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0"/>
  </p:notesMasterIdLst>
  <p:sldIdLst>
    <p:sldId id="256" r:id="rId2"/>
    <p:sldId id="257" r:id="rId3"/>
    <p:sldId id="258" r:id="rId4"/>
    <p:sldId id="259" r:id="rId5"/>
    <p:sldId id="260" r:id="rId6"/>
    <p:sldId id="261" r:id="rId7"/>
    <p:sldId id="283" r:id="rId8"/>
    <p:sldId id="262" r:id="rId9"/>
    <p:sldId id="263" r:id="rId10"/>
    <p:sldId id="264" r:id="rId11"/>
    <p:sldId id="265" r:id="rId12"/>
    <p:sldId id="266" r:id="rId13"/>
    <p:sldId id="267" r:id="rId14"/>
    <p:sldId id="268" r:id="rId15"/>
    <p:sldId id="284" r:id="rId16"/>
    <p:sldId id="269" r:id="rId17"/>
    <p:sldId id="270" r:id="rId18"/>
    <p:sldId id="282" r:id="rId19"/>
    <p:sldId id="271" r:id="rId20"/>
    <p:sldId id="272" r:id="rId21"/>
    <p:sldId id="273" r:id="rId22"/>
    <p:sldId id="274" r:id="rId23"/>
    <p:sldId id="275" r:id="rId24"/>
    <p:sldId id="276" r:id="rId25"/>
    <p:sldId id="285" r:id="rId26"/>
    <p:sldId id="279" r:id="rId27"/>
    <p:sldId id="280" r:id="rId28"/>
    <p:sldId id="28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81"/>
  </p:normalViewPr>
  <p:slideViewPr>
    <p:cSldViewPr snapToGrid="0" snapToObjects="1">
      <p:cViewPr varScale="1">
        <p:scale>
          <a:sx n="88" d="100"/>
          <a:sy n="88" d="100"/>
        </p:scale>
        <p:origin x="208" y="77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5E36F-1B92-1746-8CFD-2840B141B02D}"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A8B8F2A8-8391-4741-87D1-BDD12BF662AB}">
      <dgm:prSet custT="1"/>
      <dgm:spPr/>
      <dgm:t>
        <a:bodyPr/>
        <a:lstStyle/>
        <a:p>
          <a:r>
            <a:rPr lang="en-US" sz="2000" dirty="0"/>
            <a:t>2. Paradigmatic Landscape of Digital Banking Research</a:t>
          </a:r>
        </a:p>
      </dgm:t>
    </dgm:pt>
    <dgm:pt modelId="{B80A10A0-5AA4-5C44-917F-F8CD7BCAACF8}" type="parTrans" cxnId="{BDED18F2-FC68-1249-B425-886221B31AC2}">
      <dgm:prSet/>
      <dgm:spPr/>
      <dgm:t>
        <a:bodyPr/>
        <a:lstStyle/>
        <a:p>
          <a:endParaRPr lang="en-US"/>
        </a:p>
      </dgm:t>
    </dgm:pt>
    <dgm:pt modelId="{F955D5A9-D17B-9249-A719-B69441C245FB}" type="sibTrans" cxnId="{BDED18F2-FC68-1249-B425-886221B31AC2}">
      <dgm:prSet/>
      <dgm:spPr/>
      <dgm:t>
        <a:bodyPr/>
        <a:lstStyle/>
        <a:p>
          <a:endParaRPr lang="en-US"/>
        </a:p>
      </dgm:t>
    </dgm:pt>
    <dgm:pt modelId="{06FCEC56-4800-9E48-A5A6-384229F33FB2}">
      <dgm:prSet custT="1"/>
      <dgm:spPr/>
      <dgm:t>
        <a:bodyPr/>
        <a:lstStyle/>
        <a:p>
          <a:r>
            <a:rPr lang="en-US" sz="2000" dirty="0"/>
            <a:t>3. My Paradigmatic Position</a:t>
          </a:r>
        </a:p>
      </dgm:t>
    </dgm:pt>
    <dgm:pt modelId="{BFBA0FF4-9C1D-3B4C-9345-F6C438057134}" type="parTrans" cxnId="{72E563E2-2F42-9E42-BBA7-BADF9558A5F8}">
      <dgm:prSet/>
      <dgm:spPr/>
      <dgm:t>
        <a:bodyPr/>
        <a:lstStyle/>
        <a:p>
          <a:endParaRPr lang="en-US"/>
        </a:p>
      </dgm:t>
    </dgm:pt>
    <dgm:pt modelId="{5C97206E-6479-534E-9E1B-2FD3841BC8F1}" type="sibTrans" cxnId="{72E563E2-2F42-9E42-BBA7-BADF9558A5F8}">
      <dgm:prSet/>
      <dgm:spPr/>
      <dgm:t>
        <a:bodyPr/>
        <a:lstStyle/>
        <a:p>
          <a:endParaRPr lang="en-US"/>
        </a:p>
      </dgm:t>
    </dgm:pt>
    <dgm:pt modelId="{055DA179-D658-AD4A-9057-BF39EE61D37B}">
      <dgm:prSet custT="1"/>
      <dgm:spPr/>
      <dgm:t>
        <a:bodyPr/>
        <a:lstStyle/>
        <a:p>
          <a:r>
            <a:rPr lang="en-US" sz="2000" dirty="0"/>
            <a:t>4. Paradigm in Practice</a:t>
          </a:r>
        </a:p>
      </dgm:t>
    </dgm:pt>
    <dgm:pt modelId="{D601B137-A93E-384A-8CC8-5211477C2D6A}" type="parTrans" cxnId="{10AEE892-E2ED-064F-9794-AC980080E9C4}">
      <dgm:prSet/>
      <dgm:spPr/>
      <dgm:t>
        <a:bodyPr/>
        <a:lstStyle/>
        <a:p>
          <a:endParaRPr lang="en-US"/>
        </a:p>
      </dgm:t>
    </dgm:pt>
    <dgm:pt modelId="{E9FDDF44-41A6-784F-89E2-963A4102F086}" type="sibTrans" cxnId="{10AEE892-E2ED-064F-9794-AC980080E9C4}">
      <dgm:prSet/>
      <dgm:spPr/>
      <dgm:t>
        <a:bodyPr/>
        <a:lstStyle/>
        <a:p>
          <a:endParaRPr lang="en-US"/>
        </a:p>
      </dgm:t>
    </dgm:pt>
    <dgm:pt modelId="{C4C20E5D-2A2B-6148-962A-B24A43979217}">
      <dgm:prSet custT="1"/>
      <dgm:spPr/>
      <dgm:t>
        <a:bodyPr/>
        <a:lstStyle/>
        <a:p>
          <a:r>
            <a:rPr lang="en-US" sz="2000" dirty="0"/>
            <a:t>5. Boundaries and Alternatives</a:t>
          </a:r>
        </a:p>
      </dgm:t>
    </dgm:pt>
    <dgm:pt modelId="{C2F8981D-9BB8-5941-87A9-CB91DBEA13F4}" type="parTrans" cxnId="{484C4C7F-7483-CF4A-A53C-1C099F0BEC10}">
      <dgm:prSet/>
      <dgm:spPr/>
      <dgm:t>
        <a:bodyPr/>
        <a:lstStyle/>
        <a:p>
          <a:endParaRPr lang="en-US"/>
        </a:p>
      </dgm:t>
    </dgm:pt>
    <dgm:pt modelId="{51A3A6A9-1598-DF42-9DB5-DE7C2850796D}" type="sibTrans" cxnId="{484C4C7F-7483-CF4A-A53C-1C099F0BEC10}">
      <dgm:prSet/>
      <dgm:spPr/>
      <dgm:t>
        <a:bodyPr/>
        <a:lstStyle/>
        <a:p>
          <a:endParaRPr lang="en-US"/>
        </a:p>
      </dgm:t>
    </dgm:pt>
    <dgm:pt modelId="{FF046584-AE00-E64F-BFE0-F8926AEF27F4}">
      <dgm:prSet custT="1"/>
      <dgm:spPr/>
      <dgm:t>
        <a:bodyPr/>
        <a:lstStyle/>
        <a:p>
          <a:r>
            <a:rPr lang="en-US" sz="2000" dirty="0"/>
            <a:t>6. Conclusion</a:t>
          </a:r>
        </a:p>
      </dgm:t>
    </dgm:pt>
    <dgm:pt modelId="{247F3A3D-D9B7-C84C-B217-F87C8A575BB3}" type="parTrans" cxnId="{52B01545-EA50-3043-8169-5BC22C669C70}">
      <dgm:prSet/>
      <dgm:spPr/>
      <dgm:t>
        <a:bodyPr/>
        <a:lstStyle/>
        <a:p>
          <a:endParaRPr lang="en-US"/>
        </a:p>
      </dgm:t>
    </dgm:pt>
    <dgm:pt modelId="{B6E896FE-4C20-0346-AC69-6B6AF4DE69DD}" type="sibTrans" cxnId="{52B01545-EA50-3043-8169-5BC22C669C70}">
      <dgm:prSet/>
      <dgm:spPr/>
      <dgm:t>
        <a:bodyPr/>
        <a:lstStyle/>
        <a:p>
          <a:endParaRPr lang="en-US"/>
        </a:p>
      </dgm:t>
    </dgm:pt>
    <dgm:pt modelId="{4621BAB1-5923-0A44-B81E-813A0AD0C155}">
      <dgm:prSet custT="1"/>
      <dgm:spPr/>
      <dgm:t>
        <a:bodyPr/>
        <a:lstStyle/>
        <a:p>
          <a:r>
            <a:rPr lang="en-US" sz="2000" dirty="0"/>
            <a:t>1. Why Paradigm Matters</a:t>
          </a:r>
        </a:p>
      </dgm:t>
    </dgm:pt>
    <dgm:pt modelId="{2EFC895F-0860-D848-B699-7DEE013B6100}" type="sibTrans" cxnId="{D3C5226E-B8D0-F848-8868-BCA61FC909B8}">
      <dgm:prSet/>
      <dgm:spPr/>
      <dgm:t>
        <a:bodyPr/>
        <a:lstStyle/>
        <a:p>
          <a:endParaRPr lang="en-US"/>
        </a:p>
      </dgm:t>
    </dgm:pt>
    <dgm:pt modelId="{2A173CDD-0F79-EB48-8EDE-9F3097635E5D}" type="parTrans" cxnId="{D3C5226E-B8D0-F848-8868-BCA61FC909B8}">
      <dgm:prSet/>
      <dgm:spPr/>
      <dgm:t>
        <a:bodyPr/>
        <a:lstStyle/>
        <a:p>
          <a:endParaRPr lang="en-US"/>
        </a:p>
      </dgm:t>
    </dgm:pt>
    <dgm:pt modelId="{E265CACB-DE0E-A346-BF6B-957481DEC6BB}" type="pres">
      <dgm:prSet presAssocID="{4D15E36F-1B92-1746-8CFD-2840B141B02D}" presName="Name0" presStyleCnt="0">
        <dgm:presLayoutVars>
          <dgm:dir/>
          <dgm:resizeHandles val="exact"/>
        </dgm:presLayoutVars>
      </dgm:prSet>
      <dgm:spPr/>
    </dgm:pt>
    <dgm:pt modelId="{5E35C341-59BD-3A45-A1E5-6D15D09B17EE}" type="pres">
      <dgm:prSet presAssocID="{4621BAB1-5923-0A44-B81E-813A0AD0C155}" presName="node" presStyleLbl="node1" presStyleIdx="0" presStyleCnt="6" custScaleX="121835">
        <dgm:presLayoutVars>
          <dgm:bulletEnabled val="1"/>
        </dgm:presLayoutVars>
      </dgm:prSet>
      <dgm:spPr/>
    </dgm:pt>
    <dgm:pt modelId="{9201FF29-21FB-6141-856B-AF06CFCE2C6F}" type="pres">
      <dgm:prSet presAssocID="{2EFC895F-0860-D848-B699-7DEE013B6100}" presName="sibTrans" presStyleLbl="sibTrans2D1" presStyleIdx="0" presStyleCnt="5"/>
      <dgm:spPr/>
    </dgm:pt>
    <dgm:pt modelId="{6D04B8DA-4B1B-BB44-94A9-DD5A31C04B05}" type="pres">
      <dgm:prSet presAssocID="{2EFC895F-0860-D848-B699-7DEE013B6100}" presName="connectorText" presStyleLbl="sibTrans2D1" presStyleIdx="0" presStyleCnt="5"/>
      <dgm:spPr/>
    </dgm:pt>
    <dgm:pt modelId="{54299710-802C-0B49-919E-0095A37F09A8}" type="pres">
      <dgm:prSet presAssocID="{A8B8F2A8-8391-4741-87D1-BDD12BF662AB}" presName="node" presStyleLbl="node1" presStyleIdx="1" presStyleCnt="6" custScaleX="160366">
        <dgm:presLayoutVars>
          <dgm:bulletEnabled val="1"/>
        </dgm:presLayoutVars>
      </dgm:prSet>
      <dgm:spPr/>
    </dgm:pt>
    <dgm:pt modelId="{FFD374E9-BD04-1B4E-A195-054001545E94}" type="pres">
      <dgm:prSet presAssocID="{F955D5A9-D17B-9249-A719-B69441C245FB}" presName="sibTrans" presStyleLbl="sibTrans2D1" presStyleIdx="1" presStyleCnt="5"/>
      <dgm:spPr/>
    </dgm:pt>
    <dgm:pt modelId="{E1E215FC-E8DF-FC41-8D8C-F234A7B293F4}" type="pres">
      <dgm:prSet presAssocID="{F955D5A9-D17B-9249-A719-B69441C245FB}" presName="connectorText" presStyleLbl="sibTrans2D1" presStyleIdx="1" presStyleCnt="5"/>
      <dgm:spPr/>
    </dgm:pt>
    <dgm:pt modelId="{B5F8CE27-69C9-DF42-937B-078EFE0A38B3}" type="pres">
      <dgm:prSet presAssocID="{06FCEC56-4800-9E48-A5A6-384229F33FB2}" presName="node" presStyleLbl="node1" presStyleIdx="2" presStyleCnt="6" custScaleX="126040" custScaleY="74374">
        <dgm:presLayoutVars>
          <dgm:bulletEnabled val="1"/>
        </dgm:presLayoutVars>
      </dgm:prSet>
      <dgm:spPr/>
    </dgm:pt>
    <dgm:pt modelId="{93759AC8-29CA-9A4C-880D-4E025FAF9C32}" type="pres">
      <dgm:prSet presAssocID="{5C97206E-6479-534E-9E1B-2FD3841BC8F1}" presName="sibTrans" presStyleLbl="sibTrans2D1" presStyleIdx="2" presStyleCnt="5"/>
      <dgm:spPr/>
    </dgm:pt>
    <dgm:pt modelId="{01ABB19D-B1E9-8046-925E-4A8EAD086512}" type="pres">
      <dgm:prSet presAssocID="{5C97206E-6479-534E-9E1B-2FD3841BC8F1}" presName="connectorText" presStyleLbl="sibTrans2D1" presStyleIdx="2" presStyleCnt="5"/>
      <dgm:spPr/>
    </dgm:pt>
    <dgm:pt modelId="{5487D10F-34F4-1A41-A0C0-14959AE4A387}" type="pres">
      <dgm:prSet presAssocID="{055DA179-D658-AD4A-9057-BF39EE61D37B}" presName="node" presStyleLbl="node1" presStyleIdx="3" presStyleCnt="6" custScaleX="125656" custScaleY="94037">
        <dgm:presLayoutVars>
          <dgm:bulletEnabled val="1"/>
        </dgm:presLayoutVars>
      </dgm:prSet>
      <dgm:spPr/>
    </dgm:pt>
    <dgm:pt modelId="{9C7B494B-2DA0-F04A-977A-B98F472AA6C7}" type="pres">
      <dgm:prSet presAssocID="{E9FDDF44-41A6-784F-89E2-963A4102F086}" presName="sibTrans" presStyleLbl="sibTrans2D1" presStyleIdx="3" presStyleCnt="5"/>
      <dgm:spPr/>
    </dgm:pt>
    <dgm:pt modelId="{2B86E8AE-D88E-6842-9980-8DCCE1A611B2}" type="pres">
      <dgm:prSet presAssocID="{E9FDDF44-41A6-784F-89E2-963A4102F086}" presName="connectorText" presStyleLbl="sibTrans2D1" presStyleIdx="3" presStyleCnt="5"/>
      <dgm:spPr/>
    </dgm:pt>
    <dgm:pt modelId="{04058468-274E-2C4C-B669-E5CBAA96A189}" type="pres">
      <dgm:prSet presAssocID="{C4C20E5D-2A2B-6148-962A-B24A43979217}" presName="node" presStyleLbl="node1" presStyleIdx="4" presStyleCnt="6" custScaleX="128284">
        <dgm:presLayoutVars>
          <dgm:bulletEnabled val="1"/>
        </dgm:presLayoutVars>
      </dgm:prSet>
      <dgm:spPr/>
    </dgm:pt>
    <dgm:pt modelId="{F4AB4606-5E39-504A-8340-7397E39150EE}" type="pres">
      <dgm:prSet presAssocID="{51A3A6A9-1598-DF42-9DB5-DE7C2850796D}" presName="sibTrans" presStyleLbl="sibTrans2D1" presStyleIdx="4" presStyleCnt="5"/>
      <dgm:spPr/>
    </dgm:pt>
    <dgm:pt modelId="{C55E9B08-496F-374E-8163-09EF80CA4042}" type="pres">
      <dgm:prSet presAssocID="{51A3A6A9-1598-DF42-9DB5-DE7C2850796D}" presName="connectorText" presStyleLbl="sibTrans2D1" presStyleIdx="4" presStyleCnt="5"/>
      <dgm:spPr/>
    </dgm:pt>
    <dgm:pt modelId="{D37AA635-B293-3143-83D0-0BFF679357A3}" type="pres">
      <dgm:prSet presAssocID="{FF046584-AE00-E64F-BFE0-F8926AEF27F4}" presName="node" presStyleLbl="node1" presStyleIdx="5" presStyleCnt="6" custScaleX="120954">
        <dgm:presLayoutVars>
          <dgm:bulletEnabled val="1"/>
        </dgm:presLayoutVars>
      </dgm:prSet>
      <dgm:spPr/>
    </dgm:pt>
  </dgm:ptLst>
  <dgm:cxnLst>
    <dgm:cxn modelId="{C423041A-3921-364E-BFD5-36C827EA2590}" type="presOf" srcId="{C4C20E5D-2A2B-6148-962A-B24A43979217}" destId="{04058468-274E-2C4C-B669-E5CBAA96A189}" srcOrd="0" destOrd="0" presId="urn:microsoft.com/office/officeart/2005/8/layout/process1"/>
    <dgm:cxn modelId="{CF81163C-9624-AC4B-AB28-B5472DED5835}" type="presOf" srcId="{51A3A6A9-1598-DF42-9DB5-DE7C2850796D}" destId="{F4AB4606-5E39-504A-8340-7397E39150EE}" srcOrd="0" destOrd="0" presId="urn:microsoft.com/office/officeart/2005/8/layout/process1"/>
    <dgm:cxn modelId="{67042B3E-3BC0-D344-AAE3-7AB401CC1DD9}" type="presOf" srcId="{5C97206E-6479-534E-9E1B-2FD3841BC8F1}" destId="{01ABB19D-B1E9-8046-925E-4A8EAD086512}" srcOrd="1" destOrd="0" presId="urn:microsoft.com/office/officeart/2005/8/layout/process1"/>
    <dgm:cxn modelId="{52B01545-EA50-3043-8169-5BC22C669C70}" srcId="{4D15E36F-1B92-1746-8CFD-2840B141B02D}" destId="{FF046584-AE00-E64F-BFE0-F8926AEF27F4}" srcOrd="5" destOrd="0" parTransId="{247F3A3D-D9B7-C84C-B217-F87C8A575BB3}" sibTransId="{B6E896FE-4C20-0346-AC69-6B6AF4DE69DD}"/>
    <dgm:cxn modelId="{4956B849-6812-2A4F-9A91-1F92C067473B}" type="presOf" srcId="{E9FDDF44-41A6-784F-89E2-963A4102F086}" destId="{9C7B494B-2DA0-F04A-977A-B98F472AA6C7}" srcOrd="0" destOrd="0" presId="urn:microsoft.com/office/officeart/2005/8/layout/process1"/>
    <dgm:cxn modelId="{710FE75B-ACDB-3F4E-A646-2908C371AC28}" type="presOf" srcId="{4D15E36F-1B92-1746-8CFD-2840B141B02D}" destId="{E265CACB-DE0E-A346-BF6B-957481DEC6BB}" srcOrd="0" destOrd="0" presId="urn:microsoft.com/office/officeart/2005/8/layout/process1"/>
    <dgm:cxn modelId="{A6138169-B4B0-8A40-98DD-28B11E0B85B5}" type="presOf" srcId="{2EFC895F-0860-D848-B699-7DEE013B6100}" destId="{6D04B8DA-4B1B-BB44-94A9-DD5A31C04B05}" srcOrd="1" destOrd="0" presId="urn:microsoft.com/office/officeart/2005/8/layout/process1"/>
    <dgm:cxn modelId="{D3C5226E-B8D0-F848-8868-BCA61FC909B8}" srcId="{4D15E36F-1B92-1746-8CFD-2840B141B02D}" destId="{4621BAB1-5923-0A44-B81E-813A0AD0C155}" srcOrd="0" destOrd="0" parTransId="{2A173CDD-0F79-EB48-8EDE-9F3097635E5D}" sibTransId="{2EFC895F-0860-D848-B699-7DEE013B6100}"/>
    <dgm:cxn modelId="{484C4C7F-7483-CF4A-A53C-1C099F0BEC10}" srcId="{4D15E36F-1B92-1746-8CFD-2840B141B02D}" destId="{C4C20E5D-2A2B-6148-962A-B24A43979217}" srcOrd="4" destOrd="0" parTransId="{C2F8981D-9BB8-5941-87A9-CB91DBEA13F4}" sibTransId="{51A3A6A9-1598-DF42-9DB5-DE7C2850796D}"/>
    <dgm:cxn modelId="{9150A084-9A94-7245-9B38-A273FD58EC6F}" type="presOf" srcId="{055DA179-D658-AD4A-9057-BF39EE61D37B}" destId="{5487D10F-34F4-1A41-A0C0-14959AE4A387}" srcOrd="0" destOrd="0" presId="urn:microsoft.com/office/officeart/2005/8/layout/process1"/>
    <dgm:cxn modelId="{10AEE892-E2ED-064F-9794-AC980080E9C4}" srcId="{4D15E36F-1B92-1746-8CFD-2840B141B02D}" destId="{055DA179-D658-AD4A-9057-BF39EE61D37B}" srcOrd="3" destOrd="0" parTransId="{D601B137-A93E-384A-8CC8-5211477C2D6A}" sibTransId="{E9FDDF44-41A6-784F-89E2-963A4102F086}"/>
    <dgm:cxn modelId="{D2146796-9C35-564D-94CA-7B3E74D77DBD}" type="presOf" srcId="{06FCEC56-4800-9E48-A5A6-384229F33FB2}" destId="{B5F8CE27-69C9-DF42-937B-078EFE0A38B3}" srcOrd="0" destOrd="0" presId="urn:microsoft.com/office/officeart/2005/8/layout/process1"/>
    <dgm:cxn modelId="{87F44CA7-A391-694F-99AA-F7FDCC2E3870}" type="presOf" srcId="{F955D5A9-D17B-9249-A719-B69441C245FB}" destId="{E1E215FC-E8DF-FC41-8D8C-F234A7B293F4}" srcOrd="1" destOrd="0" presId="urn:microsoft.com/office/officeart/2005/8/layout/process1"/>
    <dgm:cxn modelId="{DAFEEBA9-0A79-ED49-8DB5-2DC2ABA3D627}" type="presOf" srcId="{51A3A6A9-1598-DF42-9DB5-DE7C2850796D}" destId="{C55E9B08-496F-374E-8163-09EF80CA4042}" srcOrd="1" destOrd="0" presId="urn:microsoft.com/office/officeart/2005/8/layout/process1"/>
    <dgm:cxn modelId="{870E2EB5-91EE-2449-9CA9-E8F877DB244B}" type="presOf" srcId="{A8B8F2A8-8391-4741-87D1-BDD12BF662AB}" destId="{54299710-802C-0B49-919E-0095A37F09A8}" srcOrd="0" destOrd="0" presId="urn:microsoft.com/office/officeart/2005/8/layout/process1"/>
    <dgm:cxn modelId="{D90D2CDD-5CFE-E44D-B018-81E4F711727B}" type="presOf" srcId="{5C97206E-6479-534E-9E1B-2FD3841BC8F1}" destId="{93759AC8-29CA-9A4C-880D-4E025FAF9C32}" srcOrd="0" destOrd="0" presId="urn:microsoft.com/office/officeart/2005/8/layout/process1"/>
    <dgm:cxn modelId="{72E563E2-2F42-9E42-BBA7-BADF9558A5F8}" srcId="{4D15E36F-1B92-1746-8CFD-2840B141B02D}" destId="{06FCEC56-4800-9E48-A5A6-384229F33FB2}" srcOrd="2" destOrd="0" parTransId="{BFBA0FF4-9C1D-3B4C-9345-F6C438057134}" sibTransId="{5C97206E-6479-534E-9E1B-2FD3841BC8F1}"/>
    <dgm:cxn modelId="{6FA2E8E5-0DE4-3247-8504-954147AF0492}" type="presOf" srcId="{4621BAB1-5923-0A44-B81E-813A0AD0C155}" destId="{5E35C341-59BD-3A45-A1E5-6D15D09B17EE}" srcOrd="0" destOrd="0" presId="urn:microsoft.com/office/officeart/2005/8/layout/process1"/>
    <dgm:cxn modelId="{733620E7-D02C-9C4F-B452-81CC22777580}" type="presOf" srcId="{E9FDDF44-41A6-784F-89E2-963A4102F086}" destId="{2B86E8AE-D88E-6842-9980-8DCCE1A611B2}" srcOrd="1" destOrd="0" presId="urn:microsoft.com/office/officeart/2005/8/layout/process1"/>
    <dgm:cxn modelId="{BDED18F2-FC68-1249-B425-886221B31AC2}" srcId="{4D15E36F-1B92-1746-8CFD-2840B141B02D}" destId="{A8B8F2A8-8391-4741-87D1-BDD12BF662AB}" srcOrd="1" destOrd="0" parTransId="{B80A10A0-5AA4-5C44-917F-F8CD7BCAACF8}" sibTransId="{F955D5A9-D17B-9249-A719-B69441C245FB}"/>
    <dgm:cxn modelId="{9BE49DFA-42A3-6D43-92B4-DCEEA8BFC7D2}" type="presOf" srcId="{FF046584-AE00-E64F-BFE0-F8926AEF27F4}" destId="{D37AA635-B293-3143-83D0-0BFF679357A3}" srcOrd="0" destOrd="0" presId="urn:microsoft.com/office/officeart/2005/8/layout/process1"/>
    <dgm:cxn modelId="{6D5148FD-5600-0645-914F-4A5E8CFA17EE}" type="presOf" srcId="{F955D5A9-D17B-9249-A719-B69441C245FB}" destId="{FFD374E9-BD04-1B4E-A195-054001545E94}" srcOrd="0" destOrd="0" presId="urn:microsoft.com/office/officeart/2005/8/layout/process1"/>
    <dgm:cxn modelId="{E3A08FFF-F5A7-B647-AB02-4F50A3099E41}" type="presOf" srcId="{2EFC895F-0860-D848-B699-7DEE013B6100}" destId="{9201FF29-21FB-6141-856B-AF06CFCE2C6F}" srcOrd="0" destOrd="0" presId="urn:microsoft.com/office/officeart/2005/8/layout/process1"/>
    <dgm:cxn modelId="{2BA89218-22BC-7A43-AC34-3454A4B2B2A5}" type="presParOf" srcId="{E265CACB-DE0E-A346-BF6B-957481DEC6BB}" destId="{5E35C341-59BD-3A45-A1E5-6D15D09B17EE}" srcOrd="0" destOrd="0" presId="urn:microsoft.com/office/officeart/2005/8/layout/process1"/>
    <dgm:cxn modelId="{EAF363DF-0808-F547-9B5A-A6C85ACE9587}" type="presParOf" srcId="{E265CACB-DE0E-A346-BF6B-957481DEC6BB}" destId="{9201FF29-21FB-6141-856B-AF06CFCE2C6F}" srcOrd="1" destOrd="0" presId="urn:microsoft.com/office/officeart/2005/8/layout/process1"/>
    <dgm:cxn modelId="{C3BDFC9B-D6EF-7941-96D5-5DB8BAC39216}" type="presParOf" srcId="{9201FF29-21FB-6141-856B-AF06CFCE2C6F}" destId="{6D04B8DA-4B1B-BB44-94A9-DD5A31C04B05}" srcOrd="0" destOrd="0" presId="urn:microsoft.com/office/officeart/2005/8/layout/process1"/>
    <dgm:cxn modelId="{572B4D29-B547-1646-93D0-DEBDA2AA249D}" type="presParOf" srcId="{E265CACB-DE0E-A346-BF6B-957481DEC6BB}" destId="{54299710-802C-0B49-919E-0095A37F09A8}" srcOrd="2" destOrd="0" presId="urn:microsoft.com/office/officeart/2005/8/layout/process1"/>
    <dgm:cxn modelId="{D37CCAF7-F33A-554F-9241-B03A69487064}" type="presParOf" srcId="{E265CACB-DE0E-A346-BF6B-957481DEC6BB}" destId="{FFD374E9-BD04-1B4E-A195-054001545E94}" srcOrd="3" destOrd="0" presId="urn:microsoft.com/office/officeart/2005/8/layout/process1"/>
    <dgm:cxn modelId="{F9295E7A-EFA7-9347-9AFA-074CF18716D1}" type="presParOf" srcId="{FFD374E9-BD04-1B4E-A195-054001545E94}" destId="{E1E215FC-E8DF-FC41-8D8C-F234A7B293F4}" srcOrd="0" destOrd="0" presId="urn:microsoft.com/office/officeart/2005/8/layout/process1"/>
    <dgm:cxn modelId="{F283952D-C4D6-0B42-9460-9AF8F64288BC}" type="presParOf" srcId="{E265CACB-DE0E-A346-BF6B-957481DEC6BB}" destId="{B5F8CE27-69C9-DF42-937B-078EFE0A38B3}" srcOrd="4" destOrd="0" presId="urn:microsoft.com/office/officeart/2005/8/layout/process1"/>
    <dgm:cxn modelId="{4A1B1CBA-0077-9E47-9D84-FE8507FAF2B3}" type="presParOf" srcId="{E265CACB-DE0E-A346-BF6B-957481DEC6BB}" destId="{93759AC8-29CA-9A4C-880D-4E025FAF9C32}" srcOrd="5" destOrd="0" presId="urn:microsoft.com/office/officeart/2005/8/layout/process1"/>
    <dgm:cxn modelId="{ACCBEE27-1ED8-D742-AFFB-47E2FD342036}" type="presParOf" srcId="{93759AC8-29CA-9A4C-880D-4E025FAF9C32}" destId="{01ABB19D-B1E9-8046-925E-4A8EAD086512}" srcOrd="0" destOrd="0" presId="urn:microsoft.com/office/officeart/2005/8/layout/process1"/>
    <dgm:cxn modelId="{2C5DC5E0-C890-DA45-9CAE-45BF0E9EDBC2}" type="presParOf" srcId="{E265CACB-DE0E-A346-BF6B-957481DEC6BB}" destId="{5487D10F-34F4-1A41-A0C0-14959AE4A387}" srcOrd="6" destOrd="0" presId="urn:microsoft.com/office/officeart/2005/8/layout/process1"/>
    <dgm:cxn modelId="{010C385F-076A-AE40-9CEF-90BED1AE6524}" type="presParOf" srcId="{E265CACB-DE0E-A346-BF6B-957481DEC6BB}" destId="{9C7B494B-2DA0-F04A-977A-B98F472AA6C7}" srcOrd="7" destOrd="0" presId="urn:microsoft.com/office/officeart/2005/8/layout/process1"/>
    <dgm:cxn modelId="{5D5E8D92-F7D6-014A-AD32-12013C68D215}" type="presParOf" srcId="{9C7B494B-2DA0-F04A-977A-B98F472AA6C7}" destId="{2B86E8AE-D88E-6842-9980-8DCCE1A611B2}" srcOrd="0" destOrd="0" presId="urn:microsoft.com/office/officeart/2005/8/layout/process1"/>
    <dgm:cxn modelId="{156D7A97-868D-1249-8D3A-DCD026B5DC95}" type="presParOf" srcId="{E265CACB-DE0E-A346-BF6B-957481DEC6BB}" destId="{04058468-274E-2C4C-B669-E5CBAA96A189}" srcOrd="8" destOrd="0" presId="urn:microsoft.com/office/officeart/2005/8/layout/process1"/>
    <dgm:cxn modelId="{ADE36ACD-A288-DB40-AA28-5BE85A7B361F}" type="presParOf" srcId="{E265CACB-DE0E-A346-BF6B-957481DEC6BB}" destId="{F4AB4606-5E39-504A-8340-7397E39150EE}" srcOrd="9" destOrd="0" presId="urn:microsoft.com/office/officeart/2005/8/layout/process1"/>
    <dgm:cxn modelId="{13516227-ED84-A246-9E4D-284862F56C6D}" type="presParOf" srcId="{F4AB4606-5E39-504A-8340-7397E39150EE}" destId="{C55E9B08-496F-374E-8163-09EF80CA4042}" srcOrd="0" destOrd="0" presId="urn:microsoft.com/office/officeart/2005/8/layout/process1"/>
    <dgm:cxn modelId="{FC6991D6-D107-5A49-9EEB-4145655D21FE}" type="presParOf" srcId="{E265CACB-DE0E-A346-BF6B-957481DEC6BB}" destId="{D37AA635-B293-3143-83D0-0BFF679357A3}" srcOrd="1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0F5109-B7BC-D947-881B-EC8F0D9D7AF8}" type="doc">
      <dgm:prSet loTypeId="urn:microsoft.com/office/officeart/2005/8/layout/vList5" loCatId="list" qsTypeId="urn:microsoft.com/office/officeart/2005/8/quickstyle/simple3" qsCatId="simple" csTypeId="urn:microsoft.com/office/officeart/2005/8/colors/accent1_2" csCatId="accent1" phldr="1"/>
      <dgm:spPr/>
      <dgm:t>
        <a:bodyPr/>
        <a:lstStyle/>
        <a:p>
          <a:endParaRPr lang="en-US"/>
        </a:p>
      </dgm:t>
    </dgm:pt>
    <dgm:pt modelId="{21C5772C-C6E3-E44A-9711-98BB33FD491C}">
      <dgm:prSet custT="1"/>
      <dgm:spPr/>
      <dgm:t>
        <a:bodyPr/>
        <a:lstStyle/>
        <a:p>
          <a:r>
            <a:rPr lang="en-US" sz="1800" dirty="0"/>
            <a:t> </a:t>
          </a:r>
          <a:r>
            <a:rPr lang="en-US" sz="2000" dirty="0"/>
            <a:t>Clarifies the researcher's assumptions about reality and knowledge</a:t>
          </a:r>
        </a:p>
      </dgm:t>
    </dgm:pt>
    <dgm:pt modelId="{6BFB139B-0668-7C45-8514-9E2D428BF4BE}" type="parTrans" cxnId="{C876445D-ABC3-2349-8C9A-807430C64017}">
      <dgm:prSet/>
      <dgm:spPr/>
      <dgm:t>
        <a:bodyPr/>
        <a:lstStyle/>
        <a:p>
          <a:endParaRPr lang="en-US"/>
        </a:p>
      </dgm:t>
    </dgm:pt>
    <dgm:pt modelId="{4ED3BAF3-168C-7D4F-B68B-105A2D10DA09}" type="sibTrans" cxnId="{C876445D-ABC3-2349-8C9A-807430C64017}">
      <dgm:prSet/>
      <dgm:spPr/>
      <dgm:t>
        <a:bodyPr/>
        <a:lstStyle/>
        <a:p>
          <a:endParaRPr lang="en-US"/>
        </a:p>
      </dgm:t>
    </dgm:pt>
    <dgm:pt modelId="{8D4F3955-CEC6-3A48-9087-C27D3BA7FE98}">
      <dgm:prSet custT="1"/>
      <dgm:spPr/>
      <dgm:t>
        <a:bodyPr/>
        <a:lstStyle/>
        <a:p>
          <a:r>
            <a:rPr lang="en-US" sz="2000" dirty="0"/>
            <a:t>Provides a rationale for the research questions and methodology</a:t>
          </a:r>
        </a:p>
      </dgm:t>
    </dgm:pt>
    <dgm:pt modelId="{D3337BE7-2F29-1240-BE2A-67CFEA3BCC0A}" type="parTrans" cxnId="{A9EF2DAC-3B6A-474C-8B0B-D45F6E3E0BF8}">
      <dgm:prSet/>
      <dgm:spPr/>
      <dgm:t>
        <a:bodyPr/>
        <a:lstStyle/>
        <a:p>
          <a:endParaRPr lang="en-US"/>
        </a:p>
      </dgm:t>
    </dgm:pt>
    <dgm:pt modelId="{588628A5-9E66-594C-8AB5-EB6FA50870EB}" type="sibTrans" cxnId="{A9EF2DAC-3B6A-474C-8B0B-D45F6E3E0BF8}">
      <dgm:prSet/>
      <dgm:spPr/>
      <dgm:t>
        <a:bodyPr/>
        <a:lstStyle/>
        <a:p>
          <a:endParaRPr lang="en-US"/>
        </a:p>
      </dgm:t>
    </dgm:pt>
    <dgm:pt modelId="{2C2FE098-5CB7-5744-B484-9BB50131CB5F}">
      <dgm:prSet custT="1"/>
      <dgm:spPr/>
      <dgm:t>
        <a:bodyPr/>
        <a:lstStyle/>
        <a:p>
          <a:r>
            <a:rPr lang="en-US" sz="2000" dirty="0"/>
            <a:t>Shapes what counts as evidence and how findings are interpreted</a:t>
          </a:r>
        </a:p>
      </dgm:t>
    </dgm:pt>
    <dgm:pt modelId="{0D18DF9B-FB70-5347-ACDB-3F582116AE11}" type="parTrans" cxnId="{3187945B-866E-3A4E-B2D2-6B65A7381668}">
      <dgm:prSet/>
      <dgm:spPr/>
      <dgm:t>
        <a:bodyPr/>
        <a:lstStyle/>
        <a:p>
          <a:endParaRPr lang="en-US"/>
        </a:p>
      </dgm:t>
    </dgm:pt>
    <dgm:pt modelId="{AC5702C6-0E0E-C443-A7F6-CA374898F77C}" type="sibTrans" cxnId="{3187945B-866E-3A4E-B2D2-6B65A7381668}">
      <dgm:prSet/>
      <dgm:spPr/>
      <dgm:t>
        <a:bodyPr/>
        <a:lstStyle/>
        <a:p>
          <a:endParaRPr lang="en-US"/>
        </a:p>
      </dgm:t>
    </dgm:pt>
    <dgm:pt modelId="{494ADE72-C47C-374D-BF3F-7A9660BA6398}">
      <dgm:prSet custT="1"/>
      <dgm:spPr/>
      <dgm:t>
        <a:bodyPr/>
        <a:lstStyle/>
        <a:p>
          <a:r>
            <a:rPr lang="en-US" sz="1800" dirty="0"/>
            <a:t> </a:t>
          </a:r>
          <a:r>
            <a:rPr lang="en-US" sz="2000" dirty="0"/>
            <a:t>Supports reflexivity, transparency and methodological coherence</a:t>
          </a:r>
        </a:p>
      </dgm:t>
    </dgm:pt>
    <dgm:pt modelId="{B1116B73-564D-814B-B0E8-D5FE434A6C16}" type="parTrans" cxnId="{5C0D6995-DCA0-1141-9A73-3DF4D3E86BC1}">
      <dgm:prSet/>
      <dgm:spPr/>
      <dgm:t>
        <a:bodyPr/>
        <a:lstStyle/>
        <a:p>
          <a:endParaRPr lang="en-US"/>
        </a:p>
      </dgm:t>
    </dgm:pt>
    <dgm:pt modelId="{1B26C9E4-DEFC-A649-98AD-315E705B27D4}" type="sibTrans" cxnId="{5C0D6995-DCA0-1141-9A73-3DF4D3E86BC1}">
      <dgm:prSet/>
      <dgm:spPr/>
      <dgm:t>
        <a:bodyPr/>
        <a:lstStyle/>
        <a:p>
          <a:endParaRPr lang="en-US"/>
        </a:p>
      </dgm:t>
    </dgm:pt>
    <dgm:pt modelId="{38288D1E-13AB-C74D-A00F-19B0E2642983}">
      <dgm:prSet custT="1"/>
      <dgm:spPr/>
      <dgm:t>
        <a:bodyPr/>
        <a:lstStyle/>
        <a:p>
          <a:r>
            <a:rPr lang="en-US" sz="2000" dirty="0"/>
            <a:t>Helps the researcher explain why one approach is appropriate rather than simply convenient</a:t>
          </a:r>
        </a:p>
      </dgm:t>
    </dgm:pt>
    <dgm:pt modelId="{2E34BAE5-3949-5046-B013-0427ED0BEDC2}" type="parTrans" cxnId="{B32BBB8F-3E6F-A44B-9715-AE09C5A47A16}">
      <dgm:prSet/>
      <dgm:spPr/>
      <dgm:t>
        <a:bodyPr/>
        <a:lstStyle/>
        <a:p>
          <a:endParaRPr lang="en-US"/>
        </a:p>
      </dgm:t>
    </dgm:pt>
    <dgm:pt modelId="{9C0B3FE4-F300-5D42-A167-2255A651F53A}" type="sibTrans" cxnId="{B32BBB8F-3E6F-A44B-9715-AE09C5A47A16}">
      <dgm:prSet/>
      <dgm:spPr/>
      <dgm:t>
        <a:bodyPr/>
        <a:lstStyle/>
        <a:p>
          <a:endParaRPr lang="en-US"/>
        </a:p>
      </dgm:t>
    </dgm:pt>
    <dgm:pt modelId="{BB765AB4-509B-694F-89BE-670FC685ADF8}" type="pres">
      <dgm:prSet presAssocID="{C30F5109-B7BC-D947-881B-EC8F0D9D7AF8}" presName="Name0" presStyleCnt="0">
        <dgm:presLayoutVars>
          <dgm:dir/>
          <dgm:animLvl val="lvl"/>
          <dgm:resizeHandles val="exact"/>
        </dgm:presLayoutVars>
      </dgm:prSet>
      <dgm:spPr/>
    </dgm:pt>
    <dgm:pt modelId="{D140CCE3-700B-524B-A254-E40AFB74D5D9}" type="pres">
      <dgm:prSet presAssocID="{21C5772C-C6E3-E44A-9711-98BB33FD491C}" presName="linNode" presStyleCnt="0"/>
      <dgm:spPr/>
    </dgm:pt>
    <dgm:pt modelId="{EE798DF8-E844-A34E-BB62-9661B0AE2C20}" type="pres">
      <dgm:prSet presAssocID="{21C5772C-C6E3-E44A-9711-98BB33FD491C}" presName="parentText" presStyleLbl="node1" presStyleIdx="0" presStyleCnt="5">
        <dgm:presLayoutVars>
          <dgm:chMax val="1"/>
          <dgm:bulletEnabled val="1"/>
        </dgm:presLayoutVars>
      </dgm:prSet>
      <dgm:spPr/>
    </dgm:pt>
    <dgm:pt modelId="{0AA882A0-2474-E141-B144-75FF18C10AEF}" type="pres">
      <dgm:prSet presAssocID="{4ED3BAF3-168C-7D4F-B68B-105A2D10DA09}" presName="sp" presStyleCnt="0"/>
      <dgm:spPr/>
    </dgm:pt>
    <dgm:pt modelId="{B2C7E9E5-F68B-3741-B22A-3863808D8C61}" type="pres">
      <dgm:prSet presAssocID="{8D4F3955-CEC6-3A48-9087-C27D3BA7FE98}" presName="linNode" presStyleCnt="0"/>
      <dgm:spPr/>
    </dgm:pt>
    <dgm:pt modelId="{F6B20763-1A10-1C48-970A-FF23B0931B57}" type="pres">
      <dgm:prSet presAssocID="{8D4F3955-CEC6-3A48-9087-C27D3BA7FE98}" presName="parentText" presStyleLbl="node1" presStyleIdx="1" presStyleCnt="5">
        <dgm:presLayoutVars>
          <dgm:chMax val="1"/>
          <dgm:bulletEnabled val="1"/>
        </dgm:presLayoutVars>
      </dgm:prSet>
      <dgm:spPr/>
    </dgm:pt>
    <dgm:pt modelId="{1B40C07F-BDD0-4546-9B95-704B717906C1}" type="pres">
      <dgm:prSet presAssocID="{588628A5-9E66-594C-8AB5-EB6FA50870EB}" presName="sp" presStyleCnt="0"/>
      <dgm:spPr/>
    </dgm:pt>
    <dgm:pt modelId="{86E23FA9-33F2-9347-9AD1-92EBE6F9C657}" type="pres">
      <dgm:prSet presAssocID="{2C2FE098-5CB7-5744-B484-9BB50131CB5F}" presName="linNode" presStyleCnt="0"/>
      <dgm:spPr/>
    </dgm:pt>
    <dgm:pt modelId="{F0FEC72A-675F-3047-A14D-2D674FB095E2}" type="pres">
      <dgm:prSet presAssocID="{2C2FE098-5CB7-5744-B484-9BB50131CB5F}" presName="parentText" presStyleLbl="node1" presStyleIdx="2" presStyleCnt="5" custLinFactNeighborX="392" custLinFactNeighborY="-1263">
        <dgm:presLayoutVars>
          <dgm:chMax val="1"/>
          <dgm:bulletEnabled val="1"/>
        </dgm:presLayoutVars>
      </dgm:prSet>
      <dgm:spPr/>
    </dgm:pt>
    <dgm:pt modelId="{D5FF6168-5576-9F4D-9BEF-EA2DC024BBEF}" type="pres">
      <dgm:prSet presAssocID="{AC5702C6-0E0E-C443-A7F6-CA374898F77C}" presName="sp" presStyleCnt="0"/>
      <dgm:spPr/>
    </dgm:pt>
    <dgm:pt modelId="{EE38005C-6DDD-144F-B7A4-635CBD285BFC}" type="pres">
      <dgm:prSet presAssocID="{494ADE72-C47C-374D-BF3F-7A9660BA6398}" presName="linNode" presStyleCnt="0"/>
      <dgm:spPr/>
    </dgm:pt>
    <dgm:pt modelId="{124EA28B-6E62-B54F-BD03-F91E2BB9FBB3}" type="pres">
      <dgm:prSet presAssocID="{494ADE72-C47C-374D-BF3F-7A9660BA6398}" presName="parentText" presStyleLbl="node1" presStyleIdx="3" presStyleCnt="5">
        <dgm:presLayoutVars>
          <dgm:chMax val="1"/>
          <dgm:bulletEnabled val="1"/>
        </dgm:presLayoutVars>
      </dgm:prSet>
      <dgm:spPr/>
    </dgm:pt>
    <dgm:pt modelId="{7298F649-0672-224E-BE15-1B682BB04C3B}" type="pres">
      <dgm:prSet presAssocID="{1B26C9E4-DEFC-A649-98AD-315E705B27D4}" presName="sp" presStyleCnt="0"/>
      <dgm:spPr/>
    </dgm:pt>
    <dgm:pt modelId="{90572A98-00EA-334B-809E-AD1EAFE3E5DB}" type="pres">
      <dgm:prSet presAssocID="{38288D1E-13AB-C74D-A00F-19B0E2642983}" presName="linNode" presStyleCnt="0"/>
      <dgm:spPr/>
    </dgm:pt>
    <dgm:pt modelId="{4466143C-6C0D-9E4F-85E3-54335E5DFC86}" type="pres">
      <dgm:prSet presAssocID="{38288D1E-13AB-C74D-A00F-19B0E2642983}" presName="parentText" presStyleLbl="node1" presStyleIdx="4" presStyleCnt="5">
        <dgm:presLayoutVars>
          <dgm:chMax val="1"/>
          <dgm:bulletEnabled val="1"/>
        </dgm:presLayoutVars>
      </dgm:prSet>
      <dgm:spPr/>
    </dgm:pt>
  </dgm:ptLst>
  <dgm:cxnLst>
    <dgm:cxn modelId="{3187945B-866E-3A4E-B2D2-6B65A7381668}" srcId="{C30F5109-B7BC-D947-881B-EC8F0D9D7AF8}" destId="{2C2FE098-5CB7-5744-B484-9BB50131CB5F}" srcOrd="2" destOrd="0" parTransId="{0D18DF9B-FB70-5347-ACDB-3F582116AE11}" sibTransId="{AC5702C6-0E0E-C443-A7F6-CA374898F77C}"/>
    <dgm:cxn modelId="{C876445D-ABC3-2349-8C9A-807430C64017}" srcId="{C30F5109-B7BC-D947-881B-EC8F0D9D7AF8}" destId="{21C5772C-C6E3-E44A-9711-98BB33FD491C}" srcOrd="0" destOrd="0" parTransId="{6BFB139B-0668-7C45-8514-9E2D428BF4BE}" sibTransId="{4ED3BAF3-168C-7D4F-B68B-105A2D10DA09}"/>
    <dgm:cxn modelId="{AA201364-8765-C84A-9FBF-FE963B7DC865}" type="presOf" srcId="{8D4F3955-CEC6-3A48-9087-C27D3BA7FE98}" destId="{F6B20763-1A10-1C48-970A-FF23B0931B57}" srcOrd="0" destOrd="0" presId="urn:microsoft.com/office/officeart/2005/8/layout/vList5"/>
    <dgm:cxn modelId="{08FE657D-BC53-9B4C-9286-83FF56173F7D}" type="presOf" srcId="{C30F5109-B7BC-D947-881B-EC8F0D9D7AF8}" destId="{BB765AB4-509B-694F-89BE-670FC685ADF8}" srcOrd="0" destOrd="0" presId="urn:microsoft.com/office/officeart/2005/8/layout/vList5"/>
    <dgm:cxn modelId="{B32BBB8F-3E6F-A44B-9715-AE09C5A47A16}" srcId="{C30F5109-B7BC-D947-881B-EC8F0D9D7AF8}" destId="{38288D1E-13AB-C74D-A00F-19B0E2642983}" srcOrd="4" destOrd="0" parTransId="{2E34BAE5-3949-5046-B013-0427ED0BEDC2}" sibTransId="{9C0B3FE4-F300-5D42-A167-2255A651F53A}"/>
    <dgm:cxn modelId="{5C0D6995-DCA0-1141-9A73-3DF4D3E86BC1}" srcId="{C30F5109-B7BC-D947-881B-EC8F0D9D7AF8}" destId="{494ADE72-C47C-374D-BF3F-7A9660BA6398}" srcOrd="3" destOrd="0" parTransId="{B1116B73-564D-814B-B0E8-D5FE434A6C16}" sibTransId="{1B26C9E4-DEFC-A649-98AD-315E705B27D4}"/>
    <dgm:cxn modelId="{04CA59A7-7C26-564B-BFFA-BCB8EC79BA94}" type="presOf" srcId="{21C5772C-C6E3-E44A-9711-98BB33FD491C}" destId="{EE798DF8-E844-A34E-BB62-9661B0AE2C20}" srcOrd="0" destOrd="0" presId="urn:microsoft.com/office/officeart/2005/8/layout/vList5"/>
    <dgm:cxn modelId="{FF5EDCAB-97DF-214B-9FD2-D5381EDAB761}" type="presOf" srcId="{494ADE72-C47C-374D-BF3F-7A9660BA6398}" destId="{124EA28B-6E62-B54F-BD03-F91E2BB9FBB3}" srcOrd="0" destOrd="0" presId="urn:microsoft.com/office/officeart/2005/8/layout/vList5"/>
    <dgm:cxn modelId="{A9EF2DAC-3B6A-474C-8B0B-D45F6E3E0BF8}" srcId="{C30F5109-B7BC-D947-881B-EC8F0D9D7AF8}" destId="{8D4F3955-CEC6-3A48-9087-C27D3BA7FE98}" srcOrd="1" destOrd="0" parTransId="{D3337BE7-2F29-1240-BE2A-67CFEA3BCC0A}" sibTransId="{588628A5-9E66-594C-8AB5-EB6FA50870EB}"/>
    <dgm:cxn modelId="{46369BB1-46FB-1345-B71B-4C8F38590C48}" type="presOf" srcId="{38288D1E-13AB-C74D-A00F-19B0E2642983}" destId="{4466143C-6C0D-9E4F-85E3-54335E5DFC86}" srcOrd="0" destOrd="0" presId="urn:microsoft.com/office/officeart/2005/8/layout/vList5"/>
    <dgm:cxn modelId="{5EEDD0C4-8B0C-3E41-AF0D-6FC2EBED822E}" type="presOf" srcId="{2C2FE098-5CB7-5744-B484-9BB50131CB5F}" destId="{F0FEC72A-675F-3047-A14D-2D674FB095E2}" srcOrd="0" destOrd="0" presId="urn:microsoft.com/office/officeart/2005/8/layout/vList5"/>
    <dgm:cxn modelId="{E2E35125-6AEB-0E41-8815-582AEE02EF84}" type="presParOf" srcId="{BB765AB4-509B-694F-89BE-670FC685ADF8}" destId="{D140CCE3-700B-524B-A254-E40AFB74D5D9}" srcOrd="0" destOrd="0" presId="urn:microsoft.com/office/officeart/2005/8/layout/vList5"/>
    <dgm:cxn modelId="{752786E8-A3DC-FD49-AD24-24234E94883A}" type="presParOf" srcId="{D140CCE3-700B-524B-A254-E40AFB74D5D9}" destId="{EE798DF8-E844-A34E-BB62-9661B0AE2C20}" srcOrd="0" destOrd="0" presId="urn:microsoft.com/office/officeart/2005/8/layout/vList5"/>
    <dgm:cxn modelId="{9E781361-C6AF-DC4C-9550-62F934C0F522}" type="presParOf" srcId="{BB765AB4-509B-694F-89BE-670FC685ADF8}" destId="{0AA882A0-2474-E141-B144-75FF18C10AEF}" srcOrd="1" destOrd="0" presId="urn:microsoft.com/office/officeart/2005/8/layout/vList5"/>
    <dgm:cxn modelId="{905505B7-3F62-304C-809B-B64FE3A8451C}" type="presParOf" srcId="{BB765AB4-509B-694F-89BE-670FC685ADF8}" destId="{B2C7E9E5-F68B-3741-B22A-3863808D8C61}" srcOrd="2" destOrd="0" presId="urn:microsoft.com/office/officeart/2005/8/layout/vList5"/>
    <dgm:cxn modelId="{6130578E-81D0-5246-A0A1-93BD9F99968B}" type="presParOf" srcId="{B2C7E9E5-F68B-3741-B22A-3863808D8C61}" destId="{F6B20763-1A10-1C48-970A-FF23B0931B57}" srcOrd="0" destOrd="0" presId="urn:microsoft.com/office/officeart/2005/8/layout/vList5"/>
    <dgm:cxn modelId="{490C8088-E5BF-DF4F-9DDF-4DCA633106F8}" type="presParOf" srcId="{BB765AB4-509B-694F-89BE-670FC685ADF8}" destId="{1B40C07F-BDD0-4546-9B95-704B717906C1}" srcOrd="3" destOrd="0" presId="urn:microsoft.com/office/officeart/2005/8/layout/vList5"/>
    <dgm:cxn modelId="{261C97A0-6376-5441-86FC-3C3DB43580B2}" type="presParOf" srcId="{BB765AB4-509B-694F-89BE-670FC685ADF8}" destId="{86E23FA9-33F2-9347-9AD1-92EBE6F9C657}" srcOrd="4" destOrd="0" presId="urn:microsoft.com/office/officeart/2005/8/layout/vList5"/>
    <dgm:cxn modelId="{617725BE-C6E2-1A44-A772-FF9F21029298}" type="presParOf" srcId="{86E23FA9-33F2-9347-9AD1-92EBE6F9C657}" destId="{F0FEC72A-675F-3047-A14D-2D674FB095E2}" srcOrd="0" destOrd="0" presId="urn:microsoft.com/office/officeart/2005/8/layout/vList5"/>
    <dgm:cxn modelId="{EEAE4CC7-025A-F443-ABA4-CFAE15FDD4C7}" type="presParOf" srcId="{BB765AB4-509B-694F-89BE-670FC685ADF8}" destId="{D5FF6168-5576-9F4D-9BEF-EA2DC024BBEF}" srcOrd="5" destOrd="0" presId="urn:microsoft.com/office/officeart/2005/8/layout/vList5"/>
    <dgm:cxn modelId="{8B542658-CAA7-494E-8CA6-8BCE0B3ABBBE}" type="presParOf" srcId="{BB765AB4-509B-694F-89BE-670FC685ADF8}" destId="{EE38005C-6DDD-144F-B7A4-635CBD285BFC}" srcOrd="6" destOrd="0" presId="urn:microsoft.com/office/officeart/2005/8/layout/vList5"/>
    <dgm:cxn modelId="{A7A5F1EA-B541-5640-929E-723664560A8D}" type="presParOf" srcId="{EE38005C-6DDD-144F-B7A4-635CBD285BFC}" destId="{124EA28B-6E62-B54F-BD03-F91E2BB9FBB3}" srcOrd="0" destOrd="0" presId="urn:microsoft.com/office/officeart/2005/8/layout/vList5"/>
    <dgm:cxn modelId="{A281E5C1-BEBB-8748-840E-D2519F26F3E8}" type="presParOf" srcId="{BB765AB4-509B-694F-89BE-670FC685ADF8}" destId="{7298F649-0672-224E-BE15-1B682BB04C3B}" srcOrd="7" destOrd="0" presId="urn:microsoft.com/office/officeart/2005/8/layout/vList5"/>
    <dgm:cxn modelId="{B0CA20D9-616C-CB49-84B6-0C398D1B2322}" type="presParOf" srcId="{BB765AB4-509B-694F-89BE-670FC685ADF8}" destId="{90572A98-00EA-334B-809E-AD1EAFE3E5DB}" srcOrd="8" destOrd="0" presId="urn:microsoft.com/office/officeart/2005/8/layout/vList5"/>
    <dgm:cxn modelId="{F04D6C75-1247-414A-92CB-C77720CB3F59}" type="presParOf" srcId="{90572A98-00EA-334B-809E-AD1EAFE3E5DB}" destId="{4466143C-6C0D-9E4F-85E3-54335E5DFC86}"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BA8421-E82B-664E-A399-AC89851993BD}" type="doc">
      <dgm:prSet loTypeId="urn:microsoft.com/office/officeart/2005/8/layout/pyramid2" loCatId="pyramid" qsTypeId="urn:microsoft.com/office/officeart/2005/8/quickstyle/simple1" qsCatId="simple" csTypeId="urn:microsoft.com/office/officeart/2005/8/colors/accent1_2" csCatId="accent1" phldr="1"/>
      <dgm:spPr/>
      <dgm:t>
        <a:bodyPr/>
        <a:lstStyle/>
        <a:p>
          <a:endParaRPr lang="en-US"/>
        </a:p>
      </dgm:t>
    </dgm:pt>
    <dgm:pt modelId="{1F611F60-0AA6-9140-AEAE-EE93D3F271AB}">
      <dgm:prSet custT="1"/>
      <dgm:spPr/>
      <dgm:t>
        <a:bodyPr/>
        <a:lstStyle/>
        <a:p>
          <a:r>
            <a:rPr lang="en-US" sz="2000" dirty="0"/>
            <a:t>• Knowledge is developed through understanding participants’ meanings</a:t>
          </a:r>
        </a:p>
      </dgm:t>
    </dgm:pt>
    <dgm:pt modelId="{023693B5-64C5-8646-93F9-7DD72BA0A64A}" type="parTrans" cxnId="{069ECAB8-2714-264F-8AFA-50BA78B4BF53}">
      <dgm:prSet/>
      <dgm:spPr/>
      <dgm:t>
        <a:bodyPr/>
        <a:lstStyle/>
        <a:p>
          <a:endParaRPr lang="en-US"/>
        </a:p>
      </dgm:t>
    </dgm:pt>
    <dgm:pt modelId="{1D957F65-69E3-EB41-9E79-1BC3D38EFE01}" type="sibTrans" cxnId="{069ECAB8-2714-264F-8AFA-50BA78B4BF53}">
      <dgm:prSet/>
      <dgm:spPr/>
      <dgm:t>
        <a:bodyPr/>
        <a:lstStyle/>
        <a:p>
          <a:endParaRPr lang="en-US"/>
        </a:p>
      </dgm:t>
    </dgm:pt>
    <dgm:pt modelId="{AEB69947-BBAB-C442-8A71-2504BFF484D2}">
      <dgm:prSet custT="1"/>
      <dgm:spPr/>
      <dgm:t>
        <a:bodyPr/>
        <a:lstStyle/>
        <a:p>
          <a:r>
            <a:rPr lang="en-US" sz="2000" dirty="0"/>
            <a:t>• Participant accounts are treated as situated interpretations</a:t>
          </a:r>
        </a:p>
      </dgm:t>
    </dgm:pt>
    <dgm:pt modelId="{D90A7763-A3DE-4349-A803-09188ABF9A0D}" type="parTrans" cxnId="{6CEFA3B9-EFC0-A242-B955-9F29E5D2AFFE}">
      <dgm:prSet/>
      <dgm:spPr/>
      <dgm:t>
        <a:bodyPr/>
        <a:lstStyle/>
        <a:p>
          <a:endParaRPr lang="en-US"/>
        </a:p>
      </dgm:t>
    </dgm:pt>
    <dgm:pt modelId="{FAF2B11B-881F-8E43-AF79-751323E2977B}" type="sibTrans" cxnId="{6CEFA3B9-EFC0-A242-B955-9F29E5D2AFFE}">
      <dgm:prSet/>
      <dgm:spPr/>
      <dgm:t>
        <a:bodyPr/>
        <a:lstStyle/>
        <a:p>
          <a:endParaRPr lang="en-US"/>
        </a:p>
      </dgm:t>
    </dgm:pt>
    <dgm:pt modelId="{0410A2BF-10F7-7345-A7A5-26E8CBF2BF31}">
      <dgm:prSet custT="1"/>
      <dgm:spPr/>
      <dgm:t>
        <a:bodyPr/>
        <a:lstStyle/>
        <a:p>
          <a:r>
            <a:rPr lang="en-US" sz="2000" dirty="0"/>
            <a:t>• Researcher and participant interaction contributes to knowledge production</a:t>
          </a:r>
        </a:p>
      </dgm:t>
    </dgm:pt>
    <dgm:pt modelId="{C773F8D9-F3D0-B246-A928-4B1149B552A0}" type="parTrans" cxnId="{B37472EC-C5A8-F74D-8FAD-16D7E39D3DBF}">
      <dgm:prSet/>
      <dgm:spPr/>
      <dgm:t>
        <a:bodyPr/>
        <a:lstStyle/>
        <a:p>
          <a:endParaRPr lang="en-US"/>
        </a:p>
      </dgm:t>
    </dgm:pt>
    <dgm:pt modelId="{A8F7C0FA-6AB2-4242-90B1-0FA4AB7E80C1}" type="sibTrans" cxnId="{B37472EC-C5A8-F74D-8FAD-16D7E39D3DBF}">
      <dgm:prSet/>
      <dgm:spPr/>
      <dgm:t>
        <a:bodyPr/>
        <a:lstStyle/>
        <a:p>
          <a:endParaRPr lang="en-US"/>
        </a:p>
      </dgm:t>
    </dgm:pt>
    <dgm:pt modelId="{40043EF2-A5CD-3C40-8CD1-B5C3C9AA8F65}" type="pres">
      <dgm:prSet presAssocID="{EABA8421-E82B-664E-A399-AC89851993BD}" presName="compositeShape" presStyleCnt="0">
        <dgm:presLayoutVars>
          <dgm:dir/>
          <dgm:resizeHandles/>
        </dgm:presLayoutVars>
      </dgm:prSet>
      <dgm:spPr/>
    </dgm:pt>
    <dgm:pt modelId="{A5DDBCA5-700C-1641-88F3-AD1FC7DC059B}" type="pres">
      <dgm:prSet presAssocID="{EABA8421-E82B-664E-A399-AC89851993BD}" presName="pyramid" presStyleLbl="node1" presStyleIdx="0" presStyleCnt="1" custFlipVert="0" custFlipHor="0" custScaleX="1471" custScaleY="2941" custLinFactNeighborX="-44962" custLinFactNeighborY="41955"/>
      <dgm:spPr/>
    </dgm:pt>
    <dgm:pt modelId="{92F3F5DA-2017-4541-8681-71A697FDB32D}" type="pres">
      <dgm:prSet presAssocID="{EABA8421-E82B-664E-A399-AC89851993BD}" presName="theList" presStyleCnt="0"/>
      <dgm:spPr/>
    </dgm:pt>
    <dgm:pt modelId="{3BAAD454-E58D-F341-ADDC-AD2EB7B9D105}" type="pres">
      <dgm:prSet presAssocID="{1F611F60-0AA6-9140-AEAE-EE93D3F271AB}" presName="aNode" presStyleLbl="fgAcc1" presStyleIdx="0" presStyleCnt="3" custScaleX="145861" custScaleY="137122" custLinFactY="-6261" custLinFactNeighborX="745" custLinFactNeighborY="-100000">
        <dgm:presLayoutVars>
          <dgm:bulletEnabled val="1"/>
        </dgm:presLayoutVars>
      </dgm:prSet>
      <dgm:spPr/>
    </dgm:pt>
    <dgm:pt modelId="{C7E06B5E-3A49-874E-B8F3-9C05E5A7B308}" type="pres">
      <dgm:prSet presAssocID="{1F611F60-0AA6-9140-AEAE-EE93D3F271AB}" presName="aSpace" presStyleCnt="0"/>
      <dgm:spPr/>
    </dgm:pt>
    <dgm:pt modelId="{AC7C15CC-736F-454E-BF58-6C01CD14C9D7}" type="pres">
      <dgm:prSet presAssocID="{AEB69947-BBAB-C442-8A71-2504BFF484D2}" presName="aNode" presStyleLbl="fgAcc1" presStyleIdx="1" presStyleCnt="3" custLinFactY="-6706" custLinFactNeighborX="-611" custLinFactNeighborY="-100000">
        <dgm:presLayoutVars>
          <dgm:bulletEnabled val="1"/>
        </dgm:presLayoutVars>
      </dgm:prSet>
      <dgm:spPr/>
    </dgm:pt>
    <dgm:pt modelId="{7B84C5A7-98FD-3444-BE77-D6B7B6BF90AC}" type="pres">
      <dgm:prSet presAssocID="{AEB69947-BBAB-C442-8A71-2504BFF484D2}" presName="aSpace" presStyleCnt="0"/>
      <dgm:spPr/>
    </dgm:pt>
    <dgm:pt modelId="{CD36389F-D9D1-BC4B-9624-AD476B49AC42}" type="pres">
      <dgm:prSet presAssocID="{0410A2BF-10F7-7345-A7A5-26E8CBF2BF31}" presName="aNode" presStyleLbl="fgAcc1" presStyleIdx="2" presStyleCnt="3" custScaleY="127817" custLinFactNeighborX="-1671" custLinFactNeighborY="-47043">
        <dgm:presLayoutVars>
          <dgm:bulletEnabled val="1"/>
        </dgm:presLayoutVars>
      </dgm:prSet>
      <dgm:spPr/>
    </dgm:pt>
    <dgm:pt modelId="{68DA52B2-34D7-6D47-9FF3-6398E5F5B1F7}" type="pres">
      <dgm:prSet presAssocID="{0410A2BF-10F7-7345-A7A5-26E8CBF2BF31}" presName="aSpace" presStyleCnt="0"/>
      <dgm:spPr/>
    </dgm:pt>
  </dgm:ptLst>
  <dgm:cxnLst>
    <dgm:cxn modelId="{1BF18944-2F84-7849-AF4C-52269B6AAD53}" type="presOf" srcId="{EABA8421-E82B-664E-A399-AC89851993BD}" destId="{40043EF2-A5CD-3C40-8CD1-B5C3C9AA8F65}" srcOrd="0" destOrd="0" presId="urn:microsoft.com/office/officeart/2005/8/layout/pyramid2"/>
    <dgm:cxn modelId="{23C13B8D-340B-674C-B693-6800416B6800}" type="presOf" srcId="{0410A2BF-10F7-7345-A7A5-26E8CBF2BF31}" destId="{CD36389F-D9D1-BC4B-9624-AD476B49AC42}" srcOrd="0" destOrd="0" presId="urn:microsoft.com/office/officeart/2005/8/layout/pyramid2"/>
    <dgm:cxn modelId="{073642A2-C88A-7044-A6B3-D2B3F66FFADE}" type="presOf" srcId="{1F611F60-0AA6-9140-AEAE-EE93D3F271AB}" destId="{3BAAD454-E58D-F341-ADDC-AD2EB7B9D105}" srcOrd="0" destOrd="0" presId="urn:microsoft.com/office/officeart/2005/8/layout/pyramid2"/>
    <dgm:cxn modelId="{069ECAB8-2714-264F-8AFA-50BA78B4BF53}" srcId="{EABA8421-E82B-664E-A399-AC89851993BD}" destId="{1F611F60-0AA6-9140-AEAE-EE93D3F271AB}" srcOrd="0" destOrd="0" parTransId="{023693B5-64C5-8646-93F9-7DD72BA0A64A}" sibTransId="{1D957F65-69E3-EB41-9E79-1BC3D38EFE01}"/>
    <dgm:cxn modelId="{6CEFA3B9-EFC0-A242-B955-9F29E5D2AFFE}" srcId="{EABA8421-E82B-664E-A399-AC89851993BD}" destId="{AEB69947-BBAB-C442-8A71-2504BFF484D2}" srcOrd="1" destOrd="0" parTransId="{D90A7763-A3DE-4349-A803-09188ABF9A0D}" sibTransId="{FAF2B11B-881F-8E43-AF79-751323E2977B}"/>
    <dgm:cxn modelId="{B37472EC-C5A8-F74D-8FAD-16D7E39D3DBF}" srcId="{EABA8421-E82B-664E-A399-AC89851993BD}" destId="{0410A2BF-10F7-7345-A7A5-26E8CBF2BF31}" srcOrd="2" destOrd="0" parTransId="{C773F8D9-F3D0-B246-A928-4B1149B552A0}" sibTransId="{A8F7C0FA-6AB2-4242-90B1-0FA4AB7E80C1}"/>
    <dgm:cxn modelId="{080AEAFF-4A5E-274D-9B35-B3F621794FEE}" type="presOf" srcId="{AEB69947-BBAB-C442-8A71-2504BFF484D2}" destId="{AC7C15CC-736F-454E-BF58-6C01CD14C9D7}" srcOrd="0" destOrd="0" presId="urn:microsoft.com/office/officeart/2005/8/layout/pyramid2"/>
    <dgm:cxn modelId="{363B79CA-02DC-BB4F-98CE-EAED6EC3247E}" type="presParOf" srcId="{40043EF2-A5CD-3C40-8CD1-B5C3C9AA8F65}" destId="{A5DDBCA5-700C-1641-88F3-AD1FC7DC059B}" srcOrd="0" destOrd="0" presId="urn:microsoft.com/office/officeart/2005/8/layout/pyramid2"/>
    <dgm:cxn modelId="{BC16004B-7E55-CF49-B435-F0F553F55293}" type="presParOf" srcId="{40043EF2-A5CD-3C40-8CD1-B5C3C9AA8F65}" destId="{92F3F5DA-2017-4541-8681-71A697FDB32D}" srcOrd="1" destOrd="0" presId="urn:microsoft.com/office/officeart/2005/8/layout/pyramid2"/>
    <dgm:cxn modelId="{0F9AA855-BF4D-314E-8ADB-AA0E754EC9A4}" type="presParOf" srcId="{92F3F5DA-2017-4541-8681-71A697FDB32D}" destId="{3BAAD454-E58D-F341-ADDC-AD2EB7B9D105}" srcOrd="0" destOrd="0" presId="urn:microsoft.com/office/officeart/2005/8/layout/pyramid2"/>
    <dgm:cxn modelId="{6C52208D-1E63-E444-97DD-E08B2766AE07}" type="presParOf" srcId="{92F3F5DA-2017-4541-8681-71A697FDB32D}" destId="{C7E06B5E-3A49-874E-B8F3-9C05E5A7B308}" srcOrd="1" destOrd="0" presId="urn:microsoft.com/office/officeart/2005/8/layout/pyramid2"/>
    <dgm:cxn modelId="{31F7BF5C-7878-1043-B9B4-920B6B3B2E93}" type="presParOf" srcId="{92F3F5DA-2017-4541-8681-71A697FDB32D}" destId="{AC7C15CC-736F-454E-BF58-6C01CD14C9D7}" srcOrd="2" destOrd="0" presId="urn:microsoft.com/office/officeart/2005/8/layout/pyramid2"/>
    <dgm:cxn modelId="{E0FABAFE-2BC5-6945-BD74-437BB76F6586}" type="presParOf" srcId="{92F3F5DA-2017-4541-8681-71A697FDB32D}" destId="{7B84C5A7-98FD-3444-BE77-D6B7B6BF90AC}" srcOrd="3" destOrd="0" presId="urn:microsoft.com/office/officeart/2005/8/layout/pyramid2"/>
    <dgm:cxn modelId="{44A56F71-6E5A-D74A-9247-01E4A00E4326}" type="presParOf" srcId="{92F3F5DA-2017-4541-8681-71A697FDB32D}" destId="{CD36389F-D9D1-BC4B-9624-AD476B49AC42}" srcOrd="4" destOrd="0" presId="urn:microsoft.com/office/officeart/2005/8/layout/pyramid2"/>
    <dgm:cxn modelId="{53EC9DFA-E071-2542-8CE4-AD5EB25516FC}" type="presParOf" srcId="{92F3F5DA-2017-4541-8681-71A697FDB32D}" destId="{68DA52B2-34D7-6D47-9FF3-6398E5F5B1F7}"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483D8A0-C04D-2041-B5C3-3E52C46A5BEA}" type="doc">
      <dgm:prSet loTypeId="urn:microsoft.com/office/officeart/2005/8/layout/hList1" loCatId="list" qsTypeId="urn:microsoft.com/office/officeart/2005/8/quickstyle/simple1" qsCatId="simple" csTypeId="urn:microsoft.com/office/officeart/2005/8/colors/accent1_2" csCatId="accent1"/>
      <dgm:spPr/>
      <dgm:t>
        <a:bodyPr/>
        <a:lstStyle/>
        <a:p>
          <a:endParaRPr lang="en-US"/>
        </a:p>
      </dgm:t>
    </dgm:pt>
    <dgm:pt modelId="{A9A3F1E8-3B0E-234E-9D06-21D3D670C08C}">
      <dgm:prSet custT="1"/>
      <dgm:spPr/>
      <dgm:t>
        <a:bodyPr/>
        <a:lstStyle/>
        <a:p>
          <a:r>
            <a:rPr lang="en-US" sz="2000" b="0" dirty="0"/>
            <a:t>LISTEN</a:t>
          </a:r>
          <a:br>
            <a:rPr lang="en-US" sz="2000" b="0" dirty="0"/>
          </a:br>
          <a:r>
            <a:rPr lang="en-US" sz="2000" b="0" dirty="0"/>
            <a:t>→ EXPLORE</a:t>
          </a:r>
          <a:br>
            <a:rPr lang="en-US" sz="2000" b="0" dirty="0"/>
          </a:br>
          <a:r>
            <a:rPr lang="en-US" sz="2000" b="0" dirty="0"/>
            <a:t>→ INTERPRET</a:t>
          </a:r>
          <a:br>
            <a:rPr lang="en-US" sz="2000" b="0" dirty="0"/>
          </a:br>
          <a:r>
            <a:rPr lang="en-US" sz="2000" b="0" dirty="0"/>
            <a:t>→ UNDERSTAND</a:t>
          </a:r>
          <a:endParaRPr lang="en-US" sz="2000" dirty="0"/>
        </a:p>
      </dgm:t>
    </dgm:pt>
    <dgm:pt modelId="{64D9AD0E-DE5F-354D-BC7C-40713263C0DB}" type="parTrans" cxnId="{07B6B9F3-60F1-234C-847D-D8BF8B9B58CC}">
      <dgm:prSet/>
      <dgm:spPr/>
      <dgm:t>
        <a:bodyPr/>
        <a:lstStyle/>
        <a:p>
          <a:endParaRPr lang="en-US"/>
        </a:p>
      </dgm:t>
    </dgm:pt>
    <dgm:pt modelId="{F43EB886-AD2E-794F-A8C9-144D145857E0}" type="sibTrans" cxnId="{07B6B9F3-60F1-234C-847D-D8BF8B9B58CC}">
      <dgm:prSet/>
      <dgm:spPr/>
      <dgm:t>
        <a:bodyPr/>
        <a:lstStyle/>
        <a:p>
          <a:endParaRPr lang="en-US"/>
        </a:p>
      </dgm:t>
    </dgm:pt>
    <dgm:pt modelId="{B0BF3C91-D769-AD49-9BF3-0C809D20B295}" type="pres">
      <dgm:prSet presAssocID="{9483D8A0-C04D-2041-B5C3-3E52C46A5BEA}" presName="Name0" presStyleCnt="0">
        <dgm:presLayoutVars>
          <dgm:dir/>
          <dgm:animLvl val="lvl"/>
          <dgm:resizeHandles val="exact"/>
        </dgm:presLayoutVars>
      </dgm:prSet>
      <dgm:spPr/>
    </dgm:pt>
    <dgm:pt modelId="{5E634674-7E1B-D541-89BF-8F00E7114686}" type="pres">
      <dgm:prSet presAssocID="{A9A3F1E8-3B0E-234E-9D06-21D3D670C08C}" presName="composite" presStyleCnt="0"/>
      <dgm:spPr/>
    </dgm:pt>
    <dgm:pt modelId="{1BDDF5FC-BA17-8641-97EA-0BFDBA8D7EF0}" type="pres">
      <dgm:prSet presAssocID="{A9A3F1E8-3B0E-234E-9D06-21D3D670C08C}" presName="parTx" presStyleLbl="alignNode1" presStyleIdx="0" presStyleCnt="1">
        <dgm:presLayoutVars>
          <dgm:chMax val="0"/>
          <dgm:chPref val="0"/>
          <dgm:bulletEnabled val="1"/>
        </dgm:presLayoutVars>
      </dgm:prSet>
      <dgm:spPr/>
    </dgm:pt>
    <dgm:pt modelId="{46E4CD57-2EDA-EC45-98C8-9CA69E418B15}" type="pres">
      <dgm:prSet presAssocID="{A9A3F1E8-3B0E-234E-9D06-21D3D670C08C}" presName="desTx" presStyleLbl="alignAccFollowNode1" presStyleIdx="0" presStyleCnt="1">
        <dgm:presLayoutVars>
          <dgm:bulletEnabled val="1"/>
        </dgm:presLayoutVars>
      </dgm:prSet>
      <dgm:spPr/>
    </dgm:pt>
  </dgm:ptLst>
  <dgm:cxnLst>
    <dgm:cxn modelId="{01514424-85C0-FD41-BD7A-B270A781F9EA}" type="presOf" srcId="{9483D8A0-C04D-2041-B5C3-3E52C46A5BEA}" destId="{B0BF3C91-D769-AD49-9BF3-0C809D20B295}" srcOrd="0" destOrd="0" presId="urn:microsoft.com/office/officeart/2005/8/layout/hList1"/>
    <dgm:cxn modelId="{5AF07EE5-FEFC-4C43-92BB-7E04DFBD825E}" type="presOf" srcId="{A9A3F1E8-3B0E-234E-9D06-21D3D670C08C}" destId="{1BDDF5FC-BA17-8641-97EA-0BFDBA8D7EF0}" srcOrd="0" destOrd="0" presId="urn:microsoft.com/office/officeart/2005/8/layout/hList1"/>
    <dgm:cxn modelId="{07B6B9F3-60F1-234C-847D-D8BF8B9B58CC}" srcId="{9483D8A0-C04D-2041-B5C3-3E52C46A5BEA}" destId="{A9A3F1E8-3B0E-234E-9D06-21D3D670C08C}" srcOrd="0" destOrd="0" parTransId="{64D9AD0E-DE5F-354D-BC7C-40713263C0DB}" sibTransId="{F43EB886-AD2E-794F-A8C9-144D145857E0}"/>
    <dgm:cxn modelId="{304B7A6B-33D3-7B48-A6D1-187659161561}" type="presParOf" srcId="{B0BF3C91-D769-AD49-9BF3-0C809D20B295}" destId="{5E634674-7E1B-D541-89BF-8F00E7114686}" srcOrd="0" destOrd="0" presId="urn:microsoft.com/office/officeart/2005/8/layout/hList1"/>
    <dgm:cxn modelId="{DF4891E7-864A-C643-B20E-AFCAD68AD472}" type="presParOf" srcId="{5E634674-7E1B-D541-89BF-8F00E7114686}" destId="{1BDDF5FC-BA17-8641-97EA-0BFDBA8D7EF0}" srcOrd="0" destOrd="0" presId="urn:microsoft.com/office/officeart/2005/8/layout/hList1"/>
    <dgm:cxn modelId="{49E9C4F3-3763-8648-881E-6DD3E0F2B1CF}" type="presParOf" srcId="{5E634674-7E1B-D541-89BF-8F00E7114686}" destId="{46E4CD57-2EDA-EC45-98C8-9CA69E418B15}" srcOrd="1" destOrd="0" presId="urn:microsoft.com/office/officeart/2005/8/layout/h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FBCD72-F584-DD44-A5C0-0110E336A54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2689D88-6DD9-CF40-999A-B2E05EBC9EAE}">
      <dgm:prSet custT="1"/>
      <dgm:spPr/>
      <dgm:t>
        <a:bodyPr/>
        <a:lstStyle/>
        <a:p>
          <a:r>
            <a:rPr lang="en-US" sz="1600" b="0" dirty="0"/>
            <a:t>1</a:t>
          </a:r>
          <a:r>
            <a:rPr lang="en-US" sz="2000" b="0" dirty="0"/>
            <a:t>.Recognise assumptions</a:t>
          </a:r>
          <a:br>
            <a:rPr lang="en-US" sz="2000" b="0" dirty="0"/>
          </a:br>
          <a:r>
            <a:rPr lang="en-US" sz="2000" b="0" dirty="0"/>
            <a:t>2.Reflect on researcher position</a:t>
          </a:r>
          <a:br>
            <a:rPr lang="en-US" sz="2000" b="0" dirty="0"/>
          </a:br>
          <a:r>
            <a:rPr lang="en-US" sz="2000" b="0" dirty="0"/>
            <a:t>3.Be transparent about interpretation</a:t>
          </a:r>
          <a:br>
            <a:rPr lang="en-US" sz="2000" b="0" dirty="0"/>
          </a:br>
          <a:r>
            <a:rPr lang="en-US" sz="2000" b="0" dirty="0"/>
            <a:t>4.Avoid claims of complete objectivity</a:t>
          </a:r>
          <a:endParaRPr lang="en-US" sz="2000" dirty="0"/>
        </a:p>
      </dgm:t>
    </dgm:pt>
    <dgm:pt modelId="{7F9AC1E2-393D-0A4A-A311-8EEB2DD8A257}" type="parTrans" cxnId="{7BDC710A-B89B-3A4B-82FB-4F9BA6B0F1B7}">
      <dgm:prSet/>
      <dgm:spPr/>
      <dgm:t>
        <a:bodyPr/>
        <a:lstStyle/>
        <a:p>
          <a:endParaRPr lang="en-US"/>
        </a:p>
      </dgm:t>
    </dgm:pt>
    <dgm:pt modelId="{F0D6A00F-7B3D-5F4B-B226-9876D11A25D9}" type="sibTrans" cxnId="{7BDC710A-B89B-3A4B-82FB-4F9BA6B0F1B7}">
      <dgm:prSet/>
      <dgm:spPr/>
      <dgm:t>
        <a:bodyPr/>
        <a:lstStyle/>
        <a:p>
          <a:endParaRPr lang="en-US"/>
        </a:p>
      </dgm:t>
    </dgm:pt>
    <dgm:pt modelId="{CC83F2B2-BF6F-8F4C-BAFE-8FF2EA0641A2}" type="pres">
      <dgm:prSet presAssocID="{E3FBCD72-F584-DD44-A5C0-0110E336A54B}" presName="linear" presStyleCnt="0">
        <dgm:presLayoutVars>
          <dgm:animLvl val="lvl"/>
          <dgm:resizeHandles val="exact"/>
        </dgm:presLayoutVars>
      </dgm:prSet>
      <dgm:spPr/>
    </dgm:pt>
    <dgm:pt modelId="{078B23B3-B891-2146-A245-2F98D52BE180}" type="pres">
      <dgm:prSet presAssocID="{A2689D88-6DD9-CF40-999A-B2E05EBC9EAE}" presName="parentText" presStyleLbl="node1" presStyleIdx="0" presStyleCnt="1">
        <dgm:presLayoutVars>
          <dgm:chMax val="0"/>
          <dgm:bulletEnabled val="1"/>
        </dgm:presLayoutVars>
      </dgm:prSet>
      <dgm:spPr/>
    </dgm:pt>
  </dgm:ptLst>
  <dgm:cxnLst>
    <dgm:cxn modelId="{7BDC710A-B89B-3A4B-82FB-4F9BA6B0F1B7}" srcId="{E3FBCD72-F584-DD44-A5C0-0110E336A54B}" destId="{A2689D88-6DD9-CF40-999A-B2E05EBC9EAE}" srcOrd="0" destOrd="0" parTransId="{7F9AC1E2-393D-0A4A-A311-8EEB2DD8A257}" sibTransId="{F0D6A00F-7B3D-5F4B-B226-9876D11A25D9}"/>
    <dgm:cxn modelId="{9EB0BE4A-E970-1349-A584-F29D5AB8147D}" type="presOf" srcId="{E3FBCD72-F584-DD44-A5C0-0110E336A54B}" destId="{CC83F2B2-BF6F-8F4C-BAFE-8FF2EA0641A2}" srcOrd="0" destOrd="0" presId="urn:microsoft.com/office/officeart/2005/8/layout/vList2"/>
    <dgm:cxn modelId="{C25D8BB0-58FE-EB45-AE8F-FAF2B5816372}" type="presOf" srcId="{A2689D88-6DD9-CF40-999A-B2E05EBC9EAE}" destId="{078B23B3-B891-2146-A245-2F98D52BE180}" srcOrd="0" destOrd="0" presId="urn:microsoft.com/office/officeart/2005/8/layout/vList2"/>
    <dgm:cxn modelId="{D6B36643-9991-3C44-8F76-4CB2847DB371}" type="presParOf" srcId="{CC83F2B2-BF6F-8F4C-BAFE-8FF2EA0641A2}" destId="{078B23B3-B891-2146-A245-2F98D52BE18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FB1317-2B39-CE4A-AFF4-DA01EF83354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23AA9D75-5B69-C243-9611-390E2A9F0CDA}">
      <dgm:prSet>
        <dgm:style>
          <a:lnRef idx="1">
            <a:schemeClr val="accent5"/>
          </a:lnRef>
          <a:fillRef idx="2">
            <a:schemeClr val="accent5"/>
          </a:fillRef>
          <a:effectRef idx="1">
            <a:schemeClr val="accent5"/>
          </a:effectRef>
          <a:fontRef idx="minor">
            <a:schemeClr val="dk1"/>
          </a:fontRef>
        </dgm:style>
      </dgm:prSet>
      <dgm:spPr/>
      <dgm:t>
        <a:bodyPr/>
        <a:lstStyle/>
        <a:p>
          <a:r>
            <a:rPr lang="en-US" dirty="0"/>
            <a:t>• Successful and unsuccessful transactions</a:t>
          </a:r>
        </a:p>
      </dgm:t>
    </dgm:pt>
    <dgm:pt modelId="{634CF525-961B-D444-94E4-C802F36ABD23}" type="parTrans" cxnId="{44DC0468-9F6E-C849-AB1B-833A7F094D72}">
      <dgm:prSet/>
      <dgm:spPr/>
      <dgm:t>
        <a:bodyPr/>
        <a:lstStyle/>
        <a:p>
          <a:endParaRPr lang="en-US"/>
        </a:p>
      </dgm:t>
    </dgm:pt>
    <dgm:pt modelId="{09B5F2AF-379C-1649-B4AB-BE3F36286239}" type="sibTrans" cxnId="{44DC0468-9F6E-C849-AB1B-833A7F094D72}">
      <dgm:prSet/>
      <dgm:spPr/>
      <dgm:t>
        <a:bodyPr/>
        <a:lstStyle/>
        <a:p>
          <a:endParaRPr lang="en-US"/>
        </a:p>
      </dgm:t>
    </dgm:pt>
    <dgm:pt modelId="{2346E275-A259-F74F-8599-D2230B29576F}">
      <dgm:prSet>
        <dgm:style>
          <a:lnRef idx="1">
            <a:schemeClr val="accent5"/>
          </a:lnRef>
          <a:fillRef idx="2">
            <a:schemeClr val="accent5"/>
          </a:fillRef>
          <a:effectRef idx="1">
            <a:schemeClr val="accent5"/>
          </a:effectRef>
          <a:fontRef idx="minor">
            <a:schemeClr val="dk1"/>
          </a:fontRef>
        </dgm:style>
      </dgm:prSet>
      <dgm:spPr/>
      <dgm:t>
        <a:bodyPr/>
        <a:lstStyle/>
        <a:p>
          <a:r>
            <a:rPr lang="en-US" dirty="0"/>
            <a:t>• Convenience and reduced need for branch visits</a:t>
          </a:r>
        </a:p>
      </dgm:t>
    </dgm:pt>
    <dgm:pt modelId="{C24B86C8-A1F5-E24D-8254-C5887444C2FE}" type="parTrans" cxnId="{D80FBC4C-EE01-7B44-9DB8-8986B74B8D33}">
      <dgm:prSet/>
      <dgm:spPr/>
      <dgm:t>
        <a:bodyPr/>
        <a:lstStyle/>
        <a:p>
          <a:endParaRPr lang="en-US"/>
        </a:p>
      </dgm:t>
    </dgm:pt>
    <dgm:pt modelId="{3E37ACC6-2117-6441-AC46-84BB4E9B22BA}" type="sibTrans" cxnId="{D80FBC4C-EE01-7B44-9DB8-8986B74B8D33}">
      <dgm:prSet/>
      <dgm:spPr/>
      <dgm:t>
        <a:bodyPr/>
        <a:lstStyle/>
        <a:p>
          <a:endParaRPr lang="en-US"/>
        </a:p>
      </dgm:t>
    </dgm:pt>
    <dgm:pt modelId="{C8778E00-F50B-5642-B6D2-99959A30A33C}">
      <dgm:prSet>
        <dgm:style>
          <a:lnRef idx="1">
            <a:schemeClr val="accent5"/>
          </a:lnRef>
          <a:fillRef idx="2">
            <a:schemeClr val="accent5"/>
          </a:fillRef>
          <a:effectRef idx="1">
            <a:schemeClr val="accent5"/>
          </a:effectRef>
          <a:fontRef idx="minor">
            <a:schemeClr val="dk1"/>
          </a:fontRef>
        </dgm:style>
      </dgm:prSet>
      <dgm:spPr/>
      <dgm:t>
        <a:bodyPr/>
        <a:lstStyle/>
        <a:p>
          <a:r>
            <a:rPr lang="en-US" dirty="0"/>
            <a:t>• OTP, biometrics, passwords and security notifications</a:t>
          </a:r>
        </a:p>
      </dgm:t>
    </dgm:pt>
    <dgm:pt modelId="{A71008D7-AE45-4B4A-BD80-393801185B3E}" type="parTrans" cxnId="{55DC05CF-2D16-4F4D-9C58-69C06A6D85F2}">
      <dgm:prSet/>
      <dgm:spPr/>
      <dgm:t>
        <a:bodyPr/>
        <a:lstStyle/>
        <a:p>
          <a:endParaRPr lang="en-US"/>
        </a:p>
      </dgm:t>
    </dgm:pt>
    <dgm:pt modelId="{5AB2E323-233A-E643-8F95-1F64437CE32F}" type="sibTrans" cxnId="{55DC05CF-2D16-4F4D-9C58-69C06A6D85F2}">
      <dgm:prSet/>
      <dgm:spPr/>
      <dgm:t>
        <a:bodyPr/>
        <a:lstStyle/>
        <a:p>
          <a:endParaRPr lang="en-US"/>
        </a:p>
      </dgm:t>
    </dgm:pt>
    <dgm:pt modelId="{034FCAD1-9F1C-424C-8F1B-6B99BFC58A5E}">
      <dgm:prSet>
        <dgm:style>
          <a:lnRef idx="1">
            <a:schemeClr val="accent5"/>
          </a:lnRef>
          <a:fillRef idx="2">
            <a:schemeClr val="accent5"/>
          </a:fillRef>
          <a:effectRef idx="1">
            <a:schemeClr val="accent5"/>
          </a:effectRef>
          <a:fontRef idx="minor">
            <a:schemeClr val="dk1"/>
          </a:fontRef>
        </dgm:style>
      </dgm:prSet>
      <dgm:spPr/>
      <dgm:t>
        <a:bodyPr/>
        <a:lstStyle/>
        <a:p>
          <a:r>
            <a:rPr lang="en-US" dirty="0"/>
            <a:t>• Delayed transfers and service outages</a:t>
          </a:r>
        </a:p>
      </dgm:t>
    </dgm:pt>
    <dgm:pt modelId="{CBB250F9-2A05-2E47-9BBD-D56B2ABA1185}" type="parTrans" cxnId="{14C145CC-8A0B-964F-80EB-18612DF30D36}">
      <dgm:prSet/>
      <dgm:spPr/>
      <dgm:t>
        <a:bodyPr/>
        <a:lstStyle/>
        <a:p>
          <a:endParaRPr lang="en-US"/>
        </a:p>
      </dgm:t>
    </dgm:pt>
    <dgm:pt modelId="{96F40353-2DC1-1D4B-BB33-58DBAEE62E44}" type="sibTrans" cxnId="{14C145CC-8A0B-964F-80EB-18612DF30D36}">
      <dgm:prSet/>
      <dgm:spPr/>
      <dgm:t>
        <a:bodyPr/>
        <a:lstStyle/>
        <a:p>
          <a:endParaRPr lang="en-US"/>
        </a:p>
      </dgm:t>
    </dgm:pt>
    <dgm:pt modelId="{E2C0BF9C-EFA4-9C4F-9DFA-862F8073AC1D}">
      <dgm:prSet>
        <dgm:style>
          <a:lnRef idx="1">
            <a:schemeClr val="accent5"/>
          </a:lnRef>
          <a:fillRef idx="2">
            <a:schemeClr val="accent5"/>
          </a:fillRef>
          <a:effectRef idx="1">
            <a:schemeClr val="accent5"/>
          </a:effectRef>
          <a:fontRef idx="minor">
            <a:schemeClr val="dk1"/>
          </a:fontRef>
        </dgm:style>
      </dgm:prSet>
      <dgm:spPr/>
      <dgm:t>
        <a:bodyPr/>
        <a:lstStyle/>
        <a:p>
          <a:r>
            <a:rPr lang="en-US" dirty="0"/>
            <a:t>• Phishing, scams and OTP concerns</a:t>
          </a:r>
        </a:p>
      </dgm:t>
    </dgm:pt>
    <dgm:pt modelId="{118F636C-A2A8-3A45-A0B9-4BB03896CECB}" type="parTrans" cxnId="{1B2ECC1E-E893-8B4C-AF44-EAAC92EF2AEC}">
      <dgm:prSet/>
      <dgm:spPr/>
      <dgm:t>
        <a:bodyPr/>
        <a:lstStyle/>
        <a:p>
          <a:endParaRPr lang="en-US"/>
        </a:p>
      </dgm:t>
    </dgm:pt>
    <dgm:pt modelId="{106EED19-03C9-2C47-AD50-F05B2D8B17C0}" type="sibTrans" cxnId="{1B2ECC1E-E893-8B4C-AF44-EAAC92EF2AEC}">
      <dgm:prSet/>
      <dgm:spPr/>
      <dgm:t>
        <a:bodyPr/>
        <a:lstStyle/>
        <a:p>
          <a:endParaRPr lang="en-US"/>
        </a:p>
      </dgm:t>
    </dgm:pt>
    <dgm:pt modelId="{CC254134-DA8F-8743-A9D1-519632469F49}">
      <dgm:prSet>
        <dgm:style>
          <a:lnRef idx="1">
            <a:schemeClr val="accent5"/>
          </a:lnRef>
          <a:fillRef idx="2">
            <a:schemeClr val="accent5"/>
          </a:fillRef>
          <a:effectRef idx="1">
            <a:schemeClr val="accent5"/>
          </a:effectRef>
          <a:fontRef idx="minor">
            <a:schemeClr val="dk1"/>
          </a:fontRef>
        </dgm:style>
      </dgm:prSet>
      <dgm:spPr/>
      <dgm:t>
        <a:bodyPr/>
        <a:lstStyle/>
        <a:p>
          <a:r>
            <a:rPr lang="en-US" dirty="0"/>
            <a:t>• Customer support and reassurance</a:t>
          </a:r>
        </a:p>
      </dgm:t>
    </dgm:pt>
    <dgm:pt modelId="{0DF3FA35-DC32-6F49-9331-4F186551A191}" type="parTrans" cxnId="{9C19E8F5-D65D-8E4F-B831-A260264793CF}">
      <dgm:prSet/>
      <dgm:spPr/>
      <dgm:t>
        <a:bodyPr/>
        <a:lstStyle/>
        <a:p>
          <a:endParaRPr lang="en-US"/>
        </a:p>
      </dgm:t>
    </dgm:pt>
    <dgm:pt modelId="{8E20888B-11FE-E642-AD41-9CFE9CB76E53}" type="sibTrans" cxnId="{9C19E8F5-D65D-8E4F-B831-A260264793CF}">
      <dgm:prSet/>
      <dgm:spPr/>
      <dgm:t>
        <a:bodyPr/>
        <a:lstStyle/>
        <a:p>
          <a:endParaRPr lang="en-US"/>
        </a:p>
      </dgm:t>
    </dgm:pt>
    <dgm:pt modelId="{5D76C54B-8EF8-7949-BF69-E6EF6D4556BB}">
      <dgm:prSet>
        <dgm:style>
          <a:lnRef idx="1">
            <a:schemeClr val="accent5"/>
          </a:lnRef>
          <a:fillRef idx="2">
            <a:schemeClr val="accent5"/>
          </a:fillRef>
          <a:effectRef idx="1">
            <a:schemeClr val="accent5"/>
          </a:effectRef>
          <a:fontRef idx="minor">
            <a:schemeClr val="dk1"/>
          </a:fontRef>
        </dgm:style>
      </dgm:prSet>
      <dgm:spPr/>
      <dgm:t>
        <a:bodyPr/>
        <a:lstStyle/>
        <a:p>
          <a:r>
            <a:rPr lang="en-US" dirty="0"/>
            <a:t>• Situational concerns such as large transfers or public internet use</a:t>
          </a:r>
        </a:p>
      </dgm:t>
    </dgm:pt>
    <dgm:pt modelId="{8E390997-1E56-EC44-A065-14A05CD61C5D}" type="parTrans" cxnId="{4EBD422A-A300-7D4E-B07B-4A6A535935CD}">
      <dgm:prSet/>
      <dgm:spPr/>
      <dgm:t>
        <a:bodyPr/>
        <a:lstStyle/>
        <a:p>
          <a:endParaRPr lang="en-US"/>
        </a:p>
      </dgm:t>
    </dgm:pt>
    <dgm:pt modelId="{B9AF102F-4515-0445-B1B6-3C0BF4C36A0C}" type="sibTrans" cxnId="{4EBD422A-A300-7D4E-B07B-4A6A535935CD}">
      <dgm:prSet/>
      <dgm:spPr/>
      <dgm:t>
        <a:bodyPr/>
        <a:lstStyle/>
        <a:p>
          <a:endParaRPr lang="en-US"/>
        </a:p>
      </dgm:t>
    </dgm:pt>
    <dgm:pt modelId="{1C17F559-C8DD-6048-A8F2-B7E6E3E5B968}" type="pres">
      <dgm:prSet presAssocID="{C8FB1317-2B39-CE4A-AFF4-DA01EF833545}" presName="Name0" presStyleCnt="0">
        <dgm:presLayoutVars>
          <dgm:dir/>
          <dgm:animLvl val="lvl"/>
          <dgm:resizeHandles val="exact"/>
        </dgm:presLayoutVars>
      </dgm:prSet>
      <dgm:spPr/>
    </dgm:pt>
    <dgm:pt modelId="{EF7AB5C5-5BE7-8E41-B942-C86E31B4095D}" type="pres">
      <dgm:prSet presAssocID="{23AA9D75-5B69-C243-9611-390E2A9F0CDA}" presName="linNode" presStyleCnt="0"/>
      <dgm:spPr/>
    </dgm:pt>
    <dgm:pt modelId="{B4F06386-15E9-4D46-9655-329F4337BFB5}" type="pres">
      <dgm:prSet presAssocID="{23AA9D75-5B69-C243-9611-390E2A9F0CDA}" presName="parentText" presStyleLbl="node1" presStyleIdx="0" presStyleCnt="7" custScaleX="118290" custLinFactNeighborX="-11452" custLinFactNeighborY="-62">
        <dgm:presLayoutVars>
          <dgm:chMax val="1"/>
          <dgm:bulletEnabled val="1"/>
        </dgm:presLayoutVars>
      </dgm:prSet>
      <dgm:spPr/>
    </dgm:pt>
    <dgm:pt modelId="{7C22FDB1-1D79-EB4F-8D0D-B54C47CB7D0D}" type="pres">
      <dgm:prSet presAssocID="{09B5F2AF-379C-1649-B4AB-BE3F36286239}" presName="sp" presStyleCnt="0"/>
      <dgm:spPr/>
    </dgm:pt>
    <dgm:pt modelId="{1A0912E3-731F-3347-8EF2-3A380944B07B}" type="pres">
      <dgm:prSet presAssocID="{2346E275-A259-F74F-8599-D2230B29576F}" presName="linNode" presStyleCnt="0"/>
      <dgm:spPr/>
    </dgm:pt>
    <dgm:pt modelId="{DBA87DF0-550F-7040-A513-9A725C8A6501}" type="pres">
      <dgm:prSet presAssocID="{2346E275-A259-F74F-8599-D2230B29576F}" presName="parentText" presStyleLbl="node1" presStyleIdx="1" presStyleCnt="7" custScaleX="112704" custLinFactNeighborX="-5866" custLinFactNeighborY="-4602">
        <dgm:presLayoutVars>
          <dgm:chMax val="1"/>
          <dgm:bulletEnabled val="1"/>
        </dgm:presLayoutVars>
      </dgm:prSet>
      <dgm:spPr/>
    </dgm:pt>
    <dgm:pt modelId="{8E02E69B-FEA5-BF4F-A023-ED4318AC4542}" type="pres">
      <dgm:prSet presAssocID="{3E37ACC6-2117-6441-AC46-84BB4E9B22BA}" presName="sp" presStyleCnt="0"/>
      <dgm:spPr/>
    </dgm:pt>
    <dgm:pt modelId="{96EA75FC-401E-014C-85AF-56FCE0BC791F}" type="pres">
      <dgm:prSet presAssocID="{C8778E00-F50B-5642-B6D2-99959A30A33C}" presName="linNode" presStyleCnt="0"/>
      <dgm:spPr/>
    </dgm:pt>
    <dgm:pt modelId="{2942A48D-DEDC-674C-81B6-EAD2291C8E62}" type="pres">
      <dgm:prSet presAssocID="{C8778E00-F50B-5642-B6D2-99959A30A33C}" presName="parentText" presStyleLbl="node1" presStyleIdx="2" presStyleCnt="7" custScaleX="107677" custLinFactNeighborX="7820" custLinFactNeighborY="2848">
        <dgm:presLayoutVars>
          <dgm:chMax val="1"/>
          <dgm:bulletEnabled val="1"/>
        </dgm:presLayoutVars>
      </dgm:prSet>
      <dgm:spPr/>
    </dgm:pt>
    <dgm:pt modelId="{3543FA9D-33A1-6740-9D8E-07DB53260E7D}" type="pres">
      <dgm:prSet presAssocID="{5AB2E323-233A-E643-8F95-1F64437CE32F}" presName="sp" presStyleCnt="0"/>
      <dgm:spPr/>
    </dgm:pt>
    <dgm:pt modelId="{CCF1011D-3866-D949-8827-62E0DD156D18}" type="pres">
      <dgm:prSet presAssocID="{034FCAD1-9F1C-424C-8F1B-6B99BFC58A5E}" presName="linNode" presStyleCnt="0"/>
      <dgm:spPr/>
    </dgm:pt>
    <dgm:pt modelId="{B8281723-475E-B04C-A15B-6D31E090A632}" type="pres">
      <dgm:prSet presAssocID="{034FCAD1-9F1C-424C-8F1B-6B99BFC58A5E}" presName="parentText" presStyleLbl="node1" presStyleIdx="3" presStyleCnt="7" custScaleX="116614" custLinFactNeighborX="18155" custLinFactNeighborY="-2152">
        <dgm:presLayoutVars>
          <dgm:chMax val="1"/>
          <dgm:bulletEnabled val="1"/>
        </dgm:presLayoutVars>
      </dgm:prSet>
      <dgm:spPr/>
    </dgm:pt>
    <dgm:pt modelId="{17848ED6-1FDB-C842-95FE-1B5ED01F62FE}" type="pres">
      <dgm:prSet presAssocID="{96F40353-2DC1-1D4B-BB33-58DBAEE62E44}" presName="sp" presStyleCnt="0"/>
      <dgm:spPr/>
    </dgm:pt>
    <dgm:pt modelId="{865DAAB0-FE81-FD42-8CEB-376E3CFD7A25}" type="pres">
      <dgm:prSet presAssocID="{E2C0BF9C-EFA4-9C4F-9DFA-862F8073AC1D}" presName="linNode" presStyleCnt="0"/>
      <dgm:spPr/>
    </dgm:pt>
    <dgm:pt modelId="{D73B6C1B-06F8-144F-9C94-D24E43F8A137}" type="pres">
      <dgm:prSet presAssocID="{E2C0BF9C-EFA4-9C4F-9DFA-862F8073AC1D}" presName="parentText" presStyleLbl="node1" presStyleIdx="4" presStyleCnt="7" custScaleX="113263" custLinFactNeighborX="27931" custLinFactNeighborY="-3068">
        <dgm:presLayoutVars>
          <dgm:chMax val="1"/>
          <dgm:bulletEnabled val="1"/>
        </dgm:presLayoutVars>
      </dgm:prSet>
      <dgm:spPr/>
    </dgm:pt>
    <dgm:pt modelId="{BBEAE669-A4BB-8B4C-A8AC-6758772BDFAD}" type="pres">
      <dgm:prSet presAssocID="{106EED19-03C9-2C47-AD50-F05B2D8B17C0}" presName="sp" presStyleCnt="0"/>
      <dgm:spPr/>
    </dgm:pt>
    <dgm:pt modelId="{748E2934-C588-9943-85C1-833F82E17C80}" type="pres">
      <dgm:prSet presAssocID="{CC254134-DA8F-8743-A9D1-519632469F49}" presName="linNode" presStyleCnt="0"/>
      <dgm:spPr/>
    </dgm:pt>
    <dgm:pt modelId="{9C26772A-0C95-C44C-BC89-341E27E98636}" type="pres">
      <dgm:prSet presAssocID="{CC254134-DA8F-8743-A9D1-519632469F49}" presName="parentText" presStyleLbl="node1" presStyleIdx="5" presStyleCnt="7" custScaleX="110054" custLinFactNeighborX="38825" custLinFactNeighborY="-6136">
        <dgm:presLayoutVars>
          <dgm:chMax val="1"/>
          <dgm:bulletEnabled val="1"/>
        </dgm:presLayoutVars>
      </dgm:prSet>
      <dgm:spPr/>
    </dgm:pt>
    <dgm:pt modelId="{8602A2C1-8DE0-D14E-BA35-8B938295752F}" type="pres">
      <dgm:prSet presAssocID="{8E20888B-11FE-E642-AD41-9CFE9CB76E53}" presName="sp" presStyleCnt="0"/>
      <dgm:spPr/>
    </dgm:pt>
    <dgm:pt modelId="{B2B9A963-D81C-604D-8534-01E147D6EFE0}" type="pres">
      <dgm:prSet presAssocID="{5D76C54B-8EF8-7949-BF69-E6EF6D4556BB}" presName="linNode" presStyleCnt="0"/>
      <dgm:spPr/>
    </dgm:pt>
    <dgm:pt modelId="{5F1C28E0-B590-344D-ABED-E9BA85940A52}" type="pres">
      <dgm:prSet presAssocID="{5D76C54B-8EF8-7949-BF69-E6EF6D4556BB}" presName="parentText" presStyleLbl="node1" presStyleIdx="6" presStyleCnt="7" custScaleX="121642" custLinFactNeighborX="46366" custLinFactNeighborY="-6136">
        <dgm:presLayoutVars>
          <dgm:chMax val="1"/>
          <dgm:bulletEnabled val="1"/>
        </dgm:presLayoutVars>
      </dgm:prSet>
      <dgm:spPr/>
    </dgm:pt>
  </dgm:ptLst>
  <dgm:cxnLst>
    <dgm:cxn modelId="{0F6ABA0E-AD62-3E47-A914-2787E54ECD9C}" type="presOf" srcId="{C8FB1317-2B39-CE4A-AFF4-DA01EF833545}" destId="{1C17F559-C8DD-6048-A8F2-B7E6E3E5B968}" srcOrd="0" destOrd="0" presId="urn:microsoft.com/office/officeart/2005/8/layout/vList5"/>
    <dgm:cxn modelId="{1B2ECC1E-E893-8B4C-AF44-EAAC92EF2AEC}" srcId="{C8FB1317-2B39-CE4A-AFF4-DA01EF833545}" destId="{E2C0BF9C-EFA4-9C4F-9DFA-862F8073AC1D}" srcOrd="4" destOrd="0" parTransId="{118F636C-A2A8-3A45-A0B9-4BB03896CECB}" sibTransId="{106EED19-03C9-2C47-AD50-F05B2D8B17C0}"/>
    <dgm:cxn modelId="{4EBD422A-A300-7D4E-B07B-4A6A535935CD}" srcId="{C8FB1317-2B39-CE4A-AFF4-DA01EF833545}" destId="{5D76C54B-8EF8-7949-BF69-E6EF6D4556BB}" srcOrd="6" destOrd="0" parTransId="{8E390997-1E56-EC44-A065-14A05CD61C5D}" sibTransId="{B9AF102F-4515-0445-B1B6-3C0BF4C36A0C}"/>
    <dgm:cxn modelId="{D80FBC4C-EE01-7B44-9DB8-8986B74B8D33}" srcId="{C8FB1317-2B39-CE4A-AFF4-DA01EF833545}" destId="{2346E275-A259-F74F-8599-D2230B29576F}" srcOrd="1" destOrd="0" parTransId="{C24B86C8-A1F5-E24D-8254-C5887444C2FE}" sibTransId="{3E37ACC6-2117-6441-AC46-84BB4E9B22BA}"/>
    <dgm:cxn modelId="{54316758-E47A-E04F-B021-069C450D9D57}" type="presOf" srcId="{C8778E00-F50B-5642-B6D2-99959A30A33C}" destId="{2942A48D-DEDC-674C-81B6-EAD2291C8E62}" srcOrd="0" destOrd="0" presId="urn:microsoft.com/office/officeart/2005/8/layout/vList5"/>
    <dgm:cxn modelId="{44DC0468-9F6E-C849-AB1B-833A7F094D72}" srcId="{C8FB1317-2B39-CE4A-AFF4-DA01EF833545}" destId="{23AA9D75-5B69-C243-9611-390E2A9F0CDA}" srcOrd="0" destOrd="0" parTransId="{634CF525-961B-D444-94E4-C802F36ABD23}" sibTransId="{09B5F2AF-379C-1649-B4AB-BE3F36286239}"/>
    <dgm:cxn modelId="{1E65FE73-8DC6-DA4F-9904-A07E709118C6}" type="presOf" srcId="{CC254134-DA8F-8743-A9D1-519632469F49}" destId="{9C26772A-0C95-C44C-BC89-341E27E98636}" srcOrd="0" destOrd="0" presId="urn:microsoft.com/office/officeart/2005/8/layout/vList5"/>
    <dgm:cxn modelId="{601B088E-5C8D-DE42-BD87-51C1A8686684}" type="presOf" srcId="{5D76C54B-8EF8-7949-BF69-E6EF6D4556BB}" destId="{5F1C28E0-B590-344D-ABED-E9BA85940A52}" srcOrd="0" destOrd="0" presId="urn:microsoft.com/office/officeart/2005/8/layout/vList5"/>
    <dgm:cxn modelId="{7FE727C3-C2B0-EA42-9196-AFAADBACA6FC}" type="presOf" srcId="{034FCAD1-9F1C-424C-8F1B-6B99BFC58A5E}" destId="{B8281723-475E-B04C-A15B-6D31E090A632}" srcOrd="0" destOrd="0" presId="urn:microsoft.com/office/officeart/2005/8/layout/vList5"/>
    <dgm:cxn modelId="{14C145CC-8A0B-964F-80EB-18612DF30D36}" srcId="{C8FB1317-2B39-CE4A-AFF4-DA01EF833545}" destId="{034FCAD1-9F1C-424C-8F1B-6B99BFC58A5E}" srcOrd="3" destOrd="0" parTransId="{CBB250F9-2A05-2E47-9BBD-D56B2ABA1185}" sibTransId="{96F40353-2DC1-1D4B-BB33-58DBAEE62E44}"/>
    <dgm:cxn modelId="{55DC05CF-2D16-4F4D-9C58-69C06A6D85F2}" srcId="{C8FB1317-2B39-CE4A-AFF4-DA01EF833545}" destId="{C8778E00-F50B-5642-B6D2-99959A30A33C}" srcOrd="2" destOrd="0" parTransId="{A71008D7-AE45-4B4A-BD80-393801185B3E}" sibTransId="{5AB2E323-233A-E643-8F95-1F64437CE32F}"/>
    <dgm:cxn modelId="{457152DE-9142-FA44-AC8F-B5A1E1D606F9}" type="presOf" srcId="{2346E275-A259-F74F-8599-D2230B29576F}" destId="{DBA87DF0-550F-7040-A513-9A725C8A6501}" srcOrd="0" destOrd="0" presId="urn:microsoft.com/office/officeart/2005/8/layout/vList5"/>
    <dgm:cxn modelId="{94F31EE1-69AF-4B44-BA10-F4089F167CB5}" type="presOf" srcId="{E2C0BF9C-EFA4-9C4F-9DFA-862F8073AC1D}" destId="{D73B6C1B-06F8-144F-9C94-D24E43F8A137}" srcOrd="0" destOrd="0" presId="urn:microsoft.com/office/officeart/2005/8/layout/vList5"/>
    <dgm:cxn modelId="{9C19E8F5-D65D-8E4F-B831-A260264793CF}" srcId="{C8FB1317-2B39-CE4A-AFF4-DA01EF833545}" destId="{CC254134-DA8F-8743-A9D1-519632469F49}" srcOrd="5" destOrd="0" parTransId="{0DF3FA35-DC32-6F49-9331-4F186551A191}" sibTransId="{8E20888B-11FE-E642-AD41-9CFE9CB76E53}"/>
    <dgm:cxn modelId="{B6A095F9-77F2-4448-B7C1-583456C8D12A}" type="presOf" srcId="{23AA9D75-5B69-C243-9611-390E2A9F0CDA}" destId="{B4F06386-15E9-4D46-9655-329F4337BFB5}" srcOrd="0" destOrd="0" presId="urn:microsoft.com/office/officeart/2005/8/layout/vList5"/>
    <dgm:cxn modelId="{EF303B70-1421-C84D-9D69-262AE8FD586D}" type="presParOf" srcId="{1C17F559-C8DD-6048-A8F2-B7E6E3E5B968}" destId="{EF7AB5C5-5BE7-8E41-B942-C86E31B4095D}" srcOrd="0" destOrd="0" presId="urn:microsoft.com/office/officeart/2005/8/layout/vList5"/>
    <dgm:cxn modelId="{5E059675-FC0C-044F-ADAC-D2A2914C9B3B}" type="presParOf" srcId="{EF7AB5C5-5BE7-8E41-B942-C86E31B4095D}" destId="{B4F06386-15E9-4D46-9655-329F4337BFB5}" srcOrd="0" destOrd="0" presId="urn:microsoft.com/office/officeart/2005/8/layout/vList5"/>
    <dgm:cxn modelId="{991E4801-878A-1E45-B4CB-ACB8E85A937C}" type="presParOf" srcId="{1C17F559-C8DD-6048-A8F2-B7E6E3E5B968}" destId="{7C22FDB1-1D79-EB4F-8D0D-B54C47CB7D0D}" srcOrd="1" destOrd="0" presId="urn:microsoft.com/office/officeart/2005/8/layout/vList5"/>
    <dgm:cxn modelId="{ABF515A7-A6A3-9A47-A440-527B890AA2FD}" type="presParOf" srcId="{1C17F559-C8DD-6048-A8F2-B7E6E3E5B968}" destId="{1A0912E3-731F-3347-8EF2-3A380944B07B}" srcOrd="2" destOrd="0" presId="urn:microsoft.com/office/officeart/2005/8/layout/vList5"/>
    <dgm:cxn modelId="{6C400E87-53A3-AD47-A0BA-B6C8A4608A3A}" type="presParOf" srcId="{1A0912E3-731F-3347-8EF2-3A380944B07B}" destId="{DBA87DF0-550F-7040-A513-9A725C8A6501}" srcOrd="0" destOrd="0" presId="urn:microsoft.com/office/officeart/2005/8/layout/vList5"/>
    <dgm:cxn modelId="{5B89DD49-5BD4-0C46-9A41-3C8669E2BBBF}" type="presParOf" srcId="{1C17F559-C8DD-6048-A8F2-B7E6E3E5B968}" destId="{8E02E69B-FEA5-BF4F-A023-ED4318AC4542}" srcOrd="3" destOrd="0" presId="urn:microsoft.com/office/officeart/2005/8/layout/vList5"/>
    <dgm:cxn modelId="{4DA62C21-B7EE-3D45-B2DF-E103D7711CDA}" type="presParOf" srcId="{1C17F559-C8DD-6048-A8F2-B7E6E3E5B968}" destId="{96EA75FC-401E-014C-85AF-56FCE0BC791F}" srcOrd="4" destOrd="0" presId="urn:microsoft.com/office/officeart/2005/8/layout/vList5"/>
    <dgm:cxn modelId="{35E0A434-31B3-6140-8EF7-CAEF61AC6A3A}" type="presParOf" srcId="{96EA75FC-401E-014C-85AF-56FCE0BC791F}" destId="{2942A48D-DEDC-674C-81B6-EAD2291C8E62}" srcOrd="0" destOrd="0" presId="urn:microsoft.com/office/officeart/2005/8/layout/vList5"/>
    <dgm:cxn modelId="{0BB573C9-2F9E-4249-ACF4-96AAA9372C0E}" type="presParOf" srcId="{1C17F559-C8DD-6048-A8F2-B7E6E3E5B968}" destId="{3543FA9D-33A1-6740-9D8E-07DB53260E7D}" srcOrd="5" destOrd="0" presId="urn:microsoft.com/office/officeart/2005/8/layout/vList5"/>
    <dgm:cxn modelId="{5C00612B-0B08-DB40-8F7F-417B3E2CA332}" type="presParOf" srcId="{1C17F559-C8DD-6048-A8F2-B7E6E3E5B968}" destId="{CCF1011D-3866-D949-8827-62E0DD156D18}" srcOrd="6" destOrd="0" presId="urn:microsoft.com/office/officeart/2005/8/layout/vList5"/>
    <dgm:cxn modelId="{132FFDEF-880A-1145-BF1C-C991C7953D4F}" type="presParOf" srcId="{CCF1011D-3866-D949-8827-62E0DD156D18}" destId="{B8281723-475E-B04C-A15B-6D31E090A632}" srcOrd="0" destOrd="0" presId="urn:microsoft.com/office/officeart/2005/8/layout/vList5"/>
    <dgm:cxn modelId="{19EBA2EC-A0AC-EF42-A594-C87947457E5C}" type="presParOf" srcId="{1C17F559-C8DD-6048-A8F2-B7E6E3E5B968}" destId="{17848ED6-1FDB-C842-95FE-1B5ED01F62FE}" srcOrd="7" destOrd="0" presId="urn:microsoft.com/office/officeart/2005/8/layout/vList5"/>
    <dgm:cxn modelId="{A45428A4-20F8-6649-ABA7-D785CB6F6D9B}" type="presParOf" srcId="{1C17F559-C8DD-6048-A8F2-B7E6E3E5B968}" destId="{865DAAB0-FE81-FD42-8CEB-376E3CFD7A25}" srcOrd="8" destOrd="0" presId="urn:microsoft.com/office/officeart/2005/8/layout/vList5"/>
    <dgm:cxn modelId="{2D7A473D-42B6-EB4A-B214-B3AD4C023D55}" type="presParOf" srcId="{865DAAB0-FE81-FD42-8CEB-376E3CFD7A25}" destId="{D73B6C1B-06F8-144F-9C94-D24E43F8A137}" srcOrd="0" destOrd="0" presId="urn:microsoft.com/office/officeart/2005/8/layout/vList5"/>
    <dgm:cxn modelId="{221E7A03-178E-B54A-B831-499CBEDBD82F}" type="presParOf" srcId="{1C17F559-C8DD-6048-A8F2-B7E6E3E5B968}" destId="{BBEAE669-A4BB-8B4C-A8AC-6758772BDFAD}" srcOrd="9" destOrd="0" presId="urn:microsoft.com/office/officeart/2005/8/layout/vList5"/>
    <dgm:cxn modelId="{976CB699-C054-CB41-B393-4F4BCA37A780}" type="presParOf" srcId="{1C17F559-C8DD-6048-A8F2-B7E6E3E5B968}" destId="{748E2934-C588-9943-85C1-833F82E17C80}" srcOrd="10" destOrd="0" presId="urn:microsoft.com/office/officeart/2005/8/layout/vList5"/>
    <dgm:cxn modelId="{48F75FB8-D87B-4A4A-8531-14A82A6D7875}" type="presParOf" srcId="{748E2934-C588-9943-85C1-833F82E17C80}" destId="{9C26772A-0C95-C44C-BC89-341E27E98636}" srcOrd="0" destOrd="0" presId="urn:microsoft.com/office/officeart/2005/8/layout/vList5"/>
    <dgm:cxn modelId="{21789F68-DEAD-DA42-8DDB-3EE812E8F7C2}" type="presParOf" srcId="{1C17F559-C8DD-6048-A8F2-B7E6E3E5B968}" destId="{8602A2C1-8DE0-D14E-BA35-8B938295752F}" srcOrd="11" destOrd="0" presId="urn:microsoft.com/office/officeart/2005/8/layout/vList5"/>
    <dgm:cxn modelId="{6F8A30C3-A721-1444-A868-7B6F19443E74}" type="presParOf" srcId="{1C17F559-C8DD-6048-A8F2-B7E6E3E5B968}" destId="{B2B9A963-D81C-604D-8534-01E147D6EFE0}" srcOrd="12" destOrd="0" presId="urn:microsoft.com/office/officeart/2005/8/layout/vList5"/>
    <dgm:cxn modelId="{D5F3ACCC-C46E-034B-8024-A6F7B9A967BD}" type="presParOf" srcId="{B2B9A963-D81C-604D-8534-01E147D6EFE0}" destId="{5F1C28E0-B590-344D-ABED-E9BA85940A52}"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5C341-59BD-3A45-A1E5-6D15D09B17EE}">
      <dsp:nvSpPr>
        <dsp:cNvPr id="0" name=""/>
        <dsp:cNvSpPr/>
      </dsp:nvSpPr>
      <dsp:spPr>
        <a:xfrm>
          <a:off x="6845" y="1160574"/>
          <a:ext cx="1324112"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1. Why Paradigm Matters</a:t>
          </a:r>
        </a:p>
      </dsp:txBody>
      <dsp:txXfrm>
        <a:off x="45627" y="1199356"/>
        <a:ext cx="1246548" cy="1384896"/>
      </dsp:txXfrm>
    </dsp:sp>
    <dsp:sp modelId="{9201FF29-21FB-6141-856B-AF06CFCE2C6F}">
      <dsp:nvSpPr>
        <dsp:cNvPr id="0" name=""/>
        <dsp:cNvSpPr/>
      </dsp:nvSpPr>
      <dsp:spPr>
        <a:xfrm>
          <a:off x="1439638"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1439638" y="1810946"/>
        <a:ext cx="161282" cy="161716"/>
      </dsp:txXfrm>
    </dsp:sp>
    <dsp:sp modelId="{54299710-802C-0B49-919E-0095A37F09A8}">
      <dsp:nvSpPr>
        <dsp:cNvPr id="0" name=""/>
        <dsp:cNvSpPr/>
      </dsp:nvSpPr>
      <dsp:spPr>
        <a:xfrm>
          <a:off x="1765680" y="1160574"/>
          <a:ext cx="1742870"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2. Paradigmatic Landscape of Digital Banking Research</a:t>
          </a:r>
        </a:p>
      </dsp:txBody>
      <dsp:txXfrm>
        <a:off x="1808514" y="1203408"/>
        <a:ext cx="1657202" cy="1376792"/>
      </dsp:txXfrm>
    </dsp:sp>
    <dsp:sp modelId="{FFD374E9-BD04-1B4E-A195-054001545E94}">
      <dsp:nvSpPr>
        <dsp:cNvPr id="0" name=""/>
        <dsp:cNvSpPr/>
      </dsp:nvSpPr>
      <dsp:spPr>
        <a:xfrm>
          <a:off x="3617232"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617232" y="1810946"/>
        <a:ext cx="161282" cy="161716"/>
      </dsp:txXfrm>
    </dsp:sp>
    <dsp:sp modelId="{B5F8CE27-69C9-DF42-937B-078EFE0A38B3}">
      <dsp:nvSpPr>
        <dsp:cNvPr id="0" name=""/>
        <dsp:cNvSpPr/>
      </dsp:nvSpPr>
      <dsp:spPr>
        <a:xfrm>
          <a:off x="3943274" y="1347959"/>
          <a:ext cx="1369812" cy="108769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3. My Paradigmatic Position</a:t>
          </a:r>
        </a:p>
      </dsp:txBody>
      <dsp:txXfrm>
        <a:off x="3975131" y="1379816"/>
        <a:ext cx="1306098" cy="1023976"/>
      </dsp:txXfrm>
    </dsp:sp>
    <dsp:sp modelId="{93759AC8-29CA-9A4C-880D-4E025FAF9C32}">
      <dsp:nvSpPr>
        <dsp:cNvPr id="0" name=""/>
        <dsp:cNvSpPr/>
      </dsp:nvSpPr>
      <dsp:spPr>
        <a:xfrm>
          <a:off x="5421768"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421768" y="1810946"/>
        <a:ext cx="161282" cy="161716"/>
      </dsp:txXfrm>
    </dsp:sp>
    <dsp:sp modelId="{5487D10F-34F4-1A41-A0C0-14959AE4A387}">
      <dsp:nvSpPr>
        <dsp:cNvPr id="0" name=""/>
        <dsp:cNvSpPr/>
      </dsp:nvSpPr>
      <dsp:spPr>
        <a:xfrm>
          <a:off x="5747810" y="1204177"/>
          <a:ext cx="1365639" cy="1375254"/>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4. Paradigm in Practice</a:t>
          </a:r>
        </a:p>
      </dsp:txBody>
      <dsp:txXfrm>
        <a:off x="5787808" y="1244175"/>
        <a:ext cx="1285643" cy="1295258"/>
      </dsp:txXfrm>
    </dsp:sp>
    <dsp:sp modelId="{9C7B494B-2DA0-F04A-977A-B98F472AA6C7}">
      <dsp:nvSpPr>
        <dsp:cNvPr id="0" name=""/>
        <dsp:cNvSpPr/>
      </dsp:nvSpPr>
      <dsp:spPr>
        <a:xfrm>
          <a:off x="7222130"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7222130" y="1810946"/>
        <a:ext cx="161282" cy="161716"/>
      </dsp:txXfrm>
    </dsp:sp>
    <dsp:sp modelId="{04058468-274E-2C4C-B669-E5CBAA96A189}">
      <dsp:nvSpPr>
        <dsp:cNvPr id="0" name=""/>
        <dsp:cNvSpPr/>
      </dsp:nvSpPr>
      <dsp:spPr>
        <a:xfrm>
          <a:off x="7548173" y="1160574"/>
          <a:ext cx="1394200"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5. Boundaries and Alternatives</a:t>
          </a:r>
        </a:p>
      </dsp:txBody>
      <dsp:txXfrm>
        <a:off x="7589008" y="1201409"/>
        <a:ext cx="1312530" cy="1380790"/>
      </dsp:txXfrm>
    </dsp:sp>
    <dsp:sp modelId="{F4AB4606-5E39-504A-8340-7397E39150EE}">
      <dsp:nvSpPr>
        <dsp:cNvPr id="0" name=""/>
        <dsp:cNvSpPr/>
      </dsp:nvSpPr>
      <dsp:spPr>
        <a:xfrm>
          <a:off x="9051054" y="1757040"/>
          <a:ext cx="230403" cy="26952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9051054" y="1810946"/>
        <a:ext cx="161282" cy="161716"/>
      </dsp:txXfrm>
    </dsp:sp>
    <dsp:sp modelId="{D37AA635-B293-3143-83D0-0BFF679357A3}">
      <dsp:nvSpPr>
        <dsp:cNvPr id="0" name=""/>
        <dsp:cNvSpPr/>
      </dsp:nvSpPr>
      <dsp:spPr>
        <a:xfrm>
          <a:off x="9377097" y="1160574"/>
          <a:ext cx="1314537" cy="1462460"/>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6. Conclusion</a:t>
          </a:r>
        </a:p>
      </dsp:txBody>
      <dsp:txXfrm>
        <a:off x="9415598" y="1199075"/>
        <a:ext cx="1237535" cy="13854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98DF8-E844-A34E-BB62-9661B0AE2C20}">
      <dsp:nvSpPr>
        <dsp:cNvPr id="0" name=""/>
        <dsp:cNvSpPr/>
      </dsp:nvSpPr>
      <dsp:spPr>
        <a:xfrm>
          <a:off x="3423513" y="2149"/>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a:t>
          </a:r>
          <a:r>
            <a:rPr lang="en-US" sz="2000" kern="1200" dirty="0"/>
            <a:t>Clarifies the researcher's assumptions about reality and knowledge</a:t>
          </a:r>
        </a:p>
      </dsp:txBody>
      <dsp:txXfrm>
        <a:off x="3469398" y="48034"/>
        <a:ext cx="3759682" cy="848180"/>
      </dsp:txXfrm>
    </dsp:sp>
    <dsp:sp modelId="{F6B20763-1A10-1C48-970A-FF23B0931B57}">
      <dsp:nvSpPr>
        <dsp:cNvPr id="0" name=""/>
        <dsp:cNvSpPr/>
      </dsp:nvSpPr>
      <dsp:spPr>
        <a:xfrm>
          <a:off x="3423513" y="989097"/>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Provides a rationale for the research questions and methodology</a:t>
          </a:r>
        </a:p>
      </dsp:txBody>
      <dsp:txXfrm>
        <a:off x="3469398" y="1034982"/>
        <a:ext cx="3759682" cy="848180"/>
      </dsp:txXfrm>
    </dsp:sp>
    <dsp:sp modelId="{F0FEC72A-675F-3047-A14D-2D674FB095E2}">
      <dsp:nvSpPr>
        <dsp:cNvPr id="0" name=""/>
        <dsp:cNvSpPr/>
      </dsp:nvSpPr>
      <dsp:spPr>
        <a:xfrm>
          <a:off x="3438611" y="1964173"/>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Shapes what counts as evidence and how findings are interpreted</a:t>
          </a:r>
        </a:p>
      </dsp:txBody>
      <dsp:txXfrm>
        <a:off x="3484496" y="2010058"/>
        <a:ext cx="3759682" cy="848180"/>
      </dsp:txXfrm>
    </dsp:sp>
    <dsp:sp modelId="{124EA28B-6E62-B54F-BD03-F91E2BB9FBB3}">
      <dsp:nvSpPr>
        <dsp:cNvPr id="0" name=""/>
        <dsp:cNvSpPr/>
      </dsp:nvSpPr>
      <dsp:spPr>
        <a:xfrm>
          <a:off x="3423513" y="2962992"/>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a:t>
          </a:r>
          <a:r>
            <a:rPr lang="en-US" sz="2000" kern="1200" dirty="0"/>
            <a:t>Supports reflexivity, transparency and methodological coherence</a:t>
          </a:r>
        </a:p>
      </dsp:txBody>
      <dsp:txXfrm>
        <a:off x="3469398" y="3008877"/>
        <a:ext cx="3759682" cy="848180"/>
      </dsp:txXfrm>
    </dsp:sp>
    <dsp:sp modelId="{4466143C-6C0D-9E4F-85E3-54335E5DFC86}">
      <dsp:nvSpPr>
        <dsp:cNvPr id="0" name=""/>
        <dsp:cNvSpPr/>
      </dsp:nvSpPr>
      <dsp:spPr>
        <a:xfrm>
          <a:off x="3423513" y="3949940"/>
          <a:ext cx="3851452" cy="93995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US" sz="2000" kern="1200" dirty="0"/>
            <a:t>Helps the researcher explain why one approach is appropriate rather than simply convenient</a:t>
          </a:r>
        </a:p>
      </dsp:txBody>
      <dsp:txXfrm>
        <a:off x="3469398" y="3995825"/>
        <a:ext cx="3759682" cy="8481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DBCA5-700C-1641-88F3-AD1FC7DC059B}">
      <dsp:nvSpPr>
        <dsp:cNvPr id="0" name=""/>
        <dsp:cNvSpPr/>
      </dsp:nvSpPr>
      <dsp:spPr>
        <a:xfrm>
          <a:off x="0" y="3975946"/>
          <a:ext cx="64636" cy="129229"/>
        </a:xfrm>
        <a:prstGeom prst="triangl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AAD454-E58D-F341-ADDC-AD2EB7B9D105}">
      <dsp:nvSpPr>
        <dsp:cNvPr id="0" name=""/>
        <dsp:cNvSpPr/>
      </dsp:nvSpPr>
      <dsp:spPr>
        <a:xfrm>
          <a:off x="908226" y="277030"/>
          <a:ext cx="4165996" cy="1196808"/>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Knowledge is developed through understanding participants’ meanings</a:t>
          </a:r>
        </a:p>
      </dsp:txBody>
      <dsp:txXfrm>
        <a:off x="966649" y="335453"/>
        <a:ext cx="4049150" cy="1079962"/>
      </dsp:txXfrm>
    </dsp:sp>
    <dsp:sp modelId="{AC7C15CC-736F-454E-BF58-6C01CD14C9D7}">
      <dsp:nvSpPr>
        <dsp:cNvPr id="0" name=""/>
        <dsp:cNvSpPr/>
      </dsp:nvSpPr>
      <dsp:spPr>
        <a:xfrm>
          <a:off x="1524425" y="1579055"/>
          <a:ext cx="2856141" cy="872805"/>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Participant accounts are treated as situated interpretations</a:t>
          </a:r>
        </a:p>
      </dsp:txBody>
      <dsp:txXfrm>
        <a:off x="1567032" y="1621662"/>
        <a:ext cx="2770927" cy="787591"/>
      </dsp:txXfrm>
    </dsp:sp>
    <dsp:sp modelId="{CD36389F-D9D1-BC4B-9624-AD476B49AC42}">
      <dsp:nvSpPr>
        <dsp:cNvPr id="0" name=""/>
        <dsp:cNvSpPr/>
      </dsp:nvSpPr>
      <dsp:spPr>
        <a:xfrm>
          <a:off x="1494150" y="2677268"/>
          <a:ext cx="2856141" cy="1115593"/>
        </a:xfrm>
        <a:prstGeom prst="round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 Researcher and participant interaction contributes to knowledge production</a:t>
          </a:r>
        </a:p>
      </dsp:txBody>
      <dsp:txXfrm>
        <a:off x="1548609" y="2731727"/>
        <a:ext cx="2747223" cy="1006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DDF5FC-BA17-8641-97EA-0BFDBA8D7EF0}">
      <dsp:nvSpPr>
        <dsp:cNvPr id="0" name=""/>
        <dsp:cNvSpPr/>
      </dsp:nvSpPr>
      <dsp:spPr>
        <a:xfrm>
          <a:off x="0" y="16408"/>
          <a:ext cx="4242816" cy="1301774"/>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0" kern="1200" dirty="0"/>
            <a:t>LISTEN</a:t>
          </a:r>
          <a:br>
            <a:rPr lang="en-US" sz="2000" b="0" kern="1200" dirty="0"/>
          </a:br>
          <a:r>
            <a:rPr lang="en-US" sz="2000" b="0" kern="1200" dirty="0"/>
            <a:t>→ EXPLORE</a:t>
          </a:r>
          <a:br>
            <a:rPr lang="en-US" sz="2000" b="0" kern="1200" dirty="0"/>
          </a:br>
          <a:r>
            <a:rPr lang="en-US" sz="2000" b="0" kern="1200" dirty="0"/>
            <a:t>→ INTERPRET</a:t>
          </a:r>
          <a:br>
            <a:rPr lang="en-US" sz="2000" b="0" kern="1200" dirty="0"/>
          </a:br>
          <a:r>
            <a:rPr lang="en-US" sz="2000" b="0" kern="1200" dirty="0"/>
            <a:t>→ UNDERSTAND</a:t>
          </a:r>
          <a:endParaRPr lang="en-US" sz="2000" kern="1200" dirty="0"/>
        </a:p>
      </dsp:txBody>
      <dsp:txXfrm>
        <a:off x="0" y="16408"/>
        <a:ext cx="4242816" cy="1301774"/>
      </dsp:txXfrm>
    </dsp:sp>
    <dsp:sp modelId="{46E4CD57-2EDA-EC45-98C8-9CA69E418B15}">
      <dsp:nvSpPr>
        <dsp:cNvPr id="0" name=""/>
        <dsp:cNvSpPr/>
      </dsp:nvSpPr>
      <dsp:spPr>
        <a:xfrm>
          <a:off x="0" y="1318183"/>
          <a:ext cx="4242816" cy="658800"/>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B23B3-B891-2146-A245-2F98D52BE180}">
      <dsp:nvSpPr>
        <dsp:cNvPr id="0" name=""/>
        <dsp:cNvSpPr/>
      </dsp:nvSpPr>
      <dsp:spPr>
        <a:xfrm>
          <a:off x="0" y="99155"/>
          <a:ext cx="4678017" cy="1406924"/>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t>1</a:t>
          </a:r>
          <a:r>
            <a:rPr lang="en-US" sz="2000" b="0" kern="1200" dirty="0"/>
            <a:t>.Recognise assumptions</a:t>
          </a:r>
          <a:br>
            <a:rPr lang="en-US" sz="2000" b="0" kern="1200" dirty="0"/>
          </a:br>
          <a:r>
            <a:rPr lang="en-US" sz="2000" b="0" kern="1200" dirty="0"/>
            <a:t>2.Reflect on researcher position</a:t>
          </a:r>
          <a:br>
            <a:rPr lang="en-US" sz="2000" b="0" kern="1200" dirty="0"/>
          </a:br>
          <a:r>
            <a:rPr lang="en-US" sz="2000" b="0" kern="1200" dirty="0"/>
            <a:t>3.Be transparent about interpretation</a:t>
          </a:r>
          <a:br>
            <a:rPr lang="en-US" sz="2000" b="0" kern="1200" dirty="0"/>
          </a:br>
          <a:r>
            <a:rPr lang="en-US" sz="2000" b="0" kern="1200" dirty="0"/>
            <a:t>4.Avoid claims of complete objectivity</a:t>
          </a:r>
          <a:endParaRPr lang="en-US" sz="2000" kern="1200" dirty="0"/>
        </a:p>
      </dsp:txBody>
      <dsp:txXfrm>
        <a:off x="68680" y="167835"/>
        <a:ext cx="4540657" cy="12695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06386-15E9-4D46-9655-329F4337BFB5}">
      <dsp:nvSpPr>
        <dsp:cNvPr id="0" name=""/>
        <dsp:cNvSpPr/>
      </dsp:nvSpPr>
      <dsp:spPr>
        <a:xfrm>
          <a:off x="2565679" y="2"/>
          <a:ext cx="4555883"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Successful and unsuccessful transactions</a:t>
          </a:r>
        </a:p>
      </dsp:txBody>
      <dsp:txXfrm>
        <a:off x="2597829" y="32152"/>
        <a:ext cx="4491583" cy="594293"/>
      </dsp:txXfrm>
    </dsp:sp>
    <dsp:sp modelId="{DBA87DF0-550F-7040-A513-9A725C8A6501}">
      <dsp:nvSpPr>
        <dsp:cNvPr id="0" name=""/>
        <dsp:cNvSpPr/>
      </dsp:nvSpPr>
      <dsp:spPr>
        <a:xfrm>
          <a:off x="2780821" y="661625"/>
          <a:ext cx="4340741"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Convenience and reduced need for branch visits</a:t>
          </a:r>
        </a:p>
      </dsp:txBody>
      <dsp:txXfrm>
        <a:off x="2812971" y="693775"/>
        <a:ext cx="4276441" cy="594293"/>
      </dsp:txXfrm>
    </dsp:sp>
    <dsp:sp modelId="{2942A48D-DEDC-674C-81B6-EAD2291C8E62}">
      <dsp:nvSpPr>
        <dsp:cNvPr id="0" name=""/>
        <dsp:cNvSpPr/>
      </dsp:nvSpPr>
      <dsp:spPr>
        <a:xfrm>
          <a:off x="3307931" y="1402213"/>
          <a:ext cx="4147128"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OTP, biometrics, passwords and security notifications</a:t>
          </a:r>
        </a:p>
      </dsp:txBody>
      <dsp:txXfrm>
        <a:off x="3340081" y="1434363"/>
        <a:ext cx="4082828" cy="594293"/>
      </dsp:txXfrm>
    </dsp:sp>
    <dsp:sp modelId="{B8281723-475E-B04C-A15B-6D31E090A632}">
      <dsp:nvSpPr>
        <dsp:cNvPr id="0" name=""/>
        <dsp:cNvSpPr/>
      </dsp:nvSpPr>
      <dsp:spPr>
        <a:xfrm>
          <a:off x="3705979" y="2060806"/>
          <a:ext cx="4491333"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Delayed transfers and service outages</a:t>
          </a:r>
        </a:p>
      </dsp:txBody>
      <dsp:txXfrm>
        <a:off x="3738129" y="2092956"/>
        <a:ext cx="4427033" cy="594293"/>
      </dsp:txXfrm>
    </dsp:sp>
    <dsp:sp modelId="{D73B6C1B-06F8-144F-9C94-D24E43F8A137}">
      <dsp:nvSpPr>
        <dsp:cNvPr id="0" name=""/>
        <dsp:cNvSpPr/>
      </dsp:nvSpPr>
      <dsp:spPr>
        <a:xfrm>
          <a:off x="4082497" y="2746296"/>
          <a:ext cx="4362270"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Phishing, scams and OTP concerns</a:t>
          </a:r>
        </a:p>
      </dsp:txBody>
      <dsp:txXfrm>
        <a:off x="4114647" y="2778446"/>
        <a:ext cx="4297970" cy="594293"/>
      </dsp:txXfrm>
    </dsp:sp>
    <dsp:sp modelId="{9C26772A-0C95-C44C-BC89-341E27E98636}">
      <dsp:nvSpPr>
        <dsp:cNvPr id="0" name=""/>
        <dsp:cNvSpPr/>
      </dsp:nvSpPr>
      <dsp:spPr>
        <a:xfrm>
          <a:off x="4502074" y="3417613"/>
          <a:ext cx="4238677"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Customer support and reassurance</a:t>
          </a:r>
        </a:p>
      </dsp:txBody>
      <dsp:txXfrm>
        <a:off x="4534224" y="3449763"/>
        <a:ext cx="4174377" cy="594293"/>
      </dsp:txXfrm>
    </dsp:sp>
    <dsp:sp modelId="{5F1C28E0-B590-344D-ABED-E9BA85940A52}">
      <dsp:nvSpPr>
        <dsp:cNvPr id="0" name=""/>
        <dsp:cNvSpPr/>
      </dsp:nvSpPr>
      <dsp:spPr>
        <a:xfrm>
          <a:off x="4792512" y="4109135"/>
          <a:ext cx="4684984" cy="658593"/>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t>• Situational concerns such as large transfers or public internet use</a:t>
          </a:r>
        </a:p>
      </dsp:txBody>
      <dsp:txXfrm>
        <a:off x="4824662" y="4141285"/>
        <a:ext cx="4620684" cy="59429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A1672-7CAD-144E-AA8D-E29012539B40}" type="datetimeFigureOut">
              <a:rPr lang="en-US" smtClean="0"/>
              <a:t>10/7/26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97E305-6430-944E-8859-42DE24552AE3}" type="slidenum">
              <a:rPr lang="en-US" smtClean="0"/>
              <a:t>‹#›</a:t>
            </a:fld>
            <a:endParaRPr lang="en-US"/>
          </a:p>
        </p:txBody>
      </p:sp>
    </p:spTree>
    <p:extLst>
      <p:ext uri="{BB962C8B-B14F-4D97-AF65-F5344CB8AC3E}">
        <p14:creationId xmlns:p14="http://schemas.microsoft.com/office/powerpoint/2010/main" val="41950246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97E305-6430-944E-8859-42DE24552AE3}" type="slidenum">
              <a:rPr lang="en-US" smtClean="0"/>
              <a:t>1</a:t>
            </a:fld>
            <a:endParaRPr lang="en-US"/>
          </a:p>
        </p:txBody>
      </p:sp>
    </p:spTree>
    <p:extLst>
      <p:ext uri="{BB962C8B-B14F-4D97-AF65-F5344CB8AC3E}">
        <p14:creationId xmlns:p14="http://schemas.microsoft.com/office/powerpoint/2010/main" val="15898743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97E305-6430-944E-8859-42DE24552AE3}" type="slidenum">
              <a:rPr lang="en-US" smtClean="0"/>
              <a:t>24</a:t>
            </a:fld>
            <a:endParaRPr lang="en-US"/>
          </a:p>
        </p:txBody>
      </p:sp>
    </p:spTree>
    <p:extLst>
      <p:ext uri="{BB962C8B-B14F-4D97-AF65-F5344CB8AC3E}">
        <p14:creationId xmlns:p14="http://schemas.microsoft.com/office/powerpoint/2010/main" val="68577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97E305-6430-944E-8859-42DE24552AE3}" type="slidenum">
              <a:rPr lang="en-US" smtClean="0"/>
              <a:t>26</a:t>
            </a:fld>
            <a:endParaRPr lang="en-US"/>
          </a:p>
        </p:txBody>
      </p:sp>
    </p:spTree>
    <p:extLst>
      <p:ext uri="{BB962C8B-B14F-4D97-AF65-F5344CB8AC3E}">
        <p14:creationId xmlns:p14="http://schemas.microsoft.com/office/powerpoint/2010/main" val="11979551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10/7/26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10/7/26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10/7/26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hyperlink" Target="https://technofaq.org/posts/2019/01/key-mobile-banking-risks-and-how-to-avoid-them/" TargetMode="Externa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percyacunhavigil.blogspot.com/2011/12/teorias-del-aprendizaje.html" TargetMode="External"/><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374E"/>
        </a:solidFill>
        <a:effectLst/>
      </p:bgPr>
    </p:bg>
    <p:spTree>
      <p:nvGrpSpPr>
        <p:cNvPr id="1" name=""/>
        <p:cNvGrpSpPr/>
        <p:nvPr/>
      </p:nvGrpSpPr>
      <p:grpSpPr>
        <a:xfrm>
          <a:off x="0" y="0"/>
          <a:ext cx="0" cy="0"/>
          <a:chOff x="0" y="0"/>
          <a:chExt cx="0" cy="0"/>
        </a:xfrm>
      </p:grpSpPr>
      <p:sp>
        <p:nvSpPr>
          <p:cNvPr id="2" name="Rectangle 1"/>
          <p:cNvSpPr/>
          <p:nvPr/>
        </p:nvSpPr>
        <p:spPr>
          <a:xfrm>
            <a:off x="500319" y="882780"/>
            <a:ext cx="128016" cy="5212080"/>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96112" y="960120"/>
            <a:ext cx="10241280" cy="1920240"/>
          </a:xfrm>
          <a:prstGeom prst="rect">
            <a:avLst/>
          </a:prstGeom>
          <a:noFill/>
        </p:spPr>
        <p:txBody>
          <a:bodyPr wrap="square">
            <a:spAutoFit/>
          </a:bodyPr>
          <a:lstStyle/>
          <a:p>
            <a:pPr algn="l">
              <a:defRPr sz="3000" b="1">
                <a:solidFill>
                  <a:srgbClr val="FFFFFF"/>
                </a:solidFill>
                <a:latin typeface="Aptos"/>
              </a:defRPr>
            </a:pPr>
            <a:r>
              <a:t>A PILOT STUDY EXPLORING:</a:t>
            </a:r>
            <a:br/>
            <a:r>
              <a:t>CUSTOMER PERCEPTION OF TRUST AND SECURITY IN DIGITAL BANKING PLATFORMS IN CHITTAGONG</a:t>
            </a:r>
          </a:p>
        </p:txBody>
      </p:sp>
      <p:sp>
        <p:nvSpPr>
          <p:cNvPr id="4" name="TextBox 3"/>
          <p:cNvSpPr txBox="1"/>
          <p:nvPr/>
        </p:nvSpPr>
        <p:spPr>
          <a:xfrm>
            <a:off x="2680306" y="2857163"/>
            <a:ext cx="9875520" cy="461665"/>
          </a:xfrm>
          <a:prstGeom prst="rect">
            <a:avLst/>
          </a:prstGeom>
          <a:noFill/>
        </p:spPr>
        <p:txBody>
          <a:bodyPr wrap="square">
            <a:spAutoFit/>
          </a:bodyPr>
          <a:lstStyle/>
          <a:p>
            <a:pPr algn="l">
              <a:defRPr sz="1900" b="0">
                <a:solidFill>
                  <a:srgbClr val="D7E4E8"/>
                </a:solidFill>
                <a:latin typeface="Aptos"/>
              </a:defRPr>
            </a:pPr>
            <a:r>
              <a:rPr sz="2400" b="1" dirty="0"/>
              <a:t>Thomas Kuhn’s Concept of Paradigm and My Research</a:t>
            </a:r>
          </a:p>
        </p:txBody>
      </p:sp>
      <p:sp>
        <p:nvSpPr>
          <p:cNvPr id="6" name="TextBox 5"/>
          <p:cNvSpPr txBox="1"/>
          <p:nvPr/>
        </p:nvSpPr>
        <p:spPr>
          <a:xfrm>
            <a:off x="896112" y="3676930"/>
            <a:ext cx="14571854" cy="830997"/>
          </a:xfrm>
          <a:prstGeom prst="rect">
            <a:avLst/>
          </a:prstGeom>
          <a:noFill/>
        </p:spPr>
        <p:txBody>
          <a:bodyPr wrap="square">
            <a:spAutoFit/>
          </a:bodyPr>
          <a:lstStyle/>
          <a:p>
            <a:pPr algn="l">
              <a:defRPr sz="1300" b="0">
                <a:solidFill>
                  <a:srgbClr val="FFFFFF"/>
                </a:solidFill>
                <a:latin typeface="Aptos"/>
              </a:defRPr>
            </a:pPr>
            <a:r>
              <a:rPr sz="2400" dirty="0"/>
              <a:t>Sadia </a:t>
            </a:r>
            <a:r>
              <a:rPr lang="en-US" sz="2400" dirty="0"/>
              <a:t>Islam</a:t>
            </a:r>
          </a:p>
          <a:p>
            <a:pPr algn="l">
              <a:defRPr sz="1300" b="0">
                <a:solidFill>
                  <a:srgbClr val="FFFFFF"/>
                </a:solidFill>
                <a:latin typeface="Aptos"/>
              </a:defRPr>
            </a:pPr>
            <a:r>
              <a:rPr sz="2400" dirty="0"/>
              <a:t>Student ID: 2511736</a:t>
            </a:r>
          </a:p>
        </p:txBody>
      </p:sp>
      <p:sp>
        <p:nvSpPr>
          <p:cNvPr id="9" name="TextBox 8">
            <a:extLst>
              <a:ext uri="{FF2B5EF4-FFF2-40B4-BE49-F238E27FC236}">
                <a16:creationId xmlns:a16="http://schemas.microsoft.com/office/drawing/2014/main" id="{3DA82F9A-088A-0A3C-DE9B-A707A107795C}"/>
              </a:ext>
            </a:extLst>
          </p:cNvPr>
          <p:cNvSpPr txBox="1"/>
          <p:nvPr/>
        </p:nvSpPr>
        <p:spPr>
          <a:xfrm>
            <a:off x="896112" y="4485015"/>
            <a:ext cx="5457331" cy="830997"/>
          </a:xfrm>
          <a:prstGeom prst="rect">
            <a:avLst/>
          </a:prstGeom>
          <a:noFill/>
        </p:spPr>
        <p:txBody>
          <a:bodyPr wrap="square" rtlCol="0">
            <a:spAutoFit/>
          </a:bodyPr>
          <a:lstStyle/>
          <a:p>
            <a:pPr>
              <a:defRPr sz="1300" b="0">
                <a:solidFill>
                  <a:srgbClr val="FFFFFF"/>
                </a:solidFill>
                <a:latin typeface="Aptos"/>
              </a:defRPr>
            </a:pPr>
            <a:r>
              <a:rPr lang="en-US" sz="2400" dirty="0"/>
              <a:t>Module:LCDB7012</a:t>
            </a:r>
          </a:p>
          <a:p>
            <a:pPr>
              <a:defRPr sz="1300" b="0">
                <a:solidFill>
                  <a:srgbClr val="FFFFFF"/>
                </a:solidFill>
                <a:latin typeface="Aptos"/>
              </a:defRPr>
            </a:pPr>
            <a:r>
              <a:rPr lang="en-US" sz="2400" dirty="0"/>
              <a:t>Module Lead: Dr. Caroline Jawad</a:t>
            </a:r>
          </a:p>
        </p:txBody>
      </p:sp>
      <p:pic>
        <p:nvPicPr>
          <p:cNvPr id="7" name="Picture 6" descr="A hand holding a phone&#10;&#10;AI-generated content may be incorrect.">
            <a:extLst>
              <a:ext uri="{FF2B5EF4-FFF2-40B4-BE49-F238E27FC236}">
                <a16:creationId xmlns:a16="http://schemas.microsoft.com/office/drawing/2014/main" id="{FAAE54E8-2084-2A77-2AD3-89735E1AAD6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590983" y="4866029"/>
            <a:ext cx="3018241" cy="170384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173396"/>
            <a:ext cx="11567159"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Purpose </a:t>
            </a:r>
            <a:r>
              <a:rPr lang="en-US" sz="3200" dirty="0"/>
              <a:t>and</a:t>
            </a:r>
            <a:r>
              <a:rPr sz="3200" dirty="0"/>
              <a:t> Structure</a:t>
            </a:r>
          </a:p>
        </p:txBody>
      </p:sp>
      <p:graphicFrame>
        <p:nvGraphicFramePr>
          <p:cNvPr id="8" name="Diagram 7">
            <a:extLst>
              <a:ext uri="{FF2B5EF4-FFF2-40B4-BE49-F238E27FC236}">
                <a16:creationId xmlns:a16="http://schemas.microsoft.com/office/drawing/2014/main" id="{250879A8-71BB-95F5-AC6F-3EBF01718617}"/>
              </a:ext>
            </a:extLst>
          </p:cNvPr>
          <p:cNvGraphicFramePr/>
          <p:nvPr>
            <p:extLst>
              <p:ext uri="{D42A27DB-BD31-4B8C-83A1-F6EECF244321}">
                <p14:modId xmlns:p14="http://schemas.microsoft.com/office/powerpoint/2010/main" val="643806294"/>
              </p:ext>
            </p:extLst>
          </p:nvPr>
        </p:nvGraphicFramePr>
        <p:xfrm>
          <a:off x="731520" y="1234440"/>
          <a:ext cx="10698480" cy="37836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 y="205740"/>
            <a:ext cx="12191695"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1. WHY PARADIGM MATTERS</a:t>
            </a:r>
          </a:p>
        </p:txBody>
      </p:sp>
      <p:sp>
        <p:nvSpPr>
          <p:cNvPr id="6" name="TextBox 5"/>
          <p:cNvSpPr txBox="1"/>
          <p:nvPr/>
        </p:nvSpPr>
        <p:spPr>
          <a:xfrm>
            <a:off x="403607" y="1266866"/>
            <a:ext cx="5692239" cy="400110"/>
          </a:xfrm>
          <a:prstGeom prst="rect">
            <a:avLst/>
          </a:prstGeom>
          <a:noFill/>
        </p:spPr>
        <p:txBody>
          <a:bodyPr wrap="square">
            <a:spAutoFit/>
          </a:bodyPr>
          <a:lstStyle/>
          <a:p>
            <a:pPr algn="l">
              <a:defRPr sz="1700" b="1">
                <a:solidFill>
                  <a:srgbClr val="1F374E"/>
                </a:solidFill>
                <a:latin typeface="Aptos"/>
              </a:defRPr>
            </a:pPr>
            <a:r>
              <a:rPr sz="2000" dirty="0"/>
              <a:t>Thomas Kuhn (1962)</a:t>
            </a:r>
          </a:p>
        </p:txBody>
      </p:sp>
      <p:sp>
        <p:nvSpPr>
          <p:cNvPr id="7" name="TextBox 6"/>
          <p:cNvSpPr txBox="1"/>
          <p:nvPr/>
        </p:nvSpPr>
        <p:spPr>
          <a:xfrm>
            <a:off x="522514" y="1947672"/>
            <a:ext cx="5347934" cy="1631216"/>
          </a:xfrm>
          <a:prstGeom prst="rect">
            <a:avLst/>
          </a:prstGeom>
          <a:noFill/>
        </p:spPr>
        <p:txBody>
          <a:bodyPr wrap="square">
            <a:spAutoFit/>
          </a:bodyPr>
          <a:lstStyle/>
          <a:p>
            <a:pPr algn="l">
              <a:defRPr sz="1400" b="0">
                <a:solidFill>
                  <a:srgbClr val="232A2F"/>
                </a:solidFill>
                <a:latin typeface="Aptos"/>
              </a:defRPr>
            </a:pPr>
            <a:r>
              <a:rPr sz="2000" dirty="0"/>
              <a:t>The Structure of Scientific Revolutions</a:t>
            </a:r>
            <a:br>
              <a:rPr sz="2000" dirty="0"/>
            </a:br>
            <a:r>
              <a:rPr sz="2000" dirty="0"/>
              <a:t>• Challenged the idea that knowledge develops only through smooth accumulation</a:t>
            </a:r>
            <a:br>
              <a:rPr sz="2000" dirty="0"/>
            </a:br>
            <a:r>
              <a:rPr sz="2000" dirty="0"/>
              <a:t>• Explained how shared paradigms shape scientific practice</a:t>
            </a:r>
          </a:p>
        </p:txBody>
      </p:sp>
      <p:sp>
        <p:nvSpPr>
          <p:cNvPr id="9" name="TextBox 8"/>
          <p:cNvSpPr txBox="1"/>
          <p:nvPr/>
        </p:nvSpPr>
        <p:spPr>
          <a:xfrm>
            <a:off x="6095846" y="1313033"/>
            <a:ext cx="5169562" cy="400110"/>
          </a:xfrm>
          <a:prstGeom prst="rect">
            <a:avLst/>
          </a:prstGeom>
          <a:noFill/>
        </p:spPr>
        <p:txBody>
          <a:bodyPr wrap="square">
            <a:spAutoFit/>
          </a:bodyPr>
          <a:lstStyle/>
          <a:p>
            <a:pPr algn="l">
              <a:defRPr sz="1700" b="1">
                <a:solidFill>
                  <a:srgbClr val="1F374E"/>
                </a:solidFill>
                <a:latin typeface="Aptos"/>
              </a:defRPr>
            </a:pPr>
            <a:r>
              <a:rPr sz="2000" dirty="0"/>
              <a:t>What is a paradigm?</a:t>
            </a:r>
          </a:p>
        </p:txBody>
      </p:sp>
      <p:sp>
        <p:nvSpPr>
          <p:cNvPr id="10" name="TextBox 9"/>
          <p:cNvSpPr txBox="1"/>
          <p:nvPr/>
        </p:nvSpPr>
        <p:spPr>
          <a:xfrm>
            <a:off x="6321554" y="1759310"/>
            <a:ext cx="5107520" cy="2246769"/>
          </a:xfrm>
          <a:prstGeom prst="rect">
            <a:avLst/>
          </a:prstGeom>
          <a:noFill/>
        </p:spPr>
        <p:txBody>
          <a:bodyPr wrap="square">
            <a:spAutoFit/>
          </a:bodyPr>
          <a:lstStyle/>
          <a:p>
            <a:pPr algn="l">
              <a:defRPr sz="1400" b="0">
                <a:solidFill>
                  <a:srgbClr val="232A2F"/>
                </a:solidFill>
                <a:latin typeface="Aptos"/>
              </a:defRPr>
            </a:pPr>
            <a:r>
              <a:rPr lang="en-US" sz="2000" dirty="0"/>
              <a:t>A shared intellectual framework that influences:</a:t>
            </a:r>
            <a:br>
              <a:rPr lang="en-US" sz="2000" dirty="0"/>
            </a:br>
            <a:r>
              <a:rPr lang="en-US" sz="2000" dirty="0"/>
              <a:t>1.what is important to study</a:t>
            </a:r>
            <a:br>
              <a:rPr lang="en-US" sz="2000" dirty="0"/>
            </a:br>
            <a:r>
              <a:rPr lang="en-US" sz="2000" dirty="0"/>
              <a:t>2.what counts as valid knowledge</a:t>
            </a:r>
            <a:br>
              <a:rPr lang="en-US" sz="2000" dirty="0"/>
            </a:br>
            <a:r>
              <a:rPr lang="en-US" sz="2000" dirty="0"/>
              <a:t>3.how evidence is interpreted</a:t>
            </a:r>
            <a:br>
              <a:rPr lang="en-US" sz="2000" dirty="0"/>
            </a:br>
            <a:r>
              <a:rPr lang="en-US" sz="2000" dirty="0"/>
              <a:t>4. which methods are considered appropriate</a:t>
            </a:r>
            <a:endParaRPr sz="2000" dirty="0"/>
          </a:p>
        </p:txBody>
      </p:sp>
      <p:pic>
        <p:nvPicPr>
          <p:cNvPr id="15" name="Picture 14" descr="A book cover of a scientific revolution&#10;&#10;AI-generated content may be incorrect.">
            <a:extLst>
              <a:ext uri="{FF2B5EF4-FFF2-40B4-BE49-F238E27FC236}">
                <a16:creationId xmlns:a16="http://schemas.microsoft.com/office/drawing/2014/main" id="{E4A0D507-6AD0-2694-42E6-BB583B2E09E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638028" y="3570894"/>
            <a:ext cx="2107119" cy="328710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Paradigm and Research Design</a:t>
            </a:r>
          </a:p>
        </p:txBody>
      </p:sp>
      <p:sp>
        <p:nvSpPr>
          <p:cNvPr id="6" name="TextBox 5"/>
          <p:cNvSpPr txBox="1"/>
          <p:nvPr/>
        </p:nvSpPr>
        <p:spPr>
          <a:xfrm>
            <a:off x="579120" y="1975104"/>
            <a:ext cx="1728216" cy="384048"/>
          </a:xfrm>
          <a:prstGeom prst="rect">
            <a:avLst/>
          </a:prstGeom>
          <a:noFill/>
        </p:spPr>
        <p:txBody>
          <a:bodyPr wrap="square">
            <a:spAutoFit/>
          </a:bodyPr>
          <a:lstStyle/>
          <a:p>
            <a:pPr algn="l">
              <a:defRPr sz="1700" b="1">
                <a:solidFill>
                  <a:srgbClr val="1F374E"/>
                </a:solidFill>
                <a:latin typeface="Aptos"/>
              </a:defRPr>
            </a:pPr>
            <a:r>
              <a:rPr dirty="0"/>
              <a:t>ONTOLOGY</a:t>
            </a:r>
          </a:p>
        </p:txBody>
      </p:sp>
      <p:sp>
        <p:nvSpPr>
          <p:cNvPr id="8" name="TextBox 7"/>
          <p:cNvSpPr txBox="1"/>
          <p:nvPr/>
        </p:nvSpPr>
        <p:spPr>
          <a:xfrm>
            <a:off x="2560320"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0" name="TextBox 9"/>
          <p:cNvSpPr txBox="1"/>
          <p:nvPr/>
        </p:nvSpPr>
        <p:spPr>
          <a:xfrm>
            <a:off x="2971800" y="1975104"/>
            <a:ext cx="1892808" cy="353943"/>
          </a:xfrm>
          <a:prstGeom prst="rect">
            <a:avLst/>
          </a:prstGeom>
          <a:noFill/>
        </p:spPr>
        <p:txBody>
          <a:bodyPr wrap="square">
            <a:spAutoFit/>
          </a:bodyPr>
          <a:lstStyle/>
          <a:p>
            <a:pPr algn="l">
              <a:defRPr sz="1700" b="1">
                <a:solidFill>
                  <a:srgbClr val="1F374E"/>
                </a:solidFill>
                <a:latin typeface="Aptos"/>
              </a:defRPr>
            </a:pPr>
            <a:r>
              <a:rPr dirty="0"/>
              <a:t>EPISTEMOLOGY</a:t>
            </a:r>
          </a:p>
        </p:txBody>
      </p:sp>
      <p:sp>
        <p:nvSpPr>
          <p:cNvPr id="12" name="TextBox 11"/>
          <p:cNvSpPr txBox="1"/>
          <p:nvPr/>
        </p:nvSpPr>
        <p:spPr>
          <a:xfrm>
            <a:off x="4864608"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4" name="TextBox 13"/>
          <p:cNvSpPr txBox="1"/>
          <p:nvPr/>
        </p:nvSpPr>
        <p:spPr>
          <a:xfrm>
            <a:off x="5276088" y="1975104"/>
            <a:ext cx="1728216" cy="384048"/>
          </a:xfrm>
          <a:prstGeom prst="rect">
            <a:avLst/>
          </a:prstGeom>
          <a:noFill/>
        </p:spPr>
        <p:txBody>
          <a:bodyPr wrap="square">
            <a:spAutoFit/>
          </a:bodyPr>
          <a:lstStyle/>
          <a:p>
            <a:pPr algn="l">
              <a:defRPr sz="1700" b="1">
                <a:solidFill>
                  <a:srgbClr val="1F374E"/>
                </a:solidFill>
                <a:latin typeface="Aptos"/>
              </a:defRPr>
            </a:pPr>
            <a:r>
              <a:t>AXIOLOGY</a:t>
            </a:r>
          </a:p>
        </p:txBody>
      </p:sp>
      <p:sp>
        <p:nvSpPr>
          <p:cNvPr id="16" name="TextBox 15"/>
          <p:cNvSpPr txBox="1"/>
          <p:nvPr/>
        </p:nvSpPr>
        <p:spPr>
          <a:xfrm>
            <a:off x="7168896"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8" name="TextBox 17"/>
          <p:cNvSpPr txBox="1"/>
          <p:nvPr/>
        </p:nvSpPr>
        <p:spPr>
          <a:xfrm>
            <a:off x="7656576" y="1902490"/>
            <a:ext cx="1816608" cy="353943"/>
          </a:xfrm>
          <a:prstGeom prst="rect">
            <a:avLst/>
          </a:prstGeom>
          <a:noFill/>
        </p:spPr>
        <p:txBody>
          <a:bodyPr wrap="square">
            <a:spAutoFit/>
          </a:bodyPr>
          <a:lstStyle/>
          <a:p>
            <a:pPr algn="l">
              <a:defRPr sz="1700" b="1">
                <a:solidFill>
                  <a:srgbClr val="1F374E"/>
                </a:solidFill>
                <a:latin typeface="Aptos"/>
              </a:defRPr>
            </a:pPr>
            <a:r>
              <a:rPr dirty="0"/>
              <a:t>METHODOLOGY</a:t>
            </a:r>
          </a:p>
        </p:txBody>
      </p:sp>
      <p:sp>
        <p:nvSpPr>
          <p:cNvPr id="20" name="TextBox 19"/>
          <p:cNvSpPr txBox="1"/>
          <p:nvPr/>
        </p:nvSpPr>
        <p:spPr>
          <a:xfrm>
            <a:off x="9473184" y="2450592"/>
            <a:ext cx="228600" cy="320040"/>
          </a:xfrm>
          <a:prstGeom prst="rect">
            <a:avLst/>
          </a:prstGeom>
          <a:noFill/>
        </p:spPr>
        <p:txBody>
          <a:bodyPr wrap="square">
            <a:spAutoFit/>
          </a:bodyPr>
          <a:lstStyle/>
          <a:p>
            <a:pPr algn="ctr">
              <a:defRPr sz="2200" b="1">
                <a:solidFill>
                  <a:srgbClr val="2B6D75"/>
                </a:solidFill>
                <a:latin typeface="Aptos"/>
              </a:defRPr>
            </a:pPr>
            <a:r>
              <a:t>→</a:t>
            </a:r>
          </a:p>
        </p:txBody>
      </p:sp>
      <p:sp>
        <p:nvSpPr>
          <p:cNvPr id="22" name="TextBox 21"/>
          <p:cNvSpPr txBox="1"/>
          <p:nvPr/>
        </p:nvSpPr>
        <p:spPr>
          <a:xfrm>
            <a:off x="9884664" y="1975104"/>
            <a:ext cx="1728216" cy="384048"/>
          </a:xfrm>
          <a:prstGeom prst="rect">
            <a:avLst/>
          </a:prstGeom>
          <a:noFill/>
        </p:spPr>
        <p:txBody>
          <a:bodyPr wrap="square">
            <a:spAutoFit/>
          </a:bodyPr>
          <a:lstStyle/>
          <a:p>
            <a:pPr algn="l">
              <a:defRPr sz="1700" b="1">
                <a:solidFill>
                  <a:srgbClr val="1F374E"/>
                </a:solidFill>
                <a:latin typeface="Aptos"/>
              </a:defRPr>
            </a:pPr>
            <a:r>
              <a:t>METHODS</a:t>
            </a:r>
          </a:p>
        </p:txBody>
      </p:sp>
      <p:sp>
        <p:nvSpPr>
          <p:cNvPr id="25" name="TextBox 24"/>
          <p:cNvSpPr txBox="1"/>
          <p:nvPr/>
        </p:nvSpPr>
        <p:spPr>
          <a:xfrm>
            <a:off x="1828800" y="4864608"/>
            <a:ext cx="8503920" cy="338554"/>
          </a:xfrm>
          <a:prstGeom prst="rect">
            <a:avLst/>
          </a:prstGeom>
          <a:noFill/>
        </p:spPr>
        <p:txBody>
          <a:bodyPr wrap="square">
            <a:spAutoFit/>
          </a:bodyPr>
          <a:lstStyle/>
          <a:p>
            <a:pPr algn="ctr">
              <a:defRPr sz="1600" b="0">
                <a:solidFill>
                  <a:srgbClr val="5F6970"/>
                </a:solidFill>
                <a:latin typeface="Aptos"/>
              </a:defRPr>
            </a:pPr>
            <a:r>
              <a:rPr dirty="0"/>
              <a:t>.</a:t>
            </a:r>
          </a:p>
        </p:txBody>
      </p:sp>
      <p:sp>
        <p:nvSpPr>
          <p:cNvPr id="29" name="Rectangle 28">
            <a:extLst>
              <a:ext uri="{FF2B5EF4-FFF2-40B4-BE49-F238E27FC236}">
                <a16:creationId xmlns:a16="http://schemas.microsoft.com/office/drawing/2014/main" id="{451018CE-AD8B-8D63-93FE-7CA6079F8451}"/>
              </a:ext>
            </a:extLst>
          </p:cNvPr>
          <p:cNvSpPr/>
          <p:nvPr/>
        </p:nvSpPr>
        <p:spPr>
          <a:xfrm>
            <a:off x="379476" y="2592323"/>
            <a:ext cx="1892808" cy="466345"/>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What is reality</a:t>
            </a:r>
            <a:endParaRPr lang="en-US" sz="2000" dirty="0"/>
          </a:p>
        </p:txBody>
      </p:sp>
      <p:sp>
        <p:nvSpPr>
          <p:cNvPr id="30" name="Rectangle 29">
            <a:extLst>
              <a:ext uri="{FF2B5EF4-FFF2-40B4-BE49-F238E27FC236}">
                <a16:creationId xmlns:a16="http://schemas.microsoft.com/office/drawing/2014/main" id="{A9BF0E80-4A18-1055-B8E8-BAD18CBD3639}"/>
              </a:ext>
            </a:extLst>
          </p:cNvPr>
          <p:cNvSpPr/>
          <p:nvPr/>
        </p:nvSpPr>
        <p:spPr>
          <a:xfrm>
            <a:off x="2971800" y="2514600"/>
            <a:ext cx="1709928" cy="5440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defRPr sz="1400" b="0">
                <a:solidFill>
                  <a:srgbClr val="232A2F"/>
                </a:solidFill>
                <a:latin typeface="Aptos"/>
              </a:defRPr>
            </a:pPr>
            <a:r>
              <a:rPr lang="en-US" sz="2000" b="1" dirty="0">
                <a:solidFill>
                  <a:schemeClr val="tx1"/>
                </a:solidFill>
              </a:rPr>
              <a:t>How can we know?</a:t>
            </a:r>
          </a:p>
        </p:txBody>
      </p:sp>
      <p:sp>
        <p:nvSpPr>
          <p:cNvPr id="31" name="Rectangle 30">
            <a:extLst>
              <a:ext uri="{FF2B5EF4-FFF2-40B4-BE49-F238E27FC236}">
                <a16:creationId xmlns:a16="http://schemas.microsoft.com/office/drawing/2014/main" id="{D68D2370-A91B-A76F-2D94-1A0831E137D9}"/>
              </a:ext>
            </a:extLst>
          </p:cNvPr>
          <p:cNvSpPr/>
          <p:nvPr/>
        </p:nvSpPr>
        <p:spPr>
          <a:xfrm>
            <a:off x="5339916" y="2544317"/>
            <a:ext cx="1575645" cy="56235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What role do values play</a:t>
            </a:r>
          </a:p>
        </p:txBody>
      </p:sp>
      <p:sp>
        <p:nvSpPr>
          <p:cNvPr id="32" name="Rectangle 31">
            <a:extLst>
              <a:ext uri="{FF2B5EF4-FFF2-40B4-BE49-F238E27FC236}">
                <a16:creationId xmlns:a16="http://schemas.microsoft.com/office/drawing/2014/main" id="{D4813C65-A7DC-AAE2-7026-7C82FFCC7186}"/>
              </a:ext>
            </a:extLst>
          </p:cNvPr>
          <p:cNvSpPr/>
          <p:nvPr/>
        </p:nvSpPr>
        <p:spPr>
          <a:xfrm>
            <a:off x="7432823" y="2422584"/>
            <a:ext cx="2040361" cy="8907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How should knowledge be generated</a:t>
            </a:r>
          </a:p>
        </p:txBody>
      </p:sp>
      <p:sp>
        <p:nvSpPr>
          <p:cNvPr id="33" name="Rectangle 32">
            <a:extLst>
              <a:ext uri="{FF2B5EF4-FFF2-40B4-BE49-F238E27FC236}">
                <a16:creationId xmlns:a16="http://schemas.microsoft.com/office/drawing/2014/main" id="{65482CC3-7770-6BE9-5166-AE85C4D3A8E1}"/>
              </a:ext>
            </a:extLst>
          </p:cNvPr>
          <p:cNvSpPr/>
          <p:nvPr/>
        </p:nvSpPr>
        <p:spPr>
          <a:xfrm>
            <a:off x="9939349" y="2422584"/>
            <a:ext cx="1755828" cy="1070962"/>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2000" dirty="0">
                <a:ln w="0"/>
                <a:solidFill>
                  <a:schemeClr val="tx1"/>
                </a:solidFill>
                <a:effectLst>
                  <a:outerShdw blurRad="38100" dist="19050" dir="2700000" algn="tl" rotWithShape="0">
                    <a:schemeClr val="dk1">
                      <a:alpha val="40000"/>
                    </a:schemeClr>
                  </a:outerShdw>
                </a:effectLst>
              </a:rPr>
              <a:t>How will data be collected and </a:t>
            </a:r>
            <a:r>
              <a:rPr lang="en-US" sz="2000" dirty="0" err="1">
                <a:ln w="0"/>
                <a:solidFill>
                  <a:schemeClr val="tx1"/>
                </a:solidFill>
                <a:effectLst>
                  <a:outerShdw blurRad="38100" dist="19050" dir="2700000" algn="tl" rotWithShape="0">
                    <a:schemeClr val="dk1">
                      <a:alpha val="40000"/>
                    </a:schemeClr>
                  </a:outerShdw>
                </a:effectLst>
              </a:rPr>
              <a:t>analysed</a:t>
            </a:r>
            <a:endParaRPr lang="en-US" sz="2000" dirty="0">
              <a:ln w="0"/>
              <a:solidFill>
                <a:schemeClr val="tx1"/>
              </a:solidFill>
              <a:effectLst>
                <a:outerShdw blurRad="38100" dist="19050" dir="2700000" algn="tl" rotWithShape="0">
                  <a:schemeClr val="dk1">
                    <a:alpha val="40000"/>
                  </a:schemeClr>
                </a:outerShdw>
              </a:effectLst>
            </a:endParaRPr>
          </a:p>
        </p:txBody>
      </p:sp>
      <p:sp>
        <p:nvSpPr>
          <p:cNvPr id="4" name="TextBox 3">
            <a:extLst>
              <a:ext uri="{FF2B5EF4-FFF2-40B4-BE49-F238E27FC236}">
                <a16:creationId xmlns:a16="http://schemas.microsoft.com/office/drawing/2014/main" id="{B79A6A75-262A-99E3-5753-7E1AC7D17765}"/>
              </a:ext>
            </a:extLst>
          </p:cNvPr>
          <p:cNvSpPr txBox="1"/>
          <p:nvPr/>
        </p:nvSpPr>
        <p:spPr>
          <a:xfrm>
            <a:off x="-30175" y="3379063"/>
            <a:ext cx="3561349" cy="1673709"/>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trust is understood as context-dependent and shaped by experience, knowledge is explored through participants' interpretations</a:t>
            </a:r>
            <a:r>
              <a:rPr lang="en-US" sz="2000" i="1" dirty="0"/>
              <a:t>.</a:t>
            </a:r>
            <a:endParaRPr lang="en-US" sz="2000" dirty="0"/>
          </a:p>
        </p:txBody>
      </p:sp>
      <p:sp>
        <p:nvSpPr>
          <p:cNvPr id="5" name="TextBox 4">
            <a:extLst>
              <a:ext uri="{FF2B5EF4-FFF2-40B4-BE49-F238E27FC236}">
                <a16:creationId xmlns:a16="http://schemas.microsoft.com/office/drawing/2014/main" id="{BA4B567C-F8CF-5F75-C983-99C501D6F0D7}"/>
              </a:ext>
            </a:extLst>
          </p:cNvPr>
          <p:cNvSpPr txBox="1"/>
          <p:nvPr/>
        </p:nvSpPr>
        <p:spPr>
          <a:xfrm>
            <a:off x="3625132" y="3352361"/>
            <a:ext cx="3196471" cy="1938993"/>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knowledge is co-created through researcher–participant interaction, the researcher's values and position need to be acknowledged.</a:t>
            </a:r>
          </a:p>
        </p:txBody>
      </p:sp>
      <p:sp>
        <p:nvSpPr>
          <p:cNvPr id="7" name="TextBox 6">
            <a:extLst>
              <a:ext uri="{FF2B5EF4-FFF2-40B4-BE49-F238E27FC236}">
                <a16:creationId xmlns:a16="http://schemas.microsoft.com/office/drawing/2014/main" id="{57F1D839-748D-F156-A97E-F3C077308D37}"/>
              </a:ext>
            </a:extLst>
          </p:cNvPr>
          <p:cNvSpPr txBox="1"/>
          <p:nvPr/>
        </p:nvSpPr>
        <p:spPr>
          <a:xfrm>
            <a:off x="6915561" y="3511119"/>
            <a:ext cx="2557623" cy="1999395"/>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interpretation involves researcher reflexivity, a qualitative interpretive methodology is appropriate</a:t>
            </a:r>
            <a:r>
              <a:rPr lang="en-US" i="1" dirty="0"/>
              <a:t>.</a:t>
            </a:r>
            <a:endParaRPr lang="en-US" dirty="0"/>
          </a:p>
        </p:txBody>
      </p:sp>
      <p:sp>
        <p:nvSpPr>
          <p:cNvPr id="9" name="TextBox 8">
            <a:extLst>
              <a:ext uri="{FF2B5EF4-FFF2-40B4-BE49-F238E27FC236}">
                <a16:creationId xmlns:a16="http://schemas.microsoft.com/office/drawing/2014/main" id="{4CBE585D-95FA-055E-9C94-6E72035BCBB6}"/>
              </a:ext>
            </a:extLst>
          </p:cNvPr>
          <p:cNvSpPr txBox="1"/>
          <p:nvPr/>
        </p:nvSpPr>
        <p:spPr>
          <a:xfrm>
            <a:off x="9567142" y="3794761"/>
            <a:ext cx="2624553" cy="1938992"/>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dirty="0"/>
              <a:t>Because the study seeks depth and meaning, semi-structured interviews and reflexive thematic analysis are selected.</a:t>
            </a:r>
          </a:p>
        </p:txBody>
      </p:sp>
      <p:sp>
        <p:nvSpPr>
          <p:cNvPr id="15" name="Down Arrow 14">
            <a:extLst>
              <a:ext uri="{FF2B5EF4-FFF2-40B4-BE49-F238E27FC236}">
                <a16:creationId xmlns:a16="http://schemas.microsoft.com/office/drawing/2014/main" id="{382A88B1-0298-4364-2585-8319794F61AF}"/>
              </a:ext>
            </a:extLst>
          </p:cNvPr>
          <p:cNvSpPr/>
          <p:nvPr/>
        </p:nvSpPr>
        <p:spPr>
          <a:xfrm>
            <a:off x="2433594" y="3136436"/>
            <a:ext cx="228600" cy="338554"/>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Down Arrow 22">
            <a:extLst>
              <a:ext uri="{FF2B5EF4-FFF2-40B4-BE49-F238E27FC236}">
                <a16:creationId xmlns:a16="http://schemas.microsoft.com/office/drawing/2014/main" id="{0A20C531-EC70-A81D-F7C3-B7F0582E26BE}"/>
              </a:ext>
            </a:extLst>
          </p:cNvPr>
          <p:cNvSpPr/>
          <p:nvPr/>
        </p:nvSpPr>
        <p:spPr>
          <a:xfrm>
            <a:off x="4945732" y="3016321"/>
            <a:ext cx="203552" cy="394526"/>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Down Arrow 25">
            <a:extLst>
              <a:ext uri="{FF2B5EF4-FFF2-40B4-BE49-F238E27FC236}">
                <a16:creationId xmlns:a16="http://schemas.microsoft.com/office/drawing/2014/main" id="{4B126428-0517-64F1-EF55-05A111EF5A70}"/>
              </a:ext>
            </a:extLst>
          </p:cNvPr>
          <p:cNvSpPr/>
          <p:nvPr/>
        </p:nvSpPr>
        <p:spPr>
          <a:xfrm>
            <a:off x="7195402" y="3028798"/>
            <a:ext cx="184731" cy="446191"/>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Down Arrow 27">
            <a:extLst>
              <a:ext uri="{FF2B5EF4-FFF2-40B4-BE49-F238E27FC236}">
                <a16:creationId xmlns:a16="http://schemas.microsoft.com/office/drawing/2014/main" id="{C96B850F-90B1-EECA-F916-C3D27386C6A6}"/>
              </a:ext>
            </a:extLst>
          </p:cNvPr>
          <p:cNvSpPr/>
          <p:nvPr/>
        </p:nvSpPr>
        <p:spPr>
          <a:xfrm>
            <a:off x="9701784" y="3511119"/>
            <a:ext cx="291548" cy="283642"/>
          </a:xfrm>
          <a:prstGeom prst="down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06878" y="384048"/>
            <a:ext cx="11460282"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Why Paradigm Matters in Doctoral Research</a:t>
            </a:r>
          </a:p>
        </p:txBody>
      </p:sp>
      <p:graphicFrame>
        <p:nvGraphicFramePr>
          <p:cNvPr id="8" name="Diagram 7">
            <a:extLst>
              <a:ext uri="{FF2B5EF4-FFF2-40B4-BE49-F238E27FC236}">
                <a16:creationId xmlns:a16="http://schemas.microsoft.com/office/drawing/2014/main" id="{03B71CF5-9071-27C0-FDC6-D287C6EA11DD}"/>
              </a:ext>
            </a:extLst>
          </p:cNvPr>
          <p:cNvGraphicFramePr/>
          <p:nvPr>
            <p:extLst>
              <p:ext uri="{D42A27DB-BD31-4B8C-83A1-F6EECF244321}">
                <p14:modId xmlns:p14="http://schemas.microsoft.com/office/powerpoint/2010/main" val="155108509"/>
              </p:ext>
            </p:extLst>
          </p:nvPr>
        </p:nvGraphicFramePr>
        <p:xfrm>
          <a:off x="731520" y="1234440"/>
          <a:ext cx="10698480" cy="4892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7493330" y="5985164"/>
            <a:ext cx="4560124" cy="707886"/>
          </a:xfrm>
          <a:prstGeom prst="rect">
            <a:avLst/>
          </a:prstGeom>
          <a:noFill/>
        </p:spPr>
        <p:txBody>
          <a:bodyPr wrap="square">
            <a:spAutoFit/>
          </a:bodyPr>
          <a:lstStyle/>
          <a:p>
            <a:pPr algn="r">
              <a:defRPr sz="1100" b="0">
                <a:solidFill>
                  <a:srgbClr val="5F6970"/>
                </a:solidFill>
                <a:latin typeface="Aptos"/>
              </a:defRPr>
            </a:pPr>
            <a:r>
              <a:rPr sz="2000" b="1" dirty="0"/>
              <a:t>(Kuhn, 1962; Guba &amp; Lincoln, 1994; Crotty, 1998</a:t>
            </a:r>
            <a:r>
              <a:rPr sz="2000"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2. PARADIGMATIC LANDSCAPE OF MY FIELD</a:t>
            </a:r>
          </a:p>
        </p:txBody>
      </p:sp>
      <p:sp>
        <p:nvSpPr>
          <p:cNvPr id="5" name="Rounded Rectangle 4"/>
          <p:cNvSpPr/>
          <p:nvPr/>
        </p:nvSpPr>
        <p:spPr>
          <a:xfrm>
            <a:off x="731520" y="1325880"/>
            <a:ext cx="5303520" cy="347472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dirty="0"/>
          </a:p>
        </p:txBody>
      </p:sp>
      <p:sp>
        <p:nvSpPr>
          <p:cNvPr id="6" name="TextBox 5"/>
          <p:cNvSpPr txBox="1"/>
          <p:nvPr/>
        </p:nvSpPr>
        <p:spPr>
          <a:xfrm>
            <a:off x="896112" y="1472184"/>
            <a:ext cx="4974336" cy="400110"/>
          </a:xfrm>
          <a:prstGeom prst="rect">
            <a:avLst/>
          </a:prstGeom>
          <a:noFill/>
        </p:spPr>
        <p:txBody>
          <a:bodyPr wrap="square">
            <a:spAutoFit/>
          </a:bodyPr>
          <a:lstStyle/>
          <a:p>
            <a:pPr algn="l">
              <a:defRPr sz="1700" b="1">
                <a:solidFill>
                  <a:srgbClr val="1F374E"/>
                </a:solidFill>
                <a:latin typeface="Aptos"/>
              </a:defRPr>
            </a:pPr>
            <a:r>
              <a:rPr sz="2000" dirty="0"/>
              <a:t>Dominant tradition</a:t>
            </a:r>
          </a:p>
        </p:txBody>
      </p:sp>
      <p:sp>
        <p:nvSpPr>
          <p:cNvPr id="7" name="TextBox 6"/>
          <p:cNvSpPr txBox="1"/>
          <p:nvPr/>
        </p:nvSpPr>
        <p:spPr>
          <a:xfrm>
            <a:off x="761999" y="1829961"/>
            <a:ext cx="5437631" cy="2769989"/>
          </a:xfrm>
          <a:prstGeom prst="rect">
            <a:avLst/>
          </a:prstGeom>
          <a:noFill/>
        </p:spPr>
        <p:txBody>
          <a:bodyPr wrap="square">
            <a:spAutoFit/>
          </a:bodyPr>
          <a:lstStyle/>
          <a:p>
            <a:pPr>
              <a:defRPr sz="1400" b="0">
                <a:solidFill>
                  <a:srgbClr val="232A2F"/>
                </a:solidFill>
                <a:latin typeface="Aptos"/>
              </a:defRPr>
            </a:pPr>
            <a:r>
              <a:rPr lang="en-US" sz="2000" dirty="0"/>
              <a:t>Positivist / post-positivist</a:t>
            </a:r>
            <a:r>
              <a:rPr sz="2000" dirty="0"/>
              <a:t> research has strongly influenced digital banking and technology-adoption studies</a:t>
            </a:r>
            <a:r>
              <a:rPr lang="en-US" sz="2000" dirty="0"/>
              <a:t>,</a:t>
            </a:r>
            <a:r>
              <a:rPr lang="en-US" altLang="en-US" sz="2000" dirty="0">
                <a:solidFill>
                  <a:srgbClr val="000000"/>
                </a:solidFill>
                <a:latin typeface="-webkit-standard"/>
              </a:rPr>
              <a:t> often examining measurable constructs such as trust, perceived security, satisfaction and </a:t>
            </a:r>
            <a:r>
              <a:rPr lang="en-US" altLang="en-US" sz="2000" dirty="0" err="1">
                <a:solidFill>
                  <a:srgbClr val="000000"/>
                </a:solidFill>
                <a:latin typeface="-webkit-standard"/>
              </a:rPr>
              <a:t>behavioural</a:t>
            </a:r>
            <a:r>
              <a:rPr lang="en-US" altLang="en-US" sz="2000" dirty="0">
                <a:solidFill>
                  <a:srgbClr val="000000"/>
                </a:solidFill>
                <a:latin typeface="-webkit-standard"/>
              </a:rPr>
              <a:t> intention through surveys and statistical analysis </a:t>
            </a:r>
            <a:r>
              <a:rPr lang="en-US" altLang="en-US" sz="2000" dirty="0">
                <a:solidFill>
                  <a:srgbClr val="000000"/>
                </a:solidFill>
              </a:rPr>
              <a:t>(Venkatesh et al., 2003; Pavlou, 2003; Akter, Kabir and Reza, 2021; Rouf, Begum and Babu, 2024).</a:t>
            </a:r>
            <a:endParaRPr lang="en-US" altLang="en-US" sz="2000" dirty="0">
              <a:latin typeface="Arial" panose="020B0604020202020204" pitchFamily="34" charset="0"/>
            </a:endParaRPr>
          </a:p>
          <a:p>
            <a:pPr algn="l">
              <a:defRPr sz="1400" b="0">
                <a:solidFill>
                  <a:srgbClr val="232A2F"/>
                </a:solidFill>
                <a:latin typeface="Aptos"/>
              </a:defRPr>
            </a:pPr>
            <a:endParaRPr dirty="0"/>
          </a:p>
        </p:txBody>
      </p:sp>
      <p:sp>
        <p:nvSpPr>
          <p:cNvPr id="8" name="Rounded Rectangle 7"/>
          <p:cNvSpPr/>
          <p:nvPr/>
        </p:nvSpPr>
        <p:spPr>
          <a:xfrm>
            <a:off x="6172200" y="1325880"/>
            <a:ext cx="5257800" cy="3474720"/>
          </a:xfrm>
          <a:prstGeom prst="roundRect">
            <a:avLst/>
          </a:prstGeom>
          <a:ln/>
        </p:spPr>
        <p:style>
          <a:lnRef idx="1">
            <a:schemeClr val="accent5"/>
          </a:lnRef>
          <a:fillRef idx="2">
            <a:schemeClr val="accent5"/>
          </a:fillRef>
          <a:effectRef idx="1">
            <a:schemeClr val="accent5"/>
          </a:effectRef>
          <a:fontRef idx="minor">
            <a:schemeClr val="dk1"/>
          </a:fontRef>
        </p:style>
        <p:txBody>
          <a:bodyPr rtlCol="0" anchor="ctr"/>
          <a:lstStyle/>
          <a:p>
            <a:pPr algn="ctr"/>
            <a:endParaRPr/>
          </a:p>
        </p:txBody>
      </p:sp>
      <p:sp>
        <p:nvSpPr>
          <p:cNvPr id="9" name="TextBox 8"/>
          <p:cNvSpPr txBox="1"/>
          <p:nvPr/>
        </p:nvSpPr>
        <p:spPr>
          <a:xfrm>
            <a:off x="6336792" y="1472184"/>
            <a:ext cx="4928616" cy="400110"/>
          </a:xfrm>
          <a:prstGeom prst="rect">
            <a:avLst/>
          </a:prstGeom>
          <a:noFill/>
        </p:spPr>
        <p:txBody>
          <a:bodyPr wrap="square">
            <a:spAutoFit/>
          </a:bodyPr>
          <a:lstStyle/>
          <a:p>
            <a:pPr algn="l">
              <a:defRPr sz="1700" b="1">
                <a:solidFill>
                  <a:srgbClr val="1F374E"/>
                </a:solidFill>
                <a:latin typeface="Aptos"/>
              </a:defRPr>
            </a:pPr>
            <a:r>
              <a:rPr sz="2000" dirty="0"/>
              <a:t>Common emphasis</a:t>
            </a:r>
          </a:p>
        </p:txBody>
      </p:sp>
      <p:sp>
        <p:nvSpPr>
          <p:cNvPr id="10" name="TextBox 9"/>
          <p:cNvSpPr txBox="1"/>
          <p:nvPr/>
        </p:nvSpPr>
        <p:spPr>
          <a:xfrm>
            <a:off x="6336791" y="1947672"/>
            <a:ext cx="5477837" cy="1938992"/>
          </a:xfrm>
          <a:prstGeom prst="rect">
            <a:avLst/>
          </a:prstGeom>
          <a:noFill/>
        </p:spPr>
        <p:txBody>
          <a:bodyPr wrap="square">
            <a:spAutoFit/>
          </a:bodyPr>
          <a:lstStyle/>
          <a:p>
            <a:pPr>
              <a:defRPr sz="1400" b="0">
                <a:solidFill>
                  <a:srgbClr val="232A2F"/>
                </a:solidFill>
                <a:latin typeface="Aptos"/>
              </a:defRPr>
            </a:pPr>
            <a:r>
              <a:rPr sz="2000" dirty="0"/>
              <a:t>Measurement of trust, perceived risk, usefulness, satisfaction and behavioral intention using structured instruments and statistical analysis.</a:t>
            </a:r>
            <a:r>
              <a:rPr lang="en-US" sz="2000" dirty="0"/>
              <a:t> (Venkatesh et al., 2003; Pavlou, 2003; Featherman and Pavlou, 2003; Akter, Kabir and Reza, 2021).</a:t>
            </a:r>
            <a:endParaRPr sz="2000" dirty="0"/>
          </a:p>
        </p:txBody>
      </p:sp>
      <p:sp>
        <p:nvSpPr>
          <p:cNvPr id="11" name="TextBox 10"/>
          <p:cNvSpPr txBox="1"/>
          <p:nvPr/>
        </p:nvSpPr>
        <p:spPr>
          <a:xfrm>
            <a:off x="1248807" y="5157657"/>
            <a:ext cx="8595360" cy="40011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ctr">
              <a:defRPr sz="1900" b="1">
                <a:solidFill>
                  <a:srgbClr val="2B6D75"/>
                </a:solidFill>
                <a:latin typeface="Aptos"/>
              </a:defRPr>
            </a:pPr>
            <a:r>
              <a:rPr sz="2000" dirty="0"/>
              <a:t>TAM • UTAUT • Trust/Risk models • Survey research</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F476C01-55F0-1ED9-F883-B553BEA46B86}"/>
              </a:ext>
            </a:extLst>
          </p:cNvPr>
          <p:cNvSpPr txBox="1"/>
          <p:nvPr/>
        </p:nvSpPr>
        <p:spPr>
          <a:xfrm>
            <a:off x="112542" y="1508756"/>
            <a:ext cx="9572759" cy="2308324"/>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400" dirty="0"/>
              <a:t>Previous studies have examined digital banking mainly through measurable factors such as security, trust, service quality and customer satisfaction, often using surveys and statistical analysis (Akter, Kabir and Reza, 2021; Rouf, Begum and Babu, 2024). Qualitative research has also started to explore how trust, fear and privacy are experienced in digital financial services in Bangladesh (Hossain, Rezaul Islam and Zaman, 2025). </a:t>
            </a:r>
          </a:p>
        </p:txBody>
      </p:sp>
      <p:sp>
        <p:nvSpPr>
          <p:cNvPr id="3" name="TextBox 2">
            <a:extLst>
              <a:ext uri="{FF2B5EF4-FFF2-40B4-BE49-F238E27FC236}">
                <a16:creationId xmlns:a16="http://schemas.microsoft.com/office/drawing/2014/main" id="{0D415B67-69C5-2C9E-0B07-DF0DCE2258D1}"/>
              </a:ext>
            </a:extLst>
          </p:cNvPr>
          <p:cNvSpPr txBox="1"/>
          <p:nvPr/>
        </p:nvSpPr>
        <p:spPr>
          <a:xfrm>
            <a:off x="0" y="84773"/>
            <a:ext cx="1219200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dirty="0"/>
              <a:t>Previous Study in Bangladesh</a:t>
            </a:r>
          </a:p>
        </p:txBody>
      </p:sp>
    </p:spTree>
    <p:extLst>
      <p:ext uri="{BB962C8B-B14F-4D97-AF65-F5344CB8AC3E}">
        <p14:creationId xmlns:p14="http://schemas.microsoft.com/office/powerpoint/2010/main" val="685709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What the Dominant Tradition Helps Us Understand</a:t>
            </a:r>
          </a:p>
        </p:txBody>
      </p:sp>
      <p:sp>
        <p:nvSpPr>
          <p:cNvPr id="5" name="TextBox 4"/>
          <p:cNvSpPr txBox="1"/>
          <p:nvPr/>
        </p:nvSpPr>
        <p:spPr>
          <a:xfrm>
            <a:off x="0" y="982980"/>
            <a:ext cx="10698480" cy="489204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spcAft>
                <a:spcPts val="1200"/>
              </a:spcAft>
              <a:defRPr sz="2000">
                <a:solidFill>
                  <a:srgbClr val="232A2F"/>
                </a:solidFill>
                <a:latin typeface="Aptos"/>
              </a:defRPr>
            </a:pPr>
            <a:r>
              <a:rPr dirty="0"/>
              <a:t>• Levels of trust or perceived security</a:t>
            </a:r>
          </a:p>
          <a:p>
            <a:pPr>
              <a:spcAft>
                <a:spcPts val="1200"/>
              </a:spcAft>
              <a:defRPr sz="2000">
                <a:solidFill>
                  <a:srgbClr val="232A2F"/>
                </a:solidFill>
                <a:latin typeface="Aptos"/>
              </a:defRPr>
            </a:pPr>
            <a:r>
              <a:rPr dirty="0"/>
              <a:t>• Relationships between measurable constructs</a:t>
            </a:r>
          </a:p>
          <a:p>
            <a:pPr>
              <a:spcAft>
                <a:spcPts val="1200"/>
              </a:spcAft>
              <a:defRPr sz="2000">
                <a:solidFill>
                  <a:srgbClr val="232A2F"/>
                </a:solidFill>
                <a:latin typeface="Aptos"/>
              </a:defRPr>
            </a:pPr>
            <a:r>
              <a:rPr dirty="0"/>
              <a:t>• Predictors of technology adoption and </a:t>
            </a:r>
            <a:r>
              <a:rPr dirty="0" err="1"/>
              <a:t>behavioural</a:t>
            </a:r>
            <a:r>
              <a:rPr dirty="0"/>
              <a:t> intention</a:t>
            </a:r>
          </a:p>
          <a:p>
            <a:pPr>
              <a:spcAft>
                <a:spcPts val="1200"/>
              </a:spcAft>
              <a:defRPr sz="2000">
                <a:solidFill>
                  <a:srgbClr val="232A2F"/>
                </a:solidFill>
                <a:latin typeface="Aptos"/>
              </a:defRPr>
            </a:pPr>
            <a:r>
              <a:rPr dirty="0"/>
              <a:t>• Patterns across larger samples</a:t>
            </a:r>
          </a:p>
          <a:p>
            <a:pPr>
              <a:spcAft>
                <a:spcPts val="1200"/>
              </a:spcAft>
              <a:defRPr sz="2000">
                <a:solidFill>
                  <a:srgbClr val="232A2F"/>
                </a:solidFill>
                <a:latin typeface="Aptos"/>
              </a:defRPr>
            </a:pPr>
            <a:r>
              <a:rPr dirty="0"/>
              <a:t>• Statistical associations between customer characteristics and perceptions</a:t>
            </a:r>
          </a:p>
        </p:txBody>
      </p:sp>
      <p:sp>
        <p:nvSpPr>
          <p:cNvPr id="6" name="TextBox 5"/>
          <p:cNvSpPr txBox="1"/>
          <p:nvPr/>
        </p:nvSpPr>
        <p:spPr>
          <a:xfrm>
            <a:off x="594360" y="4407946"/>
            <a:ext cx="10241280" cy="731520"/>
          </a:xfrm>
          <a:prstGeom prst="rect">
            <a:avLst/>
          </a:prstGeom>
          <a:noFill/>
        </p:spPr>
        <p:txBody>
          <a:bodyPr wrap="square">
            <a:spAutoFit/>
          </a:bodyPr>
          <a:lstStyle/>
          <a:p>
            <a:pPr algn="ctr">
              <a:defRPr sz="1800" b="1">
                <a:solidFill>
                  <a:srgbClr val="1F374E"/>
                </a:solidFill>
                <a:latin typeface="Aptos"/>
              </a:defRPr>
            </a:pPr>
            <a:r>
              <a:rPr sz="2000" dirty="0"/>
              <a:t>However, measurement can leave less space for the question: “How do customers make sense of trust and security in everyday banking?”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Paradigms and Research Questions</a:t>
            </a:r>
          </a:p>
        </p:txBody>
      </p:sp>
      <p:sp>
        <p:nvSpPr>
          <p:cNvPr id="5" name="Rounded Rectangle 4"/>
          <p:cNvSpPr/>
          <p:nvPr/>
        </p:nvSpPr>
        <p:spPr>
          <a:xfrm>
            <a:off x="731520" y="1371600"/>
            <a:ext cx="5257800" cy="2103120"/>
          </a:xfrm>
          <a:prstGeom prst="roundRect">
            <a:avLst/>
          </a:prstGeom>
          <a:solidFill>
            <a:srgbClr val="F1F5F7"/>
          </a:solidFill>
          <a:ln>
            <a:solidFill>
              <a:srgbClr val="DC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TextBox 5"/>
          <p:cNvSpPr txBox="1"/>
          <p:nvPr/>
        </p:nvSpPr>
        <p:spPr>
          <a:xfrm>
            <a:off x="896112" y="1517904"/>
            <a:ext cx="4928616" cy="400110"/>
          </a:xfrm>
          <a:prstGeom prst="rect">
            <a:avLst/>
          </a:prstGeom>
          <a:noFill/>
        </p:spPr>
        <p:txBody>
          <a:bodyPr wrap="square">
            <a:spAutoFit/>
          </a:bodyPr>
          <a:lstStyle/>
          <a:p>
            <a:pPr algn="l">
              <a:defRPr sz="1700" b="1">
                <a:solidFill>
                  <a:srgbClr val="1F374E"/>
                </a:solidFill>
                <a:latin typeface="Aptos"/>
              </a:defRPr>
            </a:pPr>
            <a:r>
              <a:rPr sz="2000" dirty="0"/>
              <a:t>Measurement-oriented question</a:t>
            </a:r>
          </a:p>
        </p:txBody>
      </p:sp>
      <p:sp>
        <p:nvSpPr>
          <p:cNvPr id="7" name="TextBox 6"/>
          <p:cNvSpPr txBox="1"/>
          <p:nvPr/>
        </p:nvSpPr>
        <p:spPr>
          <a:xfrm>
            <a:off x="896112" y="1993392"/>
            <a:ext cx="4928616" cy="707886"/>
          </a:xfrm>
          <a:prstGeom prst="rect">
            <a:avLst/>
          </a:prstGeom>
          <a:noFill/>
        </p:spPr>
        <p:txBody>
          <a:bodyPr wrap="square">
            <a:spAutoFit/>
          </a:bodyPr>
          <a:lstStyle/>
          <a:p>
            <a:pPr algn="l">
              <a:defRPr sz="1400" b="0">
                <a:solidFill>
                  <a:srgbClr val="232A2F"/>
                </a:solidFill>
                <a:latin typeface="Aptos"/>
              </a:defRPr>
            </a:pPr>
            <a:r>
              <a:rPr sz="2000" dirty="0"/>
              <a:t>What factors predict customer trust in digital banking?</a:t>
            </a:r>
          </a:p>
        </p:txBody>
      </p:sp>
      <p:sp>
        <p:nvSpPr>
          <p:cNvPr id="8" name="Rounded Rectangle 7"/>
          <p:cNvSpPr/>
          <p:nvPr/>
        </p:nvSpPr>
        <p:spPr>
          <a:xfrm>
            <a:off x="6172200" y="1371600"/>
            <a:ext cx="5257800" cy="2103120"/>
          </a:xfrm>
          <a:prstGeom prst="roundRect">
            <a:avLst/>
          </a:prstGeom>
          <a:solidFill>
            <a:srgbClr val="F1F5F7"/>
          </a:solidFill>
          <a:ln>
            <a:solidFill>
              <a:srgbClr val="DC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336792" y="1517904"/>
            <a:ext cx="4928616" cy="400110"/>
          </a:xfrm>
          <a:prstGeom prst="rect">
            <a:avLst/>
          </a:prstGeom>
          <a:noFill/>
        </p:spPr>
        <p:txBody>
          <a:bodyPr wrap="square">
            <a:spAutoFit/>
          </a:bodyPr>
          <a:lstStyle/>
          <a:p>
            <a:pPr algn="l">
              <a:defRPr sz="1700" b="1">
                <a:solidFill>
                  <a:srgbClr val="1F374E"/>
                </a:solidFill>
                <a:latin typeface="Aptos"/>
              </a:defRPr>
            </a:pPr>
            <a:r>
              <a:rPr sz="2000" dirty="0"/>
              <a:t>Interpretive question</a:t>
            </a:r>
          </a:p>
        </p:txBody>
      </p:sp>
      <p:sp>
        <p:nvSpPr>
          <p:cNvPr id="10" name="TextBox 9"/>
          <p:cNvSpPr txBox="1"/>
          <p:nvPr/>
        </p:nvSpPr>
        <p:spPr>
          <a:xfrm>
            <a:off x="6150599" y="1993392"/>
            <a:ext cx="5471160" cy="1231106"/>
          </a:xfrm>
          <a:prstGeom prst="rect">
            <a:avLst/>
          </a:prstGeom>
          <a:noFill/>
        </p:spPr>
        <p:txBody>
          <a:bodyPr wrap="square">
            <a:spAutoFit/>
          </a:bodyPr>
          <a:lstStyle/>
          <a:p>
            <a:pPr algn="l">
              <a:defRPr sz="1400" b="0">
                <a:solidFill>
                  <a:srgbClr val="232A2F"/>
                </a:solidFill>
                <a:latin typeface="Aptos"/>
              </a:defRPr>
            </a:pPr>
            <a:r>
              <a:rPr sz="2000" dirty="0"/>
              <a:t>How do customers </a:t>
            </a:r>
            <a:r>
              <a:rPr lang="en-US" sz="2000"/>
              <a:t>in Chittagong </a:t>
            </a:r>
            <a:r>
              <a:rPr sz="2000"/>
              <a:t>construct</a:t>
            </a:r>
            <a:r>
              <a:rPr sz="2000" dirty="0"/>
              <a:t>, negotiate </a:t>
            </a:r>
            <a:r>
              <a:rPr lang="en-US" sz="2000" dirty="0"/>
              <a:t>trust</a:t>
            </a:r>
            <a:r>
              <a:rPr sz="2000" dirty="0"/>
              <a:t> </a:t>
            </a:r>
            <a:r>
              <a:rPr lang="en-US" sz="2000" dirty="0"/>
              <a:t>and security</a:t>
            </a:r>
            <a:r>
              <a:rPr sz="2000" dirty="0"/>
              <a:t> through </a:t>
            </a:r>
            <a:r>
              <a:rPr lang="en-US" sz="2000" dirty="0"/>
              <a:t>their </a:t>
            </a:r>
            <a:r>
              <a:rPr sz="2000" dirty="0"/>
              <a:t>everyday digital banking experiences?</a:t>
            </a:r>
            <a:endParaRPr lang="en-US" sz="2000" dirty="0"/>
          </a:p>
          <a:p>
            <a:pPr algn="l">
              <a:defRPr sz="1400" b="0">
                <a:solidFill>
                  <a:srgbClr val="232A2F"/>
                </a:solidFill>
                <a:latin typeface="Aptos"/>
              </a:defRPr>
            </a:pPr>
            <a:endParaRPr dirty="0"/>
          </a:p>
        </p:txBody>
      </p:sp>
      <p:sp>
        <p:nvSpPr>
          <p:cNvPr id="11" name="TextBox 10"/>
          <p:cNvSpPr txBox="1"/>
          <p:nvPr/>
        </p:nvSpPr>
        <p:spPr>
          <a:xfrm>
            <a:off x="1051560" y="4079891"/>
            <a:ext cx="9875520" cy="400110"/>
          </a:xfrm>
          <a:prstGeom prst="rect">
            <a:avLst/>
          </a:prstGeom>
          <a:noFill/>
        </p:spPr>
        <p:txBody>
          <a:bodyPr wrap="square">
            <a:spAutoFit/>
          </a:bodyPr>
          <a:lstStyle/>
          <a:p>
            <a:pPr algn="ctr">
              <a:defRPr sz="1900" b="1">
                <a:solidFill>
                  <a:srgbClr val="2B6D75"/>
                </a:solidFill>
                <a:latin typeface="Aptos"/>
              </a:defRPr>
            </a:pPr>
            <a:r>
              <a:rPr sz="2000" dirty="0"/>
              <a:t>Same broad topic → different assumptions → different questions → different methods</a:t>
            </a:r>
          </a:p>
        </p:txBody>
      </p:sp>
      <p:sp>
        <p:nvSpPr>
          <p:cNvPr id="12" name="TextBox 11"/>
          <p:cNvSpPr txBox="1"/>
          <p:nvPr/>
        </p:nvSpPr>
        <p:spPr>
          <a:xfrm>
            <a:off x="2926080" y="4983480"/>
            <a:ext cx="6309360" cy="400110"/>
          </a:xfrm>
          <a:prstGeom prst="rect">
            <a:avLst/>
          </a:prstGeom>
          <a:noFill/>
        </p:spPr>
        <p:txBody>
          <a:bodyPr wrap="square">
            <a:spAutoFit/>
          </a:bodyPr>
          <a:lstStyle/>
          <a:p>
            <a:pPr algn="ctr">
              <a:defRPr sz="1800" b="1">
                <a:solidFill>
                  <a:srgbClr val="1F374E"/>
                </a:solidFill>
                <a:latin typeface="Aptos"/>
              </a:defRPr>
            </a:pPr>
            <a:r>
              <a:rPr sz="2000" dirty="0"/>
              <a:t>My study occupies the second space</a:t>
            </a:r>
            <a:r>
              <a:rPr dirty="0"/>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25288" y="384048"/>
            <a:ext cx="11341872"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The Research Space I Am Addressing</a:t>
            </a:r>
          </a:p>
        </p:txBody>
      </p:sp>
      <p:sp>
        <p:nvSpPr>
          <p:cNvPr id="6" name="TextBox 5"/>
          <p:cNvSpPr txBox="1"/>
          <p:nvPr/>
        </p:nvSpPr>
        <p:spPr>
          <a:xfrm>
            <a:off x="371061" y="1472184"/>
            <a:ext cx="5453667" cy="400110"/>
          </a:xfrm>
          <a:prstGeom prst="rect">
            <a:avLst/>
          </a:prstGeom>
          <a:noFill/>
        </p:spPr>
        <p:txBody>
          <a:bodyPr wrap="square">
            <a:spAutoFit/>
          </a:bodyPr>
          <a:lstStyle/>
          <a:p>
            <a:pPr algn="l">
              <a:defRPr sz="1700" b="1">
                <a:solidFill>
                  <a:srgbClr val="1F374E"/>
                </a:solidFill>
                <a:latin typeface="Aptos"/>
              </a:defRPr>
            </a:pPr>
            <a:r>
              <a:rPr sz="2000" dirty="0"/>
              <a:t>Often measured</a:t>
            </a:r>
          </a:p>
        </p:txBody>
      </p:sp>
      <p:sp>
        <p:nvSpPr>
          <p:cNvPr id="7" name="TextBox 6"/>
          <p:cNvSpPr txBox="1"/>
          <p:nvPr/>
        </p:nvSpPr>
        <p:spPr>
          <a:xfrm>
            <a:off x="225288" y="1947672"/>
            <a:ext cx="5749758" cy="1938992"/>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l">
              <a:defRPr sz="1400" b="0">
                <a:solidFill>
                  <a:srgbClr val="232A2F"/>
                </a:solidFill>
                <a:latin typeface="Aptos"/>
              </a:defRPr>
            </a:pPr>
            <a:r>
              <a:rPr lang="en-US" sz="2000" dirty="0"/>
              <a:t>1.</a:t>
            </a:r>
            <a:r>
              <a:rPr sz="2000" dirty="0"/>
              <a:t>Trust</a:t>
            </a:r>
            <a:endParaRPr lang="en-US" sz="2000" dirty="0"/>
          </a:p>
          <a:p>
            <a:pPr algn="l">
              <a:defRPr sz="1400" b="0">
                <a:solidFill>
                  <a:srgbClr val="232A2F"/>
                </a:solidFill>
                <a:latin typeface="Aptos"/>
              </a:defRPr>
            </a:pPr>
            <a:r>
              <a:rPr lang="en-US" sz="2000" dirty="0"/>
              <a:t>2.s</a:t>
            </a:r>
            <a:r>
              <a:rPr sz="2000" dirty="0"/>
              <a:t>ecurity </a:t>
            </a:r>
            <a:endParaRPr lang="en-US" sz="2000" dirty="0"/>
          </a:p>
          <a:p>
            <a:pPr algn="l">
              <a:defRPr sz="1400" b="0">
                <a:solidFill>
                  <a:srgbClr val="232A2F"/>
                </a:solidFill>
                <a:latin typeface="Aptos"/>
              </a:defRPr>
            </a:pPr>
            <a:r>
              <a:rPr lang="en-US" sz="2000" dirty="0"/>
              <a:t>3.</a:t>
            </a:r>
            <a:r>
              <a:rPr sz="2000" dirty="0"/>
              <a:t> Risk </a:t>
            </a:r>
            <a:endParaRPr lang="en-US" sz="2000" dirty="0"/>
          </a:p>
          <a:p>
            <a:pPr algn="l">
              <a:defRPr sz="1400" b="0">
                <a:solidFill>
                  <a:srgbClr val="232A2F"/>
                </a:solidFill>
                <a:latin typeface="Aptos"/>
              </a:defRPr>
            </a:pPr>
            <a:r>
              <a:rPr lang="en-US" sz="2000" dirty="0"/>
              <a:t>4.</a:t>
            </a:r>
            <a:r>
              <a:rPr sz="2000" dirty="0"/>
              <a:t> Usefulness </a:t>
            </a:r>
            <a:endParaRPr lang="en-US" sz="2000" dirty="0"/>
          </a:p>
          <a:p>
            <a:pPr algn="l">
              <a:defRPr sz="1400" b="0">
                <a:solidFill>
                  <a:srgbClr val="232A2F"/>
                </a:solidFill>
                <a:latin typeface="Aptos"/>
              </a:defRPr>
            </a:pPr>
            <a:r>
              <a:rPr lang="en-US" sz="2000" dirty="0"/>
              <a:t>5.</a:t>
            </a:r>
            <a:r>
              <a:rPr sz="2000" dirty="0"/>
              <a:t> Satisfaction </a:t>
            </a:r>
            <a:endParaRPr lang="en-US" sz="2000" dirty="0"/>
          </a:p>
          <a:p>
            <a:pPr algn="l">
              <a:defRPr sz="1400" b="0">
                <a:solidFill>
                  <a:srgbClr val="232A2F"/>
                </a:solidFill>
                <a:latin typeface="Aptos"/>
              </a:defRPr>
            </a:pPr>
            <a:r>
              <a:rPr lang="en-US" sz="2000" dirty="0"/>
              <a:t>6.</a:t>
            </a:r>
            <a:r>
              <a:rPr sz="2000" dirty="0"/>
              <a:t> Intention</a:t>
            </a:r>
          </a:p>
        </p:txBody>
      </p:sp>
      <p:sp>
        <p:nvSpPr>
          <p:cNvPr id="9" name="TextBox 8"/>
          <p:cNvSpPr txBox="1"/>
          <p:nvPr/>
        </p:nvSpPr>
        <p:spPr>
          <a:xfrm>
            <a:off x="6367274" y="1472184"/>
            <a:ext cx="4898134" cy="400110"/>
          </a:xfrm>
          <a:prstGeom prst="rect">
            <a:avLst/>
          </a:prstGeom>
          <a:noFill/>
        </p:spPr>
        <p:txBody>
          <a:bodyPr wrap="square">
            <a:spAutoFit/>
          </a:bodyPr>
          <a:lstStyle/>
          <a:p>
            <a:pPr algn="l">
              <a:defRPr sz="1700" b="1">
                <a:solidFill>
                  <a:srgbClr val="1F374E"/>
                </a:solidFill>
                <a:latin typeface="Aptos"/>
              </a:defRPr>
            </a:pPr>
            <a:r>
              <a:rPr sz="2000" dirty="0"/>
              <a:t>Less explored in depth</a:t>
            </a:r>
          </a:p>
        </p:txBody>
      </p:sp>
      <p:sp>
        <p:nvSpPr>
          <p:cNvPr id="10" name="TextBox 9"/>
          <p:cNvSpPr txBox="1"/>
          <p:nvPr/>
        </p:nvSpPr>
        <p:spPr>
          <a:xfrm>
            <a:off x="6251803" y="1998134"/>
            <a:ext cx="5714909" cy="1631216"/>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l">
              <a:defRPr sz="1400" b="0">
                <a:solidFill>
                  <a:srgbClr val="232A2F"/>
                </a:solidFill>
                <a:latin typeface="Aptos"/>
              </a:defRPr>
            </a:pPr>
            <a:r>
              <a:rPr lang="en-US" sz="2000" dirty="0"/>
              <a:t>1.</a:t>
            </a:r>
            <a:r>
              <a:rPr sz="2000" dirty="0"/>
              <a:t>Meaning </a:t>
            </a:r>
            <a:endParaRPr lang="en-US" sz="2000" dirty="0"/>
          </a:p>
          <a:p>
            <a:pPr algn="l">
              <a:defRPr sz="1400" b="0">
                <a:solidFill>
                  <a:srgbClr val="232A2F"/>
                </a:solidFill>
                <a:latin typeface="Aptos"/>
              </a:defRPr>
            </a:pPr>
            <a:r>
              <a:rPr lang="en-US" sz="2000" dirty="0"/>
              <a:t>2.</a:t>
            </a:r>
            <a:r>
              <a:rPr sz="2000" dirty="0"/>
              <a:t> Experience</a:t>
            </a:r>
            <a:endParaRPr lang="en-US" sz="2000" dirty="0"/>
          </a:p>
          <a:p>
            <a:pPr algn="l">
              <a:defRPr sz="1400" b="0">
                <a:solidFill>
                  <a:srgbClr val="232A2F"/>
                </a:solidFill>
                <a:latin typeface="Aptos"/>
              </a:defRPr>
            </a:pPr>
            <a:r>
              <a:rPr sz="2000" dirty="0"/>
              <a:t> </a:t>
            </a:r>
            <a:r>
              <a:rPr lang="en-US" sz="2000" dirty="0"/>
              <a:t>3.</a:t>
            </a:r>
            <a:r>
              <a:rPr sz="2000" dirty="0"/>
              <a:t> Context </a:t>
            </a:r>
            <a:endParaRPr lang="en-US" sz="2000" dirty="0"/>
          </a:p>
          <a:p>
            <a:pPr algn="l">
              <a:defRPr sz="1400" b="0">
                <a:solidFill>
                  <a:srgbClr val="232A2F"/>
                </a:solidFill>
                <a:latin typeface="Aptos"/>
              </a:defRPr>
            </a:pPr>
            <a:r>
              <a:rPr lang="en-US" sz="2000" dirty="0"/>
              <a:t>4.</a:t>
            </a:r>
            <a:r>
              <a:rPr sz="2000" dirty="0"/>
              <a:t>Interpretation</a:t>
            </a:r>
            <a:endParaRPr lang="en-US" sz="2000" dirty="0"/>
          </a:p>
          <a:p>
            <a:pPr algn="l">
              <a:defRPr sz="1400" b="0">
                <a:solidFill>
                  <a:srgbClr val="232A2F"/>
                </a:solidFill>
                <a:latin typeface="Aptos"/>
              </a:defRPr>
            </a:pPr>
            <a:r>
              <a:rPr sz="2000" dirty="0"/>
              <a:t> </a:t>
            </a:r>
            <a:r>
              <a:rPr lang="en-US" sz="2000" dirty="0"/>
              <a:t>5.</a:t>
            </a:r>
            <a:r>
              <a:rPr sz="2000" dirty="0"/>
              <a:t>How trust changes after everyday events</a:t>
            </a:r>
          </a:p>
        </p:txBody>
      </p:sp>
      <p:sp>
        <p:nvSpPr>
          <p:cNvPr id="12" name="TextBox 11"/>
          <p:cNvSpPr txBox="1"/>
          <p:nvPr/>
        </p:nvSpPr>
        <p:spPr>
          <a:xfrm>
            <a:off x="817582" y="4311126"/>
            <a:ext cx="8321040" cy="914400"/>
          </a:xfrm>
          <a:prstGeom prst="rect">
            <a:avLst/>
          </a:prstGeom>
          <a:noFill/>
        </p:spPr>
        <p:txBody>
          <a:bodyPr wrap="square">
            <a:spAutoFit/>
          </a:bodyPr>
          <a:lstStyle/>
          <a:p>
            <a:pPr algn="l">
              <a:defRPr sz="2000" b="1">
                <a:solidFill>
                  <a:srgbClr val="2B6D75"/>
                </a:solidFill>
                <a:latin typeface="Aptos"/>
              </a:defRPr>
            </a:pPr>
            <a:r>
              <a:rPr dirty="0"/>
              <a:t>To understand how customers interpret trust and security through their lived digital banking experiences in Chittagong.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127" y="384048"/>
            <a:ext cx="11484033"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3. MY PARADIGMATIC POSITION</a:t>
            </a:r>
          </a:p>
        </p:txBody>
      </p:sp>
      <p:sp>
        <p:nvSpPr>
          <p:cNvPr id="5" name="TextBox 4"/>
          <p:cNvSpPr txBox="1"/>
          <p:nvPr/>
        </p:nvSpPr>
        <p:spPr>
          <a:xfrm>
            <a:off x="570156" y="1290980"/>
            <a:ext cx="10241280" cy="400110"/>
          </a:xfrm>
          <a:prstGeom prst="rect">
            <a:avLst/>
          </a:prstGeom>
        </p:spPr>
        <p:style>
          <a:lnRef idx="1">
            <a:schemeClr val="dk1"/>
          </a:lnRef>
          <a:fillRef idx="2">
            <a:schemeClr val="dk1"/>
          </a:fillRef>
          <a:effectRef idx="1">
            <a:schemeClr val="dk1"/>
          </a:effectRef>
          <a:fontRef idx="minor">
            <a:schemeClr val="dk1"/>
          </a:fontRef>
        </p:style>
        <p:txBody>
          <a:bodyPr wrap="square">
            <a:spAutoFit/>
          </a:bodyPr>
          <a:lstStyle/>
          <a:p>
            <a:pPr algn="ctr">
              <a:defRPr sz="3600" b="1">
                <a:solidFill>
                  <a:srgbClr val="2B6D75"/>
                </a:solidFill>
                <a:latin typeface="Aptos"/>
              </a:defRPr>
            </a:pPr>
            <a:r>
              <a:rPr sz="2000" dirty="0"/>
              <a:t>INTERPRETIVISM</a:t>
            </a:r>
          </a:p>
        </p:txBody>
      </p:sp>
      <p:sp>
        <p:nvSpPr>
          <p:cNvPr id="9" name="Down Arrow 8">
            <a:extLst>
              <a:ext uri="{FF2B5EF4-FFF2-40B4-BE49-F238E27FC236}">
                <a16:creationId xmlns:a16="http://schemas.microsoft.com/office/drawing/2014/main" id="{FF5F53B1-15F4-3442-2D58-3F01AC4BF118}"/>
              </a:ext>
            </a:extLst>
          </p:cNvPr>
          <p:cNvSpPr/>
          <p:nvPr/>
        </p:nvSpPr>
        <p:spPr>
          <a:xfrm>
            <a:off x="5441414" y="2003662"/>
            <a:ext cx="484632" cy="525782"/>
          </a:xfrm>
          <a:prstGeom prst="downArrow">
            <a:avLst/>
          </a:prstGeom>
        </p:spPr>
        <p:style>
          <a:lnRef idx="1">
            <a:schemeClr val="dk1"/>
          </a:lnRef>
          <a:fillRef idx="3">
            <a:schemeClr val="dk1"/>
          </a:fillRef>
          <a:effectRef idx="2">
            <a:schemeClr val="dk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6" name="TextBox 5">
            <a:extLst>
              <a:ext uri="{FF2B5EF4-FFF2-40B4-BE49-F238E27FC236}">
                <a16:creationId xmlns:a16="http://schemas.microsoft.com/office/drawing/2014/main" id="{2F51431D-142D-8A3D-029A-7B01A6D0CF23}"/>
              </a:ext>
            </a:extLst>
          </p:cNvPr>
          <p:cNvSpPr txBox="1"/>
          <p:nvPr/>
        </p:nvSpPr>
        <p:spPr>
          <a:xfrm>
            <a:off x="1163541" y="2389042"/>
            <a:ext cx="7998271" cy="2616101"/>
          </a:xfrm>
          <a:prstGeom prst="rect">
            <a:avLst/>
          </a:prstGeom>
          <a:noFill/>
        </p:spPr>
        <p:txBody>
          <a:bodyPr wrap="square">
            <a:spAutoFit/>
          </a:bodyPr>
          <a:lstStyle/>
          <a:p>
            <a:pPr>
              <a:spcAft>
                <a:spcPts val="1200"/>
              </a:spcAft>
              <a:defRPr sz="1800">
                <a:solidFill>
                  <a:srgbClr val="232A2F"/>
                </a:solidFill>
                <a:latin typeface="Aptos"/>
              </a:defRPr>
            </a:pPr>
            <a:r>
              <a:rPr lang="en-US" sz="2400" b="1" dirty="0"/>
              <a:t>1.</a:t>
            </a:r>
            <a:r>
              <a:rPr lang="en-US" sz="2400" dirty="0"/>
              <a:t>Trust and security are understood through customers’ experiences and interpretations</a:t>
            </a:r>
          </a:p>
          <a:p>
            <a:pPr>
              <a:spcAft>
                <a:spcPts val="1200"/>
              </a:spcAft>
              <a:defRPr sz="1800">
                <a:solidFill>
                  <a:srgbClr val="232A2F"/>
                </a:solidFill>
                <a:latin typeface="Aptos"/>
              </a:defRPr>
            </a:pPr>
            <a:r>
              <a:rPr lang="en-US" sz="2400" b="1" dirty="0"/>
              <a:t>2.</a:t>
            </a:r>
            <a:r>
              <a:rPr lang="en-US" sz="2400" dirty="0"/>
              <a:t>Different customers may attach different meanings to the same digital banking feature</a:t>
            </a:r>
          </a:p>
          <a:p>
            <a:pPr>
              <a:spcAft>
                <a:spcPts val="1200"/>
              </a:spcAft>
              <a:defRPr sz="1800">
                <a:solidFill>
                  <a:srgbClr val="232A2F"/>
                </a:solidFill>
                <a:latin typeface="Aptos"/>
              </a:defRPr>
            </a:pPr>
            <a:r>
              <a:rPr lang="en-US" sz="2400" b="1" dirty="0"/>
              <a:t>3.</a:t>
            </a:r>
            <a:r>
              <a:rPr lang="en-US" sz="2400" dirty="0"/>
              <a:t>The study seeks depth of understanding rather than statistical </a:t>
            </a:r>
            <a:r>
              <a:rPr lang="en-US" sz="2400" dirty="0" err="1"/>
              <a:t>generalisation</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45774" y="384048"/>
            <a:ext cx="11421386"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Ontology — What Is Reality?</a:t>
            </a:r>
          </a:p>
        </p:txBody>
      </p:sp>
      <p:sp>
        <p:nvSpPr>
          <p:cNvPr id="5" name="TextBox 4"/>
          <p:cNvSpPr txBox="1"/>
          <p:nvPr/>
        </p:nvSpPr>
        <p:spPr>
          <a:xfrm>
            <a:off x="295676" y="1101959"/>
            <a:ext cx="5830804" cy="461665"/>
          </a:xfrm>
          <a:prstGeom prst="rect">
            <a:avLst/>
          </a:prstGeom>
          <a:noFill/>
        </p:spPr>
        <p:txBody>
          <a:bodyPr wrap="square">
            <a:spAutoFit/>
          </a:bodyPr>
          <a:lstStyle/>
          <a:p>
            <a:pPr algn="l">
              <a:defRPr sz="2200" b="1">
                <a:solidFill>
                  <a:srgbClr val="2B6D75"/>
                </a:solidFill>
                <a:latin typeface="Aptos"/>
              </a:defRPr>
            </a:pPr>
            <a:r>
              <a:rPr sz="2400" dirty="0"/>
              <a:t>Relativist / constructivist orientation</a:t>
            </a:r>
          </a:p>
        </p:txBody>
      </p:sp>
      <p:sp>
        <p:nvSpPr>
          <p:cNvPr id="6" name="TextBox 5"/>
          <p:cNvSpPr txBox="1"/>
          <p:nvPr/>
        </p:nvSpPr>
        <p:spPr>
          <a:xfrm>
            <a:off x="249956" y="1660862"/>
            <a:ext cx="5830804" cy="1938992"/>
          </a:xfrm>
          <a:prstGeom prst="rect">
            <a:avLst/>
          </a:prstGeom>
          <a:noFill/>
        </p:spPr>
        <p:txBody>
          <a:bodyPr wrap="square">
            <a:spAutoFit/>
          </a:bodyPr>
          <a:lstStyle/>
          <a:p>
            <a:pPr>
              <a:spcAft>
                <a:spcPts val="1200"/>
              </a:spcAft>
              <a:defRPr sz="1800">
                <a:solidFill>
                  <a:srgbClr val="232A2F"/>
                </a:solidFill>
                <a:latin typeface="Aptos"/>
              </a:defRPr>
            </a:pPr>
            <a:r>
              <a:rPr sz="2000" dirty="0"/>
              <a:t>• </a:t>
            </a:r>
            <a:r>
              <a:rPr sz="2000" b="1" dirty="0">
                <a:solidFill>
                  <a:schemeClr val="tx2"/>
                </a:solidFill>
              </a:rPr>
              <a:t>Customer perceptions are shaped by experience and context</a:t>
            </a:r>
          </a:p>
          <a:p>
            <a:pPr>
              <a:spcAft>
                <a:spcPts val="1200"/>
              </a:spcAft>
              <a:defRPr sz="1800">
                <a:solidFill>
                  <a:srgbClr val="232A2F"/>
                </a:solidFill>
                <a:latin typeface="Aptos"/>
              </a:defRPr>
            </a:pPr>
            <a:r>
              <a:rPr sz="2000" b="1" dirty="0">
                <a:solidFill>
                  <a:schemeClr val="tx2"/>
                </a:solidFill>
              </a:rPr>
              <a:t>• Trust is not assumed to be identical for every customer</a:t>
            </a:r>
          </a:p>
          <a:p>
            <a:pPr>
              <a:spcAft>
                <a:spcPts val="1200"/>
              </a:spcAft>
              <a:defRPr sz="1800">
                <a:solidFill>
                  <a:srgbClr val="232A2F"/>
                </a:solidFill>
                <a:latin typeface="Aptos"/>
              </a:defRPr>
            </a:pPr>
            <a:r>
              <a:rPr sz="2000" b="1" dirty="0">
                <a:solidFill>
                  <a:schemeClr val="tx2"/>
                </a:solidFill>
              </a:rPr>
              <a:t>• Security features can carry different meanings</a:t>
            </a:r>
          </a:p>
        </p:txBody>
      </p:sp>
      <p:sp>
        <p:nvSpPr>
          <p:cNvPr id="8" name="TextBox 7"/>
          <p:cNvSpPr txBox="1"/>
          <p:nvPr/>
        </p:nvSpPr>
        <p:spPr>
          <a:xfrm>
            <a:off x="6126480" y="1260752"/>
            <a:ext cx="4864608" cy="400110"/>
          </a:xfrm>
          <a:prstGeom prst="rect">
            <a:avLst/>
          </a:prstGeom>
          <a:noFill/>
        </p:spPr>
        <p:txBody>
          <a:bodyPr wrap="square">
            <a:spAutoFit/>
          </a:bodyPr>
          <a:lstStyle/>
          <a:p>
            <a:pPr algn="l">
              <a:defRPr sz="1700" b="1">
                <a:solidFill>
                  <a:srgbClr val="1F374E"/>
                </a:solidFill>
                <a:latin typeface="Aptos"/>
              </a:defRPr>
            </a:pPr>
            <a:r>
              <a:rPr sz="2000" dirty="0"/>
              <a:t>Example: OTP</a:t>
            </a:r>
            <a:r>
              <a:rPr lang="en-US" sz="2000" dirty="0"/>
              <a:t>(One Time Password)</a:t>
            </a:r>
            <a:endParaRPr sz="2000" dirty="0"/>
          </a:p>
        </p:txBody>
      </p:sp>
      <p:sp>
        <p:nvSpPr>
          <p:cNvPr id="9" name="TextBox 8"/>
          <p:cNvSpPr txBox="1"/>
          <p:nvPr/>
        </p:nvSpPr>
        <p:spPr>
          <a:xfrm>
            <a:off x="6293723" y="1879172"/>
            <a:ext cx="4864608" cy="1015663"/>
          </a:xfrm>
          <a:prstGeom prst="rect">
            <a:avLst/>
          </a:prstGeom>
          <a:noFill/>
        </p:spPr>
        <p:txBody>
          <a:bodyPr wrap="square">
            <a:spAutoFit/>
          </a:bodyPr>
          <a:lstStyle/>
          <a:p>
            <a:pPr algn="l">
              <a:defRPr sz="1400" b="0">
                <a:solidFill>
                  <a:srgbClr val="232A2F"/>
                </a:solidFill>
                <a:latin typeface="Aptos"/>
              </a:defRPr>
            </a:pPr>
            <a:r>
              <a:rPr sz="2000" b="1" dirty="0">
                <a:solidFill>
                  <a:schemeClr val="tx2"/>
                </a:solidFill>
              </a:rPr>
              <a:t>Reassurance for one customer</a:t>
            </a:r>
            <a:br>
              <a:rPr sz="2000" b="1" dirty="0">
                <a:solidFill>
                  <a:schemeClr val="tx2"/>
                </a:solidFill>
              </a:rPr>
            </a:br>
            <a:r>
              <a:rPr sz="2000" b="1" dirty="0">
                <a:solidFill>
                  <a:schemeClr val="tx2"/>
                </a:solidFill>
              </a:rPr>
              <a:t>Convenience problem for another</a:t>
            </a:r>
            <a:br>
              <a:rPr sz="2000" b="1" dirty="0">
                <a:solidFill>
                  <a:schemeClr val="tx2"/>
                </a:solidFill>
              </a:rPr>
            </a:br>
            <a:r>
              <a:rPr sz="2000" b="1" dirty="0">
                <a:solidFill>
                  <a:schemeClr val="tx2"/>
                </a:solidFill>
              </a:rPr>
              <a:t>Reminder of fraud risk for another</a:t>
            </a:r>
          </a:p>
        </p:txBody>
      </p:sp>
      <p:sp>
        <p:nvSpPr>
          <p:cNvPr id="10" name="TextBox 9"/>
          <p:cNvSpPr txBox="1"/>
          <p:nvPr/>
        </p:nvSpPr>
        <p:spPr>
          <a:xfrm>
            <a:off x="145775" y="3732333"/>
            <a:ext cx="11158331" cy="400110"/>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ctr">
              <a:defRPr sz="1800" b="1">
                <a:solidFill>
                  <a:srgbClr val="1F374E"/>
                </a:solidFill>
                <a:latin typeface="Aptos"/>
              </a:defRPr>
            </a:pPr>
            <a:r>
              <a:rPr sz="2000" dirty="0"/>
              <a:t>Reality is understood through how participants experience and interpret it.</a:t>
            </a:r>
          </a:p>
        </p:txBody>
      </p:sp>
      <p:sp>
        <p:nvSpPr>
          <p:cNvPr id="15" name="Rectangle 5">
            <a:extLst>
              <a:ext uri="{FF2B5EF4-FFF2-40B4-BE49-F238E27FC236}">
                <a16:creationId xmlns:a16="http://schemas.microsoft.com/office/drawing/2014/main" id="{EAD9E98B-0AD2-650A-7057-FDB35BAAE022}"/>
              </a:ext>
            </a:extLst>
          </p:cNvPr>
          <p:cNvSpPr>
            <a:spLocks noChangeArrowheads="1"/>
          </p:cNvSpPr>
          <p:nvPr/>
        </p:nvSpPr>
        <p:spPr bwMode="auto">
          <a:xfrm>
            <a:off x="145775" y="4389473"/>
            <a:ext cx="11421386" cy="1015663"/>
          </a:xfrm>
          <a:prstGeom prst="rect">
            <a:avLst/>
          </a:prstGeom>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webkit-standard"/>
              </a:rPr>
              <a:t>My overall research paradigm is interpretivism. Within this paradigm, I see reality as something that can be understood differently depending on people’s experiences and situations. This is why I take a relativist or constructivist view of reality.”</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95003" y="384048"/>
            <a:ext cx="11472157"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Epistemology — How Can We Know?</a:t>
            </a:r>
          </a:p>
        </p:txBody>
      </p:sp>
      <p:sp>
        <p:nvSpPr>
          <p:cNvPr id="5" name="TextBox 4"/>
          <p:cNvSpPr txBox="1"/>
          <p:nvPr/>
        </p:nvSpPr>
        <p:spPr>
          <a:xfrm>
            <a:off x="822960" y="1280160"/>
            <a:ext cx="5303520" cy="502920"/>
          </a:xfrm>
          <a:prstGeom prst="rect">
            <a:avLst/>
          </a:prstGeom>
          <a:noFill/>
        </p:spPr>
        <p:txBody>
          <a:bodyPr wrap="square">
            <a:spAutoFit/>
          </a:bodyPr>
          <a:lstStyle/>
          <a:p>
            <a:pPr algn="l">
              <a:defRPr sz="2200" b="1">
                <a:solidFill>
                  <a:srgbClr val="2B6D75"/>
                </a:solidFill>
                <a:latin typeface="Aptos"/>
              </a:defRPr>
            </a:pPr>
            <a:r>
              <a:rPr dirty="0"/>
              <a:t>Interpretivist epistemology</a:t>
            </a:r>
          </a:p>
        </p:txBody>
      </p:sp>
      <p:graphicFrame>
        <p:nvGraphicFramePr>
          <p:cNvPr id="13" name="Diagram 12">
            <a:extLst>
              <a:ext uri="{FF2B5EF4-FFF2-40B4-BE49-F238E27FC236}">
                <a16:creationId xmlns:a16="http://schemas.microsoft.com/office/drawing/2014/main" id="{0170E001-04BF-9730-61D2-95E93CE17FBC}"/>
              </a:ext>
            </a:extLst>
          </p:cNvPr>
          <p:cNvGraphicFramePr/>
          <p:nvPr>
            <p:extLst>
              <p:ext uri="{D42A27DB-BD31-4B8C-83A1-F6EECF244321}">
                <p14:modId xmlns:p14="http://schemas.microsoft.com/office/powerpoint/2010/main" val="2663284430"/>
              </p:ext>
            </p:extLst>
          </p:nvPr>
        </p:nvGraphicFramePr>
        <p:xfrm>
          <a:off x="868679" y="1920239"/>
          <a:ext cx="5939894" cy="43940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ounded Rectangle 6"/>
          <p:cNvSpPr/>
          <p:nvPr/>
        </p:nvSpPr>
        <p:spPr>
          <a:xfrm>
            <a:off x="6492240" y="1645920"/>
            <a:ext cx="4572000" cy="2743200"/>
          </a:xfrm>
          <a:prstGeom prst="roundRect">
            <a:avLst/>
          </a:prstGeom>
          <a:solidFill>
            <a:srgbClr val="DCE5E8"/>
          </a:solidFill>
          <a:ln>
            <a:solidFill>
              <a:srgbClr val="DCE5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656831" y="1792224"/>
            <a:ext cx="4242816" cy="400110"/>
          </a:xfrm>
          <a:prstGeom prst="rect">
            <a:avLst/>
          </a:prstGeom>
          <a:noFill/>
        </p:spPr>
        <p:txBody>
          <a:bodyPr wrap="square">
            <a:spAutoFit/>
          </a:bodyPr>
          <a:lstStyle/>
          <a:p>
            <a:pPr algn="l">
              <a:defRPr sz="1700" b="1">
                <a:solidFill>
                  <a:srgbClr val="1F374E"/>
                </a:solidFill>
                <a:latin typeface="Aptos"/>
              </a:defRPr>
            </a:pPr>
            <a:r>
              <a:rPr sz="2000" dirty="0"/>
              <a:t>My approach</a:t>
            </a:r>
          </a:p>
        </p:txBody>
      </p:sp>
      <p:graphicFrame>
        <p:nvGraphicFramePr>
          <p:cNvPr id="12" name="Diagram 11">
            <a:extLst>
              <a:ext uri="{FF2B5EF4-FFF2-40B4-BE49-F238E27FC236}">
                <a16:creationId xmlns:a16="http://schemas.microsoft.com/office/drawing/2014/main" id="{73145802-7B1B-9B8A-0CDD-9D0DE3E50AEA}"/>
              </a:ext>
            </a:extLst>
          </p:cNvPr>
          <p:cNvGraphicFramePr/>
          <p:nvPr>
            <p:extLst>
              <p:ext uri="{D42A27DB-BD31-4B8C-83A1-F6EECF244321}">
                <p14:modId xmlns:p14="http://schemas.microsoft.com/office/powerpoint/2010/main" val="2481485054"/>
              </p:ext>
            </p:extLst>
          </p:nvPr>
        </p:nvGraphicFramePr>
        <p:xfrm>
          <a:off x="6656831" y="2267712"/>
          <a:ext cx="4242816" cy="199339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Axiology — The Role of Values</a:t>
            </a:r>
          </a:p>
        </p:txBody>
      </p:sp>
      <p:sp>
        <p:nvSpPr>
          <p:cNvPr id="5" name="TextBox 4"/>
          <p:cNvSpPr txBox="1"/>
          <p:nvPr/>
        </p:nvSpPr>
        <p:spPr>
          <a:xfrm>
            <a:off x="742122" y="1234440"/>
            <a:ext cx="6573078" cy="2708434"/>
          </a:xfrm>
          <a:prstGeom prst="rect">
            <a:avLst/>
          </a:prstGeom>
          <a:noFill/>
        </p:spPr>
        <p:txBody>
          <a:bodyPr wrap="square">
            <a:spAutoFit/>
          </a:bodyPr>
          <a:lstStyle/>
          <a:p>
            <a:pPr>
              <a:spcAft>
                <a:spcPts val="1200"/>
              </a:spcAft>
              <a:defRPr sz="1900">
                <a:solidFill>
                  <a:srgbClr val="232A2F"/>
                </a:solidFill>
                <a:latin typeface="Aptos"/>
              </a:defRPr>
            </a:pPr>
            <a:r>
              <a:rPr sz="2000" dirty="0"/>
              <a:t>• Interpretivism </a:t>
            </a:r>
            <a:r>
              <a:rPr sz="2000" dirty="0" err="1"/>
              <a:t>recogni</a:t>
            </a:r>
            <a:r>
              <a:rPr lang="en-US" sz="2000" dirty="0" err="1"/>
              <a:t>se</a:t>
            </a:r>
            <a:r>
              <a:rPr sz="2000" dirty="0" err="1"/>
              <a:t>s</a:t>
            </a:r>
            <a:r>
              <a:rPr sz="2000" dirty="0"/>
              <a:t> that the researcher is not completely detached from the research process</a:t>
            </a:r>
          </a:p>
          <a:p>
            <a:pPr>
              <a:spcAft>
                <a:spcPts val="1200"/>
              </a:spcAft>
              <a:defRPr sz="1900">
                <a:solidFill>
                  <a:srgbClr val="232A2F"/>
                </a:solidFill>
                <a:latin typeface="Aptos"/>
              </a:defRPr>
            </a:pPr>
            <a:r>
              <a:rPr sz="2000" dirty="0"/>
              <a:t>• My questions, interactions and interpretations can influence the study</a:t>
            </a:r>
          </a:p>
          <a:p>
            <a:pPr>
              <a:spcAft>
                <a:spcPts val="1200"/>
              </a:spcAft>
              <a:defRPr sz="1900">
                <a:solidFill>
                  <a:srgbClr val="232A2F"/>
                </a:solidFill>
                <a:latin typeface="Aptos"/>
              </a:defRPr>
            </a:pPr>
            <a:r>
              <a:rPr sz="2000" dirty="0"/>
              <a:t>• Reflexivity is therefore central to responsible interpretation</a:t>
            </a:r>
          </a:p>
          <a:p>
            <a:pPr>
              <a:spcAft>
                <a:spcPts val="1200"/>
              </a:spcAft>
              <a:defRPr sz="1900">
                <a:solidFill>
                  <a:srgbClr val="232A2F"/>
                </a:solidFill>
                <a:latin typeface="Aptos"/>
              </a:defRPr>
            </a:pPr>
            <a:r>
              <a:rPr sz="2000" dirty="0"/>
              <a:t>• Transparency about assumptions strengthens credibil</a:t>
            </a:r>
            <a:r>
              <a:rPr dirty="0"/>
              <a:t>ity</a:t>
            </a:r>
          </a:p>
        </p:txBody>
      </p:sp>
      <p:sp>
        <p:nvSpPr>
          <p:cNvPr id="7" name="TextBox 6"/>
          <p:cNvSpPr txBox="1"/>
          <p:nvPr/>
        </p:nvSpPr>
        <p:spPr>
          <a:xfrm>
            <a:off x="7754112" y="1563624"/>
            <a:ext cx="3419856" cy="400110"/>
          </a:xfrm>
          <a:prstGeom prst="rect">
            <a:avLst/>
          </a:prstGeom>
          <a:noFill/>
        </p:spPr>
        <p:txBody>
          <a:bodyPr wrap="square">
            <a:spAutoFit/>
          </a:bodyPr>
          <a:lstStyle/>
          <a:p>
            <a:pPr algn="l">
              <a:defRPr sz="1700" b="1">
                <a:solidFill>
                  <a:srgbClr val="1F374E"/>
                </a:solidFill>
                <a:latin typeface="Aptos"/>
              </a:defRPr>
            </a:pPr>
            <a:r>
              <a:rPr sz="2000" dirty="0"/>
              <a:t>Reflexive researcher</a:t>
            </a:r>
          </a:p>
        </p:txBody>
      </p:sp>
      <p:graphicFrame>
        <p:nvGraphicFramePr>
          <p:cNvPr id="10" name="Diagram 9">
            <a:extLst>
              <a:ext uri="{FF2B5EF4-FFF2-40B4-BE49-F238E27FC236}">
                <a16:creationId xmlns:a16="http://schemas.microsoft.com/office/drawing/2014/main" id="{E90B54F8-8D59-C834-109D-ACBF6420AC02}"/>
              </a:ext>
            </a:extLst>
          </p:cNvPr>
          <p:cNvGraphicFramePr/>
          <p:nvPr>
            <p:extLst>
              <p:ext uri="{D42A27DB-BD31-4B8C-83A1-F6EECF244321}">
                <p14:modId xmlns:p14="http://schemas.microsoft.com/office/powerpoint/2010/main" val="1065816452"/>
              </p:ext>
            </p:extLst>
          </p:nvPr>
        </p:nvGraphicFramePr>
        <p:xfrm>
          <a:off x="7315199" y="2039112"/>
          <a:ext cx="4678017" cy="1605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3ACDFAA2-19BA-631A-F0CF-44D864F08222}"/>
              </a:ext>
            </a:extLst>
          </p:cNvPr>
          <p:cNvSpPr>
            <a:spLocks noChangeArrowheads="1"/>
          </p:cNvSpPr>
          <p:nvPr/>
        </p:nvSpPr>
        <p:spPr bwMode="auto">
          <a:xfrm>
            <a:off x="342319" y="3453217"/>
            <a:ext cx="11237844" cy="1015663"/>
          </a:xfrm>
          <a:prstGeom prst="rect">
            <a:avLst/>
          </a:prstGeom>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0" i="0" u="none" strike="noStrike" cap="none" normalizeH="0" baseline="0" dirty="0">
                <a:ln>
                  <a:noFill/>
                </a:ln>
                <a:solidFill>
                  <a:srgbClr val="000000"/>
                </a:solidFill>
                <a:effectLst/>
                <a:latin typeface="-webkit-standard"/>
              </a:rPr>
              <a:t>I am a customer of digital banking. My own digital banking experience  helps me to understand participants, but it can also create assumptions. Therefore, I need to remain reflexive and listen to their experiences without assuming they are the same as mine.</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F162D7FA-80B0-AB88-747B-BB41597FBF0F}"/>
              </a:ext>
            </a:extLst>
          </p:cNvPr>
          <p:cNvSpPr txBox="1"/>
          <p:nvPr/>
        </p:nvSpPr>
        <p:spPr>
          <a:xfrm>
            <a:off x="437322" y="1020417"/>
            <a:ext cx="9329530" cy="224676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lvl="0"/>
            <a:r>
              <a:rPr lang="en-US" sz="2000" dirty="0"/>
              <a:t>For me, axiology is not only about my own values as a researcher. It is also about the values that participants bring into the research. For example, one customer may value security above convenience, while another may prefer a faster and easier service even if it involves slightly more risk. These values can shape how they decide whether a digital banking platform is trustworthy. Therefore, in my interviews, I will use open questions and give participants space to explain what trust and security mean to them, rather than starting with my own definition.</a:t>
            </a:r>
          </a:p>
        </p:txBody>
      </p:sp>
    </p:spTree>
    <p:extLst>
      <p:ext uri="{BB962C8B-B14F-4D97-AF65-F5344CB8AC3E}">
        <p14:creationId xmlns:p14="http://schemas.microsoft.com/office/powerpoint/2010/main" val="2873615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Methodology — From Philosophy to Method</a:t>
            </a:r>
          </a:p>
        </p:txBody>
      </p:sp>
      <p:sp>
        <p:nvSpPr>
          <p:cNvPr id="6" name="TextBox 5"/>
          <p:cNvSpPr txBox="1"/>
          <p:nvPr/>
        </p:nvSpPr>
        <p:spPr>
          <a:xfrm>
            <a:off x="2909287" y="1249847"/>
            <a:ext cx="6373120" cy="461665"/>
          </a:xfrm>
          <a:prstGeom prst="rect">
            <a:avLst/>
          </a:prstGeom>
          <a:noFill/>
        </p:spPr>
        <p:txBody>
          <a:bodyPr wrap="square">
            <a:spAutoFit/>
          </a:bodyPr>
          <a:lstStyle/>
          <a:p>
            <a:pPr algn="l">
              <a:defRPr sz="1700" b="1">
                <a:solidFill>
                  <a:srgbClr val="1F374E"/>
                </a:solidFill>
                <a:latin typeface="Aptos"/>
              </a:defRPr>
            </a:pPr>
            <a:r>
              <a:rPr lang="en-US" dirty="0"/>
              <a:t> </a:t>
            </a:r>
            <a:r>
              <a:rPr lang="en-US" sz="2400" dirty="0"/>
              <a:t>Interpretivism</a:t>
            </a:r>
            <a:endParaRPr sz="2400" dirty="0"/>
          </a:p>
        </p:txBody>
      </p:sp>
      <p:sp>
        <p:nvSpPr>
          <p:cNvPr id="8" name="TextBox 7"/>
          <p:cNvSpPr txBox="1"/>
          <p:nvPr/>
        </p:nvSpPr>
        <p:spPr>
          <a:xfrm>
            <a:off x="4171278" y="1899709"/>
            <a:ext cx="365760" cy="228600"/>
          </a:xfrm>
          <a:prstGeom prst="rect">
            <a:avLst/>
          </a:prstGeom>
          <a:noFill/>
        </p:spPr>
        <p:txBody>
          <a:bodyPr wrap="square">
            <a:spAutoFit/>
          </a:bodyPr>
          <a:lstStyle/>
          <a:p>
            <a:pPr algn="ctr">
              <a:defRPr sz="1600" b="1">
                <a:solidFill>
                  <a:srgbClr val="2B6D75"/>
                </a:solidFill>
                <a:latin typeface="Aptos"/>
              </a:defRPr>
            </a:pPr>
            <a:r>
              <a:rPr dirty="0"/>
              <a:t>↓</a:t>
            </a:r>
          </a:p>
        </p:txBody>
      </p:sp>
      <p:sp>
        <p:nvSpPr>
          <p:cNvPr id="12" name="TextBox 11"/>
          <p:cNvSpPr txBox="1"/>
          <p:nvPr/>
        </p:nvSpPr>
        <p:spPr>
          <a:xfrm>
            <a:off x="4171278" y="2955411"/>
            <a:ext cx="365760" cy="228600"/>
          </a:xfrm>
          <a:prstGeom prst="rect">
            <a:avLst/>
          </a:prstGeom>
          <a:noFill/>
        </p:spPr>
        <p:txBody>
          <a:bodyPr wrap="square">
            <a:spAutoFit/>
          </a:bodyPr>
          <a:lstStyle/>
          <a:p>
            <a:pPr algn="ctr">
              <a:defRPr sz="1600" b="1">
                <a:solidFill>
                  <a:srgbClr val="2B6D75"/>
                </a:solidFill>
                <a:latin typeface="Aptos"/>
              </a:defRPr>
            </a:pPr>
            <a:r>
              <a:rPr dirty="0"/>
              <a:t>↓</a:t>
            </a:r>
          </a:p>
        </p:txBody>
      </p:sp>
      <p:sp>
        <p:nvSpPr>
          <p:cNvPr id="18" name="TextBox 17"/>
          <p:cNvSpPr txBox="1"/>
          <p:nvPr/>
        </p:nvSpPr>
        <p:spPr>
          <a:xfrm>
            <a:off x="2801524" y="3411533"/>
            <a:ext cx="6163055" cy="461665"/>
          </a:xfrm>
          <a:prstGeom prst="rect">
            <a:avLst/>
          </a:prstGeom>
          <a:noFill/>
        </p:spPr>
        <p:txBody>
          <a:bodyPr wrap="square">
            <a:spAutoFit/>
          </a:bodyPr>
          <a:lstStyle/>
          <a:p>
            <a:pPr algn="l">
              <a:defRPr sz="1700" b="1">
                <a:solidFill>
                  <a:srgbClr val="1F374E"/>
                </a:solidFill>
                <a:latin typeface="Aptos"/>
              </a:defRPr>
            </a:pPr>
            <a:r>
              <a:rPr lang="en-US" dirty="0"/>
              <a:t> </a:t>
            </a:r>
            <a:r>
              <a:rPr lang="en-US" sz="2400" dirty="0"/>
              <a:t>semi structured interviews</a:t>
            </a:r>
            <a:endParaRPr sz="2400" dirty="0"/>
          </a:p>
        </p:txBody>
      </p:sp>
      <p:sp>
        <p:nvSpPr>
          <p:cNvPr id="20" name="TextBox 19"/>
          <p:cNvSpPr txBox="1"/>
          <p:nvPr/>
        </p:nvSpPr>
        <p:spPr>
          <a:xfrm>
            <a:off x="4028303" y="4068517"/>
            <a:ext cx="508735" cy="338554"/>
          </a:xfrm>
          <a:prstGeom prst="rect">
            <a:avLst/>
          </a:prstGeom>
          <a:noFill/>
        </p:spPr>
        <p:txBody>
          <a:bodyPr wrap="square">
            <a:spAutoFit/>
          </a:bodyPr>
          <a:lstStyle/>
          <a:p>
            <a:pPr algn="ctr">
              <a:defRPr sz="1600" b="1">
                <a:solidFill>
                  <a:srgbClr val="2B6D75"/>
                </a:solidFill>
                <a:latin typeface="Aptos"/>
              </a:defRPr>
            </a:pPr>
            <a:r>
              <a:rPr dirty="0"/>
              <a:t>↓</a:t>
            </a:r>
          </a:p>
        </p:txBody>
      </p:sp>
      <p:sp>
        <p:nvSpPr>
          <p:cNvPr id="22" name="TextBox 21"/>
          <p:cNvSpPr txBox="1"/>
          <p:nvPr/>
        </p:nvSpPr>
        <p:spPr>
          <a:xfrm>
            <a:off x="2840970" y="4423318"/>
            <a:ext cx="6163055" cy="461665"/>
          </a:xfrm>
          <a:prstGeom prst="rect">
            <a:avLst/>
          </a:prstGeom>
          <a:noFill/>
        </p:spPr>
        <p:txBody>
          <a:bodyPr wrap="square">
            <a:spAutoFit/>
          </a:bodyPr>
          <a:lstStyle/>
          <a:p>
            <a:pPr algn="l">
              <a:defRPr sz="1700" b="1">
                <a:solidFill>
                  <a:srgbClr val="1F374E"/>
                </a:solidFill>
                <a:latin typeface="Aptos"/>
              </a:defRPr>
            </a:pPr>
            <a:r>
              <a:rPr lang="en-US" sz="2400" dirty="0"/>
              <a:t>Reflexive thematic analysis</a:t>
            </a:r>
            <a:endParaRPr sz="2400" dirty="0"/>
          </a:p>
        </p:txBody>
      </p:sp>
      <p:sp>
        <p:nvSpPr>
          <p:cNvPr id="4" name="TextBox 3">
            <a:extLst>
              <a:ext uri="{FF2B5EF4-FFF2-40B4-BE49-F238E27FC236}">
                <a16:creationId xmlns:a16="http://schemas.microsoft.com/office/drawing/2014/main" id="{BE5CEA40-5BDA-3A43-4F9C-AC2A57B4207F}"/>
              </a:ext>
            </a:extLst>
          </p:cNvPr>
          <p:cNvSpPr txBox="1"/>
          <p:nvPr/>
        </p:nvSpPr>
        <p:spPr>
          <a:xfrm>
            <a:off x="2976551" y="2261632"/>
            <a:ext cx="3120974" cy="461665"/>
          </a:xfrm>
          <a:prstGeom prst="rect">
            <a:avLst/>
          </a:prstGeom>
          <a:noFill/>
        </p:spPr>
        <p:txBody>
          <a:bodyPr wrap="square" rtlCol="0">
            <a:spAutoFit/>
          </a:bodyPr>
          <a:lstStyle/>
          <a:p>
            <a:r>
              <a:rPr lang="en-US" sz="2400" b="1" dirty="0">
                <a:solidFill>
                  <a:schemeClr val="tx2"/>
                </a:solidFill>
              </a:rPr>
              <a:t>Interpretive case study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42504" y="384048"/>
            <a:ext cx="11424656"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4. PARADIGM IN PRACTICE — MY PILOT STUDY</a:t>
            </a:r>
          </a:p>
        </p:txBody>
      </p:sp>
      <p:sp>
        <p:nvSpPr>
          <p:cNvPr id="6" name="TextBox 5"/>
          <p:cNvSpPr txBox="1"/>
          <p:nvPr/>
        </p:nvSpPr>
        <p:spPr>
          <a:xfrm>
            <a:off x="142504" y="1136623"/>
            <a:ext cx="4928616" cy="400110"/>
          </a:xfrm>
          <a:prstGeom prst="rect">
            <a:avLst/>
          </a:prstGeom>
          <a:noFill/>
        </p:spPr>
        <p:txBody>
          <a:bodyPr wrap="square">
            <a:spAutoFit/>
          </a:bodyPr>
          <a:lstStyle/>
          <a:p>
            <a:pPr algn="l">
              <a:defRPr sz="1700" b="1">
                <a:solidFill>
                  <a:srgbClr val="1F374E"/>
                </a:solidFill>
                <a:latin typeface="Aptos"/>
              </a:defRPr>
            </a:pPr>
            <a:r>
              <a:rPr sz="2000" dirty="0"/>
              <a:t>Research topic</a:t>
            </a:r>
          </a:p>
        </p:txBody>
      </p:sp>
      <p:sp>
        <p:nvSpPr>
          <p:cNvPr id="7" name="TextBox 6"/>
          <p:cNvSpPr txBox="1"/>
          <p:nvPr/>
        </p:nvSpPr>
        <p:spPr>
          <a:xfrm>
            <a:off x="120377" y="1557167"/>
            <a:ext cx="4928616" cy="707886"/>
          </a:xfrm>
          <a:prstGeom prst="rect">
            <a:avLst/>
          </a:prstGeom>
          <a:noFill/>
        </p:spPr>
        <p:txBody>
          <a:bodyPr wrap="square">
            <a:spAutoFit/>
          </a:bodyPr>
          <a:lstStyle/>
          <a:p>
            <a:pPr algn="l">
              <a:defRPr sz="1400" b="0">
                <a:solidFill>
                  <a:srgbClr val="232A2F"/>
                </a:solidFill>
                <a:latin typeface="Aptos"/>
              </a:defRPr>
            </a:pPr>
            <a:r>
              <a:rPr sz="2000" dirty="0"/>
              <a:t>Customer perception of trust and security in digital banking platforms in Chittagong</a:t>
            </a:r>
          </a:p>
        </p:txBody>
      </p:sp>
      <p:sp>
        <p:nvSpPr>
          <p:cNvPr id="9" name="TextBox 8"/>
          <p:cNvSpPr txBox="1"/>
          <p:nvPr/>
        </p:nvSpPr>
        <p:spPr>
          <a:xfrm>
            <a:off x="6336792" y="1197018"/>
            <a:ext cx="4928616" cy="400110"/>
          </a:xfrm>
          <a:prstGeom prst="rect">
            <a:avLst/>
          </a:prstGeom>
          <a:noFill/>
        </p:spPr>
        <p:txBody>
          <a:bodyPr wrap="square">
            <a:spAutoFit/>
          </a:bodyPr>
          <a:lstStyle/>
          <a:p>
            <a:pPr algn="l">
              <a:defRPr sz="1700" b="1">
                <a:solidFill>
                  <a:srgbClr val="1F374E"/>
                </a:solidFill>
                <a:latin typeface="Aptos"/>
              </a:defRPr>
            </a:pPr>
            <a:r>
              <a:rPr sz="2000" dirty="0"/>
              <a:t>Pilot design</a:t>
            </a:r>
          </a:p>
        </p:txBody>
      </p:sp>
      <p:sp>
        <p:nvSpPr>
          <p:cNvPr id="10" name="TextBox 9"/>
          <p:cNvSpPr txBox="1"/>
          <p:nvPr/>
        </p:nvSpPr>
        <p:spPr>
          <a:xfrm>
            <a:off x="6336792" y="1692672"/>
            <a:ext cx="4928616" cy="1323439"/>
          </a:xfrm>
          <a:prstGeom prst="rect">
            <a:avLst/>
          </a:prstGeom>
          <a:noFill/>
        </p:spPr>
        <p:txBody>
          <a:bodyPr wrap="square">
            <a:spAutoFit/>
          </a:bodyPr>
          <a:lstStyle/>
          <a:p>
            <a:pPr algn="l">
              <a:defRPr sz="1400" b="0">
                <a:solidFill>
                  <a:srgbClr val="232A2F"/>
                </a:solidFill>
                <a:latin typeface="Aptos"/>
              </a:defRPr>
            </a:pPr>
            <a:r>
              <a:rPr sz="2000" dirty="0"/>
              <a:t>Qualitative pilot</a:t>
            </a:r>
            <a:br>
              <a:rPr sz="2000" dirty="0"/>
            </a:br>
            <a:r>
              <a:rPr lang="en-US" sz="2000" dirty="0"/>
              <a:t>15 </a:t>
            </a:r>
            <a:r>
              <a:rPr sz="2000" dirty="0"/>
              <a:t>participants</a:t>
            </a:r>
            <a:br>
              <a:rPr sz="2000" dirty="0"/>
            </a:br>
            <a:r>
              <a:rPr sz="2000" dirty="0"/>
              <a:t>Purposive sampling</a:t>
            </a:r>
            <a:br>
              <a:rPr sz="2000" dirty="0"/>
            </a:br>
            <a:r>
              <a:rPr sz="2000" dirty="0"/>
              <a:t>Semi-structured interviews</a:t>
            </a:r>
          </a:p>
        </p:txBody>
      </p:sp>
      <p:sp>
        <p:nvSpPr>
          <p:cNvPr id="11" name="TextBox 10"/>
          <p:cNvSpPr txBox="1"/>
          <p:nvPr/>
        </p:nvSpPr>
        <p:spPr>
          <a:xfrm>
            <a:off x="3209728" y="5521322"/>
            <a:ext cx="9844390" cy="400110"/>
          </a:xfrm>
          <a:prstGeom prst="rect">
            <a:avLst/>
          </a:prstGeom>
          <a:noFill/>
        </p:spPr>
        <p:txBody>
          <a:bodyPr wrap="square">
            <a:spAutoFit/>
          </a:bodyPr>
          <a:lstStyle/>
          <a:p>
            <a:pPr algn="ctr">
              <a:defRPr sz="2100" b="1">
                <a:solidFill>
                  <a:srgbClr val="2B6D75"/>
                </a:solidFill>
                <a:latin typeface="Aptos"/>
              </a:defRPr>
            </a:pPr>
            <a:r>
              <a:rPr sz="2000" dirty="0"/>
              <a:t>Focus: TRUST + SECURITY + EVERYDAY DIGITAL BANKING EXPERIENCE</a:t>
            </a:r>
          </a:p>
        </p:txBody>
      </p:sp>
      <p:sp>
        <p:nvSpPr>
          <p:cNvPr id="8" name="TextBox 7">
            <a:extLst>
              <a:ext uri="{FF2B5EF4-FFF2-40B4-BE49-F238E27FC236}">
                <a16:creationId xmlns:a16="http://schemas.microsoft.com/office/drawing/2014/main" id="{229B86AD-09CC-035F-DE43-96D7F99E2FF9}"/>
              </a:ext>
            </a:extLst>
          </p:cNvPr>
          <p:cNvSpPr txBox="1"/>
          <p:nvPr/>
        </p:nvSpPr>
        <p:spPr>
          <a:xfrm>
            <a:off x="120377" y="2285487"/>
            <a:ext cx="3618689" cy="400110"/>
          </a:xfrm>
          <a:prstGeom prst="rect">
            <a:avLst/>
          </a:prstGeom>
          <a:noFill/>
        </p:spPr>
        <p:txBody>
          <a:bodyPr wrap="square" rtlCol="0">
            <a:spAutoFit/>
          </a:bodyPr>
          <a:lstStyle/>
          <a:p>
            <a:r>
              <a:rPr lang="en-US" sz="2000" b="1" dirty="0">
                <a:solidFill>
                  <a:schemeClr val="tx2"/>
                </a:solidFill>
              </a:rPr>
              <a:t>Research Objectives</a:t>
            </a:r>
          </a:p>
        </p:txBody>
      </p:sp>
      <p:sp>
        <p:nvSpPr>
          <p:cNvPr id="14" name="TextBox 13">
            <a:extLst>
              <a:ext uri="{FF2B5EF4-FFF2-40B4-BE49-F238E27FC236}">
                <a16:creationId xmlns:a16="http://schemas.microsoft.com/office/drawing/2014/main" id="{A4EFE6EC-E1DA-AAEF-61E9-6A9F5858D83B}"/>
              </a:ext>
            </a:extLst>
          </p:cNvPr>
          <p:cNvSpPr txBox="1"/>
          <p:nvPr/>
        </p:nvSpPr>
        <p:spPr>
          <a:xfrm>
            <a:off x="120377" y="2732881"/>
            <a:ext cx="3939702" cy="409342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2000" b="1" dirty="0"/>
              <a:t>1.</a:t>
            </a:r>
            <a:r>
              <a:rPr lang="en-US" sz="2000" dirty="0"/>
              <a:t> To explore how customers interpret and construct trust in digital banking through their everyday experiences.</a:t>
            </a:r>
          </a:p>
          <a:p>
            <a:r>
              <a:rPr lang="en-US" sz="2000" b="1" dirty="0"/>
              <a:t>2.</a:t>
            </a:r>
            <a:r>
              <a:rPr lang="en-US" sz="2000" dirty="0"/>
              <a:t> To understand how customers make sense of digital banking security features, risks and protections in their everyday use.</a:t>
            </a:r>
          </a:p>
          <a:p>
            <a:r>
              <a:rPr lang="en-US" sz="2000" b="1" dirty="0"/>
              <a:t>3.</a:t>
            </a:r>
            <a:r>
              <a:rPr lang="en-US" sz="2000" dirty="0"/>
              <a:t> To explore how customers’ experiences and values shape their perceptions of trustworthy digital banking and their expectations of banks.</a:t>
            </a:r>
          </a:p>
        </p:txBody>
      </p:sp>
      <p:sp>
        <p:nvSpPr>
          <p:cNvPr id="4" name="TextBox 3">
            <a:extLst>
              <a:ext uri="{FF2B5EF4-FFF2-40B4-BE49-F238E27FC236}">
                <a16:creationId xmlns:a16="http://schemas.microsoft.com/office/drawing/2014/main" id="{FEBCE812-EA01-637B-6048-7D4A52D13268}"/>
              </a:ext>
            </a:extLst>
          </p:cNvPr>
          <p:cNvSpPr txBox="1"/>
          <p:nvPr/>
        </p:nvSpPr>
        <p:spPr>
          <a:xfrm>
            <a:off x="6336792" y="3012702"/>
            <a:ext cx="3484605" cy="400110"/>
          </a:xfrm>
          <a:prstGeom prst="rect">
            <a:avLst/>
          </a:prstGeom>
          <a:noFill/>
        </p:spPr>
        <p:txBody>
          <a:bodyPr wrap="square" rtlCol="0">
            <a:spAutoFit/>
          </a:bodyPr>
          <a:lstStyle/>
          <a:p>
            <a:r>
              <a:rPr lang="en-US" sz="2000" b="1" dirty="0">
                <a:solidFill>
                  <a:schemeClr val="tx2"/>
                </a:solidFill>
              </a:rPr>
              <a:t>Research Question</a:t>
            </a:r>
          </a:p>
        </p:txBody>
      </p:sp>
      <p:sp>
        <p:nvSpPr>
          <p:cNvPr id="5" name="TextBox 4">
            <a:extLst>
              <a:ext uri="{FF2B5EF4-FFF2-40B4-BE49-F238E27FC236}">
                <a16:creationId xmlns:a16="http://schemas.microsoft.com/office/drawing/2014/main" id="{966868B8-6D2A-91F1-9D54-6644E3D6CB6C}"/>
              </a:ext>
            </a:extLst>
          </p:cNvPr>
          <p:cNvSpPr txBox="1"/>
          <p:nvPr/>
        </p:nvSpPr>
        <p:spPr>
          <a:xfrm>
            <a:off x="6336792" y="3506289"/>
            <a:ext cx="4598339" cy="1323439"/>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pPr>
              <a:defRPr sz="1400" b="0">
                <a:solidFill>
                  <a:srgbClr val="232A2F"/>
                </a:solidFill>
                <a:latin typeface="Aptos"/>
              </a:defRPr>
            </a:pPr>
            <a:r>
              <a:rPr lang="en-US" sz="2000" dirty="0"/>
              <a:t>How do customers in Chittagong construct, negotiate  trust and security through their everyday digital banking experiences?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971AD4-27B5-61C6-65AA-D0217799C9A8}"/>
              </a:ext>
            </a:extLst>
          </p:cNvPr>
          <p:cNvSpPr txBox="1"/>
          <p:nvPr/>
        </p:nvSpPr>
        <p:spPr>
          <a:xfrm>
            <a:off x="463826" y="856357"/>
            <a:ext cx="5632173" cy="4893647"/>
          </a:xfrm>
          <a:prstGeom prst="rect">
            <a:avLst/>
          </a:prstGeom>
        </p:spPr>
        <p:style>
          <a:lnRef idx="1">
            <a:schemeClr val="accent6"/>
          </a:lnRef>
          <a:fillRef idx="2">
            <a:schemeClr val="accent6"/>
          </a:fillRef>
          <a:effectRef idx="1">
            <a:schemeClr val="accent6"/>
          </a:effectRef>
          <a:fontRef idx="minor">
            <a:schemeClr val="dk1"/>
          </a:fontRef>
        </p:style>
        <p:txBody>
          <a:bodyPr wrap="square" rtlCol="0">
            <a:spAutoFit/>
          </a:bodyPr>
          <a:lstStyle/>
          <a:p>
            <a:pPr lvl="0"/>
            <a:r>
              <a:rPr lang="en-US" sz="2400" dirty="0"/>
              <a:t>1.To test whether the semi-structured interview questions are clear and relevant.</a:t>
            </a:r>
          </a:p>
          <a:p>
            <a:pPr lvl="0"/>
            <a:r>
              <a:rPr lang="en-US" sz="2400" dirty="0"/>
              <a:t>2.To identify questions that are too broad, unclear or repetitive.</a:t>
            </a:r>
          </a:p>
          <a:p>
            <a:pPr lvl="0"/>
            <a:r>
              <a:rPr lang="en-US" sz="2400" dirty="0"/>
              <a:t>3.To explore whether the interview guide encourages participants to discuss their real digital banking experiences.</a:t>
            </a:r>
          </a:p>
          <a:p>
            <a:pPr lvl="0"/>
            <a:r>
              <a:rPr lang="en-US" sz="2400" dirty="0"/>
              <a:t>4.To assess the practicality of the interview process and sampling approach.</a:t>
            </a:r>
          </a:p>
          <a:p>
            <a:pPr lvl="0"/>
            <a:r>
              <a:rPr lang="en-US" sz="2400" dirty="0"/>
              <a:t>5.To refine the interview guide before a possible main study.</a:t>
            </a:r>
          </a:p>
          <a:p>
            <a:pPr lvl="0"/>
            <a:r>
              <a:rPr lang="en-US" sz="2400" dirty="0"/>
              <a:t>6.To develop my skills and reflexivity as a qualitative researcher.</a:t>
            </a:r>
          </a:p>
        </p:txBody>
      </p:sp>
      <p:sp>
        <p:nvSpPr>
          <p:cNvPr id="3" name="TextBox 2">
            <a:extLst>
              <a:ext uri="{FF2B5EF4-FFF2-40B4-BE49-F238E27FC236}">
                <a16:creationId xmlns:a16="http://schemas.microsoft.com/office/drawing/2014/main" id="{970AECA0-9B57-CDB5-511F-4F19CD7D451C}"/>
              </a:ext>
            </a:extLst>
          </p:cNvPr>
          <p:cNvSpPr txBox="1"/>
          <p:nvPr/>
        </p:nvSpPr>
        <p:spPr>
          <a:xfrm>
            <a:off x="0" y="162296"/>
            <a:ext cx="4850295"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b="1" dirty="0"/>
              <a:t>Purpose of the Pilot Study</a:t>
            </a:r>
          </a:p>
        </p:txBody>
      </p:sp>
      <p:sp>
        <p:nvSpPr>
          <p:cNvPr id="5" name="TextBox 4">
            <a:extLst>
              <a:ext uri="{FF2B5EF4-FFF2-40B4-BE49-F238E27FC236}">
                <a16:creationId xmlns:a16="http://schemas.microsoft.com/office/drawing/2014/main" id="{5E2934A5-A5B6-D2FF-0535-AFDF5E005092}"/>
              </a:ext>
            </a:extLst>
          </p:cNvPr>
          <p:cNvSpPr txBox="1"/>
          <p:nvPr/>
        </p:nvSpPr>
        <p:spPr>
          <a:xfrm>
            <a:off x="6281531" y="304800"/>
            <a:ext cx="5592416" cy="1077218"/>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b="1" dirty="0"/>
              <a:t>Reasons for choosing 15 Participants</a:t>
            </a:r>
          </a:p>
        </p:txBody>
      </p:sp>
      <p:sp>
        <p:nvSpPr>
          <p:cNvPr id="6" name="TextBox 5">
            <a:extLst>
              <a:ext uri="{FF2B5EF4-FFF2-40B4-BE49-F238E27FC236}">
                <a16:creationId xmlns:a16="http://schemas.microsoft.com/office/drawing/2014/main" id="{C63A479E-27D6-EF47-650B-F259CE063594}"/>
              </a:ext>
            </a:extLst>
          </p:cNvPr>
          <p:cNvSpPr txBox="1"/>
          <p:nvPr/>
        </p:nvSpPr>
        <p:spPr>
          <a:xfrm>
            <a:off x="6281531" y="948691"/>
            <a:ext cx="5261111" cy="4154984"/>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sz="2400" dirty="0"/>
              <a:t>I will take 15 participant’s interview for the pilot study because I want to test my interview guide and the interview process. The purpose is not to represent all digital banking customers in Chittagong statistically. Instead, I want to learn from the interviews, identify what works well and what needs in improvement and use that learning to strengthen the research design for a possible main study.</a:t>
            </a:r>
          </a:p>
        </p:txBody>
      </p:sp>
    </p:spTree>
    <p:extLst>
      <p:ext uri="{BB962C8B-B14F-4D97-AF65-F5344CB8AC3E}">
        <p14:creationId xmlns:p14="http://schemas.microsoft.com/office/powerpoint/2010/main" val="7294960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4626" y="307178"/>
            <a:ext cx="7501734"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sz="3200" dirty="0"/>
              <a:t> Data</a:t>
            </a:r>
            <a:r>
              <a:rPr lang="en-US" sz="3200" dirty="0"/>
              <a:t> is from the participant’s experiences</a:t>
            </a:r>
            <a:endParaRPr sz="3200" dirty="0"/>
          </a:p>
        </p:txBody>
      </p:sp>
      <p:graphicFrame>
        <p:nvGraphicFramePr>
          <p:cNvPr id="8" name="Diagram 7">
            <a:extLst>
              <a:ext uri="{FF2B5EF4-FFF2-40B4-BE49-F238E27FC236}">
                <a16:creationId xmlns:a16="http://schemas.microsoft.com/office/drawing/2014/main" id="{2C729CDA-B86E-39F1-C8C4-69DAF2EFCE18}"/>
              </a:ext>
            </a:extLst>
          </p:cNvPr>
          <p:cNvGraphicFramePr/>
          <p:nvPr>
            <p:extLst>
              <p:ext uri="{D42A27DB-BD31-4B8C-83A1-F6EECF244321}">
                <p14:modId xmlns:p14="http://schemas.microsoft.com/office/powerpoint/2010/main" val="3380038477"/>
              </p:ext>
            </p:extLst>
          </p:nvPr>
        </p:nvGraphicFramePr>
        <p:xfrm>
          <a:off x="746607" y="1024724"/>
          <a:ext cx="10698480" cy="480855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5EC47EFD-A2C6-5319-A2BF-BBBB8ED88216}"/>
              </a:ext>
            </a:extLst>
          </p:cNvPr>
          <p:cNvSpPr txBox="1"/>
          <p:nvPr/>
        </p:nvSpPr>
        <p:spPr>
          <a:xfrm>
            <a:off x="54626" y="5934670"/>
            <a:ext cx="11495314" cy="1015663"/>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altLang="en-US" sz="2000" dirty="0">
                <a:solidFill>
                  <a:srgbClr val="000000"/>
                </a:solidFill>
                <a:latin typeface="-webkit-standard"/>
              </a:rPr>
              <a:t>For me, the data is not simply what happened to the customer. It is how the customer experience and understand what is happened. For example, an OTP can make one person feel safe, but another person may find it inconvenient or connect it with concerns about fraud.</a:t>
            </a:r>
            <a:endParaRPr lang="en-US" sz="20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127" y="384048"/>
            <a:ext cx="11484033"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From Experience to Meaning</a:t>
            </a:r>
          </a:p>
        </p:txBody>
      </p:sp>
      <p:sp>
        <p:nvSpPr>
          <p:cNvPr id="5" name="Rounded Rectangle 4"/>
          <p:cNvSpPr/>
          <p:nvPr/>
        </p:nvSpPr>
        <p:spPr>
          <a:xfrm>
            <a:off x="594360" y="1554480"/>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solidFill>
                <a:schemeClr val="tx2">
                  <a:lumMod val="60000"/>
                  <a:lumOff val="40000"/>
                </a:schemeClr>
              </a:solidFill>
            </a:endParaRPr>
          </a:p>
        </p:txBody>
      </p:sp>
      <p:sp>
        <p:nvSpPr>
          <p:cNvPr id="6" name="TextBox 5"/>
          <p:cNvSpPr txBox="1"/>
          <p:nvPr/>
        </p:nvSpPr>
        <p:spPr>
          <a:xfrm>
            <a:off x="923544" y="1746505"/>
            <a:ext cx="3099816" cy="400110"/>
          </a:xfrm>
          <a:prstGeom prst="rect">
            <a:avLst/>
          </a:prstGeom>
          <a:noFill/>
        </p:spPr>
        <p:txBody>
          <a:bodyPr wrap="square">
            <a:spAutoFit/>
          </a:bodyPr>
          <a:lstStyle/>
          <a:p>
            <a:pPr algn="l">
              <a:defRPr sz="1700" b="1">
                <a:solidFill>
                  <a:srgbClr val="1F374E"/>
                </a:solidFill>
                <a:latin typeface="Aptos"/>
              </a:defRPr>
            </a:pPr>
            <a:r>
              <a:rPr sz="2000" dirty="0"/>
              <a:t>Experience</a:t>
            </a:r>
          </a:p>
        </p:txBody>
      </p:sp>
      <p:sp>
        <p:nvSpPr>
          <p:cNvPr id="7" name="TextBox 6"/>
          <p:cNvSpPr txBox="1"/>
          <p:nvPr/>
        </p:nvSpPr>
        <p:spPr>
          <a:xfrm>
            <a:off x="758952" y="2176272"/>
            <a:ext cx="3236976" cy="70788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Repeated successful transactions</a:t>
            </a:r>
          </a:p>
        </p:txBody>
      </p:sp>
      <p:sp>
        <p:nvSpPr>
          <p:cNvPr id="8" name="TextBox 7"/>
          <p:cNvSpPr txBox="1"/>
          <p:nvPr/>
        </p:nvSpPr>
        <p:spPr>
          <a:xfrm>
            <a:off x="4160520" y="214884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9" name="Rounded Rectangle 8"/>
          <p:cNvSpPr/>
          <p:nvPr/>
        </p:nvSpPr>
        <p:spPr>
          <a:xfrm>
            <a:off x="4526280" y="1554480"/>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10" name="TextBox 9"/>
          <p:cNvSpPr txBox="1"/>
          <p:nvPr/>
        </p:nvSpPr>
        <p:spPr>
          <a:xfrm>
            <a:off x="4690872" y="1700784"/>
            <a:ext cx="3099816" cy="400110"/>
          </a:xfrm>
          <a:prstGeom prst="rect">
            <a:avLst/>
          </a:prstGeom>
          <a:noFill/>
        </p:spPr>
        <p:txBody>
          <a:bodyPr wrap="square">
            <a:spAutoFit/>
          </a:bodyPr>
          <a:lstStyle/>
          <a:p>
            <a:pPr algn="l">
              <a:defRPr sz="1700" b="1">
                <a:solidFill>
                  <a:srgbClr val="1F374E"/>
                </a:solidFill>
                <a:latin typeface="Aptos"/>
              </a:defRPr>
            </a:pPr>
            <a:r>
              <a:rPr sz="2000" dirty="0"/>
              <a:t>Interpretation</a:t>
            </a:r>
          </a:p>
        </p:txBody>
      </p:sp>
      <p:sp>
        <p:nvSpPr>
          <p:cNvPr id="11" name="TextBox 10"/>
          <p:cNvSpPr txBox="1"/>
          <p:nvPr/>
        </p:nvSpPr>
        <p:spPr>
          <a:xfrm>
            <a:off x="4572000" y="2200691"/>
            <a:ext cx="3099816"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The platform is reliable</a:t>
            </a:r>
            <a:r>
              <a:rPr dirty="0"/>
              <a:t>.</a:t>
            </a:r>
          </a:p>
        </p:txBody>
      </p:sp>
      <p:sp>
        <p:nvSpPr>
          <p:cNvPr id="12" name="TextBox 11"/>
          <p:cNvSpPr txBox="1"/>
          <p:nvPr/>
        </p:nvSpPr>
        <p:spPr>
          <a:xfrm>
            <a:off x="8092440" y="214884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13" name="Rounded Rectangle 12"/>
          <p:cNvSpPr/>
          <p:nvPr/>
        </p:nvSpPr>
        <p:spPr>
          <a:xfrm>
            <a:off x="8458200" y="1554480"/>
            <a:ext cx="315468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14" name="TextBox 13"/>
          <p:cNvSpPr txBox="1"/>
          <p:nvPr/>
        </p:nvSpPr>
        <p:spPr>
          <a:xfrm>
            <a:off x="8787384" y="1673352"/>
            <a:ext cx="2825496" cy="400110"/>
          </a:xfrm>
          <a:prstGeom prst="rect">
            <a:avLst/>
          </a:prstGeom>
          <a:noFill/>
        </p:spPr>
        <p:txBody>
          <a:bodyPr wrap="square">
            <a:spAutoFit/>
          </a:bodyPr>
          <a:lstStyle/>
          <a:p>
            <a:pPr algn="l">
              <a:defRPr sz="1700" b="1">
                <a:solidFill>
                  <a:srgbClr val="1F374E"/>
                </a:solidFill>
                <a:latin typeface="Aptos"/>
              </a:defRPr>
            </a:pPr>
            <a:r>
              <a:rPr sz="2000" dirty="0"/>
              <a:t>Meaning</a:t>
            </a:r>
          </a:p>
        </p:txBody>
      </p:sp>
      <p:sp>
        <p:nvSpPr>
          <p:cNvPr id="15" name="TextBox 14"/>
          <p:cNvSpPr txBox="1"/>
          <p:nvPr/>
        </p:nvSpPr>
        <p:spPr>
          <a:xfrm>
            <a:off x="8622792" y="2176272"/>
            <a:ext cx="2825496" cy="70788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Trust is</a:t>
            </a:r>
            <a:r>
              <a:rPr lang="en-US" sz="2000" dirty="0"/>
              <a:t> build and </a:t>
            </a:r>
            <a:r>
              <a:rPr sz="2000" dirty="0"/>
              <a:t>strengthened</a:t>
            </a:r>
          </a:p>
        </p:txBody>
      </p:sp>
      <p:sp>
        <p:nvSpPr>
          <p:cNvPr id="16" name="Rounded Rectangle 15"/>
          <p:cNvSpPr/>
          <p:nvPr/>
        </p:nvSpPr>
        <p:spPr>
          <a:xfrm>
            <a:off x="594360" y="3977639"/>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17" name="TextBox 16"/>
          <p:cNvSpPr txBox="1"/>
          <p:nvPr/>
        </p:nvSpPr>
        <p:spPr>
          <a:xfrm>
            <a:off x="827532" y="4096511"/>
            <a:ext cx="3099816" cy="400110"/>
          </a:xfrm>
          <a:prstGeom prst="rect">
            <a:avLst/>
          </a:prstGeom>
          <a:noFill/>
        </p:spPr>
        <p:txBody>
          <a:bodyPr wrap="square">
            <a:spAutoFit/>
          </a:bodyPr>
          <a:lstStyle/>
          <a:p>
            <a:pPr algn="l">
              <a:defRPr sz="1700" b="1">
                <a:solidFill>
                  <a:srgbClr val="1F374E"/>
                </a:solidFill>
                <a:latin typeface="Aptos"/>
              </a:defRPr>
            </a:pPr>
            <a:r>
              <a:rPr sz="2000" dirty="0"/>
              <a:t>Experience</a:t>
            </a:r>
          </a:p>
        </p:txBody>
      </p:sp>
      <p:sp>
        <p:nvSpPr>
          <p:cNvPr id="18" name="TextBox 17"/>
          <p:cNvSpPr txBox="1"/>
          <p:nvPr/>
        </p:nvSpPr>
        <p:spPr>
          <a:xfrm>
            <a:off x="758952" y="4599431"/>
            <a:ext cx="3099816"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Delayed transfer </a:t>
            </a:r>
          </a:p>
        </p:txBody>
      </p:sp>
      <p:sp>
        <p:nvSpPr>
          <p:cNvPr id="19" name="TextBox 18"/>
          <p:cNvSpPr txBox="1"/>
          <p:nvPr/>
        </p:nvSpPr>
        <p:spPr>
          <a:xfrm>
            <a:off x="4160520" y="457200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20" name="Rounded Rectangle 19"/>
          <p:cNvSpPr/>
          <p:nvPr/>
        </p:nvSpPr>
        <p:spPr>
          <a:xfrm>
            <a:off x="4526280" y="3977639"/>
            <a:ext cx="342900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21" name="TextBox 20"/>
          <p:cNvSpPr txBox="1"/>
          <p:nvPr/>
        </p:nvSpPr>
        <p:spPr>
          <a:xfrm>
            <a:off x="4690872" y="4123944"/>
            <a:ext cx="3099816" cy="400110"/>
          </a:xfrm>
          <a:prstGeom prst="rect">
            <a:avLst/>
          </a:prstGeom>
          <a:noFill/>
        </p:spPr>
        <p:txBody>
          <a:bodyPr wrap="square">
            <a:spAutoFit/>
          </a:bodyPr>
          <a:lstStyle/>
          <a:p>
            <a:pPr algn="l">
              <a:defRPr sz="1700" b="1">
                <a:solidFill>
                  <a:srgbClr val="1F374E"/>
                </a:solidFill>
                <a:latin typeface="Aptos"/>
              </a:defRPr>
            </a:pPr>
            <a:r>
              <a:rPr sz="2000" dirty="0"/>
              <a:t>Interpretation</a:t>
            </a:r>
          </a:p>
        </p:txBody>
      </p:sp>
      <p:sp>
        <p:nvSpPr>
          <p:cNvPr id="22" name="TextBox 21"/>
          <p:cNvSpPr txBox="1"/>
          <p:nvPr/>
        </p:nvSpPr>
        <p:spPr>
          <a:xfrm>
            <a:off x="4690872" y="4599431"/>
            <a:ext cx="3099816"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Something may be wrong</a:t>
            </a:r>
            <a:r>
              <a:rPr dirty="0"/>
              <a:t>.</a:t>
            </a:r>
          </a:p>
        </p:txBody>
      </p:sp>
      <p:sp>
        <p:nvSpPr>
          <p:cNvPr id="23" name="TextBox 22"/>
          <p:cNvSpPr txBox="1"/>
          <p:nvPr/>
        </p:nvSpPr>
        <p:spPr>
          <a:xfrm>
            <a:off x="8092440" y="4572000"/>
            <a:ext cx="411480" cy="411480"/>
          </a:xfrm>
          <a:prstGeom prst="rect">
            <a:avLst/>
          </a:prstGeom>
          <a:noFill/>
        </p:spPr>
        <p:txBody>
          <a:bodyPr wrap="square">
            <a:spAutoFit/>
          </a:bodyPr>
          <a:lstStyle/>
          <a:p>
            <a:pPr algn="ctr">
              <a:defRPr sz="2500" b="1">
                <a:solidFill>
                  <a:srgbClr val="2B6D75"/>
                </a:solidFill>
                <a:latin typeface="Aptos"/>
              </a:defRPr>
            </a:pPr>
            <a:r>
              <a:t>→</a:t>
            </a:r>
          </a:p>
        </p:txBody>
      </p:sp>
      <p:sp>
        <p:nvSpPr>
          <p:cNvPr id="24" name="Rounded Rectangle 23"/>
          <p:cNvSpPr/>
          <p:nvPr/>
        </p:nvSpPr>
        <p:spPr>
          <a:xfrm>
            <a:off x="8458200" y="3977639"/>
            <a:ext cx="3154680" cy="18288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25" name="TextBox 24"/>
          <p:cNvSpPr txBox="1"/>
          <p:nvPr/>
        </p:nvSpPr>
        <p:spPr>
          <a:xfrm>
            <a:off x="8622792" y="4123944"/>
            <a:ext cx="2825496" cy="400110"/>
          </a:xfrm>
          <a:prstGeom prst="rect">
            <a:avLst/>
          </a:prstGeom>
          <a:noFill/>
        </p:spPr>
        <p:txBody>
          <a:bodyPr wrap="square">
            <a:spAutoFit/>
          </a:bodyPr>
          <a:lstStyle/>
          <a:p>
            <a:pPr algn="l">
              <a:defRPr sz="1700" b="1">
                <a:solidFill>
                  <a:srgbClr val="1F374E"/>
                </a:solidFill>
                <a:latin typeface="Aptos"/>
              </a:defRPr>
            </a:pPr>
            <a:r>
              <a:rPr sz="2000" dirty="0"/>
              <a:t>Meaning</a:t>
            </a:r>
          </a:p>
        </p:txBody>
      </p:sp>
      <p:sp>
        <p:nvSpPr>
          <p:cNvPr id="26" name="TextBox 25"/>
          <p:cNvSpPr txBox="1"/>
          <p:nvPr/>
        </p:nvSpPr>
        <p:spPr>
          <a:xfrm>
            <a:off x="8622792" y="4551930"/>
            <a:ext cx="2429794" cy="400110"/>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l">
              <a:defRPr sz="1400" b="0">
                <a:solidFill>
                  <a:srgbClr val="232A2F"/>
                </a:solidFill>
                <a:latin typeface="Aptos"/>
              </a:defRPr>
            </a:pPr>
            <a:r>
              <a:rPr sz="2000" dirty="0"/>
              <a:t>Trust is disrupted</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2469" y="229595"/>
            <a:ext cx="5070362"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sz="3200" dirty="0"/>
              <a:t>Reflexive Thematic Analysis</a:t>
            </a:r>
          </a:p>
        </p:txBody>
      </p:sp>
      <p:sp>
        <p:nvSpPr>
          <p:cNvPr id="5" name="TextBox 4"/>
          <p:cNvSpPr txBox="1"/>
          <p:nvPr/>
        </p:nvSpPr>
        <p:spPr>
          <a:xfrm>
            <a:off x="981635" y="1323814"/>
            <a:ext cx="1853005" cy="707886"/>
          </a:xfrm>
          <a:prstGeom prst="rect">
            <a:avLst/>
          </a:prstGeom>
        </p:spPr>
        <p:style>
          <a:lnRef idx="2">
            <a:schemeClr val="accent4"/>
          </a:lnRef>
          <a:fillRef idx="1">
            <a:schemeClr val="lt1"/>
          </a:fillRef>
          <a:effectRef idx="0">
            <a:schemeClr val="accent4"/>
          </a:effectRef>
          <a:fontRef idx="minor">
            <a:schemeClr val="dk1"/>
          </a:fontRef>
        </p:style>
        <p:txBody>
          <a:bodyPr wrap="square">
            <a:spAutoFit/>
          </a:bodyPr>
          <a:lstStyle/>
          <a:p>
            <a:pPr algn="ctr">
              <a:defRPr sz="1700" b="1">
                <a:solidFill>
                  <a:srgbClr val="1F374E"/>
                </a:solidFill>
                <a:latin typeface="Aptos"/>
              </a:defRPr>
            </a:pPr>
            <a:r>
              <a:rPr sz="2000" dirty="0">
                <a:solidFill>
                  <a:schemeClr val="tx2"/>
                </a:solidFill>
              </a:rPr>
              <a:t>Participant accounts</a:t>
            </a:r>
          </a:p>
        </p:txBody>
      </p:sp>
      <p:sp>
        <p:nvSpPr>
          <p:cNvPr id="6" name="TextBox 5"/>
          <p:cNvSpPr txBox="1"/>
          <p:nvPr/>
        </p:nvSpPr>
        <p:spPr>
          <a:xfrm>
            <a:off x="2834640" y="1417320"/>
            <a:ext cx="365760" cy="320040"/>
          </a:xfrm>
          <a:prstGeom prst="rect">
            <a:avLst/>
          </a:prstGeom>
          <a:noFill/>
        </p:spPr>
        <p:txBody>
          <a:bodyPr wrap="square">
            <a:spAutoFit/>
          </a:bodyPr>
          <a:lstStyle/>
          <a:p>
            <a:pPr algn="ctr">
              <a:defRPr sz="2200" b="1">
                <a:solidFill>
                  <a:srgbClr val="2B6D75"/>
                </a:solidFill>
                <a:latin typeface="Aptos"/>
              </a:defRPr>
            </a:pPr>
            <a:r>
              <a:rPr dirty="0"/>
              <a:t>→</a:t>
            </a:r>
          </a:p>
        </p:txBody>
      </p:sp>
      <p:sp>
        <p:nvSpPr>
          <p:cNvPr id="7" name="TextBox 6"/>
          <p:cNvSpPr txBox="1"/>
          <p:nvPr/>
        </p:nvSpPr>
        <p:spPr>
          <a:xfrm>
            <a:off x="3314698" y="1325880"/>
            <a:ext cx="1988821" cy="400110"/>
          </a:xfrm>
          <a:prstGeom prst="rect">
            <a:avLst/>
          </a:prstGeom>
        </p:spPr>
        <p:style>
          <a:lnRef idx="2">
            <a:schemeClr val="accent3"/>
          </a:lnRef>
          <a:fillRef idx="1">
            <a:schemeClr val="lt1"/>
          </a:fillRef>
          <a:effectRef idx="0">
            <a:schemeClr val="accent3"/>
          </a:effectRef>
          <a:fontRef idx="minor">
            <a:schemeClr val="dk1"/>
          </a:fontRef>
        </p:style>
        <p:txBody>
          <a:bodyPr wrap="square">
            <a:spAutoFit/>
          </a:bodyPr>
          <a:lstStyle/>
          <a:p>
            <a:pPr algn="ctr">
              <a:defRPr sz="1700" b="1">
                <a:solidFill>
                  <a:srgbClr val="1F374E"/>
                </a:solidFill>
                <a:latin typeface="Aptos"/>
              </a:defRPr>
            </a:pPr>
            <a:r>
              <a:rPr sz="2000" dirty="0">
                <a:solidFill>
                  <a:schemeClr val="tx2"/>
                </a:solidFill>
              </a:rPr>
              <a:t>Familiari</a:t>
            </a:r>
            <a:r>
              <a:rPr lang="en-US" sz="2000" dirty="0">
                <a:solidFill>
                  <a:schemeClr val="tx2"/>
                </a:solidFill>
              </a:rPr>
              <a:t>z</a:t>
            </a:r>
            <a:r>
              <a:rPr sz="2000" dirty="0">
                <a:solidFill>
                  <a:schemeClr val="tx2"/>
                </a:solidFill>
              </a:rPr>
              <a:t>ation</a:t>
            </a:r>
          </a:p>
        </p:txBody>
      </p:sp>
      <p:sp>
        <p:nvSpPr>
          <p:cNvPr id="8" name="TextBox 7"/>
          <p:cNvSpPr txBox="1"/>
          <p:nvPr/>
        </p:nvSpPr>
        <p:spPr>
          <a:xfrm>
            <a:off x="5394960" y="1417320"/>
            <a:ext cx="365760" cy="320040"/>
          </a:xfrm>
          <a:prstGeom prst="rect">
            <a:avLst/>
          </a:prstGeom>
          <a:noFill/>
        </p:spPr>
        <p:txBody>
          <a:bodyPr wrap="square">
            <a:spAutoFit/>
          </a:bodyPr>
          <a:lstStyle/>
          <a:p>
            <a:pPr algn="ctr">
              <a:defRPr sz="2200" b="1">
                <a:solidFill>
                  <a:srgbClr val="2B6D75"/>
                </a:solidFill>
                <a:latin typeface="Aptos"/>
              </a:defRPr>
            </a:pPr>
            <a:r>
              <a:rPr dirty="0"/>
              <a:t>→</a:t>
            </a:r>
          </a:p>
        </p:txBody>
      </p:sp>
      <p:sp>
        <p:nvSpPr>
          <p:cNvPr id="9" name="TextBox 8"/>
          <p:cNvSpPr txBox="1"/>
          <p:nvPr/>
        </p:nvSpPr>
        <p:spPr>
          <a:xfrm>
            <a:off x="5806440" y="1325880"/>
            <a:ext cx="2057400" cy="400110"/>
          </a:xfrm>
          <a:prstGeom prst="rect">
            <a:avLst/>
          </a:prstGeom>
        </p:spPr>
        <p:style>
          <a:lnRef idx="2">
            <a:schemeClr val="accent5"/>
          </a:lnRef>
          <a:fillRef idx="1">
            <a:schemeClr val="lt1"/>
          </a:fillRef>
          <a:effectRef idx="0">
            <a:schemeClr val="accent5"/>
          </a:effectRef>
          <a:fontRef idx="minor">
            <a:schemeClr val="dk1"/>
          </a:fontRef>
        </p:style>
        <p:txBody>
          <a:bodyPr wrap="square">
            <a:spAutoFit/>
          </a:bodyPr>
          <a:lstStyle/>
          <a:p>
            <a:pPr algn="ctr">
              <a:defRPr sz="1700" b="1">
                <a:solidFill>
                  <a:srgbClr val="1F374E"/>
                </a:solidFill>
                <a:latin typeface="Aptos"/>
              </a:defRPr>
            </a:pPr>
            <a:r>
              <a:rPr lang="en-US" sz="2000" dirty="0">
                <a:solidFill>
                  <a:schemeClr val="tx2"/>
                </a:solidFill>
              </a:rPr>
              <a:t>Coding</a:t>
            </a:r>
            <a:endParaRPr sz="2000" dirty="0">
              <a:solidFill>
                <a:schemeClr val="tx2"/>
              </a:solidFill>
            </a:endParaRPr>
          </a:p>
        </p:txBody>
      </p:sp>
      <p:sp>
        <p:nvSpPr>
          <p:cNvPr id="10" name="TextBox 9"/>
          <p:cNvSpPr txBox="1"/>
          <p:nvPr/>
        </p:nvSpPr>
        <p:spPr>
          <a:xfrm>
            <a:off x="7955279" y="1417320"/>
            <a:ext cx="365760" cy="320040"/>
          </a:xfrm>
          <a:prstGeom prst="rect">
            <a:avLst/>
          </a:prstGeom>
          <a:noFill/>
        </p:spPr>
        <p:txBody>
          <a:bodyPr wrap="square">
            <a:spAutoFit/>
          </a:bodyPr>
          <a:lstStyle/>
          <a:p>
            <a:pPr algn="ctr">
              <a:defRPr sz="2200" b="1">
                <a:solidFill>
                  <a:srgbClr val="2B6D75"/>
                </a:solidFill>
                <a:latin typeface="Aptos"/>
              </a:defRPr>
            </a:pPr>
            <a:r>
              <a:t>→</a:t>
            </a:r>
          </a:p>
        </p:txBody>
      </p:sp>
      <p:sp>
        <p:nvSpPr>
          <p:cNvPr id="11" name="TextBox 10"/>
          <p:cNvSpPr txBox="1"/>
          <p:nvPr/>
        </p:nvSpPr>
        <p:spPr>
          <a:xfrm>
            <a:off x="8245735" y="1325880"/>
            <a:ext cx="2057400" cy="40011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algn="ctr">
              <a:defRPr sz="1700" b="1">
                <a:solidFill>
                  <a:srgbClr val="1F374E"/>
                </a:solidFill>
                <a:latin typeface="Aptos"/>
              </a:defRPr>
            </a:pPr>
            <a:r>
              <a:rPr sz="2000" dirty="0"/>
              <a:t>Themes</a:t>
            </a:r>
          </a:p>
        </p:txBody>
      </p:sp>
      <p:sp>
        <p:nvSpPr>
          <p:cNvPr id="14" name="TextBox 13"/>
          <p:cNvSpPr txBox="1"/>
          <p:nvPr/>
        </p:nvSpPr>
        <p:spPr>
          <a:xfrm>
            <a:off x="54150" y="3209171"/>
            <a:ext cx="8003689" cy="1938992"/>
          </a:xfrm>
          <a:prstGeom prst="rect">
            <a:avLst/>
          </a:prstGeom>
          <a:noFill/>
        </p:spPr>
        <p:txBody>
          <a:bodyPr wrap="square">
            <a:spAutoFit/>
          </a:bodyPr>
          <a:lstStyle/>
          <a:p>
            <a:pPr algn="l">
              <a:defRPr sz="1400" b="0">
                <a:solidFill>
                  <a:srgbClr val="232A2F"/>
                </a:solidFill>
                <a:latin typeface="Aptos"/>
              </a:defRPr>
            </a:pPr>
            <a:r>
              <a:rPr lang="en-US" sz="2000" b="1" dirty="0"/>
              <a:t>1.</a:t>
            </a:r>
            <a:r>
              <a:rPr sz="2000" b="1" dirty="0"/>
              <a:t>Trust through successful experience</a:t>
            </a:r>
            <a:br>
              <a:rPr sz="2000" b="1" dirty="0"/>
            </a:br>
            <a:r>
              <a:rPr lang="en-US" sz="2000" b="1" dirty="0"/>
              <a:t>2.</a:t>
            </a:r>
            <a:r>
              <a:rPr sz="2000" b="1" dirty="0"/>
              <a:t>Security through visible features</a:t>
            </a:r>
            <a:br>
              <a:rPr sz="2000" b="1" dirty="0"/>
            </a:br>
            <a:r>
              <a:rPr lang="en-US" sz="2000" b="1" dirty="0"/>
              <a:t>3.</a:t>
            </a:r>
            <a:r>
              <a:rPr sz="2000" b="1" dirty="0"/>
              <a:t>Trust disruption</a:t>
            </a:r>
            <a:br>
              <a:rPr sz="2000" b="1" dirty="0"/>
            </a:br>
            <a:r>
              <a:rPr lang="en-US" sz="2000" b="1" dirty="0"/>
              <a:t>4.</a:t>
            </a:r>
            <a:r>
              <a:rPr sz="2000" b="1" dirty="0"/>
              <a:t>Fear of fraud</a:t>
            </a:r>
            <a:br>
              <a:rPr sz="2000" b="1" dirty="0"/>
            </a:br>
            <a:r>
              <a:rPr lang="en-US" sz="2000" b="1" dirty="0"/>
              <a:t>5.</a:t>
            </a:r>
            <a:r>
              <a:rPr sz="2000" b="1" dirty="0"/>
              <a:t>Convenience and reliability</a:t>
            </a:r>
            <a:br>
              <a:rPr sz="2000" b="1" dirty="0"/>
            </a:br>
            <a:r>
              <a:rPr lang="en-US" sz="2000" b="1" dirty="0"/>
              <a:t>6.</a:t>
            </a:r>
            <a:r>
              <a:rPr sz="2000" b="1" dirty="0"/>
              <a:t>Customer support</a:t>
            </a:r>
          </a:p>
        </p:txBody>
      </p:sp>
      <p:sp>
        <p:nvSpPr>
          <p:cNvPr id="15" name="TextBox 14"/>
          <p:cNvSpPr txBox="1"/>
          <p:nvPr/>
        </p:nvSpPr>
        <p:spPr>
          <a:xfrm>
            <a:off x="6653308" y="6065882"/>
            <a:ext cx="5331908" cy="400110"/>
          </a:xfrm>
          <a:prstGeom prst="rect">
            <a:avLst/>
          </a:prstGeom>
          <a:noFill/>
        </p:spPr>
        <p:txBody>
          <a:bodyPr wrap="square">
            <a:spAutoFit/>
          </a:bodyPr>
          <a:lstStyle/>
          <a:p>
            <a:pPr algn="r">
              <a:defRPr sz="1100" b="0">
                <a:solidFill>
                  <a:srgbClr val="5F6970"/>
                </a:solidFill>
                <a:latin typeface="Aptos"/>
              </a:defRPr>
            </a:pPr>
            <a:r>
              <a:rPr sz="2000" b="1" dirty="0"/>
              <a:t>(Braun &amp; Clarke, 2006; Braun &amp; Clarke, 2021)</a:t>
            </a:r>
          </a:p>
        </p:txBody>
      </p:sp>
      <p:sp>
        <p:nvSpPr>
          <p:cNvPr id="18" name="Rectangle 17">
            <a:extLst>
              <a:ext uri="{FF2B5EF4-FFF2-40B4-BE49-F238E27FC236}">
                <a16:creationId xmlns:a16="http://schemas.microsoft.com/office/drawing/2014/main" id="{6862C502-6722-A6BF-789C-04051AE3E1F8}"/>
              </a:ext>
            </a:extLst>
          </p:cNvPr>
          <p:cNvSpPr/>
          <p:nvPr/>
        </p:nvSpPr>
        <p:spPr>
          <a:xfrm>
            <a:off x="206783" y="2331659"/>
            <a:ext cx="3998770" cy="773715"/>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defRPr sz="1700" b="1">
                <a:solidFill>
                  <a:srgbClr val="1F374E"/>
                </a:solidFill>
                <a:latin typeface="Aptos"/>
              </a:defRPr>
            </a:pPr>
            <a:r>
              <a:rPr lang="en-US" sz="2000" dirty="0"/>
              <a:t>Sensitising ideas</a:t>
            </a:r>
          </a:p>
        </p:txBody>
      </p:sp>
      <p:sp>
        <p:nvSpPr>
          <p:cNvPr id="12" name="TextBox 11">
            <a:extLst>
              <a:ext uri="{FF2B5EF4-FFF2-40B4-BE49-F238E27FC236}">
                <a16:creationId xmlns:a16="http://schemas.microsoft.com/office/drawing/2014/main" id="{CE1A3D1E-5EDD-DC58-A63E-7C6733FA39C8}"/>
              </a:ext>
            </a:extLst>
          </p:cNvPr>
          <p:cNvSpPr txBox="1"/>
          <p:nvPr/>
        </p:nvSpPr>
        <p:spPr>
          <a:xfrm>
            <a:off x="54150" y="5265663"/>
            <a:ext cx="6716531" cy="707886"/>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r>
              <a:rPr lang="en-US" sz="2000" b="1" dirty="0"/>
              <a:t>Themes will be developed through the engagement with interview data with reflexive thematic analysis.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5173" y="340106"/>
            <a:ext cx="13378406"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lang="en-US" sz="3200" dirty="0"/>
              <a:t>Ways of </a:t>
            </a:r>
            <a:r>
              <a:rPr sz="3200" dirty="0"/>
              <a:t> the Study Be Judged Rigorous</a:t>
            </a:r>
            <a:r>
              <a:rPr lang="en-US" sz="3200" dirty="0"/>
              <a:t> according to Lincoln and Guba (1985)</a:t>
            </a:r>
            <a:endParaRPr sz="3200" dirty="0"/>
          </a:p>
        </p:txBody>
      </p:sp>
      <p:sp>
        <p:nvSpPr>
          <p:cNvPr id="5" name="Rounded Rectangle 4"/>
          <p:cNvSpPr/>
          <p:nvPr/>
        </p:nvSpPr>
        <p:spPr>
          <a:xfrm>
            <a:off x="594360" y="1325880"/>
            <a:ext cx="3474720" cy="1508760"/>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a:p>
        </p:txBody>
      </p:sp>
      <p:sp>
        <p:nvSpPr>
          <p:cNvPr id="6" name="TextBox 5"/>
          <p:cNvSpPr txBox="1"/>
          <p:nvPr/>
        </p:nvSpPr>
        <p:spPr>
          <a:xfrm>
            <a:off x="758952" y="1472184"/>
            <a:ext cx="3145536" cy="400110"/>
          </a:xfrm>
          <a:prstGeom prst="rect">
            <a:avLst/>
          </a:prstGeom>
          <a:noFill/>
        </p:spPr>
        <p:txBody>
          <a:bodyPr wrap="square">
            <a:spAutoFit/>
          </a:bodyPr>
          <a:lstStyle/>
          <a:p>
            <a:pPr algn="l">
              <a:defRPr sz="1700" b="1">
                <a:solidFill>
                  <a:srgbClr val="1F374E"/>
                </a:solidFill>
                <a:latin typeface="Aptos"/>
              </a:defRPr>
            </a:pPr>
            <a:r>
              <a:rPr sz="2000" dirty="0"/>
              <a:t>Credibility</a:t>
            </a:r>
          </a:p>
        </p:txBody>
      </p:sp>
      <p:sp>
        <p:nvSpPr>
          <p:cNvPr id="7" name="TextBox 6"/>
          <p:cNvSpPr txBox="1"/>
          <p:nvPr/>
        </p:nvSpPr>
        <p:spPr>
          <a:xfrm>
            <a:off x="758952" y="1947672"/>
            <a:ext cx="3145536" cy="707886"/>
          </a:xfrm>
          <a:prstGeom prst="rect">
            <a:avLst/>
          </a:prstGeom>
          <a:noFill/>
        </p:spPr>
        <p:txBody>
          <a:bodyPr wrap="square">
            <a:spAutoFit/>
          </a:bodyPr>
          <a:lstStyle/>
          <a:p>
            <a:pPr algn="l">
              <a:defRPr sz="1400" b="0">
                <a:solidFill>
                  <a:srgbClr val="232A2F"/>
                </a:solidFill>
                <a:latin typeface="Aptos"/>
              </a:defRPr>
            </a:pPr>
            <a:r>
              <a:rPr sz="2000" dirty="0"/>
              <a:t>Interpretations grounded in participant accounts</a:t>
            </a:r>
          </a:p>
        </p:txBody>
      </p:sp>
      <p:sp>
        <p:nvSpPr>
          <p:cNvPr id="8" name="Rounded Rectangle 7"/>
          <p:cNvSpPr/>
          <p:nvPr/>
        </p:nvSpPr>
        <p:spPr>
          <a:xfrm>
            <a:off x="4343400" y="1325880"/>
            <a:ext cx="3474720" cy="1508760"/>
          </a:xfrm>
          <a:prstGeom prst="roundRect">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endParaRPr/>
          </a:p>
        </p:txBody>
      </p:sp>
      <p:sp>
        <p:nvSpPr>
          <p:cNvPr id="9" name="TextBox 8"/>
          <p:cNvSpPr txBox="1"/>
          <p:nvPr/>
        </p:nvSpPr>
        <p:spPr>
          <a:xfrm>
            <a:off x="4507992" y="1472184"/>
            <a:ext cx="3145536" cy="400110"/>
          </a:xfrm>
          <a:prstGeom prst="rect">
            <a:avLst/>
          </a:prstGeom>
          <a:noFill/>
        </p:spPr>
        <p:txBody>
          <a:bodyPr wrap="square">
            <a:spAutoFit/>
          </a:bodyPr>
          <a:lstStyle/>
          <a:p>
            <a:pPr algn="l">
              <a:defRPr sz="1700" b="1">
                <a:solidFill>
                  <a:srgbClr val="1F374E"/>
                </a:solidFill>
                <a:latin typeface="Aptos"/>
              </a:defRPr>
            </a:pPr>
            <a:r>
              <a:rPr sz="2000" dirty="0"/>
              <a:t>Transparency</a:t>
            </a:r>
          </a:p>
        </p:txBody>
      </p:sp>
      <p:sp>
        <p:nvSpPr>
          <p:cNvPr id="10" name="TextBox 9"/>
          <p:cNvSpPr txBox="1"/>
          <p:nvPr/>
        </p:nvSpPr>
        <p:spPr>
          <a:xfrm>
            <a:off x="4507992" y="1947672"/>
            <a:ext cx="3145536" cy="707886"/>
          </a:xfrm>
          <a:prstGeom prst="rect">
            <a:avLst/>
          </a:prstGeom>
          <a:noFill/>
        </p:spPr>
        <p:txBody>
          <a:bodyPr wrap="square">
            <a:spAutoFit/>
          </a:bodyPr>
          <a:lstStyle/>
          <a:p>
            <a:pPr algn="l">
              <a:defRPr sz="1400" b="0">
                <a:solidFill>
                  <a:srgbClr val="232A2F"/>
                </a:solidFill>
                <a:latin typeface="Aptos"/>
              </a:defRPr>
            </a:pPr>
            <a:r>
              <a:rPr sz="2000" dirty="0"/>
              <a:t>Clear explanation of research decisions</a:t>
            </a:r>
          </a:p>
        </p:txBody>
      </p:sp>
      <p:sp>
        <p:nvSpPr>
          <p:cNvPr id="11" name="Rounded Rectangle 10"/>
          <p:cNvSpPr/>
          <p:nvPr/>
        </p:nvSpPr>
        <p:spPr>
          <a:xfrm>
            <a:off x="8092440" y="1325880"/>
            <a:ext cx="3474720" cy="1508760"/>
          </a:xfrm>
          <a:prstGeom prst="roundRect">
            <a:avLst/>
          </a:prstGeom>
          <a:ln/>
        </p:spPr>
        <p:style>
          <a:lnRef idx="1">
            <a:schemeClr val="accent3"/>
          </a:lnRef>
          <a:fillRef idx="2">
            <a:schemeClr val="accent3"/>
          </a:fillRef>
          <a:effectRef idx="1">
            <a:schemeClr val="accent3"/>
          </a:effectRef>
          <a:fontRef idx="minor">
            <a:schemeClr val="dk1"/>
          </a:fontRef>
        </p:style>
        <p:txBody>
          <a:bodyPr rtlCol="0" anchor="ctr"/>
          <a:lstStyle/>
          <a:p>
            <a:pPr algn="ctr"/>
            <a:endParaRPr/>
          </a:p>
        </p:txBody>
      </p:sp>
      <p:sp>
        <p:nvSpPr>
          <p:cNvPr id="12" name="TextBox 11"/>
          <p:cNvSpPr txBox="1"/>
          <p:nvPr/>
        </p:nvSpPr>
        <p:spPr>
          <a:xfrm>
            <a:off x="8257031" y="1472184"/>
            <a:ext cx="3145536" cy="400110"/>
          </a:xfrm>
          <a:prstGeom prst="rect">
            <a:avLst/>
          </a:prstGeom>
          <a:noFill/>
        </p:spPr>
        <p:txBody>
          <a:bodyPr wrap="square">
            <a:spAutoFit/>
          </a:bodyPr>
          <a:lstStyle/>
          <a:p>
            <a:pPr algn="l">
              <a:defRPr sz="1700" b="1">
                <a:solidFill>
                  <a:srgbClr val="1F374E"/>
                </a:solidFill>
                <a:latin typeface="Aptos"/>
              </a:defRPr>
            </a:pPr>
            <a:r>
              <a:rPr sz="2000" dirty="0"/>
              <a:t>Reflexivity</a:t>
            </a:r>
          </a:p>
        </p:txBody>
      </p:sp>
      <p:sp>
        <p:nvSpPr>
          <p:cNvPr id="13" name="TextBox 12"/>
          <p:cNvSpPr txBox="1"/>
          <p:nvPr/>
        </p:nvSpPr>
        <p:spPr>
          <a:xfrm>
            <a:off x="8257031" y="1947672"/>
            <a:ext cx="3145536" cy="707886"/>
          </a:xfrm>
          <a:prstGeom prst="rect">
            <a:avLst/>
          </a:prstGeom>
          <a:noFill/>
        </p:spPr>
        <p:txBody>
          <a:bodyPr wrap="square">
            <a:spAutoFit/>
          </a:bodyPr>
          <a:lstStyle/>
          <a:p>
            <a:pPr algn="l">
              <a:defRPr sz="1400" b="0">
                <a:solidFill>
                  <a:srgbClr val="232A2F"/>
                </a:solidFill>
                <a:latin typeface="Aptos"/>
              </a:defRPr>
            </a:pPr>
            <a:r>
              <a:rPr sz="2000" dirty="0"/>
              <a:t>Awareness of researcher influence</a:t>
            </a:r>
          </a:p>
        </p:txBody>
      </p:sp>
      <p:sp>
        <p:nvSpPr>
          <p:cNvPr id="14" name="Rounded Rectangle 13"/>
          <p:cNvSpPr/>
          <p:nvPr/>
        </p:nvSpPr>
        <p:spPr>
          <a:xfrm>
            <a:off x="2167128" y="3429000"/>
            <a:ext cx="3474720" cy="1508760"/>
          </a:xfrm>
          <a:prstGeom prst="roundRect">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a:p>
        </p:txBody>
      </p:sp>
      <p:sp>
        <p:nvSpPr>
          <p:cNvPr id="15" name="TextBox 14"/>
          <p:cNvSpPr txBox="1"/>
          <p:nvPr/>
        </p:nvSpPr>
        <p:spPr>
          <a:xfrm>
            <a:off x="2633472" y="3575304"/>
            <a:ext cx="3145536" cy="400110"/>
          </a:xfrm>
          <a:prstGeom prst="rect">
            <a:avLst/>
          </a:prstGeom>
          <a:noFill/>
        </p:spPr>
        <p:txBody>
          <a:bodyPr wrap="square">
            <a:spAutoFit/>
          </a:bodyPr>
          <a:lstStyle/>
          <a:p>
            <a:pPr algn="l">
              <a:defRPr sz="1700" b="1">
                <a:solidFill>
                  <a:srgbClr val="1F374E"/>
                </a:solidFill>
                <a:latin typeface="Aptos"/>
              </a:defRPr>
            </a:pPr>
            <a:r>
              <a:rPr sz="2000" dirty="0"/>
              <a:t>Coherence</a:t>
            </a:r>
          </a:p>
        </p:txBody>
      </p:sp>
      <p:sp>
        <p:nvSpPr>
          <p:cNvPr id="16" name="TextBox 15"/>
          <p:cNvSpPr txBox="1"/>
          <p:nvPr/>
        </p:nvSpPr>
        <p:spPr>
          <a:xfrm>
            <a:off x="2304288" y="3959353"/>
            <a:ext cx="3474720" cy="1015663"/>
          </a:xfrm>
          <a:prstGeom prst="rect">
            <a:avLst/>
          </a:prstGeom>
          <a:noFill/>
        </p:spPr>
        <p:txBody>
          <a:bodyPr wrap="square">
            <a:spAutoFit/>
          </a:bodyPr>
          <a:lstStyle/>
          <a:p>
            <a:pPr algn="l">
              <a:defRPr sz="1400" b="0">
                <a:solidFill>
                  <a:srgbClr val="232A2F"/>
                </a:solidFill>
                <a:latin typeface="Aptos"/>
              </a:defRPr>
            </a:pPr>
            <a:r>
              <a:rPr sz="2000" dirty="0"/>
              <a:t>Alignment between paradigm, questions, methods and analysis</a:t>
            </a:r>
          </a:p>
        </p:txBody>
      </p:sp>
      <p:sp>
        <p:nvSpPr>
          <p:cNvPr id="17" name="Rounded Rectangle 16"/>
          <p:cNvSpPr/>
          <p:nvPr/>
        </p:nvSpPr>
        <p:spPr>
          <a:xfrm>
            <a:off x="5848933" y="3411250"/>
            <a:ext cx="3474720" cy="1508760"/>
          </a:xfrm>
          <a:prstGeom prst="roundRect">
            <a:avLst/>
          </a:prstGeom>
          <a:ln/>
        </p:spPr>
        <p:style>
          <a:lnRef idx="0">
            <a:schemeClr val="accent6"/>
          </a:lnRef>
          <a:fillRef idx="3">
            <a:schemeClr val="accent6"/>
          </a:fillRef>
          <a:effectRef idx="3">
            <a:schemeClr val="accent6"/>
          </a:effectRef>
          <a:fontRef idx="minor">
            <a:schemeClr val="lt1"/>
          </a:fontRef>
        </p:style>
        <p:txBody>
          <a:bodyPr rtlCol="0" anchor="ctr"/>
          <a:lstStyle/>
          <a:p>
            <a:pPr algn="ctr"/>
            <a:endParaRPr/>
          </a:p>
        </p:txBody>
      </p:sp>
      <p:sp>
        <p:nvSpPr>
          <p:cNvPr id="18" name="TextBox 17"/>
          <p:cNvSpPr txBox="1"/>
          <p:nvPr/>
        </p:nvSpPr>
        <p:spPr>
          <a:xfrm>
            <a:off x="6178117" y="3575304"/>
            <a:ext cx="3145536" cy="400110"/>
          </a:xfrm>
          <a:prstGeom prst="rect">
            <a:avLst/>
          </a:prstGeom>
          <a:noFill/>
        </p:spPr>
        <p:txBody>
          <a:bodyPr wrap="square">
            <a:spAutoFit/>
          </a:bodyPr>
          <a:lstStyle/>
          <a:p>
            <a:pPr algn="l">
              <a:defRPr sz="1700" b="1">
                <a:solidFill>
                  <a:srgbClr val="1F374E"/>
                </a:solidFill>
                <a:latin typeface="Aptos"/>
              </a:defRPr>
            </a:pPr>
            <a:r>
              <a:rPr sz="2000" dirty="0"/>
              <a:t>Interpretive depth</a:t>
            </a:r>
          </a:p>
        </p:txBody>
      </p:sp>
      <p:sp>
        <p:nvSpPr>
          <p:cNvPr id="19" name="TextBox 18"/>
          <p:cNvSpPr txBox="1"/>
          <p:nvPr/>
        </p:nvSpPr>
        <p:spPr>
          <a:xfrm>
            <a:off x="6178117" y="4022016"/>
            <a:ext cx="3145536" cy="707886"/>
          </a:xfrm>
          <a:prstGeom prst="rect">
            <a:avLst/>
          </a:prstGeom>
          <a:noFill/>
        </p:spPr>
        <p:txBody>
          <a:bodyPr wrap="square">
            <a:spAutoFit/>
          </a:bodyPr>
          <a:lstStyle/>
          <a:p>
            <a:pPr algn="l">
              <a:defRPr sz="1400" b="0">
                <a:solidFill>
                  <a:srgbClr val="232A2F"/>
                </a:solidFill>
                <a:latin typeface="Aptos"/>
              </a:defRPr>
            </a:pPr>
            <a:r>
              <a:rPr sz="2000" dirty="0"/>
              <a:t>Meaning and context rather than only frequency</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384048"/>
            <a:ext cx="11567160"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5. BOUNDARIES AND ALTERNATIVES</a:t>
            </a:r>
          </a:p>
        </p:txBody>
      </p:sp>
      <p:sp>
        <p:nvSpPr>
          <p:cNvPr id="5" name="Rounded Rectangle 4"/>
          <p:cNvSpPr/>
          <p:nvPr/>
        </p:nvSpPr>
        <p:spPr>
          <a:xfrm>
            <a:off x="731520" y="1325880"/>
            <a:ext cx="5047488" cy="2990088"/>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6" name="TextBox 5"/>
          <p:cNvSpPr txBox="1"/>
          <p:nvPr/>
        </p:nvSpPr>
        <p:spPr>
          <a:xfrm>
            <a:off x="896112" y="1472184"/>
            <a:ext cx="4882896" cy="400110"/>
          </a:xfrm>
          <a:prstGeom prst="rect">
            <a:avLst/>
          </a:prstGeom>
          <a:noFill/>
        </p:spPr>
        <p:txBody>
          <a:bodyPr wrap="square">
            <a:spAutoFit/>
          </a:bodyPr>
          <a:lstStyle/>
          <a:p>
            <a:pPr algn="l">
              <a:defRPr sz="1700" b="1">
                <a:solidFill>
                  <a:srgbClr val="1F374E"/>
                </a:solidFill>
                <a:latin typeface="Aptos"/>
              </a:defRPr>
            </a:pPr>
            <a:r>
              <a:rPr sz="2000" dirty="0"/>
              <a:t>What interpretivism enables</a:t>
            </a:r>
          </a:p>
        </p:txBody>
      </p:sp>
      <p:sp>
        <p:nvSpPr>
          <p:cNvPr id="7" name="TextBox 6"/>
          <p:cNvSpPr txBox="1"/>
          <p:nvPr/>
        </p:nvSpPr>
        <p:spPr>
          <a:xfrm>
            <a:off x="896112" y="1947672"/>
            <a:ext cx="4882896" cy="1323439"/>
          </a:xfrm>
          <a:prstGeom prst="rect">
            <a:avLst/>
          </a:prstGeom>
          <a:noFill/>
        </p:spPr>
        <p:txBody>
          <a:bodyPr wrap="square">
            <a:spAutoFit/>
          </a:bodyPr>
          <a:lstStyle/>
          <a:p>
            <a:pPr algn="l">
              <a:defRPr sz="1400" b="0">
                <a:solidFill>
                  <a:srgbClr val="232A2F"/>
                </a:solidFill>
                <a:latin typeface="Aptos"/>
              </a:defRPr>
            </a:pPr>
            <a:r>
              <a:rPr lang="en-US" sz="2000" b="1" dirty="0">
                <a:solidFill>
                  <a:schemeClr val="tx2"/>
                </a:solidFill>
              </a:rPr>
              <a:t>1</a:t>
            </a:r>
            <a:r>
              <a:rPr lang="en-US" sz="2000" dirty="0">
                <a:solidFill>
                  <a:schemeClr val="tx2"/>
                </a:solidFill>
              </a:rPr>
              <a:t>.</a:t>
            </a:r>
            <a:r>
              <a:rPr sz="2000" dirty="0">
                <a:solidFill>
                  <a:schemeClr val="tx2"/>
                </a:solidFill>
              </a:rPr>
              <a:t>Explore experiences</a:t>
            </a:r>
            <a:br>
              <a:rPr sz="2000" dirty="0">
                <a:solidFill>
                  <a:schemeClr val="tx2"/>
                </a:solidFill>
              </a:rPr>
            </a:br>
            <a:r>
              <a:rPr lang="en-US" sz="2000" b="1" dirty="0">
                <a:solidFill>
                  <a:schemeClr val="tx2"/>
                </a:solidFill>
              </a:rPr>
              <a:t>2</a:t>
            </a:r>
            <a:r>
              <a:rPr lang="en-US" sz="2000" dirty="0">
                <a:solidFill>
                  <a:schemeClr val="tx2"/>
                </a:solidFill>
              </a:rPr>
              <a:t>.</a:t>
            </a:r>
            <a:r>
              <a:rPr sz="2000" dirty="0">
                <a:solidFill>
                  <a:schemeClr val="tx2"/>
                </a:solidFill>
              </a:rPr>
              <a:t>Understand meanings</a:t>
            </a:r>
            <a:br>
              <a:rPr sz="2000" dirty="0">
                <a:solidFill>
                  <a:schemeClr val="tx2"/>
                </a:solidFill>
              </a:rPr>
            </a:br>
            <a:r>
              <a:rPr lang="en-US" sz="2000" b="1" dirty="0">
                <a:solidFill>
                  <a:schemeClr val="tx2"/>
                </a:solidFill>
              </a:rPr>
              <a:t>3.</a:t>
            </a:r>
            <a:r>
              <a:rPr sz="2000" dirty="0">
                <a:solidFill>
                  <a:schemeClr val="tx2"/>
                </a:solidFill>
              </a:rPr>
              <a:t>Examine context</a:t>
            </a:r>
            <a:br>
              <a:rPr sz="2000" dirty="0">
                <a:solidFill>
                  <a:schemeClr val="tx2"/>
                </a:solidFill>
              </a:rPr>
            </a:br>
            <a:r>
              <a:rPr lang="en-US" sz="2000" b="1" dirty="0">
                <a:solidFill>
                  <a:schemeClr val="tx2"/>
                </a:solidFill>
              </a:rPr>
              <a:t>4</a:t>
            </a:r>
            <a:r>
              <a:rPr lang="en-US" sz="2000" dirty="0">
                <a:solidFill>
                  <a:schemeClr val="tx2"/>
                </a:solidFill>
              </a:rPr>
              <a:t>.</a:t>
            </a:r>
            <a:r>
              <a:rPr sz="2000" dirty="0">
                <a:solidFill>
                  <a:schemeClr val="tx2"/>
                </a:solidFill>
              </a:rPr>
              <a:t>Develop rich accounts</a:t>
            </a:r>
          </a:p>
        </p:txBody>
      </p:sp>
      <p:sp>
        <p:nvSpPr>
          <p:cNvPr id="8" name="Rounded Rectangle 7"/>
          <p:cNvSpPr/>
          <p:nvPr/>
        </p:nvSpPr>
        <p:spPr>
          <a:xfrm>
            <a:off x="6217920" y="1325880"/>
            <a:ext cx="5212080" cy="3200400"/>
          </a:xfrm>
          <a:prstGeom prst="round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a:p>
        </p:txBody>
      </p:sp>
      <p:sp>
        <p:nvSpPr>
          <p:cNvPr id="9" name="TextBox 8"/>
          <p:cNvSpPr txBox="1"/>
          <p:nvPr/>
        </p:nvSpPr>
        <p:spPr>
          <a:xfrm>
            <a:off x="6382512" y="1472184"/>
            <a:ext cx="4882896" cy="400110"/>
          </a:xfrm>
          <a:prstGeom prst="rect">
            <a:avLst/>
          </a:prstGeom>
          <a:noFill/>
        </p:spPr>
        <p:txBody>
          <a:bodyPr wrap="square">
            <a:spAutoFit/>
          </a:bodyPr>
          <a:lstStyle/>
          <a:p>
            <a:pPr algn="l">
              <a:defRPr sz="1700" b="1">
                <a:solidFill>
                  <a:srgbClr val="1F374E"/>
                </a:solidFill>
                <a:latin typeface="Aptos"/>
              </a:defRPr>
            </a:pPr>
            <a:r>
              <a:rPr sz="2000" dirty="0"/>
              <a:t>What it cannot establish</a:t>
            </a:r>
          </a:p>
        </p:txBody>
      </p:sp>
      <p:sp>
        <p:nvSpPr>
          <p:cNvPr id="10" name="TextBox 9"/>
          <p:cNvSpPr txBox="1"/>
          <p:nvPr/>
        </p:nvSpPr>
        <p:spPr>
          <a:xfrm>
            <a:off x="6382512" y="1947672"/>
            <a:ext cx="4882896" cy="1323439"/>
          </a:xfrm>
          <a:prstGeom prst="rect">
            <a:avLst/>
          </a:prstGeom>
          <a:noFill/>
        </p:spPr>
        <p:txBody>
          <a:bodyPr wrap="square">
            <a:spAutoFit/>
          </a:bodyPr>
          <a:lstStyle/>
          <a:p>
            <a:pPr algn="l">
              <a:defRPr sz="1400" b="0">
                <a:solidFill>
                  <a:srgbClr val="232A2F"/>
                </a:solidFill>
                <a:latin typeface="Aptos"/>
              </a:defRPr>
            </a:pPr>
            <a:r>
              <a:rPr lang="en-US" sz="2000" b="1" dirty="0">
                <a:solidFill>
                  <a:schemeClr val="tx2"/>
                </a:solidFill>
              </a:rPr>
              <a:t>1.</a:t>
            </a:r>
            <a:r>
              <a:rPr sz="2000" dirty="0">
                <a:solidFill>
                  <a:schemeClr val="tx2"/>
                </a:solidFill>
              </a:rPr>
              <a:t>How widespread a perception is</a:t>
            </a:r>
            <a:br>
              <a:rPr sz="2000" dirty="0">
                <a:solidFill>
                  <a:schemeClr val="tx2"/>
                </a:solidFill>
              </a:rPr>
            </a:br>
            <a:r>
              <a:rPr lang="en-US" sz="2000" b="1" dirty="0">
                <a:solidFill>
                  <a:schemeClr val="tx2"/>
                </a:solidFill>
              </a:rPr>
              <a:t>2.</a:t>
            </a:r>
            <a:r>
              <a:rPr sz="2000" dirty="0">
                <a:solidFill>
                  <a:schemeClr val="tx2"/>
                </a:solidFill>
              </a:rPr>
              <a:t>Population-level prevalence</a:t>
            </a:r>
            <a:br>
              <a:rPr sz="2000" dirty="0">
                <a:solidFill>
                  <a:schemeClr val="tx2"/>
                </a:solidFill>
              </a:rPr>
            </a:br>
            <a:r>
              <a:rPr lang="en-US" sz="2000" b="1" dirty="0">
                <a:solidFill>
                  <a:schemeClr val="tx2"/>
                </a:solidFill>
              </a:rPr>
              <a:t>3.</a:t>
            </a:r>
            <a:r>
              <a:rPr sz="2000" dirty="0">
                <a:solidFill>
                  <a:schemeClr val="tx2"/>
                </a:solidFill>
              </a:rPr>
              <a:t>Statistical relationships</a:t>
            </a:r>
            <a:br>
              <a:rPr sz="2000" dirty="0">
                <a:solidFill>
                  <a:schemeClr val="tx2"/>
                </a:solidFill>
              </a:rPr>
            </a:br>
            <a:r>
              <a:rPr lang="en-US" sz="2000" b="1" dirty="0">
                <a:solidFill>
                  <a:schemeClr val="tx2"/>
                </a:solidFill>
              </a:rPr>
              <a:t>4.</a:t>
            </a:r>
            <a:r>
              <a:rPr sz="2000" dirty="0">
                <a:solidFill>
                  <a:schemeClr val="tx2"/>
                </a:solidFill>
              </a:rPr>
              <a:t>Statistical prediction</a:t>
            </a:r>
          </a:p>
        </p:txBody>
      </p:sp>
      <p:sp>
        <p:nvSpPr>
          <p:cNvPr id="11" name="TextBox 10"/>
          <p:cNvSpPr txBox="1"/>
          <p:nvPr/>
        </p:nvSpPr>
        <p:spPr>
          <a:xfrm>
            <a:off x="232756" y="4801041"/>
            <a:ext cx="9784080" cy="707886"/>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ctr">
              <a:defRPr sz="1800" b="1">
                <a:solidFill>
                  <a:srgbClr val="1F374E"/>
                </a:solidFill>
                <a:latin typeface="Aptos"/>
              </a:defRPr>
            </a:pPr>
            <a:r>
              <a:rPr sz="2000" dirty="0">
                <a:solidFill>
                  <a:schemeClr val="tx2"/>
                </a:solidFill>
              </a:rPr>
              <a:t>Primary purpose of the pilot</a:t>
            </a:r>
            <a:r>
              <a:rPr lang="en-US" sz="2000" dirty="0">
                <a:solidFill>
                  <a:schemeClr val="tx2"/>
                </a:solidFill>
              </a:rPr>
              <a:t> is</a:t>
            </a:r>
            <a:r>
              <a:rPr sz="2000" dirty="0">
                <a:solidFill>
                  <a:schemeClr val="tx2"/>
                </a:solidFill>
              </a:rPr>
              <a:t> depth of understanding, not statistical </a:t>
            </a:r>
            <a:r>
              <a:rPr sz="2000" dirty="0" err="1">
                <a:solidFill>
                  <a:schemeClr val="tx2"/>
                </a:solidFill>
              </a:rPr>
              <a:t>generali</a:t>
            </a:r>
            <a:r>
              <a:rPr lang="en-US" sz="2000" dirty="0" err="1">
                <a:solidFill>
                  <a:schemeClr val="tx2"/>
                </a:solidFill>
              </a:rPr>
              <a:t>s</a:t>
            </a:r>
            <a:r>
              <a:rPr sz="2000" dirty="0" err="1">
                <a:solidFill>
                  <a:schemeClr val="tx2"/>
                </a:solidFill>
              </a:rPr>
              <a:t>ation</a:t>
            </a:r>
            <a:r>
              <a:rPr sz="2000" dirty="0">
                <a:solidFill>
                  <a:schemeClr val="tx2"/>
                </a:solidFill>
              </a:rPr>
              <a: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83127" y="384048"/>
            <a:ext cx="11650287"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t>The Strongest Alternative Considered</a:t>
            </a:r>
          </a:p>
        </p:txBody>
      </p:sp>
      <p:sp>
        <p:nvSpPr>
          <p:cNvPr id="5" name="Rounded Rectangle 4"/>
          <p:cNvSpPr/>
          <p:nvPr/>
        </p:nvSpPr>
        <p:spPr>
          <a:xfrm>
            <a:off x="731520" y="1371600"/>
            <a:ext cx="5212080" cy="3108960"/>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a:p>
        </p:txBody>
      </p:sp>
      <p:sp>
        <p:nvSpPr>
          <p:cNvPr id="6" name="TextBox 5"/>
          <p:cNvSpPr txBox="1"/>
          <p:nvPr/>
        </p:nvSpPr>
        <p:spPr>
          <a:xfrm>
            <a:off x="896112" y="1517904"/>
            <a:ext cx="4882896" cy="400110"/>
          </a:xfrm>
          <a:prstGeom prst="rect">
            <a:avLst/>
          </a:prstGeom>
          <a:noFill/>
        </p:spPr>
        <p:txBody>
          <a:bodyPr wrap="square">
            <a:spAutoFit/>
          </a:bodyPr>
          <a:lstStyle/>
          <a:p>
            <a:pPr algn="l">
              <a:defRPr sz="1700" b="1">
                <a:solidFill>
                  <a:srgbClr val="1F374E"/>
                </a:solidFill>
                <a:latin typeface="Aptos"/>
              </a:defRPr>
            </a:pPr>
            <a:r>
              <a:rPr lang="en-US" sz="2000" dirty="0"/>
              <a:t>Post-positivist or </a:t>
            </a:r>
            <a:r>
              <a:rPr sz="2000" dirty="0"/>
              <a:t>quantitative approach</a:t>
            </a:r>
          </a:p>
        </p:txBody>
      </p:sp>
      <p:sp>
        <p:nvSpPr>
          <p:cNvPr id="7" name="TextBox 6"/>
          <p:cNvSpPr txBox="1"/>
          <p:nvPr/>
        </p:nvSpPr>
        <p:spPr>
          <a:xfrm>
            <a:off x="896112" y="1993392"/>
            <a:ext cx="4882896" cy="1015663"/>
          </a:xfrm>
          <a:prstGeom prst="rect">
            <a:avLst/>
          </a:prstGeom>
          <a:noFill/>
        </p:spPr>
        <p:txBody>
          <a:bodyPr wrap="square">
            <a:spAutoFit/>
          </a:bodyPr>
          <a:lstStyle/>
          <a:p>
            <a:pPr algn="l">
              <a:defRPr sz="1400" b="0">
                <a:solidFill>
                  <a:srgbClr val="232A2F"/>
                </a:solidFill>
                <a:latin typeface="Aptos"/>
              </a:defRPr>
            </a:pPr>
            <a:r>
              <a:rPr sz="2000" dirty="0"/>
              <a:t>Could measure trust, security and </a:t>
            </a:r>
            <a:r>
              <a:rPr sz="2000" dirty="0" err="1"/>
              <a:t>behavioural</a:t>
            </a:r>
            <a:r>
              <a:rPr sz="2000" dirty="0"/>
              <a:t> intention across a larger sample and test statistical relationships.</a:t>
            </a:r>
          </a:p>
        </p:txBody>
      </p:sp>
      <p:sp>
        <p:nvSpPr>
          <p:cNvPr id="8" name="Rounded Rectangle 7"/>
          <p:cNvSpPr/>
          <p:nvPr/>
        </p:nvSpPr>
        <p:spPr>
          <a:xfrm>
            <a:off x="6217920" y="1371600"/>
            <a:ext cx="5212080" cy="3108960"/>
          </a:xfrm>
          <a:prstGeom prst="roundRect">
            <a:avLst/>
          </a:prstGeom>
          <a:ln/>
        </p:spPr>
        <p:style>
          <a:lnRef idx="2">
            <a:schemeClr val="accent4"/>
          </a:lnRef>
          <a:fillRef idx="1">
            <a:schemeClr val="lt1"/>
          </a:fillRef>
          <a:effectRef idx="0">
            <a:schemeClr val="accent4"/>
          </a:effectRef>
          <a:fontRef idx="minor">
            <a:schemeClr val="dk1"/>
          </a:fontRef>
        </p:style>
        <p:txBody>
          <a:bodyPr rtlCol="0" anchor="ctr"/>
          <a:lstStyle/>
          <a:p>
            <a:pPr algn="ctr"/>
            <a:endParaRPr/>
          </a:p>
        </p:txBody>
      </p:sp>
      <p:sp>
        <p:nvSpPr>
          <p:cNvPr id="9" name="TextBox 8"/>
          <p:cNvSpPr txBox="1"/>
          <p:nvPr/>
        </p:nvSpPr>
        <p:spPr>
          <a:xfrm>
            <a:off x="6382512" y="1517904"/>
            <a:ext cx="4882896" cy="400110"/>
          </a:xfrm>
          <a:prstGeom prst="rect">
            <a:avLst/>
          </a:prstGeom>
          <a:noFill/>
        </p:spPr>
        <p:txBody>
          <a:bodyPr wrap="square">
            <a:spAutoFit/>
          </a:bodyPr>
          <a:lstStyle/>
          <a:p>
            <a:pPr algn="l">
              <a:defRPr sz="1700" b="1">
                <a:solidFill>
                  <a:srgbClr val="1F374E"/>
                </a:solidFill>
                <a:latin typeface="Aptos"/>
              </a:defRPr>
            </a:pPr>
            <a:r>
              <a:rPr sz="2000" dirty="0"/>
              <a:t>Why it is not my primary approach</a:t>
            </a:r>
          </a:p>
        </p:txBody>
      </p:sp>
      <p:sp>
        <p:nvSpPr>
          <p:cNvPr id="10" name="TextBox 9"/>
          <p:cNvSpPr txBox="1"/>
          <p:nvPr/>
        </p:nvSpPr>
        <p:spPr>
          <a:xfrm>
            <a:off x="6382512" y="1993392"/>
            <a:ext cx="4882896" cy="707886"/>
          </a:xfrm>
          <a:prstGeom prst="rect">
            <a:avLst/>
          </a:prstGeom>
          <a:noFill/>
        </p:spPr>
        <p:txBody>
          <a:bodyPr wrap="square">
            <a:spAutoFit/>
          </a:bodyPr>
          <a:lstStyle/>
          <a:p>
            <a:pPr algn="l">
              <a:defRPr sz="1400" b="0">
                <a:solidFill>
                  <a:srgbClr val="232A2F"/>
                </a:solidFill>
                <a:latin typeface="Aptos"/>
              </a:defRPr>
            </a:pPr>
            <a:r>
              <a:rPr sz="2000" dirty="0"/>
              <a:t>My questions focus on how customers experience and interpret trust and security</a:t>
            </a:r>
            <a:r>
              <a:rPr lang="en-US" sz="2000" dirty="0"/>
              <a:t>.</a:t>
            </a:r>
            <a:endParaRPr sz="2000" dirty="0"/>
          </a:p>
        </p:txBody>
      </p:sp>
      <p:sp>
        <p:nvSpPr>
          <p:cNvPr id="11" name="TextBox 10"/>
          <p:cNvSpPr txBox="1"/>
          <p:nvPr/>
        </p:nvSpPr>
        <p:spPr>
          <a:xfrm>
            <a:off x="914400" y="5016930"/>
            <a:ext cx="10058400" cy="707886"/>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sz="1800" b="1">
                <a:solidFill>
                  <a:srgbClr val="2B6D75"/>
                </a:solidFill>
                <a:latin typeface="Aptos"/>
              </a:defRPr>
            </a:pPr>
            <a:r>
              <a:rPr sz="2000" dirty="0">
                <a:solidFill>
                  <a:schemeClr val="tx1"/>
                </a:solidFill>
              </a:rPr>
              <a:t>The choice is not “interpretivism is better”; it is “interpretivism is coherent with my knowledge aim.”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C511D76F-E5F8-C825-2C01-9B92A514F7A0}"/>
              </a:ext>
            </a:extLst>
          </p:cNvPr>
          <p:cNvSpPr>
            <a:spLocks noChangeArrowheads="1"/>
          </p:cNvSpPr>
          <p:nvPr/>
        </p:nvSpPr>
        <p:spPr bwMode="auto">
          <a:xfrm>
            <a:off x="212035" y="1021139"/>
            <a:ext cx="11449878" cy="3939540"/>
          </a:xfrm>
          <a:prstGeom prst="rect">
            <a:avLst/>
          </a:prstGeom>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1"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2000" i="0" u="none" strike="noStrike" cap="none" normalizeH="0" baseline="0" dirty="0">
                <a:ln>
                  <a:noFill/>
                </a:ln>
                <a:solidFill>
                  <a:srgbClr val="000000"/>
                </a:solidFill>
                <a:effectLst/>
                <a:latin typeface="Arial" panose="020B0604020202020204" pitchFamily="34" charset="0"/>
              </a:rPr>
              <a:t>1.Interpretivism fits my research </a:t>
            </a:r>
            <a:r>
              <a:rPr kumimoji="0" lang="en-US" altLang="en-US" sz="2000" b="0" i="0" u="none" strike="noStrike" cap="none" normalizeH="0" baseline="0" dirty="0">
                <a:ln>
                  <a:noFill/>
                </a:ln>
                <a:solidFill>
                  <a:srgbClr val="000000"/>
                </a:solidFill>
                <a:effectLst/>
                <a:latin typeface="Arial" panose="020B0604020202020204" pitchFamily="34" charset="0"/>
              </a:rPr>
              <a:t>because I want to understand how customers personally experience and make sense of trust and security in digital banking.</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rgbClr val="000000"/>
                </a:solidFill>
                <a:effectLst/>
                <a:latin typeface="Arial" panose="020B0604020202020204" pitchFamily="34" charset="0"/>
              </a:rPr>
              <a:t>2.I now understand that </a:t>
            </a:r>
            <a:r>
              <a:rPr kumimoji="0" lang="en-US" altLang="en-US" sz="2000" i="0" u="none" strike="noStrike" cap="none" normalizeH="0" baseline="0" dirty="0">
                <a:ln>
                  <a:noFill/>
                </a:ln>
                <a:solidFill>
                  <a:srgbClr val="000000"/>
                </a:solidFill>
                <a:effectLst/>
                <a:latin typeface="Arial" panose="020B0604020202020204" pitchFamily="34" charset="0"/>
              </a:rPr>
              <a:t>paradigm is not just a theory</a:t>
            </a:r>
            <a:r>
              <a:rPr kumimoji="0" lang="en-US" altLang="en-US" sz="2000" b="0" i="0" u="none" strike="noStrike" cap="none" normalizeH="0" baseline="0" dirty="0">
                <a:ln>
                  <a:noFill/>
                </a:ln>
                <a:solidFill>
                  <a:srgbClr val="000000"/>
                </a:solidFill>
                <a:effectLst/>
                <a:latin typeface="Arial" panose="020B0604020202020204" pitchFamily="34" charset="0"/>
              </a:rPr>
              <a:t>. It influences the way I choose my methodology, collect data and </a:t>
            </a:r>
            <a:r>
              <a:rPr kumimoji="0" lang="en-US" altLang="en-US" sz="2000" b="0" i="0" u="none" strike="noStrike" cap="none" normalizeH="0" baseline="0" dirty="0" err="1">
                <a:ln>
                  <a:noFill/>
                </a:ln>
                <a:solidFill>
                  <a:srgbClr val="000000"/>
                </a:solidFill>
                <a:effectLst/>
                <a:latin typeface="Arial" panose="020B0604020202020204" pitchFamily="34" charset="0"/>
              </a:rPr>
              <a:t>analyse</a:t>
            </a:r>
            <a:r>
              <a:rPr kumimoji="0" lang="en-US" altLang="en-US" sz="2000" b="0" i="0" u="none" strike="noStrike" cap="none" normalizeH="0" baseline="0" dirty="0">
                <a:ln>
                  <a:noFill/>
                </a:ln>
                <a:solidFill>
                  <a:srgbClr val="000000"/>
                </a:solidFill>
                <a:effectLst/>
                <a:latin typeface="Arial" panose="020B0604020202020204" pitchFamily="34" charset="0"/>
              </a:rPr>
              <a:t> participants’ experiences.</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b="0" i="0" u="none" strike="noStrike" cap="none" normalizeH="0" baseline="0" dirty="0">
                <a:ln>
                  <a:noFill/>
                </a:ln>
                <a:solidFill>
                  <a:srgbClr val="000000"/>
                </a:solidFill>
                <a:effectLst/>
                <a:latin typeface="Arial" panose="020B0604020202020204" pitchFamily="34" charset="0"/>
              </a:rPr>
              <a:t>3.I have also learned that </a:t>
            </a:r>
            <a:r>
              <a:rPr kumimoji="0" lang="en-US" altLang="en-US" sz="2000" i="0" u="none" strike="noStrike" cap="none" normalizeH="0" baseline="0" dirty="0">
                <a:ln>
                  <a:noFill/>
                </a:ln>
                <a:solidFill>
                  <a:srgbClr val="000000"/>
                </a:solidFill>
                <a:effectLst/>
                <a:latin typeface="Arial" panose="020B0604020202020204" pitchFamily="34" charset="0"/>
              </a:rPr>
              <a:t>participants’ views are the main focus. </a:t>
            </a:r>
            <a:r>
              <a:rPr kumimoji="0" lang="en-US" altLang="en-US" sz="2000" b="0" i="0" u="none" strike="noStrike" cap="none" normalizeH="0" baseline="0" dirty="0">
                <a:ln>
                  <a:noFill/>
                </a:ln>
                <a:solidFill>
                  <a:srgbClr val="000000"/>
                </a:solidFill>
                <a:effectLst/>
                <a:latin typeface="Arial" panose="020B0604020202020204" pitchFamily="34" charset="0"/>
              </a:rPr>
              <a:t>I should listen to their experiences and meanings rather than assuming that I already know what trust or security means to them.</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i="0" u="none" strike="noStrike" cap="none" normalizeH="0" baseline="0" dirty="0">
                <a:ln>
                  <a:noFill/>
                </a:ln>
                <a:solidFill>
                  <a:srgbClr val="000000"/>
                </a:solidFill>
                <a:effectLst/>
                <a:latin typeface="Arial" panose="020B0604020202020204" pitchFamily="34" charset="0"/>
              </a:rPr>
              <a:t>4</a:t>
            </a:r>
            <a:r>
              <a:rPr kumimoji="0" lang="en-US" altLang="en-US" sz="2000" b="1" i="0" u="none" strike="noStrike" cap="none" normalizeH="0" baseline="0" dirty="0">
                <a:ln>
                  <a:noFill/>
                </a:ln>
                <a:solidFill>
                  <a:srgbClr val="000000"/>
                </a:solidFill>
                <a:effectLst/>
                <a:latin typeface="Arial" panose="020B0604020202020204" pitchFamily="34" charset="0"/>
              </a:rPr>
              <a:t>.</a:t>
            </a:r>
            <a:r>
              <a:rPr kumimoji="0" lang="en-US" altLang="en-US" sz="2000" i="0" u="none" strike="noStrike" cap="none" normalizeH="0" baseline="0" dirty="0">
                <a:ln>
                  <a:noFill/>
                </a:ln>
                <a:solidFill>
                  <a:srgbClr val="000000"/>
                </a:solidFill>
                <a:effectLst/>
                <a:latin typeface="Arial" panose="020B0604020202020204" pitchFamily="34" charset="0"/>
              </a:rPr>
              <a:t>Reflexivity is important </a:t>
            </a:r>
            <a:r>
              <a:rPr kumimoji="0" lang="en-US" altLang="en-US" sz="2000" b="0" i="0" u="none" strike="noStrike" cap="none" normalizeH="0" baseline="0" dirty="0">
                <a:ln>
                  <a:noFill/>
                </a:ln>
                <a:solidFill>
                  <a:srgbClr val="000000"/>
                </a:solidFill>
                <a:effectLst/>
                <a:latin typeface="Arial" panose="020B0604020202020204" pitchFamily="34" charset="0"/>
              </a:rPr>
              <a:t>because my own experiences and assumptions can influence how I understand the participants. I need to be aware of this throughout the research.</a:t>
            </a:r>
          </a:p>
          <a:p>
            <a:pPr marL="0" marR="0" lvl="0" indent="0" algn="l" defTabSz="914400" rtl="0" eaLnBrk="0" fontAlgn="base" latinLnBrk="0" hangingPunct="0">
              <a:lnSpc>
                <a:spcPct val="100000"/>
              </a:lnSpc>
              <a:spcBef>
                <a:spcPct val="0"/>
              </a:spcBef>
              <a:spcAft>
                <a:spcPct val="0"/>
              </a:spcAft>
              <a:buClrTx/>
              <a:buSzTx/>
              <a:tabLst/>
            </a:pPr>
            <a:r>
              <a:rPr kumimoji="0" lang="en-US" altLang="en-US" sz="2000" i="0" u="none" strike="noStrike" cap="none" normalizeH="0" baseline="0" dirty="0">
                <a:ln>
                  <a:noFill/>
                </a:ln>
                <a:solidFill>
                  <a:srgbClr val="000000"/>
                </a:solidFill>
                <a:effectLst/>
                <a:latin typeface="Arial" panose="020B0604020202020204" pitchFamily="34" charset="0"/>
              </a:rPr>
              <a:t>5.My main learning from Part 1 </a:t>
            </a:r>
            <a:r>
              <a:rPr kumimoji="0" lang="en-US" altLang="en-US" sz="2000" b="0" i="0" u="none" strike="noStrike" cap="none" normalizeH="0" baseline="0" dirty="0">
                <a:ln>
                  <a:noFill/>
                </a:ln>
                <a:solidFill>
                  <a:srgbClr val="000000"/>
                </a:solidFill>
                <a:effectLst/>
                <a:latin typeface="Arial" panose="020B0604020202020204" pitchFamily="34" charset="0"/>
              </a:rPr>
              <a:t>is that research design is connected. At the beginning, I saw paradigm as something quite theoretical. Now I understand that it guides the decisions I make throughout the whole research process.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 name="TextBox 3">
            <a:extLst>
              <a:ext uri="{FF2B5EF4-FFF2-40B4-BE49-F238E27FC236}">
                <a16:creationId xmlns:a16="http://schemas.microsoft.com/office/drawing/2014/main" id="{EBA31ED1-BDD5-0535-6CB5-73350E4AC421}"/>
              </a:ext>
            </a:extLst>
          </p:cNvPr>
          <p:cNvSpPr txBox="1"/>
          <p:nvPr/>
        </p:nvSpPr>
        <p:spPr>
          <a:xfrm>
            <a:off x="1013360" y="106534"/>
            <a:ext cx="10790713" cy="584775"/>
          </a:xfrm>
          <a:prstGeom prst="rect">
            <a:avLst/>
          </a:prstGeom>
        </p:spPr>
        <p:style>
          <a:lnRef idx="1">
            <a:schemeClr val="accent1"/>
          </a:lnRef>
          <a:fillRef idx="2">
            <a:schemeClr val="accent1"/>
          </a:fillRef>
          <a:effectRef idx="1">
            <a:schemeClr val="accent1"/>
          </a:effectRef>
          <a:fontRef idx="minor">
            <a:schemeClr val="dk1"/>
          </a:fontRef>
        </p:style>
        <p:txBody>
          <a:bodyPr wrap="square" rtlCol="0">
            <a:spAutoFit/>
          </a:bodyPr>
          <a:lstStyle/>
          <a:p>
            <a:r>
              <a:rPr lang="en-US" sz="3200" dirty="0"/>
              <a:t>6.Conclusion</a:t>
            </a:r>
          </a:p>
        </p:txBody>
      </p:sp>
    </p:spTree>
    <p:extLst>
      <p:ext uri="{BB962C8B-B14F-4D97-AF65-F5344CB8AC3E}">
        <p14:creationId xmlns:p14="http://schemas.microsoft.com/office/powerpoint/2010/main" val="14726850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0" y="255240"/>
            <a:ext cx="2172390" cy="584775"/>
          </a:xfrm>
          <a:prstGeom prst="rect">
            <a:avLst/>
          </a:prstGeom>
        </p:spPr>
        <p:style>
          <a:lnRef idx="1">
            <a:schemeClr val="accent1"/>
          </a:lnRef>
          <a:fillRef idx="2">
            <a:schemeClr val="accent1"/>
          </a:fillRef>
          <a:effectRef idx="1">
            <a:schemeClr val="accent1"/>
          </a:effectRef>
          <a:fontRef idx="minor">
            <a:schemeClr val="dk1"/>
          </a:fontRef>
        </p:style>
        <p:txBody>
          <a:bodyPr wrap="none">
            <a:spAutoFit/>
          </a:bodyPr>
          <a:lstStyle/>
          <a:p>
            <a:pPr>
              <a:defRPr sz="2700" b="1">
                <a:solidFill>
                  <a:srgbClr val="1F374E"/>
                </a:solidFill>
                <a:latin typeface="Aptos Display"/>
              </a:defRPr>
            </a:pPr>
            <a:r>
              <a:rPr sz="3200" dirty="0"/>
              <a:t>References</a:t>
            </a:r>
          </a:p>
        </p:txBody>
      </p:sp>
      <p:sp>
        <p:nvSpPr>
          <p:cNvPr id="4" name="TextBox 3">
            <a:extLst>
              <a:ext uri="{FF2B5EF4-FFF2-40B4-BE49-F238E27FC236}">
                <a16:creationId xmlns:a16="http://schemas.microsoft.com/office/drawing/2014/main" id="{760D2267-9D39-03B2-B2B1-E77A921FC10E}"/>
              </a:ext>
            </a:extLst>
          </p:cNvPr>
          <p:cNvSpPr txBox="1"/>
          <p:nvPr/>
        </p:nvSpPr>
        <p:spPr>
          <a:xfrm>
            <a:off x="225388" y="976825"/>
            <a:ext cx="11966612" cy="5909310"/>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lvl="0"/>
            <a:r>
              <a:rPr lang="en-US" dirty="0"/>
              <a:t>1.Akter, S., Kabir, N. and Reza, T. (2021) ‘Unfolding factors behind internet-banking adoption in Bangladesh: An extension of UTAUT2 with perceived security and trust’, </a:t>
            </a:r>
            <a:r>
              <a:rPr lang="en-US" i="1" dirty="0"/>
              <a:t>The Journal of Management Theory and Practice</a:t>
            </a:r>
            <a:r>
              <a:rPr lang="en-US" dirty="0"/>
              <a:t>, 2(2). </a:t>
            </a:r>
          </a:p>
          <a:p>
            <a:pPr lvl="0"/>
            <a:endParaRPr lang="en-US" dirty="0"/>
          </a:p>
          <a:p>
            <a:pPr lvl="0"/>
            <a:r>
              <a:rPr lang="en-US" dirty="0"/>
              <a:t>2.Braun, V. and Clarke, V. (2006) ‘Using thematic analysis in psychology’, </a:t>
            </a:r>
            <a:r>
              <a:rPr lang="en-US" i="1" dirty="0"/>
              <a:t>Qualitative Research in Psychology</a:t>
            </a:r>
            <a:r>
              <a:rPr lang="en-US" dirty="0"/>
              <a:t>, 3(2), pp. 77–101.</a:t>
            </a:r>
          </a:p>
          <a:p>
            <a:pPr lvl="0"/>
            <a:endParaRPr lang="en-US" dirty="0"/>
          </a:p>
          <a:p>
            <a:pPr lvl="0"/>
            <a:r>
              <a:rPr lang="en-US" dirty="0"/>
              <a:t>3.Braun, V. and Clarke, V. (2021) </a:t>
            </a:r>
            <a:r>
              <a:rPr lang="en-US" i="1" dirty="0"/>
              <a:t>Thematic Analysis: A Practical Guide</a:t>
            </a:r>
            <a:r>
              <a:rPr lang="en-US" dirty="0"/>
              <a:t>. London: SAGE.</a:t>
            </a:r>
          </a:p>
          <a:p>
            <a:pPr lvl="0"/>
            <a:endParaRPr lang="en-US" dirty="0"/>
          </a:p>
          <a:p>
            <a:pPr lvl="0"/>
            <a:r>
              <a:rPr lang="en-US" dirty="0"/>
              <a:t>4.Crotty, M. (1998) </a:t>
            </a:r>
            <a:r>
              <a:rPr lang="en-US" i="1" dirty="0"/>
              <a:t>The Foundations of Social Research</a:t>
            </a:r>
            <a:r>
              <a:rPr lang="en-US" dirty="0"/>
              <a:t>. London: SAGE.</a:t>
            </a:r>
          </a:p>
          <a:p>
            <a:pPr lvl="0"/>
            <a:endParaRPr lang="en-US" dirty="0"/>
          </a:p>
          <a:p>
            <a:pPr lvl="0"/>
            <a:r>
              <a:rPr lang="en-US" dirty="0"/>
              <a:t>5.Featherman, M.S. and Pavlou, P.A. (2003) ‘Predicting e-services adoption: A perceived risk facets perspective’, </a:t>
            </a:r>
            <a:r>
              <a:rPr lang="en-US" i="1" dirty="0"/>
              <a:t>International Journal of Human-Computer Studies</a:t>
            </a:r>
            <a:r>
              <a:rPr lang="en-US" dirty="0"/>
              <a:t>, 59(4), pp. 451–474.</a:t>
            </a:r>
          </a:p>
          <a:p>
            <a:pPr lvl="0"/>
            <a:endParaRPr lang="en-US" dirty="0"/>
          </a:p>
          <a:p>
            <a:pPr lvl="0"/>
            <a:r>
              <a:rPr lang="en-US" dirty="0"/>
              <a:t>6.Gefen, D., </a:t>
            </a:r>
            <a:r>
              <a:rPr lang="en-US" dirty="0" err="1"/>
              <a:t>Karahanna</a:t>
            </a:r>
            <a:r>
              <a:rPr lang="en-US" dirty="0"/>
              <a:t>, E. and Straub, D.W. (2003) ‘Trust and TAM in online shopping: An integrated model’, </a:t>
            </a:r>
            <a:r>
              <a:rPr lang="en-US" i="1" dirty="0"/>
              <a:t>MIS Quarterly</a:t>
            </a:r>
            <a:r>
              <a:rPr lang="en-US" dirty="0"/>
              <a:t>, 27(1), pp. 51–90.</a:t>
            </a:r>
          </a:p>
          <a:p>
            <a:pPr lvl="0"/>
            <a:endParaRPr lang="en-US" dirty="0"/>
          </a:p>
          <a:p>
            <a:pPr lvl="0"/>
            <a:r>
              <a:rPr lang="en-US" dirty="0"/>
              <a:t>7.Guba, E.G. and Lincoln, Y.S. (1994) ‘Competing paradigms in qualitative research’, in Denzin, N.K. and Lincoln, Y.S. (eds.) </a:t>
            </a:r>
            <a:r>
              <a:rPr lang="en-US" i="1" dirty="0"/>
              <a:t>Handbook of Qualitative Research</a:t>
            </a:r>
            <a:r>
              <a:rPr lang="en-US" dirty="0"/>
              <a:t>. Thousand Oaks, CA: SAGE, pp. 105–117.</a:t>
            </a:r>
          </a:p>
          <a:p>
            <a:pPr lvl="0"/>
            <a:endParaRPr lang="en-US" dirty="0"/>
          </a:p>
          <a:p>
            <a:pPr lvl="0"/>
            <a:r>
              <a:rPr lang="en-US" dirty="0"/>
              <a:t>8.Hossain, F., Rezaul Islam, M. and Zaman, S. (2025) ‘Exploring the digital financial service in Bangladesh: Unraveling the dynamics of trust, fear, and privacy’, </a:t>
            </a:r>
            <a:r>
              <a:rPr lang="en-US" i="1" dirty="0"/>
              <a:t>Annals of Anthropological Practice</a:t>
            </a:r>
            <a:r>
              <a:rPr lang="en-US" dirty="0"/>
              <a:t>, 49(2), e70018.</a:t>
            </a:r>
          </a:p>
          <a:p>
            <a:pPr lvl="0"/>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28016"/>
          </a:xfrm>
          <a:prstGeom prst="rect">
            <a:avLst/>
          </a:prstGeom>
          <a:solidFill>
            <a:srgbClr val="2B6D75"/>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 y="71484"/>
            <a:ext cx="11888097" cy="584775"/>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defRPr sz="2700" b="1">
                <a:solidFill>
                  <a:srgbClr val="1F374E"/>
                </a:solidFill>
                <a:latin typeface="Aptos Display"/>
              </a:defRPr>
            </a:pPr>
            <a:r>
              <a:rPr sz="3200" dirty="0">
                <a:solidFill>
                  <a:schemeClr val="tx2"/>
                </a:solidFill>
              </a:rPr>
              <a:t>References</a:t>
            </a:r>
          </a:p>
        </p:txBody>
      </p:sp>
      <p:sp>
        <p:nvSpPr>
          <p:cNvPr id="5" name="TextBox 4">
            <a:extLst>
              <a:ext uri="{FF2B5EF4-FFF2-40B4-BE49-F238E27FC236}">
                <a16:creationId xmlns:a16="http://schemas.microsoft.com/office/drawing/2014/main" id="{EEBB8F73-0B6C-2EBD-9FDC-E25CE6E91382}"/>
              </a:ext>
            </a:extLst>
          </p:cNvPr>
          <p:cNvSpPr txBox="1"/>
          <p:nvPr/>
        </p:nvSpPr>
        <p:spPr>
          <a:xfrm>
            <a:off x="303903" y="599726"/>
            <a:ext cx="9838903" cy="6463308"/>
          </a:xfrm>
          <a:prstGeom prst="rect">
            <a:avLst/>
          </a:prstGeom>
        </p:spPr>
        <p:style>
          <a:lnRef idx="1">
            <a:schemeClr val="dk1"/>
          </a:lnRef>
          <a:fillRef idx="2">
            <a:schemeClr val="dk1"/>
          </a:fillRef>
          <a:effectRef idx="1">
            <a:schemeClr val="dk1"/>
          </a:effectRef>
          <a:fontRef idx="minor">
            <a:schemeClr val="dk1"/>
          </a:fontRef>
        </p:style>
        <p:txBody>
          <a:bodyPr wrap="square" rtlCol="0">
            <a:spAutoFit/>
          </a:bodyPr>
          <a:lstStyle/>
          <a:p>
            <a:pPr lvl="0"/>
            <a:r>
              <a:rPr lang="en-US" dirty="0"/>
              <a:t>9.Kim, D.J., Ferrin, D.L. and Rao, H.R. (2008) ‘A trust-based consumer decision-making model in electronic commerce: The role of trust, perceived risk, and their antecedents’, </a:t>
            </a:r>
            <a:r>
              <a:rPr lang="en-US" i="1" dirty="0"/>
              <a:t>Decision Support Systems</a:t>
            </a:r>
            <a:r>
              <a:rPr lang="en-US" dirty="0"/>
              <a:t>, 44(2), pp. 544–564.</a:t>
            </a:r>
          </a:p>
          <a:p>
            <a:pPr lvl="0"/>
            <a:endParaRPr lang="en-US" dirty="0"/>
          </a:p>
          <a:p>
            <a:pPr lvl="0"/>
            <a:r>
              <a:rPr lang="en-US" dirty="0"/>
              <a:t>10.Kuhn, T.S. (1962) </a:t>
            </a:r>
            <a:r>
              <a:rPr lang="en-US" i="1" dirty="0"/>
              <a:t>The Structure of Scientific Revolutions</a:t>
            </a:r>
            <a:r>
              <a:rPr lang="en-US" dirty="0"/>
              <a:t>. Chicago: University of Chicago Press.</a:t>
            </a:r>
          </a:p>
          <a:p>
            <a:pPr lvl="0"/>
            <a:endParaRPr lang="en-US" dirty="0"/>
          </a:p>
          <a:p>
            <a:pPr lvl="0"/>
            <a:r>
              <a:rPr lang="en-US" dirty="0"/>
              <a:t>11.Lincoln, Y.S. and Guba, E.G. (1985) </a:t>
            </a:r>
            <a:r>
              <a:rPr lang="en-US" i="1" dirty="0"/>
              <a:t>Naturalistic Inquiry</a:t>
            </a:r>
            <a:r>
              <a:rPr lang="en-US" dirty="0"/>
              <a:t>. Beverly Hills, CA: SAGE.</a:t>
            </a:r>
          </a:p>
          <a:p>
            <a:pPr lvl="0"/>
            <a:endParaRPr lang="en-US" dirty="0"/>
          </a:p>
          <a:p>
            <a:pPr lvl="0"/>
            <a:r>
              <a:rPr lang="en-US" dirty="0"/>
              <a:t>12.Mayer, R.C., Davis, J.H. and </a:t>
            </a:r>
            <a:r>
              <a:rPr lang="en-US" dirty="0" err="1"/>
              <a:t>Schoorman</a:t>
            </a:r>
            <a:r>
              <a:rPr lang="en-US" dirty="0"/>
              <a:t>, F.D. (1995) ‘An integrative model of organizational trust’, </a:t>
            </a:r>
            <a:r>
              <a:rPr lang="en-US" i="1" dirty="0"/>
              <a:t>Academy of Management Review</a:t>
            </a:r>
            <a:r>
              <a:rPr lang="en-US" dirty="0"/>
              <a:t>, </a:t>
            </a:r>
            <a:r>
              <a:rPr lang="en-US" b="1" dirty="0"/>
              <a:t>20</a:t>
            </a:r>
            <a:r>
              <a:rPr lang="en-US" dirty="0"/>
              <a:t>(3), pp. 709–734.</a:t>
            </a:r>
          </a:p>
          <a:p>
            <a:pPr lvl="0"/>
            <a:endParaRPr lang="en-US" dirty="0"/>
          </a:p>
          <a:p>
            <a:pPr lvl="0"/>
            <a:r>
              <a:rPr lang="en-US" dirty="0"/>
              <a:t>13.McKnight, D.H., Choudhury, V. and Kacmar, C. (2002) ‘Developing and validating trust measures for e-commerce: An integrative typology’, </a:t>
            </a:r>
            <a:r>
              <a:rPr lang="en-US" i="1" dirty="0"/>
              <a:t>Information Systems Research</a:t>
            </a:r>
            <a:r>
              <a:rPr lang="en-US" dirty="0"/>
              <a:t>, 13(3), pp. 334–359.</a:t>
            </a:r>
          </a:p>
          <a:p>
            <a:pPr lvl="0"/>
            <a:endParaRPr lang="en-US" dirty="0"/>
          </a:p>
          <a:p>
            <a:pPr lvl="0"/>
            <a:r>
              <a:rPr lang="en-US" dirty="0"/>
              <a:t>14.Oliveira, T. et al. (2016) ‘Mobile payment: Understanding the determinants of customer adoption and intention to recommend’, </a:t>
            </a:r>
            <a:r>
              <a:rPr lang="en-US" i="1" dirty="0"/>
              <a:t>International Journal of Information Management</a:t>
            </a:r>
            <a:r>
              <a:rPr lang="en-US" dirty="0"/>
              <a:t>, 36(3), pp. 404–414.</a:t>
            </a:r>
          </a:p>
          <a:p>
            <a:pPr lvl="0"/>
            <a:endParaRPr lang="en-US" dirty="0"/>
          </a:p>
          <a:p>
            <a:pPr lvl="0"/>
            <a:r>
              <a:rPr lang="en-US" dirty="0"/>
              <a:t>15.Pavlou, P.A. (2003) ‘Consumer acceptance of electronic commerce: Integrating trust and risk with the technology acceptance model’, </a:t>
            </a:r>
            <a:r>
              <a:rPr lang="en-US" i="1" dirty="0"/>
              <a:t>International Journal of Electronic Commerce</a:t>
            </a:r>
            <a:r>
              <a:rPr lang="en-US" dirty="0"/>
              <a:t>, 7(3), pp. 101–134.</a:t>
            </a:r>
          </a:p>
          <a:p>
            <a:pPr lvl="0"/>
            <a:r>
              <a:rPr lang="en-US" dirty="0"/>
              <a:t>16.Rouf, M.A., Begum, H. and Babu, M.A. (2024) ‘Customer trust and satisfaction: Insights from mobile banking sector in Bangladesh’, </a:t>
            </a:r>
            <a:r>
              <a:rPr lang="en-US" i="1" dirty="0"/>
              <a:t>International Journal of Science and Business</a:t>
            </a:r>
            <a:r>
              <a:rPr lang="en-US" dirty="0"/>
              <a:t>, 34(1), pp. 117–131. </a:t>
            </a:r>
          </a:p>
          <a:p>
            <a:pPr lvl="0"/>
            <a:r>
              <a:rPr lang="en-US" dirty="0"/>
              <a:t>17.Venkatesh, V. et al. (2003) ‘User acceptance of information technology: Toward a unified view’, </a:t>
            </a:r>
            <a:r>
              <a:rPr lang="en-US" i="1" dirty="0"/>
              <a:t>MIS Quarterly</a:t>
            </a:r>
            <a:r>
              <a:rPr lang="en-US" dirty="0"/>
              <a:t>, 27(3), pp. 425–478.</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0CB0D35-6214-B382-A294-9400B356CEC0}"/>
              </a:ext>
            </a:extLst>
          </p:cNvPr>
          <p:cNvPicPr>
            <a:picLocks noChangeAspect="1"/>
          </p:cNvPicPr>
          <p:nvPr/>
        </p:nvPicPr>
        <p:blipFill>
          <a:blip r:embed="rId2"/>
          <a:stretch>
            <a:fillRect/>
          </a:stretch>
        </p:blipFill>
        <p:spPr>
          <a:xfrm>
            <a:off x="1724628" y="462987"/>
            <a:ext cx="7234177" cy="3923818"/>
          </a:xfrm>
          <a:prstGeom prst="rect">
            <a:avLst/>
          </a:prstGeom>
        </p:spPr>
      </p:pic>
    </p:spTree>
    <p:extLst>
      <p:ext uri="{BB962C8B-B14F-4D97-AF65-F5344CB8AC3E}">
        <p14:creationId xmlns:p14="http://schemas.microsoft.com/office/powerpoint/2010/main" val="32403755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647</TotalTime>
  <Words>2732</Words>
  <Application>Microsoft Macintosh PowerPoint</Application>
  <PresentationFormat>Widescreen</PresentationFormat>
  <Paragraphs>244</Paragraphs>
  <Slides>28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-webkit-standard</vt:lpstr>
      <vt:lpstr>Aptos</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Sadia Islam</cp:lastModifiedBy>
  <cp:revision>12</cp:revision>
  <dcterms:created xsi:type="dcterms:W3CDTF">2013-01-27T09:14:16Z</dcterms:created>
  <dcterms:modified xsi:type="dcterms:W3CDTF">2026-10-07T04:23:31Z</dcterms:modified>
  <cp:category/>
</cp:coreProperties>
</file>