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8.xml" ContentType="application/vnd.openxmlformats-officedocument.presentationml.notesSlide+xml"/>
  <Override PartName="/ppt/notesSlides/notesSlide4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75"/>
  </p:notesMasterIdLst>
  <p:sldIdLst>
    <p:sldId id="256" r:id="rId2"/>
    <p:sldId id="274" r:id="rId3"/>
    <p:sldId id="280" r:id="rId4"/>
    <p:sldId id="281" r:id="rId5"/>
    <p:sldId id="401" r:id="rId6"/>
    <p:sldId id="383" r:id="rId7"/>
    <p:sldId id="284" r:id="rId8"/>
    <p:sldId id="285" r:id="rId9"/>
    <p:sldId id="286" r:id="rId10"/>
    <p:sldId id="287" r:id="rId11"/>
    <p:sldId id="364" r:id="rId12"/>
    <p:sldId id="365" r:id="rId13"/>
    <p:sldId id="367" r:id="rId14"/>
    <p:sldId id="387" r:id="rId15"/>
    <p:sldId id="288" r:id="rId16"/>
    <p:sldId id="289" r:id="rId17"/>
    <p:sldId id="290" r:id="rId18"/>
    <p:sldId id="291" r:id="rId19"/>
    <p:sldId id="292" r:id="rId20"/>
    <p:sldId id="293" r:id="rId21"/>
    <p:sldId id="294" r:id="rId22"/>
    <p:sldId id="301" r:id="rId23"/>
    <p:sldId id="380" r:id="rId24"/>
    <p:sldId id="400" r:id="rId25"/>
    <p:sldId id="384" r:id="rId26"/>
    <p:sldId id="414" r:id="rId27"/>
    <p:sldId id="409" r:id="rId28"/>
    <p:sldId id="411" r:id="rId29"/>
    <p:sldId id="410" r:id="rId30"/>
    <p:sldId id="412" r:id="rId31"/>
    <p:sldId id="408" r:id="rId32"/>
    <p:sldId id="297" r:id="rId33"/>
    <p:sldId id="300" r:id="rId34"/>
    <p:sldId id="302" r:id="rId35"/>
    <p:sldId id="372" r:id="rId36"/>
    <p:sldId id="374" r:id="rId37"/>
    <p:sldId id="373" r:id="rId38"/>
    <p:sldId id="298" r:id="rId39"/>
    <p:sldId id="347" r:id="rId40"/>
    <p:sldId id="348" r:id="rId41"/>
    <p:sldId id="295" r:id="rId42"/>
    <p:sldId id="353" r:id="rId43"/>
    <p:sldId id="402" r:id="rId44"/>
    <p:sldId id="376" r:id="rId45"/>
    <p:sldId id="304" r:id="rId46"/>
    <p:sldId id="354" r:id="rId47"/>
    <p:sldId id="356" r:id="rId48"/>
    <p:sldId id="375" r:id="rId49"/>
    <p:sldId id="351" r:id="rId50"/>
    <p:sldId id="358" r:id="rId51"/>
    <p:sldId id="404" r:id="rId52"/>
    <p:sldId id="403" r:id="rId53"/>
    <p:sldId id="377" r:id="rId54"/>
    <p:sldId id="370" r:id="rId55"/>
    <p:sldId id="395" r:id="rId56"/>
    <p:sldId id="381" r:id="rId57"/>
    <p:sldId id="382" r:id="rId58"/>
    <p:sldId id="357" r:id="rId59"/>
    <p:sldId id="359" r:id="rId60"/>
    <p:sldId id="361" r:id="rId61"/>
    <p:sldId id="369" r:id="rId62"/>
    <p:sldId id="394" r:id="rId63"/>
    <p:sldId id="405" r:id="rId64"/>
    <p:sldId id="406" r:id="rId65"/>
    <p:sldId id="362" r:id="rId66"/>
    <p:sldId id="385" r:id="rId67"/>
    <p:sldId id="416" r:id="rId68"/>
    <p:sldId id="390" r:id="rId69"/>
    <p:sldId id="363" r:id="rId70"/>
    <p:sldId id="391" r:id="rId71"/>
    <p:sldId id="392" r:id="rId72"/>
    <p:sldId id="393" r:id="rId73"/>
    <p:sldId id="415" r:id="rId7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206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860"/>
    <p:restoredTop sz="66776" autoAdjust="0"/>
  </p:normalViewPr>
  <p:slideViewPr>
    <p:cSldViewPr snapToGrid="0" snapToObjects="1">
      <p:cViewPr varScale="1">
        <p:scale>
          <a:sx n="68" d="100"/>
          <a:sy n="68" d="100"/>
        </p:scale>
        <p:origin x="120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8DCA41-F85D-40BA-92AE-59BA8375A6AC}" type="doc">
      <dgm:prSet loTypeId="urn:microsoft.com/office/officeart/2005/8/layout/venn1" loCatId="relationship" qsTypeId="urn:microsoft.com/office/officeart/2005/8/quickstyle/simple1" qsCatId="simple" csTypeId="urn:microsoft.com/office/officeart/2005/8/colors/accent1_2" csCatId="accent1" phldr="1"/>
      <dgm:spPr/>
    </dgm:pt>
    <dgm:pt modelId="{39CA9EFE-9EF8-4A89-8DD5-54A06469B244}">
      <dgm:prSet phldrT="[Text]" custT="1"/>
      <dgm:spPr/>
      <dgm:t>
        <a:bodyPr/>
        <a:lstStyle/>
        <a:p>
          <a:r>
            <a:rPr lang="en-GB" sz="1600" dirty="0" err="1"/>
            <a:t>teulu</a:t>
          </a:r>
          <a:endParaRPr lang="en-GB" sz="1600" dirty="0"/>
        </a:p>
        <a:p>
          <a:r>
            <a:rPr lang="en-GB" sz="1600" dirty="0">
              <a:solidFill>
                <a:srgbClr val="002060"/>
              </a:solidFill>
            </a:rPr>
            <a:t>family</a:t>
          </a:r>
        </a:p>
      </dgm:t>
    </dgm:pt>
    <dgm:pt modelId="{97B0DE85-0834-4966-9A6D-EE94D5622FF2}" type="parTrans" cxnId="{36C1DD90-7DB0-4F67-AAB0-7CBA3AFD367D}">
      <dgm:prSet/>
      <dgm:spPr/>
      <dgm:t>
        <a:bodyPr/>
        <a:lstStyle/>
        <a:p>
          <a:endParaRPr lang="en-GB"/>
        </a:p>
      </dgm:t>
    </dgm:pt>
    <dgm:pt modelId="{E496B7F3-6E1D-4B0B-BF2F-1E898D7C9018}" type="sibTrans" cxnId="{36C1DD90-7DB0-4F67-AAB0-7CBA3AFD367D}">
      <dgm:prSet/>
      <dgm:spPr/>
      <dgm:t>
        <a:bodyPr/>
        <a:lstStyle/>
        <a:p>
          <a:endParaRPr lang="en-GB"/>
        </a:p>
      </dgm:t>
    </dgm:pt>
    <dgm:pt modelId="{55706B89-D426-4E6D-B830-5700663F6AE5}">
      <dgm:prSet phldrT="[Text]"/>
      <dgm:spPr/>
      <dgm:t>
        <a:bodyPr/>
        <a:lstStyle/>
        <a:p>
          <a:r>
            <a:rPr lang="en-GB" dirty="0" err="1"/>
            <a:t>cymuned</a:t>
          </a:r>
          <a:endParaRPr lang="en-GB" dirty="0"/>
        </a:p>
        <a:p>
          <a:r>
            <a:rPr lang="en-GB" dirty="0"/>
            <a:t>community</a:t>
          </a:r>
        </a:p>
      </dgm:t>
    </dgm:pt>
    <dgm:pt modelId="{0BD078E1-8FC8-48C4-9906-2B3F9F069841}" type="parTrans" cxnId="{78F8F5C0-F16C-4A7F-BD83-16E7E96AA1B1}">
      <dgm:prSet/>
      <dgm:spPr/>
      <dgm:t>
        <a:bodyPr/>
        <a:lstStyle/>
        <a:p>
          <a:endParaRPr lang="en-GB"/>
        </a:p>
      </dgm:t>
    </dgm:pt>
    <dgm:pt modelId="{BAC595A9-F098-4DFE-9A2D-CB5A98888FF7}" type="sibTrans" cxnId="{78F8F5C0-F16C-4A7F-BD83-16E7E96AA1B1}">
      <dgm:prSet/>
      <dgm:spPr/>
      <dgm:t>
        <a:bodyPr/>
        <a:lstStyle/>
        <a:p>
          <a:endParaRPr lang="en-GB"/>
        </a:p>
      </dgm:t>
    </dgm:pt>
    <dgm:pt modelId="{64F0CB8A-EC77-4A50-AA33-BC4C4E3EBC8E}">
      <dgm:prSet phldrT="[Text]" custT="1"/>
      <dgm:spPr/>
      <dgm:t>
        <a:bodyPr/>
        <a:lstStyle/>
        <a:p>
          <a:r>
            <a:rPr lang="en-GB" sz="1800" dirty="0"/>
            <a:t>plant</a:t>
          </a:r>
        </a:p>
        <a:p>
          <a:r>
            <a:rPr lang="en-GB" sz="1800" dirty="0">
              <a:solidFill>
                <a:srgbClr val="002060"/>
              </a:solidFill>
            </a:rPr>
            <a:t>children</a:t>
          </a:r>
        </a:p>
      </dgm:t>
    </dgm:pt>
    <dgm:pt modelId="{30E5C805-6053-4D5C-96A5-321DFE3C31A8}" type="parTrans" cxnId="{0E1A2F64-3307-426E-9E00-0528CA42D197}">
      <dgm:prSet/>
      <dgm:spPr/>
      <dgm:t>
        <a:bodyPr/>
        <a:lstStyle/>
        <a:p>
          <a:endParaRPr lang="en-GB"/>
        </a:p>
      </dgm:t>
    </dgm:pt>
    <dgm:pt modelId="{09D827D6-A690-429D-AA39-0CDCF04123B7}" type="sibTrans" cxnId="{0E1A2F64-3307-426E-9E00-0528CA42D197}">
      <dgm:prSet/>
      <dgm:spPr/>
      <dgm:t>
        <a:bodyPr/>
        <a:lstStyle/>
        <a:p>
          <a:endParaRPr lang="en-GB"/>
        </a:p>
      </dgm:t>
    </dgm:pt>
    <dgm:pt modelId="{188D8932-57AC-42B7-94E3-DAED9D6F32C0}">
      <dgm:prSet/>
      <dgm:spPr/>
      <dgm:t>
        <a:bodyPr/>
        <a:lstStyle/>
        <a:p>
          <a:r>
            <a:rPr lang="cy-GB" dirty="0"/>
            <a:t>tîm blynyddoedd cynnar</a:t>
          </a:r>
          <a:endParaRPr lang="en-GB" dirty="0"/>
        </a:p>
        <a:p>
          <a:r>
            <a:rPr lang="en-GB" dirty="0">
              <a:solidFill>
                <a:srgbClr val="002060"/>
              </a:solidFill>
            </a:rPr>
            <a:t>early</a:t>
          </a:r>
          <a:r>
            <a:rPr lang="en-GB" baseline="0" dirty="0">
              <a:solidFill>
                <a:srgbClr val="002060"/>
              </a:solidFill>
            </a:rPr>
            <a:t> years team</a:t>
          </a:r>
        </a:p>
      </dgm:t>
    </dgm:pt>
    <dgm:pt modelId="{49A0664F-1313-4236-AECB-1FF0728C8AAD}" type="parTrans" cxnId="{3CCD7578-1599-454E-AAB1-D7E3E868C136}">
      <dgm:prSet/>
      <dgm:spPr/>
      <dgm:t>
        <a:bodyPr/>
        <a:lstStyle/>
        <a:p>
          <a:endParaRPr lang="en-GB"/>
        </a:p>
      </dgm:t>
    </dgm:pt>
    <dgm:pt modelId="{5B19FD10-8A2C-4419-B281-3EEC1F9417E0}" type="sibTrans" cxnId="{3CCD7578-1599-454E-AAB1-D7E3E868C136}">
      <dgm:prSet/>
      <dgm:spPr/>
      <dgm:t>
        <a:bodyPr/>
        <a:lstStyle/>
        <a:p>
          <a:endParaRPr lang="en-GB"/>
        </a:p>
      </dgm:t>
    </dgm:pt>
    <dgm:pt modelId="{9F0F8A13-3301-4969-BDBC-C4FDE95AAF3A}">
      <dgm:prSet/>
      <dgm:spPr/>
      <dgm:t>
        <a:bodyPr/>
        <a:lstStyle/>
        <a:p>
          <a:r>
            <a:rPr lang="cy-GB" dirty="0"/>
            <a:t>gweithwyr proffesiynol eraill</a:t>
          </a:r>
          <a:endParaRPr lang="en-GB" dirty="0"/>
        </a:p>
        <a:p>
          <a:r>
            <a:rPr lang="en-GB" dirty="0">
              <a:solidFill>
                <a:srgbClr val="002060"/>
              </a:solidFill>
            </a:rPr>
            <a:t>other professionals</a:t>
          </a:r>
        </a:p>
      </dgm:t>
    </dgm:pt>
    <dgm:pt modelId="{3F08963B-68E4-4886-8ADE-C588FA30D8D6}" type="parTrans" cxnId="{9646BB95-174B-415E-A45A-445638897F93}">
      <dgm:prSet/>
      <dgm:spPr/>
      <dgm:t>
        <a:bodyPr/>
        <a:lstStyle/>
        <a:p>
          <a:endParaRPr lang="en-GB"/>
        </a:p>
      </dgm:t>
    </dgm:pt>
    <dgm:pt modelId="{4586D09B-3272-4E36-9352-A337271F698C}" type="sibTrans" cxnId="{9646BB95-174B-415E-A45A-445638897F93}">
      <dgm:prSet/>
      <dgm:spPr/>
      <dgm:t>
        <a:bodyPr/>
        <a:lstStyle/>
        <a:p>
          <a:endParaRPr lang="en-GB"/>
        </a:p>
      </dgm:t>
    </dgm:pt>
    <dgm:pt modelId="{7D361280-E838-41ED-BBBD-F8FB3C6AA95B}">
      <dgm:prSet custT="1"/>
      <dgm:spPr/>
      <dgm:t>
        <a:bodyPr/>
        <a:lstStyle/>
        <a:p>
          <a:r>
            <a:rPr lang="en-GB" sz="1600" dirty="0" err="1"/>
            <a:t>ti</a:t>
          </a:r>
          <a:endParaRPr lang="en-GB" sz="1600" dirty="0"/>
        </a:p>
        <a:p>
          <a:r>
            <a:rPr lang="en-GB" sz="1600" dirty="0">
              <a:solidFill>
                <a:srgbClr val="002060"/>
              </a:solidFill>
            </a:rPr>
            <a:t>you</a:t>
          </a:r>
        </a:p>
      </dgm:t>
    </dgm:pt>
    <dgm:pt modelId="{D83187B3-C650-4D40-AD5F-079F9C9458B8}" type="parTrans" cxnId="{E8B7E96F-BEAC-48F3-B42F-512AB8D14B03}">
      <dgm:prSet/>
      <dgm:spPr/>
      <dgm:t>
        <a:bodyPr/>
        <a:lstStyle/>
        <a:p>
          <a:endParaRPr lang="en-GB"/>
        </a:p>
      </dgm:t>
    </dgm:pt>
    <dgm:pt modelId="{E7991BC4-80AB-424E-950A-7B82483ACC63}" type="sibTrans" cxnId="{E8B7E96F-BEAC-48F3-B42F-512AB8D14B03}">
      <dgm:prSet/>
      <dgm:spPr/>
      <dgm:t>
        <a:bodyPr/>
        <a:lstStyle/>
        <a:p>
          <a:endParaRPr lang="en-GB"/>
        </a:p>
      </dgm:t>
    </dgm:pt>
    <dgm:pt modelId="{D65A0492-0F68-4FFF-BF5B-BA1C76D6E5DE}" type="pres">
      <dgm:prSet presAssocID="{938DCA41-F85D-40BA-92AE-59BA8375A6AC}" presName="compositeShape" presStyleCnt="0">
        <dgm:presLayoutVars>
          <dgm:chMax val="7"/>
          <dgm:dir/>
          <dgm:resizeHandles val="exact"/>
        </dgm:presLayoutVars>
      </dgm:prSet>
      <dgm:spPr/>
    </dgm:pt>
    <dgm:pt modelId="{7775E395-640F-4EB4-BDF8-F8E794F6BA65}" type="pres">
      <dgm:prSet presAssocID="{39CA9EFE-9EF8-4A89-8DD5-54A06469B244}" presName="circ1" presStyleLbl="vennNode1" presStyleIdx="0" presStyleCnt="6"/>
      <dgm:spPr>
        <a:solidFill>
          <a:schemeClr val="accent6">
            <a:alpha val="50000"/>
          </a:schemeClr>
        </a:solidFill>
      </dgm:spPr>
    </dgm:pt>
    <dgm:pt modelId="{A3822964-317C-4B55-B4A1-2535A2EE446C}" type="pres">
      <dgm:prSet presAssocID="{39CA9EFE-9EF8-4A89-8DD5-54A06469B244}" presName="circ1Tx" presStyleLbl="revTx" presStyleIdx="0" presStyleCnt="0" custLinFactNeighborX="0">
        <dgm:presLayoutVars>
          <dgm:chMax val="0"/>
          <dgm:chPref val="0"/>
          <dgm:bulletEnabled val="1"/>
        </dgm:presLayoutVars>
      </dgm:prSet>
      <dgm:spPr/>
    </dgm:pt>
    <dgm:pt modelId="{B5611930-282F-446E-B8C0-E8B44DEAADFD}" type="pres">
      <dgm:prSet presAssocID="{55706B89-D426-4E6D-B830-5700663F6AE5}" presName="circ2" presStyleLbl="vennNode1" presStyleIdx="1" presStyleCnt="6"/>
      <dgm:spPr>
        <a:solidFill>
          <a:srgbClr val="FF0000">
            <a:alpha val="50000"/>
          </a:srgbClr>
        </a:solidFill>
      </dgm:spPr>
    </dgm:pt>
    <dgm:pt modelId="{B2204562-1E64-4578-9A22-B737277A0191}" type="pres">
      <dgm:prSet presAssocID="{55706B89-D426-4E6D-B830-5700663F6AE5}" presName="circ2Tx" presStyleLbl="revTx" presStyleIdx="0" presStyleCnt="0" custLinFactNeighborX="0">
        <dgm:presLayoutVars>
          <dgm:chMax val="0"/>
          <dgm:chPref val="0"/>
          <dgm:bulletEnabled val="1"/>
        </dgm:presLayoutVars>
      </dgm:prSet>
      <dgm:spPr/>
    </dgm:pt>
    <dgm:pt modelId="{A5676A4B-A812-4D34-8EB8-E2DC643B236E}" type="pres">
      <dgm:prSet presAssocID="{188D8932-57AC-42B7-94E3-DAED9D6F32C0}" presName="circ3" presStyleLbl="vennNode1" presStyleIdx="2" presStyleCnt="6"/>
      <dgm:spPr>
        <a:solidFill>
          <a:srgbClr val="7030A0">
            <a:alpha val="50000"/>
          </a:srgbClr>
        </a:solidFill>
      </dgm:spPr>
    </dgm:pt>
    <dgm:pt modelId="{7F9758E1-D7E3-4A67-BD83-0E5E79EF9E8B}" type="pres">
      <dgm:prSet presAssocID="{188D8932-57AC-42B7-94E3-DAED9D6F32C0}" presName="circ3Tx" presStyleLbl="revTx" presStyleIdx="0" presStyleCnt="0" custLinFactNeighborX="0">
        <dgm:presLayoutVars>
          <dgm:chMax val="0"/>
          <dgm:chPref val="0"/>
          <dgm:bulletEnabled val="1"/>
        </dgm:presLayoutVars>
      </dgm:prSet>
      <dgm:spPr/>
    </dgm:pt>
    <dgm:pt modelId="{CEDCB09C-1C77-4464-87F3-79DFB11539F5}" type="pres">
      <dgm:prSet presAssocID="{9F0F8A13-3301-4969-BDBC-C4FDE95AAF3A}" presName="circ4" presStyleLbl="vennNode1" presStyleIdx="3" presStyleCnt="6"/>
      <dgm:spPr>
        <a:solidFill>
          <a:srgbClr val="FFFF00">
            <a:alpha val="50000"/>
          </a:srgbClr>
        </a:solidFill>
      </dgm:spPr>
    </dgm:pt>
    <dgm:pt modelId="{15BFF138-9D7A-4D12-97D1-F59B3E2A06C4}" type="pres">
      <dgm:prSet presAssocID="{9F0F8A13-3301-4969-BDBC-C4FDE95AAF3A}" presName="circ4Tx" presStyleLbl="revTx" presStyleIdx="0" presStyleCnt="0" custLinFactNeighborX="0">
        <dgm:presLayoutVars>
          <dgm:chMax val="0"/>
          <dgm:chPref val="0"/>
          <dgm:bulletEnabled val="1"/>
        </dgm:presLayoutVars>
      </dgm:prSet>
      <dgm:spPr/>
    </dgm:pt>
    <dgm:pt modelId="{2D2ABDF8-808F-4633-8C60-9A0DC1ACF8F1}" type="pres">
      <dgm:prSet presAssocID="{64F0CB8A-EC77-4A50-AA33-BC4C4E3EBC8E}" presName="circ5" presStyleLbl="vennNode1" presStyleIdx="4" presStyleCnt="6"/>
      <dgm:spPr>
        <a:solidFill>
          <a:srgbClr val="00B0F0">
            <a:alpha val="50000"/>
          </a:srgbClr>
        </a:solidFill>
      </dgm:spPr>
    </dgm:pt>
    <dgm:pt modelId="{4979C5E2-4E64-4972-843F-A9DBD65C8087}" type="pres">
      <dgm:prSet presAssocID="{64F0CB8A-EC77-4A50-AA33-BC4C4E3EBC8E}" presName="circ5Tx" presStyleLbl="revTx" presStyleIdx="0" presStyleCnt="0" custLinFactNeighborX="1773">
        <dgm:presLayoutVars>
          <dgm:chMax val="0"/>
          <dgm:chPref val="0"/>
          <dgm:bulletEnabled val="1"/>
        </dgm:presLayoutVars>
      </dgm:prSet>
      <dgm:spPr/>
    </dgm:pt>
    <dgm:pt modelId="{DD642DE8-D9A9-4657-B842-0C0567C595C4}" type="pres">
      <dgm:prSet presAssocID="{7D361280-E838-41ED-BBBD-F8FB3C6AA95B}" presName="circ6" presStyleLbl="vennNode1" presStyleIdx="5" presStyleCnt="6"/>
      <dgm:spPr>
        <a:solidFill>
          <a:schemeClr val="accent2">
            <a:alpha val="50000"/>
          </a:schemeClr>
        </a:solidFill>
      </dgm:spPr>
    </dgm:pt>
    <dgm:pt modelId="{6BDBE0D8-8D6F-4FB2-A744-9380B722D5C0}" type="pres">
      <dgm:prSet presAssocID="{7D361280-E838-41ED-BBBD-F8FB3C6AA95B}" presName="circ6Tx" presStyleLbl="revTx" presStyleIdx="0" presStyleCnt="0" custLinFactNeighborX="1773">
        <dgm:presLayoutVars>
          <dgm:chMax val="0"/>
          <dgm:chPref val="0"/>
          <dgm:bulletEnabled val="1"/>
        </dgm:presLayoutVars>
      </dgm:prSet>
      <dgm:spPr/>
    </dgm:pt>
  </dgm:ptLst>
  <dgm:cxnLst>
    <dgm:cxn modelId="{7584E01F-5751-4EAE-95D5-CC915107A553}" type="presOf" srcId="{39CA9EFE-9EF8-4A89-8DD5-54A06469B244}" destId="{A3822964-317C-4B55-B4A1-2535A2EE446C}" srcOrd="0" destOrd="0" presId="urn:microsoft.com/office/officeart/2005/8/layout/venn1"/>
    <dgm:cxn modelId="{2E322727-1872-48FD-A85D-ADFF503FF884}" type="presOf" srcId="{64F0CB8A-EC77-4A50-AA33-BC4C4E3EBC8E}" destId="{4979C5E2-4E64-4972-843F-A9DBD65C8087}" srcOrd="0" destOrd="0" presId="urn:microsoft.com/office/officeart/2005/8/layout/venn1"/>
    <dgm:cxn modelId="{11DEC32A-2C8C-4F0D-B195-22823B42C02B}" type="presOf" srcId="{55706B89-D426-4E6D-B830-5700663F6AE5}" destId="{B2204562-1E64-4578-9A22-B737277A0191}" srcOrd="0" destOrd="0" presId="urn:microsoft.com/office/officeart/2005/8/layout/venn1"/>
    <dgm:cxn modelId="{0E1A2F64-3307-426E-9E00-0528CA42D197}" srcId="{938DCA41-F85D-40BA-92AE-59BA8375A6AC}" destId="{64F0CB8A-EC77-4A50-AA33-BC4C4E3EBC8E}" srcOrd="4" destOrd="0" parTransId="{30E5C805-6053-4D5C-96A5-321DFE3C31A8}" sibTransId="{09D827D6-A690-429D-AA39-0CDCF04123B7}"/>
    <dgm:cxn modelId="{4B8A2A6D-87D5-4A49-8DCD-67D244F48E81}" type="presOf" srcId="{938DCA41-F85D-40BA-92AE-59BA8375A6AC}" destId="{D65A0492-0F68-4FFF-BF5B-BA1C76D6E5DE}" srcOrd="0" destOrd="0" presId="urn:microsoft.com/office/officeart/2005/8/layout/venn1"/>
    <dgm:cxn modelId="{E8B7E96F-BEAC-48F3-B42F-512AB8D14B03}" srcId="{938DCA41-F85D-40BA-92AE-59BA8375A6AC}" destId="{7D361280-E838-41ED-BBBD-F8FB3C6AA95B}" srcOrd="5" destOrd="0" parTransId="{D83187B3-C650-4D40-AD5F-079F9C9458B8}" sibTransId="{E7991BC4-80AB-424E-950A-7B82483ACC63}"/>
    <dgm:cxn modelId="{3CCD7578-1599-454E-AAB1-D7E3E868C136}" srcId="{938DCA41-F85D-40BA-92AE-59BA8375A6AC}" destId="{188D8932-57AC-42B7-94E3-DAED9D6F32C0}" srcOrd="2" destOrd="0" parTransId="{49A0664F-1313-4236-AECB-1FF0728C8AAD}" sibTransId="{5B19FD10-8A2C-4419-B281-3EEC1F9417E0}"/>
    <dgm:cxn modelId="{96C2D57C-14C6-4A48-BAFC-FDD7F19E7DED}" type="presOf" srcId="{9F0F8A13-3301-4969-BDBC-C4FDE95AAF3A}" destId="{15BFF138-9D7A-4D12-97D1-F59B3E2A06C4}" srcOrd="0" destOrd="0" presId="urn:microsoft.com/office/officeart/2005/8/layout/venn1"/>
    <dgm:cxn modelId="{DA4F988A-435A-4CB9-AF92-3B029CAD0B86}" type="presOf" srcId="{188D8932-57AC-42B7-94E3-DAED9D6F32C0}" destId="{7F9758E1-D7E3-4A67-BD83-0E5E79EF9E8B}" srcOrd="0" destOrd="0" presId="urn:microsoft.com/office/officeart/2005/8/layout/venn1"/>
    <dgm:cxn modelId="{36C1DD90-7DB0-4F67-AAB0-7CBA3AFD367D}" srcId="{938DCA41-F85D-40BA-92AE-59BA8375A6AC}" destId="{39CA9EFE-9EF8-4A89-8DD5-54A06469B244}" srcOrd="0" destOrd="0" parTransId="{97B0DE85-0834-4966-9A6D-EE94D5622FF2}" sibTransId="{E496B7F3-6E1D-4B0B-BF2F-1E898D7C9018}"/>
    <dgm:cxn modelId="{9646BB95-174B-415E-A45A-445638897F93}" srcId="{938DCA41-F85D-40BA-92AE-59BA8375A6AC}" destId="{9F0F8A13-3301-4969-BDBC-C4FDE95AAF3A}" srcOrd="3" destOrd="0" parTransId="{3F08963B-68E4-4886-8ADE-C588FA30D8D6}" sibTransId="{4586D09B-3272-4E36-9352-A337271F698C}"/>
    <dgm:cxn modelId="{78F8F5C0-F16C-4A7F-BD83-16E7E96AA1B1}" srcId="{938DCA41-F85D-40BA-92AE-59BA8375A6AC}" destId="{55706B89-D426-4E6D-B830-5700663F6AE5}" srcOrd="1" destOrd="0" parTransId="{0BD078E1-8FC8-48C4-9906-2B3F9F069841}" sibTransId="{BAC595A9-F098-4DFE-9A2D-CB5A98888FF7}"/>
    <dgm:cxn modelId="{8583A2CD-A2DB-45B9-9CA4-F5C130CA6928}" type="presOf" srcId="{7D361280-E838-41ED-BBBD-F8FB3C6AA95B}" destId="{6BDBE0D8-8D6F-4FB2-A744-9380B722D5C0}" srcOrd="0" destOrd="0" presId="urn:microsoft.com/office/officeart/2005/8/layout/venn1"/>
    <dgm:cxn modelId="{503167EC-8A0B-4181-8D6E-0674CE84E79D}" type="presParOf" srcId="{D65A0492-0F68-4FFF-BF5B-BA1C76D6E5DE}" destId="{7775E395-640F-4EB4-BDF8-F8E794F6BA65}" srcOrd="0" destOrd="0" presId="urn:microsoft.com/office/officeart/2005/8/layout/venn1"/>
    <dgm:cxn modelId="{473F995F-FE3C-4C23-8247-3706BCDBE87D}" type="presParOf" srcId="{D65A0492-0F68-4FFF-BF5B-BA1C76D6E5DE}" destId="{A3822964-317C-4B55-B4A1-2535A2EE446C}" srcOrd="1" destOrd="0" presId="urn:microsoft.com/office/officeart/2005/8/layout/venn1"/>
    <dgm:cxn modelId="{F6747ED9-CABD-43D6-AF03-3FA2055194AF}" type="presParOf" srcId="{D65A0492-0F68-4FFF-BF5B-BA1C76D6E5DE}" destId="{B5611930-282F-446E-B8C0-E8B44DEAADFD}" srcOrd="2" destOrd="0" presId="urn:microsoft.com/office/officeart/2005/8/layout/venn1"/>
    <dgm:cxn modelId="{4EAE4CE1-E074-494D-A672-1608DB4F4488}" type="presParOf" srcId="{D65A0492-0F68-4FFF-BF5B-BA1C76D6E5DE}" destId="{B2204562-1E64-4578-9A22-B737277A0191}" srcOrd="3" destOrd="0" presId="urn:microsoft.com/office/officeart/2005/8/layout/venn1"/>
    <dgm:cxn modelId="{999B59AB-7CE0-494D-8ED4-B450018E971D}" type="presParOf" srcId="{D65A0492-0F68-4FFF-BF5B-BA1C76D6E5DE}" destId="{A5676A4B-A812-4D34-8EB8-E2DC643B236E}" srcOrd="4" destOrd="0" presId="urn:microsoft.com/office/officeart/2005/8/layout/venn1"/>
    <dgm:cxn modelId="{036BDD56-DD73-4249-9743-8A52D2E4BE83}" type="presParOf" srcId="{D65A0492-0F68-4FFF-BF5B-BA1C76D6E5DE}" destId="{7F9758E1-D7E3-4A67-BD83-0E5E79EF9E8B}" srcOrd="5" destOrd="0" presId="urn:microsoft.com/office/officeart/2005/8/layout/venn1"/>
    <dgm:cxn modelId="{3096F59C-E41D-4E9E-A5CB-394EBCF65F6A}" type="presParOf" srcId="{D65A0492-0F68-4FFF-BF5B-BA1C76D6E5DE}" destId="{CEDCB09C-1C77-4464-87F3-79DFB11539F5}" srcOrd="6" destOrd="0" presId="urn:microsoft.com/office/officeart/2005/8/layout/venn1"/>
    <dgm:cxn modelId="{9500CF54-4ED6-4EAB-9E14-671FF7D35B68}" type="presParOf" srcId="{D65A0492-0F68-4FFF-BF5B-BA1C76D6E5DE}" destId="{15BFF138-9D7A-4D12-97D1-F59B3E2A06C4}" srcOrd="7" destOrd="0" presId="urn:microsoft.com/office/officeart/2005/8/layout/venn1"/>
    <dgm:cxn modelId="{55C929EE-5BE0-4697-9C49-DFFADBE54337}" type="presParOf" srcId="{D65A0492-0F68-4FFF-BF5B-BA1C76D6E5DE}" destId="{2D2ABDF8-808F-4633-8C60-9A0DC1ACF8F1}" srcOrd="8" destOrd="0" presId="urn:microsoft.com/office/officeart/2005/8/layout/venn1"/>
    <dgm:cxn modelId="{69200F2D-5F99-4542-8B96-36B41355E76C}" type="presParOf" srcId="{D65A0492-0F68-4FFF-BF5B-BA1C76D6E5DE}" destId="{4979C5E2-4E64-4972-843F-A9DBD65C8087}" srcOrd="9" destOrd="0" presId="urn:microsoft.com/office/officeart/2005/8/layout/venn1"/>
    <dgm:cxn modelId="{09052B69-FCB2-4989-96FC-933EFE292983}" type="presParOf" srcId="{D65A0492-0F68-4FFF-BF5B-BA1C76D6E5DE}" destId="{DD642DE8-D9A9-4657-B842-0C0567C595C4}" srcOrd="10" destOrd="0" presId="urn:microsoft.com/office/officeart/2005/8/layout/venn1"/>
    <dgm:cxn modelId="{5F53854F-DB95-44E9-80D4-2A50B864B300}" type="presParOf" srcId="{D65A0492-0F68-4FFF-BF5B-BA1C76D6E5DE}" destId="{6BDBE0D8-8D6F-4FB2-A744-9380B722D5C0}" srcOrd="11"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8DCA41-F85D-40BA-92AE-59BA8375A6AC}" type="doc">
      <dgm:prSet loTypeId="urn:microsoft.com/office/officeart/2005/8/layout/venn1" loCatId="relationship" qsTypeId="urn:microsoft.com/office/officeart/2005/8/quickstyle/simple1" qsCatId="simple" csTypeId="urn:microsoft.com/office/officeart/2005/8/colors/accent1_2" csCatId="accent1" phldr="1"/>
      <dgm:spPr/>
    </dgm:pt>
    <dgm:pt modelId="{39CA9EFE-9EF8-4A89-8DD5-54A06469B244}">
      <dgm:prSet phldrT="[Text]" custT="1"/>
      <dgm:spPr/>
      <dgm:t>
        <a:bodyPr/>
        <a:lstStyle/>
        <a:p>
          <a:r>
            <a:rPr lang="en-GB" sz="1200" dirty="0" err="1"/>
            <a:t>teulu</a:t>
          </a:r>
          <a:endParaRPr lang="en-GB" sz="1200" dirty="0"/>
        </a:p>
        <a:p>
          <a:r>
            <a:rPr lang="en-GB" sz="1200" dirty="0">
              <a:solidFill>
                <a:srgbClr val="002060"/>
              </a:solidFill>
            </a:rPr>
            <a:t>family</a:t>
          </a:r>
        </a:p>
      </dgm:t>
    </dgm:pt>
    <dgm:pt modelId="{97B0DE85-0834-4966-9A6D-EE94D5622FF2}" type="parTrans" cxnId="{36C1DD90-7DB0-4F67-AAB0-7CBA3AFD367D}">
      <dgm:prSet/>
      <dgm:spPr/>
      <dgm:t>
        <a:bodyPr/>
        <a:lstStyle/>
        <a:p>
          <a:endParaRPr lang="en-GB"/>
        </a:p>
      </dgm:t>
    </dgm:pt>
    <dgm:pt modelId="{E496B7F3-6E1D-4B0B-BF2F-1E898D7C9018}" type="sibTrans" cxnId="{36C1DD90-7DB0-4F67-AAB0-7CBA3AFD367D}">
      <dgm:prSet/>
      <dgm:spPr/>
      <dgm:t>
        <a:bodyPr/>
        <a:lstStyle/>
        <a:p>
          <a:endParaRPr lang="en-GB"/>
        </a:p>
      </dgm:t>
    </dgm:pt>
    <dgm:pt modelId="{55706B89-D426-4E6D-B830-5700663F6AE5}">
      <dgm:prSet phldrT="[Text]"/>
      <dgm:spPr/>
      <dgm:t>
        <a:bodyPr/>
        <a:lstStyle/>
        <a:p>
          <a:r>
            <a:rPr lang="en-GB" dirty="0" err="1"/>
            <a:t>cymuned</a:t>
          </a:r>
          <a:endParaRPr lang="en-GB" dirty="0"/>
        </a:p>
        <a:p>
          <a:r>
            <a:rPr lang="en-GB" dirty="0"/>
            <a:t>community</a:t>
          </a:r>
        </a:p>
      </dgm:t>
    </dgm:pt>
    <dgm:pt modelId="{0BD078E1-8FC8-48C4-9906-2B3F9F069841}" type="parTrans" cxnId="{78F8F5C0-F16C-4A7F-BD83-16E7E96AA1B1}">
      <dgm:prSet/>
      <dgm:spPr/>
      <dgm:t>
        <a:bodyPr/>
        <a:lstStyle/>
        <a:p>
          <a:endParaRPr lang="en-GB"/>
        </a:p>
      </dgm:t>
    </dgm:pt>
    <dgm:pt modelId="{BAC595A9-F098-4DFE-9A2D-CB5A98888FF7}" type="sibTrans" cxnId="{78F8F5C0-F16C-4A7F-BD83-16E7E96AA1B1}">
      <dgm:prSet/>
      <dgm:spPr/>
      <dgm:t>
        <a:bodyPr/>
        <a:lstStyle/>
        <a:p>
          <a:endParaRPr lang="en-GB"/>
        </a:p>
      </dgm:t>
    </dgm:pt>
    <dgm:pt modelId="{64F0CB8A-EC77-4A50-AA33-BC4C4E3EBC8E}">
      <dgm:prSet phldrT="[Text]" custT="1"/>
      <dgm:spPr/>
      <dgm:t>
        <a:bodyPr/>
        <a:lstStyle/>
        <a:p>
          <a:r>
            <a:rPr lang="en-GB" sz="1200" dirty="0"/>
            <a:t>plant</a:t>
          </a:r>
        </a:p>
        <a:p>
          <a:r>
            <a:rPr lang="en-GB" sz="1200" dirty="0">
              <a:solidFill>
                <a:srgbClr val="002060"/>
              </a:solidFill>
            </a:rPr>
            <a:t>children</a:t>
          </a:r>
        </a:p>
      </dgm:t>
    </dgm:pt>
    <dgm:pt modelId="{30E5C805-6053-4D5C-96A5-321DFE3C31A8}" type="parTrans" cxnId="{0E1A2F64-3307-426E-9E00-0528CA42D197}">
      <dgm:prSet/>
      <dgm:spPr/>
      <dgm:t>
        <a:bodyPr/>
        <a:lstStyle/>
        <a:p>
          <a:endParaRPr lang="en-GB"/>
        </a:p>
      </dgm:t>
    </dgm:pt>
    <dgm:pt modelId="{09D827D6-A690-429D-AA39-0CDCF04123B7}" type="sibTrans" cxnId="{0E1A2F64-3307-426E-9E00-0528CA42D197}">
      <dgm:prSet/>
      <dgm:spPr/>
      <dgm:t>
        <a:bodyPr/>
        <a:lstStyle/>
        <a:p>
          <a:endParaRPr lang="en-GB"/>
        </a:p>
      </dgm:t>
    </dgm:pt>
    <dgm:pt modelId="{188D8932-57AC-42B7-94E3-DAED9D6F32C0}">
      <dgm:prSet/>
      <dgm:spPr/>
      <dgm:t>
        <a:bodyPr/>
        <a:lstStyle/>
        <a:p>
          <a:r>
            <a:rPr lang="cy-GB" dirty="0"/>
            <a:t>tîm blynyddoedd cynnar</a:t>
          </a:r>
          <a:endParaRPr lang="en-GB" dirty="0"/>
        </a:p>
        <a:p>
          <a:r>
            <a:rPr lang="en-GB" dirty="0">
              <a:solidFill>
                <a:srgbClr val="002060"/>
              </a:solidFill>
            </a:rPr>
            <a:t>early</a:t>
          </a:r>
          <a:r>
            <a:rPr lang="en-GB" baseline="0" dirty="0">
              <a:solidFill>
                <a:srgbClr val="002060"/>
              </a:solidFill>
            </a:rPr>
            <a:t> years team</a:t>
          </a:r>
        </a:p>
      </dgm:t>
    </dgm:pt>
    <dgm:pt modelId="{49A0664F-1313-4236-AECB-1FF0728C8AAD}" type="parTrans" cxnId="{3CCD7578-1599-454E-AAB1-D7E3E868C136}">
      <dgm:prSet/>
      <dgm:spPr/>
      <dgm:t>
        <a:bodyPr/>
        <a:lstStyle/>
        <a:p>
          <a:endParaRPr lang="en-GB"/>
        </a:p>
      </dgm:t>
    </dgm:pt>
    <dgm:pt modelId="{5B19FD10-8A2C-4419-B281-3EEC1F9417E0}" type="sibTrans" cxnId="{3CCD7578-1599-454E-AAB1-D7E3E868C136}">
      <dgm:prSet/>
      <dgm:spPr/>
      <dgm:t>
        <a:bodyPr/>
        <a:lstStyle/>
        <a:p>
          <a:endParaRPr lang="en-GB"/>
        </a:p>
      </dgm:t>
    </dgm:pt>
    <dgm:pt modelId="{9F0F8A13-3301-4969-BDBC-C4FDE95AAF3A}">
      <dgm:prSet/>
      <dgm:spPr/>
      <dgm:t>
        <a:bodyPr/>
        <a:lstStyle/>
        <a:p>
          <a:r>
            <a:rPr lang="cy-GB" dirty="0"/>
            <a:t>gweithwyr proffesiynol eraill</a:t>
          </a:r>
          <a:endParaRPr lang="en-GB" dirty="0"/>
        </a:p>
        <a:p>
          <a:r>
            <a:rPr lang="en-GB" dirty="0">
              <a:solidFill>
                <a:srgbClr val="002060"/>
              </a:solidFill>
            </a:rPr>
            <a:t>other professionals</a:t>
          </a:r>
        </a:p>
      </dgm:t>
    </dgm:pt>
    <dgm:pt modelId="{3F08963B-68E4-4886-8ADE-C588FA30D8D6}" type="parTrans" cxnId="{9646BB95-174B-415E-A45A-445638897F93}">
      <dgm:prSet/>
      <dgm:spPr/>
      <dgm:t>
        <a:bodyPr/>
        <a:lstStyle/>
        <a:p>
          <a:endParaRPr lang="en-GB"/>
        </a:p>
      </dgm:t>
    </dgm:pt>
    <dgm:pt modelId="{4586D09B-3272-4E36-9352-A337271F698C}" type="sibTrans" cxnId="{9646BB95-174B-415E-A45A-445638897F93}">
      <dgm:prSet/>
      <dgm:spPr/>
      <dgm:t>
        <a:bodyPr/>
        <a:lstStyle/>
        <a:p>
          <a:endParaRPr lang="en-GB"/>
        </a:p>
      </dgm:t>
    </dgm:pt>
    <dgm:pt modelId="{7D361280-E838-41ED-BBBD-F8FB3C6AA95B}">
      <dgm:prSet custT="1"/>
      <dgm:spPr/>
      <dgm:t>
        <a:bodyPr/>
        <a:lstStyle/>
        <a:p>
          <a:r>
            <a:rPr lang="en-GB" sz="1200" dirty="0" err="1"/>
            <a:t>ti</a:t>
          </a:r>
          <a:endParaRPr lang="en-GB" sz="1200" dirty="0"/>
        </a:p>
        <a:p>
          <a:r>
            <a:rPr lang="en-GB" sz="1200" dirty="0">
              <a:solidFill>
                <a:srgbClr val="002060"/>
              </a:solidFill>
            </a:rPr>
            <a:t>you</a:t>
          </a:r>
        </a:p>
      </dgm:t>
    </dgm:pt>
    <dgm:pt modelId="{D83187B3-C650-4D40-AD5F-079F9C9458B8}" type="parTrans" cxnId="{E8B7E96F-BEAC-48F3-B42F-512AB8D14B03}">
      <dgm:prSet/>
      <dgm:spPr/>
      <dgm:t>
        <a:bodyPr/>
        <a:lstStyle/>
        <a:p>
          <a:endParaRPr lang="en-GB"/>
        </a:p>
      </dgm:t>
    </dgm:pt>
    <dgm:pt modelId="{E7991BC4-80AB-424E-950A-7B82483ACC63}" type="sibTrans" cxnId="{E8B7E96F-BEAC-48F3-B42F-512AB8D14B03}">
      <dgm:prSet/>
      <dgm:spPr/>
      <dgm:t>
        <a:bodyPr/>
        <a:lstStyle/>
        <a:p>
          <a:endParaRPr lang="en-GB"/>
        </a:p>
      </dgm:t>
    </dgm:pt>
    <dgm:pt modelId="{D65A0492-0F68-4FFF-BF5B-BA1C76D6E5DE}" type="pres">
      <dgm:prSet presAssocID="{938DCA41-F85D-40BA-92AE-59BA8375A6AC}" presName="compositeShape" presStyleCnt="0">
        <dgm:presLayoutVars>
          <dgm:chMax val="7"/>
          <dgm:dir/>
          <dgm:resizeHandles val="exact"/>
        </dgm:presLayoutVars>
      </dgm:prSet>
      <dgm:spPr/>
    </dgm:pt>
    <dgm:pt modelId="{7775E395-640F-4EB4-BDF8-F8E794F6BA65}" type="pres">
      <dgm:prSet presAssocID="{39CA9EFE-9EF8-4A89-8DD5-54A06469B244}" presName="circ1" presStyleLbl="vennNode1" presStyleIdx="0" presStyleCnt="6"/>
      <dgm:spPr>
        <a:solidFill>
          <a:schemeClr val="accent6">
            <a:alpha val="50000"/>
          </a:schemeClr>
        </a:solidFill>
      </dgm:spPr>
    </dgm:pt>
    <dgm:pt modelId="{A3822964-317C-4B55-B4A1-2535A2EE446C}" type="pres">
      <dgm:prSet presAssocID="{39CA9EFE-9EF8-4A89-8DD5-54A06469B244}" presName="circ1Tx" presStyleLbl="revTx" presStyleIdx="0" presStyleCnt="0" custLinFactNeighborX="0">
        <dgm:presLayoutVars>
          <dgm:chMax val="0"/>
          <dgm:chPref val="0"/>
          <dgm:bulletEnabled val="1"/>
        </dgm:presLayoutVars>
      </dgm:prSet>
      <dgm:spPr/>
    </dgm:pt>
    <dgm:pt modelId="{B5611930-282F-446E-B8C0-E8B44DEAADFD}" type="pres">
      <dgm:prSet presAssocID="{55706B89-D426-4E6D-B830-5700663F6AE5}" presName="circ2" presStyleLbl="vennNode1" presStyleIdx="1" presStyleCnt="6"/>
      <dgm:spPr>
        <a:solidFill>
          <a:srgbClr val="FF0000">
            <a:alpha val="50000"/>
          </a:srgbClr>
        </a:solidFill>
      </dgm:spPr>
    </dgm:pt>
    <dgm:pt modelId="{B2204562-1E64-4578-9A22-B737277A0191}" type="pres">
      <dgm:prSet presAssocID="{55706B89-D426-4E6D-B830-5700663F6AE5}" presName="circ2Tx" presStyleLbl="revTx" presStyleIdx="0" presStyleCnt="0" custLinFactNeighborX="0">
        <dgm:presLayoutVars>
          <dgm:chMax val="0"/>
          <dgm:chPref val="0"/>
          <dgm:bulletEnabled val="1"/>
        </dgm:presLayoutVars>
      </dgm:prSet>
      <dgm:spPr/>
    </dgm:pt>
    <dgm:pt modelId="{A5676A4B-A812-4D34-8EB8-E2DC643B236E}" type="pres">
      <dgm:prSet presAssocID="{188D8932-57AC-42B7-94E3-DAED9D6F32C0}" presName="circ3" presStyleLbl="vennNode1" presStyleIdx="2" presStyleCnt="6"/>
      <dgm:spPr>
        <a:solidFill>
          <a:srgbClr val="7030A0">
            <a:alpha val="50000"/>
          </a:srgbClr>
        </a:solidFill>
      </dgm:spPr>
    </dgm:pt>
    <dgm:pt modelId="{7F9758E1-D7E3-4A67-BD83-0E5E79EF9E8B}" type="pres">
      <dgm:prSet presAssocID="{188D8932-57AC-42B7-94E3-DAED9D6F32C0}" presName="circ3Tx" presStyleLbl="revTx" presStyleIdx="0" presStyleCnt="0" custLinFactNeighborX="0">
        <dgm:presLayoutVars>
          <dgm:chMax val="0"/>
          <dgm:chPref val="0"/>
          <dgm:bulletEnabled val="1"/>
        </dgm:presLayoutVars>
      </dgm:prSet>
      <dgm:spPr/>
    </dgm:pt>
    <dgm:pt modelId="{CEDCB09C-1C77-4464-87F3-79DFB11539F5}" type="pres">
      <dgm:prSet presAssocID="{9F0F8A13-3301-4969-BDBC-C4FDE95AAF3A}" presName="circ4" presStyleLbl="vennNode1" presStyleIdx="3" presStyleCnt="6"/>
      <dgm:spPr>
        <a:solidFill>
          <a:srgbClr val="FFFF00">
            <a:alpha val="50000"/>
          </a:srgbClr>
        </a:solidFill>
      </dgm:spPr>
    </dgm:pt>
    <dgm:pt modelId="{15BFF138-9D7A-4D12-97D1-F59B3E2A06C4}" type="pres">
      <dgm:prSet presAssocID="{9F0F8A13-3301-4969-BDBC-C4FDE95AAF3A}" presName="circ4Tx" presStyleLbl="revTx" presStyleIdx="0" presStyleCnt="0" custLinFactNeighborX="0">
        <dgm:presLayoutVars>
          <dgm:chMax val="0"/>
          <dgm:chPref val="0"/>
          <dgm:bulletEnabled val="1"/>
        </dgm:presLayoutVars>
      </dgm:prSet>
      <dgm:spPr/>
    </dgm:pt>
    <dgm:pt modelId="{2D2ABDF8-808F-4633-8C60-9A0DC1ACF8F1}" type="pres">
      <dgm:prSet presAssocID="{64F0CB8A-EC77-4A50-AA33-BC4C4E3EBC8E}" presName="circ5" presStyleLbl="vennNode1" presStyleIdx="4" presStyleCnt="6"/>
      <dgm:spPr>
        <a:solidFill>
          <a:srgbClr val="00B0F0">
            <a:alpha val="50000"/>
          </a:srgbClr>
        </a:solidFill>
      </dgm:spPr>
    </dgm:pt>
    <dgm:pt modelId="{4979C5E2-4E64-4972-843F-A9DBD65C8087}" type="pres">
      <dgm:prSet presAssocID="{64F0CB8A-EC77-4A50-AA33-BC4C4E3EBC8E}" presName="circ5Tx" presStyleLbl="revTx" presStyleIdx="0" presStyleCnt="0" custLinFactNeighborX="1773">
        <dgm:presLayoutVars>
          <dgm:chMax val="0"/>
          <dgm:chPref val="0"/>
          <dgm:bulletEnabled val="1"/>
        </dgm:presLayoutVars>
      </dgm:prSet>
      <dgm:spPr/>
    </dgm:pt>
    <dgm:pt modelId="{DD642DE8-D9A9-4657-B842-0C0567C595C4}" type="pres">
      <dgm:prSet presAssocID="{7D361280-E838-41ED-BBBD-F8FB3C6AA95B}" presName="circ6" presStyleLbl="vennNode1" presStyleIdx="5" presStyleCnt="6"/>
      <dgm:spPr>
        <a:solidFill>
          <a:schemeClr val="accent2">
            <a:alpha val="50000"/>
          </a:schemeClr>
        </a:solidFill>
      </dgm:spPr>
    </dgm:pt>
    <dgm:pt modelId="{6BDBE0D8-8D6F-4FB2-A744-9380B722D5C0}" type="pres">
      <dgm:prSet presAssocID="{7D361280-E838-41ED-BBBD-F8FB3C6AA95B}" presName="circ6Tx" presStyleLbl="revTx" presStyleIdx="0" presStyleCnt="0" custLinFactNeighborX="1773">
        <dgm:presLayoutVars>
          <dgm:chMax val="0"/>
          <dgm:chPref val="0"/>
          <dgm:bulletEnabled val="1"/>
        </dgm:presLayoutVars>
      </dgm:prSet>
      <dgm:spPr/>
    </dgm:pt>
  </dgm:ptLst>
  <dgm:cxnLst>
    <dgm:cxn modelId="{7584E01F-5751-4EAE-95D5-CC915107A553}" type="presOf" srcId="{39CA9EFE-9EF8-4A89-8DD5-54A06469B244}" destId="{A3822964-317C-4B55-B4A1-2535A2EE446C}" srcOrd="0" destOrd="0" presId="urn:microsoft.com/office/officeart/2005/8/layout/venn1"/>
    <dgm:cxn modelId="{2E322727-1872-48FD-A85D-ADFF503FF884}" type="presOf" srcId="{64F0CB8A-EC77-4A50-AA33-BC4C4E3EBC8E}" destId="{4979C5E2-4E64-4972-843F-A9DBD65C8087}" srcOrd="0" destOrd="0" presId="urn:microsoft.com/office/officeart/2005/8/layout/venn1"/>
    <dgm:cxn modelId="{11DEC32A-2C8C-4F0D-B195-22823B42C02B}" type="presOf" srcId="{55706B89-D426-4E6D-B830-5700663F6AE5}" destId="{B2204562-1E64-4578-9A22-B737277A0191}" srcOrd="0" destOrd="0" presId="urn:microsoft.com/office/officeart/2005/8/layout/venn1"/>
    <dgm:cxn modelId="{0E1A2F64-3307-426E-9E00-0528CA42D197}" srcId="{938DCA41-F85D-40BA-92AE-59BA8375A6AC}" destId="{64F0CB8A-EC77-4A50-AA33-BC4C4E3EBC8E}" srcOrd="4" destOrd="0" parTransId="{30E5C805-6053-4D5C-96A5-321DFE3C31A8}" sibTransId="{09D827D6-A690-429D-AA39-0CDCF04123B7}"/>
    <dgm:cxn modelId="{4B8A2A6D-87D5-4A49-8DCD-67D244F48E81}" type="presOf" srcId="{938DCA41-F85D-40BA-92AE-59BA8375A6AC}" destId="{D65A0492-0F68-4FFF-BF5B-BA1C76D6E5DE}" srcOrd="0" destOrd="0" presId="urn:microsoft.com/office/officeart/2005/8/layout/venn1"/>
    <dgm:cxn modelId="{E8B7E96F-BEAC-48F3-B42F-512AB8D14B03}" srcId="{938DCA41-F85D-40BA-92AE-59BA8375A6AC}" destId="{7D361280-E838-41ED-BBBD-F8FB3C6AA95B}" srcOrd="5" destOrd="0" parTransId="{D83187B3-C650-4D40-AD5F-079F9C9458B8}" sibTransId="{E7991BC4-80AB-424E-950A-7B82483ACC63}"/>
    <dgm:cxn modelId="{3CCD7578-1599-454E-AAB1-D7E3E868C136}" srcId="{938DCA41-F85D-40BA-92AE-59BA8375A6AC}" destId="{188D8932-57AC-42B7-94E3-DAED9D6F32C0}" srcOrd="2" destOrd="0" parTransId="{49A0664F-1313-4236-AECB-1FF0728C8AAD}" sibTransId="{5B19FD10-8A2C-4419-B281-3EEC1F9417E0}"/>
    <dgm:cxn modelId="{96C2D57C-14C6-4A48-BAFC-FDD7F19E7DED}" type="presOf" srcId="{9F0F8A13-3301-4969-BDBC-C4FDE95AAF3A}" destId="{15BFF138-9D7A-4D12-97D1-F59B3E2A06C4}" srcOrd="0" destOrd="0" presId="urn:microsoft.com/office/officeart/2005/8/layout/venn1"/>
    <dgm:cxn modelId="{DA4F988A-435A-4CB9-AF92-3B029CAD0B86}" type="presOf" srcId="{188D8932-57AC-42B7-94E3-DAED9D6F32C0}" destId="{7F9758E1-D7E3-4A67-BD83-0E5E79EF9E8B}" srcOrd="0" destOrd="0" presId="urn:microsoft.com/office/officeart/2005/8/layout/venn1"/>
    <dgm:cxn modelId="{36C1DD90-7DB0-4F67-AAB0-7CBA3AFD367D}" srcId="{938DCA41-F85D-40BA-92AE-59BA8375A6AC}" destId="{39CA9EFE-9EF8-4A89-8DD5-54A06469B244}" srcOrd="0" destOrd="0" parTransId="{97B0DE85-0834-4966-9A6D-EE94D5622FF2}" sibTransId="{E496B7F3-6E1D-4B0B-BF2F-1E898D7C9018}"/>
    <dgm:cxn modelId="{9646BB95-174B-415E-A45A-445638897F93}" srcId="{938DCA41-F85D-40BA-92AE-59BA8375A6AC}" destId="{9F0F8A13-3301-4969-BDBC-C4FDE95AAF3A}" srcOrd="3" destOrd="0" parTransId="{3F08963B-68E4-4886-8ADE-C588FA30D8D6}" sibTransId="{4586D09B-3272-4E36-9352-A337271F698C}"/>
    <dgm:cxn modelId="{78F8F5C0-F16C-4A7F-BD83-16E7E96AA1B1}" srcId="{938DCA41-F85D-40BA-92AE-59BA8375A6AC}" destId="{55706B89-D426-4E6D-B830-5700663F6AE5}" srcOrd="1" destOrd="0" parTransId="{0BD078E1-8FC8-48C4-9906-2B3F9F069841}" sibTransId="{BAC595A9-F098-4DFE-9A2D-CB5A98888FF7}"/>
    <dgm:cxn modelId="{8583A2CD-A2DB-45B9-9CA4-F5C130CA6928}" type="presOf" srcId="{7D361280-E838-41ED-BBBD-F8FB3C6AA95B}" destId="{6BDBE0D8-8D6F-4FB2-A744-9380B722D5C0}" srcOrd="0" destOrd="0" presId="urn:microsoft.com/office/officeart/2005/8/layout/venn1"/>
    <dgm:cxn modelId="{503167EC-8A0B-4181-8D6E-0674CE84E79D}" type="presParOf" srcId="{D65A0492-0F68-4FFF-BF5B-BA1C76D6E5DE}" destId="{7775E395-640F-4EB4-BDF8-F8E794F6BA65}" srcOrd="0" destOrd="0" presId="urn:microsoft.com/office/officeart/2005/8/layout/venn1"/>
    <dgm:cxn modelId="{473F995F-FE3C-4C23-8247-3706BCDBE87D}" type="presParOf" srcId="{D65A0492-0F68-4FFF-BF5B-BA1C76D6E5DE}" destId="{A3822964-317C-4B55-B4A1-2535A2EE446C}" srcOrd="1" destOrd="0" presId="urn:microsoft.com/office/officeart/2005/8/layout/venn1"/>
    <dgm:cxn modelId="{F6747ED9-CABD-43D6-AF03-3FA2055194AF}" type="presParOf" srcId="{D65A0492-0F68-4FFF-BF5B-BA1C76D6E5DE}" destId="{B5611930-282F-446E-B8C0-E8B44DEAADFD}" srcOrd="2" destOrd="0" presId="urn:microsoft.com/office/officeart/2005/8/layout/venn1"/>
    <dgm:cxn modelId="{4EAE4CE1-E074-494D-A672-1608DB4F4488}" type="presParOf" srcId="{D65A0492-0F68-4FFF-BF5B-BA1C76D6E5DE}" destId="{B2204562-1E64-4578-9A22-B737277A0191}" srcOrd="3" destOrd="0" presId="urn:microsoft.com/office/officeart/2005/8/layout/venn1"/>
    <dgm:cxn modelId="{999B59AB-7CE0-494D-8ED4-B450018E971D}" type="presParOf" srcId="{D65A0492-0F68-4FFF-BF5B-BA1C76D6E5DE}" destId="{A5676A4B-A812-4D34-8EB8-E2DC643B236E}" srcOrd="4" destOrd="0" presId="urn:microsoft.com/office/officeart/2005/8/layout/venn1"/>
    <dgm:cxn modelId="{036BDD56-DD73-4249-9743-8A52D2E4BE83}" type="presParOf" srcId="{D65A0492-0F68-4FFF-BF5B-BA1C76D6E5DE}" destId="{7F9758E1-D7E3-4A67-BD83-0E5E79EF9E8B}" srcOrd="5" destOrd="0" presId="urn:microsoft.com/office/officeart/2005/8/layout/venn1"/>
    <dgm:cxn modelId="{3096F59C-E41D-4E9E-A5CB-394EBCF65F6A}" type="presParOf" srcId="{D65A0492-0F68-4FFF-BF5B-BA1C76D6E5DE}" destId="{CEDCB09C-1C77-4464-87F3-79DFB11539F5}" srcOrd="6" destOrd="0" presId="urn:microsoft.com/office/officeart/2005/8/layout/venn1"/>
    <dgm:cxn modelId="{9500CF54-4ED6-4EAB-9E14-671FF7D35B68}" type="presParOf" srcId="{D65A0492-0F68-4FFF-BF5B-BA1C76D6E5DE}" destId="{15BFF138-9D7A-4D12-97D1-F59B3E2A06C4}" srcOrd="7" destOrd="0" presId="urn:microsoft.com/office/officeart/2005/8/layout/venn1"/>
    <dgm:cxn modelId="{55C929EE-5BE0-4697-9C49-DFFADBE54337}" type="presParOf" srcId="{D65A0492-0F68-4FFF-BF5B-BA1C76D6E5DE}" destId="{2D2ABDF8-808F-4633-8C60-9A0DC1ACF8F1}" srcOrd="8" destOrd="0" presId="urn:microsoft.com/office/officeart/2005/8/layout/venn1"/>
    <dgm:cxn modelId="{69200F2D-5F99-4542-8B96-36B41355E76C}" type="presParOf" srcId="{D65A0492-0F68-4FFF-BF5B-BA1C76D6E5DE}" destId="{4979C5E2-4E64-4972-843F-A9DBD65C8087}" srcOrd="9" destOrd="0" presId="urn:microsoft.com/office/officeart/2005/8/layout/venn1"/>
    <dgm:cxn modelId="{09052B69-FCB2-4989-96FC-933EFE292983}" type="presParOf" srcId="{D65A0492-0F68-4FFF-BF5B-BA1C76D6E5DE}" destId="{DD642DE8-D9A9-4657-B842-0C0567C595C4}" srcOrd="10" destOrd="0" presId="urn:microsoft.com/office/officeart/2005/8/layout/venn1"/>
    <dgm:cxn modelId="{5F53854F-DB95-44E9-80D4-2A50B864B300}" type="presParOf" srcId="{D65A0492-0F68-4FFF-BF5B-BA1C76D6E5DE}" destId="{6BDBE0D8-8D6F-4FB2-A744-9380B722D5C0}" srcOrd="11"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38DCA41-F85D-40BA-92AE-59BA8375A6AC}" type="doc">
      <dgm:prSet loTypeId="urn:microsoft.com/office/officeart/2005/8/layout/venn1" loCatId="relationship" qsTypeId="urn:microsoft.com/office/officeart/2005/8/quickstyle/simple1" qsCatId="simple" csTypeId="urn:microsoft.com/office/officeart/2005/8/colors/accent1_2" csCatId="accent1" phldr="1"/>
      <dgm:spPr/>
    </dgm:pt>
    <dgm:pt modelId="{39CA9EFE-9EF8-4A89-8DD5-54A06469B244}">
      <dgm:prSet phldrT="[Text]" custT="1"/>
      <dgm:spPr/>
      <dgm:t>
        <a:bodyPr/>
        <a:lstStyle/>
        <a:p>
          <a:r>
            <a:rPr lang="en-GB" sz="1200" dirty="0" err="1"/>
            <a:t>teulu</a:t>
          </a:r>
          <a:endParaRPr lang="en-GB" sz="1200" dirty="0"/>
        </a:p>
        <a:p>
          <a:r>
            <a:rPr lang="en-GB" sz="1200" dirty="0">
              <a:solidFill>
                <a:srgbClr val="002060"/>
              </a:solidFill>
            </a:rPr>
            <a:t>family</a:t>
          </a:r>
        </a:p>
      </dgm:t>
    </dgm:pt>
    <dgm:pt modelId="{97B0DE85-0834-4966-9A6D-EE94D5622FF2}" type="parTrans" cxnId="{36C1DD90-7DB0-4F67-AAB0-7CBA3AFD367D}">
      <dgm:prSet/>
      <dgm:spPr/>
      <dgm:t>
        <a:bodyPr/>
        <a:lstStyle/>
        <a:p>
          <a:endParaRPr lang="en-GB"/>
        </a:p>
      </dgm:t>
    </dgm:pt>
    <dgm:pt modelId="{E496B7F3-6E1D-4B0B-BF2F-1E898D7C9018}" type="sibTrans" cxnId="{36C1DD90-7DB0-4F67-AAB0-7CBA3AFD367D}">
      <dgm:prSet/>
      <dgm:spPr/>
      <dgm:t>
        <a:bodyPr/>
        <a:lstStyle/>
        <a:p>
          <a:endParaRPr lang="en-GB"/>
        </a:p>
      </dgm:t>
    </dgm:pt>
    <dgm:pt modelId="{55706B89-D426-4E6D-B830-5700663F6AE5}">
      <dgm:prSet phldrT="[Text]"/>
      <dgm:spPr/>
      <dgm:t>
        <a:bodyPr/>
        <a:lstStyle/>
        <a:p>
          <a:r>
            <a:rPr lang="en-GB" dirty="0" err="1"/>
            <a:t>cymuned</a:t>
          </a:r>
          <a:endParaRPr lang="en-GB" dirty="0"/>
        </a:p>
        <a:p>
          <a:r>
            <a:rPr lang="en-GB" dirty="0"/>
            <a:t>community</a:t>
          </a:r>
        </a:p>
      </dgm:t>
    </dgm:pt>
    <dgm:pt modelId="{0BD078E1-8FC8-48C4-9906-2B3F9F069841}" type="parTrans" cxnId="{78F8F5C0-F16C-4A7F-BD83-16E7E96AA1B1}">
      <dgm:prSet/>
      <dgm:spPr/>
      <dgm:t>
        <a:bodyPr/>
        <a:lstStyle/>
        <a:p>
          <a:endParaRPr lang="en-GB"/>
        </a:p>
      </dgm:t>
    </dgm:pt>
    <dgm:pt modelId="{BAC595A9-F098-4DFE-9A2D-CB5A98888FF7}" type="sibTrans" cxnId="{78F8F5C0-F16C-4A7F-BD83-16E7E96AA1B1}">
      <dgm:prSet/>
      <dgm:spPr/>
      <dgm:t>
        <a:bodyPr/>
        <a:lstStyle/>
        <a:p>
          <a:endParaRPr lang="en-GB"/>
        </a:p>
      </dgm:t>
    </dgm:pt>
    <dgm:pt modelId="{64F0CB8A-EC77-4A50-AA33-BC4C4E3EBC8E}">
      <dgm:prSet phldrT="[Text]" custT="1"/>
      <dgm:spPr/>
      <dgm:t>
        <a:bodyPr/>
        <a:lstStyle/>
        <a:p>
          <a:r>
            <a:rPr lang="en-GB" sz="1200" dirty="0"/>
            <a:t>plant</a:t>
          </a:r>
        </a:p>
        <a:p>
          <a:r>
            <a:rPr lang="en-GB" sz="1200" dirty="0">
              <a:solidFill>
                <a:srgbClr val="002060"/>
              </a:solidFill>
            </a:rPr>
            <a:t>children</a:t>
          </a:r>
        </a:p>
      </dgm:t>
    </dgm:pt>
    <dgm:pt modelId="{30E5C805-6053-4D5C-96A5-321DFE3C31A8}" type="parTrans" cxnId="{0E1A2F64-3307-426E-9E00-0528CA42D197}">
      <dgm:prSet/>
      <dgm:spPr/>
      <dgm:t>
        <a:bodyPr/>
        <a:lstStyle/>
        <a:p>
          <a:endParaRPr lang="en-GB"/>
        </a:p>
      </dgm:t>
    </dgm:pt>
    <dgm:pt modelId="{09D827D6-A690-429D-AA39-0CDCF04123B7}" type="sibTrans" cxnId="{0E1A2F64-3307-426E-9E00-0528CA42D197}">
      <dgm:prSet/>
      <dgm:spPr/>
      <dgm:t>
        <a:bodyPr/>
        <a:lstStyle/>
        <a:p>
          <a:endParaRPr lang="en-GB"/>
        </a:p>
      </dgm:t>
    </dgm:pt>
    <dgm:pt modelId="{188D8932-57AC-42B7-94E3-DAED9D6F32C0}">
      <dgm:prSet/>
      <dgm:spPr/>
      <dgm:t>
        <a:bodyPr/>
        <a:lstStyle/>
        <a:p>
          <a:r>
            <a:rPr lang="cy-GB" dirty="0"/>
            <a:t>tîm blynyddoedd cynnar</a:t>
          </a:r>
          <a:endParaRPr lang="en-GB" dirty="0"/>
        </a:p>
        <a:p>
          <a:r>
            <a:rPr lang="en-GB" dirty="0">
              <a:solidFill>
                <a:srgbClr val="002060"/>
              </a:solidFill>
            </a:rPr>
            <a:t>early</a:t>
          </a:r>
          <a:r>
            <a:rPr lang="en-GB" baseline="0" dirty="0">
              <a:solidFill>
                <a:srgbClr val="002060"/>
              </a:solidFill>
            </a:rPr>
            <a:t> years team</a:t>
          </a:r>
        </a:p>
      </dgm:t>
    </dgm:pt>
    <dgm:pt modelId="{49A0664F-1313-4236-AECB-1FF0728C8AAD}" type="parTrans" cxnId="{3CCD7578-1599-454E-AAB1-D7E3E868C136}">
      <dgm:prSet/>
      <dgm:spPr/>
      <dgm:t>
        <a:bodyPr/>
        <a:lstStyle/>
        <a:p>
          <a:endParaRPr lang="en-GB"/>
        </a:p>
      </dgm:t>
    </dgm:pt>
    <dgm:pt modelId="{5B19FD10-8A2C-4419-B281-3EEC1F9417E0}" type="sibTrans" cxnId="{3CCD7578-1599-454E-AAB1-D7E3E868C136}">
      <dgm:prSet/>
      <dgm:spPr/>
      <dgm:t>
        <a:bodyPr/>
        <a:lstStyle/>
        <a:p>
          <a:endParaRPr lang="en-GB"/>
        </a:p>
      </dgm:t>
    </dgm:pt>
    <dgm:pt modelId="{9F0F8A13-3301-4969-BDBC-C4FDE95AAF3A}">
      <dgm:prSet/>
      <dgm:spPr/>
      <dgm:t>
        <a:bodyPr/>
        <a:lstStyle/>
        <a:p>
          <a:r>
            <a:rPr lang="cy-GB" dirty="0"/>
            <a:t>gweithwyr proffesiynol eraill</a:t>
          </a:r>
          <a:endParaRPr lang="en-GB" dirty="0"/>
        </a:p>
        <a:p>
          <a:r>
            <a:rPr lang="en-GB" dirty="0">
              <a:solidFill>
                <a:srgbClr val="002060"/>
              </a:solidFill>
            </a:rPr>
            <a:t>other professionals</a:t>
          </a:r>
        </a:p>
      </dgm:t>
    </dgm:pt>
    <dgm:pt modelId="{3F08963B-68E4-4886-8ADE-C588FA30D8D6}" type="parTrans" cxnId="{9646BB95-174B-415E-A45A-445638897F93}">
      <dgm:prSet/>
      <dgm:spPr/>
      <dgm:t>
        <a:bodyPr/>
        <a:lstStyle/>
        <a:p>
          <a:endParaRPr lang="en-GB"/>
        </a:p>
      </dgm:t>
    </dgm:pt>
    <dgm:pt modelId="{4586D09B-3272-4E36-9352-A337271F698C}" type="sibTrans" cxnId="{9646BB95-174B-415E-A45A-445638897F93}">
      <dgm:prSet/>
      <dgm:spPr/>
      <dgm:t>
        <a:bodyPr/>
        <a:lstStyle/>
        <a:p>
          <a:endParaRPr lang="en-GB"/>
        </a:p>
      </dgm:t>
    </dgm:pt>
    <dgm:pt modelId="{7D361280-E838-41ED-BBBD-F8FB3C6AA95B}">
      <dgm:prSet custT="1"/>
      <dgm:spPr/>
      <dgm:t>
        <a:bodyPr/>
        <a:lstStyle/>
        <a:p>
          <a:r>
            <a:rPr lang="en-GB" sz="1200" dirty="0" err="1"/>
            <a:t>ti</a:t>
          </a:r>
          <a:endParaRPr lang="en-GB" sz="1200" dirty="0"/>
        </a:p>
        <a:p>
          <a:r>
            <a:rPr lang="en-GB" sz="1200" dirty="0">
              <a:solidFill>
                <a:srgbClr val="002060"/>
              </a:solidFill>
            </a:rPr>
            <a:t>you</a:t>
          </a:r>
        </a:p>
      </dgm:t>
    </dgm:pt>
    <dgm:pt modelId="{D83187B3-C650-4D40-AD5F-079F9C9458B8}" type="parTrans" cxnId="{E8B7E96F-BEAC-48F3-B42F-512AB8D14B03}">
      <dgm:prSet/>
      <dgm:spPr/>
      <dgm:t>
        <a:bodyPr/>
        <a:lstStyle/>
        <a:p>
          <a:endParaRPr lang="en-GB"/>
        </a:p>
      </dgm:t>
    </dgm:pt>
    <dgm:pt modelId="{E7991BC4-80AB-424E-950A-7B82483ACC63}" type="sibTrans" cxnId="{E8B7E96F-BEAC-48F3-B42F-512AB8D14B03}">
      <dgm:prSet/>
      <dgm:spPr/>
      <dgm:t>
        <a:bodyPr/>
        <a:lstStyle/>
        <a:p>
          <a:endParaRPr lang="en-GB"/>
        </a:p>
      </dgm:t>
    </dgm:pt>
    <dgm:pt modelId="{D65A0492-0F68-4FFF-BF5B-BA1C76D6E5DE}" type="pres">
      <dgm:prSet presAssocID="{938DCA41-F85D-40BA-92AE-59BA8375A6AC}" presName="compositeShape" presStyleCnt="0">
        <dgm:presLayoutVars>
          <dgm:chMax val="7"/>
          <dgm:dir/>
          <dgm:resizeHandles val="exact"/>
        </dgm:presLayoutVars>
      </dgm:prSet>
      <dgm:spPr/>
    </dgm:pt>
    <dgm:pt modelId="{7775E395-640F-4EB4-BDF8-F8E794F6BA65}" type="pres">
      <dgm:prSet presAssocID="{39CA9EFE-9EF8-4A89-8DD5-54A06469B244}" presName="circ1" presStyleLbl="vennNode1" presStyleIdx="0" presStyleCnt="6"/>
      <dgm:spPr>
        <a:solidFill>
          <a:schemeClr val="accent6">
            <a:alpha val="50000"/>
          </a:schemeClr>
        </a:solidFill>
      </dgm:spPr>
    </dgm:pt>
    <dgm:pt modelId="{A3822964-317C-4B55-B4A1-2535A2EE446C}" type="pres">
      <dgm:prSet presAssocID="{39CA9EFE-9EF8-4A89-8DD5-54A06469B244}" presName="circ1Tx" presStyleLbl="revTx" presStyleIdx="0" presStyleCnt="0" custLinFactNeighborX="0">
        <dgm:presLayoutVars>
          <dgm:chMax val="0"/>
          <dgm:chPref val="0"/>
          <dgm:bulletEnabled val="1"/>
        </dgm:presLayoutVars>
      </dgm:prSet>
      <dgm:spPr/>
    </dgm:pt>
    <dgm:pt modelId="{B5611930-282F-446E-B8C0-E8B44DEAADFD}" type="pres">
      <dgm:prSet presAssocID="{55706B89-D426-4E6D-B830-5700663F6AE5}" presName="circ2" presStyleLbl="vennNode1" presStyleIdx="1" presStyleCnt="6"/>
      <dgm:spPr>
        <a:solidFill>
          <a:srgbClr val="FF0000">
            <a:alpha val="50000"/>
          </a:srgbClr>
        </a:solidFill>
      </dgm:spPr>
    </dgm:pt>
    <dgm:pt modelId="{B2204562-1E64-4578-9A22-B737277A0191}" type="pres">
      <dgm:prSet presAssocID="{55706B89-D426-4E6D-B830-5700663F6AE5}" presName="circ2Tx" presStyleLbl="revTx" presStyleIdx="0" presStyleCnt="0" custLinFactNeighborX="0">
        <dgm:presLayoutVars>
          <dgm:chMax val="0"/>
          <dgm:chPref val="0"/>
          <dgm:bulletEnabled val="1"/>
        </dgm:presLayoutVars>
      </dgm:prSet>
      <dgm:spPr/>
    </dgm:pt>
    <dgm:pt modelId="{A5676A4B-A812-4D34-8EB8-E2DC643B236E}" type="pres">
      <dgm:prSet presAssocID="{188D8932-57AC-42B7-94E3-DAED9D6F32C0}" presName="circ3" presStyleLbl="vennNode1" presStyleIdx="2" presStyleCnt="6"/>
      <dgm:spPr>
        <a:solidFill>
          <a:srgbClr val="7030A0">
            <a:alpha val="50000"/>
          </a:srgbClr>
        </a:solidFill>
      </dgm:spPr>
    </dgm:pt>
    <dgm:pt modelId="{7F9758E1-D7E3-4A67-BD83-0E5E79EF9E8B}" type="pres">
      <dgm:prSet presAssocID="{188D8932-57AC-42B7-94E3-DAED9D6F32C0}" presName="circ3Tx" presStyleLbl="revTx" presStyleIdx="0" presStyleCnt="0" custLinFactNeighborX="0">
        <dgm:presLayoutVars>
          <dgm:chMax val="0"/>
          <dgm:chPref val="0"/>
          <dgm:bulletEnabled val="1"/>
        </dgm:presLayoutVars>
      </dgm:prSet>
      <dgm:spPr/>
    </dgm:pt>
    <dgm:pt modelId="{CEDCB09C-1C77-4464-87F3-79DFB11539F5}" type="pres">
      <dgm:prSet presAssocID="{9F0F8A13-3301-4969-BDBC-C4FDE95AAF3A}" presName="circ4" presStyleLbl="vennNode1" presStyleIdx="3" presStyleCnt="6"/>
      <dgm:spPr>
        <a:solidFill>
          <a:srgbClr val="FFFF00">
            <a:alpha val="50000"/>
          </a:srgbClr>
        </a:solidFill>
      </dgm:spPr>
    </dgm:pt>
    <dgm:pt modelId="{15BFF138-9D7A-4D12-97D1-F59B3E2A06C4}" type="pres">
      <dgm:prSet presAssocID="{9F0F8A13-3301-4969-BDBC-C4FDE95AAF3A}" presName="circ4Tx" presStyleLbl="revTx" presStyleIdx="0" presStyleCnt="0" custLinFactNeighborX="0">
        <dgm:presLayoutVars>
          <dgm:chMax val="0"/>
          <dgm:chPref val="0"/>
          <dgm:bulletEnabled val="1"/>
        </dgm:presLayoutVars>
      </dgm:prSet>
      <dgm:spPr/>
    </dgm:pt>
    <dgm:pt modelId="{2D2ABDF8-808F-4633-8C60-9A0DC1ACF8F1}" type="pres">
      <dgm:prSet presAssocID="{64F0CB8A-EC77-4A50-AA33-BC4C4E3EBC8E}" presName="circ5" presStyleLbl="vennNode1" presStyleIdx="4" presStyleCnt="6"/>
      <dgm:spPr>
        <a:solidFill>
          <a:srgbClr val="00B0F0">
            <a:alpha val="50000"/>
          </a:srgbClr>
        </a:solidFill>
      </dgm:spPr>
    </dgm:pt>
    <dgm:pt modelId="{4979C5E2-4E64-4972-843F-A9DBD65C8087}" type="pres">
      <dgm:prSet presAssocID="{64F0CB8A-EC77-4A50-AA33-BC4C4E3EBC8E}" presName="circ5Tx" presStyleLbl="revTx" presStyleIdx="0" presStyleCnt="0" custLinFactNeighborX="1773">
        <dgm:presLayoutVars>
          <dgm:chMax val="0"/>
          <dgm:chPref val="0"/>
          <dgm:bulletEnabled val="1"/>
        </dgm:presLayoutVars>
      </dgm:prSet>
      <dgm:spPr/>
    </dgm:pt>
    <dgm:pt modelId="{DD642DE8-D9A9-4657-B842-0C0567C595C4}" type="pres">
      <dgm:prSet presAssocID="{7D361280-E838-41ED-BBBD-F8FB3C6AA95B}" presName="circ6" presStyleLbl="vennNode1" presStyleIdx="5" presStyleCnt="6"/>
      <dgm:spPr>
        <a:solidFill>
          <a:schemeClr val="accent2">
            <a:alpha val="50000"/>
          </a:schemeClr>
        </a:solidFill>
      </dgm:spPr>
    </dgm:pt>
    <dgm:pt modelId="{6BDBE0D8-8D6F-4FB2-A744-9380B722D5C0}" type="pres">
      <dgm:prSet presAssocID="{7D361280-E838-41ED-BBBD-F8FB3C6AA95B}" presName="circ6Tx" presStyleLbl="revTx" presStyleIdx="0" presStyleCnt="0" custLinFactNeighborX="1773">
        <dgm:presLayoutVars>
          <dgm:chMax val="0"/>
          <dgm:chPref val="0"/>
          <dgm:bulletEnabled val="1"/>
        </dgm:presLayoutVars>
      </dgm:prSet>
      <dgm:spPr/>
    </dgm:pt>
  </dgm:ptLst>
  <dgm:cxnLst>
    <dgm:cxn modelId="{7584E01F-5751-4EAE-95D5-CC915107A553}" type="presOf" srcId="{39CA9EFE-9EF8-4A89-8DD5-54A06469B244}" destId="{A3822964-317C-4B55-B4A1-2535A2EE446C}" srcOrd="0" destOrd="0" presId="urn:microsoft.com/office/officeart/2005/8/layout/venn1"/>
    <dgm:cxn modelId="{2E322727-1872-48FD-A85D-ADFF503FF884}" type="presOf" srcId="{64F0CB8A-EC77-4A50-AA33-BC4C4E3EBC8E}" destId="{4979C5E2-4E64-4972-843F-A9DBD65C8087}" srcOrd="0" destOrd="0" presId="urn:microsoft.com/office/officeart/2005/8/layout/venn1"/>
    <dgm:cxn modelId="{11DEC32A-2C8C-4F0D-B195-22823B42C02B}" type="presOf" srcId="{55706B89-D426-4E6D-B830-5700663F6AE5}" destId="{B2204562-1E64-4578-9A22-B737277A0191}" srcOrd="0" destOrd="0" presId="urn:microsoft.com/office/officeart/2005/8/layout/venn1"/>
    <dgm:cxn modelId="{0E1A2F64-3307-426E-9E00-0528CA42D197}" srcId="{938DCA41-F85D-40BA-92AE-59BA8375A6AC}" destId="{64F0CB8A-EC77-4A50-AA33-BC4C4E3EBC8E}" srcOrd="4" destOrd="0" parTransId="{30E5C805-6053-4D5C-96A5-321DFE3C31A8}" sibTransId="{09D827D6-A690-429D-AA39-0CDCF04123B7}"/>
    <dgm:cxn modelId="{4B8A2A6D-87D5-4A49-8DCD-67D244F48E81}" type="presOf" srcId="{938DCA41-F85D-40BA-92AE-59BA8375A6AC}" destId="{D65A0492-0F68-4FFF-BF5B-BA1C76D6E5DE}" srcOrd="0" destOrd="0" presId="urn:microsoft.com/office/officeart/2005/8/layout/venn1"/>
    <dgm:cxn modelId="{E8B7E96F-BEAC-48F3-B42F-512AB8D14B03}" srcId="{938DCA41-F85D-40BA-92AE-59BA8375A6AC}" destId="{7D361280-E838-41ED-BBBD-F8FB3C6AA95B}" srcOrd="5" destOrd="0" parTransId="{D83187B3-C650-4D40-AD5F-079F9C9458B8}" sibTransId="{E7991BC4-80AB-424E-950A-7B82483ACC63}"/>
    <dgm:cxn modelId="{3CCD7578-1599-454E-AAB1-D7E3E868C136}" srcId="{938DCA41-F85D-40BA-92AE-59BA8375A6AC}" destId="{188D8932-57AC-42B7-94E3-DAED9D6F32C0}" srcOrd="2" destOrd="0" parTransId="{49A0664F-1313-4236-AECB-1FF0728C8AAD}" sibTransId="{5B19FD10-8A2C-4419-B281-3EEC1F9417E0}"/>
    <dgm:cxn modelId="{96C2D57C-14C6-4A48-BAFC-FDD7F19E7DED}" type="presOf" srcId="{9F0F8A13-3301-4969-BDBC-C4FDE95AAF3A}" destId="{15BFF138-9D7A-4D12-97D1-F59B3E2A06C4}" srcOrd="0" destOrd="0" presId="urn:microsoft.com/office/officeart/2005/8/layout/venn1"/>
    <dgm:cxn modelId="{DA4F988A-435A-4CB9-AF92-3B029CAD0B86}" type="presOf" srcId="{188D8932-57AC-42B7-94E3-DAED9D6F32C0}" destId="{7F9758E1-D7E3-4A67-BD83-0E5E79EF9E8B}" srcOrd="0" destOrd="0" presId="urn:microsoft.com/office/officeart/2005/8/layout/venn1"/>
    <dgm:cxn modelId="{36C1DD90-7DB0-4F67-AAB0-7CBA3AFD367D}" srcId="{938DCA41-F85D-40BA-92AE-59BA8375A6AC}" destId="{39CA9EFE-9EF8-4A89-8DD5-54A06469B244}" srcOrd="0" destOrd="0" parTransId="{97B0DE85-0834-4966-9A6D-EE94D5622FF2}" sibTransId="{E496B7F3-6E1D-4B0B-BF2F-1E898D7C9018}"/>
    <dgm:cxn modelId="{9646BB95-174B-415E-A45A-445638897F93}" srcId="{938DCA41-F85D-40BA-92AE-59BA8375A6AC}" destId="{9F0F8A13-3301-4969-BDBC-C4FDE95AAF3A}" srcOrd="3" destOrd="0" parTransId="{3F08963B-68E4-4886-8ADE-C588FA30D8D6}" sibTransId="{4586D09B-3272-4E36-9352-A337271F698C}"/>
    <dgm:cxn modelId="{78F8F5C0-F16C-4A7F-BD83-16E7E96AA1B1}" srcId="{938DCA41-F85D-40BA-92AE-59BA8375A6AC}" destId="{55706B89-D426-4E6D-B830-5700663F6AE5}" srcOrd="1" destOrd="0" parTransId="{0BD078E1-8FC8-48C4-9906-2B3F9F069841}" sibTransId="{BAC595A9-F098-4DFE-9A2D-CB5A98888FF7}"/>
    <dgm:cxn modelId="{8583A2CD-A2DB-45B9-9CA4-F5C130CA6928}" type="presOf" srcId="{7D361280-E838-41ED-BBBD-F8FB3C6AA95B}" destId="{6BDBE0D8-8D6F-4FB2-A744-9380B722D5C0}" srcOrd="0" destOrd="0" presId="urn:microsoft.com/office/officeart/2005/8/layout/venn1"/>
    <dgm:cxn modelId="{503167EC-8A0B-4181-8D6E-0674CE84E79D}" type="presParOf" srcId="{D65A0492-0F68-4FFF-BF5B-BA1C76D6E5DE}" destId="{7775E395-640F-4EB4-BDF8-F8E794F6BA65}" srcOrd="0" destOrd="0" presId="urn:microsoft.com/office/officeart/2005/8/layout/venn1"/>
    <dgm:cxn modelId="{473F995F-FE3C-4C23-8247-3706BCDBE87D}" type="presParOf" srcId="{D65A0492-0F68-4FFF-BF5B-BA1C76D6E5DE}" destId="{A3822964-317C-4B55-B4A1-2535A2EE446C}" srcOrd="1" destOrd="0" presId="urn:microsoft.com/office/officeart/2005/8/layout/venn1"/>
    <dgm:cxn modelId="{F6747ED9-CABD-43D6-AF03-3FA2055194AF}" type="presParOf" srcId="{D65A0492-0F68-4FFF-BF5B-BA1C76D6E5DE}" destId="{B5611930-282F-446E-B8C0-E8B44DEAADFD}" srcOrd="2" destOrd="0" presId="urn:microsoft.com/office/officeart/2005/8/layout/venn1"/>
    <dgm:cxn modelId="{4EAE4CE1-E074-494D-A672-1608DB4F4488}" type="presParOf" srcId="{D65A0492-0F68-4FFF-BF5B-BA1C76D6E5DE}" destId="{B2204562-1E64-4578-9A22-B737277A0191}" srcOrd="3" destOrd="0" presId="urn:microsoft.com/office/officeart/2005/8/layout/venn1"/>
    <dgm:cxn modelId="{999B59AB-7CE0-494D-8ED4-B450018E971D}" type="presParOf" srcId="{D65A0492-0F68-4FFF-BF5B-BA1C76D6E5DE}" destId="{A5676A4B-A812-4D34-8EB8-E2DC643B236E}" srcOrd="4" destOrd="0" presId="urn:microsoft.com/office/officeart/2005/8/layout/venn1"/>
    <dgm:cxn modelId="{036BDD56-DD73-4249-9743-8A52D2E4BE83}" type="presParOf" srcId="{D65A0492-0F68-4FFF-BF5B-BA1C76D6E5DE}" destId="{7F9758E1-D7E3-4A67-BD83-0E5E79EF9E8B}" srcOrd="5" destOrd="0" presId="urn:microsoft.com/office/officeart/2005/8/layout/venn1"/>
    <dgm:cxn modelId="{3096F59C-E41D-4E9E-A5CB-394EBCF65F6A}" type="presParOf" srcId="{D65A0492-0F68-4FFF-BF5B-BA1C76D6E5DE}" destId="{CEDCB09C-1C77-4464-87F3-79DFB11539F5}" srcOrd="6" destOrd="0" presId="urn:microsoft.com/office/officeart/2005/8/layout/venn1"/>
    <dgm:cxn modelId="{9500CF54-4ED6-4EAB-9E14-671FF7D35B68}" type="presParOf" srcId="{D65A0492-0F68-4FFF-BF5B-BA1C76D6E5DE}" destId="{15BFF138-9D7A-4D12-97D1-F59B3E2A06C4}" srcOrd="7" destOrd="0" presId="urn:microsoft.com/office/officeart/2005/8/layout/venn1"/>
    <dgm:cxn modelId="{55C929EE-5BE0-4697-9C49-DFFADBE54337}" type="presParOf" srcId="{D65A0492-0F68-4FFF-BF5B-BA1C76D6E5DE}" destId="{2D2ABDF8-808F-4633-8C60-9A0DC1ACF8F1}" srcOrd="8" destOrd="0" presId="urn:microsoft.com/office/officeart/2005/8/layout/venn1"/>
    <dgm:cxn modelId="{69200F2D-5F99-4542-8B96-36B41355E76C}" type="presParOf" srcId="{D65A0492-0F68-4FFF-BF5B-BA1C76D6E5DE}" destId="{4979C5E2-4E64-4972-843F-A9DBD65C8087}" srcOrd="9" destOrd="0" presId="urn:microsoft.com/office/officeart/2005/8/layout/venn1"/>
    <dgm:cxn modelId="{09052B69-FCB2-4989-96FC-933EFE292983}" type="presParOf" srcId="{D65A0492-0F68-4FFF-BF5B-BA1C76D6E5DE}" destId="{DD642DE8-D9A9-4657-B842-0C0567C595C4}" srcOrd="10" destOrd="0" presId="urn:microsoft.com/office/officeart/2005/8/layout/venn1"/>
    <dgm:cxn modelId="{5F53854F-DB95-44E9-80D4-2A50B864B300}" type="presParOf" srcId="{D65A0492-0F68-4FFF-BF5B-BA1C76D6E5DE}" destId="{6BDBE0D8-8D6F-4FB2-A744-9380B722D5C0}" srcOrd="11"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38DCA41-F85D-40BA-92AE-59BA8375A6AC}" type="doc">
      <dgm:prSet loTypeId="urn:microsoft.com/office/officeart/2005/8/layout/venn1" loCatId="relationship" qsTypeId="urn:microsoft.com/office/officeart/2005/8/quickstyle/simple1" qsCatId="simple" csTypeId="urn:microsoft.com/office/officeart/2005/8/colors/accent1_2" csCatId="accent1" phldr="1"/>
      <dgm:spPr/>
    </dgm:pt>
    <dgm:pt modelId="{39CA9EFE-9EF8-4A89-8DD5-54A06469B244}">
      <dgm:prSet phldrT="[Text]" custT="1"/>
      <dgm:spPr/>
      <dgm:t>
        <a:bodyPr/>
        <a:lstStyle/>
        <a:p>
          <a:r>
            <a:rPr lang="en-GB" sz="1600" dirty="0" err="1"/>
            <a:t>teulu</a:t>
          </a:r>
          <a:endParaRPr lang="en-GB" sz="1600" dirty="0"/>
        </a:p>
        <a:p>
          <a:r>
            <a:rPr lang="en-GB" sz="1600" dirty="0">
              <a:solidFill>
                <a:srgbClr val="002060"/>
              </a:solidFill>
            </a:rPr>
            <a:t>family</a:t>
          </a:r>
        </a:p>
      </dgm:t>
    </dgm:pt>
    <dgm:pt modelId="{97B0DE85-0834-4966-9A6D-EE94D5622FF2}" type="parTrans" cxnId="{36C1DD90-7DB0-4F67-AAB0-7CBA3AFD367D}">
      <dgm:prSet/>
      <dgm:spPr/>
      <dgm:t>
        <a:bodyPr/>
        <a:lstStyle/>
        <a:p>
          <a:endParaRPr lang="en-GB"/>
        </a:p>
      </dgm:t>
    </dgm:pt>
    <dgm:pt modelId="{E496B7F3-6E1D-4B0B-BF2F-1E898D7C9018}" type="sibTrans" cxnId="{36C1DD90-7DB0-4F67-AAB0-7CBA3AFD367D}">
      <dgm:prSet/>
      <dgm:spPr/>
      <dgm:t>
        <a:bodyPr/>
        <a:lstStyle/>
        <a:p>
          <a:endParaRPr lang="en-GB"/>
        </a:p>
      </dgm:t>
    </dgm:pt>
    <dgm:pt modelId="{55706B89-D426-4E6D-B830-5700663F6AE5}">
      <dgm:prSet phldrT="[Text]"/>
      <dgm:spPr/>
      <dgm:t>
        <a:bodyPr/>
        <a:lstStyle/>
        <a:p>
          <a:r>
            <a:rPr lang="en-GB" dirty="0" err="1"/>
            <a:t>cymuned</a:t>
          </a:r>
          <a:endParaRPr lang="en-GB" dirty="0"/>
        </a:p>
        <a:p>
          <a:r>
            <a:rPr lang="en-GB" dirty="0"/>
            <a:t>community</a:t>
          </a:r>
        </a:p>
      </dgm:t>
    </dgm:pt>
    <dgm:pt modelId="{0BD078E1-8FC8-48C4-9906-2B3F9F069841}" type="parTrans" cxnId="{78F8F5C0-F16C-4A7F-BD83-16E7E96AA1B1}">
      <dgm:prSet/>
      <dgm:spPr/>
      <dgm:t>
        <a:bodyPr/>
        <a:lstStyle/>
        <a:p>
          <a:endParaRPr lang="en-GB"/>
        </a:p>
      </dgm:t>
    </dgm:pt>
    <dgm:pt modelId="{BAC595A9-F098-4DFE-9A2D-CB5A98888FF7}" type="sibTrans" cxnId="{78F8F5C0-F16C-4A7F-BD83-16E7E96AA1B1}">
      <dgm:prSet/>
      <dgm:spPr/>
      <dgm:t>
        <a:bodyPr/>
        <a:lstStyle/>
        <a:p>
          <a:endParaRPr lang="en-GB"/>
        </a:p>
      </dgm:t>
    </dgm:pt>
    <dgm:pt modelId="{64F0CB8A-EC77-4A50-AA33-BC4C4E3EBC8E}">
      <dgm:prSet phldrT="[Text]" custT="1"/>
      <dgm:spPr/>
      <dgm:t>
        <a:bodyPr/>
        <a:lstStyle/>
        <a:p>
          <a:r>
            <a:rPr lang="en-GB" sz="1800" dirty="0"/>
            <a:t>plant</a:t>
          </a:r>
        </a:p>
        <a:p>
          <a:r>
            <a:rPr lang="en-GB" sz="1800" dirty="0">
              <a:solidFill>
                <a:srgbClr val="002060"/>
              </a:solidFill>
            </a:rPr>
            <a:t>children</a:t>
          </a:r>
        </a:p>
      </dgm:t>
    </dgm:pt>
    <dgm:pt modelId="{30E5C805-6053-4D5C-96A5-321DFE3C31A8}" type="parTrans" cxnId="{0E1A2F64-3307-426E-9E00-0528CA42D197}">
      <dgm:prSet/>
      <dgm:spPr/>
      <dgm:t>
        <a:bodyPr/>
        <a:lstStyle/>
        <a:p>
          <a:endParaRPr lang="en-GB"/>
        </a:p>
      </dgm:t>
    </dgm:pt>
    <dgm:pt modelId="{09D827D6-A690-429D-AA39-0CDCF04123B7}" type="sibTrans" cxnId="{0E1A2F64-3307-426E-9E00-0528CA42D197}">
      <dgm:prSet/>
      <dgm:spPr/>
      <dgm:t>
        <a:bodyPr/>
        <a:lstStyle/>
        <a:p>
          <a:endParaRPr lang="en-GB"/>
        </a:p>
      </dgm:t>
    </dgm:pt>
    <dgm:pt modelId="{188D8932-57AC-42B7-94E3-DAED9D6F32C0}">
      <dgm:prSet/>
      <dgm:spPr/>
      <dgm:t>
        <a:bodyPr/>
        <a:lstStyle/>
        <a:p>
          <a:r>
            <a:rPr lang="cy-GB" dirty="0"/>
            <a:t>tîm blynyddoedd cynnar</a:t>
          </a:r>
          <a:endParaRPr lang="en-GB" dirty="0"/>
        </a:p>
        <a:p>
          <a:r>
            <a:rPr lang="en-GB" dirty="0">
              <a:solidFill>
                <a:srgbClr val="002060"/>
              </a:solidFill>
            </a:rPr>
            <a:t>early</a:t>
          </a:r>
          <a:r>
            <a:rPr lang="en-GB" baseline="0" dirty="0">
              <a:solidFill>
                <a:srgbClr val="002060"/>
              </a:solidFill>
            </a:rPr>
            <a:t> years team</a:t>
          </a:r>
        </a:p>
      </dgm:t>
    </dgm:pt>
    <dgm:pt modelId="{49A0664F-1313-4236-AECB-1FF0728C8AAD}" type="parTrans" cxnId="{3CCD7578-1599-454E-AAB1-D7E3E868C136}">
      <dgm:prSet/>
      <dgm:spPr/>
      <dgm:t>
        <a:bodyPr/>
        <a:lstStyle/>
        <a:p>
          <a:endParaRPr lang="en-GB"/>
        </a:p>
      </dgm:t>
    </dgm:pt>
    <dgm:pt modelId="{5B19FD10-8A2C-4419-B281-3EEC1F9417E0}" type="sibTrans" cxnId="{3CCD7578-1599-454E-AAB1-D7E3E868C136}">
      <dgm:prSet/>
      <dgm:spPr/>
      <dgm:t>
        <a:bodyPr/>
        <a:lstStyle/>
        <a:p>
          <a:endParaRPr lang="en-GB"/>
        </a:p>
      </dgm:t>
    </dgm:pt>
    <dgm:pt modelId="{9F0F8A13-3301-4969-BDBC-C4FDE95AAF3A}">
      <dgm:prSet/>
      <dgm:spPr/>
      <dgm:t>
        <a:bodyPr/>
        <a:lstStyle/>
        <a:p>
          <a:r>
            <a:rPr lang="cy-GB" dirty="0"/>
            <a:t>gweithwyr proffesiynol eraill</a:t>
          </a:r>
          <a:endParaRPr lang="en-GB" dirty="0"/>
        </a:p>
        <a:p>
          <a:r>
            <a:rPr lang="en-GB" dirty="0">
              <a:solidFill>
                <a:srgbClr val="002060"/>
              </a:solidFill>
            </a:rPr>
            <a:t>other professionals</a:t>
          </a:r>
        </a:p>
      </dgm:t>
    </dgm:pt>
    <dgm:pt modelId="{3F08963B-68E4-4886-8ADE-C588FA30D8D6}" type="parTrans" cxnId="{9646BB95-174B-415E-A45A-445638897F93}">
      <dgm:prSet/>
      <dgm:spPr/>
      <dgm:t>
        <a:bodyPr/>
        <a:lstStyle/>
        <a:p>
          <a:endParaRPr lang="en-GB"/>
        </a:p>
      </dgm:t>
    </dgm:pt>
    <dgm:pt modelId="{4586D09B-3272-4E36-9352-A337271F698C}" type="sibTrans" cxnId="{9646BB95-174B-415E-A45A-445638897F93}">
      <dgm:prSet/>
      <dgm:spPr/>
      <dgm:t>
        <a:bodyPr/>
        <a:lstStyle/>
        <a:p>
          <a:endParaRPr lang="en-GB"/>
        </a:p>
      </dgm:t>
    </dgm:pt>
    <dgm:pt modelId="{7D361280-E838-41ED-BBBD-F8FB3C6AA95B}">
      <dgm:prSet custT="1"/>
      <dgm:spPr/>
      <dgm:t>
        <a:bodyPr/>
        <a:lstStyle/>
        <a:p>
          <a:r>
            <a:rPr lang="en-GB" sz="1600" dirty="0" err="1"/>
            <a:t>ti</a:t>
          </a:r>
          <a:endParaRPr lang="en-GB" sz="1600" dirty="0"/>
        </a:p>
        <a:p>
          <a:r>
            <a:rPr lang="en-GB" sz="1600" dirty="0">
              <a:solidFill>
                <a:srgbClr val="002060"/>
              </a:solidFill>
            </a:rPr>
            <a:t>you</a:t>
          </a:r>
        </a:p>
      </dgm:t>
    </dgm:pt>
    <dgm:pt modelId="{D83187B3-C650-4D40-AD5F-079F9C9458B8}" type="parTrans" cxnId="{E8B7E96F-BEAC-48F3-B42F-512AB8D14B03}">
      <dgm:prSet/>
      <dgm:spPr/>
      <dgm:t>
        <a:bodyPr/>
        <a:lstStyle/>
        <a:p>
          <a:endParaRPr lang="en-GB"/>
        </a:p>
      </dgm:t>
    </dgm:pt>
    <dgm:pt modelId="{E7991BC4-80AB-424E-950A-7B82483ACC63}" type="sibTrans" cxnId="{E8B7E96F-BEAC-48F3-B42F-512AB8D14B03}">
      <dgm:prSet/>
      <dgm:spPr/>
      <dgm:t>
        <a:bodyPr/>
        <a:lstStyle/>
        <a:p>
          <a:endParaRPr lang="en-GB"/>
        </a:p>
      </dgm:t>
    </dgm:pt>
    <dgm:pt modelId="{D65A0492-0F68-4FFF-BF5B-BA1C76D6E5DE}" type="pres">
      <dgm:prSet presAssocID="{938DCA41-F85D-40BA-92AE-59BA8375A6AC}" presName="compositeShape" presStyleCnt="0">
        <dgm:presLayoutVars>
          <dgm:chMax val="7"/>
          <dgm:dir/>
          <dgm:resizeHandles val="exact"/>
        </dgm:presLayoutVars>
      </dgm:prSet>
      <dgm:spPr/>
    </dgm:pt>
    <dgm:pt modelId="{7775E395-640F-4EB4-BDF8-F8E794F6BA65}" type="pres">
      <dgm:prSet presAssocID="{39CA9EFE-9EF8-4A89-8DD5-54A06469B244}" presName="circ1" presStyleLbl="vennNode1" presStyleIdx="0" presStyleCnt="6"/>
      <dgm:spPr>
        <a:solidFill>
          <a:schemeClr val="accent6">
            <a:alpha val="50000"/>
          </a:schemeClr>
        </a:solidFill>
      </dgm:spPr>
    </dgm:pt>
    <dgm:pt modelId="{A3822964-317C-4B55-B4A1-2535A2EE446C}" type="pres">
      <dgm:prSet presAssocID="{39CA9EFE-9EF8-4A89-8DD5-54A06469B244}" presName="circ1Tx" presStyleLbl="revTx" presStyleIdx="0" presStyleCnt="0" custLinFactNeighborX="0">
        <dgm:presLayoutVars>
          <dgm:chMax val="0"/>
          <dgm:chPref val="0"/>
          <dgm:bulletEnabled val="1"/>
        </dgm:presLayoutVars>
      </dgm:prSet>
      <dgm:spPr/>
    </dgm:pt>
    <dgm:pt modelId="{B5611930-282F-446E-B8C0-E8B44DEAADFD}" type="pres">
      <dgm:prSet presAssocID="{55706B89-D426-4E6D-B830-5700663F6AE5}" presName="circ2" presStyleLbl="vennNode1" presStyleIdx="1" presStyleCnt="6"/>
      <dgm:spPr>
        <a:solidFill>
          <a:srgbClr val="FF0000">
            <a:alpha val="50000"/>
          </a:srgbClr>
        </a:solidFill>
      </dgm:spPr>
    </dgm:pt>
    <dgm:pt modelId="{B2204562-1E64-4578-9A22-B737277A0191}" type="pres">
      <dgm:prSet presAssocID="{55706B89-D426-4E6D-B830-5700663F6AE5}" presName="circ2Tx" presStyleLbl="revTx" presStyleIdx="0" presStyleCnt="0" custLinFactNeighborX="0">
        <dgm:presLayoutVars>
          <dgm:chMax val="0"/>
          <dgm:chPref val="0"/>
          <dgm:bulletEnabled val="1"/>
        </dgm:presLayoutVars>
      </dgm:prSet>
      <dgm:spPr/>
    </dgm:pt>
    <dgm:pt modelId="{A5676A4B-A812-4D34-8EB8-E2DC643B236E}" type="pres">
      <dgm:prSet presAssocID="{188D8932-57AC-42B7-94E3-DAED9D6F32C0}" presName="circ3" presStyleLbl="vennNode1" presStyleIdx="2" presStyleCnt="6"/>
      <dgm:spPr>
        <a:solidFill>
          <a:srgbClr val="7030A0">
            <a:alpha val="50000"/>
          </a:srgbClr>
        </a:solidFill>
      </dgm:spPr>
    </dgm:pt>
    <dgm:pt modelId="{7F9758E1-D7E3-4A67-BD83-0E5E79EF9E8B}" type="pres">
      <dgm:prSet presAssocID="{188D8932-57AC-42B7-94E3-DAED9D6F32C0}" presName="circ3Tx" presStyleLbl="revTx" presStyleIdx="0" presStyleCnt="0" custLinFactNeighborX="0">
        <dgm:presLayoutVars>
          <dgm:chMax val="0"/>
          <dgm:chPref val="0"/>
          <dgm:bulletEnabled val="1"/>
        </dgm:presLayoutVars>
      </dgm:prSet>
      <dgm:spPr/>
    </dgm:pt>
    <dgm:pt modelId="{CEDCB09C-1C77-4464-87F3-79DFB11539F5}" type="pres">
      <dgm:prSet presAssocID="{9F0F8A13-3301-4969-BDBC-C4FDE95AAF3A}" presName="circ4" presStyleLbl="vennNode1" presStyleIdx="3" presStyleCnt="6"/>
      <dgm:spPr>
        <a:solidFill>
          <a:srgbClr val="FFFF00">
            <a:alpha val="50000"/>
          </a:srgbClr>
        </a:solidFill>
      </dgm:spPr>
    </dgm:pt>
    <dgm:pt modelId="{15BFF138-9D7A-4D12-97D1-F59B3E2A06C4}" type="pres">
      <dgm:prSet presAssocID="{9F0F8A13-3301-4969-BDBC-C4FDE95AAF3A}" presName="circ4Tx" presStyleLbl="revTx" presStyleIdx="0" presStyleCnt="0" custLinFactNeighborX="0">
        <dgm:presLayoutVars>
          <dgm:chMax val="0"/>
          <dgm:chPref val="0"/>
          <dgm:bulletEnabled val="1"/>
        </dgm:presLayoutVars>
      </dgm:prSet>
      <dgm:spPr/>
    </dgm:pt>
    <dgm:pt modelId="{2D2ABDF8-808F-4633-8C60-9A0DC1ACF8F1}" type="pres">
      <dgm:prSet presAssocID="{64F0CB8A-EC77-4A50-AA33-BC4C4E3EBC8E}" presName="circ5" presStyleLbl="vennNode1" presStyleIdx="4" presStyleCnt="6"/>
      <dgm:spPr>
        <a:solidFill>
          <a:srgbClr val="00B0F0">
            <a:alpha val="50000"/>
          </a:srgbClr>
        </a:solidFill>
      </dgm:spPr>
    </dgm:pt>
    <dgm:pt modelId="{4979C5E2-4E64-4972-843F-A9DBD65C8087}" type="pres">
      <dgm:prSet presAssocID="{64F0CB8A-EC77-4A50-AA33-BC4C4E3EBC8E}" presName="circ5Tx" presStyleLbl="revTx" presStyleIdx="0" presStyleCnt="0" custLinFactNeighborX="1773">
        <dgm:presLayoutVars>
          <dgm:chMax val="0"/>
          <dgm:chPref val="0"/>
          <dgm:bulletEnabled val="1"/>
        </dgm:presLayoutVars>
      </dgm:prSet>
      <dgm:spPr/>
    </dgm:pt>
    <dgm:pt modelId="{DD642DE8-D9A9-4657-B842-0C0567C595C4}" type="pres">
      <dgm:prSet presAssocID="{7D361280-E838-41ED-BBBD-F8FB3C6AA95B}" presName="circ6" presStyleLbl="vennNode1" presStyleIdx="5" presStyleCnt="6"/>
      <dgm:spPr>
        <a:solidFill>
          <a:schemeClr val="accent2">
            <a:alpha val="50000"/>
          </a:schemeClr>
        </a:solidFill>
      </dgm:spPr>
    </dgm:pt>
    <dgm:pt modelId="{6BDBE0D8-8D6F-4FB2-A744-9380B722D5C0}" type="pres">
      <dgm:prSet presAssocID="{7D361280-E838-41ED-BBBD-F8FB3C6AA95B}" presName="circ6Tx" presStyleLbl="revTx" presStyleIdx="0" presStyleCnt="0" custLinFactNeighborX="1773">
        <dgm:presLayoutVars>
          <dgm:chMax val="0"/>
          <dgm:chPref val="0"/>
          <dgm:bulletEnabled val="1"/>
        </dgm:presLayoutVars>
      </dgm:prSet>
      <dgm:spPr/>
    </dgm:pt>
  </dgm:ptLst>
  <dgm:cxnLst>
    <dgm:cxn modelId="{7584E01F-5751-4EAE-95D5-CC915107A553}" type="presOf" srcId="{39CA9EFE-9EF8-4A89-8DD5-54A06469B244}" destId="{A3822964-317C-4B55-B4A1-2535A2EE446C}" srcOrd="0" destOrd="0" presId="urn:microsoft.com/office/officeart/2005/8/layout/venn1"/>
    <dgm:cxn modelId="{2E322727-1872-48FD-A85D-ADFF503FF884}" type="presOf" srcId="{64F0CB8A-EC77-4A50-AA33-BC4C4E3EBC8E}" destId="{4979C5E2-4E64-4972-843F-A9DBD65C8087}" srcOrd="0" destOrd="0" presId="urn:microsoft.com/office/officeart/2005/8/layout/venn1"/>
    <dgm:cxn modelId="{11DEC32A-2C8C-4F0D-B195-22823B42C02B}" type="presOf" srcId="{55706B89-D426-4E6D-B830-5700663F6AE5}" destId="{B2204562-1E64-4578-9A22-B737277A0191}" srcOrd="0" destOrd="0" presId="urn:microsoft.com/office/officeart/2005/8/layout/venn1"/>
    <dgm:cxn modelId="{0E1A2F64-3307-426E-9E00-0528CA42D197}" srcId="{938DCA41-F85D-40BA-92AE-59BA8375A6AC}" destId="{64F0CB8A-EC77-4A50-AA33-BC4C4E3EBC8E}" srcOrd="4" destOrd="0" parTransId="{30E5C805-6053-4D5C-96A5-321DFE3C31A8}" sibTransId="{09D827D6-A690-429D-AA39-0CDCF04123B7}"/>
    <dgm:cxn modelId="{4B8A2A6D-87D5-4A49-8DCD-67D244F48E81}" type="presOf" srcId="{938DCA41-F85D-40BA-92AE-59BA8375A6AC}" destId="{D65A0492-0F68-4FFF-BF5B-BA1C76D6E5DE}" srcOrd="0" destOrd="0" presId="urn:microsoft.com/office/officeart/2005/8/layout/venn1"/>
    <dgm:cxn modelId="{E8B7E96F-BEAC-48F3-B42F-512AB8D14B03}" srcId="{938DCA41-F85D-40BA-92AE-59BA8375A6AC}" destId="{7D361280-E838-41ED-BBBD-F8FB3C6AA95B}" srcOrd="5" destOrd="0" parTransId="{D83187B3-C650-4D40-AD5F-079F9C9458B8}" sibTransId="{E7991BC4-80AB-424E-950A-7B82483ACC63}"/>
    <dgm:cxn modelId="{3CCD7578-1599-454E-AAB1-D7E3E868C136}" srcId="{938DCA41-F85D-40BA-92AE-59BA8375A6AC}" destId="{188D8932-57AC-42B7-94E3-DAED9D6F32C0}" srcOrd="2" destOrd="0" parTransId="{49A0664F-1313-4236-AECB-1FF0728C8AAD}" sibTransId="{5B19FD10-8A2C-4419-B281-3EEC1F9417E0}"/>
    <dgm:cxn modelId="{96C2D57C-14C6-4A48-BAFC-FDD7F19E7DED}" type="presOf" srcId="{9F0F8A13-3301-4969-BDBC-C4FDE95AAF3A}" destId="{15BFF138-9D7A-4D12-97D1-F59B3E2A06C4}" srcOrd="0" destOrd="0" presId="urn:microsoft.com/office/officeart/2005/8/layout/venn1"/>
    <dgm:cxn modelId="{DA4F988A-435A-4CB9-AF92-3B029CAD0B86}" type="presOf" srcId="{188D8932-57AC-42B7-94E3-DAED9D6F32C0}" destId="{7F9758E1-D7E3-4A67-BD83-0E5E79EF9E8B}" srcOrd="0" destOrd="0" presId="urn:microsoft.com/office/officeart/2005/8/layout/venn1"/>
    <dgm:cxn modelId="{36C1DD90-7DB0-4F67-AAB0-7CBA3AFD367D}" srcId="{938DCA41-F85D-40BA-92AE-59BA8375A6AC}" destId="{39CA9EFE-9EF8-4A89-8DD5-54A06469B244}" srcOrd="0" destOrd="0" parTransId="{97B0DE85-0834-4966-9A6D-EE94D5622FF2}" sibTransId="{E496B7F3-6E1D-4B0B-BF2F-1E898D7C9018}"/>
    <dgm:cxn modelId="{9646BB95-174B-415E-A45A-445638897F93}" srcId="{938DCA41-F85D-40BA-92AE-59BA8375A6AC}" destId="{9F0F8A13-3301-4969-BDBC-C4FDE95AAF3A}" srcOrd="3" destOrd="0" parTransId="{3F08963B-68E4-4886-8ADE-C588FA30D8D6}" sibTransId="{4586D09B-3272-4E36-9352-A337271F698C}"/>
    <dgm:cxn modelId="{78F8F5C0-F16C-4A7F-BD83-16E7E96AA1B1}" srcId="{938DCA41-F85D-40BA-92AE-59BA8375A6AC}" destId="{55706B89-D426-4E6D-B830-5700663F6AE5}" srcOrd="1" destOrd="0" parTransId="{0BD078E1-8FC8-48C4-9906-2B3F9F069841}" sibTransId="{BAC595A9-F098-4DFE-9A2D-CB5A98888FF7}"/>
    <dgm:cxn modelId="{8583A2CD-A2DB-45B9-9CA4-F5C130CA6928}" type="presOf" srcId="{7D361280-E838-41ED-BBBD-F8FB3C6AA95B}" destId="{6BDBE0D8-8D6F-4FB2-A744-9380B722D5C0}" srcOrd="0" destOrd="0" presId="urn:microsoft.com/office/officeart/2005/8/layout/venn1"/>
    <dgm:cxn modelId="{503167EC-8A0B-4181-8D6E-0674CE84E79D}" type="presParOf" srcId="{D65A0492-0F68-4FFF-BF5B-BA1C76D6E5DE}" destId="{7775E395-640F-4EB4-BDF8-F8E794F6BA65}" srcOrd="0" destOrd="0" presId="urn:microsoft.com/office/officeart/2005/8/layout/venn1"/>
    <dgm:cxn modelId="{473F995F-FE3C-4C23-8247-3706BCDBE87D}" type="presParOf" srcId="{D65A0492-0F68-4FFF-BF5B-BA1C76D6E5DE}" destId="{A3822964-317C-4B55-B4A1-2535A2EE446C}" srcOrd="1" destOrd="0" presId="urn:microsoft.com/office/officeart/2005/8/layout/venn1"/>
    <dgm:cxn modelId="{F6747ED9-CABD-43D6-AF03-3FA2055194AF}" type="presParOf" srcId="{D65A0492-0F68-4FFF-BF5B-BA1C76D6E5DE}" destId="{B5611930-282F-446E-B8C0-E8B44DEAADFD}" srcOrd="2" destOrd="0" presId="urn:microsoft.com/office/officeart/2005/8/layout/venn1"/>
    <dgm:cxn modelId="{4EAE4CE1-E074-494D-A672-1608DB4F4488}" type="presParOf" srcId="{D65A0492-0F68-4FFF-BF5B-BA1C76D6E5DE}" destId="{B2204562-1E64-4578-9A22-B737277A0191}" srcOrd="3" destOrd="0" presId="urn:microsoft.com/office/officeart/2005/8/layout/venn1"/>
    <dgm:cxn modelId="{999B59AB-7CE0-494D-8ED4-B450018E971D}" type="presParOf" srcId="{D65A0492-0F68-4FFF-BF5B-BA1C76D6E5DE}" destId="{A5676A4B-A812-4D34-8EB8-E2DC643B236E}" srcOrd="4" destOrd="0" presId="urn:microsoft.com/office/officeart/2005/8/layout/venn1"/>
    <dgm:cxn modelId="{036BDD56-DD73-4249-9743-8A52D2E4BE83}" type="presParOf" srcId="{D65A0492-0F68-4FFF-BF5B-BA1C76D6E5DE}" destId="{7F9758E1-D7E3-4A67-BD83-0E5E79EF9E8B}" srcOrd="5" destOrd="0" presId="urn:microsoft.com/office/officeart/2005/8/layout/venn1"/>
    <dgm:cxn modelId="{3096F59C-E41D-4E9E-A5CB-394EBCF65F6A}" type="presParOf" srcId="{D65A0492-0F68-4FFF-BF5B-BA1C76D6E5DE}" destId="{CEDCB09C-1C77-4464-87F3-79DFB11539F5}" srcOrd="6" destOrd="0" presId="urn:microsoft.com/office/officeart/2005/8/layout/venn1"/>
    <dgm:cxn modelId="{9500CF54-4ED6-4EAB-9E14-671FF7D35B68}" type="presParOf" srcId="{D65A0492-0F68-4FFF-BF5B-BA1C76D6E5DE}" destId="{15BFF138-9D7A-4D12-97D1-F59B3E2A06C4}" srcOrd="7" destOrd="0" presId="urn:microsoft.com/office/officeart/2005/8/layout/venn1"/>
    <dgm:cxn modelId="{55C929EE-5BE0-4697-9C49-DFFADBE54337}" type="presParOf" srcId="{D65A0492-0F68-4FFF-BF5B-BA1C76D6E5DE}" destId="{2D2ABDF8-808F-4633-8C60-9A0DC1ACF8F1}" srcOrd="8" destOrd="0" presId="urn:microsoft.com/office/officeart/2005/8/layout/venn1"/>
    <dgm:cxn modelId="{69200F2D-5F99-4542-8B96-36B41355E76C}" type="presParOf" srcId="{D65A0492-0F68-4FFF-BF5B-BA1C76D6E5DE}" destId="{4979C5E2-4E64-4972-843F-A9DBD65C8087}" srcOrd="9" destOrd="0" presId="urn:microsoft.com/office/officeart/2005/8/layout/venn1"/>
    <dgm:cxn modelId="{09052B69-FCB2-4989-96FC-933EFE292983}" type="presParOf" srcId="{D65A0492-0F68-4FFF-BF5B-BA1C76D6E5DE}" destId="{DD642DE8-D9A9-4657-B842-0C0567C595C4}" srcOrd="10" destOrd="0" presId="urn:microsoft.com/office/officeart/2005/8/layout/venn1"/>
    <dgm:cxn modelId="{5F53854F-DB95-44E9-80D4-2A50B864B300}" type="presParOf" srcId="{D65A0492-0F68-4FFF-BF5B-BA1C76D6E5DE}" destId="{6BDBE0D8-8D6F-4FB2-A744-9380B722D5C0}" srcOrd="11"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38DCA41-F85D-40BA-92AE-59BA8375A6AC}" type="doc">
      <dgm:prSet loTypeId="urn:microsoft.com/office/officeart/2005/8/layout/venn1" loCatId="relationship" qsTypeId="urn:microsoft.com/office/officeart/2005/8/quickstyle/simple1" qsCatId="simple" csTypeId="urn:microsoft.com/office/officeart/2005/8/colors/accent1_2" csCatId="accent1" phldr="1"/>
      <dgm:spPr/>
    </dgm:pt>
    <dgm:pt modelId="{39CA9EFE-9EF8-4A89-8DD5-54A06469B244}">
      <dgm:prSet phldrT="[Text]" custT="1"/>
      <dgm:spPr/>
      <dgm:t>
        <a:bodyPr/>
        <a:lstStyle/>
        <a:p>
          <a:r>
            <a:rPr lang="en-GB" sz="1600" dirty="0" err="1"/>
            <a:t>teulu</a:t>
          </a:r>
          <a:endParaRPr lang="en-GB" sz="1600" dirty="0"/>
        </a:p>
        <a:p>
          <a:r>
            <a:rPr lang="en-GB" sz="1600" dirty="0">
              <a:solidFill>
                <a:srgbClr val="002060"/>
              </a:solidFill>
            </a:rPr>
            <a:t>family</a:t>
          </a:r>
        </a:p>
      </dgm:t>
    </dgm:pt>
    <dgm:pt modelId="{97B0DE85-0834-4966-9A6D-EE94D5622FF2}" type="parTrans" cxnId="{36C1DD90-7DB0-4F67-AAB0-7CBA3AFD367D}">
      <dgm:prSet/>
      <dgm:spPr/>
      <dgm:t>
        <a:bodyPr/>
        <a:lstStyle/>
        <a:p>
          <a:endParaRPr lang="en-GB"/>
        </a:p>
      </dgm:t>
    </dgm:pt>
    <dgm:pt modelId="{E496B7F3-6E1D-4B0B-BF2F-1E898D7C9018}" type="sibTrans" cxnId="{36C1DD90-7DB0-4F67-AAB0-7CBA3AFD367D}">
      <dgm:prSet/>
      <dgm:spPr/>
      <dgm:t>
        <a:bodyPr/>
        <a:lstStyle/>
        <a:p>
          <a:endParaRPr lang="en-GB"/>
        </a:p>
      </dgm:t>
    </dgm:pt>
    <dgm:pt modelId="{55706B89-D426-4E6D-B830-5700663F6AE5}">
      <dgm:prSet phldrT="[Text]"/>
      <dgm:spPr/>
      <dgm:t>
        <a:bodyPr/>
        <a:lstStyle/>
        <a:p>
          <a:r>
            <a:rPr lang="en-GB" dirty="0" err="1"/>
            <a:t>cymuned</a:t>
          </a:r>
          <a:endParaRPr lang="en-GB" dirty="0"/>
        </a:p>
        <a:p>
          <a:r>
            <a:rPr lang="en-GB" dirty="0"/>
            <a:t>community</a:t>
          </a:r>
        </a:p>
      </dgm:t>
    </dgm:pt>
    <dgm:pt modelId="{0BD078E1-8FC8-48C4-9906-2B3F9F069841}" type="parTrans" cxnId="{78F8F5C0-F16C-4A7F-BD83-16E7E96AA1B1}">
      <dgm:prSet/>
      <dgm:spPr/>
      <dgm:t>
        <a:bodyPr/>
        <a:lstStyle/>
        <a:p>
          <a:endParaRPr lang="en-GB"/>
        </a:p>
      </dgm:t>
    </dgm:pt>
    <dgm:pt modelId="{BAC595A9-F098-4DFE-9A2D-CB5A98888FF7}" type="sibTrans" cxnId="{78F8F5C0-F16C-4A7F-BD83-16E7E96AA1B1}">
      <dgm:prSet/>
      <dgm:spPr/>
      <dgm:t>
        <a:bodyPr/>
        <a:lstStyle/>
        <a:p>
          <a:endParaRPr lang="en-GB"/>
        </a:p>
      </dgm:t>
    </dgm:pt>
    <dgm:pt modelId="{64F0CB8A-EC77-4A50-AA33-BC4C4E3EBC8E}">
      <dgm:prSet phldrT="[Text]" custT="1"/>
      <dgm:spPr/>
      <dgm:t>
        <a:bodyPr/>
        <a:lstStyle/>
        <a:p>
          <a:r>
            <a:rPr lang="en-GB" sz="1800" dirty="0"/>
            <a:t>plant</a:t>
          </a:r>
        </a:p>
        <a:p>
          <a:r>
            <a:rPr lang="en-GB" sz="1800" dirty="0">
              <a:solidFill>
                <a:srgbClr val="002060"/>
              </a:solidFill>
            </a:rPr>
            <a:t>children</a:t>
          </a:r>
        </a:p>
      </dgm:t>
    </dgm:pt>
    <dgm:pt modelId="{30E5C805-6053-4D5C-96A5-321DFE3C31A8}" type="parTrans" cxnId="{0E1A2F64-3307-426E-9E00-0528CA42D197}">
      <dgm:prSet/>
      <dgm:spPr/>
      <dgm:t>
        <a:bodyPr/>
        <a:lstStyle/>
        <a:p>
          <a:endParaRPr lang="en-GB"/>
        </a:p>
      </dgm:t>
    </dgm:pt>
    <dgm:pt modelId="{09D827D6-A690-429D-AA39-0CDCF04123B7}" type="sibTrans" cxnId="{0E1A2F64-3307-426E-9E00-0528CA42D197}">
      <dgm:prSet/>
      <dgm:spPr/>
      <dgm:t>
        <a:bodyPr/>
        <a:lstStyle/>
        <a:p>
          <a:endParaRPr lang="en-GB"/>
        </a:p>
      </dgm:t>
    </dgm:pt>
    <dgm:pt modelId="{188D8932-57AC-42B7-94E3-DAED9D6F32C0}">
      <dgm:prSet/>
      <dgm:spPr/>
      <dgm:t>
        <a:bodyPr/>
        <a:lstStyle/>
        <a:p>
          <a:r>
            <a:rPr lang="cy-GB" dirty="0"/>
            <a:t>tîm blynyddoedd cynnar</a:t>
          </a:r>
          <a:endParaRPr lang="en-GB" dirty="0"/>
        </a:p>
        <a:p>
          <a:r>
            <a:rPr lang="en-GB" dirty="0">
              <a:solidFill>
                <a:srgbClr val="002060"/>
              </a:solidFill>
            </a:rPr>
            <a:t>early</a:t>
          </a:r>
          <a:r>
            <a:rPr lang="en-GB" baseline="0" dirty="0">
              <a:solidFill>
                <a:srgbClr val="002060"/>
              </a:solidFill>
            </a:rPr>
            <a:t> years team</a:t>
          </a:r>
        </a:p>
      </dgm:t>
    </dgm:pt>
    <dgm:pt modelId="{49A0664F-1313-4236-AECB-1FF0728C8AAD}" type="parTrans" cxnId="{3CCD7578-1599-454E-AAB1-D7E3E868C136}">
      <dgm:prSet/>
      <dgm:spPr/>
      <dgm:t>
        <a:bodyPr/>
        <a:lstStyle/>
        <a:p>
          <a:endParaRPr lang="en-GB"/>
        </a:p>
      </dgm:t>
    </dgm:pt>
    <dgm:pt modelId="{5B19FD10-8A2C-4419-B281-3EEC1F9417E0}" type="sibTrans" cxnId="{3CCD7578-1599-454E-AAB1-D7E3E868C136}">
      <dgm:prSet/>
      <dgm:spPr/>
      <dgm:t>
        <a:bodyPr/>
        <a:lstStyle/>
        <a:p>
          <a:endParaRPr lang="en-GB"/>
        </a:p>
      </dgm:t>
    </dgm:pt>
    <dgm:pt modelId="{9F0F8A13-3301-4969-BDBC-C4FDE95AAF3A}">
      <dgm:prSet/>
      <dgm:spPr/>
      <dgm:t>
        <a:bodyPr/>
        <a:lstStyle/>
        <a:p>
          <a:r>
            <a:rPr lang="cy-GB" dirty="0"/>
            <a:t>gweithwyr proffesiynol eraill</a:t>
          </a:r>
          <a:endParaRPr lang="en-GB" dirty="0"/>
        </a:p>
        <a:p>
          <a:r>
            <a:rPr lang="en-GB" dirty="0">
              <a:solidFill>
                <a:srgbClr val="002060"/>
              </a:solidFill>
            </a:rPr>
            <a:t>other professionals</a:t>
          </a:r>
        </a:p>
      </dgm:t>
    </dgm:pt>
    <dgm:pt modelId="{3F08963B-68E4-4886-8ADE-C588FA30D8D6}" type="parTrans" cxnId="{9646BB95-174B-415E-A45A-445638897F93}">
      <dgm:prSet/>
      <dgm:spPr/>
      <dgm:t>
        <a:bodyPr/>
        <a:lstStyle/>
        <a:p>
          <a:endParaRPr lang="en-GB"/>
        </a:p>
      </dgm:t>
    </dgm:pt>
    <dgm:pt modelId="{4586D09B-3272-4E36-9352-A337271F698C}" type="sibTrans" cxnId="{9646BB95-174B-415E-A45A-445638897F93}">
      <dgm:prSet/>
      <dgm:spPr/>
      <dgm:t>
        <a:bodyPr/>
        <a:lstStyle/>
        <a:p>
          <a:endParaRPr lang="en-GB"/>
        </a:p>
      </dgm:t>
    </dgm:pt>
    <dgm:pt modelId="{7D361280-E838-41ED-BBBD-F8FB3C6AA95B}">
      <dgm:prSet custT="1"/>
      <dgm:spPr/>
      <dgm:t>
        <a:bodyPr/>
        <a:lstStyle/>
        <a:p>
          <a:r>
            <a:rPr lang="en-GB" sz="1600" dirty="0" err="1"/>
            <a:t>ti</a:t>
          </a:r>
          <a:endParaRPr lang="en-GB" sz="1600" dirty="0"/>
        </a:p>
        <a:p>
          <a:r>
            <a:rPr lang="en-GB" sz="1600" dirty="0">
              <a:solidFill>
                <a:srgbClr val="002060"/>
              </a:solidFill>
            </a:rPr>
            <a:t>you</a:t>
          </a:r>
        </a:p>
      </dgm:t>
    </dgm:pt>
    <dgm:pt modelId="{D83187B3-C650-4D40-AD5F-079F9C9458B8}" type="parTrans" cxnId="{E8B7E96F-BEAC-48F3-B42F-512AB8D14B03}">
      <dgm:prSet/>
      <dgm:spPr/>
      <dgm:t>
        <a:bodyPr/>
        <a:lstStyle/>
        <a:p>
          <a:endParaRPr lang="en-GB"/>
        </a:p>
      </dgm:t>
    </dgm:pt>
    <dgm:pt modelId="{E7991BC4-80AB-424E-950A-7B82483ACC63}" type="sibTrans" cxnId="{E8B7E96F-BEAC-48F3-B42F-512AB8D14B03}">
      <dgm:prSet/>
      <dgm:spPr/>
      <dgm:t>
        <a:bodyPr/>
        <a:lstStyle/>
        <a:p>
          <a:endParaRPr lang="en-GB"/>
        </a:p>
      </dgm:t>
    </dgm:pt>
    <dgm:pt modelId="{D65A0492-0F68-4FFF-BF5B-BA1C76D6E5DE}" type="pres">
      <dgm:prSet presAssocID="{938DCA41-F85D-40BA-92AE-59BA8375A6AC}" presName="compositeShape" presStyleCnt="0">
        <dgm:presLayoutVars>
          <dgm:chMax val="7"/>
          <dgm:dir/>
          <dgm:resizeHandles val="exact"/>
        </dgm:presLayoutVars>
      </dgm:prSet>
      <dgm:spPr/>
    </dgm:pt>
    <dgm:pt modelId="{7775E395-640F-4EB4-BDF8-F8E794F6BA65}" type="pres">
      <dgm:prSet presAssocID="{39CA9EFE-9EF8-4A89-8DD5-54A06469B244}" presName="circ1" presStyleLbl="vennNode1" presStyleIdx="0" presStyleCnt="6"/>
      <dgm:spPr>
        <a:solidFill>
          <a:schemeClr val="accent6">
            <a:alpha val="50000"/>
          </a:schemeClr>
        </a:solidFill>
      </dgm:spPr>
    </dgm:pt>
    <dgm:pt modelId="{A3822964-317C-4B55-B4A1-2535A2EE446C}" type="pres">
      <dgm:prSet presAssocID="{39CA9EFE-9EF8-4A89-8DD5-54A06469B244}" presName="circ1Tx" presStyleLbl="revTx" presStyleIdx="0" presStyleCnt="0" custLinFactNeighborX="0">
        <dgm:presLayoutVars>
          <dgm:chMax val="0"/>
          <dgm:chPref val="0"/>
          <dgm:bulletEnabled val="1"/>
        </dgm:presLayoutVars>
      </dgm:prSet>
      <dgm:spPr/>
    </dgm:pt>
    <dgm:pt modelId="{B5611930-282F-446E-B8C0-E8B44DEAADFD}" type="pres">
      <dgm:prSet presAssocID="{55706B89-D426-4E6D-B830-5700663F6AE5}" presName="circ2" presStyleLbl="vennNode1" presStyleIdx="1" presStyleCnt="6"/>
      <dgm:spPr>
        <a:solidFill>
          <a:srgbClr val="FF0000">
            <a:alpha val="50000"/>
          </a:srgbClr>
        </a:solidFill>
      </dgm:spPr>
    </dgm:pt>
    <dgm:pt modelId="{B2204562-1E64-4578-9A22-B737277A0191}" type="pres">
      <dgm:prSet presAssocID="{55706B89-D426-4E6D-B830-5700663F6AE5}" presName="circ2Tx" presStyleLbl="revTx" presStyleIdx="0" presStyleCnt="0" custLinFactNeighborX="0">
        <dgm:presLayoutVars>
          <dgm:chMax val="0"/>
          <dgm:chPref val="0"/>
          <dgm:bulletEnabled val="1"/>
        </dgm:presLayoutVars>
      </dgm:prSet>
      <dgm:spPr/>
    </dgm:pt>
    <dgm:pt modelId="{A5676A4B-A812-4D34-8EB8-E2DC643B236E}" type="pres">
      <dgm:prSet presAssocID="{188D8932-57AC-42B7-94E3-DAED9D6F32C0}" presName="circ3" presStyleLbl="vennNode1" presStyleIdx="2" presStyleCnt="6"/>
      <dgm:spPr>
        <a:solidFill>
          <a:srgbClr val="7030A0">
            <a:alpha val="50000"/>
          </a:srgbClr>
        </a:solidFill>
      </dgm:spPr>
    </dgm:pt>
    <dgm:pt modelId="{7F9758E1-D7E3-4A67-BD83-0E5E79EF9E8B}" type="pres">
      <dgm:prSet presAssocID="{188D8932-57AC-42B7-94E3-DAED9D6F32C0}" presName="circ3Tx" presStyleLbl="revTx" presStyleIdx="0" presStyleCnt="0" custLinFactNeighborX="0">
        <dgm:presLayoutVars>
          <dgm:chMax val="0"/>
          <dgm:chPref val="0"/>
          <dgm:bulletEnabled val="1"/>
        </dgm:presLayoutVars>
      </dgm:prSet>
      <dgm:spPr/>
    </dgm:pt>
    <dgm:pt modelId="{CEDCB09C-1C77-4464-87F3-79DFB11539F5}" type="pres">
      <dgm:prSet presAssocID="{9F0F8A13-3301-4969-BDBC-C4FDE95AAF3A}" presName="circ4" presStyleLbl="vennNode1" presStyleIdx="3" presStyleCnt="6"/>
      <dgm:spPr>
        <a:solidFill>
          <a:srgbClr val="FFFF00">
            <a:alpha val="50000"/>
          </a:srgbClr>
        </a:solidFill>
      </dgm:spPr>
    </dgm:pt>
    <dgm:pt modelId="{15BFF138-9D7A-4D12-97D1-F59B3E2A06C4}" type="pres">
      <dgm:prSet presAssocID="{9F0F8A13-3301-4969-BDBC-C4FDE95AAF3A}" presName="circ4Tx" presStyleLbl="revTx" presStyleIdx="0" presStyleCnt="0" custLinFactNeighborX="0">
        <dgm:presLayoutVars>
          <dgm:chMax val="0"/>
          <dgm:chPref val="0"/>
          <dgm:bulletEnabled val="1"/>
        </dgm:presLayoutVars>
      </dgm:prSet>
      <dgm:spPr/>
    </dgm:pt>
    <dgm:pt modelId="{2D2ABDF8-808F-4633-8C60-9A0DC1ACF8F1}" type="pres">
      <dgm:prSet presAssocID="{64F0CB8A-EC77-4A50-AA33-BC4C4E3EBC8E}" presName="circ5" presStyleLbl="vennNode1" presStyleIdx="4" presStyleCnt="6"/>
      <dgm:spPr>
        <a:solidFill>
          <a:srgbClr val="00B0F0">
            <a:alpha val="50000"/>
          </a:srgbClr>
        </a:solidFill>
      </dgm:spPr>
    </dgm:pt>
    <dgm:pt modelId="{4979C5E2-4E64-4972-843F-A9DBD65C8087}" type="pres">
      <dgm:prSet presAssocID="{64F0CB8A-EC77-4A50-AA33-BC4C4E3EBC8E}" presName="circ5Tx" presStyleLbl="revTx" presStyleIdx="0" presStyleCnt="0" custLinFactNeighborX="1773">
        <dgm:presLayoutVars>
          <dgm:chMax val="0"/>
          <dgm:chPref val="0"/>
          <dgm:bulletEnabled val="1"/>
        </dgm:presLayoutVars>
      </dgm:prSet>
      <dgm:spPr/>
    </dgm:pt>
    <dgm:pt modelId="{DD642DE8-D9A9-4657-B842-0C0567C595C4}" type="pres">
      <dgm:prSet presAssocID="{7D361280-E838-41ED-BBBD-F8FB3C6AA95B}" presName="circ6" presStyleLbl="vennNode1" presStyleIdx="5" presStyleCnt="6"/>
      <dgm:spPr>
        <a:solidFill>
          <a:schemeClr val="accent2">
            <a:alpha val="50000"/>
          </a:schemeClr>
        </a:solidFill>
      </dgm:spPr>
    </dgm:pt>
    <dgm:pt modelId="{6BDBE0D8-8D6F-4FB2-A744-9380B722D5C0}" type="pres">
      <dgm:prSet presAssocID="{7D361280-E838-41ED-BBBD-F8FB3C6AA95B}" presName="circ6Tx" presStyleLbl="revTx" presStyleIdx="0" presStyleCnt="0" custLinFactNeighborX="1773">
        <dgm:presLayoutVars>
          <dgm:chMax val="0"/>
          <dgm:chPref val="0"/>
          <dgm:bulletEnabled val="1"/>
        </dgm:presLayoutVars>
      </dgm:prSet>
      <dgm:spPr/>
    </dgm:pt>
  </dgm:ptLst>
  <dgm:cxnLst>
    <dgm:cxn modelId="{7584E01F-5751-4EAE-95D5-CC915107A553}" type="presOf" srcId="{39CA9EFE-9EF8-4A89-8DD5-54A06469B244}" destId="{A3822964-317C-4B55-B4A1-2535A2EE446C}" srcOrd="0" destOrd="0" presId="urn:microsoft.com/office/officeart/2005/8/layout/venn1"/>
    <dgm:cxn modelId="{2E322727-1872-48FD-A85D-ADFF503FF884}" type="presOf" srcId="{64F0CB8A-EC77-4A50-AA33-BC4C4E3EBC8E}" destId="{4979C5E2-4E64-4972-843F-A9DBD65C8087}" srcOrd="0" destOrd="0" presId="urn:microsoft.com/office/officeart/2005/8/layout/venn1"/>
    <dgm:cxn modelId="{11DEC32A-2C8C-4F0D-B195-22823B42C02B}" type="presOf" srcId="{55706B89-D426-4E6D-B830-5700663F6AE5}" destId="{B2204562-1E64-4578-9A22-B737277A0191}" srcOrd="0" destOrd="0" presId="urn:microsoft.com/office/officeart/2005/8/layout/venn1"/>
    <dgm:cxn modelId="{0E1A2F64-3307-426E-9E00-0528CA42D197}" srcId="{938DCA41-F85D-40BA-92AE-59BA8375A6AC}" destId="{64F0CB8A-EC77-4A50-AA33-BC4C4E3EBC8E}" srcOrd="4" destOrd="0" parTransId="{30E5C805-6053-4D5C-96A5-321DFE3C31A8}" sibTransId="{09D827D6-A690-429D-AA39-0CDCF04123B7}"/>
    <dgm:cxn modelId="{4B8A2A6D-87D5-4A49-8DCD-67D244F48E81}" type="presOf" srcId="{938DCA41-F85D-40BA-92AE-59BA8375A6AC}" destId="{D65A0492-0F68-4FFF-BF5B-BA1C76D6E5DE}" srcOrd="0" destOrd="0" presId="urn:microsoft.com/office/officeart/2005/8/layout/venn1"/>
    <dgm:cxn modelId="{E8B7E96F-BEAC-48F3-B42F-512AB8D14B03}" srcId="{938DCA41-F85D-40BA-92AE-59BA8375A6AC}" destId="{7D361280-E838-41ED-BBBD-F8FB3C6AA95B}" srcOrd="5" destOrd="0" parTransId="{D83187B3-C650-4D40-AD5F-079F9C9458B8}" sibTransId="{E7991BC4-80AB-424E-950A-7B82483ACC63}"/>
    <dgm:cxn modelId="{3CCD7578-1599-454E-AAB1-D7E3E868C136}" srcId="{938DCA41-F85D-40BA-92AE-59BA8375A6AC}" destId="{188D8932-57AC-42B7-94E3-DAED9D6F32C0}" srcOrd="2" destOrd="0" parTransId="{49A0664F-1313-4236-AECB-1FF0728C8AAD}" sibTransId="{5B19FD10-8A2C-4419-B281-3EEC1F9417E0}"/>
    <dgm:cxn modelId="{96C2D57C-14C6-4A48-BAFC-FDD7F19E7DED}" type="presOf" srcId="{9F0F8A13-3301-4969-BDBC-C4FDE95AAF3A}" destId="{15BFF138-9D7A-4D12-97D1-F59B3E2A06C4}" srcOrd="0" destOrd="0" presId="urn:microsoft.com/office/officeart/2005/8/layout/venn1"/>
    <dgm:cxn modelId="{DA4F988A-435A-4CB9-AF92-3B029CAD0B86}" type="presOf" srcId="{188D8932-57AC-42B7-94E3-DAED9D6F32C0}" destId="{7F9758E1-D7E3-4A67-BD83-0E5E79EF9E8B}" srcOrd="0" destOrd="0" presId="urn:microsoft.com/office/officeart/2005/8/layout/venn1"/>
    <dgm:cxn modelId="{36C1DD90-7DB0-4F67-AAB0-7CBA3AFD367D}" srcId="{938DCA41-F85D-40BA-92AE-59BA8375A6AC}" destId="{39CA9EFE-9EF8-4A89-8DD5-54A06469B244}" srcOrd="0" destOrd="0" parTransId="{97B0DE85-0834-4966-9A6D-EE94D5622FF2}" sibTransId="{E496B7F3-6E1D-4B0B-BF2F-1E898D7C9018}"/>
    <dgm:cxn modelId="{9646BB95-174B-415E-A45A-445638897F93}" srcId="{938DCA41-F85D-40BA-92AE-59BA8375A6AC}" destId="{9F0F8A13-3301-4969-BDBC-C4FDE95AAF3A}" srcOrd="3" destOrd="0" parTransId="{3F08963B-68E4-4886-8ADE-C588FA30D8D6}" sibTransId="{4586D09B-3272-4E36-9352-A337271F698C}"/>
    <dgm:cxn modelId="{78F8F5C0-F16C-4A7F-BD83-16E7E96AA1B1}" srcId="{938DCA41-F85D-40BA-92AE-59BA8375A6AC}" destId="{55706B89-D426-4E6D-B830-5700663F6AE5}" srcOrd="1" destOrd="0" parTransId="{0BD078E1-8FC8-48C4-9906-2B3F9F069841}" sibTransId="{BAC595A9-F098-4DFE-9A2D-CB5A98888FF7}"/>
    <dgm:cxn modelId="{8583A2CD-A2DB-45B9-9CA4-F5C130CA6928}" type="presOf" srcId="{7D361280-E838-41ED-BBBD-F8FB3C6AA95B}" destId="{6BDBE0D8-8D6F-4FB2-A744-9380B722D5C0}" srcOrd="0" destOrd="0" presId="urn:microsoft.com/office/officeart/2005/8/layout/venn1"/>
    <dgm:cxn modelId="{503167EC-8A0B-4181-8D6E-0674CE84E79D}" type="presParOf" srcId="{D65A0492-0F68-4FFF-BF5B-BA1C76D6E5DE}" destId="{7775E395-640F-4EB4-BDF8-F8E794F6BA65}" srcOrd="0" destOrd="0" presId="urn:microsoft.com/office/officeart/2005/8/layout/venn1"/>
    <dgm:cxn modelId="{473F995F-FE3C-4C23-8247-3706BCDBE87D}" type="presParOf" srcId="{D65A0492-0F68-4FFF-BF5B-BA1C76D6E5DE}" destId="{A3822964-317C-4B55-B4A1-2535A2EE446C}" srcOrd="1" destOrd="0" presId="urn:microsoft.com/office/officeart/2005/8/layout/venn1"/>
    <dgm:cxn modelId="{F6747ED9-CABD-43D6-AF03-3FA2055194AF}" type="presParOf" srcId="{D65A0492-0F68-4FFF-BF5B-BA1C76D6E5DE}" destId="{B5611930-282F-446E-B8C0-E8B44DEAADFD}" srcOrd="2" destOrd="0" presId="urn:microsoft.com/office/officeart/2005/8/layout/venn1"/>
    <dgm:cxn modelId="{4EAE4CE1-E074-494D-A672-1608DB4F4488}" type="presParOf" srcId="{D65A0492-0F68-4FFF-BF5B-BA1C76D6E5DE}" destId="{B2204562-1E64-4578-9A22-B737277A0191}" srcOrd="3" destOrd="0" presId="urn:microsoft.com/office/officeart/2005/8/layout/venn1"/>
    <dgm:cxn modelId="{999B59AB-7CE0-494D-8ED4-B450018E971D}" type="presParOf" srcId="{D65A0492-0F68-4FFF-BF5B-BA1C76D6E5DE}" destId="{A5676A4B-A812-4D34-8EB8-E2DC643B236E}" srcOrd="4" destOrd="0" presId="urn:microsoft.com/office/officeart/2005/8/layout/venn1"/>
    <dgm:cxn modelId="{036BDD56-DD73-4249-9743-8A52D2E4BE83}" type="presParOf" srcId="{D65A0492-0F68-4FFF-BF5B-BA1C76D6E5DE}" destId="{7F9758E1-D7E3-4A67-BD83-0E5E79EF9E8B}" srcOrd="5" destOrd="0" presId="urn:microsoft.com/office/officeart/2005/8/layout/venn1"/>
    <dgm:cxn modelId="{3096F59C-E41D-4E9E-A5CB-394EBCF65F6A}" type="presParOf" srcId="{D65A0492-0F68-4FFF-BF5B-BA1C76D6E5DE}" destId="{CEDCB09C-1C77-4464-87F3-79DFB11539F5}" srcOrd="6" destOrd="0" presId="urn:microsoft.com/office/officeart/2005/8/layout/venn1"/>
    <dgm:cxn modelId="{9500CF54-4ED6-4EAB-9E14-671FF7D35B68}" type="presParOf" srcId="{D65A0492-0F68-4FFF-BF5B-BA1C76D6E5DE}" destId="{15BFF138-9D7A-4D12-97D1-F59B3E2A06C4}" srcOrd="7" destOrd="0" presId="urn:microsoft.com/office/officeart/2005/8/layout/venn1"/>
    <dgm:cxn modelId="{55C929EE-5BE0-4697-9C49-DFFADBE54337}" type="presParOf" srcId="{D65A0492-0F68-4FFF-BF5B-BA1C76D6E5DE}" destId="{2D2ABDF8-808F-4633-8C60-9A0DC1ACF8F1}" srcOrd="8" destOrd="0" presId="urn:microsoft.com/office/officeart/2005/8/layout/venn1"/>
    <dgm:cxn modelId="{69200F2D-5F99-4542-8B96-36B41355E76C}" type="presParOf" srcId="{D65A0492-0F68-4FFF-BF5B-BA1C76D6E5DE}" destId="{4979C5E2-4E64-4972-843F-A9DBD65C8087}" srcOrd="9" destOrd="0" presId="urn:microsoft.com/office/officeart/2005/8/layout/venn1"/>
    <dgm:cxn modelId="{09052B69-FCB2-4989-96FC-933EFE292983}" type="presParOf" srcId="{D65A0492-0F68-4FFF-BF5B-BA1C76D6E5DE}" destId="{DD642DE8-D9A9-4657-B842-0C0567C595C4}" srcOrd="10" destOrd="0" presId="urn:microsoft.com/office/officeart/2005/8/layout/venn1"/>
    <dgm:cxn modelId="{5F53854F-DB95-44E9-80D4-2A50B864B300}" type="presParOf" srcId="{D65A0492-0F68-4FFF-BF5B-BA1C76D6E5DE}" destId="{6BDBE0D8-8D6F-4FB2-A744-9380B722D5C0}" srcOrd="11"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75E395-640F-4EB4-BDF8-F8E794F6BA65}">
      <dsp:nvSpPr>
        <dsp:cNvPr id="0" name=""/>
        <dsp:cNvSpPr/>
      </dsp:nvSpPr>
      <dsp:spPr>
        <a:xfrm>
          <a:off x="2768768" y="1048478"/>
          <a:ext cx="1404650" cy="1404650"/>
        </a:xfrm>
        <a:prstGeom prst="ellipse">
          <a:avLst/>
        </a:prstGeom>
        <a:solidFill>
          <a:schemeClr val="accent6">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A3822964-317C-4B55-B4A1-2535A2EE446C}">
      <dsp:nvSpPr>
        <dsp:cNvPr id="0" name=""/>
        <dsp:cNvSpPr/>
      </dsp:nvSpPr>
      <dsp:spPr>
        <a:xfrm>
          <a:off x="2593187" y="0"/>
          <a:ext cx="1755813" cy="95647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kern="1200" dirty="0" err="1"/>
            <a:t>teulu</a:t>
          </a:r>
          <a:endParaRPr lang="en-GB" sz="1600" kern="1200" dirty="0"/>
        </a:p>
        <a:p>
          <a:pPr marL="0" lvl="0" indent="0" algn="ctr" defTabSz="711200">
            <a:lnSpc>
              <a:spcPct val="90000"/>
            </a:lnSpc>
            <a:spcBef>
              <a:spcPct val="0"/>
            </a:spcBef>
            <a:spcAft>
              <a:spcPct val="35000"/>
            </a:spcAft>
            <a:buNone/>
          </a:pPr>
          <a:r>
            <a:rPr lang="en-GB" sz="1600" kern="1200" dirty="0">
              <a:solidFill>
                <a:srgbClr val="002060"/>
              </a:solidFill>
            </a:rPr>
            <a:t>family</a:t>
          </a:r>
        </a:p>
      </dsp:txBody>
      <dsp:txXfrm>
        <a:off x="2593187" y="0"/>
        <a:ext cx="1755813" cy="956474"/>
      </dsp:txXfrm>
    </dsp:sp>
    <dsp:sp modelId="{B5611930-282F-446E-B8C0-E8B44DEAADFD}">
      <dsp:nvSpPr>
        <dsp:cNvPr id="0" name=""/>
        <dsp:cNvSpPr/>
      </dsp:nvSpPr>
      <dsp:spPr>
        <a:xfrm>
          <a:off x="3224694" y="1311736"/>
          <a:ext cx="1404650" cy="1404650"/>
        </a:xfrm>
        <a:prstGeom prst="ellipse">
          <a:avLst/>
        </a:prstGeom>
        <a:solidFill>
          <a:srgbClr val="FF000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B2204562-1E64-4578-9A22-B737277A0191}">
      <dsp:nvSpPr>
        <dsp:cNvPr id="0" name=""/>
        <dsp:cNvSpPr/>
      </dsp:nvSpPr>
      <dsp:spPr>
        <a:xfrm>
          <a:off x="4733524" y="910927"/>
          <a:ext cx="1663926" cy="104756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r>
            <a:rPr lang="en-GB" sz="1700" kern="1200" dirty="0" err="1"/>
            <a:t>cymuned</a:t>
          </a:r>
          <a:endParaRPr lang="en-GB" sz="1700" kern="1200" dirty="0"/>
        </a:p>
        <a:p>
          <a:pPr marL="0" lvl="0" indent="0" algn="ctr" defTabSz="755650">
            <a:lnSpc>
              <a:spcPct val="90000"/>
            </a:lnSpc>
            <a:spcBef>
              <a:spcPct val="0"/>
            </a:spcBef>
            <a:spcAft>
              <a:spcPct val="35000"/>
            </a:spcAft>
            <a:buNone/>
          </a:pPr>
          <a:r>
            <a:rPr lang="en-GB" sz="1700" kern="1200" dirty="0"/>
            <a:t>community</a:t>
          </a:r>
        </a:p>
      </dsp:txBody>
      <dsp:txXfrm>
        <a:off x="4733524" y="910927"/>
        <a:ext cx="1663926" cy="1047567"/>
      </dsp:txXfrm>
    </dsp:sp>
    <dsp:sp modelId="{A5676A4B-A812-4D34-8EB8-E2DC643B236E}">
      <dsp:nvSpPr>
        <dsp:cNvPr id="0" name=""/>
        <dsp:cNvSpPr/>
      </dsp:nvSpPr>
      <dsp:spPr>
        <a:xfrm>
          <a:off x="3224694" y="1838252"/>
          <a:ext cx="1404650" cy="1404650"/>
        </a:xfrm>
        <a:prstGeom prst="ellipse">
          <a:avLst/>
        </a:prstGeom>
        <a:solidFill>
          <a:srgbClr val="7030A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7F9758E1-D7E3-4A67-BD83-0E5E79EF9E8B}">
      <dsp:nvSpPr>
        <dsp:cNvPr id="0" name=""/>
        <dsp:cNvSpPr/>
      </dsp:nvSpPr>
      <dsp:spPr>
        <a:xfrm>
          <a:off x="4733524" y="2473169"/>
          <a:ext cx="1663926" cy="1170542"/>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r>
            <a:rPr lang="cy-GB" sz="1700" kern="1200" dirty="0"/>
            <a:t>tîm blynyddoedd cynnar</a:t>
          </a:r>
          <a:endParaRPr lang="en-GB" sz="1700" kern="1200" dirty="0"/>
        </a:p>
        <a:p>
          <a:pPr marL="0" lvl="0" indent="0" algn="ctr" defTabSz="755650">
            <a:lnSpc>
              <a:spcPct val="90000"/>
            </a:lnSpc>
            <a:spcBef>
              <a:spcPct val="0"/>
            </a:spcBef>
            <a:spcAft>
              <a:spcPct val="35000"/>
            </a:spcAft>
            <a:buNone/>
          </a:pPr>
          <a:r>
            <a:rPr lang="en-GB" sz="1700" kern="1200" dirty="0">
              <a:solidFill>
                <a:srgbClr val="002060"/>
              </a:solidFill>
            </a:rPr>
            <a:t>early</a:t>
          </a:r>
          <a:r>
            <a:rPr lang="en-GB" sz="1700" kern="1200" baseline="0" dirty="0">
              <a:solidFill>
                <a:srgbClr val="002060"/>
              </a:solidFill>
            </a:rPr>
            <a:t> years team</a:t>
          </a:r>
        </a:p>
      </dsp:txBody>
      <dsp:txXfrm>
        <a:off x="4733524" y="2473169"/>
        <a:ext cx="1663926" cy="1170542"/>
      </dsp:txXfrm>
    </dsp:sp>
    <dsp:sp modelId="{CEDCB09C-1C77-4464-87F3-79DFB11539F5}">
      <dsp:nvSpPr>
        <dsp:cNvPr id="0" name=""/>
        <dsp:cNvSpPr/>
      </dsp:nvSpPr>
      <dsp:spPr>
        <a:xfrm>
          <a:off x="2768768" y="2101966"/>
          <a:ext cx="1404650" cy="1404650"/>
        </a:xfrm>
        <a:prstGeom prst="ellipse">
          <a:avLst/>
        </a:prstGeom>
        <a:solidFill>
          <a:srgbClr val="FFFF0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15BFF138-9D7A-4D12-97D1-F59B3E2A06C4}">
      <dsp:nvSpPr>
        <dsp:cNvPr id="0" name=""/>
        <dsp:cNvSpPr/>
      </dsp:nvSpPr>
      <dsp:spPr>
        <a:xfrm>
          <a:off x="2593187" y="3598165"/>
          <a:ext cx="1755813" cy="95647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r>
            <a:rPr lang="cy-GB" sz="1700" kern="1200" dirty="0"/>
            <a:t>gweithwyr proffesiynol eraill</a:t>
          </a:r>
          <a:endParaRPr lang="en-GB" sz="1700" kern="1200" dirty="0"/>
        </a:p>
        <a:p>
          <a:pPr marL="0" lvl="0" indent="0" algn="ctr" defTabSz="755650">
            <a:lnSpc>
              <a:spcPct val="90000"/>
            </a:lnSpc>
            <a:spcBef>
              <a:spcPct val="0"/>
            </a:spcBef>
            <a:spcAft>
              <a:spcPct val="35000"/>
            </a:spcAft>
            <a:buNone/>
          </a:pPr>
          <a:r>
            <a:rPr lang="en-GB" sz="1700" kern="1200" dirty="0">
              <a:solidFill>
                <a:srgbClr val="002060"/>
              </a:solidFill>
            </a:rPr>
            <a:t>other professionals</a:t>
          </a:r>
        </a:p>
      </dsp:txBody>
      <dsp:txXfrm>
        <a:off x="2593187" y="3598165"/>
        <a:ext cx="1755813" cy="956474"/>
      </dsp:txXfrm>
    </dsp:sp>
    <dsp:sp modelId="{2D2ABDF8-808F-4633-8C60-9A0DC1ACF8F1}">
      <dsp:nvSpPr>
        <dsp:cNvPr id="0" name=""/>
        <dsp:cNvSpPr/>
      </dsp:nvSpPr>
      <dsp:spPr>
        <a:xfrm>
          <a:off x="2312842" y="1838252"/>
          <a:ext cx="1404650" cy="1404650"/>
        </a:xfrm>
        <a:prstGeom prst="ellipse">
          <a:avLst/>
        </a:prstGeom>
        <a:solidFill>
          <a:srgbClr val="00B0F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4979C5E2-4E64-4972-843F-A9DBD65C8087}">
      <dsp:nvSpPr>
        <dsp:cNvPr id="0" name=""/>
        <dsp:cNvSpPr/>
      </dsp:nvSpPr>
      <dsp:spPr>
        <a:xfrm>
          <a:off x="574239" y="2473169"/>
          <a:ext cx="1663926" cy="1170542"/>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GB" sz="1800" kern="1200" dirty="0"/>
            <a:t>plant</a:t>
          </a:r>
        </a:p>
        <a:p>
          <a:pPr marL="0" lvl="0" indent="0" algn="ctr" defTabSz="800100">
            <a:lnSpc>
              <a:spcPct val="90000"/>
            </a:lnSpc>
            <a:spcBef>
              <a:spcPct val="0"/>
            </a:spcBef>
            <a:spcAft>
              <a:spcPct val="35000"/>
            </a:spcAft>
            <a:buNone/>
          </a:pPr>
          <a:r>
            <a:rPr lang="en-GB" sz="1800" kern="1200" dirty="0">
              <a:solidFill>
                <a:srgbClr val="002060"/>
              </a:solidFill>
            </a:rPr>
            <a:t>children</a:t>
          </a:r>
        </a:p>
      </dsp:txBody>
      <dsp:txXfrm>
        <a:off x="574239" y="2473169"/>
        <a:ext cx="1663926" cy="1170542"/>
      </dsp:txXfrm>
    </dsp:sp>
    <dsp:sp modelId="{DD642DE8-D9A9-4657-B842-0C0567C595C4}">
      <dsp:nvSpPr>
        <dsp:cNvPr id="0" name=""/>
        <dsp:cNvSpPr/>
      </dsp:nvSpPr>
      <dsp:spPr>
        <a:xfrm>
          <a:off x="2312842" y="1311736"/>
          <a:ext cx="1404650" cy="1404650"/>
        </a:xfrm>
        <a:prstGeom prst="ellipse">
          <a:avLst/>
        </a:prstGeom>
        <a:solidFill>
          <a:schemeClr val="accent2">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6BDBE0D8-8D6F-4FB2-A744-9380B722D5C0}">
      <dsp:nvSpPr>
        <dsp:cNvPr id="0" name=""/>
        <dsp:cNvSpPr/>
      </dsp:nvSpPr>
      <dsp:spPr>
        <a:xfrm>
          <a:off x="574239" y="910927"/>
          <a:ext cx="1663926" cy="1170542"/>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kern="1200" dirty="0" err="1"/>
            <a:t>ti</a:t>
          </a:r>
          <a:endParaRPr lang="en-GB" sz="1600" kern="1200" dirty="0"/>
        </a:p>
        <a:p>
          <a:pPr marL="0" lvl="0" indent="0" algn="ctr" defTabSz="711200">
            <a:lnSpc>
              <a:spcPct val="90000"/>
            </a:lnSpc>
            <a:spcBef>
              <a:spcPct val="0"/>
            </a:spcBef>
            <a:spcAft>
              <a:spcPct val="35000"/>
            </a:spcAft>
            <a:buNone/>
          </a:pPr>
          <a:r>
            <a:rPr lang="en-GB" sz="1600" kern="1200" dirty="0">
              <a:solidFill>
                <a:srgbClr val="002060"/>
              </a:solidFill>
            </a:rPr>
            <a:t>you</a:t>
          </a:r>
        </a:p>
      </dsp:txBody>
      <dsp:txXfrm>
        <a:off x="574239" y="910927"/>
        <a:ext cx="1663926" cy="11705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75E395-640F-4EB4-BDF8-F8E794F6BA65}">
      <dsp:nvSpPr>
        <dsp:cNvPr id="0" name=""/>
        <dsp:cNvSpPr/>
      </dsp:nvSpPr>
      <dsp:spPr>
        <a:xfrm>
          <a:off x="1476755" y="1359718"/>
          <a:ext cx="932688" cy="932688"/>
        </a:xfrm>
        <a:prstGeom prst="ellipse">
          <a:avLst/>
        </a:prstGeom>
        <a:solidFill>
          <a:schemeClr val="accent6">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A3822964-317C-4B55-B4A1-2535A2EE446C}">
      <dsp:nvSpPr>
        <dsp:cNvPr id="0" name=""/>
        <dsp:cNvSpPr/>
      </dsp:nvSpPr>
      <dsp:spPr>
        <a:xfrm>
          <a:off x="1360170" y="663528"/>
          <a:ext cx="1165860" cy="63509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dirty="0" err="1"/>
            <a:t>teulu</a:t>
          </a:r>
          <a:endParaRPr lang="en-GB" sz="1200" kern="1200" dirty="0"/>
        </a:p>
        <a:p>
          <a:pPr marL="0" lvl="0" indent="0" algn="ctr" defTabSz="533400">
            <a:lnSpc>
              <a:spcPct val="90000"/>
            </a:lnSpc>
            <a:spcBef>
              <a:spcPct val="0"/>
            </a:spcBef>
            <a:spcAft>
              <a:spcPct val="35000"/>
            </a:spcAft>
            <a:buNone/>
          </a:pPr>
          <a:r>
            <a:rPr lang="en-GB" sz="1200" kern="1200" dirty="0">
              <a:solidFill>
                <a:srgbClr val="002060"/>
              </a:solidFill>
            </a:rPr>
            <a:t>family</a:t>
          </a:r>
        </a:p>
      </dsp:txBody>
      <dsp:txXfrm>
        <a:off x="1360170" y="663528"/>
        <a:ext cx="1165860" cy="635098"/>
      </dsp:txXfrm>
    </dsp:sp>
    <dsp:sp modelId="{B5611930-282F-446E-B8C0-E8B44DEAADFD}">
      <dsp:nvSpPr>
        <dsp:cNvPr id="0" name=""/>
        <dsp:cNvSpPr/>
      </dsp:nvSpPr>
      <dsp:spPr>
        <a:xfrm>
          <a:off x="1779490" y="1534521"/>
          <a:ext cx="932688" cy="932688"/>
        </a:xfrm>
        <a:prstGeom prst="ellipse">
          <a:avLst/>
        </a:prstGeom>
        <a:solidFill>
          <a:srgbClr val="FF000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B2204562-1E64-4578-9A22-B737277A0191}">
      <dsp:nvSpPr>
        <dsp:cNvPr id="0" name=""/>
        <dsp:cNvSpPr/>
      </dsp:nvSpPr>
      <dsp:spPr>
        <a:xfrm>
          <a:off x="2781353" y="1268384"/>
          <a:ext cx="1104846" cy="69558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r>
            <a:rPr lang="en-GB" sz="1100" kern="1200" dirty="0" err="1"/>
            <a:t>cymuned</a:t>
          </a:r>
          <a:endParaRPr lang="en-GB" sz="1100" kern="1200" dirty="0"/>
        </a:p>
        <a:p>
          <a:pPr marL="0" lvl="0" indent="0" algn="ctr" defTabSz="488950">
            <a:lnSpc>
              <a:spcPct val="90000"/>
            </a:lnSpc>
            <a:spcBef>
              <a:spcPct val="0"/>
            </a:spcBef>
            <a:spcAft>
              <a:spcPct val="35000"/>
            </a:spcAft>
            <a:buNone/>
          </a:pPr>
          <a:r>
            <a:rPr lang="en-GB" sz="1100" kern="1200" dirty="0"/>
            <a:t>community</a:t>
          </a:r>
        </a:p>
      </dsp:txBody>
      <dsp:txXfrm>
        <a:off x="2781353" y="1268384"/>
        <a:ext cx="1104846" cy="695584"/>
      </dsp:txXfrm>
    </dsp:sp>
    <dsp:sp modelId="{A5676A4B-A812-4D34-8EB8-E2DC643B236E}">
      <dsp:nvSpPr>
        <dsp:cNvPr id="0" name=""/>
        <dsp:cNvSpPr/>
      </dsp:nvSpPr>
      <dsp:spPr>
        <a:xfrm>
          <a:off x="1779490" y="1884128"/>
          <a:ext cx="932688" cy="932688"/>
        </a:xfrm>
        <a:prstGeom prst="ellipse">
          <a:avLst/>
        </a:prstGeom>
        <a:solidFill>
          <a:srgbClr val="7030A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7F9758E1-D7E3-4A67-BD83-0E5E79EF9E8B}">
      <dsp:nvSpPr>
        <dsp:cNvPr id="0" name=""/>
        <dsp:cNvSpPr/>
      </dsp:nvSpPr>
      <dsp:spPr>
        <a:xfrm>
          <a:off x="2781353" y="2305713"/>
          <a:ext cx="1104846" cy="77724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r>
            <a:rPr lang="cy-GB" sz="1100" kern="1200" dirty="0"/>
            <a:t>tîm blynyddoedd cynnar</a:t>
          </a:r>
          <a:endParaRPr lang="en-GB" sz="1100" kern="1200" dirty="0"/>
        </a:p>
        <a:p>
          <a:pPr marL="0" lvl="0" indent="0" algn="ctr" defTabSz="488950">
            <a:lnSpc>
              <a:spcPct val="90000"/>
            </a:lnSpc>
            <a:spcBef>
              <a:spcPct val="0"/>
            </a:spcBef>
            <a:spcAft>
              <a:spcPct val="35000"/>
            </a:spcAft>
            <a:buNone/>
          </a:pPr>
          <a:r>
            <a:rPr lang="en-GB" sz="1100" kern="1200" dirty="0">
              <a:solidFill>
                <a:srgbClr val="002060"/>
              </a:solidFill>
            </a:rPr>
            <a:t>early</a:t>
          </a:r>
          <a:r>
            <a:rPr lang="en-GB" sz="1100" kern="1200" baseline="0" dirty="0">
              <a:solidFill>
                <a:srgbClr val="002060"/>
              </a:solidFill>
            </a:rPr>
            <a:t> years team</a:t>
          </a:r>
        </a:p>
      </dsp:txBody>
      <dsp:txXfrm>
        <a:off x="2781353" y="2305713"/>
        <a:ext cx="1104846" cy="777240"/>
      </dsp:txXfrm>
    </dsp:sp>
    <dsp:sp modelId="{CEDCB09C-1C77-4464-87F3-79DFB11539F5}">
      <dsp:nvSpPr>
        <dsp:cNvPr id="0" name=""/>
        <dsp:cNvSpPr/>
      </dsp:nvSpPr>
      <dsp:spPr>
        <a:xfrm>
          <a:off x="1476755" y="2059234"/>
          <a:ext cx="932688" cy="932688"/>
        </a:xfrm>
        <a:prstGeom prst="ellipse">
          <a:avLst/>
        </a:prstGeom>
        <a:solidFill>
          <a:srgbClr val="FFFF0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15BFF138-9D7A-4D12-97D1-F59B3E2A06C4}">
      <dsp:nvSpPr>
        <dsp:cNvPr id="0" name=""/>
        <dsp:cNvSpPr/>
      </dsp:nvSpPr>
      <dsp:spPr>
        <a:xfrm>
          <a:off x="1360170" y="3052710"/>
          <a:ext cx="1165860" cy="63509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r>
            <a:rPr lang="cy-GB" sz="1100" kern="1200" dirty="0"/>
            <a:t>gweithwyr proffesiynol eraill</a:t>
          </a:r>
          <a:endParaRPr lang="en-GB" sz="1100" kern="1200" dirty="0"/>
        </a:p>
        <a:p>
          <a:pPr marL="0" lvl="0" indent="0" algn="ctr" defTabSz="488950">
            <a:lnSpc>
              <a:spcPct val="90000"/>
            </a:lnSpc>
            <a:spcBef>
              <a:spcPct val="0"/>
            </a:spcBef>
            <a:spcAft>
              <a:spcPct val="35000"/>
            </a:spcAft>
            <a:buNone/>
          </a:pPr>
          <a:r>
            <a:rPr lang="en-GB" sz="1100" kern="1200" dirty="0">
              <a:solidFill>
                <a:srgbClr val="002060"/>
              </a:solidFill>
            </a:rPr>
            <a:t>other professionals</a:t>
          </a:r>
        </a:p>
      </dsp:txBody>
      <dsp:txXfrm>
        <a:off x="1360170" y="3052710"/>
        <a:ext cx="1165860" cy="635098"/>
      </dsp:txXfrm>
    </dsp:sp>
    <dsp:sp modelId="{2D2ABDF8-808F-4633-8C60-9A0DC1ACF8F1}">
      <dsp:nvSpPr>
        <dsp:cNvPr id="0" name=""/>
        <dsp:cNvSpPr/>
      </dsp:nvSpPr>
      <dsp:spPr>
        <a:xfrm>
          <a:off x="1174021" y="1884128"/>
          <a:ext cx="932688" cy="932688"/>
        </a:xfrm>
        <a:prstGeom prst="ellipse">
          <a:avLst/>
        </a:prstGeom>
        <a:solidFill>
          <a:srgbClr val="00B0F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4979C5E2-4E64-4972-843F-A9DBD65C8087}">
      <dsp:nvSpPr>
        <dsp:cNvPr id="0" name=""/>
        <dsp:cNvSpPr/>
      </dsp:nvSpPr>
      <dsp:spPr>
        <a:xfrm>
          <a:off x="19588" y="2305713"/>
          <a:ext cx="1104846" cy="77724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dirty="0"/>
            <a:t>plant</a:t>
          </a:r>
        </a:p>
        <a:p>
          <a:pPr marL="0" lvl="0" indent="0" algn="ctr" defTabSz="533400">
            <a:lnSpc>
              <a:spcPct val="90000"/>
            </a:lnSpc>
            <a:spcBef>
              <a:spcPct val="0"/>
            </a:spcBef>
            <a:spcAft>
              <a:spcPct val="35000"/>
            </a:spcAft>
            <a:buNone/>
          </a:pPr>
          <a:r>
            <a:rPr lang="en-GB" sz="1200" kern="1200" dirty="0">
              <a:solidFill>
                <a:srgbClr val="002060"/>
              </a:solidFill>
            </a:rPr>
            <a:t>children</a:t>
          </a:r>
        </a:p>
      </dsp:txBody>
      <dsp:txXfrm>
        <a:off x="19588" y="2305713"/>
        <a:ext cx="1104846" cy="777240"/>
      </dsp:txXfrm>
    </dsp:sp>
    <dsp:sp modelId="{DD642DE8-D9A9-4657-B842-0C0567C595C4}">
      <dsp:nvSpPr>
        <dsp:cNvPr id="0" name=""/>
        <dsp:cNvSpPr/>
      </dsp:nvSpPr>
      <dsp:spPr>
        <a:xfrm>
          <a:off x="1174021" y="1534521"/>
          <a:ext cx="932688" cy="932688"/>
        </a:xfrm>
        <a:prstGeom prst="ellipse">
          <a:avLst/>
        </a:prstGeom>
        <a:solidFill>
          <a:schemeClr val="accent2">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6BDBE0D8-8D6F-4FB2-A744-9380B722D5C0}">
      <dsp:nvSpPr>
        <dsp:cNvPr id="0" name=""/>
        <dsp:cNvSpPr/>
      </dsp:nvSpPr>
      <dsp:spPr>
        <a:xfrm>
          <a:off x="19588" y="1268384"/>
          <a:ext cx="1104846" cy="77724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dirty="0" err="1"/>
            <a:t>ti</a:t>
          </a:r>
          <a:endParaRPr lang="en-GB" sz="1200" kern="1200" dirty="0"/>
        </a:p>
        <a:p>
          <a:pPr marL="0" lvl="0" indent="0" algn="ctr" defTabSz="533400">
            <a:lnSpc>
              <a:spcPct val="90000"/>
            </a:lnSpc>
            <a:spcBef>
              <a:spcPct val="0"/>
            </a:spcBef>
            <a:spcAft>
              <a:spcPct val="35000"/>
            </a:spcAft>
            <a:buNone/>
          </a:pPr>
          <a:r>
            <a:rPr lang="en-GB" sz="1200" kern="1200" dirty="0">
              <a:solidFill>
                <a:srgbClr val="002060"/>
              </a:solidFill>
            </a:rPr>
            <a:t>you</a:t>
          </a:r>
        </a:p>
      </dsp:txBody>
      <dsp:txXfrm>
        <a:off x="19588" y="1268384"/>
        <a:ext cx="1104846" cy="7772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75E395-640F-4EB4-BDF8-F8E794F6BA65}">
      <dsp:nvSpPr>
        <dsp:cNvPr id="0" name=""/>
        <dsp:cNvSpPr/>
      </dsp:nvSpPr>
      <dsp:spPr>
        <a:xfrm>
          <a:off x="1439158" y="1380491"/>
          <a:ext cx="908942" cy="908942"/>
        </a:xfrm>
        <a:prstGeom prst="ellipse">
          <a:avLst/>
        </a:prstGeom>
        <a:solidFill>
          <a:schemeClr val="accent6">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A3822964-317C-4B55-B4A1-2535A2EE446C}">
      <dsp:nvSpPr>
        <dsp:cNvPr id="0" name=""/>
        <dsp:cNvSpPr/>
      </dsp:nvSpPr>
      <dsp:spPr>
        <a:xfrm>
          <a:off x="1325540" y="702027"/>
          <a:ext cx="1136177" cy="61892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dirty="0" err="1"/>
            <a:t>teulu</a:t>
          </a:r>
          <a:endParaRPr lang="en-GB" sz="1200" kern="1200" dirty="0"/>
        </a:p>
        <a:p>
          <a:pPr marL="0" lvl="0" indent="0" algn="ctr" defTabSz="533400">
            <a:lnSpc>
              <a:spcPct val="90000"/>
            </a:lnSpc>
            <a:spcBef>
              <a:spcPct val="0"/>
            </a:spcBef>
            <a:spcAft>
              <a:spcPct val="35000"/>
            </a:spcAft>
            <a:buNone/>
          </a:pPr>
          <a:r>
            <a:rPr lang="en-GB" sz="1200" kern="1200" dirty="0">
              <a:solidFill>
                <a:srgbClr val="002060"/>
              </a:solidFill>
            </a:rPr>
            <a:t>family</a:t>
          </a:r>
        </a:p>
      </dsp:txBody>
      <dsp:txXfrm>
        <a:off x="1325540" y="702027"/>
        <a:ext cx="1136177" cy="618929"/>
      </dsp:txXfrm>
    </dsp:sp>
    <dsp:sp modelId="{B5611930-282F-446E-B8C0-E8B44DEAADFD}">
      <dsp:nvSpPr>
        <dsp:cNvPr id="0" name=""/>
        <dsp:cNvSpPr/>
      </dsp:nvSpPr>
      <dsp:spPr>
        <a:xfrm>
          <a:off x="1734185" y="1550844"/>
          <a:ext cx="908942" cy="908942"/>
        </a:xfrm>
        <a:prstGeom prst="ellipse">
          <a:avLst/>
        </a:prstGeom>
        <a:solidFill>
          <a:srgbClr val="FF000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B2204562-1E64-4578-9A22-B737277A0191}">
      <dsp:nvSpPr>
        <dsp:cNvPr id="0" name=""/>
        <dsp:cNvSpPr/>
      </dsp:nvSpPr>
      <dsp:spPr>
        <a:xfrm>
          <a:off x="2710541" y="1291484"/>
          <a:ext cx="1076717" cy="67787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r>
            <a:rPr lang="en-GB" sz="1100" kern="1200" dirty="0" err="1"/>
            <a:t>cymuned</a:t>
          </a:r>
          <a:endParaRPr lang="en-GB" sz="1100" kern="1200" dirty="0"/>
        </a:p>
        <a:p>
          <a:pPr marL="0" lvl="0" indent="0" algn="ctr" defTabSz="488950">
            <a:lnSpc>
              <a:spcPct val="90000"/>
            </a:lnSpc>
            <a:spcBef>
              <a:spcPct val="0"/>
            </a:spcBef>
            <a:spcAft>
              <a:spcPct val="35000"/>
            </a:spcAft>
            <a:buNone/>
          </a:pPr>
          <a:r>
            <a:rPr lang="en-GB" sz="1100" kern="1200" dirty="0"/>
            <a:t>community</a:t>
          </a:r>
        </a:p>
      </dsp:txBody>
      <dsp:txXfrm>
        <a:off x="2710541" y="1291484"/>
        <a:ext cx="1076717" cy="677875"/>
      </dsp:txXfrm>
    </dsp:sp>
    <dsp:sp modelId="{A5676A4B-A812-4D34-8EB8-E2DC643B236E}">
      <dsp:nvSpPr>
        <dsp:cNvPr id="0" name=""/>
        <dsp:cNvSpPr/>
      </dsp:nvSpPr>
      <dsp:spPr>
        <a:xfrm>
          <a:off x="1734185" y="1891550"/>
          <a:ext cx="908942" cy="908942"/>
        </a:xfrm>
        <a:prstGeom prst="ellipse">
          <a:avLst/>
        </a:prstGeom>
        <a:solidFill>
          <a:srgbClr val="7030A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7F9758E1-D7E3-4A67-BD83-0E5E79EF9E8B}">
      <dsp:nvSpPr>
        <dsp:cNvPr id="0" name=""/>
        <dsp:cNvSpPr/>
      </dsp:nvSpPr>
      <dsp:spPr>
        <a:xfrm>
          <a:off x="2710541" y="2302402"/>
          <a:ext cx="1076717" cy="75745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r>
            <a:rPr lang="cy-GB" sz="1100" kern="1200" dirty="0"/>
            <a:t>tîm blynyddoedd cynnar</a:t>
          </a:r>
          <a:endParaRPr lang="en-GB" sz="1100" kern="1200" dirty="0"/>
        </a:p>
        <a:p>
          <a:pPr marL="0" lvl="0" indent="0" algn="ctr" defTabSz="488950">
            <a:lnSpc>
              <a:spcPct val="90000"/>
            </a:lnSpc>
            <a:spcBef>
              <a:spcPct val="0"/>
            </a:spcBef>
            <a:spcAft>
              <a:spcPct val="35000"/>
            </a:spcAft>
            <a:buNone/>
          </a:pPr>
          <a:r>
            <a:rPr lang="en-GB" sz="1100" kern="1200" dirty="0">
              <a:solidFill>
                <a:srgbClr val="002060"/>
              </a:solidFill>
            </a:rPr>
            <a:t>early</a:t>
          </a:r>
          <a:r>
            <a:rPr lang="en-GB" sz="1100" kern="1200" baseline="0" dirty="0">
              <a:solidFill>
                <a:srgbClr val="002060"/>
              </a:solidFill>
            </a:rPr>
            <a:t> years team</a:t>
          </a:r>
        </a:p>
      </dsp:txBody>
      <dsp:txXfrm>
        <a:off x="2710541" y="2302402"/>
        <a:ext cx="1076717" cy="757451"/>
      </dsp:txXfrm>
    </dsp:sp>
    <dsp:sp modelId="{CEDCB09C-1C77-4464-87F3-79DFB11539F5}">
      <dsp:nvSpPr>
        <dsp:cNvPr id="0" name=""/>
        <dsp:cNvSpPr/>
      </dsp:nvSpPr>
      <dsp:spPr>
        <a:xfrm>
          <a:off x="1439158" y="2062198"/>
          <a:ext cx="908942" cy="908942"/>
        </a:xfrm>
        <a:prstGeom prst="ellipse">
          <a:avLst/>
        </a:prstGeom>
        <a:solidFill>
          <a:srgbClr val="FFFF0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15BFF138-9D7A-4D12-97D1-F59B3E2A06C4}">
      <dsp:nvSpPr>
        <dsp:cNvPr id="0" name=""/>
        <dsp:cNvSpPr/>
      </dsp:nvSpPr>
      <dsp:spPr>
        <a:xfrm>
          <a:off x="1325540" y="3030381"/>
          <a:ext cx="1136177" cy="61892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r>
            <a:rPr lang="cy-GB" sz="1100" kern="1200" dirty="0"/>
            <a:t>gweithwyr proffesiynol eraill</a:t>
          </a:r>
          <a:endParaRPr lang="en-GB" sz="1100" kern="1200" dirty="0"/>
        </a:p>
        <a:p>
          <a:pPr marL="0" lvl="0" indent="0" algn="ctr" defTabSz="488950">
            <a:lnSpc>
              <a:spcPct val="90000"/>
            </a:lnSpc>
            <a:spcBef>
              <a:spcPct val="0"/>
            </a:spcBef>
            <a:spcAft>
              <a:spcPct val="35000"/>
            </a:spcAft>
            <a:buNone/>
          </a:pPr>
          <a:r>
            <a:rPr lang="en-GB" sz="1100" kern="1200" dirty="0">
              <a:solidFill>
                <a:srgbClr val="002060"/>
              </a:solidFill>
            </a:rPr>
            <a:t>other professionals</a:t>
          </a:r>
        </a:p>
      </dsp:txBody>
      <dsp:txXfrm>
        <a:off x="1325540" y="3030381"/>
        <a:ext cx="1136177" cy="618929"/>
      </dsp:txXfrm>
    </dsp:sp>
    <dsp:sp modelId="{2D2ABDF8-808F-4633-8C60-9A0DC1ACF8F1}">
      <dsp:nvSpPr>
        <dsp:cNvPr id="0" name=""/>
        <dsp:cNvSpPr/>
      </dsp:nvSpPr>
      <dsp:spPr>
        <a:xfrm>
          <a:off x="1144130" y="1891550"/>
          <a:ext cx="908942" cy="908942"/>
        </a:xfrm>
        <a:prstGeom prst="ellipse">
          <a:avLst/>
        </a:prstGeom>
        <a:solidFill>
          <a:srgbClr val="00B0F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4979C5E2-4E64-4972-843F-A9DBD65C8087}">
      <dsp:nvSpPr>
        <dsp:cNvPr id="0" name=""/>
        <dsp:cNvSpPr/>
      </dsp:nvSpPr>
      <dsp:spPr>
        <a:xfrm>
          <a:off x="19090" y="2302402"/>
          <a:ext cx="1076717" cy="75745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dirty="0"/>
            <a:t>plant</a:t>
          </a:r>
        </a:p>
        <a:p>
          <a:pPr marL="0" lvl="0" indent="0" algn="ctr" defTabSz="533400">
            <a:lnSpc>
              <a:spcPct val="90000"/>
            </a:lnSpc>
            <a:spcBef>
              <a:spcPct val="0"/>
            </a:spcBef>
            <a:spcAft>
              <a:spcPct val="35000"/>
            </a:spcAft>
            <a:buNone/>
          </a:pPr>
          <a:r>
            <a:rPr lang="en-GB" sz="1200" kern="1200" dirty="0">
              <a:solidFill>
                <a:srgbClr val="002060"/>
              </a:solidFill>
            </a:rPr>
            <a:t>children</a:t>
          </a:r>
        </a:p>
      </dsp:txBody>
      <dsp:txXfrm>
        <a:off x="19090" y="2302402"/>
        <a:ext cx="1076717" cy="757451"/>
      </dsp:txXfrm>
    </dsp:sp>
    <dsp:sp modelId="{DD642DE8-D9A9-4657-B842-0C0567C595C4}">
      <dsp:nvSpPr>
        <dsp:cNvPr id="0" name=""/>
        <dsp:cNvSpPr/>
      </dsp:nvSpPr>
      <dsp:spPr>
        <a:xfrm>
          <a:off x="1144130" y="1550844"/>
          <a:ext cx="908942" cy="908942"/>
        </a:xfrm>
        <a:prstGeom prst="ellipse">
          <a:avLst/>
        </a:prstGeom>
        <a:solidFill>
          <a:schemeClr val="accent2">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6BDBE0D8-8D6F-4FB2-A744-9380B722D5C0}">
      <dsp:nvSpPr>
        <dsp:cNvPr id="0" name=""/>
        <dsp:cNvSpPr/>
      </dsp:nvSpPr>
      <dsp:spPr>
        <a:xfrm>
          <a:off x="19090" y="1291484"/>
          <a:ext cx="1076717" cy="75745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dirty="0" err="1"/>
            <a:t>ti</a:t>
          </a:r>
          <a:endParaRPr lang="en-GB" sz="1200" kern="1200" dirty="0"/>
        </a:p>
        <a:p>
          <a:pPr marL="0" lvl="0" indent="0" algn="ctr" defTabSz="533400">
            <a:lnSpc>
              <a:spcPct val="90000"/>
            </a:lnSpc>
            <a:spcBef>
              <a:spcPct val="0"/>
            </a:spcBef>
            <a:spcAft>
              <a:spcPct val="35000"/>
            </a:spcAft>
            <a:buNone/>
          </a:pPr>
          <a:r>
            <a:rPr lang="en-GB" sz="1200" kern="1200" dirty="0">
              <a:solidFill>
                <a:srgbClr val="002060"/>
              </a:solidFill>
            </a:rPr>
            <a:t>you</a:t>
          </a:r>
        </a:p>
      </dsp:txBody>
      <dsp:txXfrm>
        <a:off x="19090" y="1291484"/>
        <a:ext cx="1076717" cy="75745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75E395-640F-4EB4-BDF8-F8E794F6BA65}">
      <dsp:nvSpPr>
        <dsp:cNvPr id="0" name=""/>
        <dsp:cNvSpPr/>
      </dsp:nvSpPr>
      <dsp:spPr>
        <a:xfrm>
          <a:off x="1587209" y="1413783"/>
          <a:ext cx="1002447" cy="1002447"/>
        </a:xfrm>
        <a:prstGeom prst="ellipse">
          <a:avLst/>
        </a:prstGeom>
        <a:solidFill>
          <a:schemeClr val="accent6">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A3822964-317C-4B55-B4A1-2535A2EE446C}">
      <dsp:nvSpPr>
        <dsp:cNvPr id="0" name=""/>
        <dsp:cNvSpPr/>
      </dsp:nvSpPr>
      <dsp:spPr>
        <a:xfrm>
          <a:off x="1461903" y="665523"/>
          <a:ext cx="1253059" cy="68260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kern="1200" dirty="0" err="1"/>
            <a:t>teulu</a:t>
          </a:r>
          <a:endParaRPr lang="en-GB" sz="1600" kern="1200" dirty="0"/>
        </a:p>
        <a:p>
          <a:pPr marL="0" lvl="0" indent="0" algn="ctr" defTabSz="711200">
            <a:lnSpc>
              <a:spcPct val="90000"/>
            </a:lnSpc>
            <a:spcBef>
              <a:spcPct val="0"/>
            </a:spcBef>
            <a:spcAft>
              <a:spcPct val="35000"/>
            </a:spcAft>
            <a:buNone/>
          </a:pPr>
          <a:r>
            <a:rPr lang="en-GB" sz="1600" kern="1200" dirty="0">
              <a:solidFill>
                <a:srgbClr val="002060"/>
              </a:solidFill>
            </a:rPr>
            <a:t>family</a:t>
          </a:r>
        </a:p>
      </dsp:txBody>
      <dsp:txXfrm>
        <a:off x="1461903" y="665523"/>
        <a:ext cx="1253059" cy="682600"/>
      </dsp:txXfrm>
    </dsp:sp>
    <dsp:sp modelId="{B5611930-282F-446E-B8C0-E8B44DEAADFD}">
      <dsp:nvSpPr>
        <dsp:cNvPr id="0" name=""/>
        <dsp:cNvSpPr/>
      </dsp:nvSpPr>
      <dsp:spPr>
        <a:xfrm>
          <a:off x="1912586" y="1601661"/>
          <a:ext cx="1002447" cy="1002447"/>
        </a:xfrm>
        <a:prstGeom prst="ellipse">
          <a:avLst/>
        </a:prstGeom>
        <a:solidFill>
          <a:srgbClr val="FF000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B2204562-1E64-4578-9A22-B737277A0191}">
      <dsp:nvSpPr>
        <dsp:cNvPr id="0" name=""/>
        <dsp:cNvSpPr/>
      </dsp:nvSpPr>
      <dsp:spPr>
        <a:xfrm>
          <a:off x="2989382" y="1315619"/>
          <a:ext cx="1187483" cy="74761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dirty="0" err="1"/>
            <a:t>cymuned</a:t>
          </a:r>
          <a:endParaRPr lang="en-GB" sz="1200" kern="1200" dirty="0"/>
        </a:p>
        <a:p>
          <a:pPr marL="0" lvl="0" indent="0" algn="ctr" defTabSz="533400">
            <a:lnSpc>
              <a:spcPct val="90000"/>
            </a:lnSpc>
            <a:spcBef>
              <a:spcPct val="0"/>
            </a:spcBef>
            <a:spcAft>
              <a:spcPct val="35000"/>
            </a:spcAft>
            <a:buNone/>
          </a:pPr>
          <a:r>
            <a:rPr lang="en-GB" sz="1200" kern="1200" dirty="0"/>
            <a:t>community</a:t>
          </a:r>
        </a:p>
      </dsp:txBody>
      <dsp:txXfrm>
        <a:off x="2989382" y="1315619"/>
        <a:ext cx="1187483" cy="747610"/>
      </dsp:txXfrm>
    </dsp:sp>
    <dsp:sp modelId="{A5676A4B-A812-4D34-8EB8-E2DC643B236E}">
      <dsp:nvSpPr>
        <dsp:cNvPr id="0" name=""/>
        <dsp:cNvSpPr/>
      </dsp:nvSpPr>
      <dsp:spPr>
        <a:xfrm>
          <a:off x="1912586" y="1977416"/>
          <a:ext cx="1002447" cy="1002447"/>
        </a:xfrm>
        <a:prstGeom prst="ellipse">
          <a:avLst/>
        </a:prstGeom>
        <a:solidFill>
          <a:srgbClr val="7030A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7F9758E1-D7E3-4A67-BD83-0E5E79EF9E8B}">
      <dsp:nvSpPr>
        <dsp:cNvPr id="0" name=""/>
        <dsp:cNvSpPr/>
      </dsp:nvSpPr>
      <dsp:spPr>
        <a:xfrm>
          <a:off x="2989382" y="2430533"/>
          <a:ext cx="1187483" cy="83537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cy-GB" sz="1200" kern="1200" dirty="0"/>
            <a:t>tîm blynyddoedd cynnar</a:t>
          </a:r>
          <a:endParaRPr lang="en-GB" sz="1200" kern="1200" dirty="0"/>
        </a:p>
        <a:p>
          <a:pPr marL="0" lvl="0" indent="0" algn="ctr" defTabSz="533400">
            <a:lnSpc>
              <a:spcPct val="90000"/>
            </a:lnSpc>
            <a:spcBef>
              <a:spcPct val="0"/>
            </a:spcBef>
            <a:spcAft>
              <a:spcPct val="35000"/>
            </a:spcAft>
            <a:buNone/>
          </a:pPr>
          <a:r>
            <a:rPr lang="en-GB" sz="1200" kern="1200" dirty="0">
              <a:solidFill>
                <a:srgbClr val="002060"/>
              </a:solidFill>
            </a:rPr>
            <a:t>early</a:t>
          </a:r>
          <a:r>
            <a:rPr lang="en-GB" sz="1200" kern="1200" baseline="0" dirty="0">
              <a:solidFill>
                <a:srgbClr val="002060"/>
              </a:solidFill>
            </a:rPr>
            <a:t> years team</a:t>
          </a:r>
        </a:p>
      </dsp:txBody>
      <dsp:txXfrm>
        <a:off x="2989382" y="2430533"/>
        <a:ext cx="1187483" cy="835373"/>
      </dsp:txXfrm>
    </dsp:sp>
    <dsp:sp modelId="{CEDCB09C-1C77-4464-87F3-79DFB11539F5}">
      <dsp:nvSpPr>
        <dsp:cNvPr id="0" name=""/>
        <dsp:cNvSpPr/>
      </dsp:nvSpPr>
      <dsp:spPr>
        <a:xfrm>
          <a:off x="1587209" y="2165619"/>
          <a:ext cx="1002447" cy="1002447"/>
        </a:xfrm>
        <a:prstGeom prst="ellipse">
          <a:avLst/>
        </a:prstGeom>
        <a:solidFill>
          <a:srgbClr val="FFFF0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15BFF138-9D7A-4D12-97D1-F59B3E2A06C4}">
      <dsp:nvSpPr>
        <dsp:cNvPr id="0" name=""/>
        <dsp:cNvSpPr/>
      </dsp:nvSpPr>
      <dsp:spPr>
        <a:xfrm>
          <a:off x="1461903" y="3233402"/>
          <a:ext cx="1253059" cy="68260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cy-GB" sz="1200" kern="1200" dirty="0"/>
            <a:t>gweithwyr proffesiynol eraill</a:t>
          </a:r>
          <a:endParaRPr lang="en-GB" sz="1200" kern="1200" dirty="0"/>
        </a:p>
        <a:p>
          <a:pPr marL="0" lvl="0" indent="0" algn="ctr" defTabSz="533400">
            <a:lnSpc>
              <a:spcPct val="90000"/>
            </a:lnSpc>
            <a:spcBef>
              <a:spcPct val="0"/>
            </a:spcBef>
            <a:spcAft>
              <a:spcPct val="35000"/>
            </a:spcAft>
            <a:buNone/>
          </a:pPr>
          <a:r>
            <a:rPr lang="en-GB" sz="1200" kern="1200" dirty="0">
              <a:solidFill>
                <a:srgbClr val="002060"/>
              </a:solidFill>
            </a:rPr>
            <a:t>other professionals</a:t>
          </a:r>
        </a:p>
      </dsp:txBody>
      <dsp:txXfrm>
        <a:off x="1461903" y="3233402"/>
        <a:ext cx="1253059" cy="682600"/>
      </dsp:txXfrm>
    </dsp:sp>
    <dsp:sp modelId="{2D2ABDF8-808F-4633-8C60-9A0DC1ACF8F1}">
      <dsp:nvSpPr>
        <dsp:cNvPr id="0" name=""/>
        <dsp:cNvSpPr/>
      </dsp:nvSpPr>
      <dsp:spPr>
        <a:xfrm>
          <a:off x="1261831" y="1977416"/>
          <a:ext cx="1002447" cy="1002447"/>
        </a:xfrm>
        <a:prstGeom prst="ellipse">
          <a:avLst/>
        </a:prstGeom>
        <a:solidFill>
          <a:srgbClr val="00B0F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4979C5E2-4E64-4972-843F-A9DBD65C8087}">
      <dsp:nvSpPr>
        <dsp:cNvPr id="0" name=""/>
        <dsp:cNvSpPr/>
      </dsp:nvSpPr>
      <dsp:spPr>
        <a:xfrm>
          <a:off x="21054" y="2430533"/>
          <a:ext cx="1187483" cy="83537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GB" sz="1800" kern="1200" dirty="0"/>
            <a:t>plant</a:t>
          </a:r>
        </a:p>
        <a:p>
          <a:pPr marL="0" lvl="0" indent="0" algn="ctr" defTabSz="800100">
            <a:lnSpc>
              <a:spcPct val="90000"/>
            </a:lnSpc>
            <a:spcBef>
              <a:spcPct val="0"/>
            </a:spcBef>
            <a:spcAft>
              <a:spcPct val="35000"/>
            </a:spcAft>
            <a:buNone/>
          </a:pPr>
          <a:r>
            <a:rPr lang="en-GB" sz="1800" kern="1200" dirty="0">
              <a:solidFill>
                <a:srgbClr val="002060"/>
              </a:solidFill>
            </a:rPr>
            <a:t>children</a:t>
          </a:r>
        </a:p>
      </dsp:txBody>
      <dsp:txXfrm>
        <a:off x="21054" y="2430533"/>
        <a:ext cx="1187483" cy="835373"/>
      </dsp:txXfrm>
    </dsp:sp>
    <dsp:sp modelId="{DD642DE8-D9A9-4657-B842-0C0567C595C4}">
      <dsp:nvSpPr>
        <dsp:cNvPr id="0" name=""/>
        <dsp:cNvSpPr/>
      </dsp:nvSpPr>
      <dsp:spPr>
        <a:xfrm>
          <a:off x="1261831" y="1601661"/>
          <a:ext cx="1002447" cy="1002447"/>
        </a:xfrm>
        <a:prstGeom prst="ellipse">
          <a:avLst/>
        </a:prstGeom>
        <a:solidFill>
          <a:schemeClr val="accent2">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6BDBE0D8-8D6F-4FB2-A744-9380B722D5C0}">
      <dsp:nvSpPr>
        <dsp:cNvPr id="0" name=""/>
        <dsp:cNvSpPr/>
      </dsp:nvSpPr>
      <dsp:spPr>
        <a:xfrm>
          <a:off x="21054" y="1315619"/>
          <a:ext cx="1187483" cy="83537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kern="1200" dirty="0" err="1"/>
            <a:t>ti</a:t>
          </a:r>
          <a:endParaRPr lang="en-GB" sz="1600" kern="1200" dirty="0"/>
        </a:p>
        <a:p>
          <a:pPr marL="0" lvl="0" indent="0" algn="ctr" defTabSz="711200">
            <a:lnSpc>
              <a:spcPct val="90000"/>
            </a:lnSpc>
            <a:spcBef>
              <a:spcPct val="0"/>
            </a:spcBef>
            <a:spcAft>
              <a:spcPct val="35000"/>
            </a:spcAft>
            <a:buNone/>
          </a:pPr>
          <a:r>
            <a:rPr lang="en-GB" sz="1600" kern="1200" dirty="0">
              <a:solidFill>
                <a:srgbClr val="002060"/>
              </a:solidFill>
            </a:rPr>
            <a:t>you</a:t>
          </a:r>
        </a:p>
      </dsp:txBody>
      <dsp:txXfrm>
        <a:off x="21054" y="1315619"/>
        <a:ext cx="1187483" cy="83537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75E395-640F-4EB4-BDF8-F8E794F6BA65}">
      <dsp:nvSpPr>
        <dsp:cNvPr id="0" name=""/>
        <dsp:cNvSpPr/>
      </dsp:nvSpPr>
      <dsp:spPr>
        <a:xfrm>
          <a:off x="1587209" y="1413783"/>
          <a:ext cx="1002447" cy="1002447"/>
        </a:xfrm>
        <a:prstGeom prst="ellipse">
          <a:avLst/>
        </a:prstGeom>
        <a:solidFill>
          <a:schemeClr val="accent6">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A3822964-317C-4B55-B4A1-2535A2EE446C}">
      <dsp:nvSpPr>
        <dsp:cNvPr id="0" name=""/>
        <dsp:cNvSpPr/>
      </dsp:nvSpPr>
      <dsp:spPr>
        <a:xfrm>
          <a:off x="1461903" y="665523"/>
          <a:ext cx="1253059" cy="68260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kern="1200" dirty="0" err="1"/>
            <a:t>teulu</a:t>
          </a:r>
          <a:endParaRPr lang="en-GB" sz="1600" kern="1200" dirty="0"/>
        </a:p>
        <a:p>
          <a:pPr marL="0" lvl="0" indent="0" algn="ctr" defTabSz="711200">
            <a:lnSpc>
              <a:spcPct val="90000"/>
            </a:lnSpc>
            <a:spcBef>
              <a:spcPct val="0"/>
            </a:spcBef>
            <a:spcAft>
              <a:spcPct val="35000"/>
            </a:spcAft>
            <a:buNone/>
          </a:pPr>
          <a:r>
            <a:rPr lang="en-GB" sz="1600" kern="1200" dirty="0">
              <a:solidFill>
                <a:srgbClr val="002060"/>
              </a:solidFill>
            </a:rPr>
            <a:t>family</a:t>
          </a:r>
        </a:p>
      </dsp:txBody>
      <dsp:txXfrm>
        <a:off x="1461903" y="665523"/>
        <a:ext cx="1253059" cy="682600"/>
      </dsp:txXfrm>
    </dsp:sp>
    <dsp:sp modelId="{B5611930-282F-446E-B8C0-E8B44DEAADFD}">
      <dsp:nvSpPr>
        <dsp:cNvPr id="0" name=""/>
        <dsp:cNvSpPr/>
      </dsp:nvSpPr>
      <dsp:spPr>
        <a:xfrm>
          <a:off x="1912586" y="1601661"/>
          <a:ext cx="1002447" cy="1002447"/>
        </a:xfrm>
        <a:prstGeom prst="ellipse">
          <a:avLst/>
        </a:prstGeom>
        <a:solidFill>
          <a:srgbClr val="FF000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B2204562-1E64-4578-9A22-B737277A0191}">
      <dsp:nvSpPr>
        <dsp:cNvPr id="0" name=""/>
        <dsp:cNvSpPr/>
      </dsp:nvSpPr>
      <dsp:spPr>
        <a:xfrm>
          <a:off x="2989382" y="1315619"/>
          <a:ext cx="1187483" cy="74761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dirty="0" err="1"/>
            <a:t>cymuned</a:t>
          </a:r>
          <a:endParaRPr lang="en-GB" sz="1200" kern="1200" dirty="0"/>
        </a:p>
        <a:p>
          <a:pPr marL="0" lvl="0" indent="0" algn="ctr" defTabSz="533400">
            <a:lnSpc>
              <a:spcPct val="90000"/>
            </a:lnSpc>
            <a:spcBef>
              <a:spcPct val="0"/>
            </a:spcBef>
            <a:spcAft>
              <a:spcPct val="35000"/>
            </a:spcAft>
            <a:buNone/>
          </a:pPr>
          <a:r>
            <a:rPr lang="en-GB" sz="1200" kern="1200" dirty="0"/>
            <a:t>community</a:t>
          </a:r>
        </a:p>
      </dsp:txBody>
      <dsp:txXfrm>
        <a:off x="2989382" y="1315619"/>
        <a:ext cx="1187483" cy="747610"/>
      </dsp:txXfrm>
    </dsp:sp>
    <dsp:sp modelId="{A5676A4B-A812-4D34-8EB8-E2DC643B236E}">
      <dsp:nvSpPr>
        <dsp:cNvPr id="0" name=""/>
        <dsp:cNvSpPr/>
      </dsp:nvSpPr>
      <dsp:spPr>
        <a:xfrm>
          <a:off x="1912586" y="1977416"/>
          <a:ext cx="1002447" cy="1002447"/>
        </a:xfrm>
        <a:prstGeom prst="ellipse">
          <a:avLst/>
        </a:prstGeom>
        <a:solidFill>
          <a:srgbClr val="7030A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7F9758E1-D7E3-4A67-BD83-0E5E79EF9E8B}">
      <dsp:nvSpPr>
        <dsp:cNvPr id="0" name=""/>
        <dsp:cNvSpPr/>
      </dsp:nvSpPr>
      <dsp:spPr>
        <a:xfrm>
          <a:off x="2989382" y="2430533"/>
          <a:ext cx="1187483" cy="83537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cy-GB" sz="1200" kern="1200" dirty="0"/>
            <a:t>tîm blynyddoedd cynnar</a:t>
          </a:r>
          <a:endParaRPr lang="en-GB" sz="1200" kern="1200" dirty="0"/>
        </a:p>
        <a:p>
          <a:pPr marL="0" lvl="0" indent="0" algn="ctr" defTabSz="533400">
            <a:lnSpc>
              <a:spcPct val="90000"/>
            </a:lnSpc>
            <a:spcBef>
              <a:spcPct val="0"/>
            </a:spcBef>
            <a:spcAft>
              <a:spcPct val="35000"/>
            </a:spcAft>
            <a:buNone/>
          </a:pPr>
          <a:r>
            <a:rPr lang="en-GB" sz="1200" kern="1200" dirty="0">
              <a:solidFill>
                <a:srgbClr val="002060"/>
              </a:solidFill>
            </a:rPr>
            <a:t>early</a:t>
          </a:r>
          <a:r>
            <a:rPr lang="en-GB" sz="1200" kern="1200" baseline="0" dirty="0">
              <a:solidFill>
                <a:srgbClr val="002060"/>
              </a:solidFill>
            </a:rPr>
            <a:t> years team</a:t>
          </a:r>
        </a:p>
      </dsp:txBody>
      <dsp:txXfrm>
        <a:off x="2989382" y="2430533"/>
        <a:ext cx="1187483" cy="835373"/>
      </dsp:txXfrm>
    </dsp:sp>
    <dsp:sp modelId="{CEDCB09C-1C77-4464-87F3-79DFB11539F5}">
      <dsp:nvSpPr>
        <dsp:cNvPr id="0" name=""/>
        <dsp:cNvSpPr/>
      </dsp:nvSpPr>
      <dsp:spPr>
        <a:xfrm>
          <a:off x="1587209" y="2165619"/>
          <a:ext cx="1002447" cy="1002447"/>
        </a:xfrm>
        <a:prstGeom prst="ellipse">
          <a:avLst/>
        </a:prstGeom>
        <a:solidFill>
          <a:srgbClr val="FFFF0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15BFF138-9D7A-4D12-97D1-F59B3E2A06C4}">
      <dsp:nvSpPr>
        <dsp:cNvPr id="0" name=""/>
        <dsp:cNvSpPr/>
      </dsp:nvSpPr>
      <dsp:spPr>
        <a:xfrm>
          <a:off x="1461903" y="3233402"/>
          <a:ext cx="1253059" cy="68260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cy-GB" sz="1200" kern="1200" dirty="0"/>
            <a:t>gweithwyr proffesiynol eraill</a:t>
          </a:r>
          <a:endParaRPr lang="en-GB" sz="1200" kern="1200" dirty="0"/>
        </a:p>
        <a:p>
          <a:pPr marL="0" lvl="0" indent="0" algn="ctr" defTabSz="533400">
            <a:lnSpc>
              <a:spcPct val="90000"/>
            </a:lnSpc>
            <a:spcBef>
              <a:spcPct val="0"/>
            </a:spcBef>
            <a:spcAft>
              <a:spcPct val="35000"/>
            </a:spcAft>
            <a:buNone/>
          </a:pPr>
          <a:r>
            <a:rPr lang="en-GB" sz="1200" kern="1200" dirty="0">
              <a:solidFill>
                <a:srgbClr val="002060"/>
              </a:solidFill>
            </a:rPr>
            <a:t>other professionals</a:t>
          </a:r>
        </a:p>
      </dsp:txBody>
      <dsp:txXfrm>
        <a:off x="1461903" y="3233402"/>
        <a:ext cx="1253059" cy="682600"/>
      </dsp:txXfrm>
    </dsp:sp>
    <dsp:sp modelId="{2D2ABDF8-808F-4633-8C60-9A0DC1ACF8F1}">
      <dsp:nvSpPr>
        <dsp:cNvPr id="0" name=""/>
        <dsp:cNvSpPr/>
      </dsp:nvSpPr>
      <dsp:spPr>
        <a:xfrm>
          <a:off x="1261831" y="1977416"/>
          <a:ext cx="1002447" cy="1002447"/>
        </a:xfrm>
        <a:prstGeom prst="ellipse">
          <a:avLst/>
        </a:prstGeom>
        <a:solidFill>
          <a:srgbClr val="00B0F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4979C5E2-4E64-4972-843F-A9DBD65C8087}">
      <dsp:nvSpPr>
        <dsp:cNvPr id="0" name=""/>
        <dsp:cNvSpPr/>
      </dsp:nvSpPr>
      <dsp:spPr>
        <a:xfrm>
          <a:off x="21054" y="2430533"/>
          <a:ext cx="1187483" cy="83537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GB" sz="1800" kern="1200" dirty="0"/>
            <a:t>plant</a:t>
          </a:r>
        </a:p>
        <a:p>
          <a:pPr marL="0" lvl="0" indent="0" algn="ctr" defTabSz="800100">
            <a:lnSpc>
              <a:spcPct val="90000"/>
            </a:lnSpc>
            <a:spcBef>
              <a:spcPct val="0"/>
            </a:spcBef>
            <a:spcAft>
              <a:spcPct val="35000"/>
            </a:spcAft>
            <a:buNone/>
          </a:pPr>
          <a:r>
            <a:rPr lang="en-GB" sz="1800" kern="1200" dirty="0">
              <a:solidFill>
                <a:srgbClr val="002060"/>
              </a:solidFill>
            </a:rPr>
            <a:t>children</a:t>
          </a:r>
        </a:p>
      </dsp:txBody>
      <dsp:txXfrm>
        <a:off x="21054" y="2430533"/>
        <a:ext cx="1187483" cy="835373"/>
      </dsp:txXfrm>
    </dsp:sp>
    <dsp:sp modelId="{DD642DE8-D9A9-4657-B842-0C0567C595C4}">
      <dsp:nvSpPr>
        <dsp:cNvPr id="0" name=""/>
        <dsp:cNvSpPr/>
      </dsp:nvSpPr>
      <dsp:spPr>
        <a:xfrm>
          <a:off x="1261831" y="1601661"/>
          <a:ext cx="1002447" cy="1002447"/>
        </a:xfrm>
        <a:prstGeom prst="ellipse">
          <a:avLst/>
        </a:prstGeom>
        <a:solidFill>
          <a:schemeClr val="accent2">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6BDBE0D8-8D6F-4FB2-A744-9380B722D5C0}">
      <dsp:nvSpPr>
        <dsp:cNvPr id="0" name=""/>
        <dsp:cNvSpPr/>
      </dsp:nvSpPr>
      <dsp:spPr>
        <a:xfrm>
          <a:off x="21054" y="1315619"/>
          <a:ext cx="1187483" cy="83537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kern="1200" dirty="0" err="1"/>
            <a:t>ti</a:t>
          </a:r>
          <a:endParaRPr lang="en-GB" sz="1600" kern="1200" dirty="0"/>
        </a:p>
        <a:p>
          <a:pPr marL="0" lvl="0" indent="0" algn="ctr" defTabSz="711200">
            <a:lnSpc>
              <a:spcPct val="90000"/>
            </a:lnSpc>
            <a:spcBef>
              <a:spcPct val="0"/>
            </a:spcBef>
            <a:spcAft>
              <a:spcPct val="35000"/>
            </a:spcAft>
            <a:buNone/>
          </a:pPr>
          <a:r>
            <a:rPr lang="en-GB" sz="1600" kern="1200" dirty="0">
              <a:solidFill>
                <a:srgbClr val="002060"/>
              </a:solidFill>
            </a:rPr>
            <a:t>you</a:t>
          </a:r>
        </a:p>
      </dsp:txBody>
      <dsp:txXfrm>
        <a:off x="21054" y="1315619"/>
        <a:ext cx="1187483" cy="835373"/>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10/25/2021</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Gweiriau</a:t>
            </a:r>
            <a:r>
              <a:rPr lang="en-US" dirty="0"/>
              <a:t> </a:t>
            </a:r>
            <a:r>
              <a:rPr lang="en-US" dirty="0" err="1"/>
              <a:t>cymraeg</a:t>
            </a:r>
            <a:r>
              <a:rPr lang="en-US" dirty="0"/>
              <a:t> </a:t>
            </a:r>
          </a:p>
          <a:p>
            <a:endParaRPr lang="en-US" dirty="0"/>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DengXian" panose="02010600030101010101" pitchFamily="2" charset="-122"/>
                <a:cs typeface="Times New Roman" panose="02020603050405020304" pitchFamily="18" charset="0"/>
              </a:rPr>
              <a:t>Strategies --- </a:t>
            </a:r>
            <a:r>
              <a:rPr lang="cy-GB" sz="1800" dirty="0">
                <a:effectLst/>
                <a:latin typeface="Calibri" panose="020F0502020204030204" pitchFamily="34" charset="0"/>
                <a:ea typeface="DengXian" panose="02010600030101010101" pitchFamily="2" charset="-122"/>
                <a:cs typeface="Times New Roman" panose="02020603050405020304" pitchFamily="18" charset="0"/>
              </a:rPr>
              <a:t>Strategaethau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DengXian" panose="02010600030101010101" pitchFamily="2" charset="-122"/>
                <a:cs typeface="Times New Roman" panose="02020603050405020304" pitchFamily="18" charset="0"/>
              </a:rPr>
              <a:t>Including parents --- </a:t>
            </a:r>
            <a:r>
              <a:rPr lang="cy-GB" sz="1800" dirty="0">
                <a:effectLst/>
                <a:latin typeface="Calibri" panose="020F0502020204030204" pitchFamily="34" charset="0"/>
                <a:ea typeface="DengXian" panose="02010600030101010101" pitchFamily="2" charset="-122"/>
                <a:cs typeface="Times New Roman" panose="02020603050405020304" pitchFamily="18" charset="0"/>
              </a:rPr>
              <a:t>Cynnwys rhieni</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DengXian" panose="02010600030101010101" pitchFamily="2" charset="-122"/>
                <a:cs typeface="Times New Roman" panose="02020603050405020304" pitchFamily="18" charset="0"/>
              </a:rPr>
              <a:t>Including children --- </a:t>
            </a:r>
            <a:r>
              <a:rPr lang="cy-GB" sz="1800" dirty="0">
                <a:effectLst/>
                <a:latin typeface="Calibri" panose="020F0502020204030204" pitchFamily="34" charset="0"/>
                <a:ea typeface="DengXian" panose="02010600030101010101" pitchFamily="2" charset="-122"/>
                <a:cs typeface="Times New Roman" panose="02020603050405020304" pitchFamily="18" charset="0"/>
              </a:rPr>
              <a:t>Cynnwys plant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DengXian" panose="02010600030101010101" pitchFamily="2" charset="-122"/>
                <a:cs typeface="Times New Roman" panose="02020603050405020304" pitchFamily="18" charset="0"/>
              </a:rPr>
              <a:t>Including staff --- </a:t>
            </a:r>
            <a:r>
              <a:rPr lang="cy-GB" sz="1800" dirty="0">
                <a:effectLst/>
                <a:latin typeface="Calibri" panose="020F0502020204030204" pitchFamily="34" charset="0"/>
                <a:ea typeface="DengXian" panose="02010600030101010101" pitchFamily="2" charset="-122"/>
                <a:cs typeface="Times New Roman" panose="02020603050405020304" pitchFamily="18" charset="0"/>
              </a:rPr>
              <a:t>Cynnwys staff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DengXian" panose="02010600030101010101" pitchFamily="2" charset="-122"/>
                <a:cs typeface="Times New Roman" panose="02020603050405020304" pitchFamily="18" charset="0"/>
              </a:rPr>
              <a:t>Including other agencies --- </a:t>
            </a:r>
            <a:r>
              <a:rPr lang="cy-GB" sz="1800" dirty="0">
                <a:effectLst/>
                <a:latin typeface="Calibri" panose="020F0502020204030204" pitchFamily="34" charset="0"/>
                <a:ea typeface="DengXian" panose="02010600030101010101" pitchFamily="2" charset="-122"/>
                <a:cs typeface="Times New Roman" panose="02020603050405020304" pitchFamily="18" charset="0"/>
              </a:rPr>
              <a:t>Cynnwys asiantaethau eraill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DengXian" panose="02010600030101010101" pitchFamily="2" charset="-122"/>
                <a:cs typeface="Times New Roman" panose="02020603050405020304" pitchFamily="18" charset="0"/>
              </a:rPr>
              <a:t>Equality of opportunity  --- </a:t>
            </a:r>
            <a:r>
              <a:rPr lang="cy-GB" sz="1800" dirty="0">
                <a:effectLst/>
                <a:latin typeface="Calibri" panose="020F0502020204030204" pitchFamily="34" charset="0"/>
                <a:ea typeface="DengXian" panose="02010600030101010101" pitchFamily="2" charset="-122"/>
                <a:cs typeface="Times New Roman" panose="02020603050405020304" pitchFamily="18" charset="0"/>
              </a:rPr>
              <a:t>Cyfle cyfartal</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DengXian" panose="02010600030101010101" pitchFamily="2" charset="-122"/>
                <a:cs typeface="Times New Roman" panose="02020603050405020304" pitchFamily="18" charset="0"/>
              </a:rPr>
              <a:t>Equal access  ---  </a:t>
            </a:r>
            <a:r>
              <a:rPr lang="cy-GB" sz="1800" dirty="0">
                <a:effectLst/>
                <a:latin typeface="Calibri" panose="020F0502020204030204" pitchFamily="34" charset="0"/>
                <a:ea typeface="DengXian" panose="02010600030101010101" pitchFamily="2" charset="-122"/>
                <a:cs typeface="Times New Roman" panose="02020603050405020304" pitchFamily="18" charset="0"/>
              </a:rPr>
              <a:t>Mynediad cyfartal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DengXian" panose="02010600030101010101" pitchFamily="2" charset="-122"/>
                <a:cs typeface="Times New Roman" panose="02020603050405020304" pitchFamily="18" charset="0"/>
              </a:rPr>
              <a:t>Educational entitlement  --- </a:t>
            </a:r>
            <a:r>
              <a:rPr lang="cy-GB" sz="1800" dirty="0">
                <a:effectLst/>
                <a:latin typeface="Calibri" panose="020F0502020204030204" pitchFamily="34" charset="0"/>
                <a:ea typeface="DengXian" panose="02010600030101010101" pitchFamily="2" charset="-122"/>
                <a:cs typeface="Times New Roman" panose="02020603050405020304" pitchFamily="18" charset="0"/>
              </a:rPr>
              <a:t>Hawl addysgol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DengXian" panose="02010600030101010101" pitchFamily="2" charset="-122"/>
                <a:cs typeface="Times New Roman" panose="02020603050405020304" pitchFamily="18" charset="0"/>
              </a:rPr>
              <a:t>Diversity --- </a:t>
            </a:r>
            <a:r>
              <a:rPr lang="cy-GB" sz="1800" dirty="0">
                <a:effectLst/>
                <a:latin typeface="Calibri" panose="020F0502020204030204" pitchFamily="34" charset="0"/>
                <a:ea typeface="DengXian" panose="02010600030101010101" pitchFamily="2" charset="-122"/>
                <a:cs typeface="Times New Roman" panose="02020603050405020304" pitchFamily="18" charset="0"/>
              </a:rPr>
              <a:t>Amrywiaeth</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DengXian" panose="02010600030101010101" pitchFamily="2" charset="-122"/>
                <a:cs typeface="Times New Roman" panose="02020603050405020304" pitchFamily="18" charset="0"/>
              </a:rPr>
              <a:t>Celebrating difference ---- </a:t>
            </a:r>
            <a:r>
              <a:rPr lang="cy-GB" sz="1800" dirty="0">
                <a:effectLst/>
                <a:latin typeface="Calibri" panose="020F0502020204030204" pitchFamily="34" charset="0"/>
                <a:ea typeface="DengXian" panose="02010600030101010101" pitchFamily="2" charset="-122"/>
                <a:cs typeface="Times New Roman" panose="02020603050405020304" pitchFamily="18" charset="0"/>
              </a:rPr>
              <a:t>Dathlu gwahaniaeth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Values and beliefs ---  </a:t>
            </a:r>
            <a:r>
              <a:rPr lang="cy-GB" sz="1800" dirty="0">
                <a:effectLst/>
                <a:latin typeface="Calibri" panose="020F0502020204030204" pitchFamily="34" charset="0"/>
                <a:ea typeface="DengXian" panose="02010600030101010101" pitchFamily="2" charset="-122"/>
                <a:cs typeface="Times New Roman" panose="02020603050405020304" pitchFamily="18" charset="0"/>
              </a:rPr>
              <a:t>Gwerthoedd a chredoau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DengXian" panose="02010600030101010101" pitchFamily="2" charset="-122"/>
                <a:cs typeface="Times New Roman" panose="02020603050405020304" pitchFamily="18" charset="0"/>
              </a:rPr>
              <a:t>Attitude --- </a:t>
            </a:r>
            <a:r>
              <a:rPr lang="cy-GB" sz="1800" dirty="0">
                <a:effectLst/>
                <a:latin typeface="Calibri" panose="020F0502020204030204" pitchFamily="34" charset="0"/>
                <a:ea typeface="DengXian" panose="02010600030101010101" pitchFamily="2" charset="-122"/>
                <a:cs typeface="Times New Roman" panose="02020603050405020304" pitchFamily="18" charset="0"/>
              </a:rPr>
              <a:t>Agwedd</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DengXian" panose="02010600030101010101" pitchFamily="2" charset="-122"/>
                <a:cs typeface="Times New Roman" panose="02020603050405020304" pitchFamily="18" charset="0"/>
              </a:rPr>
              <a:t>Ethos/culture - </a:t>
            </a:r>
            <a:r>
              <a:rPr lang="cy-GB" sz="1800" dirty="0">
                <a:effectLst/>
                <a:latin typeface="Calibri" panose="020F0502020204030204" pitchFamily="34" charset="0"/>
                <a:ea typeface="DengXian" panose="02010600030101010101" pitchFamily="2" charset="-122"/>
                <a:cs typeface="Times New Roman" panose="02020603050405020304" pitchFamily="18" charset="0"/>
              </a:rPr>
              <a:t>Ethos/diwylliant</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DengXian" panose="02010600030101010101" pitchFamily="2" charset="-122"/>
                <a:cs typeface="Times New Roman" panose="02020603050405020304" pitchFamily="18" charset="0"/>
              </a:rPr>
              <a:t>Interprofessional communication - </a:t>
            </a:r>
            <a:r>
              <a:rPr lang="cy-GB" sz="1800" dirty="0">
                <a:effectLst/>
                <a:latin typeface="Calibri" panose="020F0502020204030204" pitchFamily="34" charset="0"/>
                <a:ea typeface="DengXian" panose="02010600030101010101" pitchFamily="2" charset="-122"/>
                <a:cs typeface="Times New Roman" panose="02020603050405020304" pitchFamily="18" charset="0"/>
              </a:rPr>
              <a:t>Cyfathrebu rhyngbroffesiynol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DengXian" panose="02010600030101010101" pitchFamily="2" charset="-122"/>
                <a:cs typeface="Times New Roman" panose="02020603050405020304" pitchFamily="18" charset="0"/>
              </a:rPr>
              <a:t>Pedagogy for provision and practice - </a:t>
            </a:r>
            <a:r>
              <a:rPr lang="cy-GB" sz="1800" dirty="0">
                <a:effectLst/>
                <a:latin typeface="Calibri" panose="020F0502020204030204" pitchFamily="34" charset="0"/>
                <a:ea typeface="DengXian" panose="02010600030101010101" pitchFamily="2" charset="-122"/>
                <a:cs typeface="Times New Roman" panose="02020603050405020304" pitchFamily="18" charset="0"/>
              </a:rPr>
              <a:t>Addysgeg ar gyfer darpariaeth ac arfer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a:t>
            </a:fld>
            <a:endParaRPr lang="en-GB" altLang="en-US" dirty="0">
              <a:solidFill>
                <a:srgbClr val="000000"/>
              </a:solidFill>
            </a:endParaRPr>
          </a:p>
        </p:txBody>
      </p:sp>
    </p:spTree>
    <p:extLst>
      <p:ext uri="{BB962C8B-B14F-4D97-AF65-F5344CB8AC3E}">
        <p14:creationId xmlns:p14="http://schemas.microsoft.com/office/powerpoint/2010/main" val="10129323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7225" y="793750"/>
            <a:ext cx="52959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B39E918-88F5-4DC3-ADC2-D63BF93AAE5D}"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3366406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dirty="0"/>
          </a:p>
        </p:txBody>
      </p:sp>
    </p:spTree>
    <p:extLst>
      <p:ext uri="{BB962C8B-B14F-4D97-AF65-F5344CB8AC3E}">
        <p14:creationId xmlns:p14="http://schemas.microsoft.com/office/powerpoint/2010/main" val="24459689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Decentring ourselves means to step back form an your own ethnocentric world view and consider and put in its place another identity/set of values and beliefs/ experience.</a:t>
            </a:r>
          </a:p>
        </p:txBody>
      </p:sp>
      <p:sp>
        <p:nvSpPr>
          <p:cNvPr id="4" name="Slide Number Placeholder 3"/>
          <p:cNvSpPr>
            <a:spLocks noGrp="1"/>
          </p:cNvSpPr>
          <p:nvPr>
            <p:ph type="sldNum" sz="quarter" idx="5"/>
          </p:nvPr>
        </p:nvSpPr>
        <p:spPr/>
        <p:txBody>
          <a:bodyPr/>
          <a:lstStyle/>
          <a:p>
            <a:fld id="{B68C8073-CAD2-48BF-B8DB-FCAF7D6ED014}" type="slidenum">
              <a:rPr lang="en-US" smtClean="0"/>
              <a:t>5</a:t>
            </a:fld>
            <a:endParaRPr lang="en-US" dirty="0"/>
          </a:p>
        </p:txBody>
      </p:sp>
    </p:spTree>
    <p:extLst>
      <p:ext uri="{BB962C8B-B14F-4D97-AF65-F5344CB8AC3E}">
        <p14:creationId xmlns:p14="http://schemas.microsoft.com/office/powerpoint/2010/main" val="40424849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1" dirty="0"/>
              <a:t>Gofynnwch: A all unrhyw un rannu profiadau o sut mae lleoliadau'r blynyddoedd cynnar yn gweithio ar y cyd a chael perthnasoedd rhyngddibynnol? </a:t>
            </a:r>
          </a:p>
          <a:p>
            <a:r>
              <a:rPr lang="cy-GB" b="1" dirty="0"/>
              <a:t>Gofynnwch: Pam mae trawsnewidiad i arweinyddiaeth gynhwysol yn y blynyddoedd cynnar?</a:t>
            </a:r>
          </a:p>
          <a:p>
            <a:endParaRPr lang="cy-GB" b="1" dirty="0"/>
          </a:p>
          <a:p>
            <a:r>
              <a:rPr lang="cy-GB" dirty="0"/>
              <a:t>Gofynnwyd i sector y blynyddoedd cynnar gael ei drawsnewid o arweinyddiaeth heb gymhwyso i arweinyddiaeth graddedig mewn llai na 10 mlynedd i raddau, proses sydd wedi cymryd mwy na 50 mlynedd i weithwyr proffesiynol eraill ei chyflawni. (Hevey, 2010 t161 yn Hadfield, M., Jopling, M. a Needham, M., 2015)</a:t>
            </a:r>
          </a:p>
          <a:p>
            <a:endParaRPr lang="cy-GB" dirty="0"/>
          </a:p>
          <a:p>
            <a:r>
              <a:rPr lang="cy-GB" dirty="0"/>
              <a:t> Mae arweinwyr yn aml yn ymgymryd â rolau heb hyfforddiant </a:t>
            </a:r>
          </a:p>
          <a:p>
            <a:endParaRPr lang="cy-GB" dirty="0"/>
          </a:p>
          <a:p>
            <a:r>
              <a:rPr lang="cy-GB" dirty="0"/>
              <a:t>Ni all un person wneud y gwaith o arwain ar ei ben ei hun. </a:t>
            </a:r>
          </a:p>
          <a:p>
            <a:endParaRPr lang="cy-GB" dirty="0"/>
          </a:p>
          <a:p>
            <a:r>
              <a:rPr lang="cy-GB" dirty="0"/>
              <a:t>Mae'r ffordd y mae plant a theuluoedd bellach yn rhan o brosesau cynllunio ym maes iechyd a gofal cymdeithasol yn dylanwadu ar sut mae'n rhaid i ni weithio gyda nhw</a:t>
            </a:r>
          </a:p>
          <a:p>
            <a:endParaRPr lang="cy-GB" dirty="0"/>
          </a:p>
          <a:p>
            <a:r>
              <a:rPr lang="cy-GB" dirty="0"/>
              <a:t>Deddfwriaeth a pholisïau sy'n gwneud inni weithio fel hyn. (Diogelu, ALN, Deddf SSWB, UNCRC, Fgen, Cwricwlwm Newydd, Statws Prac) </a:t>
            </a:r>
          </a:p>
          <a:p>
            <a:endParaRPr lang="cy-GB" dirty="0"/>
          </a:p>
          <a:p>
            <a:r>
              <a:rPr lang="cy-GB" dirty="0"/>
              <a:t>Mae'r ffordd y mae pobl yn teimlo am arweinyddiaeth gyfarwyddeb wedi newid. Mae pobl yn fwy ymwybodol o hawliau dynol a phlant ac ati</a:t>
            </a:r>
            <a:endParaRPr lang="en-GB" b="1" dirty="0"/>
          </a:p>
          <a:p>
            <a:endParaRPr lang="en-GB" b="1" dirty="0"/>
          </a:p>
          <a:p>
            <a:endParaRPr lang="en-GB" b="1" dirty="0"/>
          </a:p>
          <a:p>
            <a:endParaRPr lang="en-GB" b="1" dirty="0"/>
          </a:p>
          <a:p>
            <a:r>
              <a:rPr lang="en-GB" b="1" dirty="0"/>
              <a:t>------------------------------------------------------------------------------------------------------------------------------------------------</a:t>
            </a:r>
          </a:p>
          <a:p>
            <a:endParaRPr lang="en-GB" b="1" dirty="0"/>
          </a:p>
          <a:p>
            <a:r>
              <a:rPr lang="en-GB" b="1" dirty="0"/>
              <a:t>Ask: Can any one share experiences of how the early years settings work collaboratively and have interdependent relationships?</a:t>
            </a:r>
          </a:p>
          <a:p>
            <a:endParaRPr lang="en-GB" b="1" dirty="0"/>
          </a:p>
          <a:p>
            <a:endParaRPr lang="en-GB" b="1" dirty="0"/>
          </a:p>
          <a:p>
            <a:r>
              <a:rPr lang="en-GB" b="1" dirty="0"/>
              <a:t>Ask: Why the transformation to inclusive leadership in early years?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Times New Roman" panose="02020603050405020304" pitchFamily="18" charset="0"/>
              </a:rPr>
              <a:t>Early years sector was being asked to undergo transformation from a largely unqualified to graduate level leadership in less than 10 years a process that has taken other professionals more than 50 years to achieve. (Hevey, 2010 p161 in </a:t>
            </a:r>
            <a:r>
              <a:rPr lang="en-GB" sz="1200" dirty="0">
                <a:effectLst/>
                <a:latin typeface="Arial" panose="020B0604020202020204" pitchFamily="34" charset="0"/>
                <a:ea typeface="DengXian" panose="02010600030101010101" pitchFamily="2" charset="-122"/>
              </a:rPr>
              <a:t>Hadfield, M., Jopling, M. and Needham, M., 2015</a:t>
            </a:r>
            <a:r>
              <a:rPr lang="en-GB" sz="1200" dirty="0">
                <a:effectLst/>
                <a:latin typeface="Calibri" panose="020F0502020204030204" pitchFamily="34" charset="0"/>
                <a:ea typeface="DengXian" panose="02010600030101010101" pitchFamily="2" charset="-122"/>
                <a:cs typeface="Times New Roman" panose="02020603050405020304" pitchFamily="18" charset="0"/>
              </a:rPr>
              <a:t>)</a:t>
            </a:r>
          </a:p>
          <a:p>
            <a:endParaRPr lang="en-GB" dirty="0"/>
          </a:p>
          <a:p>
            <a:r>
              <a:rPr lang="en-GB" dirty="0"/>
              <a:t>Leaders often take up roles without training</a:t>
            </a:r>
          </a:p>
          <a:p>
            <a:endParaRPr lang="en-GB" dirty="0"/>
          </a:p>
          <a:p>
            <a:r>
              <a:rPr lang="en-GB" dirty="0"/>
              <a:t>One person cannot do the job of leading alone.</a:t>
            </a:r>
          </a:p>
          <a:p>
            <a:endParaRPr lang="en-GB" dirty="0"/>
          </a:p>
          <a:p>
            <a:r>
              <a:rPr lang="en-GB" dirty="0"/>
              <a:t>The way children and families are now part of planning processes in health and social care influences how we have to work with them</a:t>
            </a:r>
          </a:p>
          <a:p>
            <a:endParaRPr lang="en-GB" dirty="0"/>
          </a:p>
          <a:p>
            <a:r>
              <a:rPr lang="en-GB" dirty="0"/>
              <a:t>Legislations and policies making us work in this way. (Safeguarding, ALN, SSWB Act, UNCRC, Fgen, New Curriculum, Prac Status)</a:t>
            </a:r>
          </a:p>
          <a:p>
            <a:endParaRPr lang="en-GB" dirty="0"/>
          </a:p>
          <a:p>
            <a:r>
              <a:rPr lang="en-GB" dirty="0"/>
              <a:t>The way people feel about directive leadership has changed. </a:t>
            </a:r>
          </a:p>
          <a:p>
            <a:endParaRPr lang="en-GB" dirty="0"/>
          </a:p>
          <a:p>
            <a:r>
              <a:rPr lang="en-GB" dirty="0"/>
              <a:t>People are more aware of human and children’s rights </a:t>
            </a:r>
          </a:p>
          <a:p>
            <a:endParaRPr lang="en-GB" dirty="0"/>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etc</a:t>
            </a: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dirty="0"/>
          </a:p>
        </p:txBody>
      </p:sp>
    </p:spTree>
    <p:extLst>
      <p:ext uri="{BB962C8B-B14F-4D97-AF65-F5344CB8AC3E}">
        <p14:creationId xmlns:p14="http://schemas.microsoft.com/office/powerpoint/2010/main" val="41822849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1" dirty="0"/>
              <a:t>Trafodaeth grŵp dda o bosib yma gyda'r cwestiynau yn dibynnu ar amser ac ymgysylltiad</a:t>
            </a:r>
          </a:p>
          <a:p>
            <a:endParaRPr lang="cy-GB" b="1" dirty="0"/>
          </a:p>
          <a:p>
            <a:r>
              <a:rPr lang="cy-GB" b="1" dirty="0"/>
              <a:t>GOFYNNWCH: Pwy yw grwpiau ‘a gynrychiolir yn draddodiadol mewn lleoliadau blynyddoedd cynnar? </a:t>
            </a:r>
          </a:p>
          <a:p>
            <a:endParaRPr lang="cy-GB" b="1" dirty="0"/>
          </a:p>
          <a:p>
            <a:r>
              <a:rPr lang="cy-GB" dirty="0"/>
              <a:t>Mae grwpiau a gynrychiolir yn draddodiadol mewn ymarfer blynyddoedd cynnar yn dibynnu ar y cyd-destun. Ond gallent fod yn dîm </a:t>
            </a:r>
            <a:r>
              <a:rPr lang="cy-GB" dirty="0" err="1"/>
              <a:t>EY</a:t>
            </a:r>
            <a:r>
              <a:rPr lang="cy-GB" dirty="0"/>
              <a:t>, menywod gwyn, gweithwyr proffesiynol, plant gwyn, gweithwyr proffesiynol addysgedig, gweithwyr proffesiynol profiadau, ymarferwyr ifanc? Beth yw demograffeg rhieni?</a:t>
            </a:r>
          </a:p>
          <a:p>
            <a:endParaRPr lang="cy-GB" dirty="0"/>
          </a:p>
          <a:p>
            <a:pPr marL="0" marR="0" lvl="0" indent="0" algn="l" defTabSz="914400" rtl="0" eaLnBrk="1" fontAlgn="auto" latinLnBrk="0" hangingPunct="1">
              <a:lnSpc>
                <a:spcPct val="100000"/>
              </a:lnSpc>
              <a:spcBef>
                <a:spcPts val="0"/>
              </a:spcBef>
              <a:spcAft>
                <a:spcPts val="0"/>
              </a:spcAft>
              <a:buClrTx/>
              <a:buSzTx/>
              <a:buFontTx/>
              <a:buNone/>
              <a:tabLst/>
              <a:defRPr/>
            </a:pPr>
            <a:r>
              <a:rPr lang="cy-GB" dirty="0"/>
              <a:t>Gall hyn olygu gweithwyr proffesiynol sydd â rhywfaint o bŵer yn bennaf - rheolwyr, gweithwyr cymdeithasol, ymwelwyr iechyd, rhieni os ydyn nhw'n ddigon uchel.</a:t>
            </a:r>
          </a:p>
          <a:p>
            <a:endParaRPr lang="cy-GB" dirty="0"/>
          </a:p>
          <a:p>
            <a:endParaRPr lang="cy-GB" dirty="0"/>
          </a:p>
          <a:p>
            <a:r>
              <a:rPr lang="cy-GB" b="1" dirty="0"/>
              <a:t>GOFYNNWCH: A yw plant yn cael eu cynrychioli? </a:t>
            </a:r>
          </a:p>
          <a:p>
            <a:endParaRPr lang="en-GB" b="1" dirty="0"/>
          </a:p>
          <a:p>
            <a:endParaRPr lang="en-GB" b="1" dirty="0"/>
          </a:p>
          <a:p>
            <a:r>
              <a:rPr lang="cy-GB" b="1" dirty="0"/>
              <a:t>GOFYNNWCH: Pwy yw’r ‘gwahanol’? </a:t>
            </a:r>
          </a:p>
          <a:p>
            <a:endParaRPr lang="cy-GB" dirty="0"/>
          </a:p>
          <a:p>
            <a:r>
              <a:rPr lang="cy-GB" dirty="0"/>
              <a:t>Dynion yn y gweithle </a:t>
            </a:r>
            <a:r>
              <a:rPr lang="cy-GB" dirty="0" err="1"/>
              <a:t>EY</a:t>
            </a:r>
            <a:r>
              <a:rPr lang="cy-GB" dirty="0"/>
              <a:t>, Tadau, statws perthynas rhieni, rhyw, lliw a hil rhywioldeb, rhywioldeb, anabledd (meddyliol a chorfforol), dosbarth, statws economaidd-gymdeithasol. rhieni a fyddai'n cael cyfarfodydd yn anodd? Y rhai sydd â pherthynas anodd â rhiant arall? Beth am y dillad mae pobl yn eu gwisgo? Sut maen nhw'n siarad? Y jôcs y tu mewn? </a:t>
            </a:r>
          </a:p>
          <a:p>
            <a:endParaRPr lang="cy-GB" dirty="0"/>
          </a:p>
          <a:p>
            <a:r>
              <a:rPr lang="cy-GB" dirty="0"/>
              <a:t>Lluniwch riant yn cerdded i mewn i gyfarfod gyda rheolwr </a:t>
            </a:r>
            <a:r>
              <a:rPr lang="cy-GB" dirty="0" err="1"/>
              <a:t>EY</a:t>
            </a:r>
            <a:r>
              <a:rPr lang="cy-GB" dirty="0"/>
              <a:t> a dirprwy yn ymwneud â rhai ymddygiadau gan eu plentyn. </a:t>
            </a:r>
          </a:p>
          <a:p>
            <a:endParaRPr lang="cy-GB" dirty="0"/>
          </a:p>
          <a:p>
            <a:r>
              <a:rPr lang="cy-GB" dirty="0"/>
              <a:t>Pa bethau allai wneud i'r rhiant deimlo nad yw'n cael ei werthfawrogi na'i dderbyn yn llwyr?</a:t>
            </a:r>
          </a:p>
          <a:p>
            <a:endParaRPr lang="cy-GB" dirty="0"/>
          </a:p>
          <a:p>
            <a:r>
              <a:rPr lang="cy-GB" dirty="0"/>
              <a:t> Lluniwch y plentyn sy'n cael amser anodd. Pa bethau na fydd </a:t>
            </a:r>
            <a:r>
              <a:rPr lang="cy-GB" dirty="0" err="1"/>
              <a:t>efallai'n</a:t>
            </a:r>
            <a:r>
              <a:rPr lang="cy-GB" dirty="0"/>
              <a:t> gwneud iddyn nhw deimlo'n ddiogel eu bod yn cael eu derbyn neu eu gwerthfawrogi? </a:t>
            </a:r>
          </a:p>
          <a:p>
            <a:endParaRPr lang="cy-GB" dirty="0"/>
          </a:p>
          <a:p>
            <a:r>
              <a:rPr lang="cy-GB" dirty="0"/>
              <a:t>Bydd gwahaniaethau yno bob amser - mae'n ymwneud â'u derbyn yn yr amgylchedd </a:t>
            </a:r>
          </a:p>
          <a:p>
            <a:endParaRPr lang="cy-GB" dirty="0"/>
          </a:p>
          <a:p>
            <a:r>
              <a:rPr lang="cy-GB" dirty="0"/>
              <a:t>Siaradwch ychydig am gyfalaf </a:t>
            </a:r>
            <a:r>
              <a:rPr lang="cy-GB" dirty="0" err="1"/>
              <a:t>diwyllianno</a:t>
            </a:r>
            <a:r>
              <a:rPr lang="cy-GB" dirty="0"/>
              <a:t> (</a:t>
            </a:r>
            <a:r>
              <a:rPr lang="cy-GB" dirty="0" err="1"/>
              <a:t>cultural</a:t>
            </a:r>
            <a:r>
              <a:rPr lang="cy-GB" dirty="0"/>
              <a:t> </a:t>
            </a:r>
            <a:r>
              <a:rPr lang="cy-GB" dirty="0" err="1"/>
              <a:t>capiptal</a:t>
            </a:r>
            <a:r>
              <a:rPr lang="cy-GB" dirty="0"/>
              <a:t>)l: Term a fathwyd gan </a:t>
            </a:r>
            <a:r>
              <a:rPr lang="cy-GB" dirty="0" err="1"/>
              <a:t>Bourdieu</a:t>
            </a:r>
            <a:r>
              <a:rPr lang="cy-GB" dirty="0"/>
              <a:t> - Y wybodaeth ddiwylliannol sy'n gweithredu fel arian cyfred sy'n ein helpu i lywio diwylliant ac sy'n newid ein profiadau a'r cyfleoedd sydd ar gael inni ”</a:t>
            </a:r>
            <a:r>
              <a:rPr lang="fr-FR" dirty="0"/>
              <a:t> Pierre Bourdieu Cultural Reproduction and Social Reproduction </a:t>
            </a:r>
            <a:r>
              <a:rPr lang="cy-GB" dirty="0" err="1"/>
              <a:t>Pierre</a:t>
            </a:r>
            <a:r>
              <a:rPr lang="cy-GB" dirty="0"/>
              <a:t> </a:t>
            </a:r>
            <a:r>
              <a:rPr lang="cy-GB" dirty="0" err="1"/>
              <a:t>Bourdieu</a:t>
            </a:r>
            <a:r>
              <a:rPr lang="cy-GB" dirty="0"/>
              <a:t> (1977):</a:t>
            </a:r>
          </a:p>
          <a:p>
            <a:endParaRPr lang="cy-GB" dirty="0"/>
          </a:p>
          <a:p>
            <a:r>
              <a:rPr lang="cy-GB" dirty="0"/>
              <a:t>siarad, y '</a:t>
            </a:r>
            <a:r>
              <a:rPr lang="cy-GB" dirty="0" err="1"/>
              <a:t>lingo</a:t>
            </a:r>
            <a:r>
              <a:rPr lang="cy-GB" dirty="0"/>
              <a:t>' (</a:t>
            </a:r>
            <a:r>
              <a:rPr lang="cy-GB" dirty="0" err="1"/>
              <a:t>ALN</a:t>
            </a:r>
            <a:r>
              <a:rPr lang="cy-GB" dirty="0"/>
              <a:t> / </a:t>
            </a:r>
            <a:r>
              <a:rPr lang="cy-GB" dirty="0" err="1"/>
              <a:t>SEND</a:t>
            </a:r>
            <a:r>
              <a:rPr lang="cy-GB" dirty="0"/>
              <a:t> / pa rai eraill yn y blynyddoedd cynnar y </a:t>
            </a:r>
            <a:r>
              <a:rPr lang="cy-GB" dirty="0" err="1"/>
              <a:t>gallant</a:t>
            </a:r>
            <a:r>
              <a:rPr lang="cy-GB" dirty="0"/>
              <a:t> feddwl amdanynt sy'n eu gwneud yn rhan o grŵp?</a:t>
            </a:r>
          </a:p>
          <a:p>
            <a:r>
              <a:rPr lang="cy-GB" dirty="0"/>
              <a:t> Yr hyn y maent yn ei wisgo, pa mor dda y maent yn gwybod y gall y rheolau cymdeithasol oll helpu pobl i deimlo eu bod yn cael eu cynnwys.</a:t>
            </a:r>
          </a:p>
          <a:p>
            <a:r>
              <a:rPr lang="cy-GB" dirty="0"/>
              <a:t> Meddyliwch yn ôl i cyfarfod neu glwb penodol (mae clybiau golff yn ddiddorol iawn!) </a:t>
            </a:r>
          </a:p>
          <a:p>
            <a:endParaRPr lang="cy-GB" dirty="0"/>
          </a:p>
          <a:p>
            <a:endParaRPr lang="cy-GB" dirty="0"/>
          </a:p>
          <a:p>
            <a:r>
              <a:rPr lang="cy-GB" dirty="0"/>
              <a:t>Roedd ganddo ddiddordeb yn system addysg Ffrainc yn y 1960au, a oedd yn gweld ei hun yn hollol deilwng - y gred bod cynnig yr un cyfleoedd i bob myfyriwr yr un peth â chreu cyfle cyfartal i bob myfyriwr. Roedd </a:t>
            </a:r>
            <a:r>
              <a:rPr lang="cy-GB" dirty="0" err="1"/>
              <a:t>Bourdieu</a:t>
            </a:r>
            <a:r>
              <a:rPr lang="cy-GB" dirty="0"/>
              <a:t> eisiau archwilio pam, er gwaethaf hyn, bod myfyrwyr dosbarth gweithiol yn gyson yn cael canlyniadau gwaeth na'u cyfoedion mwy breintiedig. Arweiniodd hyn at ei ddealltwriaeth bod rhai myfyrwyr yn dod â set o brofiadau diwylliannol gwerthfawr a gwybodaeth flaenorol sy'n rhoi mynediad iddynt i'r cwricwlwm yn haws. </a:t>
            </a:r>
          </a:p>
          <a:p>
            <a:endParaRPr lang="cy-GB" dirty="0"/>
          </a:p>
          <a:p>
            <a:r>
              <a:rPr lang="cy-GB" dirty="0"/>
              <a:t>Efallai bod myfyrwyr wedi clywed am y term ‘meritocratiaeth’ ac efallai bod hyn yn rhywbeth i’w ystyried. </a:t>
            </a:r>
          </a:p>
          <a:p>
            <a:endParaRPr lang="cy-GB" dirty="0"/>
          </a:p>
          <a:p>
            <a:r>
              <a:rPr lang="cy-GB" dirty="0"/>
              <a:t>Ble mae'r ymarferydd blynyddoedd cynnar yn ffitio i mewn i hyn oni bai ei fod yn rheolwr? Efallai na fydd gan rai gweithwyr lais er mai nhw yw'r agosaf at y plentyn a'r teulu. A ydyn nhw'n cael mynychu cyfarfodydd a chael safbwynt? Os na - pam lai?</a:t>
            </a:r>
            <a:endParaRPr lang="en-GB" b="1" dirty="0"/>
          </a:p>
          <a:p>
            <a:endParaRPr lang="en-GB" b="1" dirty="0"/>
          </a:p>
          <a:p>
            <a:endParaRPr lang="en-GB" b="1" dirty="0"/>
          </a:p>
          <a:p>
            <a:r>
              <a:rPr lang="en-GB" b="1" dirty="0"/>
              <a:t>--------------------------------------------------------------------------------------------------------------------------------------------------------------------------</a:t>
            </a:r>
          </a:p>
          <a:p>
            <a:endParaRPr lang="en-GB" dirty="0"/>
          </a:p>
          <a:p>
            <a:endParaRPr lang="en-GB" b="1" dirty="0"/>
          </a:p>
          <a:p>
            <a:endParaRPr lang="en-GB" b="1" dirty="0"/>
          </a:p>
          <a:p>
            <a:endParaRPr lang="en-GB" b="1" dirty="0"/>
          </a:p>
          <a:p>
            <a:endParaRPr lang="en-GB" b="1" dirty="0"/>
          </a:p>
          <a:p>
            <a:endParaRPr lang="en-GB" b="1" dirty="0"/>
          </a:p>
          <a:p>
            <a:r>
              <a:rPr lang="en-GB" b="1" dirty="0"/>
              <a:t>Possibly a good group discussion here with the questions depending on time and engagement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Arial" panose="020B0604020202020204" pitchFamily="34" charset="0"/>
                <a:cs typeface="Arial" panose="020B0604020202020204" pitchFamily="34" charset="0"/>
              </a:rPr>
              <a:t>ASK: Who are ‘traditionally represented groups in early years settings?</a:t>
            </a:r>
          </a:p>
          <a:p>
            <a:endParaRPr lang="en-GB" dirty="0"/>
          </a:p>
          <a:p>
            <a:endParaRPr lang="en-GB" dirty="0"/>
          </a:p>
          <a:p>
            <a:r>
              <a:rPr lang="en-GB" dirty="0"/>
              <a:t>Traditionally represented groups in early years practice depends on context. But they could be the EY team, white women, professionals, white children, educated professionals, experienced professionals, young practitioners? What are the demographics of parents?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may mostly mean professionals who have a degree of power – managers, social workers, health visitors, parents if they are loud enough. </a:t>
            </a:r>
          </a:p>
          <a:p>
            <a:endParaRPr lang="en-GB" dirty="0"/>
          </a:p>
          <a:p>
            <a:endParaRPr lang="en-GB" dirty="0"/>
          </a:p>
          <a:p>
            <a:r>
              <a:rPr lang="en-GB" b="1" dirty="0"/>
              <a:t>ASK: Are children represented? If not why not?</a:t>
            </a:r>
          </a:p>
          <a:p>
            <a:endParaRPr lang="en-GB" dirty="0"/>
          </a:p>
          <a:p>
            <a:endParaRPr lang="en-GB" dirty="0"/>
          </a:p>
          <a:p>
            <a:r>
              <a:rPr lang="en-GB" b="1" dirty="0"/>
              <a:t>ASK: Who are the ‘different’?</a:t>
            </a:r>
          </a:p>
          <a:p>
            <a:endParaRPr lang="en-GB" dirty="0"/>
          </a:p>
          <a:p>
            <a:endParaRPr lang="en-GB" dirty="0"/>
          </a:p>
          <a:p>
            <a:r>
              <a:rPr lang="en-GB" dirty="0"/>
              <a:t>Men in the EY workplace, Fathers, relationship status of parents, gender, sexuality colour and race, sexuality, disability (mental and physical), class, socioeconomic status. parents who would find meetings difficult? Those who have difficult relationships with another parent?  What about the clothes people wear? How they speak? The inside jokes?</a:t>
            </a:r>
          </a:p>
          <a:p>
            <a:endParaRPr lang="en-GB" dirty="0"/>
          </a:p>
          <a:p>
            <a:r>
              <a:rPr lang="en-GB" dirty="0"/>
              <a:t> Picture a  parent walking in to a meeting with EY manager and deputy related to some behaviours by their child. What things could make the parent feel not quite as valued or accepted? </a:t>
            </a:r>
          </a:p>
          <a:p>
            <a:endParaRPr lang="en-GB" dirty="0"/>
          </a:p>
          <a:p>
            <a:r>
              <a:rPr lang="en-GB" dirty="0"/>
              <a:t>Picture the child who is having a difficult time. What things may not make them feels safe accepted or valued? </a:t>
            </a:r>
          </a:p>
          <a:p>
            <a:endParaRPr lang="en-GB" dirty="0"/>
          </a:p>
          <a:p>
            <a:r>
              <a:rPr lang="en-GB" dirty="0"/>
              <a:t>Differences will always be there – its about accepting them in the EY environment. </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Talk a little about cultural capital: A term coined by Bourdieu</a:t>
            </a:r>
            <a:r>
              <a:rPr lang="en-GB" b="0" i="0" dirty="0">
                <a:solidFill>
                  <a:srgbClr val="141412"/>
                </a:solidFill>
                <a:effectLst/>
                <a:latin typeface="Source Sans Pro" panose="020B0503030403020204" pitchFamily="34" charset="0"/>
              </a:rPr>
              <a:t>He was interested in French education system in the 1960s, which saw itself as purely meritocratic – the belief that offering the same opportunities to all students was the same as creating equal opportunities for all students. Bourdieu wanted to explore why, despite this, working class students consistently had worse outcomes than their more privileged peers. This led to his understanding that some students come with a set of culturally valued experiences and prior knowledge which give them access to the curriculum more readily.</a:t>
            </a:r>
            <a:r>
              <a:rPr lang="en-GB" b="0" i="1" dirty="0">
                <a:solidFill>
                  <a:srgbClr val="141412"/>
                </a:solidFill>
                <a:effectLst/>
                <a:latin typeface="Source Sans Pro" panose="020B0503030403020204" pitchFamily="34" charset="0"/>
              </a:rPr>
              <a:t> </a:t>
            </a:r>
            <a:r>
              <a:rPr lang="en-GB" b="0" i="0" dirty="0">
                <a:solidFill>
                  <a:srgbClr val="141412"/>
                </a:solidFill>
                <a:effectLst/>
                <a:latin typeface="Source Sans Pro" panose="020B0503030403020204" pitchFamily="34" charset="0"/>
              </a:rPr>
              <a:t>Students may have heard of the term ‘meritocracy’ and this may be something to consider</a:t>
            </a:r>
            <a:r>
              <a:rPr lang="en-GB" b="0" i="1" dirty="0">
                <a:solidFill>
                  <a:srgbClr val="141412"/>
                </a:solidFill>
                <a:effectLst/>
                <a:latin typeface="Source Sans Pro" panose="020B0503030403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1" dirty="0"/>
          </a:p>
          <a:p>
            <a:r>
              <a:rPr lang="en-GB" dirty="0"/>
              <a:t>Cultural capital - The cultural knowledge that serves as currency that helps us navigate culture and alters our experiences and the opportunities available to us” (</a:t>
            </a:r>
            <a:r>
              <a:rPr lang="en-GB" i="1" dirty="0"/>
              <a:t>Pierre Bourdieu Cultural Reproduction and Social reproduction (1977). </a:t>
            </a:r>
            <a:r>
              <a:rPr lang="en-GB" i="0" dirty="0"/>
              <a:t>How people talk, the ‘lingo’ (ALN/ SEND/ what other ones in early years can they think of that makes them part of a group? what they wear, how well they know the social rules can all help people feel included. Think back to a meeting or a certain club (golf clubs are very interesting!) </a:t>
            </a:r>
          </a:p>
          <a:p>
            <a:endParaRPr lang="en-GB" i="0" dirty="0"/>
          </a:p>
          <a:p>
            <a:endParaRPr lang="en-GB" i="1" dirty="0"/>
          </a:p>
          <a:p>
            <a:r>
              <a:rPr lang="en-GB" b="0" i="0" dirty="0">
                <a:solidFill>
                  <a:srgbClr val="141412"/>
                </a:solidFill>
                <a:effectLst/>
                <a:latin typeface="Source Sans Pro" panose="020B0503030403020204" pitchFamily="34" charset="0"/>
              </a:rPr>
              <a:t> </a:t>
            </a:r>
            <a:endParaRPr lang="en-GB" dirty="0"/>
          </a:p>
          <a:p>
            <a:r>
              <a:rPr lang="en-GB" b="1" dirty="0"/>
              <a:t>Where does the early years practitioner fit into this unless they are a manager</a:t>
            </a:r>
            <a:r>
              <a:rPr lang="en-GB" dirty="0"/>
              <a:t>? Some workers may not have a voice even though they are the closest to the child and family. Are they allowed to attend meetings and have a point of view? </a:t>
            </a:r>
            <a:r>
              <a:rPr lang="en-GB" b="1" dirty="0"/>
              <a:t>If not- why not?</a:t>
            </a:r>
          </a:p>
          <a:p>
            <a:endParaRPr lang="en-GB" dirty="0"/>
          </a:p>
          <a:p>
            <a:r>
              <a:rPr lang="en-GB" dirty="0"/>
              <a:t>---------------------------------------------------------------------------------------------------------------------------------------------------------------------------------------------------------</a:t>
            </a:r>
          </a:p>
          <a:p>
            <a:endParaRPr lang="en-GB" dirty="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8</a:t>
            </a:fld>
            <a:endParaRPr lang="en-US" dirty="0"/>
          </a:p>
        </p:txBody>
      </p:sp>
    </p:spTree>
    <p:extLst>
      <p:ext uri="{BB962C8B-B14F-4D97-AF65-F5344CB8AC3E}">
        <p14:creationId xmlns:p14="http://schemas.microsoft.com/office/powerpoint/2010/main" val="18711722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1" dirty="0"/>
              <a:t>GOFYNNWCH: Sut gall pobl weithio a chyd-fyw ac ymgysylltu mewn ffyrdd cadarnhaol wrth fod mor amrywiol? </a:t>
            </a:r>
          </a:p>
          <a:p>
            <a:r>
              <a:rPr lang="cy-GB" b="1" dirty="0"/>
              <a:t>GOFYNNWCH: Sut y gall pobl ddefnyddio eu gwahaniaethau er budd yr unigolyn a'r aelodau cyfan? </a:t>
            </a:r>
          </a:p>
          <a:p>
            <a:r>
              <a:rPr lang="cy-GB" b="1" dirty="0"/>
              <a:t>GOFYNNWCH: Pa ymddygiadau a meddyliau sydd eu hangen arnom fel arweinwyr cynhwysol i alluogi hyn i ddigwydd?</a:t>
            </a:r>
            <a:endParaRPr lang="en-GB" b="1" dirty="0"/>
          </a:p>
          <a:p>
            <a:endParaRPr lang="en-GB" b="1" dirty="0"/>
          </a:p>
          <a:p>
            <a:endParaRPr lang="en-GB" b="1" dirty="0"/>
          </a:p>
          <a:p>
            <a:r>
              <a:rPr lang="en-GB" b="1" dirty="0"/>
              <a:t>ASK: How can people work and live together and engage in positive ways whilst being so diverse? </a:t>
            </a:r>
          </a:p>
          <a:p>
            <a:r>
              <a:rPr lang="en-GB" b="1" dirty="0"/>
              <a:t>ASK: How can people use their differences to benefit the individual and members as a whole?</a:t>
            </a:r>
          </a:p>
          <a:p>
            <a:r>
              <a:rPr lang="en-GB" b="1" dirty="0"/>
              <a:t>ASK: What behaviours and mindsets do we needs as inclusive leaders to enable this to happen?</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dirty="0"/>
          </a:p>
        </p:txBody>
      </p:sp>
    </p:spTree>
    <p:extLst>
      <p:ext uri="{BB962C8B-B14F-4D97-AF65-F5344CB8AC3E}">
        <p14:creationId xmlns:p14="http://schemas.microsoft.com/office/powerpoint/2010/main" val="29543104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Yr hyn y mae Ferdman yn ei ddweud yma yw nad yw'n ymwneud â llunio polisi cynhwysiant yn eich maes gwaith yn unig er mwyn sicrhau arfer anwahaniaethol. Mae hyn yn mynd yn llawer dyfnach. Mae hwn yn edrych ar sut y gallai ymarferydd blynyddoedd cynnar greu amgylchedd sy'n caniatáu i bawb fod a gwneud eu gorau a theimlo eu bod yn perthyn. </a:t>
            </a:r>
          </a:p>
          <a:p>
            <a:endParaRPr lang="cy-GB" dirty="0"/>
          </a:p>
          <a:p>
            <a:endParaRPr lang="cy-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1" dirty="0">
                <a:solidFill>
                  <a:srgbClr val="000000"/>
                </a:solidFill>
                <a:effectLst/>
                <a:latin typeface="Arial" panose="020B0604020202020204" pitchFamily="34" charset="0"/>
                <a:cs typeface="Arial" panose="020B0604020202020204" pitchFamily="34" charset="0"/>
              </a:rPr>
              <a:t>“</a:t>
            </a:r>
            <a:r>
              <a:rPr lang="en-GB" sz="1200" b="0" i="1" dirty="0" err="1">
                <a:solidFill>
                  <a:srgbClr val="000000"/>
                </a:solidFill>
                <a:effectLst/>
                <a:latin typeface="Arial" panose="020B0604020202020204" pitchFamily="34" charset="0"/>
                <a:cs typeface="Arial" panose="020B0604020202020204" pitchFamily="34" charset="0"/>
              </a:rPr>
              <a:t>mae</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arweinyddiaeth</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gynhwysol</a:t>
            </a:r>
            <a:r>
              <a:rPr lang="en-GB" sz="1200" b="0" i="1" dirty="0">
                <a:solidFill>
                  <a:srgbClr val="000000"/>
                </a:solidFill>
                <a:effectLst/>
                <a:latin typeface="Arial" panose="020B0604020202020204" pitchFamily="34" charset="0"/>
                <a:cs typeface="Arial" panose="020B0604020202020204" pitchFamily="34" charset="0"/>
              </a:rPr>
              <a:t> yn </a:t>
            </a:r>
            <a:r>
              <a:rPr lang="en-GB" sz="1200" b="0" i="1" dirty="0" err="1">
                <a:solidFill>
                  <a:srgbClr val="000000"/>
                </a:solidFill>
                <a:effectLst/>
                <a:latin typeface="Arial" panose="020B0604020202020204" pitchFamily="34" charset="0"/>
                <a:cs typeface="Arial" panose="020B0604020202020204" pitchFamily="34" charset="0"/>
              </a:rPr>
              <a:t>mynd</a:t>
            </a:r>
            <a:r>
              <a:rPr lang="en-GB" sz="1200" b="0" i="1" dirty="0">
                <a:solidFill>
                  <a:srgbClr val="000000"/>
                </a:solidFill>
                <a:effectLst/>
                <a:latin typeface="Arial" panose="020B0604020202020204" pitchFamily="34" charset="0"/>
                <a:cs typeface="Arial" panose="020B0604020202020204" pitchFamily="34" charset="0"/>
              </a:rPr>
              <a:t> y </a:t>
            </a:r>
            <a:r>
              <a:rPr lang="en-GB" sz="1200" b="0" i="1" dirty="0" err="1">
                <a:solidFill>
                  <a:srgbClr val="000000"/>
                </a:solidFill>
                <a:effectLst/>
                <a:latin typeface="Arial" panose="020B0604020202020204" pitchFamily="34" charset="0"/>
                <a:cs typeface="Arial" panose="020B0604020202020204" pitchFamily="34" charset="0"/>
              </a:rPr>
              <a:t>tu</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hwnt</a:t>
            </a:r>
            <a:r>
              <a:rPr lang="en-GB" sz="1200" b="0" i="1" dirty="0">
                <a:solidFill>
                  <a:srgbClr val="000000"/>
                </a:solidFill>
                <a:effectLst/>
                <a:latin typeface="Arial" panose="020B0604020202020204" pitchFamily="34" charset="0"/>
                <a:cs typeface="Arial" panose="020B0604020202020204" pitchFamily="34" charset="0"/>
              </a:rPr>
              <a:t> i </a:t>
            </a:r>
            <a:r>
              <a:rPr lang="en-GB" sz="1200" b="0" i="1" dirty="0" err="1">
                <a:solidFill>
                  <a:srgbClr val="000000"/>
                </a:solidFill>
                <a:effectLst/>
                <a:latin typeface="Arial" panose="020B0604020202020204" pitchFamily="34" charset="0"/>
                <a:cs typeface="Arial" panose="020B0604020202020204" pitchFamily="34" charset="0"/>
              </a:rPr>
              <a:t>gymhwysedd</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diwylliannol</a:t>
            </a:r>
            <a:r>
              <a:rPr lang="en-GB" sz="1200" b="0" i="1" dirty="0">
                <a:solidFill>
                  <a:srgbClr val="000000"/>
                </a:solidFill>
                <a:effectLst/>
                <a:latin typeface="Arial" panose="020B0604020202020204" pitchFamily="34" charset="0"/>
                <a:cs typeface="Arial" panose="020B0604020202020204" pitchFamily="34" charset="0"/>
              </a:rPr>
              <a:t> neu </a:t>
            </a:r>
            <a:r>
              <a:rPr lang="en-GB" sz="1200" b="0" i="1" dirty="0" err="1">
                <a:solidFill>
                  <a:srgbClr val="000000"/>
                </a:solidFill>
                <a:effectLst/>
                <a:latin typeface="Arial" panose="020B0604020202020204" pitchFamily="34" charset="0"/>
                <a:cs typeface="Arial" panose="020B0604020202020204" pitchFamily="34" charset="0"/>
              </a:rPr>
              <a:t>reoli</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amrywiaeth</a:t>
            </a:r>
            <a:r>
              <a:rPr lang="en-GB" sz="1200" b="0" i="1" dirty="0">
                <a:solidFill>
                  <a:srgbClr val="000000"/>
                </a:solidFill>
                <a:effectLst/>
                <a:latin typeface="Arial" panose="020B0604020202020204" pitchFamily="34" charset="0"/>
                <a:cs typeface="Arial" panose="020B0604020202020204" pitchFamily="34" charset="0"/>
              </a:rPr>
              <a:t> i </a:t>
            </a:r>
            <a:r>
              <a:rPr lang="en-GB" sz="1200" b="0" i="1" dirty="0" err="1">
                <a:solidFill>
                  <a:srgbClr val="000000"/>
                </a:solidFill>
                <a:effectLst/>
                <a:latin typeface="Arial" panose="020B0604020202020204" pitchFamily="34" charset="0"/>
                <a:cs typeface="Arial" panose="020B0604020202020204" pitchFamily="34" charset="0"/>
              </a:rPr>
              <a:t>gynnwys</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creu</a:t>
            </a:r>
            <a:r>
              <a:rPr lang="en-GB" sz="1200" b="0" i="1" dirty="0">
                <a:solidFill>
                  <a:srgbClr val="000000"/>
                </a:solidFill>
                <a:effectLst/>
                <a:latin typeface="Arial" panose="020B0604020202020204" pitchFamily="34" charset="0"/>
                <a:cs typeface="Arial" panose="020B0604020202020204" pitchFamily="34" charset="0"/>
              </a:rPr>
              <a:t> a </a:t>
            </a:r>
            <a:r>
              <a:rPr lang="en-GB" sz="1200" b="0" i="1" dirty="0" err="1">
                <a:solidFill>
                  <a:srgbClr val="000000"/>
                </a:solidFill>
                <a:effectLst/>
                <a:latin typeface="Arial" panose="020B0604020202020204" pitchFamily="34" charset="0"/>
                <a:cs typeface="Arial" panose="020B0604020202020204" pitchFamily="34" charset="0"/>
              </a:rPr>
              <a:t>meithrin</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yr</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amodau</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sy’n</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caniatáu</a:t>
            </a:r>
            <a:r>
              <a:rPr lang="en-GB" sz="1200" b="0" i="1" dirty="0">
                <a:solidFill>
                  <a:srgbClr val="000000"/>
                </a:solidFill>
                <a:effectLst/>
                <a:latin typeface="Arial" panose="020B0604020202020204" pitchFamily="34" charset="0"/>
                <a:cs typeface="Arial" panose="020B0604020202020204" pitchFamily="34" charset="0"/>
              </a:rPr>
              <a:t> i </a:t>
            </a:r>
            <a:r>
              <a:rPr lang="en-GB" sz="1200" b="0" i="1" dirty="0" err="1">
                <a:solidFill>
                  <a:srgbClr val="000000"/>
                </a:solidFill>
                <a:effectLst/>
                <a:latin typeface="Arial" panose="020B0604020202020204" pitchFamily="34" charset="0"/>
                <a:cs typeface="Arial" panose="020B0604020202020204" pitchFamily="34" charset="0"/>
              </a:rPr>
              <a:t>bawb</a:t>
            </a:r>
            <a:r>
              <a:rPr lang="en-GB" sz="1200" b="0" i="1" dirty="0">
                <a:solidFill>
                  <a:srgbClr val="000000"/>
                </a:solidFill>
                <a:effectLst/>
                <a:latin typeface="Arial" panose="020B0604020202020204" pitchFamily="34" charset="0"/>
                <a:cs typeface="Arial" panose="020B0604020202020204" pitchFamily="34" charset="0"/>
              </a:rPr>
              <a:t> - ar draws ac </a:t>
            </a:r>
            <a:r>
              <a:rPr lang="en-GB" sz="1200" b="0" i="1" dirty="0" err="1">
                <a:solidFill>
                  <a:srgbClr val="000000"/>
                </a:solidFill>
                <a:effectLst/>
                <a:latin typeface="Arial" panose="020B0604020202020204" pitchFamily="34" charset="0"/>
                <a:cs typeface="Arial" panose="020B0604020202020204" pitchFamily="34" charset="0"/>
              </a:rPr>
              <a:t>ynghyd</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â’u</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gwahaniaethau</a:t>
            </a:r>
            <a:r>
              <a:rPr lang="en-GB" sz="1200" b="0" i="1" dirty="0">
                <a:solidFill>
                  <a:srgbClr val="000000"/>
                </a:solidFill>
                <a:effectLst/>
                <a:latin typeface="Arial" panose="020B0604020202020204" pitchFamily="34" charset="0"/>
                <a:cs typeface="Arial" panose="020B0604020202020204" pitchFamily="34" charset="0"/>
              </a:rPr>
              <a:t> a </a:t>
            </a:r>
            <a:r>
              <a:rPr lang="en-GB" sz="1200" b="0" i="1" dirty="0" err="1">
                <a:solidFill>
                  <a:srgbClr val="000000"/>
                </a:solidFill>
                <a:effectLst/>
                <a:latin typeface="Arial" panose="020B0604020202020204" pitchFamily="34" charset="0"/>
                <a:cs typeface="Arial" panose="020B0604020202020204" pitchFamily="34" charset="0"/>
              </a:rPr>
              <a:t>heb</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orfod</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ymgorffori</a:t>
            </a:r>
            <a:r>
              <a:rPr lang="en-GB" sz="1200" b="0" i="1" dirty="0">
                <a:solidFill>
                  <a:srgbClr val="000000"/>
                </a:solidFill>
                <a:effectLst/>
                <a:latin typeface="Arial" panose="020B0604020202020204" pitchFamily="34" charset="0"/>
                <a:cs typeface="Arial" panose="020B0604020202020204" pitchFamily="34" charset="0"/>
              </a:rPr>
              <a:t> neu </a:t>
            </a:r>
            <a:r>
              <a:rPr lang="en-GB" sz="1200" b="0" i="1" dirty="0" err="1">
                <a:solidFill>
                  <a:srgbClr val="000000"/>
                </a:solidFill>
                <a:effectLst/>
                <a:latin typeface="Arial" panose="020B0604020202020204" pitchFamily="34" charset="0"/>
                <a:cs typeface="Arial" panose="020B0604020202020204" pitchFamily="34" charset="0"/>
              </a:rPr>
              <a:t>guddio</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hunaniaethau</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gwerthfawr</a:t>
            </a:r>
            <a:r>
              <a:rPr lang="en-GB" sz="1200" b="0" i="1" dirty="0">
                <a:solidFill>
                  <a:srgbClr val="000000"/>
                </a:solidFill>
                <a:effectLst/>
                <a:latin typeface="Arial" panose="020B0604020202020204" pitchFamily="34" charset="0"/>
                <a:cs typeface="Arial" panose="020B0604020202020204" pitchFamily="34" charset="0"/>
              </a:rPr>
              <a:t> - </a:t>
            </a:r>
            <a:r>
              <a:rPr lang="en-GB" sz="1200" b="0" i="1" dirty="0" err="1">
                <a:solidFill>
                  <a:srgbClr val="000000"/>
                </a:solidFill>
                <a:effectLst/>
                <a:latin typeface="Arial" panose="020B0604020202020204" pitchFamily="34" charset="0"/>
                <a:cs typeface="Arial" panose="020B0604020202020204" pitchFamily="34" charset="0"/>
              </a:rPr>
              <a:t>fod</a:t>
            </a:r>
            <a:r>
              <a:rPr lang="en-GB" sz="1200" b="0" i="1" dirty="0">
                <a:solidFill>
                  <a:srgbClr val="000000"/>
                </a:solidFill>
                <a:effectLst/>
                <a:latin typeface="Arial" panose="020B0604020202020204" pitchFamily="34" charset="0"/>
                <a:cs typeface="Arial" panose="020B0604020202020204" pitchFamily="34" charset="0"/>
              </a:rPr>
              <a:t> ar </a:t>
            </a:r>
            <a:r>
              <a:rPr lang="en-GB" sz="1200" b="0" i="1" dirty="0" err="1">
                <a:solidFill>
                  <a:srgbClr val="000000"/>
                </a:solidFill>
                <a:effectLst/>
                <a:latin typeface="Arial" panose="020B0604020202020204" pitchFamily="34" charset="0"/>
                <a:cs typeface="Arial" panose="020B0604020202020204" pitchFamily="34" charset="0"/>
              </a:rPr>
              <a:t>ei</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orau</a:t>
            </a:r>
            <a:r>
              <a:rPr lang="en-GB" sz="1200" b="0" i="1" dirty="0">
                <a:solidFill>
                  <a:srgbClr val="000000"/>
                </a:solidFill>
                <a:effectLst/>
                <a:latin typeface="Arial" panose="020B0604020202020204" pitchFamily="34" charset="0"/>
                <a:cs typeface="Arial" panose="020B0604020202020204" pitchFamily="34" charset="0"/>
              </a:rPr>
              <a:t> a </a:t>
            </a:r>
            <a:r>
              <a:rPr lang="en-GB" sz="1200" b="0" i="1" dirty="0" err="1">
                <a:solidFill>
                  <a:srgbClr val="000000"/>
                </a:solidFill>
                <a:effectLst/>
                <a:latin typeface="Arial" panose="020B0604020202020204" pitchFamily="34" charset="0"/>
                <a:cs typeface="Arial" panose="020B0604020202020204" pitchFamily="34" charset="0"/>
              </a:rPr>
              <a:t>gwneud</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ei</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orau</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gweld</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gwerth</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gwneud</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hynny</a:t>
            </a:r>
            <a:r>
              <a:rPr lang="en-GB" sz="1200" b="0" i="1" dirty="0">
                <a:solidFill>
                  <a:srgbClr val="000000"/>
                </a:solidFill>
                <a:effectLst/>
                <a:latin typeface="Arial" panose="020B0604020202020204" pitchFamily="34" charset="0"/>
                <a:cs typeface="Arial" panose="020B0604020202020204" pitchFamily="34" charset="0"/>
              </a:rPr>
              <a:t>, a </a:t>
            </a:r>
            <a:r>
              <a:rPr lang="en-GB" sz="1200" b="0" i="1" dirty="0" err="1">
                <a:solidFill>
                  <a:srgbClr val="000000"/>
                </a:solidFill>
                <a:effectLst/>
                <a:latin typeface="Arial" panose="020B0604020202020204" pitchFamily="34" charset="0"/>
                <a:cs typeface="Arial" panose="020B0604020202020204" pitchFamily="34" charset="0"/>
              </a:rPr>
              <a:t>pherthyn</a:t>
            </a:r>
            <a:r>
              <a:rPr lang="en-GB" sz="1200" b="0" i="1" dirty="0">
                <a:solidFill>
                  <a:srgbClr val="000000"/>
                </a:solidFill>
                <a:effectLst/>
                <a:latin typeface="Arial" panose="020B0604020202020204" pitchFamily="34" charset="0"/>
                <a:cs typeface="Arial" panose="020B0604020202020204" pitchFamily="34" charset="0"/>
              </a:rPr>
              <a:t> a </a:t>
            </a:r>
            <a:r>
              <a:rPr lang="en-GB" sz="1200" b="0" i="1" dirty="0" err="1">
                <a:solidFill>
                  <a:srgbClr val="000000"/>
                </a:solidFill>
                <a:effectLst/>
                <a:latin typeface="Arial" panose="020B0604020202020204" pitchFamily="34" charset="0"/>
                <a:cs typeface="Arial" panose="020B0604020202020204" pitchFamily="34" charset="0"/>
              </a:rPr>
              <a:t>chymryd</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rhan</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mewn</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ffyrdd</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sy’n</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ddiogel</a:t>
            </a:r>
            <a:r>
              <a:rPr lang="en-GB" sz="1200" b="0" i="1" dirty="0">
                <a:solidFill>
                  <a:srgbClr val="000000"/>
                </a:solidFill>
                <a:effectLst/>
                <a:latin typeface="Arial" panose="020B0604020202020204" pitchFamily="34" charset="0"/>
                <a:cs typeface="Arial" panose="020B0604020202020204" pitchFamily="34" charset="0"/>
              </a:rPr>
              <a:t>, yn </a:t>
            </a:r>
            <a:r>
              <a:rPr lang="en-GB" sz="1200" b="0" i="1" dirty="0" err="1">
                <a:solidFill>
                  <a:srgbClr val="000000"/>
                </a:solidFill>
                <a:effectLst/>
                <a:latin typeface="Arial" panose="020B0604020202020204" pitchFamily="34" charset="0"/>
                <a:cs typeface="Arial" panose="020B0604020202020204" pitchFamily="34" charset="0"/>
              </a:rPr>
              <a:t>ddiddorol</a:t>
            </a:r>
            <a:r>
              <a:rPr lang="en-GB" sz="1200" b="0" i="1" dirty="0">
                <a:solidFill>
                  <a:srgbClr val="000000"/>
                </a:solidFill>
                <a:effectLst/>
                <a:latin typeface="Arial" panose="020B0604020202020204" pitchFamily="34" charset="0"/>
                <a:cs typeface="Arial" panose="020B0604020202020204" pitchFamily="34" charset="0"/>
              </a:rPr>
              <a:t>, yn </a:t>
            </a:r>
            <a:r>
              <a:rPr lang="en-GB" sz="1200" b="0" i="1" dirty="0" err="1">
                <a:solidFill>
                  <a:srgbClr val="000000"/>
                </a:solidFill>
                <a:effectLst/>
                <a:latin typeface="Arial" panose="020B0604020202020204" pitchFamily="34" charset="0"/>
                <a:cs typeface="Arial" panose="020B0604020202020204" pitchFamily="34" charset="0"/>
              </a:rPr>
              <a:t>deg</a:t>
            </a:r>
            <a:r>
              <a:rPr lang="en-GB" sz="1200" b="0" i="1" dirty="0">
                <a:solidFill>
                  <a:srgbClr val="000000"/>
                </a:solidFill>
                <a:effectLst/>
                <a:latin typeface="Arial" panose="020B0604020202020204" pitchFamily="34" charset="0"/>
                <a:cs typeface="Arial" panose="020B0604020202020204" pitchFamily="34" charset="0"/>
              </a:rPr>
              <a:t> ac yn </a:t>
            </a:r>
            <a:r>
              <a:rPr lang="en-GB" sz="1200" b="0" i="1" dirty="0" err="1">
                <a:solidFill>
                  <a:srgbClr val="000000"/>
                </a:solidFill>
                <a:effectLst/>
                <a:latin typeface="Arial" panose="020B0604020202020204" pitchFamily="34" charset="0"/>
                <a:cs typeface="Arial" panose="020B0604020202020204" pitchFamily="34" charset="0"/>
              </a:rPr>
              <a:t>cael</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eu</a:t>
            </a:r>
            <a:r>
              <a:rPr lang="en-GB" sz="1200" b="0" i="1" dirty="0">
                <a:solidFill>
                  <a:srgbClr val="000000"/>
                </a:solidFill>
                <a:effectLst/>
                <a:latin typeface="Arial" panose="020B0604020202020204" pitchFamily="34" charset="0"/>
                <a:cs typeface="Arial" panose="020B0604020202020204" pitchFamily="34" charset="0"/>
              </a:rPr>
              <a:t> </a:t>
            </a:r>
            <a:r>
              <a:rPr lang="en-GB" sz="1200" b="0" i="1" dirty="0" err="1">
                <a:solidFill>
                  <a:srgbClr val="000000"/>
                </a:solidFill>
                <a:effectLst/>
                <a:latin typeface="Arial" panose="020B0604020202020204" pitchFamily="34" charset="0"/>
                <a:cs typeface="Arial" panose="020B0604020202020204" pitchFamily="34" charset="0"/>
              </a:rPr>
              <a:t>gwerthfawrogi</a:t>
            </a:r>
            <a:r>
              <a:rPr lang="en-GB" sz="1200" b="0" i="1" dirty="0">
                <a:solidFill>
                  <a:srgbClr val="000000"/>
                </a:solidFill>
                <a:effectLst/>
                <a:latin typeface="Arial" panose="020B0604020202020204" pitchFamily="34" charset="0"/>
                <a:cs typeface="Arial" panose="020B0604020202020204" pitchFamily="34" charset="0"/>
              </a:rPr>
              <a:t>.”</a:t>
            </a:r>
            <a:endParaRPr lang="en-GB" sz="1200" i="1" dirty="0">
              <a:solidFill>
                <a:srgbClr val="3C3C3C"/>
              </a:solidFill>
              <a:latin typeface="Arial" panose="020B0604020202020204" pitchFamily="34" charset="0"/>
              <a:ea typeface="DengXian" panose="02010600030101010101" pitchFamily="2" charset="-122"/>
              <a:cs typeface="Arial" panose="020B0604020202020204" pitchFamily="34" charset="0"/>
            </a:endParaRPr>
          </a:p>
          <a:p>
            <a:endParaRPr lang="cy-GB" dirty="0"/>
          </a:p>
          <a:p>
            <a:endParaRPr lang="cy-GB" dirty="0"/>
          </a:p>
          <a:p>
            <a:r>
              <a:rPr lang="cy-GB" b="1" dirty="0"/>
              <a:t>GOFYNNWCH: A allwch chi feddwl am adegau pan nad ydych chi neu rywun yn y blynyddoedd cynnar wedi cael cyfle i gymryd rhan?</a:t>
            </a:r>
          </a:p>
          <a:p>
            <a:endParaRPr lang="cy-GB" dirty="0"/>
          </a:p>
          <a:p>
            <a:r>
              <a:rPr lang="cy-GB" dirty="0"/>
              <a:t> Beth am werthfawrogi ‘</a:t>
            </a:r>
            <a:r>
              <a:rPr lang="cy-GB" dirty="0" err="1"/>
              <a:t>belong</a:t>
            </a:r>
            <a:r>
              <a:rPr lang="cy-GB" dirty="0"/>
              <a:t>’? Beth am ‘deg’? </a:t>
            </a:r>
          </a:p>
          <a:p>
            <a:endParaRPr lang="cy-GB" dirty="0"/>
          </a:p>
          <a:p>
            <a:r>
              <a:rPr lang="cy-GB" b="1" dirty="0"/>
              <a:t>A ydych chi fel gweithwyr yn cael bod yn chi'ch hun? I gael eich hunaniaeth eich hun? </a:t>
            </a:r>
          </a:p>
          <a:p>
            <a:r>
              <a:rPr lang="cy-GB" b="1" dirty="0"/>
              <a:t>Ydy rhieni?</a:t>
            </a:r>
          </a:p>
          <a:p>
            <a:r>
              <a:rPr lang="cy-GB" b="1" dirty="0"/>
              <a:t>Ydy plant?</a:t>
            </a:r>
          </a:p>
          <a:p>
            <a:endParaRPr lang="cy-GB" b="1" dirty="0"/>
          </a:p>
          <a:p>
            <a:endParaRPr lang="cy-GB" b="1" dirty="0"/>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What Ferdman is saying here is that it is not just about formulating an inclusion policy in your area of work to ensure non-discriminatory practice. This goes much deeper. This looks at how an early years practitioner could create an environment that allows everyone to be and do their best and feel that they belong.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ASK: Can you think of times when you or someone in the early years has not had the opportunity to participate?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What about evaluating ‘belong’? What about ‘fair’?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Are you as employees allowed to be yourself? To have your own identity?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Are parents?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Are children?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b="1" dirty="0"/>
          </a:p>
          <a:p>
            <a:endParaRPr lang="en-GB" dirty="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dirty="0"/>
          </a:p>
        </p:txBody>
      </p:sp>
    </p:spTree>
    <p:extLst>
      <p:ext uri="{BB962C8B-B14F-4D97-AF65-F5344CB8AC3E}">
        <p14:creationId xmlns:p14="http://schemas.microsoft.com/office/powerpoint/2010/main" val="20971704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Calibri" panose="020F0502020204030204" pitchFamily="34" charset="0"/>
                <a:ea typeface="Calibri" panose="020F0502020204030204" pitchFamily="34" charset="0"/>
                <a:cs typeface="Times New Roman" panose="02020603050405020304" pitchFamily="18" charset="0"/>
              </a:rPr>
              <a:t>Dyma fy enghreifftiau i o faterion sy'n ymwneud ag arweinyddiaeth gynhwysol yn ymarferol. Croeso iddyn nhw eu defnyddio ar gyfer eu hastudiaeth achos adfyfyriol eu hunain os ydyn nhw am wneud hynny – efallai fod gennych eich enghreifftiau eich hun. Gofynnwch iddyn nhw am rai sefyllfaoedd lle mae cynnwys plant, rhieni, cymunedau, gweithwyr proffesiynol wedi bod yn bwysig.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r>
              <a:rPr lang="en-GB" dirty="0"/>
              <a:t>These are my own examples of issues related to inclusive leadership in practice. They can use them for their own reflective case study if they want – maybe you have your own. Ask them for some situations where inclusion of children, parents, communities, professionals have been important. </a:t>
            </a:r>
          </a:p>
        </p:txBody>
      </p:sp>
      <p:sp>
        <p:nvSpPr>
          <p:cNvPr id="4" name="Slide Number Placeholder 3"/>
          <p:cNvSpPr>
            <a:spLocks noGrp="1"/>
          </p:cNvSpPr>
          <p:nvPr>
            <p:ph type="sldNum" sz="quarter" idx="5"/>
          </p:nvPr>
        </p:nvSpPr>
        <p:spPr/>
        <p:txBody>
          <a:bodyPr/>
          <a:lstStyle/>
          <a:p>
            <a:fld id="{B68C8073-CAD2-48BF-B8DB-FCAF7D6ED014}" type="slidenum">
              <a:rPr lang="en-US" smtClean="0"/>
              <a:t>11</a:t>
            </a:fld>
            <a:endParaRPr lang="en-US" dirty="0"/>
          </a:p>
        </p:txBody>
      </p:sp>
    </p:spTree>
    <p:extLst>
      <p:ext uri="{BB962C8B-B14F-4D97-AF65-F5344CB8AC3E}">
        <p14:creationId xmlns:p14="http://schemas.microsoft.com/office/powerpoint/2010/main" val="10226065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Siaradwch am arweinyddiaeth yn ei chyfanrwydd a sut mae llu o dermau ar gyfer gwahanol fathau o arweinyddiaeth. </a:t>
            </a:r>
          </a:p>
          <a:p>
            <a:endParaRPr lang="cy-GB" dirty="0"/>
          </a:p>
          <a:p>
            <a:r>
              <a:rPr lang="cy-GB" dirty="0"/>
              <a:t>Mae pob un ohonynt yn ddamcaniaethau ‘colur’ sy’n newid gydag amser ac anghenion cymdeithasol a diwylliannol. </a:t>
            </a:r>
          </a:p>
          <a:p>
            <a:endParaRPr lang="cy-GB" dirty="0"/>
          </a:p>
          <a:p>
            <a:r>
              <a:rPr lang="cy-GB" dirty="0"/>
              <a:t>Bydd llawer yn gorgyffwrdd ond mae gan rai gysylltiad agos ag arweinyddiaeth gynhwysol y gallent ei gweld. Gellid dadlau bod arweinyddiaeth ddosbarthedig er enghraifft yn arweinyddiaeth gynhwysol ond mae hyn yn bennaf ar gyfer timau yn hytrach nag eraill y tu allan i grwpiau </a:t>
            </a:r>
          </a:p>
          <a:p>
            <a:endParaRPr lang="cy-GB" dirty="0"/>
          </a:p>
          <a:p>
            <a:r>
              <a:rPr lang="cy-GB" dirty="0"/>
              <a:t>Dywedwch wrthynt y gallai chwilio am arweinyddiaeth gynhwysol mewn astudiaethau addysg fagu llawer o wybodaeth am ADY a chynhwysiant mewn ystafell ddosbarth.</a:t>
            </a:r>
          </a:p>
          <a:p>
            <a:endParaRPr lang="cy-GB" dirty="0"/>
          </a:p>
          <a:p>
            <a:endParaRPr lang="cy-GB" dirty="0"/>
          </a:p>
          <a:p>
            <a:r>
              <a:rPr lang="cy-GB" dirty="0"/>
              <a:t>‘Nid cysyniad, dull na thechneg yw arweinyddiaeth gwas - agwedd neu athroniaeth ydyw, sy’n amddiffyn twf bywyd ac yn mynd i bob rhan o fywyd. Mae’n gosod y sylfaen ar gyfer ymddiriedaeth ar gyfer twf personol a phroffesiynol, gwaith tîm effeithlon, cyfrifoldeb ac egni. ’Yn y cysyniad hwn, rhaid i arweinyddiaeth ofalu am les y gweithwyr a’r partneriaid y mae’r sefydliad yn eu gwasanaethu</a:t>
            </a:r>
          </a:p>
          <a:p>
            <a:endParaRPr lang="cy-GB" dirty="0"/>
          </a:p>
          <a:p>
            <a:r>
              <a:rPr lang="cy-GB" dirty="0"/>
              <a:t> Nid dyna'r hyn yr ydym yn edrych amdano yma mewn gwirionedd - ond gallai fod yn sylfaen ar gyfer astudiaeth achos os dymunant. </a:t>
            </a:r>
          </a:p>
          <a:p>
            <a:endParaRPr lang="cy-GB" dirty="0"/>
          </a:p>
          <a:p>
            <a:r>
              <a:rPr lang="cy-GB" dirty="0"/>
              <a:t>Bydd rhai o'r termau hyn yn cael eu trafod yn fanylach mewn gwersi yn y dyfodol - mae cyd-gynhyrchu a chyd-adeiladu a phartneriaeth yn cynnwys llawer o ddeddfwriaethau a pholisi newydd</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dirty="0"/>
          </a:p>
        </p:txBody>
      </p:sp>
    </p:spTree>
    <p:extLst>
      <p:ext uri="{BB962C8B-B14F-4D97-AF65-F5344CB8AC3E}">
        <p14:creationId xmlns:p14="http://schemas.microsoft.com/office/powerpoint/2010/main" val="37966304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leadership as a whole and how there is a plethora of terms for different types of leadership. All are ‘made up’ theories that change with time and social and cultural needs. Lots will overlap but some are closely linked to inclusive leadership that they may see. </a:t>
            </a:r>
          </a:p>
          <a:p>
            <a:endParaRPr lang="en-GB" dirty="0"/>
          </a:p>
          <a:p>
            <a:r>
              <a:rPr lang="en-GB" dirty="0"/>
              <a:t>‘Servant leadership is not a concept, a method or technique – it is an attitude or philosophy, which protects growth of life and is going into all parts of life. It lays the basis for trust for personal and professional growth, efficient team work, responsibility and energy.’  In this concept, leadership must care for the welfare of the employees and partners which the organisation is serving</a:t>
            </a:r>
          </a:p>
          <a:p>
            <a:endParaRPr lang="en-GB" dirty="0"/>
          </a:p>
          <a:p>
            <a:r>
              <a:rPr lang="en-GB" dirty="0"/>
              <a:t>Distributed leadership for example could be argued as inclusive leadership but this is mainly for teams rather than others outside of groups </a:t>
            </a:r>
          </a:p>
          <a:p>
            <a:endParaRPr lang="en-GB" dirty="0"/>
          </a:p>
          <a:p>
            <a:r>
              <a:rPr lang="en-GB" dirty="0"/>
              <a:t>Tell them that searching for inclusive leadership in education studies may bring up a lot of information on ALN and inclusion in a classroom. This is not really what we are looking for here – but could form a basis for a case study if they wish.</a:t>
            </a:r>
          </a:p>
          <a:p>
            <a:endParaRPr lang="en-GB" dirty="0"/>
          </a:p>
          <a:p>
            <a:r>
              <a:rPr lang="en-GB" dirty="0"/>
              <a:t>Some of these terms will be discussed in more depth in future lessons – co – production and co – construction and partnership feature a loti in new legislations and policy  </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dirty="0"/>
          </a:p>
        </p:txBody>
      </p:sp>
    </p:spTree>
    <p:extLst>
      <p:ext uri="{BB962C8B-B14F-4D97-AF65-F5344CB8AC3E}">
        <p14:creationId xmlns:p14="http://schemas.microsoft.com/office/powerpoint/2010/main" val="34746029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latin typeface="Verdana" panose="020B0604030504040204" pitchFamily="34" charset="0"/>
              </a:rPr>
              <a:t>Hwyluso </a:t>
            </a:r>
            <a:r>
              <a:rPr lang="en-GB" sz="1200" b="1" dirty="0" err="1">
                <a:latin typeface="Verdana" panose="020B0604030504040204" pitchFamily="34" charset="0"/>
              </a:rPr>
              <a:t>perthyn</a:t>
            </a:r>
            <a:endParaRPr lang="en-GB" sz="1200" b="1" dirty="0">
              <a:latin typeface="Verdana" panose="020B0604030504040204" pitchFamily="34" charset="0"/>
            </a:endParaRPr>
          </a:p>
          <a:p>
            <a:endParaRPr lang="en-GB" sz="1200" dirty="0">
              <a:latin typeface="Verdana" panose="020B0604030504040204" pitchFamily="34" charset="0"/>
            </a:endParaRPr>
          </a:p>
          <a:p>
            <a:r>
              <a:rPr lang="en-GB" sz="1200" dirty="0">
                <a:latin typeface="Verdana" panose="020B0604030504040204" pitchFamily="34" charset="0"/>
              </a:rPr>
              <a:t>Mae </a:t>
            </a:r>
            <a:r>
              <a:rPr lang="en-GB" sz="1200" dirty="0" err="1">
                <a:latin typeface="Verdana" panose="020B0604030504040204" pitchFamily="34" charset="0"/>
              </a:rPr>
              <a:t>sawl</a:t>
            </a:r>
            <a:r>
              <a:rPr lang="en-GB" sz="1200" dirty="0">
                <a:latin typeface="Verdana" panose="020B0604030504040204" pitchFamily="34" charset="0"/>
              </a:rPr>
              <a:t> </a:t>
            </a:r>
            <a:r>
              <a:rPr lang="en-GB" sz="1200" dirty="0" err="1">
                <a:latin typeface="Verdana" panose="020B0604030504040204" pitchFamily="34" charset="0"/>
              </a:rPr>
              <a:t>ymddygiad</a:t>
            </a:r>
            <a:r>
              <a:rPr lang="en-GB" sz="1200" dirty="0">
                <a:latin typeface="Verdana" panose="020B0604030504040204" pitchFamily="34" charset="0"/>
              </a:rPr>
              <a:t> arweinydd </a:t>
            </a:r>
            <a:r>
              <a:rPr lang="en-GB" sz="1200" dirty="0" err="1">
                <a:latin typeface="Verdana" panose="020B0604030504040204" pitchFamily="34" charset="0"/>
              </a:rPr>
              <a:t>penodol</a:t>
            </a:r>
            <a:r>
              <a:rPr lang="en-GB" sz="1200" dirty="0">
                <a:latin typeface="Verdana" panose="020B0604030504040204" pitchFamily="34" charset="0"/>
              </a:rPr>
              <a:t> yn </a:t>
            </a:r>
            <a:r>
              <a:rPr lang="en-GB" sz="1200" dirty="0" err="1">
                <a:latin typeface="Verdana" panose="020B0604030504040204" pitchFamily="34" charset="0"/>
              </a:rPr>
              <a:t>debygol</a:t>
            </a:r>
            <a:r>
              <a:rPr lang="en-GB" sz="1200" dirty="0">
                <a:latin typeface="Verdana" panose="020B0604030504040204" pitchFamily="34" charset="0"/>
              </a:rPr>
              <a:t> o </a:t>
            </a:r>
            <a:r>
              <a:rPr lang="en-GB" sz="1200" dirty="0" err="1">
                <a:latin typeface="Verdana" panose="020B0604030504040204" pitchFamily="34" charset="0"/>
              </a:rPr>
              <a:t>hwyluso</a:t>
            </a:r>
            <a:r>
              <a:rPr lang="en-GB" sz="1200" dirty="0">
                <a:latin typeface="Verdana" panose="020B0604030504040204" pitchFamily="34" charset="0"/>
              </a:rPr>
              <a:t> </a:t>
            </a:r>
            <a:r>
              <a:rPr lang="en-GB" sz="1200" dirty="0" err="1">
                <a:latin typeface="Verdana" panose="020B0604030504040204" pitchFamily="34" charset="0"/>
              </a:rPr>
              <a:t>perthyn</a:t>
            </a:r>
            <a:r>
              <a:rPr lang="en-GB" sz="1200" dirty="0">
                <a:latin typeface="Verdana" panose="020B0604030504040204" pitchFamily="34" charset="0"/>
              </a:rPr>
              <a:t>: 1) </a:t>
            </a:r>
            <a:r>
              <a:rPr lang="en-GB" sz="1200" dirty="0" err="1">
                <a:latin typeface="Verdana" panose="020B0604030504040204" pitchFamily="34" charset="0"/>
              </a:rPr>
              <a:t>cefnogi</a:t>
            </a:r>
            <a:r>
              <a:rPr lang="en-GB" sz="1200" dirty="0">
                <a:latin typeface="Verdana" panose="020B0604030504040204" pitchFamily="34" charset="0"/>
              </a:rPr>
              <a:t> </a:t>
            </a:r>
            <a:r>
              <a:rPr lang="en-GB" sz="1200" dirty="0" err="1">
                <a:latin typeface="Verdana" panose="020B0604030504040204" pitchFamily="34" charset="0"/>
              </a:rPr>
              <a:t>aelodau'r</a:t>
            </a:r>
            <a:r>
              <a:rPr lang="en-GB" sz="1200" dirty="0">
                <a:latin typeface="Verdana" panose="020B0604030504040204" pitchFamily="34" charset="0"/>
              </a:rPr>
              <a:t> </a:t>
            </a:r>
            <a:r>
              <a:rPr lang="en-GB" sz="1200" dirty="0" err="1">
                <a:latin typeface="Verdana" panose="020B0604030504040204" pitchFamily="34" charset="0"/>
              </a:rPr>
              <a:t>grŵp</a:t>
            </a:r>
            <a:r>
              <a:rPr lang="en-GB" sz="1200" dirty="0">
                <a:latin typeface="Verdana" panose="020B0604030504040204" pitchFamily="34" charset="0"/>
              </a:rPr>
              <a:t>, 2) </a:t>
            </a:r>
            <a:r>
              <a:rPr lang="en-GB" sz="1200" dirty="0" err="1">
                <a:latin typeface="Verdana" panose="020B0604030504040204" pitchFamily="34" charset="0"/>
              </a:rPr>
              <a:t>sicrhau</a:t>
            </a:r>
            <a:r>
              <a:rPr lang="en-GB" sz="1200" dirty="0">
                <a:latin typeface="Verdana" panose="020B0604030504040204" pitchFamily="34" charset="0"/>
              </a:rPr>
              <a:t> bod </a:t>
            </a:r>
            <a:r>
              <a:rPr lang="en-GB" sz="1200" dirty="0" err="1">
                <a:latin typeface="Verdana" panose="020B0604030504040204" pitchFamily="34" charset="0"/>
              </a:rPr>
              <a:t>cyfiawnder</a:t>
            </a:r>
            <a:r>
              <a:rPr lang="en-GB" sz="1200" dirty="0">
                <a:latin typeface="Verdana" panose="020B0604030504040204" pitchFamily="34" charset="0"/>
              </a:rPr>
              <a:t> a </a:t>
            </a:r>
            <a:r>
              <a:rPr lang="en-GB" sz="1200" dirty="0" err="1">
                <a:latin typeface="Verdana" panose="020B0604030504040204" pitchFamily="34" charset="0"/>
              </a:rPr>
              <a:t>thegwch</a:t>
            </a:r>
            <a:r>
              <a:rPr lang="en-GB" sz="1200" dirty="0">
                <a:latin typeface="Verdana" panose="020B0604030504040204" pitchFamily="34" charset="0"/>
              </a:rPr>
              <a:t> yn </a:t>
            </a:r>
            <a:r>
              <a:rPr lang="en-GB" sz="1200" dirty="0" err="1">
                <a:latin typeface="Verdana" panose="020B0604030504040204" pitchFamily="34" charset="0"/>
              </a:rPr>
              <a:t>rhan</a:t>
            </a:r>
            <a:r>
              <a:rPr lang="en-GB" sz="1200" dirty="0">
                <a:latin typeface="Verdana" panose="020B0604030504040204" pitchFamily="34" charset="0"/>
              </a:rPr>
              <a:t> o </a:t>
            </a:r>
            <a:r>
              <a:rPr lang="en-GB" sz="1200" dirty="0" err="1">
                <a:latin typeface="Verdana" panose="020B0604030504040204" pitchFamily="34" charset="0"/>
              </a:rPr>
              <a:t>brofiad</a:t>
            </a:r>
            <a:r>
              <a:rPr lang="en-GB" sz="1200" dirty="0">
                <a:latin typeface="Verdana" panose="020B0604030504040204" pitchFamily="34" charset="0"/>
              </a:rPr>
              <a:t> </a:t>
            </a:r>
            <a:r>
              <a:rPr lang="en-GB" sz="1200" dirty="0" err="1">
                <a:latin typeface="Verdana" panose="020B0604030504040204" pitchFamily="34" charset="0"/>
              </a:rPr>
              <a:t>pob</a:t>
            </a:r>
            <a:r>
              <a:rPr lang="en-GB" sz="1200" dirty="0">
                <a:latin typeface="Verdana" panose="020B0604030504040204" pitchFamily="34" charset="0"/>
              </a:rPr>
              <a:t> </a:t>
            </a:r>
            <a:r>
              <a:rPr lang="en-GB" sz="1200" dirty="0" err="1">
                <a:latin typeface="Verdana" panose="020B0604030504040204" pitchFamily="34" charset="0"/>
              </a:rPr>
              <a:t>aelod</a:t>
            </a:r>
            <a:r>
              <a:rPr lang="en-GB" sz="1200" dirty="0">
                <a:latin typeface="Verdana" panose="020B0604030504040204" pitchFamily="34" charset="0"/>
              </a:rPr>
              <a:t>, a 3) </a:t>
            </a:r>
            <a:r>
              <a:rPr lang="en-GB" sz="1200" dirty="0" err="1">
                <a:latin typeface="Verdana" panose="020B0604030504040204" pitchFamily="34" charset="0"/>
              </a:rPr>
              <a:t>darparu</a:t>
            </a:r>
            <a:r>
              <a:rPr lang="en-GB" sz="1200" dirty="0">
                <a:latin typeface="Verdana" panose="020B0604030504040204" pitchFamily="34" charset="0"/>
              </a:rPr>
              <a:t> </a:t>
            </a:r>
            <a:r>
              <a:rPr lang="en-GB" sz="1200" dirty="0" err="1">
                <a:latin typeface="Verdana" panose="020B0604030504040204" pitchFamily="34" charset="0"/>
              </a:rPr>
              <a:t>cyfleoedd</a:t>
            </a:r>
            <a:r>
              <a:rPr lang="en-GB" sz="1200" dirty="0">
                <a:latin typeface="Verdana" panose="020B0604030504040204" pitchFamily="34" charset="0"/>
              </a:rPr>
              <a:t> i </a:t>
            </a:r>
            <a:r>
              <a:rPr lang="en-GB" sz="1200" dirty="0" err="1">
                <a:latin typeface="Verdana" panose="020B0604030504040204" pitchFamily="34" charset="0"/>
              </a:rPr>
              <a:t>wneud</a:t>
            </a:r>
            <a:r>
              <a:rPr lang="en-GB" sz="1200" dirty="0">
                <a:latin typeface="Verdana" panose="020B0604030504040204" pitchFamily="34" charset="0"/>
              </a:rPr>
              <a:t> </a:t>
            </a:r>
            <a:r>
              <a:rPr lang="en-GB" sz="1200" dirty="0" err="1">
                <a:latin typeface="Verdana" panose="020B0604030504040204" pitchFamily="34" charset="0"/>
              </a:rPr>
              <a:t>penderfyniadau</a:t>
            </a:r>
            <a:r>
              <a:rPr lang="en-GB" sz="1200" dirty="0">
                <a:latin typeface="Verdana" panose="020B0604030504040204" pitchFamily="34" charset="0"/>
              </a:rPr>
              <a:t> ar y cyd ar </a:t>
            </a:r>
            <a:r>
              <a:rPr lang="en-GB" sz="1200" dirty="0" err="1">
                <a:latin typeface="Verdana" panose="020B0604030504040204" pitchFamily="34" charset="0"/>
              </a:rPr>
              <a:t>faterion</a:t>
            </a:r>
            <a:r>
              <a:rPr lang="en-GB" sz="1200" dirty="0">
                <a:latin typeface="Verdana" panose="020B0604030504040204" pitchFamily="34" charset="0"/>
              </a:rPr>
              <a:t> </a:t>
            </a:r>
            <a:r>
              <a:rPr lang="en-GB" sz="1200" dirty="0" err="1">
                <a:latin typeface="Verdana" panose="020B0604030504040204" pitchFamily="34" charset="0"/>
              </a:rPr>
              <a:t>perthnasol</a:t>
            </a:r>
            <a:r>
              <a:rPr lang="en-GB" sz="1200" dirty="0">
                <a:latin typeface="Verdana" panose="020B0604030504040204" pitchFamily="34" charset="0"/>
              </a:rPr>
              <a:t>.</a:t>
            </a:r>
          </a:p>
          <a:p>
            <a:endParaRPr lang="en-GB" sz="1200" dirty="0">
              <a:latin typeface="Verdana" panose="020B0604030504040204" pitchFamily="34" charset="0"/>
            </a:endParaRPr>
          </a:p>
          <a:p>
            <a:r>
              <a:rPr lang="en-GB" sz="1200" dirty="0">
                <a:latin typeface="Verdana" panose="020B0604030504040204" pitchFamily="34" charset="0"/>
              </a:rPr>
              <a:t>Mae </a:t>
            </a:r>
            <a:r>
              <a:rPr lang="en-GB" sz="1200" dirty="0" err="1">
                <a:latin typeface="Verdana" panose="020B0604030504040204" pitchFamily="34" charset="0"/>
              </a:rPr>
              <a:t>arweinwyr</a:t>
            </a:r>
            <a:r>
              <a:rPr lang="en-GB" sz="1200" dirty="0">
                <a:latin typeface="Verdana" panose="020B0604030504040204" pitchFamily="34" charset="0"/>
              </a:rPr>
              <a:t> </a:t>
            </a:r>
            <a:r>
              <a:rPr lang="en-GB" sz="1200" dirty="0" err="1">
                <a:latin typeface="Verdana" panose="020B0604030504040204" pitchFamily="34" charset="0"/>
              </a:rPr>
              <a:t>cynhwysol</a:t>
            </a:r>
            <a:r>
              <a:rPr lang="en-GB" sz="1200" dirty="0">
                <a:latin typeface="Verdana" panose="020B0604030504040204" pitchFamily="34" charset="0"/>
              </a:rPr>
              <a:t> yn </a:t>
            </a:r>
            <a:r>
              <a:rPr lang="en-GB" sz="1200" dirty="0" err="1">
                <a:latin typeface="Verdana" panose="020B0604030504040204" pitchFamily="34" charset="0"/>
              </a:rPr>
              <a:t>creu</a:t>
            </a:r>
            <a:r>
              <a:rPr lang="en-GB" sz="1200" dirty="0">
                <a:latin typeface="Verdana" panose="020B0604030504040204" pitchFamily="34" charset="0"/>
              </a:rPr>
              <a:t> </a:t>
            </a:r>
            <a:r>
              <a:rPr lang="en-GB" sz="1200" dirty="0" err="1">
                <a:latin typeface="Verdana" panose="020B0604030504040204" pitchFamily="34" charset="0"/>
              </a:rPr>
              <a:t>amgylchedd</a:t>
            </a:r>
            <a:r>
              <a:rPr lang="en-GB" sz="1200" dirty="0">
                <a:latin typeface="Verdana" panose="020B0604030504040204" pitchFamily="34" charset="0"/>
              </a:rPr>
              <a:t> </a:t>
            </a:r>
            <a:r>
              <a:rPr lang="en-GB" sz="1200" dirty="0" err="1">
                <a:latin typeface="Verdana" panose="020B0604030504040204" pitchFamily="34" charset="0"/>
              </a:rPr>
              <a:t>cyfforddus</a:t>
            </a:r>
            <a:r>
              <a:rPr lang="en-GB" sz="1200" dirty="0">
                <a:latin typeface="Verdana" panose="020B0604030504040204" pitchFamily="34" charset="0"/>
              </a:rPr>
              <a:t> ac yn </a:t>
            </a:r>
            <a:r>
              <a:rPr lang="en-GB" sz="1200" dirty="0" err="1">
                <a:latin typeface="Verdana" panose="020B0604030504040204" pitchFamily="34" charset="0"/>
              </a:rPr>
              <a:t>dylanwadu</a:t>
            </a:r>
            <a:r>
              <a:rPr lang="en-GB" sz="1200" dirty="0">
                <a:latin typeface="Verdana" panose="020B0604030504040204" pitchFamily="34" charset="0"/>
              </a:rPr>
              <a:t> </a:t>
            </a:r>
            <a:r>
              <a:rPr lang="en-GB" sz="1200" dirty="0" err="1">
                <a:latin typeface="Verdana" panose="020B0604030504040204" pitchFamily="34" charset="0"/>
              </a:rPr>
              <a:t>trwy</a:t>
            </a:r>
            <a:r>
              <a:rPr lang="en-GB" sz="1200" dirty="0">
                <a:latin typeface="Verdana" panose="020B0604030504040204" pitchFamily="34" charset="0"/>
              </a:rPr>
              <a:t> </a:t>
            </a:r>
            <a:r>
              <a:rPr lang="en-GB" sz="1200" dirty="0" err="1">
                <a:latin typeface="Verdana" panose="020B0604030504040204" pitchFamily="34" charset="0"/>
              </a:rPr>
              <a:t>gynorthwyo</a:t>
            </a:r>
            <a:r>
              <a:rPr lang="en-GB" sz="1200" dirty="0">
                <a:latin typeface="Verdana" panose="020B0604030504040204" pitchFamily="34" charset="0"/>
              </a:rPr>
              <a:t> </a:t>
            </a:r>
            <a:r>
              <a:rPr lang="en-GB" sz="1200" dirty="0" err="1">
                <a:latin typeface="Verdana" panose="020B0604030504040204" pitchFamily="34" charset="0"/>
              </a:rPr>
              <a:t>aelodau</a:t>
            </a:r>
            <a:r>
              <a:rPr lang="en-GB" sz="1200" dirty="0">
                <a:latin typeface="Verdana" panose="020B0604030504040204" pitchFamily="34" charset="0"/>
              </a:rPr>
              <a:t> </a:t>
            </a:r>
            <a:r>
              <a:rPr lang="en-GB" sz="1200" dirty="0" err="1">
                <a:latin typeface="Verdana" panose="020B0604030504040204" pitchFamily="34" charset="0"/>
              </a:rPr>
              <a:t>â'u</a:t>
            </a:r>
            <a:r>
              <a:rPr lang="en-GB" sz="1200" dirty="0">
                <a:latin typeface="Verdana" panose="020B0604030504040204" pitchFamily="34" charset="0"/>
              </a:rPr>
              <a:t> </a:t>
            </a:r>
            <a:r>
              <a:rPr lang="en-GB" sz="1200" dirty="0" err="1">
                <a:latin typeface="Verdana" panose="020B0604030504040204" pitchFamily="34" charset="0"/>
              </a:rPr>
              <a:t>hanghenion</a:t>
            </a:r>
            <a:r>
              <a:rPr lang="en-GB" sz="1200" dirty="0">
                <a:latin typeface="Verdana" panose="020B0604030504040204" pitchFamily="34" charset="0"/>
              </a:rPr>
              <a:t> a </a:t>
            </a:r>
            <a:r>
              <a:rPr lang="en-GB" sz="1200" dirty="0" err="1">
                <a:latin typeface="Verdana" panose="020B0604030504040204" pitchFamily="34" charset="0"/>
              </a:rPr>
              <a:t>mynegi</a:t>
            </a:r>
            <a:r>
              <a:rPr lang="en-GB" sz="1200" dirty="0">
                <a:latin typeface="Verdana" panose="020B0604030504040204" pitchFamily="34" charset="0"/>
              </a:rPr>
              <a:t> </a:t>
            </a:r>
            <a:r>
              <a:rPr lang="en-GB" sz="1200" dirty="0" err="1">
                <a:latin typeface="Verdana" panose="020B0604030504040204" pitchFamily="34" charset="0"/>
              </a:rPr>
              <a:t>cefnogaeth</a:t>
            </a:r>
            <a:r>
              <a:rPr lang="en-GB" sz="1200" dirty="0">
                <a:latin typeface="Verdana" panose="020B0604030504040204" pitchFamily="34" charset="0"/>
              </a:rPr>
              <a:t> </a:t>
            </a:r>
            <a:r>
              <a:rPr lang="en-GB" sz="1200" dirty="0" err="1">
                <a:latin typeface="Verdana" panose="020B0604030504040204" pitchFamily="34" charset="0"/>
              </a:rPr>
              <a:t>iddynt</a:t>
            </a:r>
            <a:r>
              <a:rPr lang="en-GB" sz="1200" dirty="0">
                <a:latin typeface="Verdana" panose="020B0604030504040204" pitchFamily="34" charset="0"/>
              </a:rPr>
              <a:t> </a:t>
            </a:r>
            <a:r>
              <a:rPr lang="en-GB" sz="1200" dirty="0" err="1">
                <a:latin typeface="Verdana" panose="020B0604030504040204" pitchFamily="34" charset="0"/>
              </a:rPr>
              <a:t>hwy</a:t>
            </a:r>
            <a:r>
              <a:rPr lang="en-GB" sz="1200" dirty="0">
                <a:latin typeface="Verdana" panose="020B0604030504040204" pitchFamily="34" charset="0"/>
              </a:rPr>
              <a:t> </a:t>
            </a:r>
            <a:r>
              <a:rPr lang="en-GB" sz="1200" dirty="0" err="1">
                <a:latin typeface="Verdana" panose="020B0604030504040204" pitchFamily="34" charset="0"/>
              </a:rPr>
              <a:t>a'u</a:t>
            </a:r>
            <a:r>
              <a:rPr lang="en-GB" sz="1200" dirty="0">
                <a:latin typeface="Verdana" panose="020B0604030504040204" pitchFamily="34" charset="0"/>
              </a:rPr>
              <a:t> barn.</a:t>
            </a:r>
          </a:p>
          <a:p>
            <a:r>
              <a:rPr lang="en-GB" sz="1200" dirty="0">
                <a:latin typeface="Verdana" panose="020B0604030504040204" pitchFamily="34" charset="0"/>
              </a:rPr>
              <a:t>Gall </a:t>
            </a:r>
            <a:r>
              <a:rPr lang="en-GB" sz="1200" dirty="0" err="1">
                <a:latin typeface="Verdana" panose="020B0604030504040204" pitchFamily="34" charset="0"/>
              </a:rPr>
              <a:t>arweinwyr</a:t>
            </a:r>
            <a:r>
              <a:rPr lang="en-GB" sz="1200" dirty="0">
                <a:latin typeface="Verdana" panose="020B0604030504040204" pitchFamily="34" charset="0"/>
              </a:rPr>
              <a:t> </a:t>
            </a:r>
            <a:r>
              <a:rPr lang="en-GB" sz="1200" dirty="0" err="1">
                <a:latin typeface="Verdana" panose="020B0604030504040204" pitchFamily="34" charset="0"/>
              </a:rPr>
              <a:t>cynhwysol</a:t>
            </a:r>
            <a:r>
              <a:rPr lang="en-GB" sz="1200" dirty="0">
                <a:latin typeface="Verdana" panose="020B0604030504040204" pitchFamily="34" charset="0"/>
              </a:rPr>
              <a:t> </a:t>
            </a:r>
            <a:r>
              <a:rPr lang="en-GB" sz="1200" dirty="0" err="1">
                <a:latin typeface="Verdana" panose="020B0604030504040204" pitchFamily="34" charset="0"/>
              </a:rPr>
              <a:t>hefyd</a:t>
            </a:r>
            <a:r>
              <a:rPr lang="en-GB" sz="1200" dirty="0">
                <a:latin typeface="Verdana" panose="020B0604030504040204" pitchFamily="34" charset="0"/>
              </a:rPr>
              <a:t> </a:t>
            </a:r>
            <a:r>
              <a:rPr lang="en-GB" sz="1200" dirty="0" err="1">
                <a:latin typeface="Verdana" panose="020B0604030504040204" pitchFamily="34" charset="0"/>
              </a:rPr>
              <a:t>gefnogi</a:t>
            </a:r>
            <a:r>
              <a:rPr lang="en-GB" sz="1200" dirty="0">
                <a:latin typeface="Verdana" panose="020B0604030504040204" pitchFamily="34" charset="0"/>
              </a:rPr>
              <a:t> </a:t>
            </a:r>
            <a:r>
              <a:rPr lang="en-GB" sz="1200" dirty="0" err="1">
                <a:latin typeface="Verdana" panose="020B0604030504040204" pitchFamily="34" charset="0"/>
              </a:rPr>
              <a:t>cefnogaeth</a:t>
            </a:r>
            <a:r>
              <a:rPr lang="en-GB" sz="1200" dirty="0">
                <a:latin typeface="Verdana" panose="020B0604030504040204" pitchFamily="34" charset="0"/>
              </a:rPr>
              <a:t> </a:t>
            </a:r>
            <a:r>
              <a:rPr lang="en-GB" sz="1200" dirty="0" err="1">
                <a:latin typeface="Verdana" panose="020B0604030504040204" pitchFamily="34" charset="0"/>
              </a:rPr>
              <a:t>enghreifftiol</a:t>
            </a:r>
            <a:r>
              <a:rPr lang="en-GB" sz="1200" dirty="0">
                <a:latin typeface="Verdana" panose="020B0604030504040204" pitchFamily="34" charset="0"/>
              </a:rPr>
              <a:t> </a:t>
            </a:r>
            <a:r>
              <a:rPr lang="en-GB" sz="1200" dirty="0" err="1">
                <a:latin typeface="Verdana" panose="020B0604030504040204" pitchFamily="34" charset="0"/>
              </a:rPr>
              <a:t>aelodau</a:t>
            </a:r>
            <a:r>
              <a:rPr lang="en-GB" sz="1200" dirty="0">
                <a:latin typeface="Verdana" panose="020B0604030504040204" pitchFamily="34" charset="0"/>
              </a:rPr>
              <a:t> </a:t>
            </a:r>
            <a:r>
              <a:rPr lang="en-GB" sz="1200" dirty="0" err="1">
                <a:latin typeface="Verdana" panose="020B0604030504040204" pitchFamily="34" charset="0"/>
              </a:rPr>
              <a:t>trwy'r</a:t>
            </a:r>
            <a:r>
              <a:rPr lang="en-GB" sz="1200" dirty="0">
                <a:latin typeface="Verdana" panose="020B0604030504040204" pitchFamily="34" charset="0"/>
              </a:rPr>
              <a:t> </a:t>
            </a:r>
            <a:r>
              <a:rPr lang="en-GB" sz="1200" dirty="0" err="1">
                <a:latin typeface="Verdana" panose="020B0604030504040204" pitchFamily="34" charset="0"/>
              </a:rPr>
              <a:t>tîm</a:t>
            </a:r>
            <a:r>
              <a:rPr lang="en-GB" sz="1200" dirty="0">
                <a:latin typeface="Verdana" panose="020B0604030504040204" pitchFamily="34" charset="0"/>
              </a:rPr>
              <a:t> </a:t>
            </a:r>
            <a:r>
              <a:rPr lang="en-GB" sz="1200" dirty="0" err="1">
                <a:latin typeface="Verdana" panose="020B0604030504040204" pitchFamily="34" charset="0"/>
              </a:rPr>
              <a:t>fel</a:t>
            </a:r>
            <a:r>
              <a:rPr lang="en-GB" sz="1200" dirty="0">
                <a:latin typeface="Verdana" panose="020B0604030504040204" pitchFamily="34" charset="0"/>
              </a:rPr>
              <a:t> bod </a:t>
            </a:r>
            <a:r>
              <a:rPr lang="en-GB" sz="1200" dirty="0" err="1">
                <a:latin typeface="Verdana" panose="020B0604030504040204" pitchFamily="34" charset="0"/>
              </a:rPr>
              <a:t>aelodau</a:t>
            </a:r>
            <a:r>
              <a:rPr lang="en-GB" sz="1200" dirty="0">
                <a:latin typeface="Verdana" panose="020B0604030504040204" pitchFamily="34" charset="0"/>
              </a:rPr>
              <a:t> </a:t>
            </a:r>
            <a:r>
              <a:rPr lang="en-GB" sz="1200" dirty="0" err="1">
                <a:latin typeface="Verdana" panose="020B0604030504040204" pitchFamily="34" charset="0"/>
              </a:rPr>
              <a:t>eraill</a:t>
            </a:r>
            <a:r>
              <a:rPr lang="en-GB" sz="1200" dirty="0">
                <a:latin typeface="Verdana" panose="020B0604030504040204" pitchFamily="34" charset="0"/>
              </a:rPr>
              <a:t> yn </a:t>
            </a:r>
            <a:r>
              <a:rPr lang="en-GB" sz="1200" dirty="0" err="1">
                <a:latin typeface="Verdana" panose="020B0604030504040204" pitchFamily="34" charset="0"/>
              </a:rPr>
              <a:t>ailadrodd</a:t>
            </a:r>
            <a:r>
              <a:rPr lang="en-GB" sz="1200" dirty="0">
                <a:latin typeface="Verdana" panose="020B0604030504040204" pitchFamily="34" charset="0"/>
              </a:rPr>
              <a:t> y </a:t>
            </a:r>
            <a:r>
              <a:rPr lang="en-GB" sz="1200" dirty="0" err="1">
                <a:latin typeface="Verdana" panose="020B0604030504040204" pitchFamily="34" charset="0"/>
              </a:rPr>
              <a:t>gofal</a:t>
            </a:r>
            <a:r>
              <a:rPr lang="en-GB" sz="1200" dirty="0">
                <a:latin typeface="Verdana" panose="020B0604030504040204" pitchFamily="34" charset="0"/>
              </a:rPr>
              <a:t> </a:t>
            </a:r>
            <a:r>
              <a:rPr lang="en-GB" sz="1200" dirty="0" err="1">
                <a:latin typeface="Verdana" panose="020B0604030504040204" pitchFamily="34" charset="0"/>
              </a:rPr>
              <a:t>a'r</a:t>
            </a:r>
            <a:r>
              <a:rPr lang="en-GB" sz="1200" dirty="0">
                <a:latin typeface="Verdana" panose="020B0604030504040204" pitchFamily="34" charset="0"/>
              </a:rPr>
              <a:t> </a:t>
            </a:r>
            <a:r>
              <a:rPr lang="en-GB" sz="1200" dirty="0" err="1">
                <a:latin typeface="Verdana" panose="020B0604030504040204" pitchFamily="34" charset="0"/>
              </a:rPr>
              <a:t>derbyniad</a:t>
            </a:r>
            <a:r>
              <a:rPr lang="en-GB" sz="1200" dirty="0">
                <a:latin typeface="Verdana" panose="020B0604030504040204" pitchFamily="34" charset="0"/>
              </a:rPr>
              <a:t> </a:t>
            </a:r>
            <a:r>
              <a:rPr lang="en-GB" sz="1200" dirty="0" err="1">
                <a:latin typeface="Verdana" panose="020B0604030504040204" pitchFamily="34" charset="0"/>
              </a:rPr>
              <a:t>hwnnw</a:t>
            </a:r>
            <a:r>
              <a:rPr lang="en-GB" sz="1200" dirty="0">
                <a:latin typeface="Verdana" panose="020B0604030504040204" pitchFamily="34" charset="0"/>
              </a:rPr>
              <a:t> </a:t>
            </a:r>
            <a:r>
              <a:rPr lang="en-GB" sz="1200" dirty="0" err="1">
                <a:latin typeface="Verdana" panose="020B0604030504040204" pitchFamily="34" charset="0"/>
              </a:rPr>
              <a:t>mewn</a:t>
            </a:r>
            <a:r>
              <a:rPr lang="en-GB" sz="1200" dirty="0">
                <a:latin typeface="Verdana" panose="020B0604030504040204" pitchFamily="34" charset="0"/>
              </a:rPr>
              <a:t> </a:t>
            </a:r>
            <a:r>
              <a:rPr lang="en-GB" sz="1200" dirty="0" err="1">
                <a:latin typeface="Verdana" panose="020B0604030504040204" pitchFamily="34" charset="0"/>
              </a:rPr>
              <a:t>rhyngweithiadau</a:t>
            </a:r>
            <a:r>
              <a:rPr lang="en-GB" sz="1200" dirty="0">
                <a:latin typeface="Verdana" panose="020B0604030504040204" pitchFamily="34" charset="0"/>
              </a:rPr>
              <a:t> </a:t>
            </a:r>
            <a:r>
              <a:rPr lang="en-GB" sz="1200" dirty="0" err="1">
                <a:latin typeface="Verdana" panose="020B0604030504040204" pitchFamily="34" charset="0"/>
              </a:rPr>
              <a:t>grŵp</a:t>
            </a:r>
            <a:endParaRPr lang="en-GB" sz="1200" dirty="0">
              <a:latin typeface="Verdana" panose="020B0604030504040204" pitchFamily="34" charset="0"/>
            </a:endParaRPr>
          </a:p>
          <a:p>
            <a:endParaRPr lang="en-GB" sz="1200" dirty="0">
              <a:latin typeface="Verdana" panose="020B0604030504040204" pitchFamily="34" charset="0"/>
            </a:endParaRPr>
          </a:p>
          <a:p>
            <a:endParaRPr lang="en-GB" sz="1200" dirty="0">
              <a:latin typeface="Verdana" panose="020B0604030504040204" pitchFamily="34" charset="0"/>
            </a:endParaRPr>
          </a:p>
          <a:p>
            <a:r>
              <a:rPr lang="en-GB" sz="1200" b="1" dirty="0">
                <a:latin typeface="Verdana" panose="020B0604030504040204" pitchFamily="34" charset="0"/>
              </a:rPr>
              <a:t>Yn </a:t>
            </a:r>
            <a:r>
              <a:rPr lang="en-GB" sz="1200" b="1" dirty="0" err="1">
                <a:latin typeface="Verdana" panose="020B0604030504040204" pitchFamily="34" charset="0"/>
              </a:rPr>
              <a:t>sicrhau</a:t>
            </a:r>
            <a:r>
              <a:rPr lang="en-GB" sz="1200" b="1" dirty="0">
                <a:latin typeface="Verdana" panose="020B0604030504040204" pitchFamily="34" charset="0"/>
              </a:rPr>
              <a:t> </a:t>
            </a:r>
            <a:r>
              <a:rPr lang="en-GB" sz="1200" b="1" dirty="0" err="1">
                <a:latin typeface="Verdana" panose="020B0604030504040204" pitchFamily="34" charset="0"/>
              </a:rPr>
              <a:t>cyfiawnder</a:t>
            </a:r>
            <a:r>
              <a:rPr lang="en-GB" sz="1200" b="1" dirty="0">
                <a:latin typeface="Verdana" panose="020B0604030504040204" pitchFamily="34" charset="0"/>
              </a:rPr>
              <a:t> a </a:t>
            </a:r>
            <a:r>
              <a:rPr lang="en-GB" sz="1200" b="1" dirty="0" err="1">
                <a:latin typeface="Verdana" panose="020B0604030504040204" pitchFamily="34" charset="0"/>
              </a:rPr>
              <a:t>thegwch</a:t>
            </a:r>
            <a:endParaRPr lang="en-GB" sz="1200" b="1" dirty="0">
              <a:latin typeface="Verdana" panose="020B0604030504040204" pitchFamily="34" charset="0"/>
            </a:endParaRPr>
          </a:p>
          <a:p>
            <a:endParaRPr lang="en-GB" sz="1200" dirty="0">
              <a:latin typeface="Verdana" panose="020B0604030504040204" pitchFamily="34" charset="0"/>
            </a:endParaRPr>
          </a:p>
          <a:p>
            <a:r>
              <a:rPr lang="en-GB" sz="1200" dirty="0">
                <a:latin typeface="Verdana" panose="020B0604030504040204" pitchFamily="34" charset="0"/>
              </a:rPr>
              <a:t>Pan </a:t>
            </a:r>
            <a:r>
              <a:rPr lang="en-GB" sz="1200" dirty="0" err="1">
                <a:latin typeface="Verdana" panose="020B0604030504040204" pitchFamily="34" charset="0"/>
              </a:rPr>
              <a:t>fydd</a:t>
            </a:r>
            <a:r>
              <a:rPr lang="en-GB" sz="1200" dirty="0">
                <a:latin typeface="Verdana" panose="020B0604030504040204" pitchFamily="34" charset="0"/>
              </a:rPr>
              <a:t> </a:t>
            </a:r>
            <a:r>
              <a:rPr lang="en-GB" sz="1200" dirty="0" err="1">
                <a:latin typeface="Verdana" panose="020B0604030504040204" pitchFamily="34" charset="0"/>
              </a:rPr>
              <a:t>arweinwyr</a:t>
            </a:r>
            <a:r>
              <a:rPr lang="en-GB" sz="1200" dirty="0">
                <a:latin typeface="Verdana" panose="020B0604030504040204" pitchFamily="34" charset="0"/>
              </a:rPr>
              <a:t> </a:t>
            </a:r>
            <a:r>
              <a:rPr lang="en-GB" sz="1200" dirty="0" err="1">
                <a:latin typeface="Verdana" panose="020B0604030504040204" pitchFamily="34" charset="0"/>
              </a:rPr>
              <a:t>cynhwysol</a:t>
            </a:r>
            <a:r>
              <a:rPr lang="en-GB" sz="1200" dirty="0">
                <a:latin typeface="Verdana" panose="020B0604030504040204" pitchFamily="34" charset="0"/>
              </a:rPr>
              <a:t> yn </a:t>
            </a:r>
            <a:r>
              <a:rPr lang="en-GB" sz="1200" dirty="0" err="1">
                <a:latin typeface="Verdana" panose="020B0604030504040204" pitchFamily="34" charset="0"/>
              </a:rPr>
              <a:t>sicrhau</a:t>
            </a:r>
            <a:r>
              <a:rPr lang="en-GB" sz="1200" dirty="0">
                <a:latin typeface="Verdana" panose="020B0604030504040204" pitchFamily="34" charset="0"/>
              </a:rPr>
              <a:t> </a:t>
            </a:r>
            <a:r>
              <a:rPr lang="en-GB" sz="1200" dirty="0" err="1">
                <a:latin typeface="Verdana" panose="020B0604030504040204" pitchFamily="34" charset="0"/>
              </a:rPr>
              <a:t>cyfiawnder</a:t>
            </a:r>
            <a:r>
              <a:rPr lang="en-GB" sz="1200" dirty="0">
                <a:latin typeface="Verdana" panose="020B0604030504040204" pitchFamily="34" charset="0"/>
              </a:rPr>
              <a:t> a </a:t>
            </a:r>
            <a:r>
              <a:rPr lang="en-GB" sz="1200" dirty="0" err="1">
                <a:latin typeface="Verdana" panose="020B0604030504040204" pitchFamily="34" charset="0"/>
              </a:rPr>
              <a:t>thegwch</a:t>
            </a:r>
            <a:r>
              <a:rPr lang="en-GB" sz="1200" dirty="0">
                <a:latin typeface="Verdana" panose="020B0604030504040204" pitchFamily="34" charset="0"/>
              </a:rPr>
              <a:t>, </a:t>
            </a:r>
            <a:r>
              <a:rPr lang="en-GB" sz="1200" dirty="0" err="1">
                <a:latin typeface="Verdana" panose="020B0604030504040204" pitchFamily="34" charset="0"/>
              </a:rPr>
              <a:t>maent</a:t>
            </a:r>
            <a:r>
              <a:rPr lang="en-GB" sz="1200" dirty="0">
                <a:latin typeface="Verdana" panose="020B0604030504040204" pitchFamily="34" charset="0"/>
              </a:rPr>
              <a:t> nid yn </a:t>
            </a:r>
            <a:r>
              <a:rPr lang="en-GB" sz="1200" dirty="0" err="1">
                <a:latin typeface="Verdana" panose="020B0604030504040204" pitchFamily="34" charset="0"/>
              </a:rPr>
              <a:t>unig</a:t>
            </a:r>
            <a:r>
              <a:rPr lang="en-GB" sz="1200" dirty="0">
                <a:latin typeface="Verdana" panose="020B0604030504040204" pitchFamily="34" charset="0"/>
              </a:rPr>
              <a:t> yn </a:t>
            </a:r>
            <a:r>
              <a:rPr lang="en-GB" sz="1200" dirty="0" err="1">
                <a:latin typeface="Verdana" panose="020B0604030504040204" pitchFamily="34" charset="0"/>
              </a:rPr>
              <a:t>dangos</a:t>
            </a:r>
            <a:r>
              <a:rPr lang="en-GB" sz="1200" dirty="0">
                <a:latin typeface="Verdana" panose="020B0604030504040204" pitchFamily="34" charset="0"/>
              </a:rPr>
              <a:t> parch at </a:t>
            </a:r>
            <a:r>
              <a:rPr lang="en-GB" sz="1200" dirty="0" err="1">
                <a:latin typeface="Verdana" panose="020B0604030504040204" pitchFamily="34" charset="0"/>
              </a:rPr>
              <a:t>aelodau</a:t>
            </a:r>
            <a:r>
              <a:rPr lang="en-GB" sz="1200" dirty="0">
                <a:latin typeface="Verdana" panose="020B0604030504040204" pitchFamily="34" charset="0"/>
              </a:rPr>
              <a:t> </a:t>
            </a:r>
            <a:r>
              <a:rPr lang="en-GB" sz="1200" dirty="0" err="1">
                <a:latin typeface="Verdana" panose="020B0604030504040204" pitchFamily="34" charset="0"/>
              </a:rPr>
              <a:t>grŵp</a:t>
            </a:r>
            <a:r>
              <a:rPr lang="en-GB" sz="1200" dirty="0">
                <a:latin typeface="Verdana" panose="020B0604030504040204" pitchFamily="34" charset="0"/>
              </a:rPr>
              <a:t> </a:t>
            </a:r>
            <a:r>
              <a:rPr lang="en-GB" sz="1200" dirty="0" err="1">
                <a:latin typeface="Verdana" panose="020B0604030504040204" pitchFamily="34" charset="0"/>
              </a:rPr>
              <a:t>unigol</a:t>
            </a:r>
            <a:r>
              <a:rPr lang="en-GB" sz="1200" dirty="0">
                <a:latin typeface="Verdana" panose="020B0604030504040204" pitchFamily="34" charset="0"/>
              </a:rPr>
              <a:t> (er </a:t>
            </a:r>
            <a:r>
              <a:rPr lang="en-GB" sz="1200" dirty="0" err="1">
                <a:latin typeface="Verdana" panose="020B0604030504040204" pitchFamily="34" charset="0"/>
              </a:rPr>
              <a:t>enghraifft</a:t>
            </a:r>
            <a:r>
              <a:rPr lang="en-GB" sz="1200" dirty="0">
                <a:latin typeface="Verdana" panose="020B0604030504040204" pitchFamily="34" charset="0"/>
              </a:rPr>
              <a:t>, </a:t>
            </a:r>
            <a:r>
              <a:rPr lang="en-GB" sz="1200" dirty="0" err="1">
                <a:latin typeface="Verdana" panose="020B0604030504040204" pitchFamily="34" charset="0"/>
              </a:rPr>
              <a:t>trwy</a:t>
            </a:r>
            <a:r>
              <a:rPr lang="en-GB" sz="1200" dirty="0">
                <a:latin typeface="Verdana" panose="020B0604030504040204" pitchFamily="34" charset="0"/>
              </a:rPr>
              <a:t> </a:t>
            </a:r>
            <a:r>
              <a:rPr lang="en-GB" sz="1200" dirty="0" err="1">
                <a:latin typeface="Verdana" panose="020B0604030504040204" pitchFamily="34" charset="0"/>
              </a:rPr>
              <a:t>chwilio</a:t>
            </a:r>
            <a:r>
              <a:rPr lang="en-GB" sz="1200" dirty="0">
                <a:latin typeface="Verdana" panose="020B0604030504040204" pitchFamily="34" charset="0"/>
              </a:rPr>
              <a:t> am </a:t>
            </a:r>
            <a:r>
              <a:rPr lang="en-GB" sz="1200" dirty="0" err="1">
                <a:latin typeface="Verdana" panose="020B0604030504040204" pitchFamily="34" charset="0"/>
              </a:rPr>
              <a:t>ddewisiadau</a:t>
            </a:r>
            <a:r>
              <a:rPr lang="en-GB" sz="1200" dirty="0">
                <a:latin typeface="Verdana" panose="020B0604030504040204" pitchFamily="34" charset="0"/>
              </a:rPr>
              <a:t> </a:t>
            </a:r>
            <a:r>
              <a:rPr lang="en-GB" sz="1200" dirty="0" err="1">
                <a:latin typeface="Verdana" panose="020B0604030504040204" pitchFamily="34" charset="0"/>
              </a:rPr>
              <a:t>pob</a:t>
            </a:r>
            <a:r>
              <a:rPr lang="en-GB" sz="1200" dirty="0">
                <a:latin typeface="Verdana" panose="020B0604030504040204" pitchFamily="34" charset="0"/>
              </a:rPr>
              <a:t> </a:t>
            </a:r>
            <a:r>
              <a:rPr lang="en-GB" sz="1200" dirty="0" err="1">
                <a:latin typeface="Verdana" panose="020B0604030504040204" pitchFamily="34" charset="0"/>
              </a:rPr>
              <a:t>aelod</a:t>
            </a:r>
            <a:r>
              <a:rPr lang="en-GB" sz="1200" dirty="0">
                <a:latin typeface="Verdana" panose="020B0604030504040204" pitchFamily="34" charset="0"/>
              </a:rPr>
              <a:t> </a:t>
            </a:r>
            <a:r>
              <a:rPr lang="en-GB" sz="1200" dirty="0" err="1">
                <a:latin typeface="Verdana" panose="020B0604030504040204" pitchFamily="34" charset="0"/>
              </a:rPr>
              <a:t>o'r</a:t>
            </a:r>
            <a:r>
              <a:rPr lang="en-GB" sz="1200" dirty="0">
                <a:latin typeface="Verdana" panose="020B0604030504040204" pitchFamily="34" charset="0"/>
              </a:rPr>
              <a:t> </a:t>
            </a:r>
            <a:r>
              <a:rPr lang="en-GB" sz="1200" dirty="0" err="1">
                <a:latin typeface="Verdana" panose="020B0604030504040204" pitchFamily="34" charset="0"/>
              </a:rPr>
              <a:t>grŵp</a:t>
            </a:r>
            <a:r>
              <a:rPr lang="en-GB" sz="1200" dirty="0">
                <a:latin typeface="Verdana" panose="020B0604030504040204" pitchFamily="34" charset="0"/>
              </a:rPr>
              <a:t> o ran tasgau </a:t>
            </a:r>
            <a:r>
              <a:rPr lang="en-GB" sz="1200" dirty="0" err="1">
                <a:latin typeface="Verdana" panose="020B0604030504040204" pitchFamily="34" charset="0"/>
              </a:rPr>
              <a:t>grŵp</a:t>
            </a:r>
            <a:r>
              <a:rPr lang="en-GB" sz="1200" dirty="0">
                <a:latin typeface="Verdana" panose="020B0604030504040204" pitchFamily="34" charset="0"/>
              </a:rPr>
              <a:t>). </a:t>
            </a:r>
            <a:r>
              <a:rPr lang="en-GB" sz="1200" dirty="0" err="1">
                <a:latin typeface="Verdana" panose="020B0604030504040204" pitchFamily="34" charset="0"/>
              </a:rPr>
              <a:t>Ond</a:t>
            </a:r>
            <a:r>
              <a:rPr lang="en-GB" sz="1200" dirty="0">
                <a:latin typeface="Verdana" panose="020B0604030504040204" pitchFamily="34" charset="0"/>
              </a:rPr>
              <a:t> </a:t>
            </a:r>
            <a:r>
              <a:rPr lang="en-GB" sz="1200" dirty="0" err="1">
                <a:latin typeface="Verdana" panose="020B0604030504040204" pitchFamily="34" charset="0"/>
              </a:rPr>
              <a:t>maent</a:t>
            </a:r>
            <a:r>
              <a:rPr lang="en-GB" sz="1200" dirty="0">
                <a:latin typeface="Verdana" panose="020B0604030504040204" pitchFamily="34" charset="0"/>
              </a:rPr>
              <a:t> </a:t>
            </a:r>
            <a:r>
              <a:rPr lang="en-GB" sz="1200" dirty="0" err="1">
                <a:latin typeface="Verdana" panose="020B0604030504040204" pitchFamily="34" charset="0"/>
              </a:rPr>
              <a:t>hefyd</a:t>
            </a:r>
            <a:r>
              <a:rPr lang="en-GB" sz="1200" dirty="0">
                <a:latin typeface="Verdana" panose="020B0604030504040204" pitchFamily="34" charset="0"/>
              </a:rPr>
              <a:t> yn </a:t>
            </a:r>
            <a:r>
              <a:rPr lang="en-GB" sz="1200" dirty="0" err="1">
                <a:latin typeface="Verdana" panose="020B0604030504040204" pitchFamily="34" charset="0"/>
              </a:rPr>
              <a:t>ystyried</a:t>
            </a:r>
            <a:r>
              <a:rPr lang="en-GB" sz="1200" dirty="0">
                <a:latin typeface="Verdana" panose="020B0604030504040204" pitchFamily="34" charset="0"/>
              </a:rPr>
              <a:t> yn </a:t>
            </a:r>
            <a:r>
              <a:rPr lang="en-GB" sz="1200" dirty="0" err="1">
                <a:latin typeface="Verdana" panose="020B0604030504040204" pitchFamily="34" charset="0"/>
              </a:rPr>
              <a:t>rhagweithiol</a:t>
            </a:r>
            <a:r>
              <a:rPr lang="en-GB" sz="1200" dirty="0">
                <a:latin typeface="Verdana" panose="020B0604030504040204" pitchFamily="34" charset="0"/>
              </a:rPr>
              <a:t> </a:t>
            </a:r>
            <a:r>
              <a:rPr lang="en-GB" sz="1200" dirty="0" err="1">
                <a:latin typeface="Verdana" panose="020B0604030504040204" pitchFamily="34" charset="0"/>
              </a:rPr>
              <a:t>sut</a:t>
            </a:r>
            <a:r>
              <a:rPr lang="en-GB" sz="1200" dirty="0">
                <a:latin typeface="Verdana" panose="020B0604030504040204" pitchFamily="34" charset="0"/>
              </a:rPr>
              <a:t> y </a:t>
            </a:r>
            <a:r>
              <a:rPr lang="en-GB" sz="1200" dirty="0" err="1">
                <a:latin typeface="Verdana" panose="020B0604030504040204" pitchFamily="34" charset="0"/>
              </a:rPr>
              <a:t>gallai</a:t>
            </a:r>
            <a:r>
              <a:rPr lang="en-GB" sz="1200" dirty="0">
                <a:latin typeface="Verdana" panose="020B0604030504040204" pitchFamily="34" charset="0"/>
              </a:rPr>
              <a:t> </a:t>
            </a:r>
            <a:r>
              <a:rPr lang="en-GB" sz="1200" dirty="0" err="1">
                <a:latin typeface="Verdana" panose="020B0604030504040204" pitchFamily="34" charset="0"/>
              </a:rPr>
              <a:t>penderfyniadau</a:t>
            </a:r>
            <a:r>
              <a:rPr lang="en-GB" sz="1200" dirty="0">
                <a:latin typeface="Verdana" panose="020B0604030504040204" pitchFamily="34" charset="0"/>
              </a:rPr>
              <a:t> yn </a:t>
            </a:r>
            <a:r>
              <a:rPr lang="en-GB" sz="1200" dirty="0" err="1">
                <a:latin typeface="Verdana" panose="020B0604030504040204" pitchFamily="34" charset="0"/>
              </a:rPr>
              <a:t>anfwriadol</a:t>
            </a:r>
            <a:r>
              <a:rPr lang="en-GB" sz="1200" dirty="0">
                <a:latin typeface="Verdana" panose="020B0604030504040204" pitchFamily="34" charset="0"/>
              </a:rPr>
              <a:t> </a:t>
            </a:r>
            <a:r>
              <a:rPr lang="en-GB" sz="1200" dirty="0" err="1">
                <a:latin typeface="Verdana" panose="020B0604030504040204" pitchFamily="34" charset="0"/>
              </a:rPr>
              <a:t>greu</a:t>
            </a:r>
            <a:r>
              <a:rPr lang="en-GB" sz="1200" dirty="0">
                <a:latin typeface="Verdana" panose="020B0604030504040204" pitchFamily="34" charset="0"/>
              </a:rPr>
              <a:t> </a:t>
            </a:r>
            <a:r>
              <a:rPr lang="en-GB" sz="1200" dirty="0" err="1">
                <a:latin typeface="Verdana" panose="020B0604030504040204" pitchFamily="34" charset="0"/>
              </a:rPr>
              <a:t>diffyg</a:t>
            </a:r>
            <a:r>
              <a:rPr lang="en-GB" sz="1200" dirty="0">
                <a:latin typeface="Verdana" panose="020B0604030504040204" pitchFamily="34" charset="0"/>
              </a:rPr>
              <a:t> </a:t>
            </a:r>
            <a:r>
              <a:rPr lang="en-GB" sz="1200" dirty="0" err="1">
                <a:latin typeface="Verdana" panose="020B0604030504040204" pitchFamily="34" charset="0"/>
              </a:rPr>
              <a:t>tegwch</a:t>
            </a:r>
            <a:r>
              <a:rPr lang="en-GB" sz="1200" dirty="0">
                <a:latin typeface="Verdana" panose="020B0604030504040204" pitchFamily="34" charset="0"/>
              </a:rPr>
              <a:t> ar draws </a:t>
            </a:r>
            <a:r>
              <a:rPr lang="en-GB" sz="1200" dirty="0" err="1">
                <a:latin typeface="Verdana" panose="020B0604030504040204" pitchFamily="34" charset="0"/>
              </a:rPr>
              <a:t>aelodau'r</a:t>
            </a:r>
            <a:r>
              <a:rPr lang="en-GB" sz="1200" dirty="0">
                <a:latin typeface="Verdana" panose="020B0604030504040204" pitchFamily="34" charset="0"/>
              </a:rPr>
              <a:t> </a:t>
            </a:r>
            <a:r>
              <a:rPr lang="en-GB" sz="1200" dirty="0" err="1">
                <a:latin typeface="Verdana" panose="020B0604030504040204" pitchFamily="34" charset="0"/>
              </a:rPr>
              <a:t>grŵp</a:t>
            </a:r>
            <a:r>
              <a:rPr lang="en-GB" sz="1200" dirty="0">
                <a:latin typeface="Verdana" panose="020B0604030504040204" pitchFamily="34" charset="0"/>
              </a:rPr>
              <a:t>.</a:t>
            </a:r>
          </a:p>
          <a:p>
            <a:endParaRPr lang="en-GB" sz="1200" dirty="0">
              <a:latin typeface="Verdana" panose="020B0604030504040204" pitchFamily="34" charset="0"/>
            </a:endParaRPr>
          </a:p>
          <a:p>
            <a:endParaRPr lang="en-GB" sz="1200" dirty="0">
              <a:latin typeface="Verdana" panose="020B0604030504040204" pitchFamily="34" charset="0"/>
            </a:endParaRPr>
          </a:p>
          <a:p>
            <a:r>
              <a:rPr lang="en-GB" sz="1200" b="1" dirty="0">
                <a:latin typeface="Verdana" panose="020B0604030504040204" pitchFamily="34" charset="0"/>
              </a:rPr>
              <a:t>Yn </a:t>
            </a:r>
            <a:r>
              <a:rPr lang="en-GB" sz="1200" b="1" dirty="0" err="1">
                <a:latin typeface="Verdana" panose="020B0604030504040204" pitchFamily="34" charset="0"/>
              </a:rPr>
              <a:t>rhannu</a:t>
            </a:r>
            <a:r>
              <a:rPr lang="en-GB" sz="1200" b="1" dirty="0">
                <a:latin typeface="Verdana" panose="020B0604030504040204" pitchFamily="34" charset="0"/>
              </a:rPr>
              <a:t> </a:t>
            </a:r>
            <a:r>
              <a:rPr lang="en-GB" sz="1200" b="1" dirty="0" err="1">
                <a:latin typeface="Verdana" panose="020B0604030504040204" pitchFamily="34" charset="0"/>
              </a:rPr>
              <a:t>penderfyniadau</a:t>
            </a:r>
            <a:endParaRPr lang="en-GB" sz="1200" b="1" dirty="0">
              <a:latin typeface="Verdana" panose="020B0604030504040204" pitchFamily="34" charset="0"/>
            </a:endParaRPr>
          </a:p>
          <a:p>
            <a:endParaRPr lang="en-GB" sz="1200" dirty="0">
              <a:latin typeface="Verdana" panose="020B0604030504040204" pitchFamily="34" charset="0"/>
            </a:endParaRPr>
          </a:p>
          <a:p>
            <a:r>
              <a:rPr lang="en-GB" sz="1200" dirty="0">
                <a:latin typeface="Verdana" panose="020B0604030504040204" pitchFamily="34" charset="0"/>
              </a:rPr>
              <a:t>Gyda </a:t>
            </a:r>
            <a:r>
              <a:rPr lang="en-GB" sz="1200" dirty="0" err="1">
                <a:latin typeface="Verdana" panose="020B0604030504040204" pitchFamily="34" charset="0"/>
              </a:rPr>
              <a:t>phwyslais</a:t>
            </a:r>
            <a:r>
              <a:rPr lang="en-GB" sz="1200" dirty="0">
                <a:latin typeface="Verdana" panose="020B0604030504040204" pitchFamily="34" charset="0"/>
              </a:rPr>
              <a:t> ar </a:t>
            </a:r>
            <a:r>
              <a:rPr lang="en-GB" sz="1200" dirty="0" err="1">
                <a:latin typeface="Verdana" panose="020B0604030504040204" pitchFamily="34" charset="0"/>
              </a:rPr>
              <a:t>rannu</a:t>
            </a:r>
            <a:r>
              <a:rPr lang="en-GB" sz="1200" dirty="0">
                <a:latin typeface="Verdana" panose="020B0604030504040204" pitchFamily="34" charset="0"/>
              </a:rPr>
              <a:t> </a:t>
            </a:r>
            <a:r>
              <a:rPr lang="en-GB" sz="1200" dirty="0" err="1">
                <a:latin typeface="Verdana" panose="020B0604030504040204" pitchFamily="34" charset="0"/>
              </a:rPr>
              <a:t>pŵer</a:t>
            </a:r>
            <a:r>
              <a:rPr lang="en-GB" sz="1200" dirty="0">
                <a:latin typeface="Verdana" panose="020B0604030504040204" pitchFamily="34" charset="0"/>
              </a:rPr>
              <a:t>, </a:t>
            </a:r>
            <a:r>
              <a:rPr lang="en-GB" sz="1200" dirty="0" err="1">
                <a:latin typeface="Verdana" panose="020B0604030504040204" pitchFamily="34" charset="0"/>
              </a:rPr>
              <a:t>ehangu</a:t>
            </a:r>
            <a:r>
              <a:rPr lang="en-GB" sz="1200" dirty="0">
                <a:latin typeface="Verdana" panose="020B0604030504040204" pitchFamily="34" charset="0"/>
              </a:rPr>
              <a:t> </a:t>
            </a:r>
            <a:r>
              <a:rPr lang="en-GB" sz="1200" dirty="0" err="1">
                <a:latin typeface="Verdana" panose="020B0604030504040204" pitchFamily="34" charset="0"/>
              </a:rPr>
              <a:t>ymgynghori</a:t>
            </a:r>
            <a:r>
              <a:rPr lang="en-GB" sz="1200" dirty="0">
                <a:latin typeface="Verdana" panose="020B0604030504040204" pitchFamily="34" charset="0"/>
              </a:rPr>
              <a:t> ar </a:t>
            </a:r>
            <a:r>
              <a:rPr lang="en-GB" sz="1200" dirty="0" err="1">
                <a:latin typeface="Verdana" panose="020B0604030504040204" pitchFamily="34" charset="0"/>
              </a:rPr>
              <a:t>benderfyniadau</a:t>
            </a:r>
            <a:r>
              <a:rPr lang="en-GB" sz="1200" dirty="0">
                <a:latin typeface="Verdana" panose="020B0604030504040204" pitchFamily="34" charset="0"/>
              </a:rPr>
              <a:t>, a </a:t>
            </a:r>
            <a:r>
              <a:rPr lang="en-GB" sz="1200" dirty="0" err="1">
                <a:latin typeface="Verdana" panose="020B0604030504040204" pitchFamily="34" charset="0"/>
              </a:rPr>
              <a:t>helpu</a:t>
            </a:r>
            <a:r>
              <a:rPr lang="en-GB" sz="1200" dirty="0">
                <a:latin typeface="Verdana" panose="020B0604030504040204" pitchFamily="34" charset="0"/>
              </a:rPr>
              <a:t> i </a:t>
            </a:r>
            <a:r>
              <a:rPr lang="en-GB" sz="1200" dirty="0" err="1">
                <a:latin typeface="Verdana" panose="020B0604030504040204" pitchFamily="34" charset="0"/>
              </a:rPr>
              <a:t>benderfynu</a:t>
            </a:r>
            <a:r>
              <a:rPr lang="en-GB" sz="1200" dirty="0">
                <a:latin typeface="Verdana" panose="020B0604030504040204" pitchFamily="34" charset="0"/>
              </a:rPr>
              <a:t> </a:t>
            </a:r>
            <a:r>
              <a:rPr lang="en-GB" sz="1200" dirty="0" err="1">
                <a:latin typeface="Verdana" panose="020B0604030504040204" pitchFamily="34" charset="0"/>
              </a:rPr>
              <a:t>sut</a:t>
            </a:r>
            <a:r>
              <a:rPr lang="en-GB" sz="1200" dirty="0">
                <a:latin typeface="Verdana" panose="020B0604030504040204" pitchFamily="34" charset="0"/>
              </a:rPr>
              <a:t> </a:t>
            </a:r>
            <a:r>
              <a:rPr lang="en-GB" sz="1200" dirty="0" err="1">
                <a:latin typeface="Verdana" panose="020B0604030504040204" pitchFamily="34" charset="0"/>
              </a:rPr>
              <a:t>mae</a:t>
            </a:r>
            <a:r>
              <a:rPr lang="en-GB" sz="1200" dirty="0">
                <a:latin typeface="Verdana" panose="020B0604030504040204" pitchFamily="34" charset="0"/>
              </a:rPr>
              <a:t> gwaith yn cael ei </a:t>
            </a:r>
            <a:r>
              <a:rPr lang="en-GB" sz="1200" dirty="0" err="1">
                <a:latin typeface="Verdana" panose="020B0604030504040204" pitchFamily="34" charset="0"/>
              </a:rPr>
              <a:t>wneud</a:t>
            </a:r>
            <a:r>
              <a:rPr lang="en-GB" sz="1200" dirty="0">
                <a:latin typeface="Verdana" panose="020B0604030504040204" pitchFamily="34" charset="0"/>
              </a:rPr>
              <a:t> </a:t>
            </a:r>
            <a:r>
              <a:rPr lang="en-GB" sz="1200" dirty="0" err="1">
                <a:latin typeface="Verdana" panose="020B0604030504040204" pitchFamily="34" charset="0"/>
              </a:rPr>
              <a:t>hefyd</a:t>
            </a:r>
            <a:r>
              <a:rPr lang="en-GB" sz="1200" dirty="0">
                <a:latin typeface="Verdana" panose="020B0604030504040204" pitchFamily="34" charset="0"/>
              </a:rPr>
              <a:t> yn </a:t>
            </a:r>
            <a:r>
              <a:rPr lang="en-GB" sz="1200" dirty="0" err="1">
                <a:latin typeface="Verdana" panose="020B0604030504040204" pitchFamily="34" charset="0"/>
              </a:rPr>
              <a:t>bwysig</a:t>
            </a:r>
            <a:r>
              <a:rPr lang="en-GB" sz="1200" dirty="0">
                <a:latin typeface="Verdana" panose="020B0604030504040204" pitchFamily="34" charset="0"/>
              </a:rPr>
              <a:t> i </a:t>
            </a:r>
            <a:r>
              <a:rPr lang="en-GB" sz="1200" dirty="0" err="1">
                <a:latin typeface="Verdana" panose="020B0604030504040204" pitchFamily="34" charset="0"/>
              </a:rPr>
              <a:t>greu</a:t>
            </a:r>
            <a:r>
              <a:rPr lang="en-GB" sz="1200" dirty="0">
                <a:latin typeface="Verdana" panose="020B0604030504040204" pitchFamily="34" charset="0"/>
              </a:rPr>
              <a:t> </a:t>
            </a:r>
            <a:r>
              <a:rPr lang="en-GB" sz="1200" dirty="0" err="1">
                <a:latin typeface="Verdana" panose="020B0604030504040204" pitchFamily="34" charset="0"/>
              </a:rPr>
              <a:t>ymdeimlad</a:t>
            </a:r>
            <a:r>
              <a:rPr lang="en-GB" sz="1200" dirty="0">
                <a:latin typeface="Verdana" panose="020B0604030504040204" pitchFamily="34" charset="0"/>
              </a:rPr>
              <a:t> o </a:t>
            </a:r>
            <a:r>
              <a:rPr lang="en-GB" sz="1200" dirty="0" err="1">
                <a:latin typeface="Verdana" panose="020B0604030504040204" pitchFamily="34" charset="0"/>
              </a:rPr>
              <a:t>berthyn</a:t>
            </a:r>
            <a:endParaRPr lang="en-GB" sz="1200" dirty="0">
              <a:latin typeface="Verdana" panose="020B0604030504040204" pitchFamily="34" charset="0"/>
            </a:endParaRPr>
          </a:p>
          <a:p>
            <a:endParaRPr lang="en-GB" sz="1200" dirty="0">
              <a:latin typeface="Verdana" panose="020B0604030504040204" pitchFamily="34" charset="0"/>
            </a:endParaRPr>
          </a:p>
          <a:p>
            <a:r>
              <a:rPr lang="en-GB" sz="1200" b="1" dirty="0">
                <a:latin typeface="Verdana" panose="020B0604030504040204" pitchFamily="34" charset="0"/>
              </a:rPr>
              <a:t>Yn </a:t>
            </a:r>
            <a:r>
              <a:rPr lang="en-GB" sz="1200" b="1" dirty="0" err="1">
                <a:latin typeface="Verdana" panose="020B0604030504040204" pitchFamily="34" charset="0"/>
              </a:rPr>
              <a:t>annog</a:t>
            </a:r>
            <a:r>
              <a:rPr lang="en-GB" sz="1200" b="1" dirty="0">
                <a:latin typeface="Verdana" panose="020B0604030504040204" pitchFamily="34" charset="0"/>
              </a:rPr>
              <a:t> </a:t>
            </a:r>
            <a:r>
              <a:rPr lang="en-GB" sz="1200" b="1" dirty="0" err="1">
                <a:latin typeface="Verdana" panose="020B0604030504040204" pitchFamily="34" charset="0"/>
              </a:rPr>
              <a:t>cyfraniadau</a:t>
            </a:r>
            <a:r>
              <a:rPr lang="en-GB" sz="1200" b="1" dirty="0">
                <a:latin typeface="Verdana" panose="020B0604030504040204" pitchFamily="34" charset="0"/>
              </a:rPr>
              <a:t> </a:t>
            </a:r>
            <a:r>
              <a:rPr lang="en-GB" sz="1200" b="1" dirty="0" err="1">
                <a:latin typeface="Verdana" panose="020B0604030504040204" pitchFamily="34" charset="0"/>
              </a:rPr>
              <a:t>amrywiol</a:t>
            </a:r>
            <a:endParaRPr lang="en-GB" sz="1200" b="1" dirty="0">
              <a:latin typeface="Verdana" panose="020B0604030504040204" pitchFamily="34" charset="0"/>
            </a:endParaRPr>
          </a:p>
          <a:p>
            <a:endParaRPr lang="en-GB" sz="1200" dirty="0">
              <a:latin typeface="Verdana" panose="020B0604030504040204" pitchFamily="34" charset="0"/>
            </a:endParaRPr>
          </a:p>
          <a:p>
            <a:r>
              <a:rPr lang="cy-GB" sz="1200" dirty="0">
                <a:latin typeface="Verdana" panose="020B0604030504040204" pitchFamily="34" charset="0"/>
              </a:rPr>
              <a:t>Trwy roi sylw arbennig i ofyn am wahanol safbwyntiau a dulliau, gall arweinwyr cynhwysol gefnogi safbwyntiau a chyfeiriadau nad ydynt yn norm ond sy'n cyfrannu at berfformiad. Er enghraifft, gellid annog aelod hŷn o'r gweithgor sy'n newydd i'r sefydliad i gynnig persbectif ar sut yr ymdriniwyd â phroblemau gwaith tebyg yn llwyddiannus yn y gorffennol yn ei gyflogwyr blaenorol, fel bod ei brofiad a'i bersbectif ef neu hi ei gyflwyno i drafodaeth grŵp</a:t>
            </a:r>
          </a:p>
          <a:p>
            <a:endParaRPr lang="en-GB" sz="1200" dirty="0">
              <a:latin typeface="Verdana" panose="020B0604030504040204" pitchFamily="34" charset="0"/>
            </a:endParaRPr>
          </a:p>
          <a:p>
            <a:r>
              <a:rPr lang="en-GB" sz="1200" b="1" dirty="0" err="1">
                <a:latin typeface="Verdana" panose="020B0604030504040204" pitchFamily="34" charset="0"/>
              </a:rPr>
              <a:t>Helpu</a:t>
            </a:r>
            <a:r>
              <a:rPr lang="en-GB" sz="1200" b="1" dirty="0">
                <a:latin typeface="Verdana" panose="020B0604030504040204" pitchFamily="34" charset="0"/>
              </a:rPr>
              <a:t> </a:t>
            </a:r>
            <a:r>
              <a:rPr lang="en-GB" sz="1200" b="1" dirty="0" err="1">
                <a:latin typeface="Verdana" panose="020B0604030504040204" pitchFamily="34" charset="0"/>
              </a:rPr>
              <a:t>aelodau'r</a:t>
            </a:r>
            <a:r>
              <a:rPr lang="en-GB" sz="1200" b="1" dirty="0">
                <a:latin typeface="Verdana" panose="020B0604030504040204" pitchFamily="34" charset="0"/>
              </a:rPr>
              <a:t> </a:t>
            </a:r>
            <a:r>
              <a:rPr lang="en-GB" sz="1200" b="1" dirty="0" err="1">
                <a:latin typeface="Verdana" panose="020B0604030504040204" pitchFamily="34" charset="0"/>
              </a:rPr>
              <a:t>grŵp</a:t>
            </a:r>
            <a:r>
              <a:rPr lang="en-GB" sz="1200" b="1" dirty="0">
                <a:latin typeface="Verdana" panose="020B0604030504040204" pitchFamily="34" charset="0"/>
              </a:rPr>
              <a:t> i </a:t>
            </a:r>
            <a:r>
              <a:rPr lang="en-GB" sz="1200" b="1" dirty="0" err="1">
                <a:latin typeface="Verdana" panose="020B0604030504040204" pitchFamily="34" charset="0"/>
              </a:rPr>
              <a:t>gyfrannu'n</a:t>
            </a:r>
            <a:r>
              <a:rPr lang="en-GB" sz="1200" b="1" dirty="0">
                <a:latin typeface="Verdana" panose="020B0604030504040204" pitchFamily="34" charset="0"/>
              </a:rPr>
              <a:t> </a:t>
            </a:r>
            <a:r>
              <a:rPr lang="en-GB" sz="1200" b="1" dirty="0" err="1">
                <a:latin typeface="Verdana" panose="020B0604030504040204" pitchFamily="34" charset="0"/>
              </a:rPr>
              <a:t>llawn</a:t>
            </a:r>
            <a:endParaRPr lang="en-GB" sz="1200" b="1" dirty="0">
              <a:latin typeface="Verdana" panose="020B0604030504040204" pitchFamily="34" charset="0"/>
            </a:endParaRPr>
          </a:p>
          <a:p>
            <a:endParaRPr lang="en-GB" sz="1200" dirty="0">
              <a:latin typeface="Verdana" panose="020B0604030504040204" pitchFamily="34" charset="0"/>
            </a:endParaRPr>
          </a:p>
          <a:p>
            <a:r>
              <a:rPr lang="en-GB" sz="1200" dirty="0" err="1">
                <a:latin typeface="Verdana" panose="020B0604030504040204" pitchFamily="34" charset="0"/>
              </a:rPr>
              <a:t>Sicrhau</a:t>
            </a:r>
            <a:r>
              <a:rPr lang="en-GB" sz="1200" dirty="0">
                <a:latin typeface="Verdana" panose="020B0604030504040204" pitchFamily="34" charset="0"/>
              </a:rPr>
              <a:t> bod </a:t>
            </a:r>
            <a:r>
              <a:rPr lang="en-GB" sz="1200" dirty="0" err="1">
                <a:latin typeface="Verdana" panose="020B0604030504040204" pitchFamily="34" charset="0"/>
              </a:rPr>
              <a:t>lleisiau'n</a:t>
            </a:r>
            <a:r>
              <a:rPr lang="en-GB" sz="1200" dirty="0">
                <a:latin typeface="Verdana" panose="020B0604030504040204" pitchFamily="34" charset="0"/>
              </a:rPr>
              <a:t> cael </a:t>
            </a:r>
            <a:r>
              <a:rPr lang="en-GB" sz="1200" dirty="0" err="1">
                <a:latin typeface="Verdana" panose="020B0604030504040204" pitchFamily="34" charset="0"/>
              </a:rPr>
              <a:t>eu</a:t>
            </a:r>
            <a:r>
              <a:rPr lang="en-GB" sz="1200" dirty="0">
                <a:latin typeface="Verdana" panose="020B0604030504040204" pitchFamily="34" charset="0"/>
              </a:rPr>
              <a:t> </a:t>
            </a:r>
            <a:r>
              <a:rPr lang="en-GB" sz="1200" dirty="0" err="1">
                <a:latin typeface="Verdana" panose="020B0604030504040204" pitchFamily="34" charset="0"/>
              </a:rPr>
              <a:t>clywed</a:t>
            </a:r>
            <a:r>
              <a:rPr lang="en-GB" sz="1200" dirty="0">
                <a:latin typeface="Verdana" panose="020B0604030504040204" pitchFamily="34" charset="0"/>
              </a:rPr>
              <a:t> </a:t>
            </a:r>
            <a:r>
              <a:rPr lang="en-GB" sz="1200" dirty="0" err="1">
                <a:latin typeface="Verdana" panose="020B0604030504040204" pitchFamily="34" charset="0"/>
              </a:rPr>
              <a:t>a'u</a:t>
            </a:r>
            <a:r>
              <a:rPr lang="en-GB" sz="1200" dirty="0">
                <a:latin typeface="Verdana" panose="020B0604030504040204" pitchFamily="34" charset="0"/>
              </a:rPr>
              <a:t> bod yn cael </a:t>
            </a:r>
            <a:r>
              <a:rPr lang="en-GB" sz="1200" dirty="0" err="1">
                <a:latin typeface="Verdana" panose="020B0604030504040204" pitchFamily="34" charset="0"/>
              </a:rPr>
              <a:t>eu</a:t>
            </a:r>
            <a:r>
              <a:rPr lang="en-GB" sz="1200" dirty="0">
                <a:latin typeface="Verdana" panose="020B0604030504040204" pitchFamily="34" charset="0"/>
              </a:rPr>
              <a:t> </a:t>
            </a:r>
            <a:r>
              <a:rPr lang="en-GB" sz="1200" dirty="0" err="1">
                <a:latin typeface="Verdana" panose="020B0604030504040204" pitchFamily="34" charset="0"/>
              </a:rPr>
              <a:t>gwerthfawrogi</a:t>
            </a:r>
            <a:r>
              <a:rPr lang="en-GB" sz="1200" dirty="0">
                <a:latin typeface="Verdana" panose="020B0604030504040204" pitchFamily="34" charset="0"/>
              </a:rPr>
              <a:t>. </a:t>
            </a:r>
            <a:r>
              <a:rPr lang="en-GB" sz="1200" dirty="0" err="1">
                <a:latin typeface="Verdana" panose="020B0604030504040204" pitchFamily="34" charset="0"/>
              </a:rPr>
              <a:t>Siarad</a:t>
            </a:r>
            <a:r>
              <a:rPr lang="en-GB" sz="1200" dirty="0">
                <a:latin typeface="Verdana" panose="020B0604030504040204" pitchFamily="34" charset="0"/>
              </a:rPr>
              <a:t> â </a:t>
            </a:r>
            <a:r>
              <a:rPr lang="en-GB" sz="1200" dirty="0" err="1">
                <a:latin typeface="Verdana" panose="020B0604030504040204" pitchFamily="34" charset="0"/>
              </a:rPr>
              <a:t>phobl</a:t>
            </a:r>
            <a:r>
              <a:rPr lang="en-GB" sz="1200" dirty="0">
                <a:latin typeface="Verdana" panose="020B0604030504040204" pitchFamily="34" charset="0"/>
              </a:rPr>
              <a:t> yn </a:t>
            </a:r>
            <a:r>
              <a:rPr lang="en-GB" sz="1200" dirty="0" err="1">
                <a:latin typeface="Verdana" panose="020B0604030504040204" pitchFamily="34" charset="0"/>
              </a:rPr>
              <a:t>breifat</a:t>
            </a:r>
            <a:r>
              <a:rPr lang="en-GB" sz="1200" dirty="0">
                <a:latin typeface="Verdana" panose="020B0604030504040204" pitchFamily="34" charset="0"/>
              </a:rPr>
              <a:t>, </a:t>
            </a:r>
            <a:r>
              <a:rPr lang="en-GB" sz="1200" dirty="0" err="1">
                <a:latin typeface="Verdana" panose="020B0604030504040204" pitchFamily="34" charset="0"/>
              </a:rPr>
              <a:t>helpu</a:t>
            </a:r>
            <a:r>
              <a:rPr lang="en-GB" sz="1200" dirty="0">
                <a:latin typeface="Verdana" panose="020B0604030504040204" pitchFamily="34" charset="0"/>
              </a:rPr>
              <a:t> </a:t>
            </a:r>
            <a:r>
              <a:rPr lang="en-GB" sz="1200" dirty="0" err="1">
                <a:latin typeface="Verdana" panose="020B0604030504040204" pitchFamily="34" charset="0"/>
              </a:rPr>
              <a:t>pobl</a:t>
            </a:r>
            <a:r>
              <a:rPr lang="en-GB" sz="1200" dirty="0">
                <a:latin typeface="Verdana" panose="020B0604030504040204" pitchFamily="34" charset="0"/>
              </a:rPr>
              <a:t> i </a:t>
            </a:r>
            <a:r>
              <a:rPr lang="en-GB" sz="1200" dirty="0" err="1">
                <a:latin typeface="Verdana" panose="020B0604030504040204" pitchFamily="34" charset="0"/>
              </a:rPr>
              <a:t>gyfrannu'n</a:t>
            </a:r>
            <a:r>
              <a:rPr lang="en-GB" sz="1200" dirty="0">
                <a:latin typeface="Verdana" panose="020B0604030504040204" pitchFamily="34" charset="0"/>
              </a:rPr>
              <a:t> </a:t>
            </a:r>
            <a:r>
              <a:rPr lang="en-GB" sz="1200" dirty="0" err="1">
                <a:latin typeface="Verdana" panose="020B0604030504040204" pitchFamily="34" charset="0"/>
              </a:rPr>
              <a:t>llawn</a:t>
            </a:r>
            <a:r>
              <a:rPr lang="en-GB" sz="1200" dirty="0">
                <a:latin typeface="Verdana" panose="020B0604030504040204" pitchFamily="34" charset="0"/>
              </a:rPr>
              <a:t> pan </a:t>
            </a:r>
            <a:r>
              <a:rPr lang="en-GB" sz="1200" dirty="0" err="1">
                <a:latin typeface="Verdana" panose="020B0604030504040204" pitchFamily="34" charset="0"/>
              </a:rPr>
              <a:t>maen</a:t>
            </a:r>
            <a:r>
              <a:rPr lang="en-GB" sz="1200" dirty="0">
                <a:latin typeface="Verdana" panose="020B0604030504040204" pitchFamily="34" charset="0"/>
              </a:rPr>
              <a:t> </a:t>
            </a:r>
            <a:r>
              <a:rPr lang="en-GB" sz="1200" dirty="0" err="1">
                <a:latin typeface="Verdana" panose="020B0604030504040204" pitchFamily="34" charset="0"/>
              </a:rPr>
              <a:t>nhw</a:t>
            </a:r>
            <a:r>
              <a:rPr lang="en-GB" sz="1200" dirty="0">
                <a:latin typeface="Verdana" panose="020B0604030504040204" pitchFamily="34" charset="0"/>
              </a:rPr>
              <a:t> </a:t>
            </a:r>
            <a:r>
              <a:rPr lang="en-GB" sz="1200" dirty="0" err="1">
                <a:latin typeface="Verdana" panose="020B0604030504040204" pitchFamily="34" charset="0"/>
              </a:rPr>
              <a:t>eisiau</a:t>
            </a:r>
            <a:r>
              <a:rPr lang="en-GB" sz="1200" dirty="0">
                <a:latin typeface="Verdana" panose="020B0604030504040204" pitchFamily="34" charset="0"/>
              </a:rPr>
              <a:t>.</a:t>
            </a:r>
            <a:endParaRPr lang="en-GB" b="1" dirty="0"/>
          </a:p>
          <a:p>
            <a:endParaRPr lang="en-GB" b="1" dirty="0"/>
          </a:p>
          <a:p>
            <a:endParaRPr lang="en-GB" b="1" dirty="0"/>
          </a:p>
          <a:p>
            <a:r>
              <a:rPr lang="en-GB" b="1" dirty="0"/>
              <a:t>-----------------------------------------------------------------------------------------------------------------------------------------------------------------------------------------------------------------------------------------------</a:t>
            </a:r>
          </a:p>
          <a:p>
            <a:endParaRPr lang="en-GB" b="1" dirty="0"/>
          </a:p>
          <a:p>
            <a:r>
              <a:rPr lang="en-GB" b="1" dirty="0"/>
              <a:t>Facilitate belongingness</a:t>
            </a:r>
          </a:p>
          <a:p>
            <a:endParaRPr lang="en-GB" dirty="0"/>
          </a:p>
          <a:p>
            <a:r>
              <a:rPr lang="en-GB" dirty="0"/>
              <a:t>Several specific leader </a:t>
            </a:r>
            <a:r>
              <a:rPr lang="en-GB" dirty="0" err="1"/>
              <a:t>behaviors</a:t>
            </a:r>
            <a:r>
              <a:rPr lang="en-GB" dirty="0"/>
              <a:t> are likely to facilitate belongingness: 1) supporting group members, 2) ensuring that justice and equity are part of each member's experience, and 3) providing opportunities for shared decision making on relevant issues.</a:t>
            </a:r>
          </a:p>
          <a:p>
            <a:endParaRPr lang="en-GB" dirty="0"/>
          </a:p>
          <a:p>
            <a:r>
              <a:rPr lang="en-GB" dirty="0"/>
              <a:t>Inclusive leaders create a comfortable environment and exert influence by helping members with their needs and expressing support for them and their opinions.</a:t>
            </a:r>
          </a:p>
          <a:p>
            <a:r>
              <a:rPr lang="en-GB" dirty="0"/>
              <a:t>Inclusive leaders also can role model support of members throughout the team such that other members replicate that care and acceptance in group interactions</a:t>
            </a:r>
          </a:p>
          <a:p>
            <a:endParaRPr lang="en-GB" dirty="0"/>
          </a:p>
          <a:p>
            <a:endParaRPr lang="en-GB" dirty="0"/>
          </a:p>
          <a:p>
            <a:r>
              <a:rPr lang="en-GB" b="1" dirty="0"/>
              <a:t>Ensures justice and equity </a:t>
            </a:r>
          </a:p>
          <a:p>
            <a:endParaRPr lang="en-GB" b="1" dirty="0"/>
          </a:p>
          <a:p>
            <a:r>
              <a:rPr lang="en-GB" dirty="0"/>
              <a:t>When inclusive leaders ensure justice and equity, they not only indicate respect for individual group members (for example, by seeking out every group member's preferences regarding group tasks), but they also proactively consider how decisions unintentionally could create a lack of equity across group members</a:t>
            </a:r>
          </a:p>
          <a:p>
            <a:endParaRPr lang="en-GB" dirty="0"/>
          </a:p>
          <a:p>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Shares decision making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with an emphasis on sharing power, broadening consultation on decisions, and helping decide how work is conducted is also important to creating a sense of belongingness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Encourages diverse contributions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By paying special attention to soliciting different points of view and approaches, inclusive leaders are able to support perspectives and orientations that are not the norm but that contribute to performance. For example, an older work group member who is new to the organization could be encouraged to offer a perspective on how similar work problems have been successfully dealt with in the past at his or her previous employers, such that his or her experience and perspective is introduced into a group's discussion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Helping group members fully contribute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Making sure voices are heard ands valued. Speaking with people privately, helping people to fully contribute when they want to.</a:t>
            </a:r>
          </a:p>
          <a:p>
            <a:endParaRPr lang="en-GB" dirty="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19</a:t>
            </a:fld>
            <a:endParaRPr lang="en-US" dirty="0"/>
          </a:p>
        </p:txBody>
      </p:sp>
    </p:spTree>
    <p:extLst>
      <p:ext uri="{BB962C8B-B14F-4D97-AF65-F5344CB8AC3E}">
        <p14:creationId xmlns:p14="http://schemas.microsoft.com/office/powerpoint/2010/main" val="17834298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cy-GB" sz="1800" dirty="0">
                <a:effectLst/>
                <a:latin typeface="Calibri" panose="020F0502020204030204" pitchFamily="34" charset="0"/>
                <a:ea typeface="Calibri" panose="020F0502020204030204" pitchFamily="34" charset="0"/>
                <a:cs typeface="Times New Roman" panose="02020603050405020304" pitchFamily="18" charset="0"/>
              </a:rPr>
              <a:t>Ar gyfer y modwl hwn mae'n rhaid i ni feddwl am sut i cefnogi teuluoedd. Mae arweinyddiaeth gynhwysol yn weithred sy'n caniatáu creu ymdeimlad cymunedol, datblygu parch,  gwerthfawrogi cydweithwyr i gofleidio amrywiaeth.</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Calibri" panose="020F0502020204030204" pitchFamily="34" charset="0"/>
                <a:cs typeface="Times New Roman" panose="02020603050405020304" pitchFamily="18" charset="0"/>
              </a:rPr>
              <a:t>Rhaid inni gydweithio i ddylanwadu ar fywydau plant a teuluoedd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r>
              <a:rPr lang="en-GB" dirty="0"/>
              <a:t>For this module we have to think about how we support families.  Inclusive leadership should be seen as an act which allows early years leadership to </a:t>
            </a:r>
            <a:r>
              <a:rPr lang="en-GB" sz="1800" dirty="0">
                <a:effectLst/>
                <a:latin typeface="Calibri" panose="020F0502020204030204" pitchFamily="34" charset="0"/>
                <a:ea typeface="DengXian" panose="02010600030101010101" pitchFamily="2" charset="-122"/>
                <a:cs typeface="Times New Roman" panose="02020603050405020304" pitchFamily="18" charset="0"/>
              </a:rPr>
              <a:t>establish a sense of community, develop respect, value colleagues an embrace diversity.</a:t>
            </a:r>
          </a:p>
          <a:p>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1800" dirty="0">
                <a:effectLst/>
                <a:latin typeface="Calibri" panose="020F0502020204030204" pitchFamily="34" charset="0"/>
                <a:ea typeface="DengXian" panose="02010600030101010101" pitchFamily="2" charset="-122"/>
                <a:cs typeface="Times New Roman" panose="02020603050405020304" pitchFamily="18" charset="0"/>
              </a:rPr>
              <a:t>We have to work together to influence the lives of children and families</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20</a:t>
            </a:fld>
            <a:endParaRPr lang="en-US" dirty="0"/>
          </a:p>
        </p:txBody>
      </p:sp>
    </p:spTree>
    <p:extLst>
      <p:ext uri="{BB962C8B-B14F-4D97-AF65-F5344CB8AC3E}">
        <p14:creationId xmlns:p14="http://schemas.microsoft.com/office/powerpoint/2010/main" val="28917964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21</a:t>
            </a:fld>
            <a:endParaRPr lang="en-US" dirty="0"/>
          </a:p>
        </p:txBody>
      </p:sp>
    </p:spTree>
    <p:extLst>
      <p:ext uri="{BB962C8B-B14F-4D97-AF65-F5344CB8AC3E}">
        <p14:creationId xmlns:p14="http://schemas.microsoft.com/office/powerpoint/2010/main" val="2183754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cy-GB" dirty="0"/>
              <a:t>Mae arweinyddiaeth gynhwysol yn cynnwys y tri mater hyn y mae angen eu hystyried wrth edrych ar arweinyddiaeth gynhwysol yn BC. Nid yw hyn yn ymwneud yn unig â phlant ac addysg ond nifer y bobl sy'n ymwneud ag addysg a gofal y plentyn</a:t>
            </a:r>
          </a:p>
          <a:p>
            <a:endParaRPr lang="cy-GB" dirty="0"/>
          </a:p>
          <a:p>
            <a:r>
              <a:rPr lang="cy-GB"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Inclusive leadership involves these three issues that need to be considered when looking at inclusive leadership in EY. This is not just about children and education but the number of people who are involved in the child’s education and care</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22</a:t>
            </a:fld>
            <a:endParaRPr lang="en-US" dirty="0"/>
          </a:p>
        </p:txBody>
      </p:sp>
    </p:spTree>
    <p:extLst>
      <p:ext uri="{BB962C8B-B14F-4D97-AF65-F5344CB8AC3E}">
        <p14:creationId xmlns:p14="http://schemas.microsoft.com/office/powerpoint/2010/main" val="14278438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23</a:t>
            </a:fld>
            <a:endParaRPr lang="en-US" dirty="0"/>
          </a:p>
        </p:txBody>
      </p:sp>
    </p:spTree>
    <p:extLst>
      <p:ext uri="{BB962C8B-B14F-4D97-AF65-F5344CB8AC3E}">
        <p14:creationId xmlns:p14="http://schemas.microsoft.com/office/powerpoint/2010/main" val="33504244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see Moodle for this exercise</a:t>
            </a:r>
          </a:p>
          <a:p>
            <a:r>
              <a:rPr lang="en-GB" dirty="0"/>
              <a:t>You will have needed to prep and cut out bits for the Power Walk and if you choose the cotton wool bud debate then some cotton wool buds/coins/ matches etc as counters.</a:t>
            </a:r>
          </a:p>
        </p:txBody>
      </p:sp>
      <p:sp>
        <p:nvSpPr>
          <p:cNvPr id="4" name="Slide Number Placeholder 3"/>
          <p:cNvSpPr>
            <a:spLocks noGrp="1"/>
          </p:cNvSpPr>
          <p:nvPr>
            <p:ph type="sldNum" sz="quarter" idx="5"/>
          </p:nvPr>
        </p:nvSpPr>
        <p:spPr/>
        <p:txBody>
          <a:bodyPr/>
          <a:lstStyle/>
          <a:p>
            <a:fld id="{B68C8073-CAD2-48BF-B8DB-FCAF7D6ED014}" type="slidenum">
              <a:rPr lang="en-US" smtClean="0"/>
              <a:t>26</a:t>
            </a:fld>
            <a:endParaRPr lang="en-US" dirty="0"/>
          </a:p>
        </p:txBody>
      </p:sp>
    </p:spTree>
    <p:extLst>
      <p:ext uri="{BB962C8B-B14F-4D97-AF65-F5344CB8AC3E}">
        <p14:creationId xmlns:p14="http://schemas.microsoft.com/office/powerpoint/2010/main" val="31830942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Intersectionality is </a:t>
            </a:r>
            <a:r>
              <a:rPr lang="en-GB" b="1" i="0" dirty="0">
                <a:solidFill>
                  <a:srgbClr val="202124"/>
                </a:solidFill>
                <a:effectLst/>
                <a:latin typeface="arial" panose="020B0604020202020204" pitchFamily="34" charset="0"/>
              </a:rPr>
              <a:t>the acknowledgement that everyone has their own unique experiences of discrimination and oppression</a:t>
            </a:r>
            <a:r>
              <a:rPr lang="en-GB" b="0" i="0" dirty="0">
                <a:solidFill>
                  <a:srgbClr val="202124"/>
                </a:solidFill>
                <a:effectLst/>
                <a:latin typeface="arial" panose="020B0604020202020204" pitchFamily="34" charset="0"/>
              </a:rPr>
              <a:t> and we must consider everything and anything that can marginalise people – gender, race, class, sexual orientation, physical ability, etc</a:t>
            </a: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Some will be protected by laws (such as the Equality Act 2010) but some will not. </a:t>
            </a:r>
          </a:p>
          <a:p>
            <a:endParaRPr lang="en-GB" b="1" i="0" dirty="0">
              <a:solidFill>
                <a:srgbClr val="202124"/>
              </a:solidFill>
              <a:effectLst/>
              <a:latin typeface="arial" panose="020B0604020202020204" pitchFamily="34" charset="0"/>
            </a:endParaRPr>
          </a:p>
          <a:p>
            <a:r>
              <a:rPr lang="en-GB" b="1" i="0" dirty="0">
                <a:solidFill>
                  <a:srgbClr val="202124"/>
                </a:solidFill>
                <a:effectLst/>
                <a:latin typeface="arial" panose="020B0604020202020204" pitchFamily="34" charset="0"/>
              </a:rPr>
              <a:t>Q: Which are protected?</a:t>
            </a:r>
            <a:r>
              <a:rPr lang="en-GB" b="0" i="0" dirty="0">
                <a:solidFill>
                  <a:srgbClr val="202124"/>
                </a:solidFill>
                <a:effectLst/>
                <a:latin typeface="arial" panose="020B0604020202020204" pitchFamily="34" charset="0"/>
              </a:rPr>
              <a:t> </a:t>
            </a: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 age, disability, gender reassignment, marriage and civil partnership, pregnancy and maternity, race, religion or belief, sex, and sexual orientation.</a:t>
            </a:r>
          </a:p>
          <a:p>
            <a:endParaRPr lang="en-GB" b="0" i="0" dirty="0">
              <a:solidFill>
                <a:srgbClr val="202124"/>
              </a:solidFill>
              <a:effectLst/>
              <a:latin typeface="arial" panose="020B0604020202020204" pitchFamily="34" charset="0"/>
            </a:endParaRPr>
          </a:p>
          <a:p>
            <a:endParaRPr lang="en-GB" b="0" i="0" dirty="0">
              <a:solidFill>
                <a:srgbClr val="202124"/>
              </a:solidFill>
              <a:effectLst/>
              <a:latin typeface="arial" panose="020B0604020202020204" pitchFamily="34" charset="0"/>
            </a:endParaRPr>
          </a:p>
          <a:p>
            <a:r>
              <a:rPr lang="en-GB" b="1" i="0" dirty="0">
                <a:solidFill>
                  <a:srgbClr val="202124"/>
                </a:solidFill>
                <a:effectLst/>
                <a:latin typeface="arial" panose="020B0604020202020204" pitchFamily="34" charset="0"/>
              </a:rPr>
              <a:t>Q: Which are not? – class </a:t>
            </a:r>
          </a:p>
          <a:p>
            <a:endParaRPr lang="en-GB" b="0" i="0" dirty="0">
              <a:solidFill>
                <a:srgbClr val="202124"/>
              </a:solidFill>
              <a:effectLst/>
              <a:latin typeface="arial" panose="020B0604020202020204" pitchFamily="34" charset="0"/>
            </a:endParaRP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And even  when they are protected there are still issues of unfairness and discrimination due to the structure of society and the behaviours of people.</a:t>
            </a:r>
          </a:p>
          <a:p>
            <a:endParaRPr lang="en-GB" b="0" i="0" dirty="0">
              <a:solidFill>
                <a:srgbClr val="202124"/>
              </a:solidFill>
              <a:effectLst/>
              <a:latin typeface="arial" panose="020B0604020202020204" pitchFamily="34" charset="0"/>
            </a:endParaRP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a:t>
            </a:r>
          </a:p>
          <a:p>
            <a:endParaRPr lang="en-GB" b="0" i="0" dirty="0">
              <a:solidFill>
                <a:srgbClr val="202124"/>
              </a:solidFill>
              <a:effectLst/>
              <a:latin typeface="arial" panose="020B0604020202020204" pitchFamily="34" charset="0"/>
            </a:endParaRPr>
          </a:p>
          <a:p>
            <a:endParaRPr lang="en-GB" b="0" i="0" dirty="0">
              <a:solidFill>
                <a:srgbClr val="202124"/>
              </a:solidFill>
              <a:effectLst/>
              <a:latin typeface="arial" panose="020B0604020202020204" pitchFamily="34" charset="0"/>
            </a:endParaRPr>
          </a:p>
          <a:p>
            <a:r>
              <a:rPr lang="en-GB" b="0" i="0" dirty="0" err="1">
                <a:solidFill>
                  <a:srgbClr val="202124"/>
                </a:solidFill>
                <a:effectLst/>
                <a:latin typeface="arial" panose="020B0604020202020204" pitchFamily="34" charset="0"/>
              </a:rPr>
              <a:t>Rhyngdestuniaeth</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yw'r</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gydnabyddiaeth</a:t>
            </a:r>
            <a:r>
              <a:rPr lang="en-GB" b="0" i="0" dirty="0">
                <a:solidFill>
                  <a:srgbClr val="202124"/>
                </a:solidFill>
                <a:effectLst/>
                <a:latin typeface="arial" panose="020B0604020202020204" pitchFamily="34" charset="0"/>
              </a:rPr>
              <a:t> bod </a:t>
            </a:r>
            <a:r>
              <a:rPr lang="en-GB" b="0" i="0" dirty="0" err="1">
                <a:solidFill>
                  <a:srgbClr val="202124"/>
                </a:solidFill>
                <a:effectLst/>
                <a:latin typeface="arial" panose="020B0604020202020204" pitchFamily="34" charset="0"/>
              </a:rPr>
              <a:t>gan</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bawb</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eu</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profiadau</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unigryw</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eu</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hunain</a:t>
            </a:r>
            <a:r>
              <a:rPr lang="en-GB" b="0" i="0" dirty="0">
                <a:solidFill>
                  <a:srgbClr val="202124"/>
                </a:solidFill>
                <a:effectLst/>
                <a:latin typeface="arial" panose="020B0604020202020204" pitchFamily="34" charset="0"/>
              </a:rPr>
              <a:t> o </a:t>
            </a:r>
            <a:r>
              <a:rPr lang="en-GB" b="0" i="0" dirty="0" err="1">
                <a:solidFill>
                  <a:srgbClr val="202124"/>
                </a:solidFill>
                <a:effectLst/>
                <a:latin typeface="arial" panose="020B0604020202020204" pitchFamily="34" charset="0"/>
              </a:rPr>
              <a:t>wahaniaethu</a:t>
            </a:r>
            <a:r>
              <a:rPr lang="en-GB" b="0" i="0" dirty="0">
                <a:solidFill>
                  <a:srgbClr val="202124"/>
                </a:solidFill>
                <a:effectLst/>
                <a:latin typeface="arial" panose="020B0604020202020204" pitchFamily="34" charset="0"/>
              </a:rPr>
              <a:t> a </a:t>
            </a:r>
            <a:r>
              <a:rPr lang="en-GB" b="0" i="0" dirty="0" err="1">
                <a:solidFill>
                  <a:srgbClr val="202124"/>
                </a:solidFill>
                <a:effectLst/>
                <a:latin typeface="arial" panose="020B0604020202020204" pitchFamily="34" charset="0"/>
              </a:rPr>
              <a:t>gormes</a:t>
            </a:r>
            <a:r>
              <a:rPr lang="en-GB" b="0" i="0" dirty="0">
                <a:solidFill>
                  <a:srgbClr val="202124"/>
                </a:solidFill>
                <a:effectLst/>
                <a:latin typeface="arial" panose="020B0604020202020204" pitchFamily="34" charset="0"/>
              </a:rPr>
              <a:t> a </a:t>
            </a:r>
            <a:r>
              <a:rPr lang="en-GB" b="0" i="0" dirty="0" err="1">
                <a:solidFill>
                  <a:srgbClr val="202124"/>
                </a:solidFill>
                <a:effectLst/>
                <a:latin typeface="arial" panose="020B0604020202020204" pitchFamily="34" charset="0"/>
              </a:rPr>
              <a:t>rhaid</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inni</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ystyried</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popeth</a:t>
            </a:r>
            <a:r>
              <a:rPr lang="en-GB" b="0" i="0" dirty="0">
                <a:solidFill>
                  <a:srgbClr val="202124"/>
                </a:solidFill>
                <a:effectLst/>
                <a:latin typeface="arial" panose="020B0604020202020204" pitchFamily="34" charset="0"/>
              </a:rPr>
              <a:t> ac </a:t>
            </a:r>
            <a:r>
              <a:rPr lang="en-GB" b="0" i="0" dirty="0" err="1">
                <a:solidFill>
                  <a:srgbClr val="202124"/>
                </a:solidFill>
                <a:effectLst/>
                <a:latin typeface="arial" panose="020B0604020202020204" pitchFamily="34" charset="0"/>
              </a:rPr>
              <a:t>unrhyw</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beth</a:t>
            </a:r>
            <a:r>
              <a:rPr lang="en-GB" b="0" i="0" dirty="0">
                <a:solidFill>
                  <a:srgbClr val="202124"/>
                </a:solidFill>
                <a:effectLst/>
                <a:latin typeface="arial" panose="020B0604020202020204" pitchFamily="34" charset="0"/>
              </a:rPr>
              <a:t> a all </a:t>
            </a:r>
            <a:r>
              <a:rPr lang="en-GB" b="0" i="0" dirty="0" err="1">
                <a:solidFill>
                  <a:srgbClr val="202124"/>
                </a:solidFill>
                <a:effectLst/>
                <a:latin typeface="arial" panose="020B0604020202020204" pitchFamily="34" charset="0"/>
              </a:rPr>
              <a:t>ymyleiddio</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pobl</a:t>
            </a:r>
            <a:r>
              <a:rPr lang="en-GB" b="0" i="0" dirty="0">
                <a:solidFill>
                  <a:srgbClr val="202124"/>
                </a:solidFill>
                <a:effectLst/>
                <a:latin typeface="arial" panose="020B0604020202020204" pitchFamily="34" charset="0"/>
              </a:rPr>
              <a:t> - </a:t>
            </a:r>
            <a:r>
              <a:rPr lang="en-GB" b="0" i="0" dirty="0" err="1">
                <a:solidFill>
                  <a:srgbClr val="202124"/>
                </a:solidFill>
                <a:effectLst/>
                <a:latin typeface="arial" panose="020B0604020202020204" pitchFamily="34" charset="0"/>
              </a:rPr>
              <a:t>rhyw</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hil</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dosbarth</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cyfeiriadedd</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rhywiol</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gallu</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corfforol</a:t>
            </a:r>
            <a:r>
              <a:rPr lang="en-GB" b="0" i="0" dirty="0">
                <a:solidFill>
                  <a:srgbClr val="202124"/>
                </a:solidFill>
                <a:effectLst/>
                <a:latin typeface="arial" panose="020B0604020202020204" pitchFamily="34" charset="0"/>
              </a:rPr>
              <a:t>, ac </a:t>
            </a:r>
            <a:r>
              <a:rPr lang="en-GB" b="0" i="0" dirty="0" err="1">
                <a:solidFill>
                  <a:srgbClr val="202124"/>
                </a:solidFill>
                <a:effectLst/>
                <a:latin typeface="arial" panose="020B0604020202020204" pitchFamily="34" charset="0"/>
              </a:rPr>
              <a:t>ati</a:t>
            </a:r>
            <a:r>
              <a:rPr lang="en-GB" b="0" i="0" dirty="0">
                <a:solidFill>
                  <a:srgbClr val="202124"/>
                </a:solidFill>
                <a:effectLst/>
                <a:latin typeface="arial" panose="020B0604020202020204" pitchFamily="34" charset="0"/>
              </a:rPr>
              <a:t>.</a:t>
            </a:r>
          </a:p>
          <a:p>
            <a:endParaRPr lang="en-GB" b="0" i="0" dirty="0">
              <a:solidFill>
                <a:srgbClr val="202124"/>
              </a:solidFill>
              <a:effectLst/>
              <a:latin typeface="arial" panose="020B0604020202020204" pitchFamily="34" charset="0"/>
            </a:endParaRPr>
          </a:p>
          <a:p>
            <a:r>
              <a:rPr lang="en-GB" b="0" i="0" dirty="0" err="1">
                <a:solidFill>
                  <a:srgbClr val="202124"/>
                </a:solidFill>
                <a:effectLst/>
                <a:latin typeface="arial" panose="020B0604020202020204" pitchFamily="34" charset="0"/>
              </a:rPr>
              <a:t>Bydd</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rhai</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yn</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cael</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eu</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gwarchod</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gan</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gyfreithiau</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fel</a:t>
            </a:r>
            <a:r>
              <a:rPr lang="en-GB" b="0" i="0" dirty="0">
                <a:solidFill>
                  <a:srgbClr val="202124"/>
                </a:solidFill>
                <a:effectLst/>
                <a:latin typeface="arial" panose="020B0604020202020204" pitchFamily="34" charset="0"/>
              </a:rPr>
              <a:t> y </a:t>
            </a:r>
            <a:r>
              <a:rPr lang="en-GB" b="0" i="0" dirty="0" err="1">
                <a:solidFill>
                  <a:srgbClr val="202124"/>
                </a:solidFill>
                <a:effectLst/>
                <a:latin typeface="arial" panose="020B0604020202020204" pitchFamily="34" charset="0"/>
              </a:rPr>
              <a:t>Ddeddf</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Cydraddoldeb</a:t>
            </a:r>
            <a:r>
              <a:rPr lang="en-GB" b="0" i="0" dirty="0">
                <a:solidFill>
                  <a:srgbClr val="202124"/>
                </a:solidFill>
                <a:effectLst/>
                <a:latin typeface="arial" panose="020B0604020202020204" pitchFamily="34" charset="0"/>
              </a:rPr>
              <a:t> 2010) </a:t>
            </a:r>
            <a:r>
              <a:rPr lang="en-GB" b="0" i="0" dirty="0" err="1">
                <a:solidFill>
                  <a:srgbClr val="202124"/>
                </a:solidFill>
                <a:effectLst/>
                <a:latin typeface="arial" panose="020B0604020202020204" pitchFamily="34" charset="0"/>
              </a:rPr>
              <a:t>ond</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bydd</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rhai</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ddim</a:t>
            </a:r>
            <a:r>
              <a:rPr lang="en-GB" b="0" i="0" dirty="0">
                <a:solidFill>
                  <a:srgbClr val="202124"/>
                </a:solidFill>
                <a:effectLst/>
                <a:latin typeface="arial" panose="020B0604020202020204" pitchFamily="34" charset="0"/>
              </a:rPr>
              <a:t>.</a:t>
            </a:r>
          </a:p>
          <a:p>
            <a:endParaRPr lang="en-GB" b="0" i="0" dirty="0">
              <a:solidFill>
                <a:srgbClr val="202124"/>
              </a:solidFill>
              <a:effectLst/>
              <a:latin typeface="arial" panose="020B0604020202020204" pitchFamily="34" charset="0"/>
            </a:endParaRPr>
          </a:p>
          <a:p>
            <a:r>
              <a:rPr lang="en-GB" b="1" i="0" dirty="0">
                <a:solidFill>
                  <a:srgbClr val="202124"/>
                </a:solidFill>
                <a:effectLst/>
                <a:latin typeface="arial" panose="020B0604020202020204" pitchFamily="34" charset="0"/>
              </a:rPr>
              <a:t>C: Pa rai </a:t>
            </a:r>
            <a:r>
              <a:rPr lang="en-GB" b="1" i="0" dirty="0" err="1">
                <a:solidFill>
                  <a:srgbClr val="202124"/>
                </a:solidFill>
                <a:effectLst/>
                <a:latin typeface="arial" panose="020B0604020202020204" pitchFamily="34" charset="0"/>
              </a:rPr>
              <a:t>sy'n</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cael</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eu</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gwarchod</a:t>
            </a:r>
            <a:r>
              <a:rPr lang="en-GB" b="1" i="0" dirty="0">
                <a:solidFill>
                  <a:srgbClr val="202124"/>
                </a:solidFill>
                <a:effectLst/>
                <a:latin typeface="arial" panose="020B0604020202020204" pitchFamily="34" charset="0"/>
              </a:rPr>
              <a:t>?</a:t>
            </a:r>
          </a:p>
          <a:p>
            <a:endParaRPr lang="en-GB" b="0" i="0" dirty="0">
              <a:solidFill>
                <a:srgbClr val="202124"/>
              </a:solidFill>
              <a:effectLst/>
              <a:latin typeface="arial" panose="020B0604020202020204" pitchFamily="34" charset="0"/>
            </a:endParaRPr>
          </a:p>
          <a:p>
            <a:r>
              <a:rPr lang="en-GB" b="0" i="0" dirty="0" err="1">
                <a:solidFill>
                  <a:srgbClr val="202124"/>
                </a:solidFill>
                <a:effectLst/>
                <a:latin typeface="arial" panose="020B0604020202020204" pitchFamily="34" charset="0"/>
              </a:rPr>
              <a:t>oedran</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anabledd</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ailbennu</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rhywedd</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priodas</a:t>
            </a:r>
            <a:r>
              <a:rPr lang="en-GB" b="0" i="0" dirty="0">
                <a:solidFill>
                  <a:srgbClr val="202124"/>
                </a:solidFill>
                <a:effectLst/>
                <a:latin typeface="arial" panose="020B0604020202020204" pitchFamily="34" charset="0"/>
              </a:rPr>
              <a:t> a </a:t>
            </a:r>
            <a:r>
              <a:rPr lang="en-GB" b="0" i="0" dirty="0" err="1">
                <a:solidFill>
                  <a:srgbClr val="202124"/>
                </a:solidFill>
                <a:effectLst/>
                <a:latin typeface="arial" panose="020B0604020202020204" pitchFamily="34" charset="0"/>
              </a:rPr>
              <a:t>phartneriaeth</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sifil</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beichiogrwydd</a:t>
            </a:r>
            <a:r>
              <a:rPr lang="en-GB" b="0" i="0" dirty="0">
                <a:solidFill>
                  <a:srgbClr val="202124"/>
                </a:solidFill>
                <a:effectLst/>
                <a:latin typeface="arial" panose="020B0604020202020204" pitchFamily="34" charset="0"/>
              </a:rPr>
              <a:t> a </a:t>
            </a:r>
            <a:r>
              <a:rPr lang="en-GB" b="0" i="0" dirty="0" err="1">
                <a:solidFill>
                  <a:srgbClr val="202124"/>
                </a:solidFill>
                <a:effectLst/>
                <a:latin typeface="arial" panose="020B0604020202020204" pitchFamily="34" charset="0"/>
              </a:rPr>
              <a:t>mamolaeth</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hil</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crefydd</a:t>
            </a:r>
            <a:r>
              <a:rPr lang="en-GB" b="0" i="0" dirty="0">
                <a:solidFill>
                  <a:srgbClr val="202124"/>
                </a:solidFill>
                <a:effectLst/>
                <a:latin typeface="arial" panose="020B0604020202020204" pitchFamily="34" charset="0"/>
              </a:rPr>
              <a:t> neu </a:t>
            </a:r>
            <a:r>
              <a:rPr lang="en-GB" b="0" i="0" dirty="0" err="1">
                <a:solidFill>
                  <a:srgbClr val="202124"/>
                </a:solidFill>
                <a:effectLst/>
                <a:latin typeface="arial" panose="020B0604020202020204" pitchFamily="34" charset="0"/>
              </a:rPr>
              <a:t>gred</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rhyw</a:t>
            </a:r>
            <a:r>
              <a:rPr lang="en-GB" b="0" i="0" dirty="0">
                <a:solidFill>
                  <a:srgbClr val="202124"/>
                </a:solidFill>
                <a:effectLst/>
                <a:latin typeface="arial" panose="020B0604020202020204" pitchFamily="34" charset="0"/>
              </a:rPr>
              <a:t> a </a:t>
            </a:r>
            <a:r>
              <a:rPr lang="en-GB" b="0" i="0" dirty="0" err="1">
                <a:solidFill>
                  <a:srgbClr val="202124"/>
                </a:solidFill>
                <a:effectLst/>
                <a:latin typeface="arial" panose="020B0604020202020204" pitchFamily="34" charset="0"/>
              </a:rPr>
              <a:t>chyfeiriadedd</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rhywiol</a:t>
            </a:r>
            <a:r>
              <a:rPr lang="en-GB" b="0" i="0" dirty="0">
                <a:solidFill>
                  <a:srgbClr val="202124"/>
                </a:solidFill>
                <a:effectLst/>
                <a:latin typeface="arial" panose="020B0604020202020204" pitchFamily="34" charset="0"/>
              </a:rPr>
              <a:t>.</a:t>
            </a:r>
          </a:p>
          <a:p>
            <a:endParaRPr lang="en-GB" b="0" i="0" dirty="0">
              <a:solidFill>
                <a:srgbClr val="202124"/>
              </a:solidFill>
              <a:effectLst/>
              <a:latin typeface="arial" panose="020B0604020202020204" pitchFamily="34" charset="0"/>
            </a:endParaRPr>
          </a:p>
          <a:p>
            <a:endParaRPr lang="en-GB" b="0" i="0" dirty="0">
              <a:solidFill>
                <a:srgbClr val="202124"/>
              </a:solidFill>
              <a:effectLst/>
              <a:latin typeface="arial" panose="020B0604020202020204" pitchFamily="34" charset="0"/>
            </a:endParaRPr>
          </a:p>
          <a:p>
            <a:r>
              <a:rPr lang="en-GB" b="1" i="0" dirty="0">
                <a:solidFill>
                  <a:srgbClr val="202124"/>
                </a:solidFill>
                <a:effectLst/>
                <a:latin typeface="arial" panose="020B0604020202020204" pitchFamily="34" charset="0"/>
              </a:rPr>
              <a:t>C: Pa rai </a:t>
            </a:r>
            <a:r>
              <a:rPr lang="en-GB" b="1" i="0" dirty="0" err="1">
                <a:solidFill>
                  <a:srgbClr val="202124"/>
                </a:solidFill>
                <a:effectLst/>
                <a:latin typeface="arial" panose="020B0604020202020204" pitchFamily="34" charset="0"/>
              </a:rPr>
              <a:t>sydd</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ddim</a:t>
            </a:r>
            <a:r>
              <a:rPr lang="en-GB" b="1" i="0" dirty="0">
                <a:solidFill>
                  <a:srgbClr val="202124"/>
                </a:solidFill>
                <a:effectLst/>
                <a:latin typeface="arial" panose="020B0604020202020204" pitchFamily="34" charset="0"/>
              </a:rPr>
              <a:t>? - </a:t>
            </a:r>
            <a:r>
              <a:rPr lang="en-GB" b="1" i="0" dirty="0" err="1">
                <a:solidFill>
                  <a:srgbClr val="202124"/>
                </a:solidFill>
                <a:effectLst/>
                <a:latin typeface="arial" panose="020B0604020202020204" pitchFamily="34" charset="0"/>
              </a:rPr>
              <a:t>dosbarth</a:t>
            </a:r>
            <a:endParaRPr lang="en-GB" b="1" i="0" dirty="0">
              <a:solidFill>
                <a:srgbClr val="202124"/>
              </a:solidFill>
              <a:effectLst/>
              <a:latin typeface="arial" panose="020B0604020202020204" pitchFamily="34" charset="0"/>
            </a:endParaRP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A </a:t>
            </a:r>
            <a:r>
              <a:rPr lang="en-GB" b="0" i="0" dirty="0" err="1">
                <a:solidFill>
                  <a:srgbClr val="202124"/>
                </a:solidFill>
                <a:effectLst/>
                <a:latin typeface="arial" panose="020B0604020202020204" pitchFamily="34" charset="0"/>
              </a:rPr>
              <a:t>hyd</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yn</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oed</a:t>
            </a:r>
            <a:r>
              <a:rPr lang="en-GB" b="0" i="0" dirty="0">
                <a:solidFill>
                  <a:srgbClr val="202124"/>
                </a:solidFill>
                <a:effectLst/>
                <a:latin typeface="arial" panose="020B0604020202020204" pitchFamily="34" charset="0"/>
              </a:rPr>
              <a:t> pan </a:t>
            </a:r>
            <a:r>
              <a:rPr lang="en-GB" b="0" i="0" dirty="0" err="1">
                <a:solidFill>
                  <a:srgbClr val="202124"/>
                </a:solidFill>
                <a:effectLst/>
                <a:latin typeface="arial" panose="020B0604020202020204" pitchFamily="34" charset="0"/>
              </a:rPr>
              <a:t>gânt</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eu</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gwarchod</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mae</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yna</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faterion</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annhegwch</a:t>
            </a:r>
            <a:r>
              <a:rPr lang="en-GB" b="0" i="0" dirty="0">
                <a:solidFill>
                  <a:srgbClr val="202124"/>
                </a:solidFill>
                <a:effectLst/>
                <a:latin typeface="arial" panose="020B0604020202020204" pitchFamily="34" charset="0"/>
              </a:rPr>
              <a:t> a </a:t>
            </a:r>
            <a:r>
              <a:rPr lang="en-GB" b="0" i="0" dirty="0" err="1">
                <a:solidFill>
                  <a:srgbClr val="202124"/>
                </a:solidFill>
                <a:effectLst/>
                <a:latin typeface="arial" panose="020B0604020202020204" pitchFamily="34" charset="0"/>
              </a:rPr>
              <a:t>gwahaniaethu</a:t>
            </a:r>
            <a:r>
              <a:rPr lang="en-GB" b="0" i="0" dirty="0">
                <a:solidFill>
                  <a:srgbClr val="202124"/>
                </a:solidFill>
                <a:effectLst/>
                <a:latin typeface="arial" panose="020B0604020202020204" pitchFamily="34" charset="0"/>
              </a:rPr>
              <a:t> o </a:t>
            </a:r>
            <a:r>
              <a:rPr lang="en-GB" b="0" i="0" dirty="0" err="1">
                <a:solidFill>
                  <a:srgbClr val="202124"/>
                </a:solidFill>
                <a:effectLst/>
                <a:latin typeface="arial" panose="020B0604020202020204" pitchFamily="34" charset="0"/>
              </a:rPr>
              <a:t>hyd</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oherwydd</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strwythur</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cymdeithas</a:t>
            </a:r>
            <a:r>
              <a:rPr lang="en-GB" b="0" i="0" dirty="0">
                <a:solidFill>
                  <a:srgbClr val="202124"/>
                </a:solidFill>
                <a:effectLst/>
                <a:latin typeface="arial" panose="020B0604020202020204" pitchFamily="34" charset="0"/>
              </a:rPr>
              <a:t> ac </a:t>
            </a:r>
            <a:r>
              <a:rPr lang="en-GB" b="0" i="0" dirty="0" err="1">
                <a:solidFill>
                  <a:srgbClr val="202124"/>
                </a:solidFill>
                <a:effectLst/>
                <a:latin typeface="arial" panose="020B0604020202020204" pitchFamily="34" charset="0"/>
              </a:rPr>
              <a:t>ymddygiadau</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pobl</a:t>
            </a:r>
            <a:r>
              <a:rPr lang="en-GB" b="0" i="0" dirty="0">
                <a:solidFill>
                  <a:srgbClr val="202124"/>
                </a:solidFill>
                <a:effectLst/>
                <a:latin typeface="arial" panose="020B0604020202020204" pitchFamily="34" charset="0"/>
              </a:rPr>
              <a:t>.</a:t>
            </a:r>
          </a:p>
          <a:p>
            <a:endParaRPr lang="en-GB" b="0" i="0" dirty="0">
              <a:solidFill>
                <a:srgbClr val="202124"/>
              </a:solidFill>
              <a:effectLst/>
              <a:latin typeface="arial" panose="020B0604020202020204" pitchFamily="34" charset="0"/>
            </a:endParaRPr>
          </a:p>
          <a:p>
            <a:endParaRPr lang="en-GB" b="0" i="0" dirty="0">
              <a:solidFill>
                <a:srgbClr val="202124"/>
              </a:solidFill>
              <a:effectLst/>
              <a:latin typeface="arial" panose="020B0604020202020204" pitchFamily="34" charset="0"/>
            </a:endParaRPr>
          </a:p>
          <a:p>
            <a:r>
              <a:rPr lang="en-GB" b="0" i="0" dirty="0" err="1">
                <a:solidFill>
                  <a:srgbClr val="202124"/>
                </a:solidFill>
                <a:effectLst/>
                <a:latin typeface="arial" panose="020B0604020202020204" pitchFamily="34" charset="0"/>
              </a:rPr>
              <a:t>Rhyngdestuniaeth</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yw'r</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gydnabyddiaeth</a:t>
            </a:r>
            <a:r>
              <a:rPr lang="en-GB" b="0" i="0" dirty="0">
                <a:solidFill>
                  <a:srgbClr val="202124"/>
                </a:solidFill>
                <a:effectLst/>
                <a:latin typeface="arial" panose="020B0604020202020204" pitchFamily="34" charset="0"/>
              </a:rPr>
              <a:t> bod </a:t>
            </a:r>
            <a:r>
              <a:rPr lang="en-GB" b="0" i="0" dirty="0" err="1">
                <a:solidFill>
                  <a:srgbClr val="202124"/>
                </a:solidFill>
                <a:effectLst/>
                <a:latin typeface="arial" panose="020B0604020202020204" pitchFamily="34" charset="0"/>
              </a:rPr>
              <a:t>gan</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bawb</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eu</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profiadau</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unigryw</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eu</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hunain</a:t>
            </a:r>
            <a:r>
              <a:rPr lang="en-GB" b="0" i="0" dirty="0">
                <a:solidFill>
                  <a:srgbClr val="202124"/>
                </a:solidFill>
                <a:effectLst/>
                <a:latin typeface="arial" panose="020B0604020202020204" pitchFamily="34" charset="0"/>
              </a:rPr>
              <a:t> o </a:t>
            </a:r>
            <a:r>
              <a:rPr lang="en-GB" b="0" i="0" dirty="0" err="1">
                <a:solidFill>
                  <a:srgbClr val="202124"/>
                </a:solidFill>
                <a:effectLst/>
                <a:latin typeface="arial" panose="020B0604020202020204" pitchFamily="34" charset="0"/>
              </a:rPr>
              <a:t>wahaniaethu</a:t>
            </a:r>
            <a:r>
              <a:rPr lang="en-GB" b="0" i="0" dirty="0">
                <a:solidFill>
                  <a:srgbClr val="202124"/>
                </a:solidFill>
                <a:effectLst/>
                <a:latin typeface="arial" panose="020B0604020202020204" pitchFamily="34" charset="0"/>
              </a:rPr>
              <a:t> a </a:t>
            </a:r>
            <a:r>
              <a:rPr lang="en-GB" b="0" i="0" dirty="0" err="1">
                <a:solidFill>
                  <a:srgbClr val="202124"/>
                </a:solidFill>
                <a:effectLst/>
                <a:latin typeface="arial" panose="020B0604020202020204" pitchFamily="34" charset="0"/>
              </a:rPr>
              <a:t>gormes</a:t>
            </a:r>
            <a:r>
              <a:rPr lang="en-GB" b="0" i="0" dirty="0">
                <a:solidFill>
                  <a:srgbClr val="202124"/>
                </a:solidFill>
                <a:effectLst/>
                <a:latin typeface="arial" panose="020B0604020202020204" pitchFamily="34" charset="0"/>
              </a:rPr>
              <a:t> a </a:t>
            </a:r>
            <a:r>
              <a:rPr lang="en-GB" b="0" i="0" dirty="0" err="1">
                <a:solidFill>
                  <a:srgbClr val="202124"/>
                </a:solidFill>
                <a:effectLst/>
                <a:latin typeface="arial" panose="020B0604020202020204" pitchFamily="34" charset="0"/>
              </a:rPr>
              <a:t>rhaid</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inni</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ystyried</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popeth</a:t>
            </a:r>
            <a:r>
              <a:rPr lang="en-GB" b="0" i="0" dirty="0">
                <a:solidFill>
                  <a:srgbClr val="202124"/>
                </a:solidFill>
                <a:effectLst/>
                <a:latin typeface="arial" panose="020B0604020202020204" pitchFamily="34" charset="0"/>
              </a:rPr>
              <a:t> ac </a:t>
            </a:r>
            <a:r>
              <a:rPr lang="en-GB" b="0" i="0" dirty="0" err="1">
                <a:solidFill>
                  <a:srgbClr val="202124"/>
                </a:solidFill>
                <a:effectLst/>
                <a:latin typeface="arial" panose="020B0604020202020204" pitchFamily="34" charset="0"/>
              </a:rPr>
              <a:t>unrhyw</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beth</a:t>
            </a:r>
            <a:r>
              <a:rPr lang="en-GB" b="0" i="0" dirty="0">
                <a:solidFill>
                  <a:srgbClr val="202124"/>
                </a:solidFill>
                <a:effectLst/>
                <a:latin typeface="arial" panose="020B0604020202020204" pitchFamily="34" charset="0"/>
              </a:rPr>
              <a:t> a all </a:t>
            </a:r>
            <a:r>
              <a:rPr lang="en-GB" b="0" i="0" dirty="0" err="1">
                <a:solidFill>
                  <a:srgbClr val="202124"/>
                </a:solidFill>
                <a:effectLst/>
                <a:latin typeface="arial" panose="020B0604020202020204" pitchFamily="34" charset="0"/>
              </a:rPr>
              <a:t>ymyleiddio</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pobl</a:t>
            </a:r>
            <a:r>
              <a:rPr lang="en-GB" b="0" i="0" dirty="0">
                <a:solidFill>
                  <a:srgbClr val="202124"/>
                </a:solidFill>
                <a:effectLst/>
                <a:latin typeface="arial" panose="020B0604020202020204" pitchFamily="34" charset="0"/>
              </a:rPr>
              <a:t> - </a:t>
            </a:r>
            <a:r>
              <a:rPr lang="en-GB" b="0" i="0" dirty="0" err="1">
                <a:solidFill>
                  <a:srgbClr val="202124"/>
                </a:solidFill>
                <a:effectLst/>
                <a:latin typeface="arial" panose="020B0604020202020204" pitchFamily="34" charset="0"/>
              </a:rPr>
              <a:t>rhyw</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hil</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dosbarth</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cyfeiriadedd</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rhywiol</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gallu</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corfforol</a:t>
            </a:r>
            <a:r>
              <a:rPr lang="en-GB" b="0" i="0" dirty="0">
                <a:solidFill>
                  <a:srgbClr val="202124"/>
                </a:solidFill>
                <a:effectLst/>
                <a:latin typeface="arial" panose="020B0604020202020204" pitchFamily="34" charset="0"/>
              </a:rPr>
              <a:t>, ac </a:t>
            </a:r>
            <a:r>
              <a:rPr lang="en-GB" b="0" i="0" dirty="0" err="1">
                <a:solidFill>
                  <a:srgbClr val="202124"/>
                </a:solidFill>
                <a:effectLst/>
                <a:latin typeface="arial" panose="020B0604020202020204" pitchFamily="34" charset="0"/>
              </a:rPr>
              <a:t>ati</a:t>
            </a:r>
            <a:r>
              <a:rPr lang="en-GB" b="0" i="0" dirty="0">
                <a:solidFill>
                  <a:srgbClr val="202124"/>
                </a:solidFill>
                <a:effectLst/>
                <a:latin typeface="arial" panose="020B0604020202020204" pitchFamily="34" charset="0"/>
              </a:rPr>
              <a:t>.</a:t>
            </a:r>
          </a:p>
          <a:p>
            <a:endParaRPr lang="en-GB" b="0" i="0" dirty="0">
              <a:solidFill>
                <a:srgbClr val="202124"/>
              </a:solidFill>
              <a:effectLst/>
              <a:latin typeface="arial" panose="020B0604020202020204" pitchFamily="34" charset="0"/>
            </a:endParaRPr>
          </a:p>
          <a:p>
            <a:r>
              <a:rPr lang="en-GB" b="0" i="0" dirty="0" err="1">
                <a:solidFill>
                  <a:srgbClr val="202124"/>
                </a:solidFill>
                <a:effectLst/>
                <a:latin typeface="arial" panose="020B0604020202020204" pitchFamily="34" charset="0"/>
              </a:rPr>
              <a:t>Bydd</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rhai</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yn</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cael</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eu</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gwarchod</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gan</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gyfreithiau</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fel</a:t>
            </a:r>
            <a:r>
              <a:rPr lang="en-GB" b="0" i="0" dirty="0">
                <a:solidFill>
                  <a:srgbClr val="202124"/>
                </a:solidFill>
                <a:effectLst/>
                <a:latin typeface="arial" panose="020B0604020202020204" pitchFamily="34" charset="0"/>
              </a:rPr>
              <a:t> y </a:t>
            </a:r>
            <a:r>
              <a:rPr lang="en-GB" b="0" i="0" dirty="0" err="1">
                <a:solidFill>
                  <a:srgbClr val="202124"/>
                </a:solidFill>
                <a:effectLst/>
                <a:latin typeface="arial" panose="020B0604020202020204" pitchFamily="34" charset="0"/>
              </a:rPr>
              <a:t>Ddeddf</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Cydraddoldeb</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ond</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bydd</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rhai</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ddim</a:t>
            </a:r>
            <a:r>
              <a:rPr lang="en-GB" b="0" i="0" dirty="0">
                <a:solidFill>
                  <a:srgbClr val="202124"/>
                </a:solidFill>
                <a:effectLst/>
                <a:latin typeface="arial" panose="020B0604020202020204" pitchFamily="34" charset="0"/>
              </a:rPr>
              <a:t>.</a:t>
            </a: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C: Pa rai </a:t>
            </a:r>
            <a:r>
              <a:rPr lang="en-GB" b="0" i="0" dirty="0" err="1">
                <a:solidFill>
                  <a:srgbClr val="202124"/>
                </a:solidFill>
                <a:effectLst/>
                <a:latin typeface="arial" panose="020B0604020202020204" pitchFamily="34" charset="0"/>
              </a:rPr>
              <a:t>sy'n</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cael</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eu</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gwarchod</a:t>
            </a:r>
            <a:r>
              <a:rPr lang="en-GB" b="0" i="0" dirty="0">
                <a:solidFill>
                  <a:srgbClr val="202124"/>
                </a:solidFill>
                <a:effectLst/>
                <a:latin typeface="arial" panose="020B0604020202020204" pitchFamily="34" charset="0"/>
              </a:rPr>
              <a:t>?</a:t>
            </a:r>
          </a:p>
          <a:p>
            <a:r>
              <a:rPr lang="en-GB" b="0" i="0" dirty="0">
                <a:solidFill>
                  <a:srgbClr val="202124"/>
                </a:solidFill>
                <a:effectLst/>
                <a:latin typeface="arial" panose="020B0604020202020204" pitchFamily="34" charset="0"/>
              </a:rPr>
              <a:t>C: Pa rai </a:t>
            </a:r>
            <a:r>
              <a:rPr lang="en-GB" b="0" i="0" dirty="0" err="1">
                <a:solidFill>
                  <a:srgbClr val="202124"/>
                </a:solidFill>
                <a:effectLst/>
                <a:latin typeface="arial" panose="020B0604020202020204" pitchFamily="34" charset="0"/>
              </a:rPr>
              <a:t>sydd</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ddim</a:t>
            </a:r>
            <a:r>
              <a:rPr lang="en-GB" b="0" i="0" dirty="0">
                <a:solidFill>
                  <a:srgbClr val="202124"/>
                </a:solidFill>
                <a:effectLst/>
                <a:latin typeface="arial" panose="020B0604020202020204" pitchFamily="34" charset="0"/>
              </a:rPr>
              <a:t>? - </a:t>
            </a:r>
            <a:r>
              <a:rPr lang="en-GB" b="0" i="0" dirty="0" err="1">
                <a:solidFill>
                  <a:srgbClr val="202124"/>
                </a:solidFill>
                <a:effectLst/>
                <a:latin typeface="arial" panose="020B0604020202020204" pitchFamily="34" charset="0"/>
              </a:rPr>
              <a:t>dosbarth</a:t>
            </a:r>
            <a:endParaRPr lang="en-GB" b="0" i="0" dirty="0">
              <a:solidFill>
                <a:srgbClr val="202124"/>
              </a:solidFill>
              <a:effectLst/>
              <a:latin typeface="arial" panose="020B0604020202020204" pitchFamily="34" charset="0"/>
            </a:endParaRP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A </a:t>
            </a:r>
            <a:r>
              <a:rPr lang="en-GB" b="0" i="0" dirty="0" err="1">
                <a:solidFill>
                  <a:srgbClr val="202124"/>
                </a:solidFill>
                <a:effectLst/>
                <a:latin typeface="arial" panose="020B0604020202020204" pitchFamily="34" charset="0"/>
              </a:rPr>
              <a:t>hyd</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yn</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oed</a:t>
            </a:r>
            <a:r>
              <a:rPr lang="en-GB" b="0" i="0" dirty="0">
                <a:solidFill>
                  <a:srgbClr val="202124"/>
                </a:solidFill>
                <a:effectLst/>
                <a:latin typeface="arial" panose="020B0604020202020204" pitchFamily="34" charset="0"/>
              </a:rPr>
              <a:t> pan </a:t>
            </a:r>
            <a:r>
              <a:rPr lang="en-GB" b="0" i="0" dirty="0" err="1">
                <a:solidFill>
                  <a:srgbClr val="202124"/>
                </a:solidFill>
                <a:effectLst/>
                <a:latin typeface="arial" panose="020B0604020202020204" pitchFamily="34" charset="0"/>
              </a:rPr>
              <a:t>gânt</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eu</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gwarchod</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mae</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yna</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faterion</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annhegwch</a:t>
            </a:r>
            <a:r>
              <a:rPr lang="en-GB" b="0" i="0" dirty="0">
                <a:solidFill>
                  <a:srgbClr val="202124"/>
                </a:solidFill>
                <a:effectLst/>
                <a:latin typeface="arial" panose="020B0604020202020204" pitchFamily="34" charset="0"/>
              </a:rPr>
              <a:t> a </a:t>
            </a:r>
            <a:r>
              <a:rPr lang="en-GB" b="0" i="0" dirty="0" err="1">
                <a:solidFill>
                  <a:srgbClr val="202124"/>
                </a:solidFill>
                <a:effectLst/>
                <a:latin typeface="arial" panose="020B0604020202020204" pitchFamily="34" charset="0"/>
              </a:rPr>
              <a:t>gwahaniaethu</a:t>
            </a:r>
            <a:r>
              <a:rPr lang="en-GB" b="0" i="0" dirty="0">
                <a:solidFill>
                  <a:srgbClr val="202124"/>
                </a:solidFill>
                <a:effectLst/>
                <a:latin typeface="arial" panose="020B0604020202020204" pitchFamily="34" charset="0"/>
              </a:rPr>
              <a:t> o </a:t>
            </a:r>
            <a:r>
              <a:rPr lang="en-GB" b="0" i="0" dirty="0" err="1">
                <a:solidFill>
                  <a:srgbClr val="202124"/>
                </a:solidFill>
                <a:effectLst/>
                <a:latin typeface="arial" panose="020B0604020202020204" pitchFamily="34" charset="0"/>
              </a:rPr>
              <a:t>hyd</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oherwydd</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strwythur</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cymdeithas</a:t>
            </a:r>
            <a:r>
              <a:rPr lang="en-GB" b="0" i="0" dirty="0">
                <a:solidFill>
                  <a:srgbClr val="202124"/>
                </a:solidFill>
                <a:effectLst/>
                <a:latin typeface="arial" panose="020B0604020202020204" pitchFamily="34" charset="0"/>
              </a:rPr>
              <a:t> ac </a:t>
            </a:r>
            <a:r>
              <a:rPr lang="en-GB" b="0" i="0" dirty="0" err="1">
                <a:solidFill>
                  <a:srgbClr val="202124"/>
                </a:solidFill>
                <a:effectLst/>
                <a:latin typeface="arial" panose="020B0604020202020204" pitchFamily="34" charset="0"/>
              </a:rPr>
              <a:t>ymddygiadau</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pobl</a:t>
            </a:r>
            <a:r>
              <a:rPr lang="en-GB" b="0" i="0" dirty="0">
                <a:solidFill>
                  <a:srgbClr val="202124"/>
                </a:solidFill>
                <a:effectLst/>
                <a:latin typeface="arial" panose="020B0604020202020204" pitchFamily="34" charset="0"/>
              </a:rPr>
              <a:t>.</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27</a:t>
            </a:fld>
            <a:endParaRPr lang="en-US" dirty="0"/>
          </a:p>
        </p:txBody>
      </p:sp>
    </p:spTree>
    <p:extLst>
      <p:ext uri="{BB962C8B-B14F-4D97-AF65-F5344CB8AC3E}">
        <p14:creationId xmlns:p14="http://schemas.microsoft.com/office/powerpoint/2010/main" val="28777913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questions to consider in section 1 of your assignment but is also useful for thinking about strategies that are needed for inclusive leadership in section 3 </a:t>
            </a:r>
          </a:p>
        </p:txBody>
      </p:sp>
      <p:sp>
        <p:nvSpPr>
          <p:cNvPr id="4" name="Slide Number Placeholder 3"/>
          <p:cNvSpPr>
            <a:spLocks noGrp="1"/>
          </p:cNvSpPr>
          <p:nvPr>
            <p:ph type="sldNum" sz="quarter" idx="5"/>
          </p:nvPr>
        </p:nvSpPr>
        <p:spPr/>
        <p:txBody>
          <a:bodyPr/>
          <a:lstStyle/>
          <a:p>
            <a:fld id="{B68C8073-CAD2-48BF-B8DB-FCAF7D6ED014}" type="slidenum">
              <a:rPr lang="en-US" smtClean="0"/>
              <a:t>28</a:t>
            </a:fld>
            <a:endParaRPr lang="en-US" dirty="0"/>
          </a:p>
        </p:txBody>
      </p:sp>
    </p:spTree>
    <p:extLst>
      <p:ext uri="{BB962C8B-B14F-4D97-AF65-F5344CB8AC3E}">
        <p14:creationId xmlns:p14="http://schemas.microsoft.com/office/powerpoint/2010/main" val="37207441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we mean by practices of social justice – to understand inequality, to speak up and to take action.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1">
                    <a:lumMod val="75000"/>
                  </a:schemeClr>
                </a:solidFill>
              </a:rPr>
              <a:t>Egilsson, </a:t>
            </a:r>
            <a:r>
              <a:rPr lang="en-GB" dirty="0" err="1">
                <a:solidFill>
                  <a:schemeClr val="accent1">
                    <a:lumMod val="75000"/>
                  </a:schemeClr>
                </a:solidFill>
              </a:rPr>
              <a:t>Einarsdóttir</a:t>
            </a:r>
            <a:r>
              <a:rPr lang="en-GB" dirty="0">
                <a:solidFill>
                  <a:schemeClr val="accent1">
                    <a:lumMod val="75000"/>
                  </a:schemeClr>
                </a:solidFill>
              </a:rPr>
              <a:t> and Dockett (2021) talk about Iceland in terms of cultural and linguistic diversity but this can also be said for Wales</a:t>
            </a:r>
            <a:endParaRPr lang="en-GB" dirty="0"/>
          </a:p>
          <a:p>
            <a:endParaRPr lang="en-GB" dirty="0"/>
          </a:p>
          <a:p>
            <a:r>
              <a:rPr lang="en-GB" dirty="0"/>
              <a:t>Talk about the issues of early education practices and values for children.  We will talk more about this in the section on children and inclusive leadership but one thing that Liz Pemberton says on the video is about creaming children’s faces. Why would this be? </a:t>
            </a:r>
          </a:p>
          <a:p>
            <a:r>
              <a:rPr lang="en-GB" dirty="0"/>
              <a:t>Also ask whether it has ever been considered whether children with afro Caribbean hair use silk scarfs or bonnets in sand pits. Really important as it is really difficult to get sand out of afro Caribbean hair!</a:t>
            </a:r>
          </a:p>
          <a:p>
            <a:endParaRPr lang="en-GB" dirty="0"/>
          </a:p>
          <a:p>
            <a:r>
              <a:rPr lang="en-GB" b="1" dirty="0"/>
              <a:t>When do we ask parents about their childhood practices?</a:t>
            </a:r>
          </a:p>
          <a:p>
            <a:r>
              <a:rPr lang="en-GB" b="1" dirty="0"/>
              <a:t>If not, why not? </a:t>
            </a:r>
          </a:p>
        </p:txBody>
      </p:sp>
      <p:sp>
        <p:nvSpPr>
          <p:cNvPr id="4" name="Slide Number Placeholder 3"/>
          <p:cNvSpPr>
            <a:spLocks noGrp="1"/>
          </p:cNvSpPr>
          <p:nvPr>
            <p:ph type="sldNum" sz="quarter" idx="5"/>
          </p:nvPr>
        </p:nvSpPr>
        <p:spPr/>
        <p:txBody>
          <a:bodyPr/>
          <a:lstStyle/>
          <a:p>
            <a:fld id="{B68C8073-CAD2-48BF-B8DB-FCAF7D6ED014}" type="slidenum">
              <a:rPr lang="en-US" smtClean="0"/>
              <a:t>29</a:t>
            </a:fld>
            <a:endParaRPr lang="en-US" dirty="0"/>
          </a:p>
        </p:txBody>
      </p:sp>
    </p:spTree>
    <p:extLst>
      <p:ext uri="{BB962C8B-B14F-4D97-AF65-F5344CB8AC3E}">
        <p14:creationId xmlns:p14="http://schemas.microsoft.com/office/powerpoint/2010/main" val="26836956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great video that will be used throughout this module but  for now take from 1m – 4m</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30</a:t>
            </a:fld>
            <a:endParaRPr lang="en-US" dirty="0"/>
          </a:p>
        </p:txBody>
      </p:sp>
    </p:spTree>
    <p:extLst>
      <p:ext uri="{BB962C8B-B14F-4D97-AF65-F5344CB8AC3E}">
        <p14:creationId xmlns:p14="http://schemas.microsoft.com/office/powerpoint/2010/main" val="9945715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Byddwn yn edrych ar faterion plant a theuluoedd mewn darlithoedd pellach ond byddwn yn argymell eich bod yn dilyn </a:t>
            </a:r>
            <a:r>
              <a:rPr lang="cy-GB" dirty="0" err="1"/>
              <a:t>Liz</a:t>
            </a:r>
            <a:r>
              <a:rPr lang="cy-GB" dirty="0"/>
              <a:t> </a:t>
            </a:r>
            <a:r>
              <a:rPr lang="cy-GB" dirty="0" err="1"/>
              <a:t>Pemberton</a:t>
            </a:r>
            <a:r>
              <a:rPr lang="cy-GB" dirty="0"/>
              <a:t>. </a:t>
            </a:r>
          </a:p>
          <a:p>
            <a:r>
              <a:rPr lang="cy-GB" dirty="0"/>
              <a:t>Sôn am gau ystafell fabanod a chydnawsedd diwylliannol. </a:t>
            </a:r>
          </a:p>
          <a:p>
            <a:r>
              <a:rPr lang="cy-GB" dirty="0"/>
              <a:t>Edrych yn fater o beidio â gweld lliw. Wel yn golygu hiliaeth.</a:t>
            </a:r>
          </a:p>
          <a:p>
            <a:r>
              <a:rPr lang="cy-GB" dirty="0"/>
              <a:t> Gwerthfawrogi, deall a bod ag ymwybyddiaeth o'r diwylliant sydd gan blant a theuluoedd.</a:t>
            </a:r>
          </a:p>
          <a:p>
            <a:r>
              <a:rPr lang="cy-GB" dirty="0"/>
              <a:t> Mae'n ymwneud â'r ymgysylltu / edrych / rhyngweithio. Rydym yn hiliol o'r foment y cawn ein geni. </a:t>
            </a:r>
          </a:p>
          <a:p>
            <a:r>
              <a:rPr lang="cy-GB" dirty="0"/>
              <a:t>Plant du, brown a newydd gyrraedd. Dyma Brydain. </a:t>
            </a:r>
          </a:p>
          <a:p>
            <a:endParaRPr lang="cy-GB" dirty="0"/>
          </a:p>
          <a:p>
            <a:r>
              <a:rPr lang="cy-GB" dirty="0"/>
              <a:t>Mae hyn yn mynd nid yn unig am ras, ond i grwpiau eraill ‘a gynrychiolir yn draddodiadol’. Mae hyn yn ôl a meddyliwch ymlaen at rai o'r sefyllfaoedd a'r achosion rydych chi wedi'u hystyried hyd yn hyn. </a:t>
            </a:r>
          </a:p>
          <a:p>
            <a:endParaRPr lang="cy-GB" dirty="0"/>
          </a:p>
          <a:p>
            <a:r>
              <a:rPr lang="cy-GB" dirty="0"/>
              <a:t>Cwestiynau i'w gofyn:</a:t>
            </a:r>
          </a:p>
          <a:p>
            <a:endParaRPr lang="cy-GB" b="1" dirty="0"/>
          </a:p>
          <a:p>
            <a:r>
              <a:rPr lang="cy-GB" dirty="0"/>
              <a:t>. Sut allwn ni sicrhau y gallwn fod mor ymwybodol yn ddiwylliannol a chynhwysol â phosibl?</a:t>
            </a:r>
          </a:p>
          <a:p>
            <a:r>
              <a:rPr lang="cy-GB" dirty="0"/>
              <a:t>. Pa fath o brofiadau y gall rhai o'ch teuluoedd / plant eu cael oherwydd nad ydyn nhw'n rhannu'r un diwylliant â chi? </a:t>
            </a:r>
          </a:p>
          <a:p>
            <a:r>
              <a:rPr lang="cy-GB" dirty="0"/>
              <a:t>. Sut mae hwn yn fater arweinyddiaeth gynhwysol? </a:t>
            </a:r>
          </a:p>
          <a:p>
            <a:r>
              <a:rPr lang="cy-GB" dirty="0"/>
              <a:t>. sut allwn ni sicrhau ein bod ni'n meddwl ac yn gweithredu gydag amrywiaeth mewn golwg gyda phlant, cydweithwyr, rhieni, gweithwyr proffesiynol a chymunedau?</a:t>
            </a:r>
            <a:endParaRPr lang="en-GB" dirty="0"/>
          </a:p>
          <a:p>
            <a:endParaRPr lang="en-GB" dirty="0"/>
          </a:p>
          <a:p>
            <a:r>
              <a:rPr lang="en-GB" dirty="0"/>
              <a:t>Gall </a:t>
            </a:r>
            <a:r>
              <a:rPr lang="en-GB" dirty="0" err="1"/>
              <a:t>hyn</a:t>
            </a:r>
            <a:r>
              <a:rPr lang="en-GB" dirty="0"/>
              <a:t> </a:t>
            </a:r>
            <a:r>
              <a:rPr lang="en-GB" dirty="0" err="1"/>
              <a:t>fod</a:t>
            </a:r>
            <a:r>
              <a:rPr lang="en-GB" dirty="0"/>
              <a:t> </a:t>
            </a:r>
            <a:r>
              <a:rPr lang="en-GB" dirty="0" err="1"/>
              <a:t>yn</a:t>
            </a:r>
            <a:r>
              <a:rPr lang="en-GB" dirty="0"/>
              <a:t> </a:t>
            </a:r>
            <a:r>
              <a:rPr lang="en-GB" dirty="0" err="1"/>
              <a:t>dda</a:t>
            </a:r>
            <a:r>
              <a:rPr lang="en-GB" dirty="0"/>
              <a:t> am </a:t>
            </a:r>
            <a:r>
              <a:rPr lang="en-GB" dirty="0" err="1"/>
              <a:t>yr</a:t>
            </a:r>
            <a:r>
              <a:rPr lang="en-GB" dirty="0"/>
              <a:t> outcome 3 </a:t>
            </a:r>
            <a:r>
              <a:rPr lang="en-GB" dirty="0" err="1"/>
              <a:t>stragegau</a:t>
            </a:r>
            <a:r>
              <a:rPr lang="en-GB" dirty="0"/>
              <a:t> – </a:t>
            </a:r>
          </a:p>
          <a:p>
            <a:endParaRPr lang="en-GB" dirty="0"/>
          </a:p>
          <a:p>
            <a:endParaRPr lang="en-GB" dirty="0"/>
          </a:p>
          <a:p>
            <a:r>
              <a:rPr lang="en-GB" dirty="0"/>
              <a:t>-----------------------------------------------------------------------------------------------------------------------------------------------------------------------</a:t>
            </a:r>
          </a:p>
          <a:p>
            <a:r>
              <a:rPr lang="en-GB" dirty="0"/>
              <a:t>We will be looking at the issues of children and families in further lectures but I would recommend that you follow Liz Pemberton. </a:t>
            </a:r>
          </a:p>
          <a:p>
            <a:endParaRPr lang="en-GB" dirty="0"/>
          </a:p>
          <a:p>
            <a:r>
              <a:rPr lang="en-GB" dirty="0"/>
              <a:t>This video:</a:t>
            </a:r>
          </a:p>
          <a:p>
            <a:endParaRPr lang="en-GB" dirty="0"/>
          </a:p>
          <a:p>
            <a:r>
              <a:rPr lang="en-GB" dirty="0"/>
              <a:t>Talking about closing a baby room and cultural compatibility.</a:t>
            </a:r>
          </a:p>
          <a:p>
            <a:r>
              <a:rPr lang="en-GB" dirty="0"/>
              <a:t>Looking a the issue of not seeing colour.</a:t>
            </a:r>
          </a:p>
          <a:p>
            <a:r>
              <a:rPr lang="en-GB" dirty="0"/>
              <a:t>Well meaning racism. </a:t>
            </a:r>
          </a:p>
          <a:p>
            <a:r>
              <a:rPr lang="en-GB" dirty="0"/>
              <a:t>Appreciate, understand and have an awareness of the culture children and families have. </a:t>
            </a:r>
          </a:p>
          <a:p>
            <a:r>
              <a:rPr lang="en-GB" dirty="0"/>
              <a:t>Its about the engagement/ look/ interaction. </a:t>
            </a:r>
          </a:p>
          <a:p>
            <a:r>
              <a:rPr lang="en-GB" dirty="0"/>
              <a:t>We are racialised form the moment we are born. </a:t>
            </a:r>
          </a:p>
          <a:p>
            <a:r>
              <a:rPr lang="en-GB" dirty="0"/>
              <a:t>Black, brown and newly arrived children. This is Britain. </a:t>
            </a:r>
          </a:p>
          <a:p>
            <a:endParaRPr lang="en-GB" dirty="0"/>
          </a:p>
          <a:p>
            <a:r>
              <a:rPr lang="en-GB" dirty="0"/>
              <a:t>This goes for not only race, but other ‘traditionally represented groups’. Think back and think forward to some of the situations and cases you have considered so far. </a:t>
            </a:r>
          </a:p>
          <a:p>
            <a:endParaRPr lang="en-GB" dirty="0"/>
          </a:p>
          <a:p>
            <a:r>
              <a:rPr lang="en-GB" dirty="0"/>
              <a:t>Questions to ask:</a:t>
            </a:r>
          </a:p>
          <a:p>
            <a:endParaRPr lang="en-GB" dirty="0"/>
          </a:p>
          <a:p>
            <a:r>
              <a:rPr lang="en-GB" dirty="0"/>
              <a:t>. How can we make sure that we can be as culturally aware and inclusive as possible?</a:t>
            </a:r>
          </a:p>
          <a:p>
            <a:r>
              <a:rPr lang="en-GB" dirty="0"/>
              <a:t>. What type of experiences may some of your families/children have because they do not share the same culture as you?</a:t>
            </a:r>
          </a:p>
          <a:p>
            <a:r>
              <a:rPr lang="en-GB" dirty="0"/>
              <a:t>. How is this an inclusive leadership issue?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how can we make sure we think and act with diversity in mind with children, colleagues, parents, professionals and communities?</a:t>
            </a:r>
          </a:p>
          <a:p>
            <a:pPr marL="228600" indent="-228600">
              <a:buAutoNum type="arabicPeriod"/>
            </a:pPr>
            <a:endParaRPr lang="en-GB" dirty="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31</a:t>
            </a:fld>
            <a:endParaRPr lang="en-US" dirty="0"/>
          </a:p>
        </p:txBody>
      </p:sp>
    </p:spTree>
    <p:extLst>
      <p:ext uri="{BB962C8B-B14F-4D97-AF65-F5344CB8AC3E}">
        <p14:creationId xmlns:p14="http://schemas.microsoft.com/office/powerpoint/2010/main" val="2086851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a:t>
            </a:r>
          </a:p>
          <a:p>
            <a:r>
              <a:rPr lang="en-GB" dirty="0"/>
              <a:t>We will be looking at the issues of children and families in further lectures but I would recommend that you follow Liz Pemberton. </a:t>
            </a:r>
          </a:p>
          <a:p>
            <a:endParaRPr lang="en-GB" dirty="0"/>
          </a:p>
          <a:p>
            <a:r>
              <a:rPr lang="en-GB" dirty="0"/>
              <a:t>This video:</a:t>
            </a:r>
          </a:p>
          <a:p>
            <a:endParaRPr lang="en-GB" dirty="0"/>
          </a:p>
          <a:p>
            <a:r>
              <a:rPr lang="en-GB" dirty="0"/>
              <a:t>Talking about closing a baby room and cultural compatibility.</a:t>
            </a:r>
          </a:p>
          <a:p>
            <a:r>
              <a:rPr lang="en-GB" dirty="0"/>
              <a:t>Looking a the issue of not seeing colour.</a:t>
            </a:r>
          </a:p>
          <a:p>
            <a:r>
              <a:rPr lang="en-GB" dirty="0"/>
              <a:t>Well meaning racism. </a:t>
            </a:r>
          </a:p>
          <a:p>
            <a:r>
              <a:rPr lang="en-GB" dirty="0"/>
              <a:t>Appreciate, understand and have an awareness of the culture children and families have. </a:t>
            </a:r>
          </a:p>
          <a:p>
            <a:r>
              <a:rPr lang="en-GB" dirty="0"/>
              <a:t>Its about the engagement/ look/ interaction. </a:t>
            </a:r>
          </a:p>
          <a:p>
            <a:r>
              <a:rPr lang="en-GB" dirty="0"/>
              <a:t>We are racialised form the moment we are born. </a:t>
            </a:r>
          </a:p>
          <a:p>
            <a:r>
              <a:rPr lang="en-GB" dirty="0"/>
              <a:t>Black, brown and newly arrived children. This is Britain. </a:t>
            </a:r>
          </a:p>
          <a:p>
            <a:endParaRPr lang="en-GB" dirty="0"/>
          </a:p>
          <a:p>
            <a:r>
              <a:rPr lang="en-GB" dirty="0"/>
              <a:t>This goes for not only race, but other ‘traditionally represented groups’. Think back and think forward to some of the situations and cases you have considered so far. </a:t>
            </a:r>
          </a:p>
          <a:p>
            <a:endParaRPr lang="en-GB" dirty="0"/>
          </a:p>
          <a:p>
            <a:r>
              <a:rPr lang="en-GB" dirty="0"/>
              <a:t>This can be really useful for strategies for inclusive leadership OUTCOME 3 </a:t>
            </a:r>
          </a:p>
          <a:p>
            <a:endParaRPr lang="en-GB" dirty="0"/>
          </a:p>
          <a:p>
            <a:r>
              <a:rPr lang="en-GB" dirty="0"/>
              <a:t>Questions to ask:</a:t>
            </a:r>
          </a:p>
          <a:p>
            <a:endParaRPr lang="en-GB" dirty="0"/>
          </a:p>
          <a:p>
            <a:r>
              <a:rPr lang="en-GB" dirty="0"/>
              <a:t>. How can we make sure that we can be as culturally aware and inclusive as possible?</a:t>
            </a:r>
          </a:p>
          <a:p>
            <a:r>
              <a:rPr lang="en-GB" dirty="0"/>
              <a:t>. What type of experiences may some of your families/children have because they do not share the same culture as you?</a:t>
            </a:r>
          </a:p>
          <a:p>
            <a:r>
              <a:rPr lang="en-GB" dirty="0"/>
              <a:t>. How is this an inclusive leadership issue?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how can we make sure we think and act with diversity in mind with children, colleagues, parents, professionals and communities?</a:t>
            </a:r>
          </a:p>
          <a:p>
            <a:pPr marL="228600" indent="-228600">
              <a:buAutoNum type="arabicPeriod"/>
            </a:pPr>
            <a:endParaRPr lang="en-GB" dirty="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32</a:t>
            </a:fld>
            <a:endParaRPr lang="en-US" dirty="0"/>
          </a:p>
        </p:txBody>
      </p:sp>
    </p:spTree>
    <p:extLst>
      <p:ext uri="{BB962C8B-B14F-4D97-AF65-F5344CB8AC3E}">
        <p14:creationId xmlns:p14="http://schemas.microsoft.com/office/powerpoint/2010/main" val="9947681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33</a:t>
            </a:fld>
            <a:endParaRPr lang="en-US" dirty="0"/>
          </a:p>
        </p:txBody>
      </p:sp>
    </p:spTree>
    <p:extLst>
      <p:ext uri="{BB962C8B-B14F-4D97-AF65-F5344CB8AC3E}">
        <p14:creationId xmlns:p14="http://schemas.microsoft.com/office/powerpoint/2010/main" val="184422874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cy-GB" sz="1800" dirty="0">
                <a:effectLst/>
                <a:latin typeface="Calibri" panose="020F0502020204030204" pitchFamily="34" charset="0"/>
                <a:ea typeface="Calibri" panose="020F0502020204030204" pitchFamily="34" charset="0"/>
                <a:cs typeface="Times New Roman" panose="02020603050405020304" pitchFamily="18" charset="0"/>
              </a:rPr>
              <a:t>Mae arweinyddiaeth gynhwysol yn golygu bod yn ddigon dewr i gymryd camau ymwybodol i chwalu rhwystrau i bobl sydd mewn perygl o gael eu heithrio o gymdeithas. Mae arweinwyr cynhwysol yn ymgorffori dull arwain sy'n gwerthfawrogi amrywiaeth, sy’n gwahodd ac sy’n croesawu cyfraniad unigol pawb, ac sy’n annog pobl i ymwneud yn llawn â phrosesau gwneud penderfyniadau a llunio realiti. Nod arweinyddiaeth gynhwysol yw creu, newid ac arloesi wrth gydbwyso anghenion pawb.</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Calibri" panose="020F0502020204030204" pitchFamily="34" charset="0"/>
                <a:cs typeface="Times New Roman" panose="02020603050405020304" pitchFamily="18" charset="0"/>
              </a:rPr>
              <a:t>Fodd bynnag, gallai hyn fod yn anodd pan fydd gennym weithlu gwyn, benywaidd yn bennaf.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r>
              <a:rPr lang="en-GB" dirty="0"/>
              <a:t>Inclusive leadership means having the courage to take conscious steps to break down barriers for people at risk of being excluded from society. Inclusive leaders embody a leadership approach that appreciates diversity, invites and welcomes everyone’s individual contribution, and encourages full engagement with the processes of decision-making and shaping reality. The aim of inclusive leadership is to create, change and innovate whilst balancing everybody’s needs.</a:t>
            </a:r>
          </a:p>
          <a:p>
            <a:endParaRPr lang="en-GB" dirty="0"/>
          </a:p>
          <a:p>
            <a:r>
              <a:rPr lang="en-GB" dirty="0"/>
              <a:t>However, this could be difficult when we have a mostly white, female workforce.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34</a:t>
            </a:fld>
            <a:endParaRPr lang="en-US" dirty="0"/>
          </a:p>
        </p:txBody>
      </p:sp>
    </p:spTree>
    <p:extLst>
      <p:ext uri="{BB962C8B-B14F-4D97-AF65-F5344CB8AC3E}">
        <p14:creationId xmlns:p14="http://schemas.microsoft.com/office/powerpoint/2010/main" val="37680783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WG (2020) has recently considered a co-constructed Race equality Plan for people in Wales. </a:t>
            </a:r>
          </a:p>
          <a:p>
            <a:r>
              <a:rPr lang="en-GB" dirty="0"/>
              <a:t>This is worth knowing about as it looks at race inequality of people in Wales which would effect the parents and children we support. </a:t>
            </a:r>
          </a:p>
          <a:p>
            <a:r>
              <a:rPr lang="en-GB" dirty="0"/>
              <a:t>https://gov.wales/welsh-government-works-bame-community-partners-address-racial-inequality-wales</a:t>
            </a:r>
          </a:p>
          <a:p>
            <a:endParaRPr lang="en-GB" dirty="0"/>
          </a:p>
          <a:p>
            <a:endParaRPr lang="en-GB" dirty="0"/>
          </a:p>
          <a:p>
            <a:r>
              <a:rPr lang="en-GB" b="0" i="0" dirty="0" err="1">
                <a:solidFill>
                  <a:srgbClr val="1F1F1F"/>
                </a:solidFill>
                <a:effectLst/>
                <a:latin typeface="Arial" panose="020B0604020202020204" pitchFamily="34" charset="0"/>
              </a:rPr>
              <a:t>Cynllun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Gweithredu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Cydraddoldeb</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Hiliol</a:t>
            </a:r>
            <a:r>
              <a:rPr lang="en-GB" b="0" i="0" dirty="0">
                <a:solidFill>
                  <a:srgbClr val="1F1F1F"/>
                </a:solidFill>
                <a:effectLst/>
                <a:latin typeface="Arial" panose="020B0604020202020204" pitchFamily="34" charset="0"/>
              </a:rPr>
              <a:t> 2020:</a:t>
            </a:r>
          </a:p>
          <a:p>
            <a:r>
              <a:rPr lang="cy-GB" dirty="0"/>
              <a:t>Mae hyn yn werth gwybod am anghydraddoldeb pobl yng Nghymru y byddai eu rhieni a'u plant yn ein cefnogi.</a:t>
            </a:r>
            <a:endParaRPr lang="en-GB" b="0" i="0" dirty="0">
              <a:solidFill>
                <a:srgbClr val="1F1F1F"/>
              </a:solidFill>
              <a:effectLst/>
              <a:latin typeface="Arial" panose="020B0604020202020204" pitchFamily="34" charset="0"/>
            </a:endParaRPr>
          </a:p>
          <a:p>
            <a:r>
              <a:rPr lang="en-GB" dirty="0"/>
              <a:t>https://llyw.cymru/llywodraeth-cymru-yn-gweithio-gyda-phartneriaid-o-gymunedau-bame-i-roi-sylw-i-anghydraddoldeb</a:t>
            </a:r>
          </a:p>
        </p:txBody>
      </p:sp>
      <p:sp>
        <p:nvSpPr>
          <p:cNvPr id="4" name="Slide Number Placeholder 3"/>
          <p:cNvSpPr>
            <a:spLocks noGrp="1"/>
          </p:cNvSpPr>
          <p:nvPr>
            <p:ph type="sldNum" sz="quarter" idx="5"/>
          </p:nvPr>
        </p:nvSpPr>
        <p:spPr/>
        <p:txBody>
          <a:bodyPr/>
          <a:lstStyle/>
          <a:p>
            <a:fld id="{B68C8073-CAD2-48BF-B8DB-FCAF7D6ED014}" type="slidenum">
              <a:rPr lang="en-US" smtClean="0"/>
              <a:t>35</a:t>
            </a:fld>
            <a:endParaRPr lang="en-US" dirty="0"/>
          </a:p>
        </p:txBody>
      </p:sp>
    </p:spTree>
    <p:extLst>
      <p:ext uri="{BB962C8B-B14F-4D97-AF65-F5344CB8AC3E}">
        <p14:creationId xmlns:p14="http://schemas.microsoft.com/office/powerpoint/2010/main" val="260917365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cy-GB" sz="1800" dirty="0">
                <a:effectLst/>
                <a:latin typeface="Calibri" panose="020F0502020204030204" pitchFamily="34" charset="0"/>
                <a:ea typeface="Calibri" panose="020F0502020204030204" pitchFamily="34" charset="0"/>
                <a:cs typeface="Times New Roman" panose="02020603050405020304" pitchFamily="18" charset="0"/>
              </a:rPr>
              <a:t>FIDEO Llawer i bori arno yn y fideo hwn yn enwedig o ran cwestiynau ynghylch pam mae diffyg cyfleoedd i bobl dduon, Asiaidd a lleiafrifoedd ethnig ddiffyg cyfleoedd.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Calibri" panose="020F0502020204030204" pitchFamily="34" charset="0"/>
                <a:cs typeface="Times New Roman" panose="02020603050405020304" pitchFamily="18" charset="0"/>
              </a:rPr>
              <a:t>Mae materion eraill yn cynnwys rhywedd yng Nghymru yn y BC lle mae problem wrth recriwtio ymarferwyr gwrywaidd.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r>
              <a:rPr lang="en-GB" dirty="0"/>
              <a:t>Lots to unpick in this video especially around questions as to why black, Asian and ethnic minority have a lack of opportunities.</a:t>
            </a:r>
          </a:p>
          <a:p>
            <a:r>
              <a:rPr lang="en-GB" dirty="0"/>
              <a:t>Other issues include gender in Wales in EY where there is a problem recruiting male practitioners. </a:t>
            </a:r>
          </a:p>
        </p:txBody>
      </p:sp>
      <p:sp>
        <p:nvSpPr>
          <p:cNvPr id="4" name="Slide Number Placeholder 3"/>
          <p:cNvSpPr>
            <a:spLocks noGrp="1"/>
          </p:cNvSpPr>
          <p:nvPr>
            <p:ph type="sldNum" sz="quarter" idx="5"/>
          </p:nvPr>
        </p:nvSpPr>
        <p:spPr/>
        <p:txBody>
          <a:bodyPr/>
          <a:lstStyle/>
          <a:p>
            <a:fld id="{B68C8073-CAD2-48BF-B8DB-FCAF7D6ED014}" type="slidenum">
              <a:rPr lang="en-US" smtClean="0"/>
              <a:t>36</a:t>
            </a:fld>
            <a:endParaRPr lang="en-US" dirty="0"/>
          </a:p>
        </p:txBody>
      </p:sp>
    </p:spTree>
    <p:extLst>
      <p:ext uri="{BB962C8B-B14F-4D97-AF65-F5344CB8AC3E}">
        <p14:creationId xmlns:p14="http://schemas.microsoft.com/office/powerpoint/2010/main" val="364517636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can we as a workforce support curriculum development when there is a lack of training and knowledge already around racism and inclusion in general? (a critique for them to think about if they want to for their assignment)</a:t>
            </a:r>
          </a:p>
          <a:p>
            <a:endParaRPr lang="en-GB" dirty="0"/>
          </a:p>
          <a:p>
            <a:r>
              <a:rPr lang="cy-GB" dirty="0"/>
              <a:t>Sut allwn ni fel gweithlu gefnogi datblygiad y cwricwlwm pan fo diffyg hyfforddiant a gwybodaeth eisoes ynghylch hiliaeth a chynhwysiant yn gyffredinol? (beirniadaeth iddynt feddwl a ydyn nhw eisiau gwneud hynny ar gyfer eu haseiniad)</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37</a:t>
            </a:fld>
            <a:endParaRPr lang="en-US" dirty="0"/>
          </a:p>
        </p:txBody>
      </p:sp>
    </p:spTree>
    <p:extLst>
      <p:ext uri="{BB962C8B-B14F-4D97-AF65-F5344CB8AC3E}">
        <p14:creationId xmlns:p14="http://schemas.microsoft.com/office/powerpoint/2010/main" val="419717901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38</a:t>
            </a:fld>
            <a:endParaRPr lang="en-US" dirty="0"/>
          </a:p>
        </p:txBody>
      </p:sp>
    </p:spTree>
    <p:extLst>
      <p:ext uri="{BB962C8B-B14F-4D97-AF65-F5344CB8AC3E}">
        <p14:creationId xmlns:p14="http://schemas.microsoft.com/office/powerpoint/2010/main" val="103486036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3C4E4EAB-F837-4816-BDF5-2F53061D8CE3}"/>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66B52CC4-2C64-410A-847E-DC20FDD4DB8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107000"/>
              </a:lnSpc>
              <a:spcAft>
                <a:spcPts val="800"/>
              </a:spcAft>
            </a:pPr>
            <a:r>
              <a:rPr lang="cy-GB" sz="1800" dirty="0">
                <a:effectLst/>
                <a:latin typeface="Calibri" panose="020F0502020204030204" pitchFamily="34" charset="0"/>
                <a:ea typeface="Calibri" panose="020F0502020204030204" pitchFamily="34" charset="0"/>
                <a:cs typeface="Times New Roman" panose="02020603050405020304" pitchFamily="18" charset="0"/>
              </a:rPr>
              <a:t>Trafodwch y ffigur a geir ym mhennod 1 </a:t>
            </a:r>
            <a:r>
              <a:rPr lang="cy-GB" sz="1800" dirty="0" err="1">
                <a:effectLst/>
                <a:latin typeface="Calibri" panose="020F0502020204030204" pitchFamily="34" charset="0"/>
                <a:ea typeface="Calibri" panose="020F0502020204030204" pitchFamily="34" charset="0"/>
                <a:cs typeface="Times New Roman" panose="02020603050405020304" pitchFamily="18" charset="0"/>
              </a:rPr>
              <a:t>Ferdman</a:t>
            </a:r>
            <a:r>
              <a:rPr lang="cy-GB" sz="1800" dirty="0">
                <a:effectLst/>
                <a:latin typeface="Calibri" panose="020F0502020204030204" pitchFamily="34" charset="0"/>
                <a:ea typeface="Calibri" panose="020F0502020204030204" pitchFamily="34" charset="0"/>
                <a:cs typeface="Times New Roman" panose="02020603050405020304" pitchFamily="18" charset="0"/>
              </a:rPr>
              <a:t> 2021. Yr hyn y mae angen i'r myfyrwyr ei wybod yw bod yn rhaid iddynt roi sylw i bob maes. Maen nhw'n "neidio ffiniau" rhyngddynt.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Calibri" panose="020F0502020204030204" pitchFamily="34" charset="0"/>
                <a:cs typeface="Times New Roman" panose="02020603050405020304" pitchFamily="18" charset="0"/>
              </a:rPr>
              <a:t>Gellir dod o hyd i sôn am neidio ffiniau yn </a:t>
            </a:r>
            <a:r>
              <a:rPr lang="cy-GB" sz="1800" dirty="0" err="1">
                <a:effectLst/>
                <a:latin typeface="Calibri" panose="020F0502020204030204" pitchFamily="34" charset="0"/>
                <a:ea typeface="Calibri" panose="020F0502020204030204" pitchFamily="34" charset="0"/>
                <a:cs typeface="Times New Roman" panose="02020603050405020304" pitchFamily="18" charset="0"/>
              </a:rPr>
              <a:t>Scanlan</a:t>
            </a:r>
            <a:r>
              <a:rPr lang="cy-GB" sz="1800" dirty="0">
                <a:effectLst/>
                <a:latin typeface="Calibri" panose="020F0502020204030204" pitchFamily="34" charset="0"/>
                <a:ea typeface="Calibri" panose="020F0502020204030204" pitchFamily="34" charset="0"/>
                <a:cs typeface="Times New Roman" panose="02020603050405020304" pitchFamily="18" charset="0"/>
              </a:rPr>
              <a:t> a Johnson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Calibri" panose="020F0502020204030204" pitchFamily="34" charset="0"/>
                <a:cs typeface="Times New Roman" panose="02020603050405020304" pitchFamily="18" charset="0"/>
              </a:rPr>
              <a:t>Yn y model hwn, ystyrir bod cynhwysiant yn arfer sydd â mynegiannau ac elfennau ar wahanol lefelau system, o’r micro i’r macro. Mae'n golygu </a:t>
            </a:r>
            <a:r>
              <a:rPr lang="en-GB" sz="1800" dirty="0">
                <a:effectLst/>
                <a:latin typeface="Calibri" panose="020F0502020204030204" pitchFamily="34" charset="0"/>
                <a:ea typeface="Calibri" panose="020F0502020204030204" pitchFamily="34" charset="0"/>
                <a:cs typeface="Times New Roman" panose="02020603050405020304" pitchFamily="18" charset="0"/>
              </a:rPr>
              <a:t>"an interacting set of structures, values, norms, group and organizational climates, and individual and collective behaviours, all connected with inclusion experiences in a mutually reinforcing and dynamic system" </a:t>
            </a:r>
            <a:r>
              <a:rPr lang="cy-GB" sz="1800" dirty="0">
                <a:effectLst/>
                <a:latin typeface="Calibri" panose="020F0502020204030204" pitchFamily="34" charset="0"/>
                <a:ea typeface="Calibri" panose="020F0502020204030204" pitchFamily="34" charset="0"/>
                <a:cs typeface="Times New Roman" panose="02020603050405020304" pitchFamily="18" charset="0"/>
              </a:rPr>
              <a:t>(</a:t>
            </a:r>
            <a:r>
              <a:rPr lang="cy-GB" sz="1800" dirty="0" err="1">
                <a:effectLst/>
                <a:latin typeface="Calibri" panose="020F0502020204030204" pitchFamily="34" charset="0"/>
                <a:ea typeface="Calibri" panose="020F0502020204030204" pitchFamily="34" charset="0"/>
                <a:cs typeface="Times New Roman" panose="02020603050405020304" pitchFamily="18" charset="0"/>
              </a:rPr>
              <a:t>Ferdman</a:t>
            </a:r>
            <a:r>
              <a:rPr lang="cy-GB" sz="1800" dirty="0">
                <a:effectLst/>
                <a:latin typeface="Calibri" panose="020F0502020204030204" pitchFamily="34" charset="0"/>
                <a:ea typeface="Calibri" panose="020F0502020204030204" pitchFamily="34" charset="0"/>
                <a:cs typeface="Times New Roman" panose="02020603050405020304" pitchFamily="18" charset="0"/>
              </a:rPr>
              <a:t>, 2014b)</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Calibri" panose="020F0502020204030204" pitchFamily="34" charset="0"/>
                <a:cs typeface="Times New Roman" panose="02020603050405020304" pitchFamily="18" charset="0"/>
              </a:rPr>
              <a:t>Y meddylfryd, yr arferion a'r ffyrdd o ddylanwadu ar bobl eraill a'r systemau yr ydym yn gweithio ac yn byw ynddynt, er mwyn egluro a chefnogi addysg am beth yw cynhwysiant (ac y gall fod), meithrin cynhwysiant yn barhaus (gan gynnwys disgwyl a gwobrwyo ymddygiad cynhwysol), i ymgorffori gwerthoedd a phrosesau cynhwysol yn y ffordd y gwneir gwaith, a gwneud cynhwysiant yn gynaliadwy. Mewn geiriau eraill, mae arweinyddiaeth gynhwysol yn golygu helpu casglwyr i ddod o hyd i atebion ystyrlon a phriodol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altLang="en-US" dirty="0">
              <a:latin typeface="Arial" panose="020B0604020202020204" pitchFamily="34" charset="0"/>
            </a:endParaRPr>
          </a:p>
          <a:p>
            <a:r>
              <a:rPr lang="en-GB" altLang="en-US" dirty="0">
                <a:latin typeface="Arial" panose="020B0604020202020204" pitchFamily="34" charset="0"/>
              </a:rPr>
              <a:t>Discuss the figure found in chapter 1 of Ferdman 2021. what the students need to know is that they have to tend to all spheres. They “boundary hop” between them. </a:t>
            </a:r>
          </a:p>
          <a:p>
            <a:endParaRPr lang="en-GB" altLang="en-US" dirty="0">
              <a:latin typeface="Arial" panose="020B0604020202020204" pitchFamily="34" charset="0"/>
            </a:endParaRPr>
          </a:p>
          <a:p>
            <a:r>
              <a:rPr lang="en-GB" altLang="en-US" dirty="0">
                <a:latin typeface="Arial" panose="020B0604020202020204" pitchFamily="34" charset="0"/>
              </a:rPr>
              <a:t>Boundary hopping can be found in Scanlan and Johnson </a:t>
            </a:r>
          </a:p>
          <a:p>
            <a:endParaRPr lang="en-GB" altLang="en-US" dirty="0">
              <a:latin typeface="Arial" panose="020B0604020202020204" pitchFamily="34" charset="0"/>
            </a:endParaRPr>
          </a:p>
          <a:p>
            <a:endParaRPr lang="en-GB" altLang="en-US" dirty="0">
              <a:latin typeface="Arial" panose="020B0604020202020204" pitchFamily="34" charset="0"/>
            </a:endParaRPr>
          </a:p>
          <a:p>
            <a:r>
              <a:rPr lang="en-GB" dirty="0"/>
              <a:t>In this model, inclusion is viewed as a practice with manifestations and elements at various levels of system, from micro to macro. It is “an interacting set of structures, values, norms, group and organizational climates, and individual and collective </a:t>
            </a:r>
            <a:r>
              <a:rPr lang="en-GB" dirty="0" err="1"/>
              <a:t>behaviors</a:t>
            </a:r>
            <a:r>
              <a:rPr lang="en-GB" dirty="0"/>
              <a:t>, all connected with inclusion experiences in a mutually reinforcing and dynamic system” (Ferdman, 2014b)</a:t>
            </a:r>
          </a:p>
          <a:p>
            <a:endParaRPr lang="en-GB" dirty="0"/>
          </a:p>
          <a:p>
            <a:r>
              <a:rPr lang="en-GB" dirty="0"/>
              <a:t>The mindsets, practices, and ways of influencing other people and the systems in which we work and live, so as to clarify and support learning about what inclusion is (and can be), to foster inclusion on an ongoing basis (including expecting and rewarding inclusive </a:t>
            </a:r>
            <a:r>
              <a:rPr lang="en-GB" dirty="0" err="1"/>
              <a:t>behavior</a:t>
            </a:r>
            <a:r>
              <a:rPr lang="en-GB" dirty="0"/>
              <a:t>), to embed inclusive values and processes in how work is done, and to make inclusion sustainable. In other words, inclusive leadership involves helping collectives find meaningful and appropriate answers </a:t>
            </a:r>
            <a:endParaRPr lang="en-GB" altLang="en-US" dirty="0">
              <a:latin typeface="Arial" panose="020B0604020202020204" pitchFamily="34" charset="0"/>
            </a:endParaRPr>
          </a:p>
        </p:txBody>
      </p:sp>
      <p:sp>
        <p:nvSpPr>
          <p:cNvPr id="14340" name="Slide Number Placeholder 3">
            <a:extLst>
              <a:ext uri="{FF2B5EF4-FFF2-40B4-BE49-F238E27FC236}">
                <a16:creationId xmlns:a16="http://schemas.microsoft.com/office/drawing/2014/main" id="{DD4CDC07-C1A4-42D0-B460-62425EF8772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D96DB4F9-ABE2-40C1-B9DA-A02494944211}" type="slidenum">
              <a:rPr lang="en-US" altLang="en-US" smtClean="0">
                <a:latin typeface="Calibri" panose="020F0502020204030204" pitchFamily="34" charset="0"/>
              </a:rPr>
              <a:pPr/>
              <a:t>39</a:t>
            </a:fld>
            <a:endParaRPr lang="en-US" altLang="en-US">
              <a:latin typeface="Calibri" panose="020F050202020403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Calibri" panose="020F0502020204030204" pitchFamily="34" charset="0"/>
                <a:ea typeface="Calibri" panose="020F0502020204030204" pitchFamily="34" charset="0"/>
                <a:cs typeface="Times New Roman" panose="02020603050405020304" pitchFamily="18" charset="0"/>
              </a:rPr>
              <a:t>Byddwn yn edrych ar bŵer yn y modiwl hwn ac yn gallu herio grym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l"/>
            <a:endParaRPr lang="en-GB" b="0" i="0" dirty="0">
              <a:solidFill>
                <a:srgbClr val="202124"/>
              </a:solidFill>
              <a:effectLst/>
              <a:latin typeface="arial" panose="020B0604020202020204" pitchFamily="34" charset="0"/>
            </a:endParaRPr>
          </a:p>
          <a:p>
            <a:pPr algn="l"/>
            <a:r>
              <a:rPr lang="en-GB" b="0" i="0" dirty="0">
                <a:solidFill>
                  <a:srgbClr val="202124"/>
                </a:solidFill>
                <a:effectLst/>
                <a:latin typeface="arial" panose="020B0604020202020204" pitchFamily="34" charset="0"/>
              </a:rPr>
              <a:t>We will look at power in this module and who can challenge power</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41</a:t>
            </a:fld>
            <a:endParaRPr lang="en-US" dirty="0"/>
          </a:p>
        </p:txBody>
      </p:sp>
    </p:spTree>
    <p:extLst>
      <p:ext uri="{BB962C8B-B14F-4D97-AF65-F5344CB8AC3E}">
        <p14:creationId xmlns:p14="http://schemas.microsoft.com/office/powerpoint/2010/main" val="41569718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42</a:t>
            </a:fld>
            <a:endParaRPr lang="en-US" dirty="0"/>
          </a:p>
        </p:txBody>
      </p:sp>
    </p:spTree>
    <p:extLst>
      <p:ext uri="{BB962C8B-B14F-4D97-AF65-F5344CB8AC3E}">
        <p14:creationId xmlns:p14="http://schemas.microsoft.com/office/powerpoint/2010/main" val="221917544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44</a:t>
            </a:fld>
            <a:endParaRPr lang="en-US" dirty="0"/>
          </a:p>
        </p:txBody>
      </p:sp>
    </p:spTree>
    <p:extLst>
      <p:ext uri="{BB962C8B-B14F-4D97-AF65-F5344CB8AC3E}">
        <p14:creationId xmlns:p14="http://schemas.microsoft.com/office/powerpoint/2010/main" val="169037917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YMARFER 20 mins </a:t>
            </a:r>
            <a:r>
              <a:rPr lang="en-GB" b="1" dirty="0" err="1"/>
              <a:t>Gweler</a:t>
            </a:r>
            <a:r>
              <a:rPr lang="en-GB" b="1" dirty="0"/>
              <a:t> </a:t>
            </a:r>
            <a:r>
              <a:rPr lang="en-GB" b="1" dirty="0" err="1"/>
              <a:t>atoddiad</a:t>
            </a:r>
            <a:r>
              <a:rPr lang="en-GB" b="1" dirty="0"/>
              <a:t> </a:t>
            </a:r>
            <a:r>
              <a:rPr lang="en-GB" b="1" dirty="0" err="1"/>
              <a:t>ar</a:t>
            </a:r>
            <a:r>
              <a:rPr lang="en-GB" b="1" dirty="0"/>
              <a:t> Moodle.</a:t>
            </a:r>
          </a:p>
          <a:p>
            <a:endParaRPr lang="en-GB" b="1" dirty="0"/>
          </a:p>
          <a:p>
            <a:r>
              <a:rPr lang="en-GB" b="1" dirty="0"/>
              <a:t>Exercise 20 mins  See the attachment on Moodle</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45</a:t>
            </a:fld>
            <a:endParaRPr lang="en-US" dirty="0"/>
          </a:p>
        </p:txBody>
      </p:sp>
    </p:spTree>
    <p:extLst>
      <p:ext uri="{BB962C8B-B14F-4D97-AF65-F5344CB8AC3E}">
        <p14:creationId xmlns:p14="http://schemas.microsoft.com/office/powerpoint/2010/main" val="15567047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Y gallu i gyflawni diben.  Mae a ydy rhywbeth yn dda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ynteu’n</a:t>
            </a:r>
            <a:r>
              <a:rPr lang="cy-GB" sz="1800" dirty="0">
                <a:effectLst/>
                <a:latin typeface="Calibri" panose="020F0502020204030204" pitchFamily="34" charset="0"/>
                <a:ea typeface="DengXian" panose="02010600030101010101" pitchFamily="2" charset="-122"/>
                <a:cs typeface="Times New Roman" panose="02020603050405020304" pitchFamily="18" charset="0"/>
              </a:rPr>
              <a:t> wael yn dibynnu ar y diben</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47</a:t>
            </a:fld>
            <a:endParaRPr lang="en-US" dirty="0"/>
          </a:p>
        </p:txBody>
      </p:sp>
    </p:spTree>
    <p:extLst>
      <p:ext uri="{BB962C8B-B14F-4D97-AF65-F5344CB8AC3E}">
        <p14:creationId xmlns:p14="http://schemas.microsoft.com/office/powerpoint/2010/main" val="285283961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Dyfyniad gan </a:t>
            </a:r>
            <a:r>
              <a:rPr lang="cy-GB" sz="1200" dirty="0" err="1">
                <a:effectLst/>
                <a:latin typeface="Calibri" panose="020F0502020204030204" pitchFamily="34" charset="0"/>
                <a:ea typeface="Calibri" panose="020F0502020204030204" pitchFamily="34" charset="0"/>
                <a:cs typeface="Times New Roman" panose="02020603050405020304" pitchFamily="18" charset="0"/>
              </a:rPr>
              <a:t>Tony</a:t>
            </a:r>
            <a:r>
              <a:rPr lang="cy-GB" sz="1200" dirty="0">
                <a:effectLst/>
                <a:latin typeface="Calibri" panose="020F0502020204030204" pitchFamily="34" charset="0"/>
                <a:ea typeface="Calibri" panose="020F0502020204030204" pitchFamily="34" charset="0"/>
                <a:cs typeface="Times New Roman" panose="02020603050405020304" pitchFamily="18" charset="0"/>
              </a:rPr>
              <a:t> Benn a newidiwyd at ddibenion BC</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Ystyriwch y person sydd fwyaf tebygol o fod â phŵer yn yr amgylchedd BC neu eich astudiaeth achos. </a:t>
            </a:r>
          </a:p>
          <a:p>
            <a:pPr>
              <a:lnSpc>
                <a:spcPct val="107000"/>
              </a:lnSpc>
              <a:spcAft>
                <a:spcPts val="800"/>
              </a:spcAft>
            </a:pPr>
            <a:endParaRPr lang="cy-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YMARFER: Rhoi </a:t>
            </a:r>
            <a:r>
              <a:rPr lang="cy-GB" sz="1200" dirty="0" err="1">
                <a:effectLst/>
                <a:latin typeface="Calibri" panose="020F0502020204030204" pitchFamily="34" charset="0"/>
                <a:ea typeface="Calibri" panose="020F0502020204030204" pitchFamily="34" charset="0"/>
                <a:cs typeface="Times New Roman" panose="02020603050405020304" pitchFamily="18" charset="0"/>
              </a:rPr>
              <a:t>Sticky</a:t>
            </a:r>
            <a:r>
              <a:rPr lang="cy-GB" sz="1200" dirty="0">
                <a:effectLst/>
                <a:latin typeface="Calibri" panose="020F0502020204030204" pitchFamily="34" charset="0"/>
                <a:ea typeface="Calibri" panose="020F0502020204030204" pitchFamily="34" charset="0"/>
                <a:cs typeface="Times New Roman" panose="02020603050405020304" pitchFamily="18" charset="0"/>
              </a:rPr>
              <a:t> </a:t>
            </a:r>
            <a:r>
              <a:rPr lang="cy-GB" sz="1200" dirty="0" err="1">
                <a:effectLst/>
                <a:latin typeface="Calibri" panose="020F0502020204030204" pitchFamily="34" charset="0"/>
                <a:ea typeface="Calibri" panose="020F0502020204030204" pitchFamily="34" charset="0"/>
                <a:cs typeface="Times New Roman" panose="02020603050405020304" pitchFamily="18" charset="0"/>
              </a:rPr>
              <a:t>notes</a:t>
            </a:r>
            <a:r>
              <a:rPr lang="cy-GB" sz="1200" dirty="0">
                <a:effectLst/>
                <a:latin typeface="Calibri" panose="020F0502020204030204" pitchFamily="34" charset="0"/>
                <a:ea typeface="Calibri" panose="020F0502020204030204" pitchFamily="34" charset="0"/>
                <a:cs typeface="Times New Roman" panose="02020603050405020304" pitchFamily="18" charset="0"/>
              </a:rPr>
              <a:t> iddynt a rhoi enwau pawb sydd yn yr amgylchedd BC – rho nhw mewn rhestr neu siâp i </a:t>
            </a:r>
            <a:r>
              <a:rPr lang="cy-GB" sz="1200" dirty="0" err="1">
                <a:effectLst/>
                <a:latin typeface="Calibri" panose="020F0502020204030204" pitchFamily="34" charset="0"/>
                <a:ea typeface="Calibri" panose="020F0502020204030204" pitchFamily="34" charset="0"/>
                <a:cs typeface="Times New Roman" panose="02020603050405020304" pitchFamily="18" charset="0"/>
              </a:rPr>
              <a:t>dangod</a:t>
            </a:r>
            <a:r>
              <a:rPr lang="cy-GB" sz="1200" dirty="0">
                <a:effectLst/>
                <a:latin typeface="Calibri" panose="020F0502020204030204" pitchFamily="34" charset="0"/>
                <a:ea typeface="Calibri" panose="020F0502020204030204" pitchFamily="34" charset="0"/>
                <a:cs typeface="Times New Roman" panose="02020603050405020304" pitchFamily="18" charset="0"/>
              </a:rPr>
              <a:t> pŵer a pwy sydd gyda’r pŵer. Dylai hyn edrych yn wahanol?</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48</a:t>
            </a:fld>
            <a:endParaRPr lang="en-US" dirty="0"/>
          </a:p>
        </p:txBody>
      </p:sp>
    </p:spTree>
    <p:extLst>
      <p:ext uri="{BB962C8B-B14F-4D97-AF65-F5344CB8AC3E}">
        <p14:creationId xmlns:p14="http://schemas.microsoft.com/office/powerpoint/2010/main" val="394030704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quote has been taken by Tony Benn and changed for EY purposes</a:t>
            </a:r>
          </a:p>
          <a:p>
            <a:r>
              <a:rPr lang="en-GB" dirty="0"/>
              <a:t>Consider the person most likely to have power in the EY environment or your case study. </a:t>
            </a:r>
          </a:p>
          <a:p>
            <a:endParaRPr lang="en-GB" dirty="0"/>
          </a:p>
          <a:p>
            <a:r>
              <a:rPr lang="en-GB" dirty="0"/>
              <a:t>Exercise: put some sticky nots on t e able with groups/ pairs and ask them to write who in the EY environment has power and how does it look (they may do a shape with this or a list of top to bottom). Then ask should it look different?</a:t>
            </a:r>
          </a:p>
        </p:txBody>
      </p:sp>
      <p:sp>
        <p:nvSpPr>
          <p:cNvPr id="4" name="Slide Number Placeholder 3"/>
          <p:cNvSpPr>
            <a:spLocks noGrp="1"/>
          </p:cNvSpPr>
          <p:nvPr>
            <p:ph type="sldNum" sz="quarter" idx="5"/>
          </p:nvPr>
        </p:nvSpPr>
        <p:spPr/>
        <p:txBody>
          <a:bodyPr/>
          <a:lstStyle/>
          <a:p>
            <a:fld id="{B68C8073-CAD2-48BF-B8DB-FCAF7D6ED014}" type="slidenum">
              <a:rPr lang="en-US" smtClean="0"/>
              <a:t>49</a:t>
            </a:fld>
            <a:endParaRPr lang="en-US" dirty="0"/>
          </a:p>
        </p:txBody>
      </p:sp>
    </p:spTree>
    <p:extLst>
      <p:ext uri="{BB962C8B-B14F-4D97-AF65-F5344CB8AC3E}">
        <p14:creationId xmlns:p14="http://schemas.microsoft.com/office/powerpoint/2010/main" val="113755366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cy-GB" sz="1800" dirty="0">
                <a:effectLst/>
                <a:latin typeface="Calibri" panose="020F0502020204030204" pitchFamily="34" charset="0"/>
                <a:ea typeface="Calibri" panose="020F0502020204030204" pitchFamily="34" charset="0"/>
                <a:cs typeface="Times New Roman" panose="02020603050405020304" pitchFamily="18" charset="0"/>
              </a:rPr>
              <a:t>Addysgwr ac </a:t>
            </a:r>
            <a:r>
              <a:rPr lang="cy-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athronydd</a:t>
            </a:r>
            <a:r>
              <a:rPr lang="cy-GB" sz="1800" dirty="0">
                <a:effectLst/>
                <a:latin typeface="Calibri" panose="020F0502020204030204" pitchFamily="34" charset="0"/>
                <a:ea typeface="Calibri" panose="020F0502020204030204" pitchFamily="34" charset="0"/>
                <a:cs typeface="Times New Roman" panose="02020603050405020304" pitchFamily="18" charset="0"/>
              </a:rPr>
              <a:t> o </a:t>
            </a:r>
            <a:r>
              <a:rPr lang="cy-GB" sz="18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Frasil</a:t>
            </a:r>
            <a:r>
              <a:rPr lang="cy-GB" sz="1800" dirty="0">
                <a:effectLst/>
                <a:latin typeface="Calibri" panose="020F0502020204030204" pitchFamily="34" charset="0"/>
                <a:ea typeface="Calibri" panose="020F0502020204030204" pitchFamily="34" charset="0"/>
                <a:cs typeface="Times New Roman" panose="02020603050405020304" pitchFamily="18" charset="0"/>
              </a:rPr>
              <a:t> a oedd yn eiriolwr blaenllaw dros </a:t>
            </a:r>
            <a:r>
              <a:rPr lang="cy-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addysgeg feirniadol</a:t>
            </a:r>
            <a:r>
              <a:rPr lang="cy-GB" sz="1800" u="sng"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800" b="1" dirty="0">
                <a:effectLst/>
                <a:latin typeface="Calibri" panose="020F0502020204030204" pitchFamily="34" charset="0"/>
                <a:ea typeface="Calibri" panose="020F0502020204030204" pitchFamily="34" charset="0"/>
                <a:cs typeface="Times New Roman" panose="02020603050405020304" pitchFamily="18" charset="0"/>
              </a:rPr>
              <a:t>Dwedwch wrth y myfyrwyr y gallan nhw ddarllen ei lyfr : </a:t>
            </a:r>
            <a:r>
              <a:rPr lang="cy-GB" sz="1800" b="1" dirty="0" err="1">
                <a:effectLst/>
                <a:latin typeface="Calibri" panose="020F0502020204030204" pitchFamily="34" charset="0"/>
                <a:ea typeface="Calibri" panose="020F0502020204030204" pitchFamily="34" charset="0"/>
                <a:cs typeface="Times New Roman" panose="02020603050405020304" pitchFamily="18" charset="0"/>
              </a:rPr>
              <a:t>Pedagogy</a:t>
            </a:r>
            <a:r>
              <a:rPr lang="cy-GB" sz="1800" b="1" dirty="0">
                <a:effectLst/>
                <a:latin typeface="Calibri" panose="020F0502020204030204" pitchFamily="34" charset="0"/>
                <a:ea typeface="Calibri" panose="020F0502020204030204" pitchFamily="34" charset="0"/>
                <a:cs typeface="Times New Roman" panose="02020603050405020304" pitchFamily="18" charset="0"/>
              </a:rPr>
              <a:t> of the </a:t>
            </a:r>
            <a:r>
              <a:rPr lang="cy-GB" sz="1800" b="1" dirty="0" err="1">
                <a:effectLst/>
                <a:latin typeface="Calibri" panose="020F0502020204030204" pitchFamily="34" charset="0"/>
                <a:ea typeface="Calibri" panose="020F0502020204030204" pitchFamily="34" charset="0"/>
                <a:cs typeface="Times New Roman" panose="02020603050405020304" pitchFamily="18" charset="0"/>
              </a:rPr>
              <a:t>Oppressed</a:t>
            </a:r>
            <a:r>
              <a:rPr lang="cy-GB" sz="1800" b="1" dirty="0">
                <a:effectLst/>
                <a:latin typeface="Calibri" panose="020F0502020204030204" pitchFamily="34" charset="0"/>
                <a:ea typeface="Calibri" panose="020F0502020204030204" pitchFamily="34" charset="0"/>
                <a:cs typeface="Times New Roman" panose="02020603050405020304" pitchFamily="18" charset="0"/>
              </a:rPr>
              <a:t> ar-lein a bod dolen ato yn y rhestr gyfeiriadau. Anodd ei ddarllen gan ei fod wedi ei gyfieithu o’r </a:t>
            </a:r>
            <a:r>
              <a:rPr lang="cy-GB" sz="1800" b="1" dirty="0" err="1">
                <a:effectLst/>
                <a:latin typeface="Calibri" panose="020F0502020204030204" pitchFamily="34" charset="0"/>
                <a:ea typeface="Calibri" panose="020F0502020204030204" pitchFamily="34" charset="0"/>
                <a:cs typeface="Times New Roman" panose="02020603050405020304" pitchFamily="18" charset="0"/>
              </a:rPr>
              <a:t>Bortwgeeg</a:t>
            </a:r>
            <a:r>
              <a:rPr lang="cy-GB" sz="1800" b="1" dirty="0">
                <a:effectLst/>
                <a:latin typeface="Calibri" panose="020F0502020204030204" pitchFamily="34" charset="0"/>
                <a:ea typeface="Calibri" panose="020F0502020204030204" pitchFamily="34" charset="0"/>
                <a:cs typeface="Times New Roman" panose="02020603050405020304" pitchFamily="18" charset="0"/>
              </a:rPr>
              <a:t> ond testun arloesol ar gyfer cyfiawnder cymdeithasol a thegwch mewn addysg os oes ganddynt ddiddordeb. </a:t>
            </a:r>
          </a:p>
          <a:p>
            <a:pPr>
              <a:lnSpc>
                <a:spcPct val="107000"/>
              </a:lnSpc>
              <a:spcAft>
                <a:spcPts val="800"/>
              </a:spcAft>
            </a:pPr>
            <a:endParaRPr lang="cy-GB" sz="18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Calibri" panose="020F0502020204030204" pitchFamily="34" charset="0"/>
                <a:cs typeface="Times New Roman" panose="02020603050405020304" pitchFamily="18" charset="0"/>
              </a:rPr>
              <a:t>Fe'i cydnabyddir yn bennaf fel y person a gyflwynodd </a:t>
            </a:r>
            <a:r>
              <a:rPr lang="cy-GB" sz="1800" b="1" dirty="0">
                <a:effectLst/>
                <a:latin typeface="Calibri" panose="020F0502020204030204" pitchFamily="34" charset="0"/>
                <a:ea typeface="Calibri" panose="020F0502020204030204" pitchFamily="34" charset="0"/>
                <a:cs typeface="Times New Roman" panose="02020603050405020304" pitchFamily="18" charset="0"/>
              </a:rPr>
              <a:t>"fodel bancio addysg" </a:t>
            </a:r>
            <a:r>
              <a:rPr lang="cy-GB" sz="1800" dirty="0">
                <a:effectLst/>
                <a:latin typeface="Calibri" panose="020F0502020204030204" pitchFamily="34" charset="0"/>
                <a:ea typeface="Calibri" panose="020F0502020204030204" pitchFamily="34" charset="0"/>
                <a:cs typeface="Times New Roman" panose="02020603050405020304" pitchFamily="18" charset="0"/>
              </a:rPr>
              <a:t>lle mae'n beirniadu addysgwyr am weld myfyrwyr yn llestri gwag i'w llenwi â gwybodaeth gan ddadlau i’r gwrthwyneb fod myfyrwyr (plant yn yr achos hwn) yn dod yn llawn dop o wybodaeth am eu byd. Daw hwn o gysyniad </a:t>
            </a:r>
            <a:r>
              <a:rPr lang="cy-GB" sz="1800" dirty="0" err="1">
                <a:effectLst/>
                <a:latin typeface="Calibri" panose="020F0502020204030204" pitchFamily="34" charset="0"/>
                <a:ea typeface="Calibri" panose="020F0502020204030204" pitchFamily="34" charset="0"/>
                <a:cs typeface="Times New Roman" panose="02020603050405020304" pitchFamily="18" charset="0"/>
              </a:rPr>
              <a:t>Rousseau</a:t>
            </a:r>
            <a:r>
              <a:rPr lang="cy-GB" sz="1800" dirty="0">
                <a:effectLst/>
                <a:latin typeface="Calibri" panose="020F0502020204030204" pitchFamily="34" charset="0"/>
                <a:ea typeface="Calibri" panose="020F0502020204030204" pitchFamily="34" charset="0"/>
                <a:cs typeface="Times New Roman" panose="02020603050405020304" pitchFamily="18" charset="0"/>
              </a:rPr>
              <a:t> o blant yn ddysgwyr gweithredol a </a:t>
            </a:r>
            <a:r>
              <a:rPr lang="cy-GB" sz="1800" dirty="0" err="1">
                <a:effectLst/>
                <a:latin typeface="Calibri" panose="020F0502020204030204" pitchFamily="34" charset="0"/>
                <a:ea typeface="Calibri" panose="020F0502020204030204" pitchFamily="34" charset="0"/>
                <a:cs typeface="Times New Roman" panose="02020603050405020304" pitchFamily="18" charset="0"/>
              </a:rPr>
              <a:t>Dewey</a:t>
            </a:r>
            <a:r>
              <a:rPr lang="cy-GB" sz="1800" dirty="0">
                <a:effectLst/>
                <a:latin typeface="Calibri" panose="020F0502020204030204" pitchFamily="34" charset="0"/>
                <a:ea typeface="Calibri" panose="020F0502020204030204" pitchFamily="34" charset="0"/>
                <a:cs typeface="Times New Roman" panose="02020603050405020304" pitchFamily="18" charset="0"/>
              </a:rPr>
              <a:t> a oedd yn feirniadol o ddim ond rhoi ffeithiau i blant yn wybodaeth. Ystyriai </a:t>
            </a:r>
            <a:r>
              <a:rPr lang="cy-GB" sz="1800" dirty="0" err="1">
                <a:effectLst/>
                <a:latin typeface="Calibri" panose="020F0502020204030204" pitchFamily="34" charset="0"/>
                <a:ea typeface="Calibri" panose="020F0502020204030204" pitchFamily="34" charset="0"/>
                <a:cs typeface="Times New Roman" panose="02020603050405020304" pitchFamily="18" charset="0"/>
              </a:rPr>
              <a:t>Freire</a:t>
            </a:r>
            <a:r>
              <a:rPr lang="cy-GB" sz="1800" dirty="0">
                <a:effectLst/>
                <a:latin typeface="Calibri" panose="020F0502020204030204" pitchFamily="34" charset="0"/>
                <a:ea typeface="Calibri" panose="020F0502020204030204" pitchFamily="34" charset="0"/>
                <a:cs typeface="Times New Roman" panose="02020603050405020304" pitchFamily="18" charset="0"/>
              </a:rPr>
              <a:t> – a gysylltir yn agos â </a:t>
            </a:r>
            <a:r>
              <a:rPr lang="cy-GB" sz="1800" dirty="0" err="1">
                <a:effectLst/>
                <a:latin typeface="Calibri" panose="020F0502020204030204" pitchFamily="34" charset="0"/>
                <a:ea typeface="Calibri" panose="020F0502020204030204" pitchFamily="34" charset="0"/>
                <a:cs typeface="Times New Roman" panose="02020603050405020304" pitchFamily="18" charset="0"/>
              </a:rPr>
              <a:t>Dewey</a:t>
            </a:r>
            <a:r>
              <a:rPr lang="cy-GB" sz="1800" dirty="0">
                <a:effectLst/>
                <a:latin typeface="Calibri" panose="020F0502020204030204" pitchFamily="34" charset="0"/>
                <a:ea typeface="Calibri" panose="020F0502020204030204" pitchFamily="34" charset="0"/>
                <a:cs typeface="Times New Roman" panose="02020603050405020304" pitchFamily="18" charset="0"/>
              </a:rPr>
              <a:t>, addysg yn rhan o newid cymdeithasol.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Calibri" panose="020F0502020204030204" pitchFamily="34" charset="0"/>
                <a:cs typeface="Times New Roman" panose="02020603050405020304" pitchFamily="18" charset="0"/>
              </a:rPr>
              <a:t>Mae hefyd yn sôn am d</a:t>
            </a:r>
            <a:r>
              <a:rPr lang="cy-GB" sz="1800" b="1" dirty="0">
                <a:effectLst/>
                <a:latin typeface="Calibri" panose="020F0502020204030204" pitchFamily="34" charset="0"/>
                <a:ea typeface="Calibri" panose="020F0502020204030204" pitchFamily="34" charset="0"/>
                <a:cs typeface="Times New Roman" panose="02020603050405020304" pitchFamily="18" charset="0"/>
              </a:rPr>
              <a:t>diwylliant distawrwydd </a:t>
            </a:r>
            <a:r>
              <a:rPr lang="cy-GB" sz="1800" dirty="0">
                <a:effectLst/>
                <a:latin typeface="Calibri" panose="020F0502020204030204" pitchFamily="34" charset="0"/>
                <a:ea typeface="Calibri" panose="020F0502020204030204" pitchFamily="34" charset="0"/>
                <a:cs typeface="Times New Roman" panose="02020603050405020304" pitchFamily="18" charset="0"/>
              </a:rPr>
              <a:t> sy'n creu hunanddelwedd oddefol negyddol i bobl sy'n cael eu 'gormesu' gan eraill (gallai hyn fod yn rhai nad oes ganddynt bŵer yn BC). Gellir dadlau bod angen i arweinwyr cynhwysol fod yn ymwybodol o hyn gan fod angen iddynt eiriol dros y rhai sy'n cael eu tawelu.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Calibri" panose="020F0502020204030204" pitchFamily="34" charset="0"/>
                <a:cs typeface="Times New Roman" panose="02020603050405020304" pitchFamily="18" charset="0"/>
              </a:rPr>
              <a:t>Roedd gwaith </a:t>
            </a:r>
            <a:r>
              <a:rPr lang="cy-GB" sz="1800" dirty="0" err="1">
                <a:effectLst/>
                <a:latin typeface="Calibri" panose="020F0502020204030204" pitchFamily="34" charset="0"/>
                <a:ea typeface="Calibri" panose="020F0502020204030204" pitchFamily="34" charset="0"/>
                <a:cs typeface="Times New Roman" panose="02020603050405020304" pitchFamily="18" charset="0"/>
              </a:rPr>
              <a:t>Freire</a:t>
            </a:r>
            <a:r>
              <a:rPr lang="cy-GB" sz="1800" dirty="0">
                <a:effectLst/>
                <a:latin typeface="Calibri" panose="020F0502020204030204" pitchFamily="34" charset="0"/>
                <a:ea typeface="Calibri" panose="020F0502020204030204" pitchFamily="34" charset="0"/>
                <a:cs typeface="Times New Roman" panose="02020603050405020304" pitchFamily="18" charset="0"/>
              </a:rPr>
              <a:t> sy'n gysylltiedig â'r model bancio o addysg yn ymdrin â syniad addysgeg feirniadol sy'n credu y dylai cyfiawnder cymdeithasol (tegwch a chydraddoldeb – fel yr hyn yr ydym yn ceisio'i wneud mewn arweinyddiaeth gynhwysol), fod yn rhan o ddysgu ac addysgu. Mae hyn yn gysylltiedig â hawliau a democratiaeth. </a:t>
            </a:r>
          </a:p>
          <a:p>
            <a:pPr>
              <a:lnSpc>
                <a:spcPct val="107000"/>
              </a:lnSpc>
              <a:spcAft>
                <a:spcPts val="800"/>
              </a:spcAft>
            </a:pPr>
            <a:endParaRPr lang="cy-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Calibri" panose="020F0502020204030204" pitchFamily="34" charset="0"/>
                <a:cs typeface="Times New Roman" panose="02020603050405020304" pitchFamily="18" charset="0"/>
              </a:rPr>
              <a:t>Bathodd hefyd y term </a:t>
            </a:r>
            <a:r>
              <a:rPr lang="cy-GB" sz="1800" b="1" dirty="0">
                <a:effectLst/>
                <a:latin typeface="Calibri" panose="020F0502020204030204" pitchFamily="34" charset="0"/>
                <a:ea typeface="Calibri" panose="020F0502020204030204" pitchFamily="34" charset="0"/>
                <a:cs typeface="Times New Roman" panose="02020603050405020304" pitchFamily="18" charset="0"/>
              </a:rPr>
              <a:t>ymwybyddiaeth feirniadol – neu </a:t>
            </a:r>
            <a:r>
              <a:rPr lang="cy-GB" sz="1800" b="1" dirty="0" err="1">
                <a:effectLst/>
                <a:latin typeface="Calibri" panose="020F0502020204030204" pitchFamily="34" charset="0"/>
                <a:ea typeface="Calibri" panose="020F0502020204030204" pitchFamily="34" charset="0"/>
                <a:cs typeface="Times New Roman" panose="02020603050405020304" pitchFamily="18" charset="0"/>
              </a:rPr>
              <a:t>ymwybydoleiddiad</a:t>
            </a:r>
            <a:r>
              <a:rPr lang="cy-GB" sz="1800" b="1" dirty="0">
                <a:effectLst/>
                <a:latin typeface="Calibri" panose="020F0502020204030204" pitchFamily="34" charset="0"/>
                <a:ea typeface="Calibri" panose="020F0502020204030204" pitchFamily="34" charset="0"/>
                <a:cs typeface="Times New Roman" panose="02020603050405020304" pitchFamily="18" charset="0"/>
              </a:rPr>
              <a:t> </a:t>
            </a:r>
            <a:r>
              <a:rPr lang="cy-GB" sz="1800" b="1" i="1" dirty="0">
                <a:effectLst/>
                <a:latin typeface="Calibri" panose="020F0502020204030204" pitchFamily="34" charset="0"/>
                <a:ea typeface="Calibri" panose="020F0502020204030204" pitchFamily="34" charset="0"/>
                <a:cs typeface="Times New Roman" panose="02020603050405020304" pitchFamily="18" charset="0"/>
              </a:rPr>
              <a:t>(</a:t>
            </a:r>
            <a:r>
              <a:rPr lang="cy-GB" sz="1800" b="1" i="1" dirty="0" err="1">
                <a:effectLst/>
                <a:latin typeface="Calibri" panose="020F0502020204030204" pitchFamily="34" charset="0"/>
                <a:ea typeface="Calibri" panose="020F0502020204030204" pitchFamily="34" charset="0"/>
                <a:cs typeface="Times New Roman" panose="02020603050405020304" pitchFamily="18" charset="0"/>
              </a:rPr>
              <a:t>conscientização</a:t>
            </a:r>
            <a:r>
              <a:rPr lang="cy-GB" sz="1800" b="1" i="1" dirty="0">
                <a:effectLst/>
                <a:latin typeface="Calibri" panose="020F0502020204030204" pitchFamily="34" charset="0"/>
                <a:ea typeface="Calibri" panose="020F0502020204030204" pitchFamily="34" charset="0"/>
                <a:cs typeface="Times New Roman" panose="02020603050405020304" pitchFamily="18" charset="0"/>
              </a:rPr>
              <a:t> yn </a:t>
            </a:r>
            <a:r>
              <a:rPr lang="cy-GB" sz="1800" b="1" i="1" dirty="0" err="1">
                <a:effectLst/>
                <a:latin typeface="Calibri" panose="020F0502020204030204" pitchFamily="34" charset="0"/>
                <a:ea typeface="Calibri" panose="020F0502020204030204" pitchFamily="34" charset="0"/>
                <a:cs typeface="Times New Roman" panose="02020603050405020304" pitchFamily="18" charset="0"/>
              </a:rPr>
              <a:t>Bortwgeeg</a:t>
            </a:r>
            <a:r>
              <a:rPr lang="cy-GB" sz="1800" b="1" i="1" dirty="0">
                <a:effectLst/>
                <a:latin typeface="Calibri" panose="020F0502020204030204" pitchFamily="34" charset="0"/>
                <a:ea typeface="Calibri" panose="020F0502020204030204" pitchFamily="34" charset="0"/>
                <a:cs typeface="Times New Roman" panose="02020603050405020304" pitchFamily="18" charset="0"/>
              </a:rPr>
              <a:t>) </a:t>
            </a:r>
            <a:r>
              <a:rPr lang="cy-GB" sz="1800" dirty="0">
                <a:effectLst/>
                <a:latin typeface="Calibri" panose="020F0502020204030204" pitchFamily="34" charset="0"/>
                <a:ea typeface="Calibri" panose="020F0502020204030204" pitchFamily="34" charset="0"/>
                <a:cs typeface="Times New Roman" panose="02020603050405020304" pitchFamily="18" charset="0"/>
              </a:rPr>
              <a:t>sy'n rhoi’r pwyslais ar sicrhau bod myfyrwyr yn deall golwg fanwl ar y byd ac yn caniatáu ar gyfer dod i gysylltiad â </a:t>
            </a:r>
            <a:r>
              <a:rPr lang="cy-GB" sz="1800" dirty="0" err="1">
                <a:effectLst/>
                <a:latin typeface="Calibri" panose="020F0502020204030204" pitchFamily="34" charset="0"/>
                <a:ea typeface="Calibri" panose="020F0502020204030204" pitchFamily="34" charset="0"/>
                <a:cs typeface="Times New Roman" panose="02020603050405020304" pitchFamily="18" charset="0"/>
              </a:rPr>
              <a:t>gwrthgyferbynnwyr</a:t>
            </a:r>
            <a:r>
              <a:rPr lang="cy-GB" sz="1800" dirty="0">
                <a:effectLst/>
                <a:latin typeface="Calibri" panose="020F0502020204030204" pitchFamily="34" charset="0"/>
                <a:ea typeface="Calibri" panose="020F0502020204030204" pitchFamily="34" charset="0"/>
                <a:cs typeface="Times New Roman" panose="02020603050405020304" pitchFamily="18" charset="0"/>
              </a:rPr>
              <a:t> cymdeithasol a gwleidyddol (gallai hyn gysylltu â'r Pedwar Diben – dinasyddiaeth foesegol yn eithaf da)</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Calibri" panose="020F0502020204030204" pitchFamily="34" charset="0"/>
                <a:cs typeface="Times New Roman" panose="02020603050405020304" pitchFamily="18" charset="0"/>
              </a:rPr>
              <a:t>Mae hefyd yn sôn am </a:t>
            </a:r>
            <a:r>
              <a:rPr lang="cy-GB" sz="1800" b="1" i="1" dirty="0" err="1">
                <a:effectLst/>
                <a:latin typeface="Calibri" panose="020F0502020204030204" pitchFamily="34" charset="0"/>
                <a:ea typeface="Calibri" panose="020F0502020204030204" pitchFamily="34" charset="0"/>
                <a:cs typeface="Times New Roman" panose="02020603050405020304" pitchFamily="18" charset="0"/>
              </a:rPr>
              <a:t>praxis</a:t>
            </a:r>
            <a:r>
              <a:rPr lang="cy-GB" sz="1800" b="1" i="1" dirty="0">
                <a:effectLst/>
                <a:latin typeface="Calibri" panose="020F0502020204030204" pitchFamily="34" charset="0"/>
                <a:ea typeface="Calibri" panose="020F0502020204030204" pitchFamily="34" charset="0"/>
                <a:cs typeface="Times New Roman" panose="02020603050405020304" pitchFamily="18" charset="0"/>
              </a:rPr>
              <a:t> (proses) - </a:t>
            </a:r>
            <a:r>
              <a:rPr lang="cy-GB" sz="1800" dirty="0">
                <a:effectLst/>
                <a:latin typeface="Calibri" panose="020F0502020204030204" pitchFamily="34" charset="0"/>
                <a:ea typeface="Calibri" panose="020F0502020204030204" pitchFamily="34" charset="0"/>
                <a:cs typeface="Times New Roman" panose="02020603050405020304" pitchFamily="18" charset="0"/>
              </a:rPr>
              <a:t> lle gall pobl fyfyrio ar ormes. (Yn debyg i'r hyn rydym yn gofyn i fyfyrwyr ei wneud yn yr aseiniad hwn!)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Calibri" panose="020F0502020204030204" pitchFamily="34" charset="0"/>
                <a:cs typeface="Times New Roman" panose="02020603050405020304" pitchFamily="18" charset="0"/>
              </a:rPr>
              <a:t> Gellir disgrifio </a:t>
            </a:r>
            <a:r>
              <a:rPr lang="cy-GB" sz="1800" dirty="0" err="1">
                <a:effectLst/>
                <a:latin typeface="Calibri" panose="020F0502020204030204" pitchFamily="34" charset="0"/>
                <a:ea typeface="Calibri" panose="020F0502020204030204" pitchFamily="34" charset="0"/>
                <a:cs typeface="Times New Roman" panose="02020603050405020304" pitchFamily="18" charset="0"/>
              </a:rPr>
              <a:t>praxis</a:t>
            </a:r>
            <a:r>
              <a:rPr lang="cy-GB" sz="1800" dirty="0">
                <a:effectLst/>
                <a:latin typeface="Calibri" panose="020F0502020204030204" pitchFamily="34" charset="0"/>
                <a:ea typeface="Calibri" panose="020F0502020204030204" pitchFamily="34" charset="0"/>
                <a:cs typeface="Times New Roman" panose="02020603050405020304" pitchFamily="18" charset="0"/>
              </a:rPr>
              <a:t> yn fath o feddwl beirniadol ac mae'n cynnwys y cyfuniad o fyfyrio a gweithredu. Gellir ystyried </a:t>
            </a:r>
            <a:r>
              <a:rPr lang="cy-GB" sz="1800" dirty="0" err="1">
                <a:effectLst/>
                <a:latin typeface="Calibri" panose="020F0502020204030204" pitchFamily="34" charset="0"/>
                <a:ea typeface="Calibri" panose="020F0502020204030204" pitchFamily="34" charset="0"/>
                <a:cs typeface="Times New Roman" panose="02020603050405020304" pitchFamily="18" charset="0"/>
              </a:rPr>
              <a:t>praxis</a:t>
            </a:r>
            <a:r>
              <a:rPr lang="cy-GB" sz="1800" dirty="0">
                <a:effectLst/>
                <a:latin typeface="Calibri" panose="020F0502020204030204" pitchFamily="34" charset="0"/>
                <a:ea typeface="Calibri" panose="020F0502020204030204" pitchFamily="34" charset="0"/>
                <a:cs typeface="Times New Roman" panose="02020603050405020304" pitchFamily="18" charset="0"/>
              </a:rPr>
              <a:t> yn ddilyniant o weithredoedd gwybyddol a chorfforol: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cy-GB" sz="1800" dirty="0">
                <a:effectLst/>
                <a:latin typeface="Calibri" panose="020F0502020204030204" pitchFamily="34" charset="0"/>
                <a:ea typeface="Calibri" panose="020F0502020204030204" pitchFamily="34" charset="0"/>
                <a:cs typeface="Times New Roman" panose="02020603050405020304" pitchFamily="18" charset="0"/>
              </a:rPr>
              <a:t>Cymryd y camau</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cy-GB" sz="1800" dirty="0">
                <a:effectLst/>
                <a:latin typeface="Calibri" panose="020F0502020204030204" pitchFamily="34" charset="0"/>
                <a:ea typeface="Calibri" panose="020F0502020204030204" pitchFamily="34" charset="0"/>
                <a:cs typeface="Times New Roman" panose="02020603050405020304" pitchFamily="18" charset="0"/>
              </a:rPr>
              <a:t>Ystyried effeithiau'r camau</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cy-GB" sz="1800" dirty="0">
                <a:effectLst/>
                <a:latin typeface="Calibri" panose="020F0502020204030204" pitchFamily="34" charset="0"/>
                <a:ea typeface="Calibri" panose="020F0502020204030204" pitchFamily="34" charset="0"/>
                <a:cs typeface="Times New Roman" panose="02020603050405020304" pitchFamily="18" charset="0"/>
              </a:rPr>
              <a:t>Dadansoddi canlyniadau'r weithred drwy fyfyrio arno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cy-GB" sz="1800" dirty="0">
                <a:effectLst/>
                <a:latin typeface="Calibri" panose="020F0502020204030204" pitchFamily="34" charset="0"/>
                <a:ea typeface="Calibri" panose="020F0502020204030204" pitchFamily="34" charset="0"/>
                <a:cs typeface="Times New Roman" panose="02020603050405020304" pitchFamily="18" charset="0"/>
              </a:rPr>
              <a:t>Newid a diwygio beichiogi a chynllunio yn dilyn myfyrio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cy-GB" sz="1800" dirty="0">
                <a:effectLst/>
                <a:latin typeface="Calibri" panose="020F0502020204030204" pitchFamily="34" charset="0"/>
                <a:ea typeface="Calibri" panose="020F0502020204030204" pitchFamily="34" charset="0"/>
                <a:cs typeface="Times New Roman" panose="02020603050405020304" pitchFamily="18" charset="0"/>
              </a:rPr>
              <a:t>Gweithredu'r cynlluniau hyn mewn camau gweithredu pellach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b="0" i="0" dirty="0">
              <a:solidFill>
                <a:srgbClr val="202122"/>
              </a:solidFill>
              <a:effectLst/>
              <a:latin typeface="Arial" panose="020B0604020202020204" pitchFamily="34" charset="0"/>
            </a:endParaRPr>
          </a:p>
          <a:p>
            <a:endParaRPr lang="en-GB" b="0" i="0" dirty="0">
              <a:solidFill>
                <a:srgbClr val="202122"/>
              </a:solidFill>
              <a:effectLst/>
              <a:latin typeface="Arial" panose="020B0604020202020204" pitchFamily="34" charset="0"/>
            </a:endParaRPr>
          </a:p>
          <a:p>
            <a:endParaRPr lang="en-GB" b="0" i="0" dirty="0">
              <a:solidFill>
                <a:srgbClr val="202122"/>
              </a:solidFill>
              <a:effectLst/>
              <a:latin typeface="Arial" panose="020B0604020202020204" pitchFamily="34" charset="0"/>
            </a:endParaRPr>
          </a:p>
          <a:p>
            <a:endParaRPr lang="en-GB" b="0" i="0" dirty="0">
              <a:solidFill>
                <a:srgbClr val="202122"/>
              </a:solidFill>
              <a:effectLst/>
              <a:latin typeface="Arial" panose="020B0604020202020204" pitchFamily="34" charset="0"/>
            </a:endParaRPr>
          </a:p>
          <a:p>
            <a:r>
              <a:rPr lang="en-GB" b="0" i="0" dirty="0">
                <a:solidFill>
                  <a:srgbClr val="202122"/>
                </a:solidFill>
                <a:effectLst/>
                <a:latin typeface="Arial" panose="020B0604020202020204" pitchFamily="34" charset="0"/>
              </a:rPr>
              <a:t>a Brazilian </a:t>
            </a:r>
            <a:r>
              <a:rPr lang="en-GB" b="0" i="0" u="none" strike="noStrike" dirty="0">
                <a:solidFill>
                  <a:srgbClr val="0645AD"/>
                </a:solidFill>
                <a:effectLst/>
                <a:latin typeface="Arial" panose="020B0604020202020204" pitchFamily="34" charset="0"/>
                <a:hlinkClick r:id="rId3" tooltip="Educator"/>
              </a:rPr>
              <a:t>educator</a:t>
            </a:r>
            <a:r>
              <a:rPr lang="en-GB" b="0" i="0" dirty="0">
                <a:solidFill>
                  <a:srgbClr val="202122"/>
                </a:solidFill>
                <a:effectLst/>
                <a:latin typeface="Arial" panose="020B0604020202020204" pitchFamily="34" charset="0"/>
              </a:rPr>
              <a:t> and </a:t>
            </a:r>
            <a:r>
              <a:rPr lang="en-GB" b="0" i="0" u="none" strike="noStrike" dirty="0">
                <a:solidFill>
                  <a:srgbClr val="0645AD"/>
                </a:solidFill>
                <a:effectLst/>
                <a:latin typeface="Arial" panose="020B0604020202020204" pitchFamily="34" charset="0"/>
                <a:hlinkClick r:id="rId3"/>
              </a:rPr>
              <a:t>philosopher</a:t>
            </a:r>
            <a:r>
              <a:rPr lang="en-GB" b="0" i="0" dirty="0">
                <a:solidFill>
                  <a:srgbClr val="202122"/>
                </a:solidFill>
                <a:effectLst/>
                <a:latin typeface="Arial" panose="020B0604020202020204" pitchFamily="34" charset="0"/>
              </a:rPr>
              <a:t> who was a leading advocate of </a:t>
            </a:r>
            <a:r>
              <a:rPr lang="en-GB" b="0" i="0" u="sng" dirty="0">
                <a:solidFill>
                  <a:srgbClr val="0645AD"/>
                </a:solidFill>
                <a:effectLst/>
                <a:latin typeface="Arial" panose="020B0604020202020204" pitchFamily="34" charset="0"/>
                <a:hlinkClick r:id="rId3" tooltip="Critical pedagogy"/>
              </a:rPr>
              <a:t>critical pedagogy</a:t>
            </a:r>
            <a:r>
              <a:rPr lang="en-GB" b="0" i="0" u="sng" dirty="0">
                <a:solidFill>
                  <a:srgbClr val="0645AD"/>
                </a:solidFill>
                <a:effectLst/>
                <a:latin typeface="Arial" panose="020B0604020202020204" pitchFamily="34" charset="0"/>
              </a:rPr>
              <a:t>. </a:t>
            </a:r>
          </a:p>
          <a:p>
            <a:endParaRPr lang="en-GB" b="0" i="0" u="sng" dirty="0">
              <a:solidFill>
                <a:srgbClr val="0645AD"/>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dirty="0">
                <a:solidFill>
                  <a:srgbClr val="0645AD"/>
                </a:solidFill>
                <a:effectLst/>
                <a:latin typeface="Arial" panose="020B0604020202020204" pitchFamily="34" charset="0"/>
              </a:rPr>
              <a:t>Tell the students that they can view his book : Pedagogy of the Oppressed online and there is a link to this in the reference list. Hard to read as it is translated from Portuguese but a seminal text for social justice and fairness in education if they are interested. </a:t>
            </a:r>
          </a:p>
          <a:p>
            <a:endParaRPr lang="en-GB" b="0" i="0" u="sng" dirty="0">
              <a:solidFill>
                <a:srgbClr val="0645AD"/>
              </a:solidFill>
              <a:effectLst/>
              <a:latin typeface="Arial" panose="020B0604020202020204" pitchFamily="34" charset="0"/>
            </a:endParaRPr>
          </a:p>
          <a:p>
            <a:r>
              <a:rPr lang="en-GB" b="0" i="0" u="none" dirty="0">
                <a:solidFill>
                  <a:srgbClr val="0645AD"/>
                </a:solidFill>
                <a:effectLst/>
                <a:latin typeface="Arial" panose="020B0604020202020204" pitchFamily="34" charset="0"/>
              </a:rPr>
              <a:t>He is mostly recognised as the person who brought about the “</a:t>
            </a:r>
            <a:r>
              <a:rPr lang="en-GB" b="1" i="0" u="none" dirty="0">
                <a:solidFill>
                  <a:srgbClr val="0645AD"/>
                </a:solidFill>
                <a:effectLst/>
                <a:latin typeface="Arial" panose="020B0604020202020204" pitchFamily="34" charset="0"/>
              </a:rPr>
              <a:t>banking model of education</a:t>
            </a:r>
            <a:r>
              <a:rPr lang="en-GB" b="0" i="0" u="none" dirty="0">
                <a:solidFill>
                  <a:srgbClr val="0645AD"/>
                </a:solidFill>
                <a:effectLst/>
                <a:latin typeface="Arial" panose="020B0604020202020204" pitchFamily="34" charset="0"/>
              </a:rPr>
              <a:t>”  where he criticises educators as seeing students as empty vessels to be filled with knowledge when he argues that students (in this case children) come full to the bring with knowledge about their world It comes from Rousseau's conception of children as active learners and Dewey who was critical of just giving children facts as knowledge. Freire – closely linked to Dewey thought of education as part of social change. </a:t>
            </a:r>
          </a:p>
          <a:p>
            <a:endParaRPr lang="en-GB" b="0" i="0" u="none" dirty="0">
              <a:solidFill>
                <a:srgbClr val="0645AD"/>
              </a:solidFill>
              <a:effectLst/>
              <a:latin typeface="Arial" panose="020B0604020202020204" pitchFamily="34" charset="0"/>
            </a:endParaRPr>
          </a:p>
          <a:p>
            <a:r>
              <a:rPr lang="en-GB" b="0" i="0" u="none" dirty="0">
                <a:solidFill>
                  <a:srgbClr val="0645AD"/>
                </a:solidFill>
                <a:effectLst/>
                <a:latin typeface="Arial" panose="020B0604020202020204" pitchFamily="34" charset="0"/>
              </a:rPr>
              <a:t>He also talks a about the </a:t>
            </a:r>
            <a:r>
              <a:rPr lang="en-GB" b="1" i="0" u="none" dirty="0">
                <a:solidFill>
                  <a:srgbClr val="0645AD"/>
                </a:solidFill>
                <a:effectLst/>
                <a:latin typeface="Arial" panose="020B0604020202020204" pitchFamily="34" charset="0"/>
              </a:rPr>
              <a:t>culture of silence </a:t>
            </a:r>
            <a:r>
              <a:rPr lang="en-GB" b="0" i="0" u="none" dirty="0">
                <a:solidFill>
                  <a:srgbClr val="0645AD"/>
                </a:solidFill>
                <a:effectLst/>
                <a:latin typeface="Arial" panose="020B0604020202020204" pitchFamily="34" charset="0"/>
              </a:rPr>
              <a:t>which creates a negative passive self-image onto people who are ‘oppressed’ by others (this could be those who lack power in EY). It can be argued that inclusive leaders need to be aware of this as they need to advocate for those who are silenced. </a:t>
            </a:r>
          </a:p>
          <a:p>
            <a:r>
              <a:rPr lang="en-GB" b="0" i="0" u="none" dirty="0">
                <a:solidFill>
                  <a:srgbClr val="0645AD"/>
                </a:solidFill>
                <a:effectLst/>
                <a:latin typeface="Arial" panose="020B0604020202020204" pitchFamily="34" charset="0"/>
              </a:rPr>
              <a:t>Freire's work related to the banking model of educations tarted the idea of critical pedagogy which believes that social justice (fairness and equality – like what we are trying to do in inclusive leadership), should be part of learning and teaching. This is linked to rights and democracy. </a:t>
            </a:r>
          </a:p>
          <a:p>
            <a:endParaRPr lang="en-GB" b="0" i="0" u="none" dirty="0">
              <a:solidFill>
                <a:srgbClr val="0645AD"/>
              </a:solidFill>
              <a:effectLst/>
              <a:latin typeface="Arial" panose="020B0604020202020204" pitchFamily="34" charset="0"/>
            </a:endParaRPr>
          </a:p>
          <a:p>
            <a:endParaRPr lang="en-GB" b="1" i="0" u="none" dirty="0">
              <a:solidFill>
                <a:srgbClr val="0645AD"/>
              </a:solidFill>
              <a:effectLst/>
              <a:latin typeface="Arial" panose="020B0604020202020204" pitchFamily="34" charset="0"/>
            </a:endParaRPr>
          </a:p>
          <a:p>
            <a:r>
              <a:rPr lang="en-GB" b="0" i="0" u="none" dirty="0">
                <a:solidFill>
                  <a:srgbClr val="0645AD"/>
                </a:solidFill>
                <a:effectLst/>
                <a:latin typeface="Arial" panose="020B0604020202020204" pitchFamily="34" charset="0"/>
              </a:rPr>
              <a:t>He also coined the term </a:t>
            </a:r>
            <a:r>
              <a:rPr lang="en-GB" b="1" i="0" u="none" dirty="0">
                <a:solidFill>
                  <a:srgbClr val="0645AD"/>
                </a:solidFill>
                <a:effectLst/>
                <a:latin typeface="Arial" panose="020B0604020202020204" pitchFamily="34" charset="0"/>
              </a:rPr>
              <a:t>critical consciousness – or conscientization (</a:t>
            </a:r>
            <a:r>
              <a:rPr lang="pt-PT" b="1" i="1" dirty="0">
                <a:solidFill>
                  <a:srgbClr val="202122"/>
                </a:solidFill>
                <a:effectLst/>
                <a:latin typeface="Arial" panose="020B0604020202020204" pitchFamily="34" charset="0"/>
              </a:rPr>
              <a:t>conscientização in Portuguese</a:t>
            </a:r>
            <a:r>
              <a:rPr lang="pt-PT" b="0" i="0" dirty="0">
                <a:solidFill>
                  <a:srgbClr val="202122"/>
                </a:solidFill>
                <a:effectLst/>
                <a:latin typeface="Arial" panose="020B0604020202020204" pitchFamily="34" charset="0"/>
              </a:rPr>
              <a:t>) which focusses on students understanding an in-depth view of the world and allowing for exposure to social and political contradicitons (this could link to the Four Puroposes –ethical citizenship quite well)</a:t>
            </a:r>
          </a:p>
          <a:p>
            <a:endParaRPr lang="pt-PT" b="1" i="1" u="none" dirty="0">
              <a:solidFill>
                <a:srgbClr val="202122"/>
              </a:solidFill>
              <a:effectLst/>
              <a:latin typeface="Arial" panose="020B0604020202020204" pitchFamily="34" charset="0"/>
            </a:endParaRPr>
          </a:p>
          <a:p>
            <a:pPr algn="l"/>
            <a:r>
              <a:rPr lang="pt-PT" b="0" i="0" u="none" dirty="0">
                <a:solidFill>
                  <a:srgbClr val="202122"/>
                </a:solidFill>
                <a:effectLst/>
                <a:latin typeface="Arial" panose="020B0604020202020204" pitchFamily="34" charset="0"/>
              </a:rPr>
              <a:t>He also talks about </a:t>
            </a:r>
            <a:r>
              <a:rPr lang="pt-PT" b="1" i="1" u="none" dirty="0">
                <a:solidFill>
                  <a:srgbClr val="202122"/>
                </a:solidFill>
                <a:effectLst/>
                <a:latin typeface="Arial" panose="020B0604020202020204" pitchFamily="34" charset="0"/>
              </a:rPr>
              <a:t>praxis (process) -  </a:t>
            </a:r>
            <a:r>
              <a:rPr lang="pt-PT" b="0" i="0" u="none" dirty="0">
                <a:solidFill>
                  <a:srgbClr val="202122"/>
                </a:solidFill>
                <a:effectLst/>
                <a:latin typeface="Arial" panose="020B0604020202020204" pitchFamily="34" charset="0"/>
              </a:rPr>
              <a:t>where people can reflect on oppression. (Similar to what we are asking students to do in this assignment!)</a:t>
            </a:r>
          </a:p>
          <a:p>
            <a:pPr algn="l"/>
            <a:endParaRPr lang="pt-PT" b="1" i="1" u="none" dirty="0">
              <a:solidFill>
                <a:srgbClr val="202122"/>
              </a:solidFill>
              <a:effectLst/>
              <a:latin typeface="Arial" panose="020B0604020202020204" pitchFamily="34" charset="0"/>
            </a:endParaRPr>
          </a:p>
          <a:p>
            <a:pPr algn="l"/>
            <a:r>
              <a:rPr lang="pt-PT" b="1" i="1" u="none" dirty="0">
                <a:solidFill>
                  <a:srgbClr val="202122"/>
                </a:solidFill>
                <a:effectLst/>
                <a:latin typeface="Arial" panose="020B0604020202020204" pitchFamily="34" charset="0"/>
              </a:rPr>
              <a:t> </a:t>
            </a:r>
            <a:r>
              <a:rPr lang="en-GB" b="0" i="0" dirty="0">
                <a:solidFill>
                  <a:srgbClr val="202122"/>
                </a:solidFill>
                <a:effectLst/>
                <a:latin typeface="Arial" panose="020B0604020202020204" pitchFamily="34" charset="0"/>
              </a:rPr>
              <a:t>Praxis may be described as a form of critical thinking and comprises the combination of reflection and action. Praxis can be viewed as a progression of cognitive and physical actions:</a:t>
            </a:r>
          </a:p>
          <a:p>
            <a:pPr algn="l"/>
            <a:endParaRPr lang="en-GB" b="0" i="0" dirty="0">
              <a:solidFill>
                <a:srgbClr val="202122"/>
              </a:solidFill>
              <a:effectLst/>
              <a:latin typeface="Arial" panose="020B0604020202020204" pitchFamily="34" charset="0"/>
            </a:endParaRPr>
          </a:p>
          <a:p>
            <a:pPr algn="l">
              <a:buFont typeface="Arial" panose="020B0604020202020204" pitchFamily="34" charset="0"/>
              <a:buChar char="•"/>
            </a:pPr>
            <a:r>
              <a:rPr lang="en-GB" b="0" i="0" dirty="0">
                <a:solidFill>
                  <a:srgbClr val="202122"/>
                </a:solidFill>
                <a:effectLst/>
                <a:latin typeface="Arial" panose="020B0604020202020204" pitchFamily="34" charset="0"/>
              </a:rPr>
              <a:t>Taking the action</a:t>
            </a:r>
          </a:p>
          <a:p>
            <a:pPr algn="l">
              <a:buFont typeface="Arial" panose="020B0604020202020204" pitchFamily="34" charset="0"/>
              <a:buChar char="•"/>
            </a:pPr>
            <a:r>
              <a:rPr lang="en-GB" b="0" i="0" dirty="0">
                <a:solidFill>
                  <a:srgbClr val="202122"/>
                </a:solidFill>
                <a:effectLst/>
                <a:latin typeface="Arial" panose="020B0604020202020204" pitchFamily="34" charset="0"/>
              </a:rPr>
              <a:t>Considering the impacts of the action</a:t>
            </a:r>
          </a:p>
          <a:p>
            <a:pPr algn="l">
              <a:buFont typeface="Arial" panose="020B0604020202020204" pitchFamily="34" charset="0"/>
              <a:buChar char="•"/>
            </a:pPr>
            <a:r>
              <a:rPr lang="en-GB" b="0" i="0" dirty="0">
                <a:solidFill>
                  <a:srgbClr val="202122"/>
                </a:solidFill>
                <a:effectLst/>
                <a:latin typeface="Arial" panose="020B0604020202020204" pitchFamily="34" charset="0"/>
              </a:rPr>
              <a:t>Analysing the results of the action by reflecting upon it</a:t>
            </a:r>
          </a:p>
          <a:p>
            <a:pPr algn="l">
              <a:buFont typeface="Arial" panose="020B0604020202020204" pitchFamily="34" charset="0"/>
              <a:buChar char="•"/>
            </a:pPr>
            <a:r>
              <a:rPr lang="en-GB" b="0" i="0" dirty="0">
                <a:solidFill>
                  <a:srgbClr val="202122"/>
                </a:solidFill>
                <a:effectLst/>
                <a:latin typeface="Arial" panose="020B0604020202020204" pitchFamily="34" charset="0"/>
              </a:rPr>
              <a:t>Altering and revising conceptions and planning following reflection</a:t>
            </a:r>
          </a:p>
          <a:p>
            <a:pPr algn="l">
              <a:buFont typeface="Arial" panose="020B0604020202020204" pitchFamily="34" charset="0"/>
              <a:buChar char="•"/>
            </a:pPr>
            <a:r>
              <a:rPr lang="en-GB" b="0" i="0" dirty="0">
                <a:solidFill>
                  <a:srgbClr val="202122"/>
                </a:solidFill>
                <a:effectLst/>
                <a:latin typeface="Arial" panose="020B0604020202020204" pitchFamily="34" charset="0"/>
              </a:rPr>
              <a:t>Implementing these plans in further actions</a:t>
            </a:r>
          </a:p>
          <a:p>
            <a:endParaRPr lang="en-GB" b="1" i="0" u="none" dirty="0">
              <a:solidFill>
                <a:srgbClr val="0645AD"/>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50</a:t>
            </a:fld>
            <a:endParaRPr lang="en-US" dirty="0"/>
          </a:p>
        </p:txBody>
      </p:sp>
    </p:spTree>
    <p:extLst>
      <p:ext uri="{BB962C8B-B14F-4D97-AF65-F5344CB8AC3E}">
        <p14:creationId xmlns:p14="http://schemas.microsoft.com/office/powerpoint/2010/main" val="329979680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Agree disagree? For now no need to make a  massive deal of Foucault just say he was a historian of social sciences as well as  philosopher who thought a lot about power! :D not needed for the assignment  but useful for debate.</a:t>
            </a:r>
          </a:p>
          <a:p>
            <a:endParaRPr lang="en-GB" dirty="0"/>
          </a:p>
          <a:p>
            <a:endParaRPr lang="en-GB" dirty="0"/>
          </a:p>
          <a:p>
            <a:r>
              <a:rPr lang="en-GB" dirty="0" err="1"/>
              <a:t>Sioned’s</a:t>
            </a:r>
            <a:r>
              <a:rPr lang="en-GB" dirty="0"/>
              <a:t> idea – when do you think this quote was said? (1979) things do not change!</a:t>
            </a:r>
          </a:p>
        </p:txBody>
      </p:sp>
      <p:sp>
        <p:nvSpPr>
          <p:cNvPr id="4" name="Slide Number Placeholder 3"/>
          <p:cNvSpPr>
            <a:spLocks noGrp="1"/>
          </p:cNvSpPr>
          <p:nvPr>
            <p:ph type="sldNum" sz="quarter" idx="5"/>
          </p:nvPr>
        </p:nvSpPr>
        <p:spPr/>
        <p:txBody>
          <a:bodyPr/>
          <a:lstStyle/>
          <a:p>
            <a:fld id="{B68C8073-CAD2-48BF-B8DB-FCAF7D6ED014}" type="slidenum">
              <a:rPr lang="en-US" smtClean="0"/>
              <a:t>51</a:t>
            </a:fld>
            <a:endParaRPr lang="en-US" dirty="0"/>
          </a:p>
        </p:txBody>
      </p:sp>
    </p:spTree>
    <p:extLst>
      <p:ext uri="{BB962C8B-B14F-4D97-AF65-F5344CB8AC3E}">
        <p14:creationId xmlns:p14="http://schemas.microsoft.com/office/powerpoint/2010/main" val="414697226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000000"/>
                </a:solidFill>
                <a:effectLst/>
                <a:latin typeface="Times New Roman" panose="02020603050405020304" pitchFamily="18" charset="0"/>
              </a:rPr>
              <a:t>Cytuna</a:t>
            </a:r>
            <a:r>
              <a:rPr lang="en-GB" b="0" i="0" dirty="0">
                <a:solidFill>
                  <a:srgbClr val="000000"/>
                </a:solidFill>
                <a:effectLst/>
                <a:latin typeface="Times New Roman" panose="02020603050405020304" pitchFamily="18" charset="0"/>
              </a:rPr>
              <a:t> / </a:t>
            </a:r>
            <a:r>
              <a:rPr lang="en-GB" b="0" i="0" dirty="0" err="1">
                <a:solidFill>
                  <a:srgbClr val="000000"/>
                </a:solidFill>
                <a:effectLst/>
                <a:latin typeface="Times New Roman" panose="02020603050405020304" pitchFamily="18" charset="0"/>
              </a:rPr>
              <a:t>anghytuno</a:t>
            </a:r>
            <a:r>
              <a:rPr lang="en-GB" b="0" i="0" dirty="0">
                <a:solidFill>
                  <a:srgbClr val="000000"/>
                </a:solidFill>
                <a:effectLst/>
                <a:latin typeface="Times New Roman" panose="02020603050405020304" pitchFamily="18" charset="0"/>
              </a:rPr>
              <a:t>?</a:t>
            </a:r>
          </a:p>
          <a:p>
            <a:endParaRPr lang="en-GB" b="0" i="0" dirty="0">
              <a:solidFill>
                <a:srgbClr val="000000"/>
              </a:solidFill>
              <a:effectLst/>
              <a:latin typeface="Times New Roman" panose="02020603050405020304" pitchFamily="18" charset="0"/>
            </a:endParaRPr>
          </a:p>
          <a:p>
            <a:r>
              <a:rPr lang="en-GB" b="0" i="0" dirty="0">
                <a:solidFill>
                  <a:srgbClr val="000000"/>
                </a:solidFill>
                <a:effectLst/>
                <a:latin typeface="Times New Roman" panose="02020603050405020304" pitchFamily="18" charset="0"/>
              </a:rPr>
              <a:t>Mae Foucault yn </a:t>
            </a:r>
            <a:r>
              <a:rPr lang="en-GB" b="0" i="0" dirty="0" err="1">
                <a:solidFill>
                  <a:srgbClr val="000000"/>
                </a:solidFill>
                <a:effectLst/>
                <a:latin typeface="Times New Roman" panose="02020603050405020304" pitchFamily="18" charset="0"/>
              </a:rPr>
              <a:t>herio‘r</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syniad</a:t>
            </a:r>
            <a:r>
              <a:rPr lang="en-GB" b="0" i="0" dirty="0">
                <a:solidFill>
                  <a:srgbClr val="000000"/>
                </a:solidFill>
                <a:effectLst/>
                <a:latin typeface="Times New Roman" panose="02020603050405020304" pitchFamily="18" charset="0"/>
              </a:rPr>
              <a:t> bod </a:t>
            </a:r>
            <a:r>
              <a:rPr lang="en-GB" b="0" i="0" dirty="0" err="1">
                <a:solidFill>
                  <a:srgbClr val="000000"/>
                </a:solidFill>
                <a:effectLst/>
                <a:latin typeface="Times New Roman" panose="02020603050405020304" pitchFamily="18" charset="0"/>
              </a:rPr>
              <a:t>pobl</a:t>
            </a:r>
            <a:r>
              <a:rPr lang="en-GB" b="0" i="0" dirty="0">
                <a:solidFill>
                  <a:srgbClr val="000000"/>
                </a:solidFill>
                <a:effectLst/>
                <a:latin typeface="Times New Roman" panose="02020603050405020304" pitchFamily="18" charset="0"/>
              </a:rPr>
              <a:t> neu </a:t>
            </a:r>
            <a:r>
              <a:rPr lang="en-GB" b="0" i="0" dirty="0" err="1">
                <a:solidFill>
                  <a:srgbClr val="000000"/>
                </a:solidFill>
                <a:effectLst/>
                <a:latin typeface="Times New Roman" panose="02020603050405020304" pitchFamily="18" charset="0"/>
              </a:rPr>
              <a:t>grwpiau’n</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arfer</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pŵer</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drwy</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gamau</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awdurdodi</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cyfnodol</a:t>
            </a:r>
            <a:r>
              <a:rPr lang="en-GB" b="0" i="0" dirty="0">
                <a:solidFill>
                  <a:srgbClr val="000000"/>
                </a:solidFill>
                <a:effectLst/>
                <a:latin typeface="Times New Roman" panose="02020603050405020304" pitchFamily="18" charset="0"/>
              </a:rPr>
              <a:t>’ neu ‘</a:t>
            </a:r>
            <a:r>
              <a:rPr lang="en-GB" b="0" i="0" dirty="0" err="1">
                <a:solidFill>
                  <a:srgbClr val="000000"/>
                </a:solidFill>
                <a:effectLst/>
                <a:latin typeface="Times New Roman" panose="02020603050405020304" pitchFamily="18" charset="0"/>
              </a:rPr>
              <a:t>sofran</a:t>
            </a:r>
            <a:r>
              <a:rPr lang="en-GB" b="0" i="0" dirty="0">
                <a:solidFill>
                  <a:srgbClr val="000000"/>
                </a:solidFill>
                <a:effectLst/>
                <a:latin typeface="Times New Roman" panose="02020603050405020304" pitchFamily="18" charset="0"/>
              </a:rPr>
              <a:t>’ neu </a:t>
            </a:r>
            <a:r>
              <a:rPr lang="en-GB" b="0" i="0" dirty="0" err="1">
                <a:solidFill>
                  <a:srgbClr val="000000"/>
                </a:solidFill>
                <a:effectLst/>
                <a:latin typeface="Times New Roman" panose="02020603050405020304" pitchFamily="18" charset="0"/>
              </a:rPr>
              <a:t>orfodaeth</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gan</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ei</a:t>
            </a:r>
            <a:r>
              <a:rPr lang="en-GB" b="0" i="0" dirty="0">
                <a:solidFill>
                  <a:srgbClr val="000000"/>
                </a:solidFill>
                <a:effectLst/>
                <a:latin typeface="Times New Roman" panose="02020603050405020304" pitchFamily="18" charset="0"/>
              </a:rPr>
              <a:t> weld yn </a:t>
            </a:r>
            <a:r>
              <a:rPr lang="en-GB" b="0" i="0" dirty="0" err="1">
                <a:solidFill>
                  <a:srgbClr val="000000"/>
                </a:solidFill>
                <a:effectLst/>
                <a:latin typeface="Times New Roman" panose="02020603050405020304" pitchFamily="18" charset="0"/>
              </a:rPr>
              <a:t>lle</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hynny</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fel</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rhywbeth</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gwasgaredig</a:t>
            </a:r>
            <a:r>
              <a:rPr lang="en-GB" b="0" i="0" dirty="0">
                <a:solidFill>
                  <a:srgbClr val="000000"/>
                </a:solidFill>
                <a:effectLst/>
                <a:latin typeface="Times New Roman" panose="02020603050405020304" pitchFamily="18" charset="0"/>
              </a:rPr>
              <a:t> a </a:t>
            </a:r>
            <a:r>
              <a:rPr lang="en-GB" b="0" i="0" dirty="0" err="1">
                <a:solidFill>
                  <a:srgbClr val="000000"/>
                </a:solidFill>
                <a:effectLst/>
                <a:latin typeface="Times New Roman" panose="02020603050405020304" pitchFamily="18" charset="0"/>
              </a:rPr>
              <a:t>threiddiol</a:t>
            </a:r>
            <a:r>
              <a:rPr lang="en-GB" b="0" i="0" dirty="0">
                <a:solidFill>
                  <a:srgbClr val="000000"/>
                </a:solidFill>
                <a:effectLst/>
                <a:latin typeface="Times New Roman" panose="02020603050405020304" pitchFamily="18" charset="0"/>
              </a:rPr>
              <a:t>. ‘Power is everywhere’ a ‘comes from everywhere’ felly yn </a:t>
            </a:r>
            <a:r>
              <a:rPr lang="en-GB" b="0" i="0" dirty="0" err="1">
                <a:solidFill>
                  <a:srgbClr val="000000"/>
                </a:solidFill>
                <a:effectLst/>
                <a:latin typeface="Times New Roman" panose="02020603050405020304" pitchFamily="18" charset="0"/>
              </a:rPr>
              <a:t>yr</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ystyr</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hwn</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nid</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yw’n</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gyfrwng</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nac</a:t>
            </a:r>
            <a:r>
              <a:rPr lang="en-GB" b="0" i="0" dirty="0">
                <a:solidFill>
                  <a:srgbClr val="000000"/>
                </a:solidFill>
                <a:effectLst/>
                <a:latin typeface="Times New Roman" panose="02020603050405020304" pitchFamily="18" charset="0"/>
              </a:rPr>
              <a:t> yn </a:t>
            </a:r>
            <a:r>
              <a:rPr lang="en-GB" b="0" i="0" dirty="0" err="1">
                <a:solidFill>
                  <a:srgbClr val="000000"/>
                </a:solidFill>
                <a:effectLst/>
                <a:latin typeface="Times New Roman" panose="02020603050405020304" pitchFamily="18" charset="0"/>
              </a:rPr>
              <a:t>strwythur</a:t>
            </a:r>
            <a:r>
              <a:rPr lang="en-GB" b="0" i="0" dirty="0">
                <a:solidFill>
                  <a:srgbClr val="000000"/>
                </a:solidFill>
                <a:effectLst/>
                <a:latin typeface="Times New Roman" panose="02020603050405020304" pitchFamily="18" charset="0"/>
              </a:rPr>
              <a:t> (Foucault 1998: 63). Yn </a:t>
            </a:r>
            <a:r>
              <a:rPr lang="en-GB" b="0" i="0" dirty="0" err="1">
                <a:solidFill>
                  <a:srgbClr val="000000"/>
                </a:solidFill>
                <a:effectLst/>
                <a:latin typeface="Times New Roman" panose="02020603050405020304" pitchFamily="18" charset="0"/>
              </a:rPr>
              <a:t>lle</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hynny</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mae’n</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fath</a:t>
            </a:r>
            <a:r>
              <a:rPr lang="en-GB" b="0" i="0" dirty="0">
                <a:solidFill>
                  <a:srgbClr val="000000"/>
                </a:solidFill>
                <a:effectLst/>
                <a:latin typeface="Times New Roman" panose="02020603050405020304" pitchFamily="18" charset="0"/>
              </a:rPr>
              <a:t> o ‘</a:t>
            </a:r>
            <a:r>
              <a:rPr lang="en-GB" b="0" i="0" dirty="0" err="1">
                <a:solidFill>
                  <a:srgbClr val="000000"/>
                </a:solidFill>
                <a:effectLst/>
                <a:latin typeface="Times New Roman" panose="02020603050405020304" pitchFamily="18" charset="0"/>
              </a:rPr>
              <a:t>fetabŵer</a:t>
            </a:r>
            <a:r>
              <a:rPr lang="en-GB" b="0" i="0" dirty="0">
                <a:solidFill>
                  <a:srgbClr val="000000"/>
                </a:solidFill>
                <a:effectLst/>
                <a:latin typeface="Times New Roman" panose="02020603050405020304" pitchFamily="18" charset="0"/>
              </a:rPr>
              <a:t>’ neu ‘</a:t>
            </a:r>
            <a:r>
              <a:rPr lang="en-GB" b="0" i="0" dirty="0" err="1">
                <a:solidFill>
                  <a:srgbClr val="000000"/>
                </a:solidFill>
                <a:effectLst/>
                <a:latin typeface="Times New Roman" panose="02020603050405020304" pitchFamily="18" charset="0"/>
              </a:rPr>
              <a:t>gyfundrefn</a:t>
            </a:r>
            <a:r>
              <a:rPr lang="en-GB" b="0" i="0" dirty="0">
                <a:solidFill>
                  <a:srgbClr val="000000"/>
                </a:solidFill>
                <a:effectLst/>
                <a:latin typeface="Times New Roman" panose="02020603050405020304" pitchFamily="18" charset="0"/>
              </a:rPr>
              <a:t> o </a:t>
            </a:r>
            <a:r>
              <a:rPr lang="en-GB" b="0" i="0" dirty="0" err="1">
                <a:solidFill>
                  <a:srgbClr val="000000"/>
                </a:solidFill>
                <a:effectLst/>
                <a:latin typeface="Times New Roman" panose="02020603050405020304" pitchFamily="18" charset="0"/>
              </a:rPr>
              <a:t>wirionedd</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sy’n</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treiddio</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drwy</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gymdeithas</a:t>
            </a:r>
            <a:r>
              <a:rPr lang="en-GB" b="0" i="0" dirty="0">
                <a:solidFill>
                  <a:srgbClr val="000000"/>
                </a:solidFill>
                <a:effectLst/>
                <a:latin typeface="Times New Roman" panose="02020603050405020304" pitchFamily="18" charset="0"/>
              </a:rPr>
              <a:t>, ac </a:t>
            </a:r>
            <a:r>
              <a:rPr lang="en-GB" b="0" i="0" dirty="0" err="1">
                <a:solidFill>
                  <a:srgbClr val="000000"/>
                </a:solidFill>
                <a:effectLst/>
                <a:latin typeface="Times New Roman" panose="02020603050405020304" pitchFamily="18" charset="0"/>
              </a:rPr>
              <a:t>sy’n</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newid</a:t>
            </a:r>
            <a:r>
              <a:rPr lang="en-GB" b="0" i="0" dirty="0">
                <a:solidFill>
                  <a:srgbClr val="000000"/>
                </a:solidFill>
                <a:effectLst/>
                <a:latin typeface="Times New Roman" panose="02020603050405020304" pitchFamily="18" charset="0"/>
              </a:rPr>
              <a:t> ac yn </a:t>
            </a:r>
            <a:r>
              <a:rPr lang="en-GB" b="0" i="0" dirty="0" err="1">
                <a:solidFill>
                  <a:srgbClr val="000000"/>
                </a:solidFill>
                <a:effectLst/>
                <a:latin typeface="Times New Roman" panose="02020603050405020304" pitchFamily="18" charset="0"/>
              </a:rPr>
              <a:t>cael</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ei</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negodi’n</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barhaus</a:t>
            </a:r>
            <a:r>
              <a:rPr lang="en-GB" b="0" i="0" dirty="0">
                <a:solidFill>
                  <a:srgbClr val="000000"/>
                </a:solidFill>
                <a:effectLst/>
                <a:latin typeface="Times New Roman" panose="02020603050405020304" pitchFamily="18" charset="0"/>
              </a:rPr>
              <a:t>. Mae Foucault yn </a:t>
            </a:r>
            <a:r>
              <a:rPr lang="en-GB" b="0" i="0" dirty="0" err="1">
                <a:solidFill>
                  <a:srgbClr val="000000"/>
                </a:solidFill>
                <a:effectLst/>
                <a:latin typeface="Times New Roman" panose="02020603050405020304" pitchFamily="18" charset="0"/>
              </a:rPr>
              <a:t>defnyddio’r</a:t>
            </a:r>
            <a:r>
              <a:rPr lang="en-GB" b="0" i="0" dirty="0">
                <a:solidFill>
                  <a:srgbClr val="000000"/>
                </a:solidFill>
                <a:effectLst/>
                <a:latin typeface="Times New Roman" panose="02020603050405020304" pitchFamily="18" charset="0"/>
              </a:rPr>
              <a:t> term ‘</a:t>
            </a:r>
            <a:r>
              <a:rPr lang="en-GB" b="0" i="0" dirty="0" err="1">
                <a:solidFill>
                  <a:srgbClr val="000000"/>
                </a:solidFill>
                <a:effectLst/>
                <a:latin typeface="Times New Roman" panose="02020603050405020304" pitchFamily="18" charset="0"/>
              </a:rPr>
              <a:t>pŵer</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gwybodaeth</a:t>
            </a:r>
            <a:r>
              <a:rPr lang="en-GB" b="0" i="0" dirty="0">
                <a:solidFill>
                  <a:srgbClr val="000000"/>
                </a:solidFill>
                <a:effectLst/>
                <a:latin typeface="Times New Roman" panose="02020603050405020304" pitchFamily="18" charset="0"/>
              </a:rPr>
              <a:t>’ i </a:t>
            </a:r>
            <a:r>
              <a:rPr lang="en-GB" b="0" i="0" dirty="0" err="1">
                <a:solidFill>
                  <a:srgbClr val="000000"/>
                </a:solidFill>
                <a:effectLst/>
                <a:latin typeface="Times New Roman" panose="02020603050405020304" pitchFamily="18" charset="0"/>
              </a:rPr>
              <a:t>ddangos</a:t>
            </a:r>
            <a:r>
              <a:rPr lang="en-GB" b="0" i="0" dirty="0">
                <a:solidFill>
                  <a:srgbClr val="000000"/>
                </a:solidFill>
                <a:effectLst/>
                <a:latin typeface="Times New Roman" panose="02020603050405020304" pitchFamily="18" charset="0"/>
              </a:rPr>
              <a:t> bod </a:t>
            </a:r>
            <a:r>
              <a:rPr lang="en-GB" b="0" i="0" dirty="0" err="1">
                <a:solidFill>
                  <a:srgbClr val="000000"/>
                </a:solidFill>
                <a:effectLst/>
                <a:latin typeface="Times New Roman" panose="02020603050405020304" pitchFamily="18" charset="0"/>
              </a:rPr>
              <a:t>pŵer</a:t>
            </a:r>
            <a:r>
              <a:rPr lang="en-GB" b="0" i="0" dirty="0">
                <a:solidFill>
                  <a:srgbClr val="000000"/>
                </a:solidFill>
                <a:effectLst/>
                <a:latin typeface="Times New Roman" panose="02020603050405020304" pitchFamily="18" charset="0"/>
              </a:rPr>
              <a:t> yn </a:t>
            </a:r>
            <a:r>
              <a:rPr lang="en-GB" b="0" i="0" dirty="0" err="1">
                <a:solidFill>
                  <a:srgbClr val="000000"/>
                </a:solidFill>
                <a:effectLst/>
                <a:latin typeface="Times New Roman" panose="02020603050405020304" pitchFamily="18" charset="0"/>
              </a:rPr>
              <a:t>cael</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ei</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adeiladu</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drwy</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ffurfiau</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cydnabyddedig</a:t>
            </a:r>
            <a:r>
              <a:rPr lang="en-GB" b="0" i="0" dirty="0">
                <a:solidFill>
                  <a:srgbClr val="000000"/>
                </a:solidFill>
                <a:effectLst/>
                <a:latin typeface="Times New Roman" panose="02020603050405020304" pitchFamily="18" charset="0"/>
              </a:rPr>
              <a:t> ar </a:t>
            </a:r>
            <a:r>
              <a:rPr lang="en-GB" b="0" i="0" dirty="0" err="1">
                <a:solidFill>
                  <a:srgbClr val="000000"/>
                </a:solidFill>
                <a:effectLst/>
                <a:latin typeface="Times New Roman" panose="02020603050405020304" pitchFamily="18" charset="0"/>
              </a:rPr>
              <a:t>wybodaeth</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dealltwriaeth</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wyddonol</a:t>
            </a:r>
            <a:r>
              <a:rPr lang="en-GB" b="0" i="0" dirty="0">
                <a:solidFill>
                  <a:srgbClr val="000000"/>
                </a:solidFill>
                <a:effectLst/>
                <a:latin typeface="Times New Roman" panose="02020603050405020304" pitchFamily="18" charset="0"/>
              </a:rPr>
              <a:t> a ‘</a:t>
            </a:r>
            <a:r>
              <a:rPr lang="en-GB" b="0" i="0" dirty="0" err="1">
                <a:solidFill>
                  <a:srgbClr val="000000"/>
                </a:solidFill>
                <a:effectLst/>
                <a:latin typeface="Times New Roman" panose="02020603050405020304" pitchFamily="18" charset="0"/>
              </a:rPr>
              <a:t>gwirionedd</a:t>
            </a:r>
            <a:r>
              <a:rPr lang="en-GB" b="0" i="0" dirty="0">
                <a:solidFill>
                  <a:srgbClr val="000000"/>
                </a:solidFill>
                <a:effectLst/>
                <a:latin typeface="Times New Roman" panose="02020603050405020304" pitchFamily="18" charset="0"/>
              </a:rPr>
              <a:t>’:</a:t>
            </a:r>
            <a:endParaRPr lang="en-GB" dirty="0"/>
          </a:p>
          <a:p>
            <a:endParaRPr lang="en-GB" dirty="0"/>
          </a:p>
          <a:p>
            <a:endParaRPr lang="en-GB" dirty="0"/>
          </a:p>
          <a:p>
            <a:endParaRPr lang="en-GB" dirty="0"/>
          </a:p>
          <a:p>
            <a:endParaRPr lang="en-GB" dirty="0"/>
          </a:p>
          <a:p>
            <a:r>
              <a:rPr lang="en-GB" dirty="0"/>
              <a:t>Agree / disagree?</a:t>
            </a:r>
          </a:p>
          <a:p>
            <a:endParaRPr lang="en-GB" dirty="0"/>
          </a:p>
          <a:p>
            <a:pPr algn="just" fontAlgn="base"/>
            <a:endParaRPr lang="en-GB" b="0" i="0" dirty="0">
              <a:solidFill>
                <a:srgbClr val="4C4C4C"/>
              </a:solidFill>
              <a:effectLst/>
              <a:latin typeface="Arial" panose="020B0604020202020204" pitchFamily="34" charset="0"/>
            </a:endParaRPr>
          </a:p>
          <a:p>
            <a:pPr algn="just" fontAlgn="base"/>
            <a:r>
              <a:rPr lang="en-GB" b="0" i="0" dirty="0">
                <a:solidFill>
                  <a:srgbClr val="4C4C4C"/>
                </a:solidFill>
                <a:effectLst/>
                <a:latin typeface="Arial" panose="020B0604020202020204" pitchFamily="34" charset="0"/>
              </a:rPr>
              <a:t>Foucault challenges the idea that power is wielded by people or groups by way of ‘episodic’ or ‘sovereign’ acts of domination or coercion, seeing it instead as dispersed and pervasive. ‘Power is everywhere’ and ‘comes from everywhere’ so in this sense is neither an agency nor a structure (Foucault 1998: 63). Instead it is a kind of ‘</a:t>
            </a:r>
            <a:r>
              <a:rPr lang="en-GB" b="0" i="0" dirty="0" err="1">
                <a:solidFill>
                  <a:srgbClr val="4C4C4C"/>
                </a:solidFill>
                <a:effectLst/>
                <a:latin typeface="Arial" panose="020B0604020202020204" pitchFamily="34" charset="0"/>
              </a:rPr>
              <a:t>metapower</a:t>
            </a:r>
            <a:r>
              <a:rPr lang="en-GB" b="0" i="0" dirty="0">
                <a:solidFill>
                  <a:srgbClr val="4C4C4C"/>
                </a:solidFill>
                <a:effectLst/>
                <a:latin typeface="Arial" panose="020B0604020202020204" pitchFamily="34" charset="0"/>
              </a:rPr>
              <a:t>’ or ‘regime of truth’ that pervades society, and which is in constant flux and negotiation. Foucault uses the term ‘power/knowledge’ to signify that power is constituted through accepted forms of knowledge, scientific understanding and ‘truth’</a:t>
            </a:r>
          </a:p>
          <a:p>
            <a:pPr algn="just" fontAlgn="base"/>
            <a:endParaRPr lang="en-GB" b="0" i="0" dirty="0">
              <a:solidFill>
                <a:srgbClr val="4C4C4C"/>
              </a:solidFill>
              <a:effectLst/>
              <a:latin typeface="Arial" panose="020B0604020202020204" pitchFamily="34" charset="0"/>
            </a:endParaRPr>
          </a:p>
          <a:p>
            <a:pPr algn="just" fontAlgn="base"/>
            <a:endParaRPr lang="en-GB" b="0" i="0" dirty="0">
              <a:solidFill>
                <a:srgbClr val="4C4C4C"/>
              </a:solidFill>
              <a:effectLst/>
              <a:latin typeface="Arial" panose="020B0604020202020204" pitchFamily="34" charset="0"/>
            </a:endParaRPr>
          </a:p>
          <a:p>
            <a:pPr algn="just" fontAlgn="base"/>
            <a:r>
              <a:rPr lang="en-GB" b="0" i="0" dirty="0">
                <a:solidFill>
                  <a:srgbClr val="4C4C4C"/>
                </a:solidFill>
                <a:effectLst/>
                <a:latin typeface="Arial" panose="020B0604020202020204" pitchFamily="34" charset="0"/>
              </a:rPr>
              <a:t>Nat – this can also be turned on its head. Schools can classify, control and regulate people in positive ways.</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52</a:t>
            </a:fld>
            <a:endParaRPr lang="en-US" dirty="0"/>
          </a:p>
        </p:txBody>
      </p:sp>
    </p:spTree>
    <p:extLst>
      <p:ext uri="{BB962C8B-B14F-4D97-AF65-F5344CB8AC3E}">
        <p14:creationId xmlns:p14="http://schemas.microsoft.com/office/powerpoint/2010/main" val="198553907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Calibri" panose="020F0502020204030204" pitchFamily="34" charset="0"/>
                <a:ea typeface="Calibri" panose="020F0502020204030204" pitchFamily="34" charset="0"/>
                <a:cs typeface="Times New Roman" panose="02020603050405020304" pitchFamily="18" charset="0"/>
              </a:rPr>
              <a:t>Byddwn yn ystyried pŵer mewn arweinyddiaeth gynhwysol yn ein sesiwn ar weithio gyda gweithwyr proffesiynol eraill. Ond trosolwg yw hwn.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r>
              <a:rPr lang="en-GB" dirty="0"/>
              <a:t>We will be considering power in inclusive leadership in our session on working with other professionals. But this is an overview. </a:t>
            </a:r>
          </a:p>
        </p:txBody>
      </p:sp>
      <p:sp>
        <p:nvSpPr>
          <p:cNvPr id="4" name="Slide Number Placeholder 3"/>
          <p:cNvSpPr>
            <a:spLocks noGrp="1"/>
          </p:cNvSpPr>
          <p:nvPr>
            <p:ph type="sldNum" sz="quarter" idx="5"/>
          </p:nvPr>
        </p:nvSpPr>
        <p:spPr/>
        <p:txBody>
          <a:bodyPr/>
          <a:lstStyle/>
          <a:p>
            <a:fld id="{B68C8073-CAD2-48BF-B8DB-FCAF7D6ED014}" type="slidenum">
              <a:rPr lang="en-US" smtClean="0"/>
              <a:t>54</a:t>
            </a:fld>
            <a:endParaRPr lang="en-US" dirty="0"/>
          </a:p>
        </p:txBody>
      </p:sp>
    </p:spTree>
    <p:extLst>
      <p:ext uri="{BB962C8B-B14F-4D97-AF65-F5344CB8AC3E}">
        <p14:creationId xmlns:p14="http://schemas.microsoft.com/office/powerpoint/2010/main" val="82828933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Fframwaith defnyddiol sy'n adeiladu ar y ddealltwriaeth hon o bŵer ac sy'n symud y tu hwnt iddi gan Lisa </a:t>
            </a:r>
            <a:r>
              <a:rPr lang="cy-GB" sz="1200" dirty="0" err="1">
                <a:effectLst/>
                <a:latin typeface="Calibri" panose="020F0502020204030204" pitchFamily="34" charset="0"/>
                <a:ea typeface="Calibri" panose="020F0502020204030204" pitchFamily="34" charset="0"/>
                <a:cs typeface="Times New Roman" panose="02020603050405020304" pitchFamily="18" charset="0"/>
              </a:rPr>
              <a:t>VeneKlasen</a:t>
            </a:r>
            <a:r>
              <a:rPr lang="cy-GB" sz="1200" dirty="0">
                <a:effectLst/>
                <a:latin typeface="Calibri" panose="020F0502020204030204" pitchFamily="34" charset="0"/>
                <a:ea typeface="Calibri" panose="020F0502020204030204" pitchFamily="34" charset="0"/>
                <a:cs typeface="Times New Roman" panose="02020603050405020304" pitchFamily="18" charset="0"/>
              </a:rPr>
              <a:t> a </a:t>
            </a:r>
            <a:r>
              <a:rPr lang="cy-GB" sz="1200" dirty="0" err="1">
                <a:effectLst/>
                <a:latin typeface="Calibri" panose="020F0502020204030204" pitchFamily="34" charset="0"/>
                <a:ea typeface="Calibri" panose="020F0502020204030204" pitchFamily="34" charset="0"/>
                <a:cs typeface="Times New Roman" panose="02020603050405020304" pitchFamily="18" charset="0"/>
              </a:rPr>
              <a:t>Valerie</a:t>
            </a:r>
            <a:r>
              <a:rPr lang="cy-GB" sz="1200" dirty="0">
                <a:effectLst/>
                <a:latin typeface="Calibri" panose="020F0502020204030204" pitchFamily="34" charset="0"/>
                <a:ea typeface="Calibri" panose="020F0502020204030204" pitchFamily="34" charset="0"/>
                <a:cs typeface="Times New Roman" panose="02020603050405020304" pitchFamily="18" charset="0"/>
              </a:rPr>
              <a:t> Miller, y mae eu llyfr yn 2002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A New Weave of Power, People and Politics: The action guide for advocacy and citizen participation</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cy-GB" sz="1200" dirty="0">
                <a:effectLst/>
                <a:latin typeface="Calibri" panose="020F0502020204030204" pitchFamily="34" charset="0"/>
                <a:ea typeface="Calibri" panose="020F0502020204030204" pitchFamily="34" charset="0"/>
                <a:cs typeface="Times New Roman" panose="02020603050405020304" pitchFamily="18" charset="0"/>
              </a:rPr>
              <a:t> yn amlinellu sawl ffordd o ystyried pŵer yn rym cadarnhaol yn hytrach nag un negyddol. Maent yn dadlau y gellir cydnabod a chefnogi'r mynegiant cadarnhaol hwn o bŵer – a elwir </a:t>
            </a:r>
            <a:r>
              <a:rPr lang="cy-GB" sz="1200" dirty="0" err="1">
                <a:effectLst/>
                <a:latin typeface="Calibri" panose="020F0502020204030204" pitchFamily="34" charset="0"/>
                <a:ea typeface="Calibri" panose="020F0502020204030204" pitchFamily="34" charset="0"/>
                <a:cs typeface="Times New Roman" panose="02020603050405020304" pitchFamily="18" charset="0"/>
              </a:rPr>
              <a:t>weithiau'n</a:t>
            </a:r>
            <a:r>
              <a:rPr lang="cy-GB" sz="1200" dirty="0">
                <a:effectLst/>
                <a:latin typeface="Calibri" panose="020F0502020204030204" pitchFamily="34" charset="0"/>
                <a:ea typeface="Calibri" panose="020F0502020204030204" pitchFamily="34" charset="0"/>
                <a:cs typeface="Times New Roman" panose="02020603050405020304" pitchFamily="18" charset="0"/>
              </a:rPr>
              <a:t> effaith – mewn ymdrechion cydweithredol gwaith datblygu. </a:t>
            </a:r>
          </a:p>
          <a:p>
            <a:pPr>
              <a:lnSpc>
                <a:spcPct val="107000"/>
              </a:lnSpc>
              <a:spcAft>
                <a:spcPts val="800"/>
              </a:spcAft>
            </a:pPr>
            <a:endParaRPr lang="cy-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200" b="1" dirty="0">
                <a:effectLst/>
                <a:latin typeface="Calibri" panose="020F0502020204030204" pitchFamily="34" charset="0"/>
                <a:ea typeface="Calibri" panose="020F0502020204030204" pitchFamily="34" charset="0"/>
                <a:cs typeface="Times New Roman" panose="02020603050405020304" pitchFamily="18" charset="0"/>
              </a:rPr>
              <a:t>Efallai y bydd myfyrwyr yn holi pam mae'r cyfeirnod hwn yn hen (2002) – ond mae hwn yn ddarn o waith arloesol.</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Pŵer i – sef effaith i allu penderfynu ar rywbeth a'i wneud.</a:t>
            </a:r>
          </a:p>
          <a:p>
            <a:pPr>
              <a:lnSpc>
                <a:spcPct val="107000"/>
              </a:lnSpc>
              <a:spcAft>
                <a:spcPts val="80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Pŵer oddi mewn – pŵer oddi mewn i berson i fod yn </a:t>
            </a:r>
            <a:r>
              <a:rPr lang="cy-GB" sz="1200" dirty="0" err="1">
                <a:effectLst/>
                <a:latin typeface="Calibri" panose="020F0502020204030204" pitchFamily="34" charset="0"/>
                <a:ea typeface="Calibri" panose="020F0502020204030204" pitchFamily="34" charset="0"/>
                <a:cs typeface="Times New Roman" panose="02020603050405020304" pitchFamily="18" charset="0"/>
              </a:rPr>
              <a:t>hunanhyderus</a:t>
            </a:r>
            <a:r>
              <a:rPr lang="cy-GB" sz="1200" dirty="0">
                <a:effectLst/>
                <a:latin typeface="Calibri" panose="020F0502020204030204" pitchFamily="34" charset="0"/>
                <a:ea typeface="Calibri" panose="020F0502020204030204" pitchFamily="34" charset="0"/>
                <a:cs typeface="Times New Roman" panose="02020603050405020304" pitchFamily="18" charset="0"/>
              </a:rPr>
              <a:t> a theimlo y </a:t>
            </a:r>
            <a:r>
              <a:rPr lang="cy-GB" sz="1200" dirty="0" err="1">
                <a:effectLst/>
                <a:latin typeface="Calibri" panose="020F0502020204030204" pitchFamily="34" charset="0"/>
                <a:ea typeface="Calibri" panose="020F0502020204030204" pitchFamily="34" charset="0"/>
                <a:cs typeface="Times New Roman" panose="02020603050405020304" pitchFamily="18" charset="0"/>
              </a:rPr>
              <a:t>gallant</a:t>
            </a:r>
            <a:r>
              <a:rPr lang="cy-GB" sz="1200" dirty="0">
                <a:effectLst/>
                <a:latin typeface="Calibri" panose="020F0502020204030204" pitchFamily="34" charset="0"/>
                <a:ea typeface="Calibri" panose="020F0502020204030204" pitchFamily="34" charset="0"/>
                <a:cs typeface="Times New Roman" panose="02020603050405020304" pitchFamily="18" charset="0"/>
              </a:rPr>
              <a:t> wneud pethau.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Pŵer gyda – sef pŵer cyfunol a all wynebu materion ar y cyd, gyda'i gilydd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Pŵer dros - fel yr awgrymwyd.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Mae 5ed  pŵer – Pŵer i rymuso. Os oes gennych bŵer i, a phŵer dros, mae gennych y pŵer i wneud rhywbeth. Yn enwedig i blant a theuluoedd. </a:t>
            </a:r>
          </a:p>
          <a:p>
            <a:pPr>
              <a:lnSpc>
                <a:spcPct val="107000"/>
              </a:lnSpc>
              <a:spcAft>
                <a:spcPts val="800"/>
              </a:spcAft>
            </a:pPr>
            <a:endParaRPr lang="cy-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GOFYNNWCH : Beth allwch chi ei wneud i rymuso?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cy-GB" sz="12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200" b="1" dirty="0">
                <a:effectLst/>
                <a:latin typeface="Calibri" panose="020F0502020204030204" pitchFamily="34" charset="0"/>
                <a:ea typeface="Calibri" panose="020F0502020204030204" pitchFamily="34" charset="0"/>
                <a:cs typeface="Times New Roman" panose="02020603050405020304" pitchFamily="18" charset="0"/>
              </a:rPr>
              <a:t>GOFYNNWCH? (gwaith grŵp): pa eiriau fyddai'n disgrifio'r hyn y mae angen i chi ei wneud i fod yn arweinydd cynhwysol a sicrhau pŵer i eraill?</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cy-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Gwrando</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Bod yn dawel!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Eistedd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Parchu</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Calonogi</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Cefnogi</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Ac ati.</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56</a:t>
            </a:fld>
            <a:endParaRPr lang="en-US" dirty="0"/>
          </a:p>
        </p:txBody>
      </p:sp>
    </p:spTree>
    <p:extLst>
      <p:ext uri="{BB962C8B-B14F-4D97-AF65-F5344CB8AC3E}">
        <p14:creationId xmlns:p14="http://schemas.microsoft.com/office/powerpoint/2010/main" val="293481893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1E1E1E"/>
              </a:solidFill>
              <a:effectLst/>
              <a:latin typeface="dejarip"/>
            </a:endParaRPr>
          </a:p>
          <a:p>
            <a:endParaRPr lang="en-GB" b="0" i="0" dirty="0">
              <a:solidFill>
                <a:srgbClr val="1E1E1E"/>
              </a:solidFill>
              <a:effectLst/>
              <a:latin typeface="dejarip"/>
            </a:endParaRPr>
          </a:p>
          <a:p>
            <a:r>
              <a:rPr lang="en-GB" b="0" i="0" dirty="0">
                <a:solidFill>
                  <a:srgbClr val="1E1E1E"/>
                </a:solidFill>
                <a:effectLst/>
                <a:latin typeface="dejarip"/>
              </a:rPr>
              <a:t>A useful framework which builds on and moves beyond this understanding of power is summarised by Lisa </a:t>
            </a:r>
            <a:r>
              <a:rPr lang="en-GB" b="0" i="0" dirty="0" err="1">
                <a:solidFill>
                  <a:srgbClr val="1E1E1E"/>
                </a:solidFill>
                <a:effectLst/>
                <a:latin typeface="dejarip"/>
              </a:rPr>
              <a:t>VeneKlasen</a:t>
            </a:r>
            <a:r>
              <a:rPr lang="en-GB" b="0" i="0" dirty="0">
                <a:solidFill>
                  <a:srgbClr val="1E1E1E"/>
                </a:solidFill>
                <a:effectLst/>
                <a:latin typeface="dejarip"/>
              </a:rPr>
              <a:t> and Valerie Miller, whose 2002 book </a:t>
            </a:r>
            <a:r>
              <a:rPr lang="en-GB" b="0" i="0" u="none" strike="noStrike" dirty="0">
                <a:solidFill>
                  <a:srgbClr val="C02530"/>
                </a:solidFill>
                <a:effectLst/>
                <a:latin typeface="dejarip"/>
                <a:hlinkClick r:id="rId3"/>
              </a:rPr>
              <a:t>A New Weave of Power, People and Politics: The action guide for advocacy and citizen participation</a:t>
            </a:r>
            <a:r>
              <a:rPr lang="en-GB" b="0" i="0" dirty="0">
                <a:solidFill>
                  <a:srgbClr val="1E1E1E"/>
                </a:solidFill>
                <a:effectLst/>
                <a:latin typeface="dejarip"/>
              </a:rPr>
              <a:t> outlines several ways of looking at power as a positive rather than a negative force. They argue that these positive expressions of power – sometimes called agency – can be recognised and supported in development cooperation efforts. </a:t>
            </a:r>
          </a:p>
          <a:p>
            <a:endParaRPr lang="en-GB" b="0" i="0" dirty="0">
              <a:solidFill>
                <a:srgbClr val="1E1E1E"/>
              </a:solidFill>
              <a:effectLst/>
              <a:latin typeface="dejarip"/>
            </a:endParaRPr>
          </a:p>
          <a:p>
            <a:r>
              <a:rPr lang="en-GB" b="1" i="0" dirty="0">
                <a:solidFill>
                  <a:srgbClr val="1E1E1E"/>
                </a:solidFill>
                <a:effectLst/>
                <a:latin typeface="dejarip"/>
              </a:rPr>
              <a:t>Students may ask why is this reference old (2002) – but this is a seminal piece of work.</a:t>
            </a:r>
          </a:p>
          <a:p>
            <a:endParaRPr lang="en-GB" b="0" i="0" dirty="0">
              <a:solidFill>
                <a:srgbClr val="1E1E1E"/>
              </a:solidFill>
              <a:effectLst/>
              <a:latin typeface="dejarip"/>
            </a:endParaRPr>
          </a:p>
          <a:p>
            <a:r>
              <a:rPr lang="en-GB" b="0" i="0" dirty="0">
                <a:solidFill>
                  <a:srgbClr val="1E1E1E"/>
                </a:solidFill>
                <a:effectLst/>
                <a:latin typeface="dejarip"/>
              </a:rPr>
              <a:t>Power to – this is agency being able to decide about something to do and to do it.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E1E1E"/>
                </a:solidFill>
                <a:effectLst/>
                <a:latin typeface="dejarip"/>
              </a:rPr>
              <a:t>Power within – power within a person to being self confidence and feeling they can do things. </a:t>
            </a:r>
          </a:p>
          <a:p>
            <a:r>
              <a:rPr lang="en-GB" b="0" i="0" dirty="0">
                <a:solidFill>
                  <a:srgbClr val="1E1E1E"/>
                </a:solidFill>
                <a:effectLst/>
                <a:latin typeface="dejarip"/>
              </a:rPr>
              <a:t>Power with – this is a collective power which can collectively confront issues together</a:t>
            </a:r>
          </a:p>
          <a:p>
            <a:r>
              <a:rPr lang="en-GB" b="0" i="0" dirty="0">
                <a:solidFill>
                  <a:srgbClr val="1E1E1E"/>
                </a:solidFill>
                <a:effectLst/>
                <a:latin typeface="dejarip"/>
              </a:rPr>
              <a:t>Power over- as suggested. </a:t>
            </a:r>
          </a:p>
          <a:p>
            <a:endParaRPr lang="en-GB" b="0" i="0" dirty="0">
              <a:solidFill>
                <a:srgbClr val="1E1E1E"/>
              </a:solidFill>
              <a:effectLst/>
              <a:latin typeface="dejarip"/>
            </a:endParaRPr>
          </a:p>
          <a:p>
            <a:r>
              <a:rPr lang="en-GB" b="0" i="0" dirty="0">
                <a:solidFill>
                  <a:srgbClr val="1E1E1E"/>
                </a:solidFill>
                <a:effectLst/>
                <a:latin typeface="dejarip"/>
              </a:rPr>
              <a:t>There is a 5</a:t>
            </a:r>
            <a:r>
              <a:rPr lang="en-GB" b="0" i="0" baseline="30000" dirty="0">
                <a:solidFill>
                  <a:srgbClr val="1E1E1E"/>
                </a:solidFill>
                <a:effectLst/>
                <a:latin typeface="dejarip"/>
              </a:rPr>
              <a:t>th</a:t>
            </a:r>
            <a:r>
              <a:rPr lang="en-GB" b="0" i="0" dirty="0">
                <a:solidFill>
                  <a:srgbClr val="1E1E1E"/>
                </a:solidFill>
                <a:effectLst/>
                <a:latin typeface="dejarip"/>
              </a:rPr>
              <a:t> power – Power to empower. If you have power to and power over you have the power to do something. Especially for children and families. </a:t>
            </a:r>
          </a:p>
          <a:p>
            <a:endParaRPr lang="en-GB" b="0" i="0" dirty="0">
              <a:solidFill>
                <a:srgbClr val="1E1E1E"/>
              </a:solidFill>
              <a:effectLst/>
              <a:latin typeface="dejarip"/>
            </a:endParaRPr>
          </a:p>
          <a:p>
            <a:r>
              <a:rPr lang="en-GB" b="0" i="0" dirty="0">
                <a:solidFill>
                  <a:srgbClr val="1E1E1E"/>
                </a:solidFill>
                <a:effectLst/>
                <a:latin typeface="dejarip"/>
              </a:rPr>
              <a:t>ASK : What can you do to empower? </a:t>
            </a:r>
          </a:p>
          <a:p>
            <a:endParaRPr lang="en-GB" b="1" i="0" dirty="0">
              <a:solidFill>
                <a:srgbClr val="1E1E1E"/>
              </a:solidFill>
              <a:effectLst/>
              <a:latin typeface="dejarip"/>
            </a:endParaRPr>
          </a:p>
          <a:p>
            <a:r>
              <a:rPr lang="en-GB" b="1" i="0" dirty="0">
                <a:solidFill>
                  <a:srgbClr val="1E1E1E"/>
                </a:solidFill>
                <a:effectLst/>
                <a:latin typeface="dejarip"/>
              </a:rPr>
              <a:t>ASK ? (groupwork): what words would describe what you need to do to be an inclusive leader and bring around power for others?</a:t>
            </a:r>
          </a:p>
          <a:p>
            <a:endParaRPr lang="en-GB" b="0" i="0" dirty="0">
              <a:solidFill>
                <a:srgbClr val="1E1E1E"/>
              </a:solidFill>
              <a:effectLst/>
              <a:latin typeface="dejarip"/>
            </a:endParaRPr>
          </a:p>
          <a:p>
            <a:r>
              <a:rPr lang="en-GB" dirty="0"/>
              <a:t>Listen</a:t>
            </a:r>
          </a:p>
          <a:p>
            <a:r>
              <a:rPr lang="en-GB" dirty="0"/>
              <a:t>Shut up! </a:t>
            </a:r>
          </a:p>
          <a:p>
            <a:r>
              <a:rPr lang="en-GB" dirty="0"/>
              <a:t>Sit down</a:t>
            </a:r>
          </a:p>
          <a:p>
            <a:r>
              <a:rPr lang="en-GB" dirty="0"/>
              <a:t>Respect</a:t>
            </a:r>
          </a:p>
          <a:p>
            <a:r>
              <a:rPr lang="en-GB" dirty="0"/>
              <a:t>Encourage</a:t>
            </a:r>
          </a:p>
          <a:p>
            <a:r>
              <a:rPr lang="en-GB" dirty="0"/>
              <a:t>Support</a:t>
            </a:r>
          </a:p>
          <a:p>
            <a:r>
              <a:rPr lang="en-GB" dirty="0"/>
              <a:t>Etc.</a:t>
            </a:r>
          </a:p>
        </p:txBody>
      </p:sp>
      <p:sp>
        <p:nvSpPr>
          <p:cNvPr id="4" name="Slide Number Placeholder 3"/>
          <p:cNvSpPr>
            <a:spLocks noGrp="1"/>
          </p:cNvSpPr>
          <p:nvPr>
            <p:ph type="sldNum" sz="quarter" idx="5"/>
          </p:nvPr>
        </p:nvSpPr>
        <p:spPr/>
        <p:txBody>
          <a:bodyPr/>
          <a:lstStyle/>
          <a:p>
            <a:fld id="{B68C8073-CAD2-48BF-B8DB-FCAF7D6ED014}" type="slidenum">
              <a:rPr lang="en-US" smtClean="0"/>
              <a:t>58</a:t>
            </a:fld>
            <a:endParaRPr lang="en-US" dirty="0"/>
          </a:p>
        </p:txBody>
      </p:sp>
    </p:spTree>
    <p:extLst>
      <p:ext uri="{BB962C8B-B14F-4D97-AF65-F5344CB8AC3E}">
        <p14:creationId xmlns:p14="http://schemas.microsoft.com/office/powerpoint/2010/main" val="147153722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be looking further at the activities for empowerment in further lessons. Again, this is a guru writer for empowerment therefore the reference is old.</a:t>
            </a:r>
          </a:p>
        </p:txBody>
      </p:sp>
      <p:sp>
        <p:nvSpPr>
          <p:cNvPr id="4" name="Slide Number Placeholder 3"/>
          <p:cNvSpPr>
            <a:spLocks noGrp="1"/>
          </p:cNvSpPr>
          <p:nvPr>
            <p:ph type="sldNum" sz="quarter" idx="5"/>
          </p:nvPr>
        </p:nvSpPr>
        <p:spPr/>
        <p:txBody>
          <a:bodyPr/>
          <a:lstStyle/>
          <a:p>
            <a:fld id="{B68C8073-CAD2-48BF-B8DB-FCAF7D6ED014}" type="slidenum">
              <a:rPr lang="en-US" smtClean="0"/>
              <a:t>60</a:t>
            </a:fld>
            <a:endParaRPr lang="en-US" dirty="0"/>
          </a:p>
        </p:txBody>
      </p:sp>
    </p:spTree>
    <p:extLst>
      <p:ext uri="{BB962C8B-B14F-4D97-AF65-F5344CB8AC3E}">
        <p14:creationId xmlns:p14="http://schemas.microsoft.com/office/powerpoint/2010/main" val="402521064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indent="-342900">
              <a:lnSpc>
                <a:spcPct val="107000"/>
              </a:lnSpc>
              <a:spcAft>
                <a:spcPts val="800"/>
              </a:spcAft>
              <a:buAutoNum type="arabicPeriod"/>
            </a:pPr>
            <a:r>
              <a:rPr lang="cy-GB" sz="1800" dirty="0">
                <a:effectLst/>
                <a:latin typeface="Calibri" panose="020F0502020204030204" pitchFamily="34" charset="0"/>
                <a:ea typeface="DengXian" panose="02010600030101010101" pitchFamily="2" charset="-122"/>
                <a:cs typeface="Times New Roman" panose="02020603050405020304" pitchFamily="18" charset="0"/>
              </a:rPr>
              <a:t>Effeithiau oedran – staff o oed gwahanol.  Yn sylfaenol byddai’n well gan staff hŷn yn UDA y ffordd hierarchaidd o weithio (Al-</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Asfour</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College</a:t>
            </a:r>
            <a:r>
              <a:rPr lang="cy-GB" sz="1800" dirty="0">
                <a:effectLst/>
                <a:latin typeface="Calibri" panose="020F0502020204030204" pitchFamily="34" charset="0"/>
                <a:ea typeface="DengXian" panose="02010600030101010101" pitchFamily="2" charset="-122"/>
                <a:cs typeface="Times New Roman" panose="02020603050405020304" pitchFamily="18" charset="0"/>
              </a:rPr>
              <a:t>, L., a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Lettau</a:t>
            </a:r>
            <a:r>
              <a:rPr lang="cy-GB" sz="1800" dirty="0">
                <a:effectLst/>
                <a:latin typeface="Calibri" panose="020F0502020204030204" pitchFamily="34" charset="0"/>
                <a:ea typeface="DengXian" panose="02010600030101010101" pitchFamily="2" charset="-122"/>
                <a:cs typeface="Times New Roman" panose="02020603050405020304" pitchFamily="18" charset="0"/>
              </a:rPr>
              <a:t>, 2014). </a:t>
            </a:r>
          </a:p>
          <a:p>
            <a:pPr marL="0" indent="0">
              <a:lnSpc>
                <a:spcPct val="107000"/>
              </a:lnSpc>
              <a:spcAft>
                <a:spcPts val="800"/>
              </a:spcAft>
              <a:buNone/>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2. Gallai’r synnwyr o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ymberthyn</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 gwerthfawrogi unigrywiaeth gael canlyniadau negyddol os na chânt eu gwireddu ar yr un pryd.  Er enghraifft, gallai arweinwyr sydd yn ymddwyn mewn modd sy’n hyrwyddo synnwyr o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ymberthyn</a:t>
            </a:r>
            <a:r>
              <a:rPr lang="cy-GB" sz="1800" dirty="0">
                <a:effectLst/>
                <a:latin typeface="Calibri" panose="020F0502020204030204" pitchFamily="34" charset="0"/>
                <a:ea typeface="DengXian" panose="02010600030101010101" pitchFamily="2" charset="-122"/>
                <a:cs typeface="Times New Roman" panose="02020603050405020304" pitchFamily="18" charset="0"/>
              </a:rPr>
              <a:t> yn unig, mewn gwirionedd annog cydymffurfiad, sy’n lleihau’r posibilrwydd o arloesi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Randel</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r>
              <a:rPr lang="cy-GB" sz="1800" i="1" dirty="0" err="1">
                <a:effectLst/>
                <a:latin typeface="Calibri" panose="020F0502020204030204" pitchFamily="34" charset="0"/>
                <a:ea typeface="DengXian" panose="02010600030101010101" pitchFamily="2" charset="-122"/>
                <a:cs typeface="Times New Roman" panose="02020603050405020304" pitchFamily="18" charset="0"/>
              </a:rPr>
              <a:t>et</a:t>
            </a:r>
            <a:r>
              <a:rPr lang="cy-GB" sz="1800" i="1" dirty="0">
                <a:effectLst/>
                <a:latin typeface="Calibri" panose="020F0502020204030204" pitchFamily="34" charset="0"/>
                <a:ea typeface="DengXian" panose="02010600030101010101" pitchFamily="2" charset="-122"/>
                <a:cs typeface="Times New Roman" panose="02020603050405020304" pitchFamily="18" charset="0"/>
              </a:rPr>
              <a:t> </a:t>
            </a:r>
            <a:r>
              <a:rPr lang="cy-GB" sz="1800" i="1" dirty="0" err="1">
                <a:effectLst/>
                <a:latin typeface="Calibri" panose="020F0502020204030204" pitchFamily="34" charset="0"/>
                <a:ea typeface="DengXian" panose="02010600030101010101" pitchFamily="2" charset="-122"/>
                <a:cs typeface="Times New Roman" panose="02020603050405020304" pitchFamily="18" charset="0"/>
              </a:rPr>
              <a:t>al</a:t>
            </a:r>
            <a:r>
              <a:rPr lang="cy-GB" sz="1800" i="1" dirty="0">
                <a:effectLst/>
                <a:latin typeface="Calibri" panose="020F0502020204030204" pitchFamily="34" charset="0"/>
                <a:ea typeface="DengXian" panose="02010600030101010101" pitchFamily="2" charset="-122"/>
                <a:cs typeface="Times New Roman" panose="02020603050405020304" pitchFamily="18" charset="0"/>
              </a:rPr>
              <a:t>. </a:t>
            </a:r>
            <a:r>
              <a:rPr lang="cy-GB" sz="1800" dirty="0">
                <a:effectLst/>
                <a:latin typeface="Calibri" panose="020F0502020204030204" pitchFamily="34" charset="0"/>
                <a:ea typeface="DengXian" panose="02010600030101010101" pitchFamily="2" charset="-122"/>
                <a:cs typeface="Times New Roman" panose="02020603050405020304" pitchFamily="18" charset="0"/>
              </a:rPr>
              <a:t>2018). </a:t>
            </a: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3. Er yr ystyrir bod yr angen am synnwyr o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ymberthyn</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ac unigrywiaeth yn bethau cyffredinol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Gere</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 MacDonald, 2010;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Snyder</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Fromkin</a:t>
            </a:r>
            <a:r>
              <a:rPr lang="cy-GB" sz="1800" dirty="0">
                <a:effectLst/>
                <a:latin typeface="Calibri" panose="020F0502020204030204" pitchFamily="34" charset="0"/>
                <a:ea typeface="DengXian" panose="02010600030101010101" pitchFamily="2" charset="-122"/>
                <a:cs typeface="Times New Roman" panose="02020603050405020304" pitchFamily="18" charset="0"/>
              </a:rPr>
              <a:t>, 1980), gallai’r modd y caiff yr anghenion hyn eu bodloni amrywio yn ôl y diwylliant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cymh</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Song</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 Lee, 2013). Mae angen gwaith ymchwil i archwilio rôl arweinwyr o ran cyfoethogi cynhwysiant mewn cyd-destunau diwylliannol amrywiol ar yr un pryd ag adlewyrchu elfennau diwylliannol a ystyrir yn rhai priodol yn gymdeithasol.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Randel</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r>
              <a:rPr lang="cy-GB" sz="1800" i="1" dirty="0" err="1">
                <a:effectLst/>
                <a:latin typeface="Calibri" panose="020F0502020204030204" pitchFamily="34" charset="0"/>
                <a:ea typeface="DengXian" panose="02010600030101010101" pitchFamily="2" charset="-122"/>
                <a:cs typeface="Times New Roman" panose="02020603050405020304" pitchFamily="18" charset="0"/>
              </a:rPr>
              <a:t>et</a:t>
            </a:r>
            <a:r>
              <a:rPr lang="cy-GB" sz="1800" i="1" dirty="0">
                <a:effectLst/>
                <a:latin typeface="Calibri" panose="020F0502020204030204" pitchFamily="34" charset="0"/>
                <a:ea typeface="DengXian" panose="02010600030101010101" pitchFamily="2" charset="-122"/>
                <a:cs typeface="Times New Roman" panose="02020603050405020304" pitchFamily="18" charset="0"/>
              </a:rPr>
              <a:t> </a:t>
            </a:r>
            <a:r>
              <a:rPr lang="cy-GB" sz="1800" i="1" dirty="0" err="1">
                <a:effectLst/>
                <a:latin typeface="Calibri" panose="020F0502020204030204" pitchFamily="34" charset="0"/>
                <a:ea typeface="DengXian" panose="02010600030101010101" pitchFamily="2" charset="-122"/>
                <a:cs typeface="Times New Roman" panose="02020603050405020304" pitchFamily="18" charset="0"/>
              </a:rPr>
              <a:t>al</a:t>
            </a:r>
            <a:r>
              <a:rPr lang="cy-GB" sz="1800" i="1" dirty="0">
                <a:effectLst/>
                <a:latin typeface="Calibri" panose="020F0502020204030204" pitchFamily="34" charset="0"/>
                <a:ea typeface="DengXian" panose="02010600030101010101" pitchFamily="2" charset="-122"/>
                <a:cs typeface="Times New Roman" panose="02020603050405020304" pitchFamily="18" charset="0"/>
              </a:rPr>
              <a:t>., </a:t>
            </a:r>
            <a:r>
              <a:rPr lang="cy-GB" sz="1800" dirty="0">
                <a:effectLst/>
                <a:latin typeface="Calibri" panose="020F0502020204030204" pitchFamily="34" charset="0"/>
                <a:ea typeface="DengXian" panose="02010600030101010101" pitchFamily="2" charset="-122"/>
                <a:cs typeface="Times New Roman" panose="02020603050405020304" pitchFamily="18" charset="0"/>
              </a:rPr>
              <a:t>2018)</a:t>
            </a: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4. ? Diffyg hyfforddiant – gallai aelodau arddangos ymddygiad arweinyddiaeth gynhwysol yn sgil arsylwi ar ymddygiad o’r fath mewn arweinwyr ffurfiol neu anffurfiol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Randel</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et</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al</a:t>
            </a:r>
            <a:r>
              <a:rPr lang="cy-GB" sz="1800" dirty="0">
                <a:effectLst/>
                <a:latin typeface="Calibri" panose="020F0502020204030204" pitchFamily="34" charset="0"/>
                <a:ea typeface="DengXian" panose="02010600030101010101" pitchFamily="2" charset="-122"/>
                <a:cs typeface="Times New Roman" panose="02020603050405020304" pitchFamily="18" charset="0"/>
              </a:rPr>
              <a:t> 2018). Mae hyn yn golygu, os nad yw ymarferwyr ac arweinwyr Blynyddoedd Cynnar yn arddangos yr ymddygiad hwn, o ble mae staff yn cael eu sgiliau?</a:t>
            </a: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5. Her arall i arweinwyr cynhwysol yw cydbwyso gwerth unigrywiaeth â gwerthoedd eraill a allai fod yn rymoedd sy’n homogeneiddio.  Er enghraifft, mae modelau meddyliol a rennir (sy’n golygu bod aelodau grŵp â dealltwriaeth gyffredin o nodau, tasgau a phrosesau) yn cynnig manteision o ran perfformiad ac mae’n ymddangos ei bod yn fuddiol i arweinwyr eu hannog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DeChurch</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Mesmer-Magnus</a:t>
            </a:r>
            <a:r>
              <a:rPr lang="cy-GB" sz="1800" dirty="0">
                <a:effectLst/>
                <a:latin typeface="Calibri" panose="020F0502020204030204" pitchFamily="34" charset="0"/>
                <a:ea typeface="DengXian" panose="02010600030101010101" pitchFamily="2" charset="-122"/>
                <a:cs typeface="Times New Roman" panose="02020603050405020304" pitchFamily="18" charset="0"/>
              </a:rPr>
              <a:t>, 2010).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Randel</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et</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al</a:t>
            </a:r>
            <a:r>
              <a:rPr lang="cy-GB" sz="1800" dirty="0">
                <a:effectLst/>
                <a:latin typeface="Calibri" panose="020F0502020204030204" pitchFamily="34" charset="0"/>
                <a:ea typeface="DengXian" panose="02010600030101010101" pitchFamily="2" charset="-122"/>
                <a:cs typeface="Times New Roman" panose="02020603050405020304" pitchFamily="18" charset="0"/>
              </a:rPr>
              <a:t> 2018).</a:t>
            </a: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6. sut gallai arweinwyr (efallai mewn cydweithrediad ag Adnoddau Dynol) gydbwyso galwadau am effeithlonrwydd a thegwch ar draws aelodau grŵp â galwadau i sicrhau cyfraniad llawn aelodau unigol o’r grŵp.  Gallai ymgais arweinwyr i fod yn fwy cynhwysol arwain at godi pryderon o ran tegwch ar ran aelodau o’r grŵp nad ydynt mor ystyriol a/neu ymdeimlad bod perfformiad y grŵp yn cael ei beryglu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Randel</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et</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al</a:t>
            </a:r>
            <a:r>
              <a:rPr lang="cy-GB" sz="1800" dirty="0">
                <a:effectLst/>
                <a:latin typeface="Calibri" panose="020F0502020204030204" pitchFamily="34" charset="0"/>
                <a:ea typeface="DengXian" panose="02010600030101010101" pitchFamily="2" charset="-122"/>
                <a:cs typeface="Times New Roman" panose="02020603050405020304" pitchFamily="18" charset="0"/>
              </a:rPr>
              <a:t> 2018)</a:t>
            </a: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7. mae arweinyddiaeth gynhwysol yn cynnwys ymddygiad sy’n gwyro o leiaf i ryw raddau o’r rhinweddau arweinyddiaeth (pendantrwydd neu fod yn gystadleuol) a gysylltir yn aml â dynion ac ag arweinyddiaeth lwyddiannus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Eagly</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Carli</a:t>
            </a:r>
            <a:r>
              <a:rPr lang="cy-GB" sz="1800" dirty="0">
                <a:effectLst/>
                <a:latin typeface="Calibri" panose="020F0502020204030204" pitchFamily="34" charset="0"/>
                <a:ea typeface="DengXian" panose="02010600030101010101" pitchFamily="2" charset="-122"/>
                <a:cs typeface="Times New Roman" panose="02020603050405020304" pitchFamily="18" charset="0"/>
              </a:rPr>
              <a:t>, 2007)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Randel</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et</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al</a:t>
            </a:r>
            <a:r>
              <a:rPr lang="cy-GB" sz="1800" dirty="0">
                <a:effectLst/>
                <a:latin typeface="Calibri" panose="020F0502020204030204" pitchFamily="34" charset="0"/>
                <a:ea typeface="DengXian" panose="02010600030101010101" pitchFamily="2" charset="-122"/>
                <a:cs typeface="Times New Roman" panose="02020603050405020304" pitchFamily="18" charset="0"/>
              </a:rPr>
              <a:t> 2018)</a:t>
            </a: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8. Y duedd “fel fi”, stereoteipiau, bygythiad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canfyddedig</a:t>
            </a:r>
            <a:r>
              <a:rPr lang="cy-GB" sz="1800" dirty="0">
                <a:effectLst/>
                <a:latin typeface="Calibri" panose="020F0502020204030204" pitchFamily="34" charset="0"/>
                <a:ea typeface="DengXian" panose="02010600030101010101" pitchFamily="2" charset="-122"/>
                <a:cs typeface="Times New Roman" panose="02020603050405020304" pitchFamily="18" charset="0"/>
              </a:rPr>
              <a:t> colled (i hunaniaeth a phroffesiynoldeb), ac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ethnoganoledd</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Bahati</a:t>
            </a:r>
            <a:r>
              <a:rPr lang="cy-GB" sz="1800" dirty="0">
                <a:effectLst/>
                <a:latin typeface="Calibri" panose="020F0502020204030204" pitchFamily="34" charset="0"/>
                <a:ea typeface="DengXian" panose="02010600030101010101" pitchFamily="2" charset="-122"/>
                <a:cs typeface="Times New Roman" panose="02020603050405020304" pitchFamily="18" charset="0"/>
              </a:rPr>
              <a:t>, 2019)</a:t>
            </a: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9. Gall sefyllfaoedd ymarferwyr o fewn strwythurau cyffredinol lleoliadau effeithio ar y modd maent yn ystyried arweinyddiaeth a rhwystrau.  Gall cydweithwyr fod yn amharod i newid ac yn llai parod i dderbyn syniadau newydd.  Mae’r rheini sy’n is yn yr hierarchaeth yn fwy tebygol o ddweud bod problem gyda’r arweinyddiaeth.  Mae diffyg awdurdod yn broblem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Hadfield</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Jopling</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Needham</a:t>
            </a:r>
            <a:r>
              <a:rPr lang="cy-GB" sz="1800" dirty="0">
                <a:effectLst/>
                <a:latin typeface="Calibri" panose="020F0502020204030204" pitchFamily="34" charset="0"/>
                <a:ea typeface="DengXian" panose="02010600030101010101" pitchFamily="2" charset="-122"/>
                <a:cs typeface="Times New Roman" panose="02020603050405020304" pitchFamily="18" charset="0"/>
              </a:rPr>
              <a:t> (2015)) </a:t>
            </a: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10. Mae Addysg a Gofal Blynyddoedd Cynnar yn alwedigaeth yn seiliedig ar ryw sy’n adlewyrchu arferion arweinyddiaeth sydd efallai yn seiliedig ar ryw. Nid yw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Kerig</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et</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al</a:t>
            </a:r>
            <a:r>
              <a:rPr lang="cy-GB" sz="1800" dirty="0">
                <a:effectLst/>
                <a:latin typeface="Calibri" panose="020F0502020204030204" pitchFamily="34" charset="0"/>
                <a:ea typeface="DengXian" panose="02010600030101010101" pitchFamily="2" charset="-122"/>
                <a:cs typeface="Times New Roman" panose="02020603050405020304" pitchFamily="18" charset="0"/>
              </a:rPr>
              <a:t> (2-014) yn meddwl bod modelau gwrywaidd traddodiadol o arweinyddiaeth yn cyd-fynd â gweithlu sy’n bennaf yn fenywaidd.  </a:t>
            </a: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11. Diffyg hyfforddiant i weithwyr proffesiynol Addysg a Gofal Blynyddoedd Cynnar ynghylch arweinyddiaeth</a:t>
            </a: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12. Cynifer o rolau i arweinwyr!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Klevering</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Mc</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Nae</a:t>
            </a:r>
            <a:r>
              <a:rPr lang="cy-GB" sz="1800" dirty="0">
                <a:effectLst/>
                <a:latin typeface="Calibri" panose="020F0502020204030204" pitchFamily="34" charset="0"/>
                <a:ea typeface="DengXian" panose="02010600030101010101" pitchFamily="2" charset="-122"/>
                <a:cs typeface="Times New Roman" panose="02020603050405020304" pitchFamily="18" charset="0"/>
              </a:rPr>
              <a:t>)</a:t>
            </a: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13. Diffyg statws a chydnabyddiaeth i Addysg a Gofal Blynyddoedd Cynnar yn y gymuned ehangach.  Nododd cyfranogwyr fod y stigma ynghylch maes Addysg a Gofal Blynyddoedd Cynnar a’r diffyg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canfyddedig</a:t>
            </a:r>
            <a:r>
              <a:rPr lang="cy-GB" sz="1800" dirty="0">
                <a:effectLst/>
                <a:latin typeface="Calibri" panose="020F0502020204030204" pitchFamily="34" charset="0"/>
                <a:ea typeface="DengXian" panose="02010600030101010101" pitchFamily="2" charset="-122"/>
                <a:cs typeface="Times New Roman" panose="02020603050405020304" pitchFamily="18" charset="0"/>
              </a:rPr>
              <a:t> o ran proffesiynoldeb yn her.  Roedd cael eu heithrio o gymorth dysgu proffesiynol gan y llywodraeth, a’r diffyg cydnabyddiaeth i bwysigrwydd y sector yn golygu bod llawer o’r cyfranogwyr yn teimlo eu bod ar y cyrion.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Klevering</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Mc</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Nae</a:t>
            </a:r>
            <a:r>
              <a:rPr lang="cy-GB" sz="1800" dirty="0">
                <a:effectLst/>
                <a:latin typeface="Calibri" panose="020F0502020204030204" pitchFamily="34" charset="0"/>
                <a:ea typeface="DengXian" panose="02010600030101010101" pitchFamily="2" charset="-122"/>
                <a:cs typeface="Times New Roman" panose="02020603050405020304" pitchFamily="18" charset="0"/>
              </a:rPr>
              <a:t> (2019)</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61</a:t>
            </a:fld>
            <a:endParaRPr lang="en-US" dirty="0"/>
          </a:p>
        </p:txBody>
      </p:sp>
    </p:spTree>
    <p:extLst>
      <p:ext uri="{BB962C8B-B14F-4D97-AF65-F5344CB8AC3E}">
        <p14:creationId xmlns:p14="http://schemas.microsoft.com/office/powerpoint/2010/main" val="222850762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E3D40"/>
                </a:solidFill>
                <a:effectLst/>
                <a:latin typeface="Georgia" panose="02040502050405020303" pitchFamily="18" charset="0"/>
              </a:rPr>
              <a:t>1. The effects of age – different age staff. Basically older staff in US would prefer the hierarchical way of working (</a:t>
            </a:r>
            <a:r>
              <a:rPr lang="en-GB" sz="1800" dirty="0">
                <a:effectLst/>
                <a:latin typeface="Calibri" panose="020F0502020204030204" pitchFamily="34" charset="0"/>
                <a:ea typeface="DengXian" panose="02010600030101010101" pitchFamily="2" charset="-122"/>
                <a:cs typeface="Times New Roman" panose="02020603050405020304" pitchFamily="18" charset="0"/>
              </a:rPr>
              <a:t>Al-</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Asfour</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 College, L., and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Lettau</a:t>
            </a:r>
            <a:r>
              <a:rPr lang="en-GB" sz="1800" dirty="0">
                <a:effectLst/>
                <a:latin typeface="Calibri" panose="020F0502020204030204" pitchFamily="34" charset="0"/>
                <a:ea typeface="DengXian" panose="02010600030101010101" pitchFamily="2" charset="-122"/>
                <a:cs typeface="Times New Roman" panose="02020603050405020304" pitchFamily="18" charset="0"/>
              </a:rPr>
              <a:t>, 2014). </a:t>
            </a:r>
            <a:endParaRPr lang="en-GB" b="0" i="0" dirty="0">
              <a:solidFill>
                <a:srgbClr val="3E3D40"/>
              </a:solidFill>
              <a:effectLst/>
              <a:latin typeface="Georgia" panose="02040502050405020303" pitchFamily="18" charset="0"/>
            </a:endParaRPr>
          </a:p>
          <a:p>
            <a:endParaRPr lang="en-GB" b="0" i="0" dirty="0">
              <a:solidFill>
                <a:srgbClr val="3E3D40"/>
              </a:solidFill>
              <a:effectLst/>
              <a:latin typeface="Georgia" panose="02040502050405020303" pitchFamily="18" charset="0"/>
            </a:endParaRPr>
          </a:p>
          <a:p>
            <a:r>
              <a:rPr lang="en-GB" dirty="0"/>
              <a:t>2. Belongingness and valuing uniqueness might have negative consequences if they are not realized simultaneously. For instance, leaders who behave in a manner that solely promotes a sense of belongingness may in fact encourage conformity, which lowers the possibility of innovation (Randel </a:t>
            </a:r>
            <a:r>
              <a:rPr lang="en-GB" i="1" dirty="0"/>
              <a:t>et al. </a:t>
            </a:r>
            <a:r>
              <a:rPr lang="en-GB" dirty="0"/>
              <a:t>2018)</a:t>
            </a:r>
          </a:p>
          <a:p>
            <a:endParaRPr lang="en-GB" b="0" i="0" dirty="0">
              <a:solidFill>
                <a:srgbClr val="3E3D40"/>
              </a:solidFill>
              <a:effectLst/>
              <a:latin typeface="Georgia" panose="02040502050405020303" pitchFamily="18" charset="0"/>
            </a:endParaRPr>
          </a:p>
          <a:p>
            <a:r>
              <a:rPr lang="en-GB" dirty="0"/>
              <a:t>3. While the needs for belongingness and uniqueness are considered universal (Gere &amp; MacDonald, 2010; Snyder &amp; </a:t>
            </a:r>
            <a:r>
              <a:rPr lang="en-GB" dirty="0" err="1"/>
              <a:t>Fromkin</a:t>
            </a:r>
            <a:r>
              <a:rPr lang="en-GB" dirty="0"/>
              <a:t>, 1980), how these needs are fulfilled may vary according to culture (c.f., Song &amp; Lee, 2013). Research is needed to examine the role of leaders in enhancing inclusion in various cultural contexts while reflecting cultural elements that are considered socially appropriate. (Randel </a:t>
            </a:r>
            <a:r>
              <a:rPr lang="en-GB" i="1" dirty="0"/>
              <a:t>et al., </a:t>
            </a:r>
            <a:r>
              <a:rPr lang="en-GB" dirty="0"/>
              <a:t>2018)</a:t>
            </a:r>
            <a:endParaRPr lang="en-GB" b="0" i="0" dirty="0">
              <a:solidFill>
                <a:srgbClr val="3E3D40"/>
              </a:solidFill>
              <a:effectLst/>
              <a:latin typeface="Georgia" panose="02040502050405020303" pitchFamily="18" charset="0"/>
            </a:endParaRPr>
          </a:p>
          <a:p>
            <a:endParaRPr lang="en-GB" b="0" i="0" dirty="0">
              <a:solidFill>
                <a:srgbClr val="3E3D40"/>
              </a:solidFill>
              <a:effectLst/>
              <a:latin typeface="Georgia" panose="02040502050405020303" pitchFamily="18" charset="0"/>
            </a:endParaRPr>
          </a:p>
          <a:p>
            <a:r>
              <a:rPr lang="en-GB" b="0" i="0" dirty="0">
                <a:solidFill>
                  <a:srgbClr val="3E3D40"/>
                </a:solidFill>
                <a:effectLst/>
                <a:latin typeface="Georgia" panose="02040502050405020303" pitchFamily="18" charset="0"/>
              </a:rPr>
              <a:t>4. ? Lack of training - </a:t>
            </a:r>
            <a:r>
              <a:rPr lang="en-GB" dirty="0"/>
              <a:t>Inclusive leadership behaviours may be exhibited by members as a result of observing such behaviours in either formal or informal leaders (Randel et al 2018) this means that if EY practitioners and leaders are not showing this behaviour then where do staff get their skills from?</a:t>
            </a:r>
          </a:p>
          <a:p>
            <a:endParaRPr lang="en-GB" b="0" i="0" dirty="0">
              <a:solidFill>
                <a:srgbClr val="3E3D40"/>
              </a:solidFill>
              <a:effectLst/>
              <a:latin typeface="Georgia" panose="02040502050405020303" pitchFamily="18" charset="0"/>
            </a:endParaRPr>
          </a:p>
          <a:p>
            <a:r>
              <a:rPr lang="en-GB" b="0" i="0" dirty="0">
                <a:solidFill>
                  <a:srgbClr val="3E3D40"/>
                </a:solidFill>
                <a:effectLst/>
                <a:latin typeface="Georgia" panose="02040502050405020303" pitchFamily="18" charset="0"/>
              </a:rPr>
              <a:t>5. </a:t>
            </a:r>
            <a:r>
              <a:rPr lang="en-GB" dirty="0"/>
              <a:t>Another challenge for inclusive leaders is to balance the value of uniqueness with other values that might serve as homogenizing forces. For example, shared mental models (which involve group members holding common understandings of goals, tasks, and processes) offer performance advantages and appear to be beneficial for leaders to encourage (</a:t>
            </a:r>
            <a:r>
              <a:rPr lang="en-GB" dirty="0" err="1"/>
              <a:t>DeChurch</a:t>
            </a:r>
            <a:r>
              <a:rPr lang="en-GB" dirty="0"/>
              <a:t> &amp; Mesmer-Magnus, 2010).</a:t>
            </a:r>
            <a:r>
              <a:rPr lang="en-GB" b="0" i="0" dirty="0">
                <a:solidFill>
                  <a:srgbClr val="3E3D40"/>
                </a:solidFill>
                <a:effectLst/>
                <a:latin typeface="Georgia" panose="02040502050405020303" pitchFamily="18" charset="0"/>
              </a:rPr>
              <a:t> (Randel, et al  2018).</a:t>
            </a:r>
          </a:p>
          <a:p>
            <a:endParaRPr lang="en-GB" b="0" i="0" dirty="0">
              <a:solidFill>
                <a:srgbClr val="3E3D40"/>
              </a:solidFill>
              <a:effectLst/>
              <a:latin typeface="Georgia" panose="02040502050405020303" pitchFamily="18" charset="0"/>
            </a:endParaRPr>
          </a:p>
          <a:p>
            <a:r>
              <a:rPr lang="en-GB" dirty="0"/>
              <a:t>6. how leaders (perhaps in collaboration with Human Resources) might balance demands for efficiency and equity across group members with demands for ensuring the full contribution of unique group members. Leader attempts to be more inclusive may result in equity concerns being raised on the part of less understanding group members and/or a sense that the performance of the group is being compromised (</a:t>
            </a:r>
            <a:r>
              <a:rPr lang="en-GB" dirty="0" err="1"/>
              <a:t>randel</a:t>
            </a:r>
            <a:r>
              <a:rPr lang="en-GB" dirty="0"/>
              <a:t> et al 2018)</a:t>
            </a:r>
          </a:p>
          <a:p>
            <a:endParaRPr lang="en-GB" b="0" i="0" dirty="0">
              <a:solidFill>
                <a:srgbClr val="3E3D40"/>
              </a:solidFill>
              <a:effectLst/>
              <a:latin typeface="Georgia" panose="02040502050405020303" pitchFamily="18" charset="0"/>
            </a:endParaRPr>
          </a:p>
          <a:p>
            <a:r>
              <a:rPr lang="en-GB" b="0" i="0" dirty="0">
                <a:solidFill>
                  <a:srgbClr val="3E3D40"/>
                </a:solidFill>
                <a:effectLst/>
                <a:latin typeface="Georgia" panose="02040502050405020303" pitchFamily="18" charset="0"/>
              </a:rPr>
              <a:t>7. </a:t>
            </a:r>
            <a:r>
              <a:rPr lang="en-GB" dirty="0"/>
              <a:t>inclusive leadership involves </a:t>
            </a:r>
            <a:r>
              <a:rPr lang="en-GB" dirty="0" err="1"/>
              <a:t>behaviors</a:t>
            </a:r>
            <a:r>
              <a:rPr lang="en-GB" dirty="0"/>
              <a:t> that deviate at least somewhat from the agentic leadership qualities (being assertive or competitive) that often are associated with men and with successful leadership (</a:t>
            </a:r>
            <a:r>
              <a:rPr lang="en-GB" dirty="0" err="1"/>
              <a:t>Eagly</a:t>
            </a:r>
            <a:r>
              <a:rPr lang="en-GB" dirty="0"/>
              <a:t> &amp; Carli, 2007) (Randel et al 2018)</a:t>
            </a:r>
            <a:endParaRPr lang="en-GB" b="0" i="0" dirty="0">
              <a:solidFill>
                <a:srgbClr val="3E3D40"/>
              </a:solidFill>
              <a:effectLst/>
              <a:latin typeface="Georgia" panose="02040502050405020303" pitchFamily="18" charset="0"/>
            </a:endParaRPr>
          </a:p>
          <a:p>
            <a:endParaRPr lang="en-GB" b="0" i="0" dirty="0">
              <a:solidFill>
                <a:srgbClr val="3E3D40"/>
              </a:solidFill>
              <a:effectLst/>
              <a:latin typeface="Georgia" panose="02040502050405020303" pitchFamily="18" charset="0"/>
            </a:endParaRPr>
          </a:p>
          <a:p>
            <a:r>
              <a:rPr lang="en-GB" b="0" i="0" dirty="0">
                <a:solidFill>
                  <a:srgbClr val="3E3D40"/>
                </a:solidFill>
                <a:effectLst/>
                <a:latin typeface="Georgia" panose="02040502050405020303" pitchFamily="18" charset="0"/>
              </a:rPr>
              <a:t>8. </a:t>
            </a:r>
            <a:r>
              <a:rPr lang="en-GB" b="0" i="0" dirty="0">
                <a:solidFill>
                  <a:srgbClr val="373D3F"/>
                </a:solidFill>
                <a:effectLst/>
                <a:latin typeface="Lora"/>
              </a:rPr>
              <a:t> The “like me” bias, stereotypes, the perceived threat of loss (to identity and professionalism), and ethnocentrism. (</a:t>
            </a:r>
            <a:r>
              <a:rPr lang="en-GB" b="0" i="0" dirty="0" err="1">
                <a:solidFill>
                  <a:srgbClr val="373D3F"/>
                </a:solidFill>
                <a:effectLst/>
                <a:latin typeface="Lora"/>
              </a:rPr>
              <a:t>Bahati</a:t>
            </a:r>
            <a:r>
              <a:rPr lang="en-GB" b="0" i="0" dirty="0">
                <a:solidFill>
                  <a:srgbClr val="373D3F"/>
                </a:solidFill>
                <a:effectLst/>
                <a:latin typeface="Lora"/>
              </a:rPr>
              <a:t>, 2019)</a:t>
            </a:r>
          </a:p>
          <a:p>
            <a:endParaRPr lang="en-GB" b="0" i="0" dirty="0">
              <a:solidFill>
                <a:srgbClr val="373D3F"/>
              </a:solidFill>
              <a:effectLst/>
              <a:latin typeface="Lora"/>
            </a:endParaRPr>
          </a:p>
          <a:p>
            <a:r>
              <a:rPr lang="en-GB" b="0" i="0" dirty="0">
                <a:solidFill>
                  <a:srgbClr val="373D3F"/>
                </a:solidFill>
                <a:effectLst/>
                <a:latin typeface="Lora"/>
              </a:rPr>
              <a:t>9.</a:t>
            </a:r>
            <a:r>
              <a:rPr lang="en-GB" sz="1800" dirty="0">
                <a:effectLst/>
                <a:latin typeface="Calibri" panose="020F0502020204030204" pitchFamily="34" charset="0"/>
                <a:ea typeface="DengXian" panose="02010600030101010101" pitchFamily="2" charset="-122"/>
                <a:cs typeface="Times New Roman" panose="02020603050405020304" pitchFamily="18" charset="0"/>
              </a:rPr>
              <a:t> Practitioners positions in the overall structures of settings can affect how the view leadership and barriers. Colleagues can be reluctant to change and less receptive to new ideas. Those who are lower in hierarchy are more likely to say there is a problem with leadership. Lack of authority is a problem (Hadfield, Jopling and Needham (2015) </a:t>
            </a:r>
          </a:p>
          <a:p>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b="0" i="0" dirty="0">
              <a:solidFill>
                <a:srgbClr val="373D3F"/>
              </a:solidFill>
              <a:effectLst/>
              <a:latin typeface="Lora"/>
            </a:endParaRPr>
          </a:p>
          <a:p>
            <a:r>
              <a:rPr lang="en-GB" b="0" i="0" dirty="0">
                <a:solidFill>
                  <a:srgbClr val="373D3F"/>
                </a:solidFill>
                <a:effectLst/>
                <a:latin typeface="Lora"/>
              </a:rPr>
              <a:t>10. ECEC is a </a:t>
            </a:r>
            <a:r>
              <a:rPr lang="en-GB" b="0" i="0" dirty="0" err="1">
                <a:solidFill>
                  <a:srgbClr val="373D3F"/>
                </a:solidFill>
                <a:effectLst/>
                <a:latin typeface="Lora"/>
              </a:rPr>
              <a:t>gendwered</a:t>
            </a:r>
            <a:r>
              <a:rPr lang="en-GB" b="0" i="0" dirty="0">
                <a:solidFill>
                  <a:srgbClr val="373D3F"/>
                </a:solidFill>
                <a:effectLst/>
                <a:latin typeface="Lora"/>
              </a:rPr>
              <a:t> occupation reflecting possible gendered leadership practices – </a:t>
            </a:r>
            <a:r>
              <a:rPr lang="en-GB" b="0" i="0" dirty="0" err="1">
                <a:solidFill>
                  <a:srgbClr val="373D3F"/>
                </a:solidFill>
                <a:effectLst/>
                <a:latin typeface="Lora"/>
              </a:rPr>
              <a:t>Kerig</a:t>
            </a:r>
            <a:r>
              <a:rPr lang="en-GB" b="0" i="0" dirty="0">
                <a:solidFill>
                  <a:srgbClr val="373D3F"/>
                </a:solidFill>
                <a:effectLst/>
                <a:latin typeface="Lora"/>
              </a:rPr>
              <a:t> et al (2-014) </a:t>
            </a:r>
            <a:r>
              <a:rPr lang="en-GB" b="0" i="0" dirty="0" err="1">
                <a:solidFill>
                  <a:srgbClr val="373D3F"/>
                </a:solidFill>
                <a:effectLst/>
                <a:latin typeface="Lora"/>
              </a:rPr>
              <a:t>ndoes</a:t>
            </a:r>
            <a:r>
              <a:rPr lang="en-GB" b="0" i="0" dirty="0">
                <a:solidFill>
                  <a:srgbClr val="373D3F"/>
                </a:solidFill>
                <a:effectLst/>
                <a:latin typeface="Lora"/>
              </a:rPr>
              <a:t> not think that traditional make dominated leadership models correspond with mostly female workforce. </a:t>
            </a:r>
          </a:p>
          <a:p>
            <a:endParaRPr lang="en-GB" b="0" i="0" dirty="0">
              <a:solidFill>
                <a:srgbClr val="373D3F"/>
              </a:solidFill>
              <a:effectLst/>
              <a:latin typeface="Lora"/>
            </a:endParaRPr>
          </a:p>
          <a:p>
            <a:r>
              <a:rPr lang="en-GB" b="0" i="0" dirty="0">
                <a:solidFill>
                  <a:srgbClr val="373D3F"/>
                </a:solidFill>
                <a:effectLst/>
                <a:latin typeface="Lora"/>
              </a:rPr>
              <a:t>11. Lack of training for ECEC </a:t>
            </a:r>
            <a:r>
              <a:rPr lang="en-GB" b="0" i="0" dirty="0" err="1">
                <a:solidFill>
                  <a:srgbClr val="373D3F"/>
                </a:solidFill>
                <a:effectLst/>
                <a:latin typeface="Lora"/>
              </a:rPr>
              <a:t>profgessionals</a:t>
            </a:r>
            <a:r>
              <a:rPr lang="en-GB" b="0" i="0" dirty="0">
                <a:solidFill>
                  <a:srgbClr val="373D3F"/>
                </a:solidFill>
                <a:effectLst/>
                <a:latin typeface="Lora"/>
              </a:rPr>
              <a:t> ion leadership</a:t>
            </a:r>
          </a:p>
          <a:p>
            <a:endParaRPr lang="en-GB" b="0" i="0" dirty="0">
              <a:solidFill>
                <a:srgbClr val="373D3F"/>
              </a:solidFill>
              <a:effectLst/>
              <a:latin typeface="Lora"/>
            </a:endParaRPr>
          </a:p>
          <a:p>
            <a:r>
              <a:rPr lang="en-GB" b="0" i="0" dirty="0">
                <a:solidFill>
                  <a:srgbClr val="373D3F"/>
                </a:solidFill>
                <a:effectLst/>
                <a:latin typeface="Lora"/>
              </a:rPr>
              <a:t>12. So many roles for leaders! (</a:t>
            </a:r>
            <a:r>
              <a:rPr lang="en-GB" b="0" i="0" dirty="0" err="1">
                <a:solidFill>
                  <a:srgbClr val="373D3F"/>
                </a:solidFill>
                <a:effectLst/>
                <a:latin typeface="Lora"/>
              </a:rPr>
              <a:t>klevering</a:t>
            </a:r>
            <a:r>
              <a:rPr lang="en-GB" b="0" i="0" dirty="0">
                <a:solidFill>
                  <a:srgbClr val="373D3F"/>
                </a:solidFill>
                <a:effectLst/>
                <a:latin typeface="Lora"/>
              </a:rPr>
              <a:t> and Mc Nae)</a:t>
            </a:r>
          </a:p>
          <a:p>
            <a:endParaRPr lang="en-GB" b="0" i="0" dirty="0">
              <a:solidFill>
                <a:srgbClr val="373D3F"/>
              </a:solidFill>
              <a:effectLst/>
              <a:latin typeface="Lora"/>
            </a:endParaRPr>
          </a:p>
          <a:p>
            <a:r>
              <a:rPr lang="en-GB" b="0" i="0" dirty="0">
                <a:solidFill>
                  <a:srgbClr val="373D3F"/>
                </a:solidFill>
                <a:effectLst/>
                <a:latin typeface="Lora"/>
              </a:rPr>
              <a:t>13. Lack of status and recognition for ECEC in the wider community. </a:t>
            </a:r>
            <a:r>
              <a:rPr lang="en-GB" dirty="0"/>
              <a:t>The stigma surrounding the field of ECE and the perceived lack of professionalism was noted by participants as a challenge. Being excluded from government professional learning support, and the lack of recognition for the importance of the sector, resulted in many of the participants feeling marginalised. </a:t>
            </a:r>
            <a:r>
              <a:rPr lang="en-GB" dirty="0" err="1"/>
              <a:t>Klevering</a:t>
            </a:r>
            <a:r>
              <a:rPr lang="en-GB" dirty="0"/>
              <a:t> and Mc Nae (2019)</a:t>
            </a:r>
            <a:endParaRPr lang="en-GB" b="0" i="0" dirty="0">
              <a:solidFill>
                <a:srgbClr val="3E3D40"/>
              </a:solidFill>
              <a:effectLst/>
              <a:latin typeface="Georgia" panose="02040502050405020303" pitchFamily="18" charset="0"/>
            </a:endParaRPr>
          </a:p>
          <a:p>
            <a:endParaRPr lang="en-GB" b="0" i="0" dirty="0">
              <a:solidFill>
                <a:srgbClr val="3E3D40"/>
              </a:solidFill>
              <a:effectLst/>
              <a:latin typeface="Georgia" panose="02040502050405020303" pitchFamily="18" charset="0"/>
            </a:endParaRPr>
          </a:p>
          <a:p>
            <a:endParaRPr lang="en-GB" b="0" i="0" dirty="0">
              <a:solidFill>
                <a:srgbClr val="3E3D40"/>
              </a:solidFill>
              <a:effectLst/>
              <a:latin typeface="Georgia" panose="02040502050405020303" pitchFamily="18" charset="0"/>
            </a:endParaRPr>
          </a:p>
          <a:p>
            <a:endParaRPr lang="en-GB" b="0" i="0" dirty="0">
              <a:solidFill>
                <a:srgbClr val="3E3D40"/>
              </a:solidFill>
              <a:effectLst/>
              <a:latin typeface="Georgia" panose="02040502050405020303" pitchFamily="18" charset="0"/>
            </a:endParaRP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62</a:t>
            </a:fld>
            <a:endParaRPr lang="en-US" dirty="0"/>
          </a:p>
        </p:txBody>
      </p:sp>
    </p:spTree>
    <p:extLst>
      <p:ext uri="{BB962C8B-B14F-4D97-AF65-F5344CB8AC3E}">
        <p14:creationId xmlns:p14="http://schemas.microsoft.com/office/powerpoint/2010/main" val="212029619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64</a:t>
            </a:fld>
            <a:endParaRPr lang="en-US" dirty="0"/>
          </a:p>
        </p:txBody>
      </p:sp>
    </p:spTree>
    <p:extLst>
      <p:ext uri="{BB962C8B-B14F-4D97-AF65-F5344CB8AC3E}">
        <p14:creationId xmlns:p14="http://schemas.microsoft.com/office/powerpoint/2010/main" val="348368077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66</a:t>
            </a:fld>
            <a:endParaRPr lang="en-US" dirty="0"/>
          </a:p>
        </p:txBody>
      </p:sp>
    </p:spTree>
    <p:extLst>
      <p:ext uri="{BB962C8B-B14F-4D97-AF65-F5344CB8AC3E}">
        <p14:creationId xmlns:p14="http://schemas.microsoft.com/office/powerpoint/2010/main" val="36744083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10/25/2021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10/25/2021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10/25/2021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10/25/2021</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s://ceinternational1892.org/article/an-experts-insight-dr-fawzia-reza-on-diversity-and-inclusion-in-early-education/" TargetMode="External"/><Relationship Id="rId2" Type="http://schemas.openxmlformats.org/officeDocument/2006/relationships/notesSlide" Target="../notesSlides/notesSlide22.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31.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32.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hyperlink" Target="https://www.bbc.co.uk/news/uk-wales-politics-44953312" TargetMode="External"/><Relationship Id="rId2" Type="http://schemas.openxmlformats.org/officeDocument/2006/relationships/notesSlide" Target="../notesSlides/notesSlide29.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hyperlink" Target="https://www.youtube.com/watch?v=lTuya8p9xjU" TargetMode="External"/><Relationship Id="rId2" Type="http://schemas.openxmlformats.org/officeDocument/2006/relationships/notesSlide" Target="../notesSlides/notesSlide34.xml"/><Relationship Id="rId1" Type="http://schemas.openxmlformats.org/officeDocument/2006/relationships/slideLayout" Target="../slideLayouts/slideLayout4.xml"/><Relationship Id="rId4" Type="http://schemas.openxmlformats.org/officeDocument/2006/relationships/image" Target="../media/image15.png"/></Relationships>
</file>

<file path=ppt/slides/_rels/slide4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7.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8.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6.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7.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34715" y="420153"/>
            <a:ext cx="8274570" cy="1754326"/>
          </a:xfrm>
          <a:prstGeom prst="rect">
            <a:avLst/>
          </a:prstGeom>
          <a:noFill/>
        </p:spPr>
        <p:txBody>
          <a:bodyPr wrap="square" rtlCol="0">
            <a:spAutoFit/>
          </a:bodyPr>
          <a:lstStyle/>
          <a:p>
            <a:pPr algn="ct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ECEY6004C</a:t>
            </a:r>
            <a:b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br>
            <a:r>
              <a:rPr lang="cy-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Arweinyddiaeth Gynhwysol: Gweithio gyda’n gilydd i gefnogi teuluoedd</a:t>
            </a:r>
          </a:p>
          <a:p>
            <a:pPr algn="ctr"/>
            <a:endPar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pPr algn="ct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ECEY6004</a:t>
            </a:r>
          </a:p>
          <a:p>
            <a:pPr algn="ct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Inclusive Leadership: </a:t>
            </a:r>
            <a:r>
              <a:rPr lang="en-GB" sz="1800" dirty="0">
                <a:solidFill>
                  <a:schemeClr val="bg1"/>
                </a:solidFill>
                <a:latin typeface="Arial" panose="020B0604020202020204" pitchFamily="34" charset="0"/>
                <a:ea typeface="Times New Roman" panose="02020603050405020304" pitchFamily="18" charset="0"/>
                <a:cs typeface="Arial" panose="020B0604020202020204" pitchFamily="34" charset="0"/>
              </a:rPr>
              <a:t>W</a:t>
            </a: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orking together to support families.</a:t>
            </a:r>
          </a:p>
          <a:p>
            <a:pPr algn="ctr"/>
            <a:endParaRPr lang="en-GB" dirty="0">
              <a:solidFill>
                <a:schemeClr val="bg1"/>
              </a:solidFill>
            </a:endParaRPr>
          </a:p>
        </p:txBody>
      </p:sp>
      <p:sp>
        <p:nvSpPr>
          <p:cNvPr id="3" name="TextBox 2">
            <a:extLst>
              <a:ext uri="{FF2B5EF4-FFF2-40B4-BE49-F238E27FC236}">
                <a16:creationId xmlns:a16="http://schemas.microsoft.com/office/drawing/2014/main" id="{39F98059-A473-488B-95CB-A5084A3FFE96}"/>
              </a:ext>
            </a:extLst>
          </p:cNvPr>
          <p:cNvSpPr txBox="1"/>
          <p:nvPr/>
        </p:nvSpPr>
        <p:spPr>
          <a:xfrm>
            <a:off x="3409406" y="4650377"/>
            <a:ext cx="2674899" cy="461665"/>
          </a:xfrm>
          <a:prstGeom prst="rect">
            <a:avLst/>
          </a:prstGeom>
          <a:noFill/>
        </p:spPr>
        <p:txBody>
          <a:bodyPr wrap="none" rtlCol="0">
            <a:spAutoFit/>
          </a:bodyPr>
          <a:lstStyle/>
          <a:p>
            <a:r>
              <a:rPr lang="en-GB" sz="2400" dirty="0" err="1">
                <a:solidFill>
                  <a:schemeClr val="bg1"/>
                </a:solidFill>
              </a:rPr>
              <a:t>Darlith</a:t>
            </a:r>
            <a:r>
              <a:rPr lang="en-GB" sz="2400" dirty="0">
                <a:solidFill>
                  <a:schemeClr val="bg1"/>
                </a:solidFill>
              </a:rPr>
              <a:t> 1/ Lecture 1 </a:t>
            </a:r>
          </a:p>
        </p:txBody>
      </p:sp>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95796" y="30343"/>
            <a:ext cx="7772400" cy="1143000"/>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Cynnwys</a:t>
            </a:r>
            <a:r>
              <a:rPr lang="en-GB" altLang="en-US" sz="3200" kern="0" dirty="0">
                <a:solidFill>
                  <a:srgbClr val="000000"/>
                </a:solidFill>
                <a:latin typeface="Lucida Sans" panose="020B0602030504020204" pitchFamily="34" charset="0"/>
                <a:ea typeface="ＭＳ Ｐゴシック" panose="020B0600070205080204" pitchFamily="34" charset="-128"/>
              </a:rPr>
              <a:t>    /           </a:t>
            </a:r>
            <a:r>
              <a:rPr lang="en-GB" altLang="en-US" sz="3200" kern="0" dirty="0">
                <a:solidFill>
                  <a:srgbClr val="002060"/>
                </a:solidFill>
                <a:latin typeface="Lucida Sans" panose="020B0602030504020204" pitchFamily="34" charset="0"/>
                <a:ea typeface="ＭＳ Ｐゴシック" panose="020B0600070205080204" pitchFamily="34" charset="-128"/>
              </a:rPr>
              <a:t>Content</a:t>
            </a:r>
            <a:endParaRPr lang="en-GB" altLang="cy-GB" sz="32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a:off x="4572000" y="1173343"/>
            <a:ext cx="4242122" cy="4114800"/>
          </a:xfrm>
        </p:spPr>
        <p:txBody>
          <a:bodyPr rtlCol="0">
            <a:normAutofit fontScale="92500" lnSpcReduction="20000"/>
          </a:bodyPr>
          <a:lstStyle/>
          <a:p>
            <a:pPr eaLnBrk="1" fontAlgn="auto" hangingPunct="1">
              <a:spcAft>
                <a:spcPts val="0"/>
              </a:spcAft>
              <a:defRPr/>
            </a:pPr>
            <a:r>
              <a:rPr lang="cy-GB" altLang="cy-GB" dirty="0">
                <a:solidFill>
                  <a:schemeClr val="accent1">
                    <a:lumMod val="75000"/>
                  </a:schemeClr>
                </a:solidFill>
                <a:latin typeface="Lucida Sans" pitchFamily="34" charset="0"/>
              </a:rPr>
              <a:t>Definitions of </a:t>
            </a:r>
            <a:r>
              <a:rPr lang="cy-GB" altLang="cy-GB" dirty="0" err="1">
                <a:solidFill>
                  <a:schemeClr val="accent1">
                    <a:lumMod val="75000"/>
                  </a:schemeClr>
                </a:solidFill>
                <a:latin typeface="Lucida Sans" pitchFamily="34" charset="0"/>
              </a:rPr>
              <a:t>inclusive</a:t>
            </a:r>
            <a:r>
              <a:rPr lang="cy-GB" altLang="cy-GB" dirty="0">
                <a:solidFill>
                  <a:schemeClr val="accent1">
                    <a:lumMod val="75000"/>
                  </a:schemeClr>
                </a:solidFill>
                <a:latin typeface="Lucida Sans" pitchFamily="34" charset="0"/>
              </a:rPr>
              <a:t> </a:t>
            </a:r>
            <a:r>
              <a:rPr lang="cy-GB" altLang="cy-GB" dirty="0" err="1">
                <a:solidFill>
                  <a:schemeClr val="accent1">
                    <a:lumMod val="75000"/>
                  </a:schemeClr>
                </a:solidFill>
                <a:latin typeface="Lucida Sans" pitchFamily="34" charset="0"/>
              </a:rPr>
              <a:t>leadership</a:t>
            </a:r>
            <a:endParaRPr lang="cy-GB" altLang="cy-GB" dirty="0">
              <a:solidFill>
                <a:schemeClr val="accent1">
                  <a:lumMod val="75000"/>
                </a:schemeClr>
              </a:solidFill>
              <a:latin typeface="Lucida Sans" pitchFamily="34" charset="0"/>
            </a:endParaRPr>
          </a:p>
          <a:p>
            <a:pPr eaLnBrk="1" fontAlgn="auto" hangingPunct="1">
              <a:spcAft>
                <a:spcPts val="0"/>
              </a:spcAft>
              <a:defRPr/>
            </a:pPr>
            <a:r>
              <a:rPr lang="cy-GB" altLang="cy-GB" dirty="0" err="1">
                <a:solidFill>
                  <a:schemeClr val="accent1">
                    <a:lumMod val="75000"/>
                  </a:schemeClr>
                </a:solidFill>
                <a:latin typeface="Lucida Sans" pitchFamily="34" charset="0"/>
              </a:rPr>
              <a:t>Terms</a:t>
            </a:r>
            <a:r>
              <a:rPr lang="cy-GB" altLang="cy-GB" dirty="0">
                <a:solidFill>
                  <a:schemeClr val="accent1">
                    <a:lumMod val="75000"/>
                  </a:schemeClr>
                </a:solidFill>
                <a:latin typeface="Lucida Sans" pitchFamily="34" charset="0"/>
              </a:rPr>
              <a:t> </a:t>
            </a:r>
            <a:r>
              <a:rPr lang="cy-GB" altLang="cy-GB" dirty="0" err="1">
                <a:solidFill>
                  <a:schemeClr val="accent1">
                    <a:lumMod val="75000"/>
                  </a:schemeClr>
                </a:solidFill>
                <a:latin typeface="Lucida Sans" pitchFamily="34" charset="0"/>
              </a:rPr>
              <a:t>that</a:t>
            </a:r>
            <a:r>
              <a:rPr lang="cy-GB" altLang="cy-GB" dirty="0">
                <a:solidFill>
                  <a:schemeClr val="accent1">
                    <a:lumMod val="75000"/>
                  </a:schemeClr>
                </a:solidFill>
                <a:latin typeface="Lucida Sans" pitchFamily="34" charset="0"/>
              </a:rPr>
              <a:t> </a:t>
            </a:r>
            <a:r>
              <a:rPr lang="cy-GB" altLang="cy-GB" dirty="0" err="1">
                <a:solidFill>
                  <a:schemeClr val="accent1">
                    <a:lumMod val="75000"/>
                  </a:schemeClr>
                </a:solidFill>
                <a:latin typeface="Lucida Sans" pitchFamily="34" charset="0"/>
              </a:rPr>
              <a:t>imply</a:t>
            </a:r>
            <a:r>
              <a:rPr lang="cy-GB" altLang="cy-GB" dirty="0">
                <a:solidFill>
                  <a:schemeClr val="accent1">
                    <a:lumMod val="75000"/>
                  </a:schemeClr>
                </a:solidFill>
                <a:latin typeface="Lucida Sans" pitchFamily="34" charset="0"/>
              </a:rPr>
              <a:t> </a:t>
            </a:r>
            <a:r>
              <a:rPr lang="cy-GB" altLang="cy-GB" dirty="0" err="1">
                <a:solidFill>
                  <a:schemeClr val="accent1">
                    <a:lumMod val="75000"/>
                  </a:schemeClr>
                </a:solidFill>
                <a:latin typeface="Lucida Sans" pitchFamily="34" charset="0"/>
              </a:rPr>
              <a:t>inclusive</a:t>
            </a:r>
            <a:r>
              <a:rPr lang="cy-GB" altLang="cy-GB" dirty="0">
                <a:solidFill>
                  <a:schemeClr val="accent1">
                    <a:lumMod val="75000"/>
                  </a:schemeClr>
                </a:solidFill>
                <a:latin typeface="Lucida Sans" pitchFamily="34" charset="0"/>
              </a:rPr>
              <a:t> </a:t>
            </a:r>
            <a:r>
              <a:rPr lang="cy-GB" altLang="cy-GB" dirty="0" err="1">
                <a:solidFill>
                  <a:schemeClr val="accent1">
                    <a:lumMod val="75000"/>
                  </a:schemeClr>
                </a:solidFill>
                <a:latin typeface="Lucida Sans" pitchFamily="34" charset="0"/>
              </a:rPr>
              <a:t>leadership</a:t>
            </a:r>
            <a:r>
              <a:rPr lang="cy-GB" altLang="cy-GB" dirty="0">
                <a:solidFill>
                  <a:schemeClr val="accent1">
                    <a:lumMod val="75000"/>
                  </a:schemeClr>
                </a:solidFill>
                <a:latin typeface="Lucida Sans" pitchFamily="34" charset="0"/>
              </a:rPr>
              <a:t> </a:t>
            </a:r>
            <a:r>
              <a:rPr lang="cy-GB" altLang="cy-GB" dirty="0" err="1">
                <a:solidFill>
                  <a:schemeClr val="accent1">
                    <a:lumMod val="75000"/>
                  </a:schemeClr>
                </a:solidFill>
                <a:latin typeface="Lucida Sans" pitchFamily="34" charset="0"/>
              </a:rPr>
              <a:t>actions</a:t>
            </a:r>
            <a:endParaRPr lang="cy-GB" altLang="cy-GB" dirty="0">
              <a:solidFill>
                <a:schemeClr val="accent1">
                  <a:lumMod val="75000"/>
                </a:schemeClr>
              </a:solidFill>
              <a:latin typeface="Lucida Sans" pitchFamily="34" charset="0"/>
            </a:endParaRPr>
          </a:p>
          <a:p>
            <a:pPr eaLnBrk="1" fontAlgn="auto" hangingPunct="1">
              <a:spcAft>
                <a:spcPts val="0"/>
              </a:spcAft>
              <a:defRPr/>
            </a:pPr>
            <a:r>
              <a:rPr lang="cy-GB" altLang="cy-GB" dirty="0" err="1">
                <a:solidFill>
                  <a:schemeClr val="accent1">
                    <a:lumMod val="75000"/>
                  </a:schemeClr>
                </a:solidFill>
                <a:latin typeface="Lucida Sans" pitchFamily="34" charset="0"/>
              </a:rPr>
              <a:t>Three</a:t>
            </a:r>
            <a:r>
              <a:rPr lang="cy-GB" altLang="cy-GB" dirty="0">
                <a:solidFill>
                  <a:schemeClr val="accent1">
                    <a:lumMod val="75000"/>
                  </a:schemeClr>
                </a:solidFill>
                <a:latin typeface="Lucida Sans" pitchFamily="34" charset="0"/>
              </a:rPr>
              <a:t> </a:t>
            </a:r>
            <a:r>
              <a:rPr lang="cy-GB" altLang="cy-GB" dirty="0" err="1">
                <a:solidFill>
                  <a:schemeClr val="accent1">
                    <a:lumMod val="75000"/>
                  </a:schemeClr>
                </a:solidFill>
                <a:latin typeface="Lucida Sans" pitchFamily="34" charset="0"/>
              </a:rPr>
              <a:t>principles</a:t>
            </a:r>
            <a:r>
              <a:rPr lang="cy-GB" altLang="cy-GB" dirty="0">
                <a:solidFill>
                  <a:schemeClr val="accent1">
                    <a:lumMod val="75000"/>
                  </a:schemeClr>
                </a:solidFill>
                <a:latin typeface="Lucida Sans" pitchFamily="34" charset="0"/>
              </a:rPr>
              <a:t> of </a:t>
            </a:r>
            <a:r>
              <a:rPr lang="cy-GB" altLang="cy-GB" dirty="0" err="1">
                <a:solidFill>
                  <a:schemeClr val="accent1">
                    <a:lumMod val="75000"/>
                  </a:schemeClr>
                </a:solidFill>
                <a:latin typeface="Lucida Sans" pitchFamily="34" charset="0"/>
              </a:rPr>
              <a:t>inclusive</a:t>
            </a:r>
            <a:r>
              <a:rPr lang="cy-GB" altLang="cy-GB" dirty="0">
                <a:solidFill>
                  <a:schemeClr val="accent1">
                    <a:lumMod val="75000"/>
                  </a:schemeClr>
                </a:solidFill>
                <a:latin typeface="Lucida Sans" pitchFamily="34" charset="0"/>
              </a:rPr>
              <a:t> </a:t>
            </a:r>
            <a:r>
              <a:rPr lang="cy-GB" altLang="cy-GB" dirty="0" err="1">
                <a:solidFill>
                  <a:schemeClr val="accent1">
                    <a:lumMod val="75000"/>
                  </a:schemeClr>
                </a:solidFill>
                <a:latin typeface="Lucida Sans" pitchFamily="34" charset="0"/>
              </a:rPr>
              <a:t>leadership</a:t>
            </a:r>
            <a:endParaRPr lang="cy-GB" altLang="cy-GB" dirty="0">
              <a:solidFill>
                <a:schemeClr val="accent1">
                  <a:lumMod val="75000"/>
                </a:schemeClr>
              </a:solidFill>
              <a:latin typeface="Lucida Sans" pitchFamily="34" charset="0"/>
            </a:endParaRPr>
          </a:p>
          <a:p>
            <a:pPr eaLnBrk="1" fontAlgn="auto" hangingPunct="1">
              <a:spcAft>
                <a:spcPts val="0"/>
              </a:spcAft>
              <a:defRPr/>
            </a:pPr>
            <a:r>
              <a:rPr lang="cy-GB" altLang="cy-GB" dirty="0" err="1">
                <a:solidFill>
                  <a:schemeClr val="accent1">
                    <a:lumMod val="75000"/>
                  </a:schemeClr>
                </a:solidFill>
                <a:latin typeface="Lucida Sans" pitchFamily="34" charset="0"/>
              </a:rPr>
              <a:t>Intersectionality</a:t>
            </a:r>
            <a:endParaRPr lang="cy-GB" altLang="cy-GB" dirty="0">
              <a:solidFill>
                <a:schemeClr val="accent1">
                  <a:lumMod val="75000"/>
                </a:schemeClr>
              </a:solidFill>
              <a:latin typeface="Lucida Sans" pitchFamily="34" charset="0"/>
            </a:endParaRPr>
          </a:p>
          <a:p>
            <a:pPr eaLnBrk="1" fontAlgn="auto" hangingPunct="1">
              <a:spcAft>
                <a:spcPts val="0"/>
              </a:spcAft>
              <a:defRPr/>
            </a:pPr>
            <a:r>
              <a:rPr lang="cy-GB" altLang="cy-GB" dirty="0">
                <a:solidFill>
                  <a:schemeClr val="accent1">
                    <a:lumMod val="75000"/>
                  </a:schemeClr>
                </a:solidFill>
                <a:latin typeface="Lucida Sans" pitchFamily="34" charset="0"/>
              </a:rPr>
              <a:t>Power</a:t>
            </a:r>
          </a:p>
          <a:p>
            <a:pPr eaLnBrk="1" fontAlgn="auto" hangingPunct="1">
              <a:spcAft>
                <a:spcPts val="0"/>
              </a:spcAft>
              <a:defRPr/>
            </a:pPr>
            <a:r>
              <a:rPr lang="cy-GB" altLang="cy-GB" dirty="0" err="1">
                <a:solidFill>
                  <a:schemeClr val="accent1">
                    <a:lumMod val="75000"/>
                  </a:schemeClr>
                </a:solidFill>
                <a:latin typeface="Lucida Sans" pitchFamily="34" charset="0"/>
              </a:rPr>
              <a:t>Inclusive</a:t>
            </a:r>
            <a:r>
              <a:rPr lang="cy-GB" altLang="cy-GB" dirty="0">
                <a:solidFill>
                  <a:schemeClr val="accent1">
                    <a:lumMod val="75000"/>
                  </a:schemeClr>
                </a:solidFill>
                <a:latin typeface="Lucida Sans" pitchFamily="34" charset="0"/>
              </a:rPr>
              <a:t> </a:t>
            </a:r>
            <a:r>
              <a:rPr lang="cy-GB" altLang="cy-GB" dirty="0" err="1">
                <a:solidFill>
                  <a:schemeClr val="accent1">
                    <a:lumMod val="75000"/>
                  </a:schemeClr>
                </a:solidFill>
                <a:latin typeface="Lucida Sans" pitchFamily="34" charset="0"/>
              </a:rPr>
              <a:t>leadership</a:t>
            </a:r>
            <a:r>
              <a:rPr lang="cy-GB" altLang="cy-GB" dirty="0">
                <a:solidFill>
                  <a:schemeClr val="accent1">
                    <a:lumMod val="75000"/>
                  </a:schemeClr>
                </a:solidFill>
                <a:latin typeface="Lucida Sans" pitchFamily="34" charset="0"/>
              </a:rPr>
              <a:t> </a:t>
            </a:r>
            <a:r>
              <a:rPr lang="cy-GB" altLang="cy-GB" dirty="0" err="1">
                <a:solidFill>
                  <a:schemeClr val="accent1">
                    <a:lumMod val="75000"/>
                  </a:schemeClr>
                </a:solidFill>
                <a:latin typeface="Lucida Sans" pitchFamily="34" charset="0"/>
              </a:rPr>
              <a:t>characteristics</a:t>
            </a:r>
            <a:r>
              <a:rPr lang="cy-GB" altLang="cy-GB" dirty="0">
                <a:solidFill>
                  <a:schemeClr val="accent1">
                    <a:lumMod val="75000"/>
                  </a:schemeClr>
                </a:solidFill>
                <a:latin typeface="Lucida Sans" pitchFamily="34" charset="0"/>
              </a:rPr>
              <a:t> </a:t>
            </a:r>
          </a:p>
          <a:p>
            <a:pPr eaLnBrk="1" fontAlgn="auto" hangingPunct="1">
              <a:spcAft>
                <a:spcPts val="0"/>
              </a:spcAft>
              <a:defRPr/>
            </a:pPr>
            <a:endParaRPr lang="cy-GB" altLang="cy-GB" dirty="0">
              <a:latin typeface="Lucida Sans" pitchFamily="34" charset="0"/>
            </a:endParaRPr>
          </a:p>
          <a:p>
            <a:pPr eaLnBrk="1" fontAlgn="auto" hangingPunct="1">
              <a:spcAft>
                <a:spcPts val="0"/>
              </a:spcAft>
              <a:defRPr/>
            </a:pPr>
            <a:endParaRPr lang="cy-GB" altLang="cy-GB" dirty="0">
              <a:latin typeface="Lucida Sans" pitchFamily="34" charset="0"/>
            </a:endParaRPr>
          </a:p>
        </p:txBody>
      </p:sp>
      <p:sp>
        <p:nvSpPr>
          <p:cNvPr id="5124" name="Rectangle 6"/>
          <p:cNvSpPr>
            <a:spLocks noGrp="1" noChangeArrowheads="1"/>
          </p:cNvSpPr>
          <p:nvPr>
            <p:ph type="body" sz="half" idx="2"/>
          </p:nvPr>
        </p:nvSpPr>
        <p:spPr>
          <a:xfrm>
            <a:off x="215130" y="1216037"/>
            <a:ext cx="4249042" cy="4114800"/>
          </a:xfrm>
        </p:spPr>
        <p:txBody>
          <a:bodyPr rtlCol="0">
            <a:normAutofit/>
          </a:bodyPr>
          <a:lstStyle/>
          <a:p>
            <a:pPr algn="l"/>
            <a:r>
              <a:rPr lang="en-GB" sz="2200" b="0" i="0" dirty="0" err="1">
                <a:solidFill>
                  <a:srgbClr val="000000"/>
                </a:solidFill>
                <a:effectLst/>
                <a:latin typeface="Arial" panose="020B0604020202020204" pitchFamily="34" charset="0"/>
                <a:cs typeface="Arial" panose="020B0604020202020204" pitchFamily="34" charset="0"/>
              </a:rPr>
              <a:t>Diffiniadau</a:t>
            </a:r>
            <a:r>
              <a:rPr lang="en-GB" sz="2200" b="0" i="0" dirty="0">
                <a:solidFill>
                  <a:srgbClr val="000000"/>
                </a:solidFill>
                <a:effectLst/>
                <a:latin typeface="Arial" panose="020B0604020202020204" pitchFamily="34" charset="0"/>
                <a:cs typeface="Arial" panose="020B0604020202020204" pitchFamily="34" charset="0"/>
              </a:rPr>
              <a:t> o </a:t>
            </a:r>
            <a:r>
              <a:rPr lang="en-GB" sz="2200" b="0" i="0" dirty="0" err="1">
                <a:solidFill>
                  <a:srgbClr val="000000"/>
                </a:solidFill>
                <a:effectLst/>
                <a:latin typeface="Arial" panose="020B0604020202020204" pitchFamily="34" charset="0"/>
                <a:cs typeface="Arial" panose="020B0604020202020204" pitchFamily="34" charset="0"/>
              </a:rPr>
              <a:t>arweinyddiaeth</a:t>
            </a: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gynhwysol</a:t>
            </a:r>
            <a:endParaRPr lang="en-GB" sz="2200" b="0" i="0" dirty="0">
              <a:solidFill>
                <a:srgbClr val="000000"/>
              </a:solidFill>
              <a:effectLst/>
              <a:latin typeface="Arial" panose="020B0604020202020204" pitchFamily="34" charset="0"/>
              <a:cs typeface="Arial" panose="020B0604020202020204" pitchFamily="34" charset="0"/>
            </a:endParaRPr>
          </a:p>
          <a:p>
            <a:pPr marL="0" indent="0" algn="l">
              <a:buNone/>
            </a:pP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Termau</a:t>
            </a: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sy’n</a:t>
            </a: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awgrymu</a:t>
            </a: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camau</a:t>
            </a: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gweithredu</a:t>
            </a: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arweinyddiaeth</a:t>
            </a: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gynhwysol</a:t>
            </a:r>
            <a:endParaRPr lang="en-GB" sz="2200" b="0" i="0" dirty="0">
              <a:solidFill>
                <a:srgbClr val="000000"/>
              </a:solidFill>
              <a:effectLst/>
              <a:latin typeface="Arial" panose="020B0604020202020204" pitchFamily="34" charset="0"/>
              <a:cs typeface="Arial" panose="020B0604020202020204" pitchFamily="34" charset="0"/>
            </a:endParaRPr>
          </a:p>
          <a:p>
            <a:pPr marL="0" indent="0" algn="l">
              <a:buNone/>
            </a:pP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Tair</a:t>
            </a: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egwyddor</a:t>
            </a: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arweinyddiaeth</a:t>
            </a: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gynhwysol</a:t>
            </a:r>
            <a:endParaRPr lang="en-GB" sz="2200" b="0" i="0" dirty="0">
              <a:solidFill>
                <a:srgbClr val="000000"/>
              </a:solidFill>
              <a:effectLst/>
              <a:latin typeface="Arial" panose="020B0604020202020204" pitchFamily="34" charset="0"/>
              <a:cs typeface="Arial" panose="020B0604020202020204" pitchFamily="34" charset="0"/>
            </a:endParaRPr>
          </a:p>
          <a:p>
            <a:pPr marL="0" indent="0" algn="l">
              <a:buNone/>
            </a:pP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Croestoriadoldeb</a:t>
            </a:r>
            <a:endParaRPr lang="en-GB" sz="2200" b="0" i="0" dirty="0">
              <a:solidFill>
                <a:srgbClr val="000000"/>
              </a:solidFill>
              <a:effectLst/>
              <a:latin typeface="Arial" panose="020B0604020202020204" pitchFamily="34" charset="0"/>
              <a:cs typeface="Arial" panose="020B0604020202020204" pitchFamily="34" charset="0"/>
            </a:endParaRPr>
          </a:p>
          <a:p>
            <a:pPr marL="0" indent="0" algn="l">
              <a:buNone/>
            </a:pP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Pŵer</a:t>
            </a:r>
            <a:endParaRPr lang="en-GB" sz="2200" b="0" i="0" dirty="0">
              <a:solidFill>
                <a:srgbClr val="000000"/>
              </a:solidFill>
              <a:effectLst/>
              <a:latin typeface="Arial" panose="020B0604020202020204" pitchFamily="34" charset="0"/>
              <a:cs typeface="Arial" panose="020B0604020202020204" pitchFamily="34" charset="0"/>
            </a:endParaRPr>
          </a:p>
          <a:p>
            <a:pPr marL="0" indent="0" algn="l">
              <a:buNone/>
            </a:pP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Nodweddion</a:t>
            </a: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arweinyddiaeth</a:t>
            </a: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gynhwysol</a:t>
            </a:r>
            <a:endParaRPr lang="en-GB" sz="2200" b="0" i="0" dirty="0">
              <a:solidFill>
                <a:srgbClr val="000000"/>
              </a:solidFill>
              <a:effectLst/>
              <a:latin typeface="Arial" panose="020B0604020202020204" pitchFamily="34" charset="0"/>
              <a:cs typeface="Arial" panose="020B0604020202020204" pitchFamily="34" charset="0"/>
            </a:endParaRPr>
          </a:p>
          <a:p>
            <a:pPr marL="0" indent="0" eaLnBrk="1" fontAlgn="auto" hangingPunct="1">
              <a:spcAft>
                <a:spcPts val="0"/>
              </a:spcAft>
              <a:buFont typeface="Arial" panose="020B0604020202020204" pitchFamily="34" charset="0"/>
              <a:buNone/>
              <a:defRPr/>
            </a:pPr>
            <a:endParaRPr lang="en-GB" altLang="cy-GB" sz="2600" dirty="0">
              <a:solidFill>
                <a:srgbClr val="0000FF"/>
              </a:solidFill>
              <a:latin typeface="Lucida Sans" pitchFamily="34" charset="0"/>
            </a:endParaRPr>
          </a:p>
        </p:txBody>
      </p:sp>
    </p:spTree>
    <p:extLst>
      <p:ext uri="{BB962C8B-B14F-4D97-AF65-F5344CB8AC3E}">
        <p14:creationId xmlns:p14="http://schemas.microsoft.com/office/powerpoint/2010/main" val="333542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latin typeface="Lucida Sans" panose="020B0602030504020204" pitchFamily="34" charset="0"/>
              </a:rPr>
              <a:t>Sgiliau Cyflogadwyedd/Trosglwyddadwy</a:t>
            </a:r>
            <a:br>
              <a:rPr lang="en-GB" dirty="0">
                <a:latin typeface="Lucida Sans" panose="020B0602030504020204" pitchFamily="34" charset="0"/>
              </a:rPr>
            </a:br>
            <a:r>
              <a:rPr lang="en-GB" sz="3600" dirty="0">
                <a:solidFill>
                  <a:srgbClr val="002060"/>
                </a:solidFill>
                <a:latin typeface="Lucida Sans" panose="020B0602030504020204" pitchFamily="34" charset="0"/>
              </a:rPr>
              <a:t>Employability/Transferable Skills</a:t>
            </a:r>
            <a:endParaRPr lang="en-US" sz="36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57200" y="2132855"/>
            <a:ext cx="4038600" cy="3456385"/>
          </a:xfrm>
        </p:spPr>
        <p:txBody>
          <a:bodyPr/>
          <a:lstStyle/>
          <a:p>
            <a:r>
              <a:rPr lang="en-GB" dirty="0" err="1">
                <a:latin typeface="Lucida Sans" panose="020B0602030504020204" pitchFamily="34" charset="0"/>
              </a:rPr>
              <a:t>Trefnu</a:t>
            </a:r>
            <a:endParaRPr lang="en-GB" dirty="0">
              <a:latin typeface="Lucida Sans" panose="020B0602030504020204" pitchFamily="34" charset="0"/>
            </a:endParaRPr>
          </a:p>
          <a:p>
            <a:r>
              <a:rPr lang="en-GB" dirty="0">
                <a:latin typeface="Lucida Sans" panose="020B0602030504020204" pitchFamily="34" charset="0"/>
              </a:rPr>
              <a:t>Cynllunio</a:t>
            </a:r>
          </a:p>
          <a:p>
            <a:r>
              <a:rPr lang="en-GB" dirty="0">
                <a:latin typeface="Lucida Sans" panose="020B0602030504020204" pitchFamily="34" charset="0"/>
              </a:rPr>
              <a:t>Ymchwilio</a:t>
            </a:r>
          </a:p>
          <a:p>
            <a:r>
              <a:rPr lang="en-GB" dirty="0">
                <a:latin typeface="Lucida Sans" panose="020B0602030504020204" pitchFamily="34" charset="0"/>
              </a:rPr>
              <a:t>Cymryd nodiadau</a:t>
            </a:r>
            <a:endParaRPr lang="en-US" dirty="0">
              <a:latin typeface="Lucida Sans" panose="020B0602030504020204" pitchFamily="34" charset="0"/>
            </a:endParaRPr>
          </a:p>
        </p:txBody>
      </p:sp>
      <p:sp>
        <p:nvSpPr>
          <p:cNvPr id="4" name="Content Placeholder 3"/>
          <p:cNvSpPr>
            <a:spLocks noGrp="1"/>
          </p:cNvSpPr>
          <p:nvPr>
            <p:ph sz="half" idx="2"/>
          </p:nvPr>
        </p:nvSpPr>
        <p:spPr>
          <a:xfrm>
            <a:off x="4629150" y="2132855"/>
            <a:ext cx="3886200" cy="4044108"/>
          </a:xfrm>
        </p:spPr>
        <p:txBody>
          <a:bodyPr/>
          <a:lstStyle/>
          <a:p>
            <a:r>
              <a:rPr lang="en-GB" dirty="0">
                <a:solidFill>
                  <a:srgbClr val="002060"/>
                </a:solidFill>
                <a:latin typeface="Lucida Sans" panose="020B0602030504020204" pitchFamily="34" charset="0"/>
              </a:rPr>
              <a:t>Organisation</a:t>
            </a:r>
          </a:p>
          <a:p>
            <a:r>
              <a:rPr lang="en-GB" dirty="0">
                <a:solidFill>
                  <a:srgbClr val="002060"/>
                </a:solidFill>
                <a:latin typeface="Lucida Sans" panose="020B0602030504020204" pitchFamily="34" charset="0"/>
              </a:rPr>
              <a:t>Planning</a:t>
            </a:r>
          </a:p>
          <a:p>
            <a:r>
              <a:rPr lang="en-GB" dirty="0">
                <a:solidFill>
                  <a:srgbClr val="002060"/>
                </a:solidFill>
                <a:latin typeface="Lucida Sans" panose="020B0602030504020204" pitchFamily="34" charset="0"/>
              </a:rPr>
              <a:t>Researching</a:t>
            </a:r>
          </a:p>
          <a:p>
            <a:r>
              <a:rPr lang="en-GB" dirty="0">
                <a:solidFill>
                  <a:srgbClr val="002060"/>
                </a:solidFill>
                <a:latin typeface="Lucida Sans" panose="020B0602030504020204" pitchFamily="34" charset="0"/>
              </a:rPr>
              <a:t>Note taking</a:t>
            </a:r>
            <a:endParaRPr lang="en-US"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254774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3200" dirty="0">
                <a:latin typeface="Lucida Sans" panose="020B0602030504020204" pitchFamily="34" charset="0"/>
              </a:rPr>
              <a:t>Adnoddau </a:t>
            </a:r>
            <a:br>
              <a:rPr lang="en-GB" sz="3200" dirty="0">
                <a:latin typeface="Lucida Sans" panose="020B0602030504020204" pitchFamily="34" charset="0"/>
              </a:rPr>
            </a:br>
            <a:r>
              <a:rPr lang="en-GB" sz="3200" dirty="0">
                <a:solidFill>
                  <a:srgbClr val="002060"/>
                </a:solidFill>
                <a:latin typeface="Lucida Sans" panose="020B0602030504020204" pitchFamily="34" charset="0"/>
              </a:rPr>
              <a:t>Resources</a:t>
            </a:r>
            <a:endParaRPr lang="en-GB" sz="3200" dirty="0">
              <a:solidFill>
                <a:srgbClr val="002060"/>
              </a:solidFill>
            </a:endParaRPr>
          </a:p>
        </p:txBody>
      </p:sp>
      <p:sp>
        <p:nvSpPr>
          <p:cNvPr id="5" name="Content Placeholder 4"/>
          <p:cNvSpPr>
            <a:spLocks noGrp="1"/>
          </p:cNvSpPr>
          <p:nvPr>
            <p:ph sz="half" idx="1"/>
          </p:nvPr>
        </p:nvSpPr>
        <p:spPr>
          <a:xfrm>
            <a:off x="628650" y="1600201"/>
            <a:ext cx="3886200" cy="4576762"/>
          </a:xfrm>
        </p:spPr>
        <p:txBody>
          <a:bodyPr>
            <a:normAutofit/>
          </a:bodyPr>
          <a:lstStyle/>
          <a:p>
            <a:r>
              <a:rPr lang="en-GB" dirty="0">
                <a:latin typeface="Lucida Sans" panose="020B0602030504020204" pitchFamily="34" charset="0"/>
              </a:rPr>
              <a:t>PP ar gyfer y ddarlith</a:t>
            </a:r>
          </a:p>
          <a:p>
            <a:r>
              <a:rPr lang="en-GB" dirty="0">
                <a:latin typeface="Lucida Sans" panose="020B0602030504020204" pitchFamily="34" charset="0"/>
              </a:rPr>
              <a:t>Ymchwil </a:t>
            </a:r>
          </a:p>
          <a:p>
            <a:r>
              <a:rPr lang="en-GB" dirty="0">
                <a:latin typeface="Lucida Sans" panose="020B0602030504020204" pitchFamily="34" charset="0"/>
              </a:rPr>
              <a:t>Leganto</a:t>
            </a:r>
          </a:p>
          <a:p>
            <a:r>
              <a:rPr lang="en-GB" dirty="0">
                <a:latin typeface="Lucida Sans" panose="020B0602030504020204" pitchFamily="34" charset="0"/>
              </a:rPr>
              <a:t>Moodle</a:t>
            </a:r>
          </a:p>
          <a:p>
            <a:r>
              <a:rPr lang="en-GB" dirty="0">
                <a:latin typeface="Lucida Sans" panose="020B0602030504020204" pitchFamily="34" charset="0"/>
              </a:rPr>
              <a:t>Llyfrgell</a:t>
            </a:r>
          </a:p>
          <a:p>
            <a:r>
              <a:rPr lang="en-GB" dirty="0">
                <a:latin typeface="Lucida Sans" panose="020B0602030504020204" pitchFamily="34" charset="0"/>
              </a:rPr>
              <a:t>Google Scholar</a:t>
            </a:r>
          </a:p>
        </p:txBody>
      </p:sp>
      <p:sp>
        <p:nvSpPr>
          <p:cNvPr id="6" name="Content Placeholder 5"/>
          <p:cNvSpPr>
            <a:spLocks noGrp="1"/>
          </p:cNvSpPr>
          <p:nvPr>
            <p:ph sz="half" idx="2"/>
          </p:nvPr>
        </p:nvSpPr>
        <p:spPr>
          <a:xfrm>
            <a:off x="4648200" y="1600201"/>
            <a:ext cx="4316288" cy="3989040"/>
          </a:xfrm>
        </p:spPr>
        <p:txBody>
          <a:bodyPr>
            <a:normAutofit/>
          </a:bodyPr>
          <a:lstStyle/>
          <a:p>
            <a:r>
              <a:rPr lang="en-GB" dirty="0">
                <a:solidFill>
                  <a:srgbClr val="002060"/>
                </a:solidFill>
                <a:latin typeface="Lucida Sans" panose="020B0602030504020204" pitchFamily="34" charset="0"/>
              </a:rPr>
              <a:t>PP for the lecture</a:t>
            </a:r>
          </a:p>
          <a:p>
            <a:r>
              <a:rPr lang="en-GB" dirty="0">
                <a:solidFill>
                  <a:srgbClr val="002060"/>
                </a:solidFill>
                <a:latin typeface="Lucida Sans" panose="020B0602030504020204" pitchFamily="34" charset="0"/>
              </a:rPr>
              <a:t>Research</a:t>
            </a:r>
          </a:p>
          <a:p>
            <a:r>
              <a:rPr lang="en-GB" dirty="0">
                <a:solidFill>
                  <a:srgbClr val="002060"/>
                </a:solidFill>
                <a:latin typeface="Lucida Sans" panose="020B0602030504020204" pitchFamily="34" charset="0"/>
              </a:rPr>
              <a:t>Leganto</a:t>
            </a:r>
          </a:p>
          <a:p>
            <a:r>
              <a:rPr lang="en-GB" dirty="0">
                <a:solidFill>
                  <a:srgbClr val="002060"/>
                </a:solidFill>
                <a:latin typeface="Lucida Sans" panose="020B0602030504020204" pitchFamily="34" charset="0"/>
              </a:rPr>
              <a:t>Moodle</a:t>
            </a:r>
          </a:p>
          <a:p>
            <a:r>
              <a:rPr lang="en-GB" dirty="0">
                <a:solidFill>
                  <a:srgbClr val="002060"/>
                </a:solidFill>
                <a:latin typeface="Lucida Sans" panose="020B0602030504020204" pitchFamily="34" charset="0"/>
              </a:rPr>
              <a:t>Library</a:t>
            </a:r>
          </a:p>
          <a:p>
            <a:r>
              <a:rPr lang="en-GB" dirty="0">
                <a:solidFill>
                  <a:srgbClr val="002060"/>
                </a:solidFill>
                <a:latin typeface="Lucida Sans" panose="020B0602030504020204" pitchFamily="34" charset="0"/>
              </a:rPr>
              <a:t>Google Scholar</a:t>
            </a:r>
          </a:p>
        </p:txBody>
      </p:sp>
    </p:spTree>
    <p:extLst>
      <p:ext uri="{BB962C8B-B14F-4D97-AF65-F5344CB8AC3E}">
        <p14:creationId xmlns:p14="http://schemas.microsoft.com/office/powerpoint/2010/main" val="2919287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3B87C-1BDF-4032-B601-4269FD130F6B}"/>
              </a:ext>
            </a:extLst>
          </p:cNvPr>
          <p:cNvSpPr>
            <a:spLocks noGrp="1"/>
          </p:cNvSpPr>
          <p:nvPr>
            <p:ph type="title"/>
          </p:nvPr>
        </p:nvSpPr>
        <p:spPr>
          <a:xfrm>
            <a:off x="0" y="25493"/>
            <a:ext cx="7886700" cy="937460"/>
          </a:xfrm>
        </p:spPr>
        <p:txBody>
          <a:bodyPr/>
          <a:lstStyle/>
          <a:p>
            <a:r>
              <a:rPr lang="en-GB" dirty="0"/>
              <a:t>Rules for module</a:t>
            </a:r>
          </a:p>
        </p:txBody>
      </p:sp>
      <p:sp>
        <p:nvSpPr>
          <p:cNvPr id="3" name="Content Placeholder 2">
            <a:extLst>
              <a:ext uri="{FF2B5EF4-FFF2-40B4-BE49-F238E27FC236}">
                <a16:creationId xmlns:a16="http://schemas.microsoft.com/office/drawing/2014/main" id="{4818D501-EDAA-4A5A-973B-693A3236A931}"/>
              </a:ext>
            </a:extLst>
          </p:cNvPr>
          <p:cNvSpPr>
            <a:spLocks noGrp="1"/>
          </p:cNvSpPr>
          <p:nvPr>
            <p:ph sz="half" idx="1"/>
          </p:nvPr>
        </p:nvSpPr>
        <p:spPr>
          <a:xfrm>
            <a:off x="4795701" y="1138172"/>
            <a:ext cx="3886200" cy="4351338"/>
          </a:xfrm>
        </p:spPr>
        <p:txBody>
          <a:bodyPr>
            <a:normAutofit fontScale="70000" lnSpcReduction="20000"/>
          </a:bodyPr>
          <a:lstStyle/>
          <a:p>
            <a:r>
              <a:rPr lang="en-GB" dirty="0">
                <a:solidFill>
                  <a:schemeClr val="accent1">
                    <a:lumMod val="75000"/>
                  </a:schemeClr>
                </a:solidFill>
                <a:latin typeface="Arial" panose="020B0604020202020204" pitchFamily="34" charset="0"/>
                <a:cs typeface="Arial" panose="020B0604020202020204" pitchFamily="34" charset="0"/>
              </a:rPr>
              <a:t>Leaving out discriminatory and triggering language</a:t>
            </a:r>
          </a:p>
          <a:p>
            <a:r>
              <a:rPr lang="en-GB" dirty="0" err="1">
                <a:solidFill>
                  <a:schemeClr val="accent1">
                    <a:lumMod val="75000"/>
                  </a:schemeClr>
                </a:solidFill>
                <a:latin typeface="Arial" panose="020B0604020202020204" pitchFamily="34" charset="0"/>
                <a:cs typeface="Arial" panose="020B0604020202020204" pitchFamily="34" charset="0"/>
              </a:rPr>
              <a:t>Decentering</a:t>
            </a:r>
            <a:r>
              <a:rPr lang="en-GB" dirty="0">
                <a:solidFill>
                  <a:schemeClr val="accent1">
                    <a:lumMod val="75000"/>
                  </a:schemeClr>
                </a:solidFill>
                <a:latin typeface="Arial" panose="020B0604020202020204" pitchFamily="34" charset="0"/>
                <a:cs typeface="Arial" panose="020B0604020202020204" pitchFamily="34" charset="0"/>
              </a:rPr>
              <a:t> ourselves</a:t>
            </a:r>
          </a:p>
          <a:p>
            <a:r>
              <a:rPr lang="en-GB" dirty="0">
                <a:solidFill>
                  <a:schemeClr val="accent1">
                    <a:lumMod val="75000"/>
                  </a:schemeClr>
                </a:solidFill>
                <a:latin typeface="Arial" panose="020B0604020202020204" pitchFamily="34" charset="0"/>
                <a:cs typeface="Arial" panose="020B0604020202020204" pitchFamily="34" charset="0"/>
              </a:rPr>
              <a:t>Knowing and understanding issues discussed may personally effect us</a:t>
            </a:r>
          </a:p>
          <a:p>
            <a:r>
              <a:rPr lang="en-GB" dirty="0">
                <a:solidFill>
                  <a:schemeClr val="accent1">
                    <a:lumMod val="75000"/>
                  </a:schemeClr>
                </a:solidFill>
                <a:latin typeface="Arial" panose="020B0604020202020204" pitchFamily="34" charset="0"/>
                <a:cs typeface="Arial" panose="020B0604020202020204" pitchFamily="34" charset="0"/>
              </a:rPr>
              <a:t>Challenging our own values, beliefs and ideas will be uncomfortable.</a:t>
            </a:r>
          </a:p>
          <a:p>
            <a:r>
              <a:rPr lang="en-GB" dirty="0">
                <a:solidFill>
                  <a:schemeClr val="accent1">
                    <a:lumMod val="75000"/>
                  </a:schemeClr>
                </a:solidFill>
                <a:latin typeface="Arial" panose="020B0604020202020204" pitchFamily="34" charset="0"/>
                <a:cs typeface="Arial" panose="020B0604020202020204" pitchFamily="34" charset="0"/>
              </a:rPr>
              <a:t>Learning and understanding others is a life –long journey and not a destination. </a:t>
            </a:r>
          </a:p>
          <a:p>
            <a:r>
              <a:rPr lang="en-GB" dirty="0">
                <a:solidFill>
                  <a:schemeClr val="accent1">
                    <a:lumMod val="75000"/>
                  </a:schemeClr>
                </a:solidFill>
                <a:latin typeface="Arial" panose="020B0604020202020204" pitchFamily="34" charset="0"/>
                <a:cs typeface="Arial" panose="020B0604020202020204" pitchFamily="34" charset="0"/>
              </a:rPr>
              <a:t>We will get it wrong on times and we will always learn</a:t>
            </a:r>
          </a:p>
        </p:txBody>
      </p:sp>
      <p:sp>
        <p:nvSpPr>
          <p:cNvPr id="4" name="Content Placeholder 3">
            <a:extLst>
              <a:ext uri="{FF2B5EF4-FFF2-40B4-BE49-F238E27FC236}">
                <a16:creationId xmlns:a16="http://schemas.microsoft.com/office/drawing/2014/main" id="{A16B2CDD-5AE6-4E85-9278-E1908FA65F0D}"/>
              </a:ext>
            </a:extLst>
          </p:cNvPr>
          <p:cNvSpPr>
            <a:spLocks noGrp="1"/>
          </p:cNvSpPr>
          <p:nvPr>
            <p:ph sz="half" idx="2"/>
          </p:nvPr>
        </p:nvSpPr>
        <p:spPr>
          <a:xfrm>
            <a:off x="462099" y="1253331"/>
            <a:ext cx="3886200" cy="4351338"/>
          </a:xfrm>
        </p:spPr>
        <p:txBody>
          <a:bodyPr>
            <a:normAutofit fontScale="70000" lnSpcReduction="20000"/>
          </a:bodyPr>
          <a:lstStyle/>
          <a:p>
            <a:pPr algn="l"/>
            <a:r>
              <a:rPr lang="en-GB" b="0" i="0" dirty="0" err="1">
                <a:solidFill>
                  <a:srgbClr val="000000"/>
                </a:solidFill>
                <a:effectLst/>
                <a:latin typeface="Arial" panose="020B0604020202020204" pitchFamily="34" charset="0"/>
                <a:cs typeface="Arial" panose="020B0604020202020204" pitchFamily="34" charset="0"/>
              </a:rPr>
              <a:t>Hepgor</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iaith</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wahaniaethol</a:t>
            </a:r>
            <a:r>
              <a:rPr lang="en-GB" b="0" i="0" dirty="0">
                <a:solidFill>
                  <a:srgbClr val="000000"/>
                </a:solidFill>
                <a:effectLst/>
                <a:latin typeface="Arial" panose="020B0604020202020204" pitchFamily="34" charset="0"/>
                <a:cs typeface="Arial" panose="020B0604020202020204" pitchFamily="34" charset="0"/>
              </a:rPr>
              <a:t> ac </a:t>
            </a:r>
            <a:r>
              <a:rPr lang="en-GB" b="0" i="0" dirty="0" err="1">
                <a:solidFill>
                  <a:srgbClr val="000000"/>
                </a:solidFill>
                <a:effectLst/>
                <a:latin typeface="Arial" panose="020B0604020202020204" pitchFamily="34" charset="0"/>
                <a:cs typeface="Arial" panose="020B0604020202020204" pitchFamily="34" charset="0"/>
              </a:rPr>
              <a:t>iaith</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sbardunol</a:t>
            </a:r>
            <a:endParaRPr lang="en-GB" b="0" i="0" dirty="0">
              <a:solidFill>
                <a:srgbClr val="000000"/>
              </a:solidFill>
              <a:effectLst/>
              <a:latin typeface="Arial" panose="020B0604020202020204" pitchFamily="34" charset="0"/>
              <a:cs typeface="Arial" panose="020B0604020202020204" pitchFamily="34" charset="0"/>
            </a:endParaRPr>
          </a:p>
          <a:p>
            <a:pPr algn="l"/>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Gwybod</a:t>
            </a:r>
            <a:r>
              <a:rPr lang="en-GB" b="0" i="0" dirty="0">
                <a:solidFill>
                  <a:srgbClr val="000000"/>
                </a:solidFill>
                <a:effectLst/>
                <a:latin typeface="Arial" panose="020B0604020202020204" pitchFamily="34" charset="0"/>
                <a:cs typeface="Arial" panose="020B0604020202020204" pitchFamily="34" charset="0"/>
              </a:rPr>
              <a:t> a </a:t>
            </a:r>
            <a:r>
              <a:rPr lang="en-GB" b="0" i="0" dirty="0" err="1">
                <a:solidFill>
                  <a:srgbClr val="000000"/>
                </a:solidFill>
                <a:effectLst/>
                <a:latin typeface="Arial" panose="020B0604020202020204" pitchFamily="34" charset="0"/>
                <a:cs typeface="Arial" panose="020B0604020202020204" pitchFamily="34" charset="0"/>
              </a:rPr>
              <a:t>deall</a:t>
            </a:r>
            <a:r>
              <a:rPr lang="en-GB" b="0" i="0" dirty="0">
                <a:solidFill>
                  <a:srgbClr val="000000"/>
                </a:solidFill>
                <a:effectLst/>
                <a:latin typeface="Arial" panose="020B0604020202020204" pitchFamily="34" charset="0"/>
                <a:cs typeface="Arial" panose="020B0604020202020204" pitchFamily="34" charset="0"/>
              </a:rPr>
              <a:t> y </a:t>
            </a:r>
            <a:r>
              <a:rPr lang="en-GB" b="0" i="0" dirty="0" err="1">
                <a:solidFill>
                  <a:srgbClr val="000000"/>
                </a:solidFill>
                <a:effectLst/>
                <a:latin typeface="Arial" panose="020B0604020202020204" pitchFamily="34" charset="0"/>
                <a:cs typeface="Arial" panose="020B0604020202020204" pitchFamily="34" charset="0"/>
              </a:rPr>
              <a:t>gallai</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materion</a:t>
            </a:r>
            <a:r>
              <a:rPr lang="en-GB" b="0" i="0" dirty="0">
                <a:solidFill>
                  <a:srgbClr val="000000"/>
                </a:solidFill>
                <a:effectLst/>
                <a:latin typeface="Arial" panose="020B0604020202020204" pitchFamily="34" charset="0"/>
                <a:cs typeface="Arial" panose="020B0604020202020204" pitchFamily="34" charset="0"/>
              </a:rPr>
              <a:t> a </a:t>
            </a:r>
            <a:r>
              <a:rPr lang="en-GB" b="0" i="0" dirty="0" err="1">
                <a:solidFill>
                  <a:srgbClr val="000000"/>
                </a:solidFill>
                <a:effectLst/>
                <a:latin typeface="Arial" panose="020B0604020202020204" pitchFamily="34" charset="0"/>
                <a:cs typeface="Arial" panose="020B0604020202020204" pitchFamily="34" charset="0"/>
              </a:rPr>
              <a:t>drafodir</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effeithio</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arnom</a:t>
            </a:r>
            <a:r>
              <a:rPr lang="en-GB" b="0" i="0" dirty="0">
                <a:solidFill>
                  <a:srgbClr val="000000"/>
                </a:solidFill>
                <a:effectLst/>
                <a:latin typeface="Arial" panose="020B0604020202020204" pitchFamily="34" charset="0"/>
                <a:cs typeface="Arial" panose="020B0604020202020204" pitchFamily="34" charset="0"/>
              </a:rPr>
              <a:t> yn </a:t>
            </a:r>
            <a:r>
              <a:rPr lang="en-GB" b="0" i="0" dirty="0" err="1">
                <a:solidFill>
                  <a:srgbClr val="000000"/>
                </a:solidFill>
                <a:effectLst/>
                <a:latin typeface="Arial" panose="020B0604020202020204" pitchFamily="34" charset="0"/>
                <a:cs typeface="Arial" panose="020B0604020202020204" pitchFamily="34" charset="0"/>
              </a:rPr>
              <a:t>bersonol</a:t>
            </a:r>
            <a:endParaRPr lang="en-GB" b="0" i="0" dirty="0">
              <a:solidFill>
                <a:srgbClr val="000000"/>
              </a:solidFill>
              <a:effectLst/>
              <a:latin typeface="Arial" panose="020B0604020202020204" pitchFamily="34" charset="0"/>
              <a:cs typeface="Arial" panose="020B0604020202020204" pitchFamily="34" charset="0"/>
            </a:endParaRPr>
          </a:p>
          <a:p>
            <a:pPr algn="l"/>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Bydd</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herio</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ein</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gwerthoedd</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credoau</a:t>
            </a:r>
            <a:r>
              <a:rPr lang="en-GB" b="0" i="0" dirty="0">
                <a:solidFill>
                  <a:srgbClr val="000000"/>
                </a:solidFill>
                <a:effectLst/>
                <a:latin typeface="Arial" panose="020B0604020202020204" pitchFamily="34" charset="0"/>
                <a:cs typeface="Arial" panose="020B0604020202020204" pitchFamily="34" charset="0"/>
              </a:rPr>
              <a:t> a </a:t>
            </a:r>
            <a:r>
              <a:rPr lang="en-GB" b="0" i="0" dirty="0" err="1">
                <a:solidFill>
                  <a:srgbClr val="000000"/>
                </a:solidFill>
                <a:effectLst/>
                <a:latin typeface="Arial" panose="020B0604020202020204" pitchFamily="34" charset="0"/>
                <a:cs typeface="Arial" panose="020B0604020202020204" pitchFamily="34" charset="0"/>
              </a:rPr>
              <a:t>syniadau</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ein</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hun</a:t>
            </a:r>
            <a:r>
              <a:rPr lang="en-GB" b="0" i="0" dirty="0">
                <a:solidFill>
                  <a:srgbClr val="000000"/>
                </a:solidFill>
                <a:effectLst/>
                <a:latin typeface="Arial" panose="020B0604020202020204" pitchFamily="34" charset="0"/>
                <a:cs typeface="Arial" panose="020B0604020202020204" pitchFamily="34" charset="0"/>
              </a:rPr>
              <a:t> yn </a:t>
            </a:r>
            <a:r>
              <a:rPr lang="en-GB" b="0" i="0" dirty="0" err="1">
                <a:solidFill>
                  <a:srgbClr val="000000"/>
                </a:solidFill>
                <a:effectLst/>
                <a:latin typeface="Arial" panose="020B0604020202020204" pitchFamily="34" charset="0"/>
                <a:cs typeface="Arial" panose="020B0604020202020204" pitchFamily="34" charset="0"/>
              </a:rPr>
              <a:t>anghyfforddus</a:t>
            </a:r>
            <a:r>
              <a:rPr lang="en-GB" b="0" i="0" dirty="0">
                <a:solidFill>
                  <a:srgbClr val="000000"/>
                </a:solidFill>
                <a:effectLst/>
                <a:latin typeface="Arial" panose="020B0604020202020204" pitchFamily="34" charset="0"/>
                <a:cs typeface="Arial" panose="020B0604020202020204" pitchFamily="34" charset="0"/>
              </a:rPr>
              <a:t>.</a:t>
            </a:r>
          </a:p>
          <a:p>
            <a:pPr algn="l"/>
            <a:r>
              <a:rPr lang="en-GB" b="0" i="0" dirty="0">
                <a:solidFill>
                  <a:srgbClr val="000000"/>
                </a:solidFill>
                <a:effectLst/>
                <a:latin typeface="Arial" panose="020B0604020202020204" pitchFamily="34" charset="0"/>
                <a:cs typeface="Arial" panose="020B0604020202020204" pitchFamily="34" charset="0"/>
              </a:rPr>
              <a:t>Mae </a:t>
            </a:r>
            <a:r>
              <a:rPr lang="en-GB" b="0" i="0" dirty="0" err="1">
                <a:solidFill>
                  <a:srgbClr val="000000"/>
                </a:solidFill>
                <a:effectLst/>
                <a:latin typeface="Arial" panose="020B0604020202020204" pitchFamily="34" charset="0"/>
                <a:cs typeface="Arial" panose="020B0604020202020204" pitchFamily="34" charset="0"/>
              </a:rPr>
              <a:t>dysgu</a:t>
            </a:r>
            <a:r>
              <a:rPr lang="en-GB" b="0" i="0" dirty="0">
                <a:solidFill>
                  <a:srgbClr val="000000"/>
                </a:solidFill>
                <a:effectLst/>
                <a:latin typeface="Arial" panose="020B0604020202020204" pitchFamily="34" charset="0"/>
                <a:cs typeface="Arial" panose="020B0604020202020204" pitchFamily="34" charset="0"/>
              </a:rPr>
              <a:t> a </a:t>
            </a:r>
            <a:r>
              <a:rPr lang="en-GB" b="0" i="0" dirty="0" err="1">
                <a:solidFill>
                  <a:srgbClr val="000000"/>
                </a:solidFill>
                <a:effectLst/>
                <a:latin typeface="Arial" panose="020B0604020202020204" pitchFamily="34" charset="0"/>
                <a:cs typeface="Arial" panose="020B0604020202020204" pitchFamily="34" charset="0"/>
              </a:rPr>
              <a:t>deall</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pobl</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eraill</a:t>
            </a:r>
            <a:r>
              <a:rPr lang="en-GB" b="0" i="0" dirty="0">
                <a:solidFill>
                  <a:srgbClr val="000000"/>
                </a:solidFill>
                <a:effectLst/>
                <a:latin typeface="Arial" panose="020B0604020202020204" pitchFamily="34" charset="0"/>
                <a:cs typeface="Arial" panose="020B0604020202020204" pitchFamily="34" charset="0"/>
              </a:rPr>
              <a:t> yn </a:t>
            </a:r>
            <a:r>
              <a:rPr lang="en-GB" b="0" i="0" dirty="0" err="1">
                <a:solidFill>
                  <a:srgbClr val="000000"/>
                </a:solidFill>
                <a:effectLst/>
                <a:latin typeface="Arial" panose="020B0604020202020204" pitchFamily="34" charset="0"/>
                <a:cs typeface="Arial" panose="020B0604020202020204" pitchFamily="34" charset="0"/>
              </a:rPr>
              <a:t>daith</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oes</a:t>
            </a:r>
            <a:r>
              <a:rPr lang="en-GB" b="0" i="0" dirty="0">
                <a:solidFill>
                  <a:srgbClr val="000000"/>
                </a:solidFill>
                <a:effectLst/>
                <a:latin typeface="Arial" panose="020B0604020202020204" pitchFamily="34" charset="0"/>
                <a:cs typeface="Arial" panose="020B0604020202020204" pitchFamily="34" charset="0"/>
              </a:rPr>
              <a:t> ac </a:t>
            </a:r>
            <a:r>
              <a:rPr lang="en-GB" b="0" i="0" dirty="0" err="1">
                <a:solidFill>
                  <a:srgbClr val="000000"/>
                </a:solidFill>
                <a:effectLst/>
                <a:latin typeface="Arial" panose="020B0604020202020204" pitchFamily="34" charset="0"/>
                <a:cs typeface="Arial" panose="020B0604020202020204" pitchFamily="34" charset="0"/>
              </a:rPr>
              <a:t>nid</a:t>
            </a:r>
            <a:r>
              <a:rPr lang="en-GB" b="0" i="0" dirty="0">
                <a:solidFill>
                  <a:srgbClr val="000000"/>
                </a:solidFill>
                <a:effectLst/>
                <a:latin typeface="Arial" panose="020B0604020202020204" pitchFamily="34" charset="0"/>
                <a:cs typeface="Arial" panose="020B0604020202020204" pitchFamily="34" charset="0"/>
              </a:rPr>
              <a:t> yn </a:t>
            </a:r>
            <a:r>
              <a:rPr lang="en-GB" b="0" i="0" dirty="0" err="1">
                <a:solidFill>
                  <a:srgbClr val="000000"/>
                </a:solidFill>
                <a:effectLst/>
                <a:latin typeface="Arial" panose="020B0604020202020204" pitchFamily="34" charset="0"/>
                <a:cs typeface="Arial" panose="020B0604020202020204" pitchFamily="34" charset="0"/>
              </a:rPr>
              <a:t>gyrchfan</a:t>
            </a:r>
            <a:r>
              <a:rPr lang="en-GB" b="0" i="0" dirty="0">
                <a:solidFill>
                  <a:srgbClr val="000000"/>
                </a:solidFill>
                <a:effectLst/>
                <a:latin typeface="Arial" panose="020B0604020202020204" pitchFamily="34" charset="0"/>
                <a:cs typeface="Arial" panose="020B0604020202020204" pitchFamily="34" charset="0"/>
              </a:rPr>
              <a:t>.</a:t>
            </a:r>
          </a:p>
          <a:p>
            <a:pPr algn="l"/>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Byddwn</a:t>
            </a:r>
            <a:r>
              <a:rPr lang="en-GB" b="0" i="0" dirty="0">
                <a:solidFill>
                  <a:srgbClr val="000000"/>
                </a:solidFill>
                <a:effectLst/>
                <a:latin typeface="Arial" panose="020B0604020202020204" pitchFamily="34" charset="0"/>
                <a:cs typeface="Arial" panose="020B0604020202020204" pitchFamily="34" charset="0"/>
              </a:rPr>
              <a:t> yn </a:t>
            </a:r>
            <a:r>
              <a:rPr lang="en-GB" b="0" i="0" dirty="0" err="1">
                <a:solidFill>
                  <a:srgbClr val="000000"/>
                </a:solidFill>
                <a:effectLst/>
                <a:latin typeface="Arial" panose="020B0604020202020204" pitchFamily="34" charset="0"/>
                <a:cs typeface="Arial" panose="020B0604020202020204" pitchFamily="34" charset="0"/>
              </a:rPr>
              <a:t>gwneud</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pethau’n</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anghywir</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weithiau</a:t>
            </a:r>
            <a:r>
              <a:rPr lang="en-GB" b="0" i="0" dirty="0">
                <a:solidFill>
                  <a:srgbClr val="000000"/>
                </a:solidFill>
                <a:effectLst/>
                <a:latin typeface="Arial" panose="020B0604020202020204" pitchFamily="34" charset="0"/>
                <a:cs typeface="Arial" panose="020B0604020202020204" pitchFamily="34" charset="0"/>
              </a:rPr>
              <a:t> a </a:t>
            </a:r>
            <a:r>
              <a:rPr lang="en-GB" b="0" i="0" dirty="0" err="1">
                <a:solidFill>
                  <a:srgbClr val="000000"/>
                </a:solidFill>
                <a:effectLst/>
                <a:latin typeface="Arial" panose="020B0604020202020204" pitchFamily="34" charset="0"/>
                <a:cs typeface="Arial" panose="020B0604020202020204" pitchFamily="34" charset="0"/>
              </a:rPr>
              <a:t>byddwn</a:t>
            </a:r>
            <a:r>
              <a:rPr lang="en-GB" b="0" i="0" dirty="0">
                <a:solidFill>
                  <a:srgbClr val="000000"/>
                </a:solidFill>
                <a:effectLst/>
                <a:latin typeface="Arial" panose="020B0604020202020204" pitchFamily="34" charset="0"/>
                <a:cs typeface="Arial" panose="020B0604020202020204" pitchFamily="34" charset="0"/>
              </a:rPr>
              <a:t> bob amser yn </a:t>
            </a:r>
            <a:r>
              <a:rPr lang="en-GB" b="0" i="0" dirty="0" err="1">
                <a:solidFill>
                  <a:srgbClr val="000000"/>
                </a:solidFill>
                <a:effectLst/>
                <a:latin typeface="Arial" panose="020B0604020202020204" pitchFamily="34" charset="0"/>
                <a:cs typeface="Arial" panose="020B0604020202020204" pitchFamily="34" charset="0"/>
              </a:rPr>
              <a:t>dysgu</a:t>
            </a:r>
            <a:endParaRPr lang="en-GB" b="0" i="0" dirty="0">
              <a:solidFill>
                <a:srgbClr val="000000"/>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419274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5413B01-631D-4E15-BFA9-06332B088C94}"/>
              </a:ext>
            </a:extLst>
          </p:cNvPr>
          <p:cNvSpPr>
            <a:spLocks noGrp="1"/>
          </p:cNvSpPr>
          <p:nvPr>
            <p:ph type="title"/>
          </p:nvPr>
        </p:nvSpPr>
        <p:spPr/>
        <p:txBody>
          <a:bodyPr>
            <a:normAutofit/>
          </a:bodyPr>
          <a:lstStyle/>
          <a:p>
            <a:r>
              <a:rPr lang="en-GB" sz="1800" dirty="0"/>
              <a:t>(Reza, 2021)</a:t>
            </a:r>
            <a:br>
              <a:rPr lang="en-GB" dirty="0"/>
            </a:br>
            <a:endParaRPr lang="en-GB" dirty="0"/>
          </a:p>
        </p:txBody>
      </p:sp>
      <p:sp>
        <p:nvSpPr>
          <p:cNvPr id="6" name="Content Placeholder 5">
            <a:extLst>
              <a:ext uri="{FF2B5EF4-FFF2-40B4-BE49-F238E27FC236}">
                <a16:creationId xmlns:a16="http://schemas.microsoft.com/office/drawing/2014/main" id="{41BD2B88-F75D-44CB-850F-409E9A98F992}"/>
              </a:ext>
            </a:extLst>
          </p:cNvPr>
          <p:cNvSpPr>
            <a:spLocks noGrp="1"/>
          </p:cNvSpPr>
          <p:nvPr>
            <p:ph sz="half" idx="1"/>
          </p:nvPr>
        </p:nvSpPr>
        <p:spPr>
          <a:xfrm>
            <a:off x="539638" y="1315826"/>
            <a:ext cx="3886200" cy="4351338"/>
          </a:xfrm>
        </p:spPr>
        <p:txBody>
          <a:bodyPr>
            <a:normAutofit fontScale="92500" lnSpcReduction="20000"/>
          </a:bodyPr>
          <a:lstStyle/>
          <a:p>
            <a:r>
              <a:rPr lang="cy-GB" dirty="0"/>
              <a:t>Yn hanesyddol, byddai 'cynhwysiant' mewn addysg yn canolbwyntio ar faterion addysg arbennig / ADY. Mae hyn wedi newid. Bellach mewn addysg mae hyn yn golygu mynd i'r afael â phob math o </a:t>
            </a:r>
            <a:r>
              <a:rPr lang="cy-GB" dirty="0" err="1"/>
              <a:t>allgáu</a:t>
            </a:r>
            <a:r>
              <a:rPr lang="cy-GB" dirty="0"/>
              <a:t>, ymyleiddio ac anghydraddoldebau o ran mynediad, cyfranogiad a deilliannau dysgu.  </a:t>
            </a:r>
            <a:r>
              <a:rPr lang="en-GB" dirty="0">
                <a:highlight>
                  <a:srgbClr val="FFFF00"/>
                </a:highlight>
              </a:rPr>
              <a:t>
</a:t>
            </a:r>
          </a:p>
        </p:txBody>
      </p:sp>
      <p:sp>
        <p:nvSpPr>
          <p:cNvPr id="3" name="Content Placeholder 2">
            <a:extLst>
              <a:ext uri="{FF2B5EF4-FFF2-40B4-BE49-F238E27FC236}">
                <a16:creationId xmlns:a16="http://schemas.microsoft.com/office/drawing/2014/main" id="{44BCAD7A-F32B-4B97-BBFE-2B77C3AEF22C}"/>
              </a:ext>
            </a:extLst>
          </p:cNvPr>
          <p:cNvSpPr>
            <a:spLocks noGrp="1"/>
          </p:cNvSpPr>
          <p:nvPr>
            <p:ph sz="half" idx="2"/>
          </p:nvPr>
        </p:nvSpPr>
        <p:spPr>
          <a:xfrm>
            <a:off x="4629150" y="1253331"/>
            <a:ext cx="3886200" cy="4351338"/>
          </a:xfrm>
        </p:spPr>
        <p:txBody>
          <a:bodyPr>
            <a:normAutofit fontScale="92500" lnSpcReduction="20000"/>
          </a:bodyPr>
          <a:lstStyle/>
          <a:p>
            <a:r>
              <a:rPr lang="en-GB" dirty="0">
                <a:solidFill>
                  <a:schemeClr val="accent1">
                    <a:lumMod val="75000"/>
                  </a:schemeClr>
                </a:solidFill>
              </a:rPr>
              <a:t>Historically ‘inclusion’ in education would focus on special education / ALN issues. This has changed. In education this now means addressing all forms of exclusion, marginalisation and inequalities of access, participation and learning outcomes.  </a:t>
            </a:r>
          </a:p>
          <a:p>
            <a:pPr marL="0" indent="0">
              <a:buNone/>
            </a:pPr>
            <a:endParaRPr lang="en-GB" dirty="0"/>
          </a:p>
        </p:txBody>
      </p:sp>
    </p:spTree>
    <p:extLst>
      <p:ext uri="{BB962C8B-B14F-4D97-AF65-F5344CB8AC3E}">
        <p14:creationId xmlns:p14="http://schemas.microsoft.com/office/powerpoint/2010/main" val="377286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BFA79E-4A21-4715-A64B-D73CDC31809A}"/>
              </a:ext>
            </a:extLst>
          </p:cNvPr>
          <p:cNvSpPr>
            <a:spLocks noGrp="1"/>
          </p:cNvSpPr>
          <p:nvPr>
            <p:ph sz="half" idx="1"/>
          </p:nvPr>
        </p:nvSpPr>
        <p:spPr>
          <a:xfrm>
            <a:off x="290322" y="195682"/>
            <a:ext cx="3668729" cy="3773417"/>
          </a:xfrm>
        </p:spPr>
        <p:txBody>
          <a:bodyPr>
            <a:normAutofit fontScale="55000" lnSpcReduction="20000"/>
          </a:bodyPr>
          <a:lstStyle/>
          <a:p>
            <a:endParaRPr lang="en-GB" dirty="0">
              <a:effectLst/>
            </a:endParaRPr>
          </a:p>
          <a:p>
            <a:r>
              <a:rPr lang="en-GB" sz="2900" dirty="0">
                <a:latin typeface="Arial" panose="020B0604020202020204" pitchFamily="34" charset="0"/>
                <a:cs typeface="Arial" panose="020B0604020202020204" pitchFamily="34" charset="0"/>
              </a:rPr>
              <a:t>Mae arweinyddiaeth yn newid.</a:t>
            </a:r>
          </a:p>
          <a:p>
            <a:endParaRPr lang="en-GB" sz="2900" dirty="0">
              <a:latin typeface="Arial" panose="020B0604020202020204" pitchFamily="34" charset="0"/>
              <a:cs typeface="Arial" panose="020B0604020202020204" pitchFamily="34" charset="0"/>
            </a:endParaRPr>
          </a:p>
          <a:p>
            <a:r>
              <a:rPr lang="en-GB" sz="2900" dirty="0">
                <a:latin typeface="Arial" panose="020B0604020202020204" pitchFamily="34" charset="0"/>
                <a:cs typeface="Arial" panose="020B0604020202020204" pitchFamily="34" charset="0"/>
              </a:rPr>
              <a:t>Mae arweinyddiaeth hierarchaidd yn cael ei disodli gan arweinyddiaeth gydweithredol, berthynol a rhyng-ddibynnol</a:t>
            </a:r>
          </a:p>
          <a:p>
            <a:endParaRPr lang="en-GB" sz="2900" dirty="0">
              <a:latin typeface="Arial" panose="020B0604020202020204" pitchFamily="34" charset="0"/>
              <a:cs typeface="Arial" panose="020B0604020202020204" pitchFamily="34" charset="0"/>
            </a:endParaRPr>
          </a:p>
          <a:p>
            <a:r>
              <a:rPr lang="en-GB" sz="2900" dirty="0">
                <a:latin typeface="Arial" panose="020B0604020202020204" pitchFamily="34" charset="0"/>
                <a:cs typeface="Arial" panose="020B0604020202020204" pitchFamily="34" charset="0"/>
              </a:rPr>
              <a:t>Bellach mae'n rhaid i bobl weithio ar y cyd i gwblhau tasgau a nodau yn hytrach na gwaith un arweinydd. </a:t>
            </a:r>
          </a:p>
          <a:p>
            <a:endParaRPr lang="en-GB" sz="2900" dirty="0">
              <a:latin typeface="Arial" panose="020B0604020202020204" pitchFamily="34" charset="0"/>
              <a:cs typeface="Arial" panose="020B0604020202020204" pitchFamily="34" charset="0"/>
            </a:endParaRPr>
          </a:p>
          <a:p>
            <a:pPr marL="0" indent="0">
              <a:buNone/>
            </a:pPr>
            <a:r>
              <a:rPr lang="en-GB" sz="2900" dirty="0">
                <a:latin typeface="Arial" panose="020B0604020202020204" pitchFamily="34" charset="0"/>
                <a:cs typeface="Arial" panose="020B0604020202020204" pitchFamily="34" charset="0"/>
              </a:rPr>
              <a:t>(pam?)</a:t>
            </a:r>
            <a:r>
              <a:rPr lang="en-GB" sz="2900" dirty="0">
                <a:effectLst/>
                <a:latin typeface="Arial" panose="020B0604020202020204" pitchFamily="34" charset="0"/>
                <a:cs typeface="Arial" panose="020B0604020202020204" pitchFamily="34" charset="0"/>
              </a:rPr>
              <a:t> (Siraj a Hallett, 2014, t.22)</a:t>
            </a:r>
            <a:endParaRPr lang="en-GB" sz="29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95E60506-5542-42C8-B5A5-294B45327F90}"/>
              </a:ext>
            </a:extLst>
          </p:cNvPr>
          <p:cNvSpPr>
            <a:spLocks noGrp="1"/>
          </p:cNvSpPr>
          <p:nvPr>
            <p:ph sz="half" idx="2"/>
          </p:nvPr>
        </p:nvSpPr>
        <p:spPr>
          <a:xfrm>
            <a:off x="4572000" y="261796"/>
            <a:ext cx="3886200" cy="4351338"/>
          </a:xfrm>
        </p:spPr>
        <p:txBody>
          <a:bodyPr>
            <a:normAutofit fontScale="55000" lnSpcReduction="20000"/>
          </a:bodyPr>
          <a:lstStyle/>
          <a:p>
            <a:pPr marL="0" indent="0">
              <a:buNone/>
            </a:pPr>
            <a:endParaRPr lang="en-GB" sz="2800" dirty="0">
              <a:solidFill>
                <a:srgbClr val="002060"/>
              </a:solidFill>
              <a:latin typeface="Arial" panose="020B0604020202020204" pitchFamily="34" charset="0"/>
              <a:ea typeface="DengXian" panose="02010600030101010101" pitchFamily="2" charset="-122"/>
              <a:cs typeface="Arial" panose="020B0604020202020204" pitchFamily="34" charset="0"/>
            </a:endParaRPr>
          </a:p>
          <a:p>
            <a:r>
              <a:rPr lang="en-GB" sz="2900" dirty="0">
                <a:solidFill>
                  <a:srgbClr val="002060"/>
                </a:solidFill>
                <a:latin typeface="Arial" panose="020B0604020202020204" pitchFamily="34" charset="0"/>
                <a:ea typeface="DengXian" panose="02010600030101010101" pitchFamily="2" charset="-122"/>
                <a:cs typeface="Arial" panose="020B0604020202020204" pitchFamily="34" charset="0"/>
              </a:rPr>
              <a:t>L</a:t>
            </a:r>
            <a:r>
              <a:rPr lang="en-GB" sz="2900" dirty="0">
                <a:solidFill>
                  <a:srgbClr val="002060"/>
                </a:solidFill>
                <a:effectLst/>
                <a:latin typeface="Arial" panose="020B0604020202020204" pitchFamily="34" charset="0"/>
                <a:ea typeface="DengXian" panose="02010600030101010101" pitchFamily="2" charset="-122"/>
                <a:cs typeface="Arial" panose="020B0604020202020204" pitchFamily="34" charset="0"/>
              </a:rPr>
              <a:t>eadership is changing. </a:t>
            </a:r>
          </a:p>
          <a:p>
            <a:pPr marL="0" indent="0">
              <a:buNone/>
            </a:pPr>
            <a:endParaRPr lang="en-GB" sz="2900" dirty="0">
              <a:solidFill>
                <a:srgbClr val="002060"/>
              </a:solidFill>
              <a:effectLst/>
              <a:latin typeface="Arial" panose="020B0604020202020204" pitchFamily="34" charset="0"/>
              <a:ea typeface="DengXian" panose="02010600030101010101" pitchFamily="2" charset="-122"/>
              <a:cs typeface="Arial" panose="020B0604020202020204" pitchFamily="34" charset="0"/>
            </a:endParaRPr>
          </a:p>
          <a:p>
            <a:r>
              <a:rPr lang="en-GB" sz="2900" dirty="0">
                <a:solidFill>
                  <a:srgbClr val="002060"/>
                </a:solidFill>
                <a:effectLst/>
                <a:latin typeface="Arial" panose="020B0604020202020204" pitchFamily="34" charset="0"/>
                <a:ea typeface="DengXian" panose="02010600030101010101" pitchFamily="2" charset="-122"/>
                <a:cs typeface="Arial" panose="020B0604020202020204" pitchFamily="34" charset="0"/>
              </a:rPr>
              <a:t>Hierarchical leadership is being replaced by collaborative, relational, and interdependent leadership</a:t>
            </a:r>
          </a:p>
          <a:p>
            <a:pPr marL="0" indent="0">
              <a:buNone/>
            </a:pPr>
            <a:endParaRPr lang="en-GB" sz="2900" dirty="0">
              <a:solidFill>
                <a:srgbClr val="002060"/>
              </a:solidFill>
              <a:effectLst/>
              <a:latin typeface="Arial" panose="020B0604020202020204" pitchFamily="34" charset="0"/>
              <a:ea typeface="DengXian" panose="02010600030101010101" pitchFamily="2" charset="-122"/>
              <a:cs typeface="Arial" panose="020B0604020202020204" pitchFamily="34" charset="0"/>
            </a:endParaRPr>
          </a:p>
          <a:p>
            <a:r>
              <a:rPr lang="en-GB" sz="2900" dirty="0">
                <a:solidFill>
                  <a:srgbClr val="002060"/>
                </a:solidFill>
                <a:latin typeface="Arial" panose="020B0604020202020204" pitchFamily="34" charset="0"/>
                <a:ea typeface="DengXian" panose="02010600030101010101" pitchFamily="2" charset="-122"/>
                <a:cs typeface="Arial" panose="020B0604020202020204" pitchFamily="34" charset="0"/>
              </a:rPr>
              <a:t>People are now having to work collaboratively to complete tasks and goals rather than the work of one leader.  </a:t>
            </a:r>
          </a:p>
          <a:p>
            <a:pPr marL="0" indent="0">
              <a:buNone/>
            </a:pPr>
            <a:endParaRPr lang="en-GB" sz="2900" dirty="0">
              <a:solidFill>
                <a:srgbClr val="002060"/>
              </a:solidFill>
              <a:latin typeface="Arial" panose="020B0604020202020204" pitchFamily="34" charset="0"/>
              <a:ea typeface="DengXian" panose="02010600030101010101" pitchFamily="2" charset="-122"/>
              <a:cs typeface="Arial" panose="020B0604020202020204" pitchFamily="34" charset="0"/>
            </a:endParaRPr>
          </a:p>
          <a:p>
            <a:pPr marL="0" indent="0">
              <a:buNone/>
            </a:pPr>
            <a:r>
              <a:rPr lang="en-GB" sz="2900" dirty="0">
                <a:solidFill>
                  <a:srgbClr val="002060"/>
                </a:solidFill>
                <a:latin typeface="Arial" panose="020B0604020202020204" pitchFamily="34" charset="0"/>
                <a:ea typeface="DengXian" panose="02010600030101010101" pitchFamily="2" charset="-122"/>
                <a:cs typeface="Arial" panose="020B0604020202020204" pitchFamily="34" charset="0"/>
              </a:rPr>
              <a:t>(why?)    </a:t>
            </a:r>
            <a:r>
              <a:rPr lang="en-GB" sz="2900" dirty="0">
                <a:solidFill>
                  <a:srgbClr val="002060"/>
                </a:solidFill>
                <a:effectLst/>
                <a:latin typeface="Arial" panose="020B0604020202020204" pitchFamily="34" charset="0"/>
                <a:cs typeface="Arial" panose="020B0604020202020204" pitchFamily="34" charset="0"/>
              </a:rPr>
              <a:t> (Siraj-Blatchford and Hallett, 2014, p.</a:t>
            </a:r>
            <a:r>
              <a:rPr lang="en-GB" sz="2900" dirty="0">
                <a:solidFill>
                  <a:srgbClr val="002060"/>
                </a:solidFill>
                <a:latin typeface="Arial" panose="020B0604020202020204" pitchFamily="34" charset="0"/>
                <a:cs typeface="Arial" panose="020B0604020202020204" pitchFamily="34" charset="0"/>
              </a:rPr>
              <a:t>17</a:t>
            </a:r>
            <a:r>
              <a:rPr lang="en-GB" sz="2900" dirty="0">
                <a:solidFill>
                  <a:srgbClr val="002060"/>
                </a:solidFill>
                <a:effectLst/>
                <a:latin typeface="Arial" panose="020B0604020202020204" pitchFamily="34" charset="0"/>
                <a:cs typeface="Arial" panose="020B0604020202020204" pitchFamily="34" charset="0"/>
              </a:rPr>
              <a:t>)</a:t>
            </a:r>
            <a:endParaRPr lang="en-GB" sz="2900" dirty="0">
              <a:solidFill>
                <a:srgbClr val="002060"/>
              </a:solidFill>
              <a:latin typeface="Arial" panose="020B0604020202020204" pitchFamily="34" charset="0"/>
              <a:cs typeface="Arial" panose="020B0604020202020204" pitchFamily="34" charset="0"/>
            </a:endParaRPr>
          </a:p>
          <a:p>
            <a:endParaRPr lang="en-GB" dirty="0"/>
          </a:p>
        </p:txBody>
      </p:sp>
      <p:pic>
        <p:nvPicPr>
          <p:cNvPr id="1029" name="Picture 5" descr="The Key to Inclusive Leadership">
            <a:extLst>
              <a:ext uri="{FF2B5EF4-FFF2-40B4-BE49-F238E27FC236}">
                <a16:creationId xmlns:a16="http://schemas.microsoft.com/office/drawing/2014/main" id="{5BA1E045-01CA-40C8-95D0-CBB76E51F6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9526" y="3607357"/>
            <a:ext cx="4421273" cy="2011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7547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4AD16EFB-3126-47FC-847B-4DA60088708E}"/>
              </a:ext>
            </a:extLst>
          </p:cNvPr>
          <p:cNvSpPr txBox="1"/>
          <p:nvPr/>
        </p:nvSpPr>
        <p:spPr>
          <a:xfrm flipH="1">
            <a:off x="2608348" y="3969098"/>
            <a:ext cx="5550913" cy="1200329"/>
          </a:xfrm>
          <a:prstGeom prst="rect">
            <a:avLst/>
          </a:prstGeom>
          <a:noFill/>
        </p:spPr>
        <p:txBody>
          <a:bodyPr wrap="square">
            <a:spAutoFit/>
          </a:bodyPr>
          <a:lstStyle/>
          <a:p>
            <a:pPr algn="r"/>
            <a:r>
              <a:rPr lang="en-GB" sz="1800" dirty="0">
                <a:solidFill>
                  <a:schemeClr val="accent1"/>
                </a:solidFill>
                <a:latin typeface="Arial" panose="020B0604020202020204" pitchFamily="34" charset="0"/>
                <a:cs typeface="Arial" panose="020B0604020202020204" pitchFamily="34" charset="0"/>
              </a:rPr>
              <a:t>Pwy yw’r ‘</a:t>
            </a:r>
            <a:r>
              <a:rPr lang="cy-GB" sz="1800" dirty="0">
                <a:solidFill>
                  <a:schemeClr val="accent1"/>
                </a:solidFill>
                <a:latin typeface="Arial" panose="020B0604020202020204" pitchFamily="34" charset="0"/>
                <a:cs typeface="Arial" panose="020B0604020202020204" pitchFamily="34" charset="0"/>
              </a:rPr>
              <a:t>grwpiau a gynrychiolir yn draddodiadol’? </a:t>
            </a:r>
            <a:r>
              <a:rPr lang="cy-GB" sz="1800" dirty="0">
                <a:solidFill>
                  <a:srgbClr val="202124"/>
                </a:solidFill>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Who are ‘traditionally represented groups’?</a:t>
            </a:r>
          </a:p>
          <a:p>
            <a:pPr algn="r"/>
            <a:endParaRPr lang="en-GB" sz="1800" dirty="0">
              <a:latin typeface="Arial" panose="020B0604020202020204" pitchFamily="34" charset="0"/>
              <a:cs typeface="Arial" panose="020B0604020202020204" pitchFamily="34" charset="0"/>
            </a:endParaRPr>
          </a:p>
          <a:p>
            <a:pPr algn="r"/>
            <a:r>
              <a:rPr lang="en-GB" sz="1800" dirty="0">
                <a:solidFill>
                  <a:schemeClr val="accent1"/>
                </a:solidFill>
                <a:latin typeface="Arial" panose="020B0604020202020204" pitchFamily="34" charset="0"/>
                <a:cs typeface="Arial" panose="020B0604020202020204" pitchFamily="34" charset="0"/>
              </a:rPr>
              <a:t>Pwy </a:t>
            </a:r>
            <a:r>
              <a:rPr lang="en-GB" sz="1800" dirty="0" err="1">
                <a:solidFill>
                  <a:schemeClr val="accent1"/>
                </a:solidFill>
                <a:latin typeface="Arial" panose="020B0604020202020204" pitchFamily="34" charset="0"/>
                <a:cs typeface="Arial" panose="020B0604020202020204" pitchFamily="34" charset="0"/>
              </a:rPr>
              <a:t>yw’r</a:t>
            </a:r>
            <a:r>
              <a:rPr lang="en-GB" sz="1800" dirty="0">
                <a:solidFill>
                  <a:schemeClr val="accent1"/>
                </a:solidFill>
                <a:latin typeface="Arial" panose="020B0604020202020204" pitchFamily="34" charset="0"/>
                <a:cs typeface="Arial" panose="020B0604020202020204" pitchFamily="34" charset="0"/>
              </a:rPr>
              <a:t> </a:t>
            </a:r>
            <a:r>
              <a:rPr lang="en-GB" sz="1800" dirty="0" err="1">
                <a:solidFill>
                  <a:schemeClr val="accent1"/>
                </a:solidFill>
                <a:latin typeface="Arial" panose="020B0604020202020204" pitchFamily="34" charset="0"/>
                <a:cs typeface="Arial" panose="020B0604020202020204" pitchFamily="34" charset="0"/>
              </a:rPr>
              <a:t>rhai</a:t>
            </a:r>
            <a:r>
              <a:rPr lang="en-GB" sz="1800" dirty="0">
                <a:solidFill>
                  <a:schemeClr val="accent1"/>
                </a:solidFill>
                <a:latin typeface="Arial" panose="020B0604020202020204" pitchFamily="34" charset="0"/>
                <a:cs typeface="Arial" panose="020B0604020202020204" pitchFamily="34" charset="0"/>
              </a:rPr>
              <a:t> ‘gwahanol’? </a:t>
            </a:r>
            <a:r>
              <a:rPr lang="en-GB" sz="1800" dirty="0">
                <a:latin typeface="Arial" panose="020B0604020202020204" pitchFamily="34" charset="0"/>
                <a:cs typeface="Arial" panose="020B0604020202020204" pitchFamily="34" charset="0"/>
              </a:rPr>
              <a:t>/ Who are the ‘different’? </a:t>
            </a:r>
          </a:p>
        </p:txBody>
      </p:sp>
      <p:pic>
        <p:nvPicPr>
          <p:cNvPr id="2050" name="Picture 2" descr="Thinking Face Emoji (U+1F914)">
            <a:extLst>
              <a:ext uri="{FF2B5EF4-FFF2-40B4-BE49-F238E27FC236}">
                <a16:creationId xmlns:a16="http://schemas.microsoft.com/office/drawing/2014/main" id="{66351BC9-3F07-4BB8-A422-766D76B0C9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1353350" y="3871320"/>
            <a:ext cx="1395883" cy="139588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2968201-A673-4FB4-BBD0-B31333C0BA16}"/>
              </a:ext>
            </a:extLst>
          </p:cNvPr>
          <p:cNvSpPr>
            <a:spLocks noGrp="1"/>
          </p:cNvSpPr>
          <p:nvPr>
            <p:ph sz="half" idx="1"/>
          </p:nvPr>
        </p:nvSpPr>
        <p:spPr>
          <a:xfrm>
            <a:off x="426074" y="722375"/>
            <a:ext cx="8038196" cy="4165214"/>
          </a:xfrm>
        </p:spPr>
        <p:txBody>
          <a:bodyPr>
            <a:normAutofit/>
          </a:bodyPr>
          <a:lstStyle/>
          <a:p>
            <a:pPr marL="0" indent="0">
              <a:buNone/>
            </a:pPr>
            <a:r>
              <a:rPr lang="en-GB" sz="1800" i="1" dirty="0"/>
              <a:t>Without the experience of inclusion, people who are </a:t>
            </a:r>
            <a:r>
              <a:rPr lang="en-GB" sz="2000" i="1" dirty="0">
                <a:solidFill>
                  <a:srgbClr val="FF0000"/>
                </a:solidFill>
              </a:rPr>
              <a:t>different</a:t>
            </a:r>
            <a:r>
              <a:rPr lang="en-GB" sz="1800" i="1" dirty="0"/>
              <a:t> in notable ways from the </a:t>
            </a:r>
            <a:r>
              <a:rPr lang="en-GB" sz="2000" i="1" dirty="0">
                <a:solidFill>
                  <a:srgbClr val="FF0000"/>
                </a:solidFill>
              </a:rPr>
              <a:t>traditionally represented groups </a:t>
            </a:r>
            <a:r>
              <a:rPr lang="en-GB" sz="1800" i="1" dirty="0"/>
              <a:t>may not feel quite as safe, accepted, or valued and may therefore be less likely to fully engage, participate, and contribute. If their sense of identity is threatened or they do not feel that they can be their authentic self, their talents and full contribution may be diminished or lost. In inclusive workplaces, people can be fully themselves, striving to be their best, without fear or without a sense that they must hide or become someone else.</a:t>
            </a:r>
            <a:r>
              <a:rPr lang="en-GB" sz="1800" dirty="0"/>
              <a:t>                          </a:t>
            </a:r>
          </a:p>
          <a:p>
            <a:pPr marL="0" indent="0" algn="r">
              <a:buNone/>
            </a:pPr>
            <a:r>
              <a:rPr lang="en-GB" sz="1800" dirty="0"/>
              <a:t> (Ferdman, 2018, para. 6 cited in Ferdman, 2021, p.10</a:t>
            </a:r>
            <a:r>
              <a:rPr lang="en-GB" sz="1400" dirty="0"/>
              <a:t>)</a:t>
            </a:r>
          </a:p>
          <a:p>
            <a:pPr marL="0" indent="0" algn="r">
              <a:buNone/>
            </a:pPr>
            <a:endParaRPr lang="en-GB" sz="1400" dirty="0"/>
          </a:p>
          <a:p>
            <a:pPr marL="0" indent="0" algn="r">
              <a:buNone/>
            </a:pPr>
            <a:endParaRPr lang="en-GB" sz="1400" dirty="0"/>
          </a:p>
        </p:txBody>
      </p:sp>
    </p:spTree>
    <p:extLst>
      <p:ext uri="{BB962C8B-B14F-4D97-AF65-F5344CB8AC3E}">
        <p14:creationId xmlns:p14="http://schemas.microsoft.com/office/powerpoint/2010/main" val="3668441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A339D-49B2-4980-87BD-BE635A2FB53A}"/>
              </a:ext>
            </a:extLst>
          </p:cNvPr>
          <p:cNvSpPr>
            <a:spLocks noGrp="1"/>
          </p:cNvSpPr>
          <p:nvPr>
            <p:ph type="title"/>
          </p:nvPr>
        </p:nvSpPr>
        <p:spPr>
          <a:xfrm>
            <a:off x="174478" y="0"/>
            <a:ext cx="7886700" cy="1325563"/>
          </a:xfrm>
        </p:spPr>
        <p:txBody>
          <a:bodyPr>
            <a:normAutofit/>
          </a:bodyPr>
          <a:lstStyle/>
          <a:p>
            <a:r>
              <a:rPr lang="en-GB" sz="2400" dirty="0">
                <a:solidFill>
                  <a:schemeClr val="accent1"/>
                </a:solidFill>
                <a:latin typeface="Arial" panose="020B0604020202020204" pitchFamily="34" charset="0"/>
                <a:cs typeface="Arial" panose="020B0604020202020204" pitchFamily="34" charset="0"/>
              </a:rPr>
              <a:t>Mae </a:t>
            </a:r>
            <a:r>
              <a:rPr lang="cy-GB" sz="2400" dirty="0">
                <a:solidFill>
                  <a:schemeClr val="accent1"/>
                </a:solidFill>
                <a:effectLst/>
                <a:latin typeface="Arial" panose="020B0604020202020204" pitchFamily="34" charset="0"/>
                <a:ea typeface="Times New Roman" panose="02020603050405020304" pitchFamily="18" charset="0"/>
                <a:cs typeface="Arial" panose="020B0604020202020204" pitchFamily="34" charset="0"/>
              </a:rPr>
              <a:t>Arweinyddiaeth Gynhwysol yn.../  </a:t>
            </a:r>
            <a:r>
              <a:rPr lang="en-GB" sz="2400" dirty="0">
                <a:latin typeface="Arial" panose="020B0604020202020204" pitchFamily="34" charset="0"/>
                <a:cs typeface="Arial" panose="020B0604020202020204" pitchFamily="34" charset="0"/>
              </a:rPr>
              <a:t>Inclusive leadership is:</a:t>
            </a:r>
            <a:endParaRPr lang="en-GB" sz="2400" dirty="0"/>
          </a:p>
        </p:txBody>
      </p:sp>
      <p:sp>
        <p:nvSpPr>
          <p:cNvPr id="3" name="Content Placeholder 2">
            <a:extLst>
              <a:ext uri="{FF2B5EF4-FFF2-40B4-BE49-F238E27FC236}">
                <a16:creationId xmlns:a16="http://schemas.microsoft.com/office/drawing/2014/main" id="{6EBF19AE-0CEC-4F8C-A86B-4E643F22BBC2}"/>
              </a:ext>
            </a:extLst>
          </p:cNvPr>
          <p:cNvSpPr>
            <a:spLocks noGrp="1"/>
          </p:cNvSpPr>
          <p:nvPr>
            <p:ph sz="half" idx="1"/>
          </p:nvPr>
        </p:nvSpPr>
        <p:spPr>
          <a:xfrm>
            <a:off x="628650" y="1486510"/>
            <a:ext cx="7721530" cy="4351338"/>
          </a:xfrm>
        </p:spPr>
        <p:txBody>
          <a:bodyPr/>
          <a:lstStyle/>
          <a:p>
            <a:pPr marL="0" indent="0">
              <a:buNone/>
            </a:pPr>
            <a:r>
              <a:rPr lang="en-GB" dirty="0"/>
              <a:t> </a:t>
            </a:r>
            <a:r>
              <a:rPr lang="en-GB" sz="2400" i="1" dirty="0"/>
              <a:t>respectful relational practice, that enables individuals and collectives to be fully part of the whole, directed, aligned, and committed toward shared outcomes, for the common good of all, while retaining a sense of authenticity and uniqueness.</a:t>
            </a:r>
            <a:endParaRPr lang="en-GB" sz="2400" dirty="0"/>
          </a:p>
          <a:p>
            <a:pPr marL="0" indent="0" algn="r">
              <a:buNone/>
            </a:pPr>
            <a:r>
              <a:rPr lang="en-GB" sz="2400" dirty="0"/>
              <a:t>(Booysen, 2014, p. 306)</a:t>
            </a:r>
          </a:p>
          <a:p>
            <a:pPr marL="0" indent="0" algn="r">
              <a:buNone/>
            </a:pPr>
            <a:endParaRPr lang="en-GB" sz="2400" dirty="0"/>
          </a:p>
          <a:p>
            <a:pPr marL="0" indent="0">
              <a:buNone/>
            </a:pPr>
            <a:r>
              <a:rPr lang="en-GB" sz="2400" i="1" dirty="0"/>
              <a:t>doing things with people rather than to them</a:t>
            </a:r>
          </a:p>
          <a:p>
            <a:pPr marL="0" indent="0">
              <a:buNone/>
            </a:pPr>
            <a:r>
              <a:rPr lang="en-GB" sz="2400" i="1" dirty="0"/>
              <a:t>(Hollander, 2008 p.3)</a:t>
            </a:r>
          </a:p>
        </p:txBody>
      </p:sp>
    </p:spTree>
    <p:extLst>
      <p:ext uri="{BB962C8B-B14F-4D97-AF65-F5344CB8AC3E}">
        <p14:creationId xmlns:p14="http://schemas.microsoft.com/office/powerpoint/2010/main" val="18050045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02A22A-723A-4FA8-ADC2-77F32535D947}"/>
              </a:ext>
            </a:extLst>
          </p:cNvPr>
          <p:cNvSpPr>
            <a:spLocks noGrp="1"/>
          </p:cNvSpPr>
          <p:nvPr>
            <p:ph sz="half" idx="1"/>
          </p:nvPr>
        </p:nvSpPr>
        <p:spPr>
          <a:xfrm>
            <a:off x="628650" y="850935"/>
            <a:ext cx="7018146" cy="4351338"/>
          </a:xfrm>
        </p:spPr>
        <p:txBody>
          <a:bodyPr>
            <a:normAutofit/>
          </a:bodyPr>
          <a:lstStyle/>
          <a:p>
            <a:pPr marL="0" indent="0">
              <a:buNone/>
            </a:pPr>
            <a:r>
              <a:rPr lang="en-GB" sz="2200" i="1" dirty="0">
                <a:solidFill>
                  <a:schemeClr val="accent1">
                    <a:lumMod val="75000"/>
                  </a:schemeClr>
                </a:solidFill>
                <a:effectLst/>
                <a:latin typeface="Arial" panose="020B0604020202020204" pitchFamily="34" charset="0"/>
                <a:ea typeface="DengXian" panose="02010600030101010101" pitchFamily="2" charset="-122"/>
                <a:cs typeface="Arial" panose="020B0604020202020204" pitchFamily="34" charset="0"/>
              </a:rPr>
              <a:t>inclusive leadership goes well beyond cultural competence or managing diversity to incorporate creating and fostering the conditions that allow everyone—across and with their differences and without having to subsume or hide valued identities—to be at and to do their best, to see the value in doing so, and to belong and participate in ways that are safe, engaging, appreciated, and fair.</a:t>
            </a:r>
          </a:p>
          <a:p>
            <a:pPr marL="0" indent="0">
              <a:buNone/>
            </a:pPr>
            <a:endParaRPr lang="en-GB" sz="2200" i="1" dirty="0">
              <a:solidFill>
                <a:srgbClr val="3C3C3C"/>
              </a:solidFill>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sz="2200" i="1" dirty="0">
              <a:solidFill>
                <a:srgbClr val="3C3C3C"/>
              </a:solidFill>
              <a:effectLst/>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sz="2200" i="1" dirty="0">
              <a:solidFill>
                <a:srgbClr val="3C3C3C"/>
              </a:solidFill>
              <a:effectLst/>
              <a:latin typeface="Arial" panose="020B0604020202020204" pitchFamily="34" charset="0"/>
              <a:ea typeface="DengXian" panose="02010600030101010101" pitchFamily="2" charset="-122"/>
              <a:cs typeface="Arial" panose="020B0604020202020204" pitchFamily="34" charset="0"/>
            </a:endParaRPr>
          </a:p>
          <a:p>
            <a:pPr marL="0" indent="0" algn="r">
              <a:buNone/>
            </a:pPr>
            <a:r>
              <a:rPr lang="en-GB" sz="1400" dirty="0">
                <a:solidFill>
                  <a:srgbClr val="3C3C3C"/>
                </a:solidFill>
                <a:latin typeface="Arial" panose="020B0604020202020204" pitchFamily="34" charset="0"/>
                <a:ea typeface="DengXian" panose="02010600030101010101" pitchFamily="2" charset="-122"/>
                <a:cs typeface="Arial" panose="020B0604020202020204" pitchFamily="34" charset="0"/>
              </a:rPr>
              <a:t>(Ferdman, 2021 p.3) </a:t>
            </a:r>
          </a:p>
          <a:p>
            <a:pPr marL="0" indent="0">
              <a:buNone/>
            </a:pPr>
            <a:endParaRPr lang="en-GB" sz="2800" dirty="0">
              <a:solidFill>
                <a:srgbClr val="3C3C3C"/>
              </a:solidFill>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dirty="0">
              <a:solidFill>
                <a:srgbClr val="3C3C3C"/>
              </a:solidFill>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4128640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EE585-51B2-4158-A098-57EF28BD4A76}"/>
              </a:ext>
            </a:extLst>
          </p:cNvPr>
          <p:cNvSpPr>
            <a:spLocks noGrp="1"/>
          </p:cNvSpPr>
          <p:nvPr>
            <p:ph type="title"/>
          </p:nvPr>
        </p:nvSpPr>
        <p:spPr/>
        <p:txBody>
          <a:bodyPr>
            <a:normAutofit/>
          </a:bodyPr>
          <a:lstStyle/>
          <a:p>
            <a:r>
              <a:rPr lang="en-GB" sz="2800" dirty="0" err="1">
                <a:solidFill>
                  <a:schemeClr val="accent1"/>
                </a:solidFill>
              </a:rPr>
              <a:t>Astudiaethau</a:t>
            </a:r>
            <a:r>
              <a:rPr lang="en-GB" sz="2800" dirty="0">
                <a:solidFill>
                  <a:schemeClr val="accent1"/>
                </a:solidFill>
              </a:rPr>
              <a:t> </a:t>
            </a:r>
            <a:r>
              <a:rPr lang="en-GB" sz="2800" dirty="0" err="1">
                <a:solidFill>
                  <a:schemeClr val="accent1"/>
                </a:solidFill>
              </a:rPr>
              <a:t>achos</a:t>
            </a:r>
            <a:r>
              <a:rPr lang="en-GB" sz="2800" dirty="0">
                <a:solidFill>
                  <a:schemeClr val="accent1"/>
                </a:solidFill>
              </a:rPr>
              <a:t> (</a:t>
            </a:r>
            <a:r>
              <a:rPr lang="en-GB" sz="2800" dirty="0" err="1">
                <a:solidFill>
                  <a:schemeClr val="accent1"/>
                </a:solidFill>
              </a:rPr>
              <a:t>bywyd</a:t>
            </a:r>
            <a:r>
              <a:rPr lang="en-GB" sz="2800" dirty="0">
                <a:solidFill>
                  <a:schemeClr val="accent1"/>
                </a:solidFill>
              </a:rPr>
              <a:t> go </a:t>
            </a:r>
            <a:r>
              <a:rPr lang="en-GB" sz="2800" dirty="0" err="1">
                <a:solidFill>
                  <a:schemeClr val="accent1"/>
                </a:solidFill>
              </a:rPr>
              <a:t>iawn</a:t>
            </a:r>
            <a:r>
              <a:rPr lang="en-GB" sz="2800" dirty="0">
                <a:solidFill>
                  <a:schemeClr val="accent1"/>
                </a:solidFill>
              </a:rPr>
              <a:t>) </a:t>
            </a:r>
            <a:r>
              <a:rPr lang="en-GB" sz="2800" dirty="0" err="1">
                <a:solidFill>
                  <a:schemeClr val="accent1"/>
                </a:solidFill>
              </a:rPr>
              <a:t>i’w</a:t>
            </a:r>
            <a:r>
              <a:rPr lang="en-GB" sz="2800" dirty="0">
                <a:solidFill>
                  <a:schemeClr val="accent1"/>
                </a:solidFill>
              </a:rPr>
              <a:t> </a:t>
            </a:r>
            <a:r>
              <a:rPr lang="en-GB" sz="2800" dirty="0" err="1">
                <a:solidFill>
                  <a:schemeClr val="accent1"/>
                </a:solidFill>
              </a:rPr>
              <a:t>hystyried</a:t>
            </a:r>
            <a:r>
              <a:rPr lang="en-GB" sz="2800" dirty="0">
                <a:solidFill>
                  <a:schemeClr val="accent1"/>
                </a:solidFill>
              </a:rPr>
              <a:t>/(</a:t>
            </a:r>
            <a:r>
              <a:rPr lang="en-GB" sz="2800" dirty="0"/>
              <a:t>Real life) case studies to consider/</a:t>
            </a:r>
          </a:p>
        </p:txBody>
      </p:sp>
      <p:sp>
        <p:nvSpPr>
          <p:cNvPr id="3" name="Content Placeholder 2">
            <a:extLst>
              <a:ext uri="{FF2B5EF4-FFF2-40B4-BE49-F238E27FC236}">
                <a16:creationId xmlns:a16="http://schemas.microsoft.com/office/drawing/2014/main" id="{775002A5-4084-4DB6-B9D8-3E34FF6DE11B}"/>
              </a:ext>
            </a:extLst>
          </p:cNvPr>
          <p:cNvSpPr>
            <a:spLocks noGrp="1"/>
          </p:cNvSpPr>
          <p:nvPr>
            <p:ph sz="half" idx="1"/>
          </p:nvPr>
        </p:nvSpPr>
        <p:spPr/>
        <p:txBody>
          <a:bodyPr>
            <a:normAutofit fontScale="70000" lnSpcReduction="20000"/>
          </a:bodyPr>
          <a:lstStyle/>
          <a:p>
            <a:r>
              <a:rPr lang="cy-GB" dirty="0">
                <a:latin typeface="Arial" panose="020B0604020202020204" pitchFamily="34" charset="0"/>
                <a:cs typeface="Arial" panose="020B0604020202020204" pitchFamily="34" charset="0"/>
              </a:rPr>
              <a:t>Mae rhiant sengl wedi goresgyn caethiwed i gyffuriau ac wedi cael ei asesu yn un sy'n gallu gofalu am ei blentyn ar ei ben ei hun. Rydych chi’n sylwi ei fod yn sefyll ar ei ben ei hun i ffwrdd o’r buarth adeg mynd adre ac mae rhieni eraill (menywod) yn edrych arno ond nid ydyn nhw’n ei wahodd i ymuno â'u trafodaethau. Mae'n nerfus o amgylch athrawon a dim ond yn aros am gyfnod byr i siarad os bydd angen. Mae’r mab yn gwneud yn dda ond nid oes ganddo lawer o ffrindiau y tu allan i'r ysgol. </a:t>
            </a:r>
            <a:r>
              <a:rPr lang="en-GB" dirty="0">
                <a:highlight>
                  <a:srgbClr val="FFFF00"/>
                </a:highlight>
                <a:latin typeface="Arial" panose="020B0604020202020204" pitchFamily="34" charset="0"/>
                <a:cs typeface="Arial" panose="020B0604020202020204" pitchFamily="34" charset="0"/>
              </a:rPr>
              <a:t>
</a:t>
            </a:r>
            <a:endParaRPr lang="en-GB" dirty="0">
              <a:highlight>
                <a:srgbClr val="FFFF00"/>
              </a:highlight>
            </a:endParaRPr>
          </a:p>
        </p:txBody>
      </p:sp>
      <p:sp>
        <p:nvSpPr>
          <p:cNvPr id="4" name="Content Placeholder 3">
            <a:extLst>
              <a:ext uri="{FF2B5EF4-FFF2-40B4-BE49-F238E27FC236}">
                <a16:creationId xmlns:a16="http://schemas.microsoft.com/office/drawing/2014/main" id="{DD5DDFAD-B93C-48D7-A41D-B083ABC05FC4}"/>
              </a:ext>
            </a:extLst>
          </p:cNvPr>
          <p:cNvSpPr>
            <a:spLocks noGrp="1"/>
          </p:cNvSpPr>
          <p:nvPr>
            <p:ph sz="half" idx="2"/>
          </p:nvPr>
        </p:nvSpPr>
        <p:spPr/>
        <p:txBody>
          <a:bodyPr>
            <a:normAutofit fontScale="70000" lnSpcReduction="20000"/>
          </a:bodyPr>
          <a:lstStyle/>
          <a:p>
            <a:r>
              <a:rPr lang="en-GB" sz="2900" dirty="0">
                <a:solidFill>
                  <a:schemeClr val="accent1">
                    <a:lumMod val="75000"/>
                  </a:schemeClr>
                </a:solidFill>
                <a:latin typeface="Arial" panose="020B0604020202020204" pitchFamily="34" charset="0"/>
                <a:cs typeface="Arial" panose="020B0604020202020204" pitchFamily="34" charset="0"/>
              </a:rPr>
              <a:t>A single parent has overcome their addictions and has been assessed as being able to care for their child on their own. You notice he stands alone of the playground at home time and other (female) parents look at him but do not invite him to join their talks. He is nervous around teachers and only stays for a short while to talk if needed. Son is doing well but does not have many friends outside of school. </a:t>
            </a:r>
          </a:p>
          <a:p>
            <a:endParaRPr lang="en-GB" dirty="0"/>
          </a:p>
        </p:txBody>
      </p:sp>
    </p:spTree>
    <p:extLst>
      <p:ext uri="{BB962C8B-B14F-4D97-AF65-F5344CB8AC3E}">
        <p14:creationId xmlns:p14="http://schemas.microsoft.com/office/powerpoint/2010/main" val="26779282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66A517-7406-4196-88C0-E5FE9C4BB21E}"/>
              </a:ext>
            </a:extLst>
          </p:cNvPr>
          <p:cNvSpPr>
            <a:spLocks noGrp="1"/>
          </p:cNvSpPr>
          <p:nvPr>
            <p:ph sz="half" idx="1"/>
          </p:nvPr>
        </p:nvSpPr>
        <p:spPr>
          <a:xfrm>
            <a:off x="451669" y="832567"/>
            <a:ext cx="3886200" cy="4351338"/>
          </a:xfrm>
        </p:spPr>
        <p:txBody>
          <a:bodyPr>
            <a:normAutofit fontScale="70000" lnSpcReduction="20000"/>
          </a:bodyPr>
          <a:lstStyle/>
          <a:p>
            <a:r>
              <a:rPr lang="cy-GB" dirty="0">
                <a:latin typeface="Arial" panose="020B0604020202020204" pitchFamily="34" charset="0"/>
                <a:cs typeface="Arial" panose="020B0604020202020204" pitchFamily="34" charset="0"/>
              </a:rPr>
              <a:t>Mae Ioan yn 3 oed ac wedi cael y profiad o weld ei rieni’n gwahanu’n anodd. Bu’r hollt yn eithaf chwerw. Mae rhieni wedi rhannu gofal Ioan. Mae un rhiant wedi dyweddïo ac yn siarad yn rhwydd â'r staff ac yn portreadu’r partner arall yn anodd, ac nid yw'n cyfleu materion ar ôl eu hamser gyda'i gilydd. Hoffech gynnal cyfarfod â gweithwyr proffesiynol a rhieni eraill gan eich bod wedi sylwi bod datblygiad Ioan wedi dirywio dros y misoedd diwethaf. Hefyd, nid yw un rhiant yn hoff iawn ohonoch chi.</a:t>
            </a:r>
            <a:r>
              <a:rPr lang="en-GB" dirty="0">
                <a:highlight>
                  <a:srgbClr val="FFFF00"/>
                </a:highlight>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952167BC-DB7B-4627-9B29-0C0A2C85940E}"/>
              </a:ext>
            </a:extLst>
          </p:cNvPr>
          <p:cNvSpPr>
            <a:spLocks noGrp="1"/>
          </p:cNvSpPr>
          <p:nvPr>
            <p:ph sz="half" idx="2"/>
          </p:nvPr>
        </p:nvSpPr>
        <p:spPr>
          <a:xfrm>
            <a:off x="4514850" y="832567"/>
            <a:ext cx="3886200" cy="4351338"/>
          </a:xfrm>
        </p:spPr>
        <p:txBody>
          <a:bodyPr>
            <a:normAutofit fontScale="70000" lnSpcReduction="20000"/>
          </a:bodyPr>
          <a:lstStyle/>
          <a:p>
            <a:r>
              <a:rPr lang="en-GB" dirty="0"/>
              <a:t> </a:t>
            </a:r>
            <a:r>
              <a:rPr lang="en-GB" dirty="0" err="1">
                <a:solidFill>
                  <a:schemeClr val="accent1">
                    <a:lumMod val="75000"/>
                  </a:schemeClr>
                </a:solidFill>
                <a:latin typeface="Arial" panose="020B0604020202020204" pitchFamily="34" charset="0"/>
                <a:cs typeface="Arial" panose="020B0604020202020204" pitchFamily="34" charset="0"/>
              </a:rPr>
              <a:t>Ioan</a:t>
            </a:r>
            <a:r>
              <a:rPr lang="en-GB" dirty="0">
                <a:solidFill>
                  <a:schemeClr val="accent1">
                    <a:lumMod val="75000"/>
                  </a:schemeClr>
                </a:solidFill>
                <a:latin typeface="Arial" panose="020B0604020202020204" pitchFamily="34" charset="0"/>
                <a:cs typeface="Arial" panose="020B0604020202020204" pitchFamily="34" charset="0"/>
              </a:rPr>
              <a:t> is 3 years old and has found his parent's separation difficult. The spilt is quite acrimonious. Parents have shared care of </a:t>
            </a:r>
            <a:r>
              <a:rPr lang="en-GB" dirty="0" err="1">
                <a:solidFill>
                  <a:schemeClr val="accent1">
                    <a:lumMod val="75000"/>
                  </a:schemeClr>
                </a:solidFill>
                <a:latin typeface="Arial" panose="020B0604020202020204" pitchFamily="34" charset="0"/>
                <a:cs typeface="Arial" panose="020B0604020202020204" pitchFamily="34" charset="0"/>
              </a:rPr>
              <a:t>Ioan</a:t>
            </a:r>
            <a:r>
              <a:rPr lang="en-GB" dirty="0">
                <a:solidFill>
                  <a:schemeClr val="accent1">
                    <a:lumMod val="75000"/>
                  </a:schemeClr>
                </a:solidFill>
                <a:latin typeface="Arial" panose="020B0604020202020204" pitchFamily="34" charset="0"/>
                <a:cs typeface="Arial" panose="020B0604020202020204" pitchFamily="34" charset="0"/>
              </a:rPr>
              <a:t>. One parent is engaged and talks freely to the staff and portrays the other as difficult, and does not communicating issues after their time together. You would like to hold a meeting with other professionals and parents as you have noticed </a:t>
            </a:r>
            <a:r>
              <a:rPr lang="en-GB" dirty="0" err="1">
                <a:solidFill>
                  <a:schemeClr val="accent1">
                    <a:lumMod val="75000"/>
                  </a:schemeClr>
                </a:solidFill>
                <a:latin typeface="Arial" panose="020B0604020202020204" pitchFamily="34" charset="0"/>
                <a:cs typeface="Arial" panose="020B0604020202020204" pitchFamily="34" charset="0"/>
              </a:rPr>
              <a:t>Ioan</a:t>
            </a:r>
            <a:r>
              <a:rPr lang="en-GB" dirty="0">
                <a:solidFill>
                  <a:schemeClr val="accent1">
                    <a:lumMod val="75000"/>
                  </a:schemeClr>
                </a:solidFill>
                <a:latin typeface="Arial" panose="020B0604020202020204" pitchFamily="34" charset="0"/>
                <a:cs typeface="Arial" panose="020B0604020202020204" pitchFamily="34" charset="0"/>
              </a:rPr>
              <a:t> regressing in his development over the last few months. One parent, also does not like you.</a:t>
            </a:r>
          </a:p>
          <a:p>
            <a:pPr marL="0" indent="0">
              <a:buNone/>
            </a:pPr>
            <a:endParaRPr lang="en-GB" dirty="0"/>
          </a:p>
        </p:txBody>
      </p:sp>
    </p:spTree>
    <p:extLst>
      <p:ext uri="{BB962C8B-B14F-4D97-AF65-F5344CB8AC3E}">
        <p14:creationId xmlns:p14="http://schemas.microsoft.com/office/powerpoint/2010/main" val="34658627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C6784101-C909-4043-891A-3C9C8416FB2F}"/>
              </a:ext>
            </a:extLst>
          </p:cNvPr>
          <p:cNvSpPr>
            <a:spLocks noGrp="1"/>
          </p:cNvSpPr>
          <p:nvPr>
            <p:ph sz="half" idx="2"/>
          </p:nvPr>
        </p:nvSpPr>
        <p:spPr>
          <a:xfrm>
            <a:off x="4572000" y="285750"/>
            <a:ext cx="3886200" cy="5045639"/>
          </a:xfrm>
        </p:spPr>
        <p:txBody>
          <a:bodyPr>
            <a:normAutofit fontScale="92500"/>
          </a:bodyPr>
          <a:lstStyle/>
          <a:p>
            <a:r>
              <a:rPr lang="en-GB" sz="2600" dirty="0">
                <a:solidFill>
                  <a:schemeClr val="accent1">
                    <a:lumMod val="75000"/>
                  </a:schemeClr>
                </a:solidFill>
                <a:latin typeface="Arial" panose="020B0604020202020204" pitchFamily="34" charset="0"/>
                <a:cs typeface="Arial" panose="020B0604020202020204" pitchFamily="34" charset="0"/>
              </a:rPr>
              <a:t>A health visitor is concerned about a child’s development. Parents do not like the health visitor as they find them condescending. You have noticed that this happens in meetings but you can see that the health visitor comes from a different culture than the parents and her behaviour could be seen as cold and dismissive.</a:t>
            </a:r>
          </a:p>
          <a:p>
            <a:endParaRPr lang="en-GB" dirty="0"/>
          </a:p>
        </p:txBody>
      </p:sp>
      <p:sp>
        <p:nvSpPr>
          <p:cNvPr id="5" name="TextBox 4">
            <a:extLst>
              <a:ext uri="{FF2B5EF4-FFF2-40B4-BE49-F238E27FC236}">
                <a16:creationId xmlns:a16="http://schemas.microsoft.com/office/drawing/2014/main" id="{5CEA93F6-8ABC-4F43-910E-6602C5762264}"/>
              </a:ext>
            </a:extLst>
          </p:cNvPr>
          <p:cNvSpPr txBox="1"/>
          <p:nvPr/>
        </p:nvSpPr>
        <p:spPr>
          <a:xfrm>
            <a:off x="47625" y="285750"/>
            <a:ext cx="4562475" cy="5632311"/>
          </a:xfrm>
          <a:prstGeom prst="rect">
            <a:avLst/>
          </a:prstGeom>
          <a:noFill/>
        </p:spPr>
        <p:txBody>
          <a:bodyPr wrap="square">
            <a:spAutoFit/>
          </a:bodyPr>
          <a:lstStyle/>
          <a:p>
            <a:pPr marL="342900" indent="-342900">
              <a:buFont typeface="Arial" panose="020B0604020202020204" pitchFamily="34" charset="0"/>
              <a:buChar char="•"/>
            </a:pPr>
            <a:r>
              <a:rPr lang="cy-GB" sz="2400" dirty="0">
                <a:latin typeface="Arial" panose="020B0604020202020204" pitchFamily="34" charset="0"/>
                <a:cs typeface="Arial" panose="020B0604020202020204" pitchFamily="34" charset="0"/>
              </a:rPr>
              <a:t>Mae ymwelydd iechyd yn pryderu am ddatblygiad plentyn. Nid yw rhieni'n hoffi'r ymwelydd iechyd gan eu bod yn credo ei bod yn nawddoglyd. Rydych wedi sylwi bod hyn yn digwydd mewn cyfarfodydd ond gallwch weld bod yr ymwelydd iechyd yn dod o ddiwylliant gwahanol i'r rhieni a gellid ystyried bod ei hymddygiad yn oer ac yn ddiystyriol.</a:t>
            </a:r>
            <a:r>
              <a:rPr lang="en-GB"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4486617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C3AFDE-5177-4D2F-BD22-7C67E4939047}"/>
              </a:ext>
            </a:extLst>
          </p:cNvPr>
          <p:cNvSpPr>
            <a:spLocks noGrp="1"/>
          </p:cNvSpPr>
          <p:nvPr>
            <p:ph sz="half" idx="1"/>
          </p:nvPr>
        </p:nvSpPr>
        <p:spPr>
          <a:xfrm>
            <a:off x="510662" y="899369"/>
            <a:ext cx="3886200" cy="4351338"/>
          </a:xfrm>
        </p:spPr>
        <p:txBody>
          <a:bodyPr>
            <a:normAutofit/>
          </a:bodyPr>
          <a:lstStyle/>
          <a:p>
            <a:r>
              <a:rPr lang="cy-GB" sz="2400" dirty="0"/>
              <a:t>Mae plentyn ifanc sy'n geisiwr lloches wedi rhoi'r gorau i ddod i'r ysgol. Rydych chi’n fyfyriwr blynyddoedd cynnar ac wedi sylwi ei bod wedi cael ei bwlio ar yr iard chwarae gan blant eraill. Nid ydych yn siŵr a yw’r staff eraill wedi sylwi ar y cysylltiad.</a:t>
            </a:r>
            <a:endParaRPr lang="en-GB" dirty="0">
              <a:highlight>
                <a:srgbClr val="FFFF00"/>
              </a:highlight>
            </a:endParaRPr>
          </a:p>
        </p:txBody>
      </p:sp>
      <p:sp>
        <p:nvSpPr>
          <p:cNvPr id="4" name="Content Placeholder 3">
            <a:extLst>
              <a:ext uri="{FF2B5EF4-FFF2-40B4-BE49-F238E27FC236}">
                <a16:creationId xmlns:a16="http://schemas.microsoft.com/office/drawing/2014/main" id="{1113AFF0-733A-4533-825B-0D1E7045F47D}"/>
              </a:ext>
            </a:extLst>
          </p:cNvPr>
          <p:cNvSpPr>
            <a:spLocks noGrp="1"/>
          </p:cNvSpPr>
          <p:nvPr>
            <p:ph sz="half" idx="2"/>
          </p:nvPr>
        </p:nvSpPr>
        <p:spPr>
          <a:xfrm>
            <a:off x="4572000" y="925691"/>
            <a:ext cx="3886200" cy="4351338"/>
          </a:xfrm>
        </p:spPr>
        <p:txBody>
          <a:bodyPr>
            <a:normAutofit/>
          </a:bodyPr>
          <a:lstStyle/>
          <a:p>
            <a:r>
              <a:rPr lang="en-GB" sz="2400" dirty="0">
                <a:solidFill>
                  <a:schemeClr val="accent1">
                    <a:lumMod val="75000"/>
                  </a:schemeClr>
                </a:solidFill>
              </a:rPr>
              <a:t>A young child who is a asylum seeker has stopped coming to school. You are an early years student and have observed that she has been bullied in the playground by other children. You are not sure that the other staff have noticed the connection.</a:t>
            </a:r>
          </a:p>
        </p:txBody>
      </p:sp>
    </p:spTree>
    <p:extLst>
      <p:ext uri="{BB962C8B-B14F-4D97-AF65-F5344CB8AC3E}">
        <p14:creationId xmlns:p14="http://schemas.microsoft.com/office/powerpoint/2010/main" val="1654099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4839-B6B9-41B0-8AB0-282DEAC101A5}"/>
              </a:ext>
            </a:extLst>
          </p:cNvPr>
          <p:cNvSpPr>
            <a:spLocks noGrp="1"/>
          </p:cNvSpPr>
          <p:nvPr>
            <p:ph type="title"/>
          </p:nvPr>
        </p:nvSpPr>
        <p:spPr>
          <a:xfrm>
            <a:off x="628650" y="3385"/>
            <a:ext cx="7886700" cy="1325563"/>
          </a:xfrm>
        </p:spPr>
        <p:txBody>
          <a:bodyPr>
            <a:normAutofit/>
          </a:bodyPr>
          <a:lstStyle/>
          <a:p>
            <a:r>
              <a:rPr kumimoji="0" lang="cy-GB" altLang="en-US" sz="2400" b="0" i="0" u="none" strike="noStrike" cap="none" normalizeH="0" baseline="0" dirty="0">
                <a:ln>
                  <a:noFill/>
                </a:ln>
                <a:effectLst/>
                <a:latin typeface="Arial" panose="020B0604020202020204" pitchFamily="34" charset="0"/>
                <a:ea typeface="inherit"/>
                <a:cs typeface="Arial" panose="020B0604020202020204" pitchFamily="34" charset="0"/>
              </a:rPr>
              <a:t>Termau cyffredin eraill sydd â chysylltiad agos ag arweinyddiaeth gynhwysol</a:t>
            </a:r>
            <a:r>
              <a:rPr kumimoji="0" lang="cy-GB" altLang="en-US" sz="2400" b="0" i="0" u="none" strike="noStrike" cap="none" normalizeH="0" baseline="0" dirty="0">
                <a:ln>
                  <a:noFill/>
                </a:ln>
                <a:effectLst/>
                <a:latin typeface="Arial" panose="020B0604020202020204" pitchFamily="34" charset="0"/>
                <a:cs typeface="Arial" panose="020B0604020202020204" pitchFamily="34" charset="0"/>
              </a:rPr>
              <a:t> </a:t>
            </a:r>
            <a:endParaRPr lang="en-GB" sz="2400" dirty="0"/>
          </a:p>
        </p:txBody>
      </p:sp>
      <p:sp>
        <p:nvSpPr>
          <p:cNvPr id="3" name="Content Placeholder 2">
            <a:extLst>
              <a:ext uri="{FF2B5EF4-FFF2-40B4-BE49-F238E27FC236}">
                <a16:creationId xmlns:a16="http://schemas.microsoft.com/office/drawing/2014/main" id="{018531AD-6DE8-46F4-AD4E-8E3A830B5B00}"/>
              </a:ext>
            </a:extLst>
          </p:cNvPr>
          <p:cNvSpPr>
            <a:spLocks noGrp="1"/>
          </p:cNvSpPr>
          <p:nvPr>
            <p:ph sz="half" idx="1"/>
          </p:nvPr>
        </p:nvSpPr>
        <p:spPr>
          <a:xfrm>
            <a:off x="729133" y="1393546"/>
            <a:ext cx="7399983" cy="4351338"/>
          </a:xfrm>
        </p:spPr>
        <p:txBody>
          <a:bodyPr/>
          <a:lstStyle/>
          <a:p>
            <a:r>
              <a:rPr lang="en-GB" sz="2000" dirty="0">
                <a:latin typeface="Arial" panose="020B0604020202020204" pitchFamily="34" charset="0"/>
                <a:cs typeface="Arial" panose="020B0604020202020204" pitchFamily="34" charset="0"/>
              </a:rPr>
              <a:t>Arweinyddiaeth gydweithredol</a:t>
            </a:r>
          </a:p>
          <a:p>
            <a:r>
              <a:rPr lang="en-GB" sz="2000" dirty="0">
                <a:latin typeface="Arial" panose="020B0604020202020204" pitchFamily="34" charset="0"/>
                <a:cs typeface="Arial" panose="020B0604020202020204" pitchFamily="34" charset="0"/>
              </a:rPr>
              <a:t>Cyd-gynhyrchu</a:t>
            </a:r>
          </a:p>
          <a:p>
            <a:r>
              <a:rPr lang="en-GB" sz="2000" dirty="0">
                <a:latin typeface="Arial" panose="020B0604020202020204" pitchFamily="34" charset="0"/>
                <a:cs typeface="Arial" panose="020B0604020202020204" pitchFamily="34" charset="0"/>
              </a:rPr>
              <a:t>Cyd-adeiladu</a:t>
            </a:r>
          </a:p>
          <a:p>
            <a:r>
              <a:rPr lang="en-GB" sz="2000" dirty="0">
                <a:latin typeface="Arial" panose="020B0604020202020204" pitchFamily="34" charset="0"/>
                <a:cs typeface="Arial" panose="020B0604020202020204" pitchFamily="34" charset="0"/>
              </a:rPr>
              <a:t>Cyfranogi</a:t>
            </a:r>
          </a:p>
          <a:p>
            <a:r>
              <a:rPr lang="en-GB" sz="2000" dirty="0" err="1">
                <a:latin typeface="Arial" panose="020B0604020202020204" pitchFamily="34" charset="0"/>
                <a:cs typeface="Arial" panose="020B0604020202020204" pitchFamily="34" charset="0"/>
              </a:rPr>
              <a:t>Partneriaeth</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Arweinyddiaeth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gwas</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Cynhwysiant</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cymdeithasol</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Arweinyddiaeth ddosbarthedig (arweinyddiaeth gyfranogol ar draws sefydliad - nid yw'n </a:t>
            </a:r>
            <a:r>
              <a:rPr lang="en-GB" sz="2000" dirty="0" err="1">
                <a:latin typeface="Arial" panose="020B0604020202020204" pitchFamily="34" charset="0"/>
                <a:cs typeface="Arial" panose="020B0604020202020204" pitchFamily="34" charset="0"/>
              </a:rPr>
              <a:t>cyrraedd</a:t>
            </a:r>
            <a:r>
              <a:rPr lang="en-GB" sz="2000" dirty="0">
                <a:latin typeface="Arial" panose="020B0604020202020204" pitchFamily="34" charset="0"/>
                <a:cs typeface="Arial" panose="020B0604020202020204" pitchFamily="34" charset="0"/>
              </a:rPr>
              <a:t> mor </a:t>
            </a:r>
            <a:r>
              <a:rPr lang="en-GB" sz="2000" dirty="0" err="1">
                <a:latin typeface="Arial" panose="020B0604020202020204" pitchFamily="34" charset="0"/>
                <a:cs typeface="Arial" panose="020B0604020202020204" pitchFamily="34" charset="0"/>
              </a:rPr>
              <a:t>eang</a:t>
            </a:r>
            <a:r>
              <a:rPr lang="en-GB" sz="2000" dirty="0">
                <a:latin typeface="Arial" panose="020B0604020202020204" pitchFamily="34" charset="0"/>
                <a:cs typeface="Arial" panose="020B0604020202020204" pitchFamily="34" charset="0"/>
              </a:rPr>
              <a:t> ag </a:t>
            </a:r>
            <a:r>
              <a:rPr lang="en-GB" sz="2000" dirty="0" err="1">
                <a:latin typeface="Arial" panose="020B0604020202020204" pitchFamily="34" charset="0"/>
                <a:cs typeface="Arial" panose="020B0604020202020204" pitchFamily="34" charset="0"/>
              </a:rPr>
              <a:t>arweinyddiaeth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gynhwysol</a:t>
            </a:r>
            <a:r>
              <a:rPr lang="en-GB" sz="2000" dirty="0">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32005410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FD5EE-8F7E-4B06-8F6A-AA659DECEF9E}"/>
              </a:ext>
            </a:extLst>
          </p:cNvPr>
          <p:cNvSpPr>
            <a:spLocks noGrp="1"/>
          </p:cNvSpPr>
          <p:nvPr>
            <p:ph type="title"/>
          </p:nvPr>
        </p:nvSpPr>
        <p:spPr>
          <a:xfrm>
            <a:off x="568093" y="113671"/>
            <a:ext cx="7886700" cy="1325563"/>
          </a:xfrm>
        </p:spPr>
        <p:txBody>
          <a:bodyPr>
            <a:normAutofit/>
          </a:bodyPr>
          <a:lstStyle/>
          <a:p>
            <a:r>
              <a:rPr lang="en-GB" sz="2400" dirty="0">
                <a:solidFill>
                  <a:srgbClr val="002060"/>
                </a:solidFill>
                <a:latin typeface="Arial" panose="020B0604020202020204" pitchFamily="34" charset="0"/>
                <a:cs typeface="Arial" panose="020B0604020202020204" pitchFamily="34" charset="0"/>
              </a:rPr>
              <a:t>Other common terms closely linked to inclusive leadership</a:t>
            </a:r>
          </a:p>
        </p:txBody>
      </p:sp>
      <p:sp>
        <p:nvSpPr>
          <p:cNvPr id="3" name="Content Placeholder 2">
            <a:extLst>
              <a:ext uri="{FF2B5EF4-FFF2-40B4-BE49-F238E27FC236}">
                <a16:creationId xmlns:a16="http://schemas.microsoft.com/office/drawing/2014/main" id="{C17E6EA3-E2B9-45B3-9DD0-31566932E679}"/>
              </a:ext>
            </a:extLst>
          </p:cNvPr>
          <p:cNvSpPr>
            <a:spLocks noGrp="1"/>
          </p:cNvSpPr>
          <p:nvPr>
            <p:ph sz="half" idx="1"/>
          </p:nvPr>
        </p:nvSpPr>
        <p:spPr>
          <a:xfrm>
            <a:off x="464783" y="1253331"/>
            <a:ext cx="8093319" cy="4351338"/>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Collaborative leadership</a:t>
            </a:r>
          </a:p>
          <a:p>
            <a:r>
              <a:rPr lang="en-GB" sz="2400" dirty="0">
                <a:solidFill>
                  <a:schemeClr val="accent1">
                    <a:lumMod val="75000"/>
                  </a:schemeClr>
                </a:solidFill>
                <a:latin typeface="Arial" panose="020B0604020202020204" pitchFamily="34" charset="0"/>
                <a:cs typeface="Arial" panose="020B0604020202020204" pitchFamily="34" charset="0"/>
              </a:rPr>
              <a:t>Co-production</a:t>
            </a:r>
          </a:p>
          <a:p>
            <a:r>
              <a:rPr lang="en-GB" sz="2400" dirty="0">
                <a:solidFill>
                  <a:schemeClr val="accent1">
                    <a:lumMod val="75000"/>
                  </a:schemeClr>
                </a:solidFill>
                <a:latin typeface="Arial" panose="020B0604020202020204" pitchFamily="34" charset="0"/>
                <a:cs typeface="Arial" panose="020B0604020202020204" pitchFamily="34" charset="0"/>
              </a:rPr>
              <a:t>Co-construction</a:t>
            </a:r>
          </a:p>
          <a:p>
            <a:r>
              <a:rPr lang="en-GB" sz="2400" dirty="0">
                <a:solidFill>
                  <a:schemeClr val="accent1">
                    <a:lumMod val="75000"/>
                  </a:schemeClr>
                </a:solidFill>
                <a:latin typeface="Arial" panose="020B0604020202020204" pitchFamily="34" charset="0"/>
                <a:cs typeface="Arial" panose="020B0604020202020204" pitchFamily="34" charset="0"/>
              </a:rPr>
              <a:t>Participation</a:t>
            </a:r>
          </a:p>
          <a:p>
            <a:r>
              <a:rPr lang="en-GB" sz="2400" dirty="0">
                <a:solidFill>
                  <a:schemeClr val="accent1">
                    <a:lumMod val="75000"/>
                  </a:schemeClr>
                </a:solidFill>
                <a:latin typeface="Arial" panose="020B0604020202020204" pitchFamily="34" charset="0"/>
                <a:cs typeface="Arial" panose="020B0604020202020204" pitchFamily="34" charset="0"/>
              </a:rPr>
              <a:t>Partnership</a:t>
            </a:r>
          </a:p>
          <a:p>
            <a:r>
              <a:rPr lang="en-GB" sz="2400" dirty="0">
                <a:solidFill>
                  <a:schemeClr val="accent1">
                    <a:lumMod val="75000"/>
                  </a:schemeClr>
                </a:solidFill>
                <a:latin typeface="Arial" panose="020B0604020202020204" pitchFamily="34" charset="0"/>
                <a:cs typeface="Arial" panose="020B0604020202020204" pitchFamily="34" charset="0"/>
              </a:rPr>
              <a:t>Servant leadership</a:t>
            </a:r>
          </a:p>
          <a:p>
            <a:r>
              <a:rPr lang="en-GB" sz="2400" dirty="0">
                <a:solidFill>
                  <a:schemeClr val="accent1">
                    <a:lumMod val="75000"/>
                  </a:schemeClr>
                </a:solidFill>
                <a:latin typeface="Arial" panose="020B0604020202020204" pitchFamily="34" charset="0"/>
                <a:cs typeface="Arial" panose="020B0604020202020204" pitchFamily="34" charset="0"/>
              </a:rPr>
              <a:t>Social inclusion</a:t>
            </a:r>
          </a:p>
          <a:p>
            <a:r>
              <a:rPr lang="en-GB" sz="2400" dirty="0">
                <a:solidFill>
                  <a:schemeClr val="accent1">
                    <a:lumMod val="75000"/>
                  </a:schemeClr>
                </a:solidFill>
                <a:latin typeface="Arial" panose="020B0604020202020204" pitchFamily="34" charset="0"/>
                <a:cs typeface="Arial" panose="020B0604020202020204" pitchFamily="34" charset="0"/>
              </a:rPr>
              <a:t>Distributed leadership (</a:t>
            </a:r>
            <a:r>
              <a:rPr lang="en-GB" sz="2400" b="0" i="0" dirty="0">
                <a:solidFill>
                  <a:schemeClr val="accent1">
                    <a:lumMod val="75000"/>
                  </a:schemeClr>
                </a:solidFill>
                <a:effectLst/>
                <a:latin typeface="Arial" panose="020B0604020202020204" pitchFamily="34" charset="0"/>
                <a:cs typeface="Arial" panose="020B0604020202020204" pitchFamily="34" charset="0"/>
              </a:rPr>
              <a:t>participatory leadership across an organisation – does not </a:t>
            </a:r>
            <a:r>
              <a:rPr lang="en-GB" sz="2400" dirty="0">
                <a:solidFill>
                  <a:schemeClr val="accent1">
                    <a:lumMod val="75000"/>
                  </a:schemeClr>
                </a:solidFill>
                <a:latin typeface="Arial" panose="020B0604020202020204" pitchFamily="34" charset="0"/>
                <a:cs typeface="Arial" panose="020B0604020202020204" pitchFamily="34" charset="0"/>
              </a:rPr>
              <a:t>reach as widely as inclusive leadership)</a:t>
            </a:r>
          </a:p>
          <a:p>
            <a:endParaRPr lang="en-GB" dirty="0"/>
          </a:p>
        </p:txBody>
      </p:sp>
    </p:spTree>
    <p:extLst>
      <p:ext uri="{BB962C8B-B14F-4D97-AF65-F5344CB8AC3E}">
        <p14:creationId xmlns:p14="http://schemas.microsoft.com/office/powerpoint/2010/main" val="19534571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F7B3E-E55A-4FDA-BA51-03FC679E2094}"/>
              </a:ext>
            </a:extLst>
          </p:cNvPr>
          <p:cNvSpPr>
            <a:spLocks noGrp="1"/>
          </p:cNvSpPr>
          <p:nvPr>
            <p:ph type="title"/>
          </p:nvPr>
        </p:nvSpPr>
        <p:spPr/>
        <p:txBody>
          <a:bodyPr>
            <a:normAutofit/>
          </a:bodyPr>
          <a:lstStyle/>
          <a:p>
            <a:r>
              <a:rPr lang="cy-GB" sz="2800" dirty="0"/>
              <a:t>Beth ydy’n ni’n gwybod yn barod?</a:t>
            </a:r>
          </a:p>
        </p:txBody>
      </p:sp>
      <p:sp>
        <p:nvSpPr>
          <p:cNvPr id="3" name="Content Placeholder 2">
            <a:extLst>
              <a:ext uri="{FF2B5EF4-FFF2-40B4-BE49-F238E27FC236}">
                <a16:creationId xmlns:a16="http://schemas.microsoft.com/office/drawing/2014/main" id="{0349DE28-BEC6-486D-832B-30CB441BAD02}"/>
              </a:ext>
            </a:extLst>
          </p:cNvPr>
          <p:cNvSpPr>
            <a:spLocks noGrp="1"/>
          </p:cNvSpPr>
          <p:nvPr>
            <p:ph sz="half" idx="1"/>
          </p:nvPr>
        </p:nvSpPr>
        <p:spPr>
          <a:xfrm>
            <a:off x="432312" y="1530657"/>
            <a:ext cx="8279376" cy="4351338"/>
          </a:xfrm>
        </p:spPr>
        <p:txBody>
          <a:bodyPr>
            <a:normAutofit fontScale="62500" lnSpcReduction="20000"/>
          </a:bodyPr>
          <a:lstStyle/>
          <a:p>
            <a:r>
              <a:rPr lang="cy-GB" sz="2800" dirty="0">
                <a:latin typeface="Verdana" panose="020B0604030504040204" pitchFamily="34" charset="0"/>
              </a:rPr>
              <a:t>Gall fod gan blant syniadau da am sut i ddatrys problemau a </a:t>
            </a:r>
            <a:r>
              <a:rPr lang="cy-GB" sz="2800" dirty="0" err="1">
                <a:latin typeface="Verdana" panose="020B0604030504040204" pitchFamily="34" charset="0"/>
              </a:rPr>
              <a:t>gallant</a:t>
            </a:r>
            <a:r>
              <a:rPr lang="cy-GB" sz="2800" dirty="0">
                <a:latin typeface="Verdana" panose="020B0604030504040204" pitchFamily="34" charset="0"/>
              </a:rPr>
              <a:t> roi atebion</a:t>
            </a:r>
          </a:p>
          <a:p>
            <a:r>
              <a:rPr lang="cy-GB" sz="2800" dirty="0">
                <a:latin typeface="Verdana" panose="020B0604030504040204" pitchFamily="34" charset="0"/>
              </a:rPr>
              <a:t>Rhieni yw prif addysgwyr eu plant</a:t>
            </a:r>
          </a:p>
          <a:p>
            <a:r>
              <a:rPr lang="cy-GB" sz="2800" dirty="0">
                <a:latin typeface="Verdana" panose="020B0604030504040204" pitchFamily="34" charset="0"/>
              </a:rPr>
              <a:t>Gall cymunedau helpu lleoliadau BC a bod yn gynghreiriaid - hyd yn oed yn yr ardaloedd mwyaf difreintiedig</a:t>
            </a:r>
          </a:p>
          <a:p>
            <a:r>
              <a:rPr lang="cy-GB" sz="2800" dirty="0">
                <a:latin typeface="Verdana" panose="020B0604030504040204" pitchFamily="34" charset="0"/>
              </a:rPr>
              <a:t>Mae gweithwyr proffesiynol eraill a'n perthnasoedd â nhw yn dylanwadu ar ganlyniadau i blant</a:t>
            </a:r>
          </a:p>
          <a:p>
            <a:r>
              <a:rPr lang="cy-GB" sz="2800" dirty="0">
                <a:latin typeface="Verdana" panose="020B0604030504040204" pitchFamily="34" charset="0"/>
              </a:rPr>
              <a:t>Mae sut rydyn ni'n ymgysylltu â rhieni yn dylanwadu ar ba mor dda mae plant yn datblygu</a:t>
            </a:r>
          </a:p>
          <a:p>
            <a:r>
              <a:rPr lang="cy-GB" sz="2800" dirty="0">
                <a:latin typeface="Verdana" panose="020B0604030504040204" pitchFamily="34" charset="0"/>
              </a:rPr>
              <a:t>Gall ein hamgylchedd BC ein hunain harneisio sgiliau pob ymarferydd a bod yn weithgar mewn arweinyddiaeth gynhwysol</a:t>
            </a:r>
          </a:p>
          <a:p>
            <a:r>
              <a:rPr lang="cy-GB" sz="2800" dirty="0">
                <a:latin typeface="Verdana" panose="020B0604030504040204" pitchFamily="34" charset="0"/>
              </a:rPr>
              <a:t>Mae ein profiadau diwylliannol, ein hagweddau a'n parodrwydd i gysylltu yn allweddol i arweinyddiaeth gynhwysol</a:t>
            </a:r>
          </a:p>
          <a:p>
            <a:r>
              <a:rPr lang="cy-GB" sz="2800" dirty="0">
                <a:latin typeface="Verdana" panose="020B0604030504040204" pitchFamily="34" charset="0"/>
              </a:rPr>
              <a:t>Mae gan bob un ohonom ragfarn weithiau heb yn wybod i ni.</a:t>
            </a:r>
            <a:endParaRPr lang="cy-GB" dirty="0"/>
          </a:p>
          <a:p>
            <a:endParaRPr lang="en-GB" dirty="0"/>
          </a:p>
        </p:txBody>
      </p:sp>
    </p:spTree>
    <p:extLst>
      <p:ext uri="{BB962C8B-B14F-4D97-AF65-F5344CB8AC3E}">
        <p14:creationId xmlns:p14="http://schemas.microsoft.com/office/powerpoint/2010/main" val="37098818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6D646-B264-45EA-8923-6578AC52FAC0}"/>
              </a:ext>
            </a:extLst>
          </p:cNvPr>
          <p:cNvSpPr>
            <a:spLocks noGrp="1"/>
          </p:cNvSpPr>
          <p:nvPr>
            <p:ph type="title"/>
          </p:nvPr>
        </p:nvSpPr>
        <p:spPr>
          <a:xfrm>
            <a:off x="628650" y="-8500"/>
            <a:ext cx="7886700" cy="1325563"/>
          </a:xfrm>
        </p:spPr>
        <p:txBody>
          <a:bodyPr>
            <a:normAutofit/>
          </a:bodyPr>
          <a:lstStyle/>
          <a:p>
            <a:r>
              <a:rPr lang="en-GB" sz="2400" dirty="0">
                <a:solidFill>
                  <a:schemeClr val="accent1"/>
                </a:solidFill>
                <a:latin typeface="Arial" panose="020B0604020202020204" pitchFamily="34" charset="0"/>
                <a:cs typeface="Arial" panose="020B0604020202020204" pitchFamily="34" charset="0"/>
              </a:rPr>
              <a:t>What do we know already?</a:t>
            </a:r>
            <a:r>
              <a:rPr lang="en-GB" sz="2400"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C5F4A2EB-4478-473C-A69F-D502FA68C41E}"/>
              </a:ext>
            </a:extLst>
          </p:cNvPr>
          <p:cNvSpPr>
            <a:spLocks noGrp="1"/>
          </p:cNvSpPr>
          <p:nvPr>
            <p:ph sz="half" idx="1"/>
          </p:nvPr>
        </p:nvSpPr>
        <p:spPr>
          <a:xfrm>
            <a:off x="510663" y="1471664"/>
            <a:ext cx="7886700" cy="4351338"/>
          </a:xfrm>
        </p:spPr>
        <p:txBody>
          <a:bodyPr>
            <a:normAutofit fontScale="70000" lnSpcReduction="20000"/>
          </a:bodyPr>
          <a:lstStyle/>
          <a:p>
            <a:r>
              <a:rPr lang="en-GB" dirty="0">
                <a:solidFill>
                  <a:schemeClr val="accent1">
                    <a:lumMod val="75000"/>
                  </a:schemeClr>
                </a:solidFill>
                <a:latin typeface="Arial" panose="020B0604020202020204" pitchFamily="34" charset="0"/>
                <a:cs typeface="Arial" panose="020B0604020202020204" pitchFamily="34" charset="0"/>
              </a:rPr>
              <a:t>Children can have good ideas about how to fix problems and can give solutions</a:t>
            </a:r>
          </a:p>
          <a:p>
            <a:r>
              <a:rPr lang="en-GB" dirty="0">
                <a:solidFill>
                  <a:schemeClr val="accent1">
                    <a:lumMod val="75000"/>
                  </a:schemeClr>
                </a:solidFill>
                <a:latin typeface="Arial" panose="020B0604020202020204" pitchFamily="34" charset="0"/>
                <a:cs typeface="Arial" panose="020B0604020202020204" pitchFamily="34" charset="0"/>
              </a:rPr>
              <a:t>Parents are the prime educators of their children</a:t>
            </a:r>
          </a:p>
          <a:p>
            <a:r>
              <a:rPr lang="en-GB" dirty="0">
                <a:solidFill>
                  <a:schemeClr val="accent1">
                    <a:lumMod val="75000"/>
                  </a:schemeClr>
                </a:solidFill>
                <a:latin typeface="Arial" panose="020B0604020202020204" pitchFamily="34" charset="0"/>
                <a:cs typeface="Arial" panose="020B0604020202020204" pitchFamily="34" charset="0"/>
              </a:rPr>
              <a:t>Communities can help EY settings and be allies – even in the most disadvantaged areas </a:t>
            </a:r>
          </a:p>
          <a:p>
            <a:r>
              <a:rPr lang="en-GB" dirty="0">
                <a:solidFill>
                  <a:schemeClr val="accent1">
                    <a:lumMod val="75000"/>
                  </a:schemeClr>
                </a:solidFill>
                <a:latin typeface="Arial" panose="020B0604020202020204" pitchFamily="34" charset="0"/>
                <a:cs typeface="Arial" panose="020B0604020202020204" pitchFamily="34" charset="0"/>
              </a:rPr>
              <a:t>Other professionals and our relationships with them influence outcomes for children</a:t>
            </a:r>
          </a:p>
          <a:p>
            <a:r>
              <a:rPr lang="en-GB" dirty="0">
                <a:solidFill>
                  <a:schemeClr val="accent1">
                    <a:lumMod val="75000"/>
                  </a:schemeClr>
                </a:solidFill>
                <a:latin typeface="Arial" panose="020B0604020202020204" pitchFamily="34" charset="0"/>
                <a:cs typeface="Arial" panose="020B0604020202020204" pitchFamily="34" charset="0"/>
              </a:rPr>
              <a:t>How we engage with parents influence how well children develop</a:t>
            </a:r>
          </a:p>
          <a:p>
            <a:r>
              <a:rPr lang="en-GB" dirty="0">
                <a:solidFill>
                  <a:schemeClr val="accent1">
                    <a:lumMod val="75000"/>
                  </a:schemeClr>
                </a:solidFill>
                <a:latin typeface="Arial" panose="020B0604020202020204" pitchFamily="34" charset="0"/>
                <a:cs typeface="Arial" panose="020B0604020202020204" pitchFamily="34" charset="0"/>
              </a:rPr>
              <a:t>Our own EY environment can harness the skills of all practitioners and be active in inclusive leadership</a:t>
            </a:r>
          </a:p>
          <a:p>
            <a:r>
              <a:rPr lang="en-GB" dirty="0">
                <a:solidFill>
                  <a:schemeClr val="accent1">
                    <a:lumMod val="75000"/>
                  </a:schemeClr>
                </a:solidFill>
                <a:latin typeface="Arial" panose="020B0604020202020204" pitchFamily="34" charset="0"/>
                <a:cs typeface="Arial" panose="020B0604020202020204" pitchFamily="34" charset="0"/>
              </a:rPr>
              <a:t>Our own cultural experiences, attitudes and willingness to connect holds the key to inclusive leadership</a:t>
            </a:r>
          </a:p>
          <a:p>
            <a:r>
              <a:rPr lang="en-GB" dirty="0">
                <a:solidFill>
                  <a:schemeClr val="accent1">
                    <a:lumMod val="75000"/>
                  </a:schemeClr>
                </a:solidFill>
                <a:latin typeface="Arial" panose="020B0604020202020204" pitchFamily="34" charset="0"/>
                <a:cs typeface="Arial" panose="020B0604020202020204" pitchFamily="34" charset="0"/>
              </a:rPr>
              <a:t>We all have bias which is sometimes unconscious. </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5741059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8EA32-4E77-4A8E-9CE6-B872B91D6A39}"/>
              </a:ext>
            </a:extLst>
          </p:cNvPr>
          <p:cNvSpPr>
            <a:spLocks noGrp="1"/>
          </p:cNvSpPr>
          <p:nvPr>
            <p:ph type="title"/>
          </p:nvPr>
        </p:nvSpPr>
        <p:spPr>
          <a:xfrm>
            <a:off x="685800" y="365126"/>
            <a:ext cx="7886700" cy="1325563"/>
          </a:xfrm>
        </p:spPr>
        <p:txBody>
          <a:bodyPr>
            <a:normAutofit/>
          </a:bodyPr>
          <a:lstStyle/>
          <a:p>
            <a:r>
              <a:rPr lang="en-GB" sz="2400" dirty="0">
                <a:latin typeface="Arial" panose="020B0604020202020204" pitchFamily="34" charset="0"/>
                <a:cs typeface="Arial" panose="020B0604020202020204" pitchFamily="34" charset="0"/>
              </a:rPr>
              <a:t>Beth </a:t>
            </a:r>
            <a:r>
              <a:rPr lang="en-GB" sz="2400" dirty="0" err="1">
                <a:latin typeface="Arial" panose="020B0604020202020204" pitchFamily="34" charset="0"/>
                <a:cs typeface="Arial" panose="020B0604020202020204" pitchFamily="34" charset="0"/>
              </a:rPr>
              <a:t>mae</a:t>
            </a:r>
            <a:r>
              <a:rPr lang="en-GB" sz="2400" dirty="0">
                <a:latin typeface="Arial" panose="020B0604020202020204" pitchFamily="34" charset="0"/>
                <a:cs typeface="Arial" panose="020B0604020202020204" pitchFamily="34" charset="0"/>
              </a:rPr>
              <a:t> </a:t>
            </a:r>
            <a:r>
              <a:rPr lang="cy-GB" sz="2400" dirty="0">
                <a:effectLst/>
                <a:latin typeface="Arial" panose="020B0604020202020204" pitchFamily="34" charset="0"/>
                <a:ea typeface="Times New Roman" panose="02020603050405020304" pitchFamily="18" charset="0"/>
                <a:cs typeface="Arial" panose="020B0604020202020204" pitchFamily="34" charset="0"/>
              </a:rPr>
              <a:t>arweinwyr Gynhwysol yn ei wneud?</a:t>
            </a:r>
            <a:r>
              <a:rPr lang="en-GB" sz="2400" dirty="0">
                <a:latin typeface="Arial" panose="020B0604020202020204" pitchFamily="34" charset="0"/>
                <a:cs typeface="Arial" panose="020B0604020202020204" pitchFamily="34" charset="0"/>
              </a:rPr>
              <a:t> / </a:t>
            </a:r>
            <a:r>
              <a:rPr lang="en-GB" sz="2400" dirty="0">
                <a:solidFill>
                  <a:srgbClr val="002060"/>
                </a:solidFill>
                <a:latin typeface="Arial" panose="020B0604020202020204" pitchFamily="34" charset="0"/>
                <a:cs typeface="Arial" panose="020B0604020202020204" pitchFamily="34" charset="0"/>
              </a:rPr>
              <a:t>what do inclusive leaders do?</a:t>
            </a:r>
          </a:p>
        </p:txBody>
      </p:sp>
      <p:sp>
        <p:nvSpPr>
          <p:cNvPr id="3" name="Content Placeholder 2">
            <a:extLst>
              <a:ext uri="{FF2B5EF4-FFF2-40B4-BE49-F238E27FC236}">
                <a16:creationId xmlns:a16="http://schemas.microsoft.com/office/drawing/2014/main" id="{B254A029-4269-4F8C-A740-8DB12BEC4988}"/>
              </a:ext>
            </a:extLst>
          </p:cNvPr>
          <p:cNvSpPr>
            <a:spLocks noGrp="1"/>
          </p:cNvSpPr>
          <p:nvPr>
            <p:ph sz="half" idx="1"/>
          </p:nvPr>
        </p:nvSpPr>
        <p:spPr>
          <a:xfrm>
            <a:off x="628650" y="1606141"/>
            <a:ext cx="3886200" cy="4351338"/>
          </a:xfrm>
        </p:spPr>
        <p:txBody>
          <a:bodyPr>
            <a:normAutofit/>
          </a:bodyPr>
          <a:lstStyle/>
          <a:p>
            <a:r>
              <a:rPr lang="cy-GB" sz="1800" dirty="0">
                <a:latin typeface="Arial" panose="020B0604020202020204" pitchFamily="34" charset="0"/>
                <a:cs typeface="Arial" panose="020B0604020202020204" pitchFamily="34" charset="0"/>
              </a:rPr>
              <a:t>Hwyluso ymdeimlo o berthyn</a:t>
            </a:r>
          </a:p>
          <a:p>
            <a:r>
              <a:rPr lang="cy-GB" sz="1800" dirty="0">
                <a:latin typeface="Arial" panose="020B0604020202020204" pitchFamily="34" charset="0"/>
                <a:cs typeface="Arial" panose="020B0604020202020204" pitchFamily="34" charset="0"/>
              </a:rPr>
              <a:t>Sicrhau cyfiawnder a thegwch</a:t>
            </a:r>
          </a:p>
          <a:p>
            <a:r>
              <a:rPr lang="cy-GB" sz="1800" dirty="0">
                <a:latin typeface="Arial" panose="020B0604020202020204" pitchFamily="34" charset="0"/>
                <a:cs typeface="Arial" panose="020B0604020202020204" pitchFamily="34" charset="0"/>
              </a:rPr>
              <a:t>Rhannu’r gwaith o wneud penderfyniadau</a:t>
            </a:r>
          </a:p>
          <a:p>
            <a:r>
              <a:rPr lang="cy-GB" sz="1800" dirty="0">
                <a:latin typeface="Arial" panose="020B0604020202020204" pitchFamily="34" charset="0"/>
                <a:cs typeface="Arial" panose="020B0604020202020204" pitchFamily="34" charset="0"/>
              </a:rPr>
              <a:t>Yn annog cyfraniadau amrywiol</a:t>
            </a:r>
          </a:p>
          <a:p>
            <a:r>
              <a:rPr lang="cy-GB" sz="1800" dirty="0">
                <a:latin typeface="Arial" panose="020B0604020202020204" pitchFamily="34" charset="0"/>
                <a:cs typeface="Arial" panose="020B0604020202020204" pitchFamily="34" charset="0"/>
              </a:rPr>
              <a:t>Yn helpu aelodau'r grŵp i gyfrannu'n llawn</a:t>
            </a:r>
          </a:p>
          <a:p>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CE45270F-4898-49B6-A147-9A64E31EECA4}"/>
              </a:ext>
            </a:extLst>
          </p:cNvPr>
          <p:cNvSpPr>
            <a:spLocks noGrp="1"/>
          </p:cNvSpPr>
          <p:nvPr>
            <p:ph sz="half" idx="2"/>
          </p:nvPr>
        </p:nvSpPr>
        <p:spPr>
          <a:xfrm>
            <a:off x="4629150" y="1589651"/>
            <a:ext cx="3886200" cy="4351338"/>
          </a:xfrm>
        </p:spPr>
        <p:txBody>
          <a:bodyPr>
            <a:normAutofit/>
          </a:bodyPr>
          <a:lstStyle/>
          <a:p>
            <a:r>
              <a:rPr lang="en-GB" sz="1800" dirty="0">
                <a:solidFill>
                  <a:srgbClr val="002060"/>
                </a:solidFill>
                <a:latin typeface="Arial" panose="020B0604020202020204" pitchFamily="34" charset="0"/>
                <a:cs typeface="Arial" panose="020B0604020202020204" pitchFamily="34" charset="0"/>
              </a:rPr>
              <a:t>Facilitate belongingness</a:t>
            </a:r>
          </a:p>
          <a:p>
            <a:r>
              <a:rPr lang="en-GB" sz="1800" dirty="0">
                <a:solidFill>
                  <a:srgbClr val="002060"/>
                </a:solidFill>
                <a:latin typeface="Arial" panose="020B0604020202020204" pitchFamily="34" charset="0"/>
                <a:cs typeface="Arial" panose="020B0604020202020204" pitchFamily="34" charset="0"/>
              </a:rPr>
              <a:t>Ensures justice and equity</a:t>
            </a:r>
          </a:p>
          <a:p>
            <a:r>
              <a:rPr lang="en-GB" sz="1800" dirty="0">
                <a:solidFill>
                  <a:srgbClr val="002060"/>
                </a:solidFill>
                <a:latin typeface="Arial" panose="020B0604020202020204" pitchFamily="34" charset="0"/>
                <a:cs typeface="Arial" panose="020B0604020202020204" pitchFamily="34" charset="0"/>
              </a:rPr>
              <a:t>Shares decision making</a:t>
            </a:r>
          </a:p>
          <a:p>
            <a:r>
              <a:rPr lang="en-GB" sz="1800" dirty="0">
                <a:solidFill>
                  <a:srgbClr val="002060"/>
                </a:solidFill>
                <a:latin typeface="Arial" panose="020B0604020202020204" pitchFamily="34" charset="0"/>
                <a:cs typeface="Arial" panose="020B0604020202020204" pitchFamily="34" charset="0"/>
              </a:rPr>
              <a:t>Encourages diverse contributions</a:t>
            </a:r>
          </a:p>
          <a:p>
            <a:r>
              <a:rPr lang="en-GB" sz="1800" dirty="0">
                <a:solidFill>
                  <a:srgbClr val="002060"/>
                </a:solidFill>
                <a:latin typeface="Arial" panose="020B0604020202020204" pitchFamily="34" charset="0"/>
                <a:cs typeface="Arial" panose="020B0604020202020204" pitchFamily="34" charset="0"/>
              </a:rPr>
              <a:t>Helps group members fully contribute</a:t>
            </a:r>
          </a:p>
          <a:p>
            <a:pPr marL="0" indent="0" algn="r">
              <a:buNone/>
            </a:pPr>
            <a:r>
              <a:rPr lang="en-GB" sz="1800" dirty="0">
                <a:solidFill>
                  <a:srgbClr val="002060"/>
                </a:solidFill>
                <a:latin typeface="Arial" panose="020B0604020202020204" pitchFamily="34" charset="0"/>
                <a:cs typeface="Arial" panose="020B0604020202020204" pitchFamily="34" charset="0"/>
              </a:rPr>
              <a:t>(Randel </a:t>
            </a:r>
            <a:r>
              <a:rPr lang="en-GB" sz="1800" i="1" dirty="0">
                <a:solidFill>
                  <a:srgbClr val="002060"/>
                </a:solidFill>
                <a:latin typeface="Arial" panose="020B0604020202020204" pitchFamily="34" charset="0"/>
                <a:cs typeface="Arial" panose="020B0604020202020204" pitchFamily="34" charset="0"/>
              </a:rPr>
              <a:t>et al. </a:t>
            </a:r>
            <a:r>
              <a:rPr lang="en-GB" sz="1800" dirty="0">
                <a:solidFill>
                  <a:srgbClr val="002060"/>
                </a:solidFill>
                <a:latin typeface="Arial" panose="020B0604020202020204" pitchFamily="34" charset="0"/>
                <a:cs typeface="Arial" panose="020B0604020202020204" pitchFamily="34" charset="0"/>
              </a:rPr>
              <a:t>2018</a:t>
            </a:r>
            <a:r>
              <a:rPr lang="en-GB" sz="1800" dirty="0">
                <a:solidFill>
                  <a:srgbClr val="002060"/>
                </a:solidFill>
              </a:rPr>
              <a:t>)</a:t>
            </a:r>
          </a:p>
          <a:p>
            <a:endParaRPr lang="en-GB" dirty="0"/>
          </a:p>
        </p:txBody>
      </p:sp>
    </p:spTree>
    <p:extLst>
      <p:ext uri="{BB962C8B-B14F-4D97-AF65-F5344CB8AC3E}">
        <p14:creationId xmlns:p14="http://schemas.microsoft.com/office/powerpoint/2010/main" val="12257562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4E3FF-F355-4129-A790-4D7A11D6049B}"/>
              </a:ext>
            </a:extLst>
          </p:cNvPr>
          <p:cNvSpPr>
            <a:spLocks noGrp="1"/>
          </p:cNvSpPr>
          <p:nvPr>
            <p:ph type="title"/>
          </p:nvPr>
        </p:nvSpPr>
        <p:spPr>
          <a:xfrm>
            <a:off x="-915015" y="0"/>
            <a:ext cx="7886700" cy="1325563"/>
          </a:xfrm>
        </p:spPr>
        <p:txBody>
          <a:bodyPr>
            <a:normAutofit/>
          </a:bodyPr>
          <a:lstStyle/>
          <a:p>
            <a:pPr algn="ct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gyfer</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modwl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hwn</a:t>
            </a:r>
            <a:r>
              <a:rPr lang="en-GB" sz="2400" dirty="0">
                <a:latin typeface="Arial" panose="020B0604020202020204" pitchFamily="34" charset="0"/>
                <a:cs typeface="Arial" panose="020B0604020202020204" pitchFamily="34" charset="0"/>
              </a:rPr>
              <a:t>…/</a:t>
            </a:r>
            <a:r>
              <a:rPr lang="en-GB" sz="2400" dirty="0">
                <a:solidFill>
                  <a:srgbClr val="002060"/>
                </a:solidFill>
                <a:latin typeface="Arial" panose="020B0604020202020204" pitchFamily="34" charset="0"/>
                <a:cs typeface="Arial" panose="020B0604020202020204" pitchFamily="34" charset="0"/>
              </a:rPr>
              <a:t>For this module…</a:t>
            </a:r>
          </a:p>
        </p:txBody>
      </p:sp>
      <p:graphicFrame>
        <p:nvGraphicFramePr>
          <p:cNvPr id="5" name="Content Placeholder 4">
            <a:extLst>
              <a:ext uri="{FF2B5EF4-FFF2-40B4-BE49-F238E27FC236}">
                <a16:creationId xmlns:a16="http://schemas.microsoft.com/office/drawing/2014/main" id="{0FE4C5EE-CFE0-4493-AF8D-CE7495C2D43E}"/>
              </a:ext>
            </a:extLst>
          </p:cNvPr>
          <p:cNvGraphicFramePr>
            <a:graphicFrameLocks noGrp="1"/>
          </p:cNvGraphicFramePr>
          <p:nvPr>
            <p:ph sz="half" idx="1"/>
            <p:extLst>
              <p:ext uri="{D42A27DB-BD31-4B8C-83A1-F6EECF244321}">
                <p14:modId xmlns:p14="http://schemas.microsoft.com/office/powerpoint/2010/main" val="760781756"/>
              </p:ext>
            </p:extLst>
          </p:nvPr>
        </p:nvGraphicFramePr>
        <p:xfrm>
          <a:off x="1100906" y="904567"/>
          <a:ext cx="6942188" cy="4554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45455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A9920-EC91-4FD1-9A2D-8E606A5EB7E4}"/>
              </a:ext>
            </a:extLst>
          </p:cNvPr>
          <p:cNvSpPr>
            <a:spLocks noGrp="1"/>
          </p:cNvSpPr>
          <p:nvPr>
            <p:ph type="title"/>
          </p:nvPr>
        </p:nvSpPr>
        <p:spPr/>
        <p:txBody>
          <a:bodyPr/>
          <a:lstStyle/>
          <a:p>
            <a:r>
              <a:rPr lang="en-GB" dirty="0" err="1"/>
              <a:t>Effaith</a:t>
            </a:r>
            <a:r>
              <a:rPr lang="en-GB" dirty="0"/>
              <a:t> / </a:t>
            </a:r>
            <a:r>
              <a:rPr lang="en-GB" dirty="0">
                <a:solidFill>
                  <a:srgbClr val="002060"/>
                </a:solidFill>
              </a:rPr>
              <a:t>Agency</a:t>
            </a:r>
          </a:p>
        </p:txBody>
      </p:sp>
      <p:sp>
        <p:nvSpPr>
          <p:cNvPr id="3" name="Content Placeholder 2">
            <a:extLst>
              <a:ext uri="{FF2B5EF4-FFF2-40B4-BE49-F238E27FC236}">
                <a16:creationId xmlns:a16="http://schemas.microsoft.com/office/drawing/2014/main" id="{1AF5E30E-3FC3-4455-8DD6-0D1A8A049FF9}"/>
              </a:ext>
            </a:extLst>
          </p:cNvPr>
          <p:cNvSpPr>
            <a:spLocks noGrp="1"/>
          </p:cNvSpPr>
          <p:nvPr>
            <p:ph sz="half" idx="1"/>
          </p:nvPr>
        </p:nvSpPr>
        <p:spPr>
          <a:xfrm>
            <a:off x="4629150" y="1687514"/>
            <a:ext cx="3886200" cy="4351338"/>
          </a:xfrm>
        </p:spPr>
        <p:txBody>
          <a:bodyPr>
            <a:normAutofit/>
          </a:bodyPr>
          <a:lstStyle/>
          <a:p>
            <a:pPr>
              <a:lnSpc>
                <a:spcPct val="107000"/>
              </a:lnSpc>
              <a:spcAft>
                <a:spcPts val="800"/>
              </a:spcAft>
            </a:pPr>
            <a:r>
              <a:rPr lang="en-GB" sz="1800" dirty="0">
                <a:solidFill>
                  <a:srgbClr val="002060"/>
                </a:solidFill>
                <a:latin typeface="Arial" panose="020B0604020202020204" pitchFamily="34" charset="0"/>
                <a:ea typeface="DengXian" panose="02010600030101010101" pitchFamily="2" charset="-122"/>
                <a:cs typeface="Arial" panose="020B0604020202020204" pitchFamily="34" charset="0"/>
              </a:rPr>
              <a:t>C</a:t>
            </a:r>
            <a:r>
              <a:rPr lang="en-GB" sz="1800" dirty="0">
                <a:solidFill>
                  <a:srgbClr val="002060"/>
                </a:solidFill>
                <a:effectLst/>
                <a:latin typeface="Arial" panose="020B0604020202020204" pitchFamily="34" charset="0"/>
                <a:ea typeface="DengXian" panose="02010600030101010101" pitchFamily="2" charset="-122"/>
                <a:cs typeface="Arial" panose="020B0604020202020204" pitchFamily="34" charset="0"/>
              </a:rPr>
              <a:t>ollective agency is defined as the ability of a group to act together in order to affect change.</a:t>
            </a:r>
          </a:p>
          <a:p>
            <a:pPr>
              <a:lnSpc>
                <a:spcPct val="107000"/>
              </a:lnSpc>
              <a:spcAft>
                <a:spcPts val="800"/>
              </a:spcAft>
            </a:pPr>
            <a:r>
              <a:rPr lang="en-GB" sz="1800" dirty="0">
                <a:solidFill>
                  <a:srgbClr val="002060"/>
                </a:solidFill>
                <a:latin typeface="Arial" panose="020B0604020202020204" pitchFamily="34" charset="0"/>
                <a:ea typeface="DengXian" panose="02010600030101010101" pitchFamily="2" charset="-122"/>
                <a:cs typeface="Arial" panose="020B0604020202020204" pitchFamily="34" charset="0"/>
              </a:rPr>
              <a:t>This</a:t>
            </a:r>
            <a:r>
              <a:rPr lang="en-GB" sz="1800" dirty="0">
                <a:solidFill>
                  <a:srgbClr val="002060"/>
                </a:solidFill>
                <a:effectLst/>
                <a:latin typeface="Arial" panose="020B0604020202020204" pitchFamily="34" charset="0"/>
                <a:ea typeface="DengXian" panose="02010600030101010101" pitchFamily="2" charset="-122"/>
                <a:cs typeface="Arial" panose="020B0604020202020204" pitchFamily="34" charset="0"/>
              </a:rPr>
              <a:t> requires a shared sense of purpose a rationale that is inclusive and persuasive and leaders who were happy to ensure they share their influence.</a:t>
            </a:r>
          </a:p>
          <a:p>
            <a:endParaRPr lang="en-GB" dirty="0"/>
          </a:p>
        </p:txBody>
      </p:sp>
      <p:sp>
        <p:nvSpPr>
          <p:cNvPr id="4" name="Content Placeholder 3">
            <a:extLst>
              <a:ext uri="{FF2B5EF4-FFF2-40B4-BE49-F238E27FC236}">
                <a16:creationId xmlns:a16="http://schemas.microsoft.com/office/drawing/2014/main" id="{C0F03829-84AE-40F0-BE53-CAA6038E52D6}"/>
              </a:ext>
            </a:extLst>
          </p:cNvPr>
          <p:cNvSpPr>
            <a:spLocks noGrp="1"/>
          </p:cNvSpPr>
          <p:nvPr>
            <p:ph sz="half" idx="2"/>
          </p:nvPr>
        </p:nvSpPr>
        <p:spPr>
          <a:xfrm>
            <a:off x="488540" y="1690689"/>
            <a:ext cx="3886200" cy="4351338"/>
          </a:xfrm>
        </p:spPr>
        <p:txBody>
          <a:bodyPr>
            <a:normAutofit/>
          </a:bodyPr>
          <a:lstStyle/>
          <a:p>
            <a:r>
              <a:rPr lang="cy-GB" sz="1800" b="0" i="0" dirty="0">
                <a:effectLst/>
                <a:latin typeface="Arial" panose="020B0604020202020204" pitchFamily="34" charset="0"/>
                <a:cs typeface="Arial" panose="020B0604020202020204" pitchFamily="34" charset="0"/>
              </a:rPr>
              <a:t>Diffinnir effaith ar y cyd yn allu grŵp i weithredu gyda'i gilydd er mwyn sicrhau newid.</a:t>
            </a:r>
          </a:p>
          <a:p>
            <a:pPr marL="0" indent="0">
              <a:buNone/>
            </a:pPr>
            <a:endParaRPr lang="cy-GB" sz="1800" b="0" i="0" dirty="0">
              <a:effectLst/>
              <a:latin typeface="Arial" panose="020B0604020202020204" pitchFamily="34" charset="0"/>
              <a:cs typeface="Arial" panose="020B0604020202020204" pitchFamily="34" charset="0"/>
            </a:endParaRPr>
          </a:p>
          <a:p>
            <a:r>
              <a:rPr lang="cy-GB" sz="1800" b="0" i="0" dirty="0">
                <a:effectLst/>
                <a:latin typeface="Arial" panose="020B0604020202020204" pitchFamily="34" charset="0"/>
                <a:cs typeface="Arial" panose="020B0604020202020204" pitchFamily="34" charset="0"/>
              </a:rPr>
              <a:t> Mae hyn yn gofyn am ymdeimlad cyffredin o bwrpas, rhesymeg sy'n gynhwysol ac sy’n berswadiol ac arweinwyr a oedd yn hapus i sicrhau eu bod yn rhannu eu dylanwad</a:t>
            </a:r>
            <a:r>
              <a:rPr lang="cy-GB" sz="1800" b="0" i="0" dirty="0">
                <a:solidFill>
                  <a:srgbClr val="002060"/>
                </a:solidFill>
                <a:effectLst/>
                <a:latin typeface="Arial" panose="020B0604020202020204" pitchFamily="34" charset="0"/>
                <a:cs typeface="Arial" panose="020B0604020202020204" pitchFamily="34" charset="0"/>
              </a:rPr>
              <a:t>.</a:t>
            </a:r>
            <a:endParaRPr lang="cy-GB" sz="1800" dirty="0">
              <a:solidFill>
                <a:srgbClr val="002060"/>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B1D82982-DF1F-40BE-8C73-28A8BF9905C2}"/>
              </a:ext>
            </a:extLst>
          </p:cNvPr>
          <p:cNvSpPr txBox="1"/>
          <p:nvPr/>
        </p:nvSpPr>
        <p:spPr>
          <a:xfrm>
            <a:off x="3803240" y="5040954"/>
            <a:ext cx="4572000" cy="369332"/>
          </a:xfrm>
          <a:prstGeom prst="rect">
            <a:avLst/>
          </a:prstGeom>
          <a:noFill/>
        </p:spPr>
        <p:txBody>
          <a:bodyPr wrap="square">
            <a:spAutoFit/>
          </a:bodyPr>
          <a:lstStyle/>
          <a:p>
            <a:r>
              <a:rPr lang="en-GB" sz="1800" dirty="0">
                <a:effectLst/>
                <a:latin typeface="Arial" panose="020B0604020202020204" pitchFamily="34" charset="0"/>
                <a:ea typeface="DengXian" panose="02010600030101010101" pitchFamily="2" charset="-122"/>
              </a:rPr>
              <a:t>Hadfield, Jopling, </a:t>
            </a:r>
            <a:r>
              <a:rPr lang="en-GB" dirty="0">
                <a:latin typeface="Arial" panose="020B0604020202020204" pitchFamily="34" charset="0"/>
                <a:ea typeface="DengXian" panose="02010600030101010101" pitchFamily="2" charset="-122"/>
              </a:rPr>
              <a:t>and</a:t>
            </a:r>
            <a:r>
              <a:rPr lang="en-GB" sz="1800" dirty="0">
                <a:effectLst/>
                <a:latin typeface="Arial" panose="020B0604020202020204" pitchFamily="34" charset="0"/>
                <a:ea typeface="DengXian" panose="02010600030101010101" pitchFamily="2" charset="-122"/>
              </a:rPr>
              <a:t> Needham (2015)</a:t>
            </a:r>
            <a:endParaRPr lang="en-GB" dirty="0"/>
          </a:p>
        </p:txBody>
      </p:sp>
    </p:spTree>
    <p:extLst>
      <p:ext uri="{BB962C8B-B14F-4D97-AF65-F5344CB8AC3E}">
        <p14:creationId xmlns:p14="http://schemas.microsoft.com/office/powerpoint/2010/main" val="3591959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1692A-CE1C-4F6A-BBF3-96D1B2BC82F5}"/>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Ferdman (2021): </a:t>
            </a:r>
            <a:r>
              <a:rPr lang="cy-GB" sz="3200" dirty="0">
                <a:latin typeface="Arial" panose="020B0604020202020204" pitchFamily="34" charset="0"/>
                <a:cs typeface="Arial" panose="020B0604020202020204" pitchFamily="34" charset="0"/>
              </a:rPr>
              <a:t>A</a:t>
            </a:r>
            <a:r>
              <a:rPr lang="cy-GB" sz="3200" dirty="0">
                <a:effectLst/>
                <a:latin typeface="Arial" panose="020B0604020202020204" pitchFamily="34" charset="0"/>
                <a:ea typeface="Times New Roman" panose="02020603050405020304" pitchFamily="18" charset="0"/>
                <a:cs typeface="Arial" panose="020B0604020202020204" pitchFamily="34" charset="0"/>
              </a:rPr>
              <a:t>rweinyddiaeth </a:t>
            </a:r>
            <a:r>
              <a:rPr lang="cy-GB" sz="3200" dirty="0">
                <a:latin typeface="Arial" panose="020B0604020202020204" pitchFamily="34" charset="0"/>
                <a:ea typeface="Times New Roman" panose="02020603050405020304" pitchFamily="18" charset="0"/>
                <a:cs typeface="Arial" panose="020B0604020202020204" pitchFamily="34" charset="0"/>
              </a:rPr>
              <a:t>g</a:t>
            </a:r>
            <a:r>
              <a:rPr lang="cy-GB" sz="3200" dirty="0">
                <a:effectLst/>
                <a:latin typeface="Arial" panose="020B0604020202020204" pitchFamily="34" charset="0"/>
                <a:ea typeface="Times New Roman" panose="02020603050405020304" pitchFamily="18" charset="0"/>
                <a:cs typeface="Arial" panose="020B0604020202020204" pitchFamily="34" charset="0"/>
              </a:rPr>
              <a:t>ynhwysol/</a:t>
            </a:r>
            <a:r>
              <a:rPr lang="en-GB" sz="3200" dirty="0">
                <a:latin typeface="Arial" panose="020B0604020202020204" pitchFamily="34" charset="0"/>
                <a:cs typeface="Arial" panose="020B0604020202020204" pitchFamily="34" charset="0"/>
              </a:rPr>
              <a:t> Inclusive Leadership</a:t>
            </a:r>
          </a:p>
        </p:txBody>
      </p:sp>
      <p:sp>
        <p:nvSpPr>
          <p:cNvPr id="3" name="Content Placeholder 2">
            <a:extLst>
              <a:ext uri="{FF2B5EF4-FFF2-40B4-BE49-F238E27FC236}">
                <a16:creationId xmlns:a16="http://schemas.microsoft.com/office/drawing/2014/main" id="{4FF7AA4A-E7D2-454C-BF24-884D48D6ACC2}"/>
              </a:ext>
            </a:extLst>
          </p:cNvPr>
          <p:cNvSpPr>
            <a:spLocks noGrp="1"/>
          </p:cNvSpPr>
          <p:nvPr>
            <p:ph sz="half" idx="1"/>
          </p:nvPr>
        </p:nvSpPr>
        <p:spPr>
          <a:xfrm>
            <a:off x="4572000" y="2267686"/>
            <a:ext cx="3886200" cy="4351338"/>
          </a:xfrm>
        </p:spPr>
        <p:txBody>
          <a:bodyPr>
            <a:normAutofit/>
          </a:bodyPr>
          <a:lstStyle/>
          <a:p>
            <a:r>
              <a:rPr lang="en-GB" sz="3600" dirty="0">
                <a:solidFill>
                  <a:schemeClr val="accent1">
                    <a:lumMod val="75000"/>
                  </a:schemeClr>
                </a:solidFill>
              </a:rPr>
              <a:t>Diversity</a:t>
            </a:r>
          </a:p>
          <a:p>
            <a:r>
              <a:rPr lang="en-GB" sz="3600" dirty="0">
                <a:solidFill>
                  <a:schemeClr val="accent1">
                    <a:lumMod val="75000"/>
                  </a:schemeClr>
                </a:solidFill>
              </a:rPr>
              <a:t>Inclusion</a:t>
            </a:r>
          </a:p>
          <a:p>
            <a:r>
              <a:rPr lang="en-GB" sz="3600" dirty="0">
                <a:solidFill>
                  <a:schemeClr val="accent1">
                    <a:lumMod val="75000"/>
                  </a:schemeClr>
                </a:solidFill>
              </a:rPr>
              <a:t>Equality</a:t>
            </a:r>
          </a:p>
        </p:txBody>
      </p:sp>
      <p:sp>
        <p:nvSpPr>
          <p:cNvPr id="4" name="Content Placeholder 3">
            <a:extLst>
              <a:ext uri="{FF2B5EF4-FFF2-40B4-BE49-F238E27FC236}">
                <a16:creationId xmlns:a16="http://schemas.microsoft.com/office/drawing/2014/main" id="{B2D78EF5-CFC0-423C-B559-9502582BB675}"/>
              </a:ext>
            </a:extLst>
          </p:cNvPr>
          <p:cNvSpPr>
            <a:spLocks noGrp="1"/>
          </p:cNvSpPr>
          <p:nvPr>
            <p:ph sz="half" idx="2"/>
          </p:nvPr>
        </p:nvSpPr>
        <p:spPr>
          <a:xfrm>
            <a:off x="474988" y="2267686"/>
            <a:ext cx="3886200" cy="4351338"/>
          </a:xfrm>
        </p:spPr>
        <p:txBody>
          <a:bodyPr>
            <a:normAutofit/>
          </a:bodyPr>
          <a:lstStyle/>
          <a:p>
            <a:r>
              <a:rPr lang="cy-GB" sz="3600" dirty="0"/>
              <a:t>Amrywiaeth</a:t>
            </a:r>
          </a:p>
          <a:p>
            <a:r>
              <a:rPr lang="cy-GB" sz="3600" dirty="0"/>
              <a:t>Cynhwysiant</a:t>
            </a:r>
          </a:p>
          <a:p>
            <a:r>
              <a:rPr lang="cy-GB" sz="3600" dirty="0"/>
              <a:t>Cydraddoldeb</a:t>
            </a:r>
          </a:p>
        </p:txBody>
      </p:sp>
    </p:spTree>
    <p:extLst>
      <p:ext uri="{BB962C8B-B14F-4D97-AF65-F5344CB8AC3E}">
        <p14:creationId xmlns:p14="http://schemas.microsoft.com/office/powerpoint/2010/main" val="35349594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8F30E8-6A05-4CDD-88ED-8882700E96A3}"/>
              </a:ext>
            </a:extLst>
          </p:cNvPr>
          <p:cNvSpPr>
            <a:spLocks noGrp="1"/>
          </p:cNvSpPr>
          <p:nvPr>
            <p:ph sz="half" idx="1"/>
          </p:nvPr>
        </p:nvSpPr>
        <p:spPr>
          <a:xfrm>
            <a:off x="530328" y="891560"/>
            <a:ext cx="3886200" cy="4351338"/>
          </a:xfrm>
        </p:spPr>
        <p:txBody>
          <a:bodyPr/>
          <a:lstStyle/>
          <a:p>
            <a:r>
              <a:rPr lang="cy-GB" dirty="0"/>
              <a:t>Pwy sydd mewn perygl o gael eu heithrio mewn cymdeithas?</a:t>
            </a:r>
          </a:p>
          <a:p>
            <a:endParaRPr lang="cy-GB" dirty="0"/>
          </a:p>
          <a:p>
            <a:r>
              <a:rPr lang="cy-GB" dirty="0"/>
              <a:t>Pwy sydd mewn perygl yn yr amgylchedd BC?</a:t>
            </a:r>
          </a:p>
        </p:txBody>
      </p:sp>
      <p:sp>
        <p:nvSpPr>
          <p:cNvPr id="4" name="Content Placeholder 3">
            <a:extLst>
              <a:ext uri="{FF2B5EF4-FFF2-40B4-BE49-F238E27FC236}">
                <a16:creationId xmlns:a16="http://schemas.microsoft.com/office/drawing/2014/main" id="{2C68340E-E12D-49C8-A5A0-2AC812DF865A}"/>
              </a:ext>
            </a:extLst>
          </p:cNvPr>
          <p:cNvSpPr>
            <a:spLocks noGrp="1"/>
          </p:cNvSpPr>
          <p:nvPr>
            <p:ph sz="half" idx="2"/>
          </p:nvPr>
        </p:nvSpPr>
        <p:spPr>
          <a:xfrm>
            <a:off x="4727474" y="878553"/>
            <a:ext cx="3886200" cy="4351338"/>
          </a:xfrm>
        </p:spPr>
        <p:txBody>
          <a:bodyPr/>
          <a:lstStyle/>
          <a:p>
            <a:r>
              <a:rPr lang="en-GB" dirty="0">
                <a:solidFill>
                  <a:schemeClr val="accent1">
                    <a:lumMod val="75000"/>
                  </a:schemeClr>
                </a:solidFill>
              </a:rPr>
              <a:t>Who is at risk of being excluded in society?</a:t>
            </a:r>
          </a:p>
          <a:p>
            <a:endParaRPr lang="en-GB" dirty="0">
              <a:solidFill>
                <a:schemeClr val="accent1">
                  <a:lumMod val="75000"/>
                </a:schemeClr>
              </a:solidFill>
            </a:endParaRPr>
          </a:p>
          <a:p>
            <a:endParaRPr lang="en-GB" dirty="0">
              <a:solidFill>
                <a:schemeClr val="accent1">
                  <a:lumMod val="75000"/>
                </a:schemeClr>
              </a:solidFill>
            </a:endParaRPr>
          </a:p>
          <a:p>
            <a:r>
              <a:rPr lang="en-GB" dirty="0">
                <a:solidFill>
                  <a:schemeClr val="accent1">
                    <a:lumMod val="75000"/>
                  </a:schemeClr>
                </a:solidFill>
              </a:rPr>
              <a:t>Who is at risk in the EY environment?</a:t>
            </a:r>
          </a:p>
        </p:txBody>
      </p:sp>
    </p:spTree>
    <p:extLst>
      <p:ext uri="{BB962C8B-B14F-4D97-AF65-F5344CB8AC3E}">
        <p14:creationId xmlns:p14="http://schemas.microsoft.com/office/powerpoint/2010/main" val="18511655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518FE-3CD3-4A16-9C21-F07BBFE9EBAF}"/>
              </a:ext>
            </a:extLst>
          </p:cNvPr>
          <p:cNvSpPr>
            <a:spLocks noGrp="1"/>
          </p:cNvSpPr>
          <p:nvPr>
            <p:ph type="title"/>
          </p:nvPr>
        </p:nvSpPr>
        <p:spPr>
          <a:xfrm>
            <a:off x="628650" y="1975441"/>
            <a:ext cx="7886700" cy="1325563"/>
          </a:xfrm>
        </p:spPr>
        <p:txBody>
          <a:bodyPr>
            <a:normAutofit/>
          </a:bodyPr>
          <a:lstStyle/>
          <a:p>
            <a:r>
              <a:rPr lang="en-GB" sz="3600" dirty="0" err="1">
                <a:latin typeface="Arial" panose="020B0604020202020204" pitchFamily="34" charset="0"/>
                <a:cs typeface="Arial" panose="020B0604020202020204" pitchFamily="34" charset="0"/>
              </a:rPr>
              <a:t>Theori</a:t>
            </a:r>
            <a:r>
              <a:rPr lang="en-GB" sz="3600" dirty="0">
                <a:latin typeface="Arial" panose="020B0604020202020204" pitchFamily="34" charset="0"/>
                <a:cs typeface="Arial" panose="020B0604020202020204" pitchFamily="34" charset="0"/>
              </a:rPr>
              <a:t>: </a:t>
            </a:r>
            <a:r>
              <a:rPr lang="en-GB" sz="3600" b="0" i="0" dirty="0" err="1">
                <a:solidFill>
                  <a:srgbClr val="000000"/>
                </a:solidFill>
                <a:effectLst/>
                <a:latin typeface="Arial" panose="020B0604020202020204" pitchFamily="34" charset="0"/>
                <a:cs typeface="Arial" panose="020B0604020202020204" pitchFamily="34" charset="0"/>
              </a:rPr>
              <a:t>Croestoriadoldeb</a:t>
            </a:r>
            <a:br>
              <a:rPr lang="en-GB" sz="3600" b="0" i="0" dirty="0">
                <a:solidFill>
                  <a:srgbClr val="000000"/>
                </a:solidFill>
                <a:effectLst/>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a:t>
            </a:r>
            <a:r>
              <a:rPr lang="en-GB" sz="3600" dirty="0">
                <a:solidFill>
                  <a:schemeClr val="accent1">
                    <a:lumMod val="75000"/>
                  </a:schemeClr>
                </a:solidFill>
                <a:latin typeface="Arial" panose="020B0604020202020204" pitchFamily="34" charset="0"/>
                <a:cs typeface="Arial" panose="020B0604020202020204" pitchFamily="34" charset="0"/>
              </a:rPr>
              <a:t>Theory: Intersectionality</a:t>
            </a:r>
          </a:p>
        </p:txBody>
      </p:sp>
    </p:spTree>
    <p:extLst>
      <p:ext uri="{BB962C8B-B14F-4D97-AF65-F5344CB8AC3E}">
        <p14:creationId xmlns:p14="http://schemas.microsoft.com/office/powerpoint/2010/main" val="5011040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91352" y="799217"/>
            <a:ext cx="2200313" cy="2506881"/>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A844A0F-67B2-4335-AB37-E0954023540B}"/>
              </a:ext>
            </a:extLst>
          </p:cNvPr>
          <p:cNvSpPr>
            <a:spLocks noGrp="1"/>
          </p:cNvSpPr>
          <p:nvPr>
            <p:ph type="title"/>
          </p:nvPr>
        </p:nvSpPr>
        <p:spPr>
          <a:xfrm>
            <a:off x="725214" y="1204108"/>
            <a:ext cx="2002054" cy="1781175"/>
          </a:xfrm>
        </p:spPr>
        <p:txBody>
          <a:bodyPr vert="horz" lIns="91440" tIns="45720" rIns="91440" bIns="45720" rtlCol="0" anchor="ctr">
            <a:normAutofit/>
          </a:bodyPr>
          <a:lstStyle/>
          <a:p>
            <a:r>
              <a:rPr lang="en-US" sz="2200" b="1" kern="1200">
                <a:solidFill>
                  <a:srgbClr val="FFFFFF"/>
                </a:solidFill>
                <a:latin typeface="+mj-lt"/>
                <a:ea typeface="+mj-ea"/>
                <a:cs typeface="+mj-cs"/>
              </a:rPr>
              <a:t>Tegwch o’i gymharu â Chydraddoldeb  - Equity v Equality</a:t>
            </a:r>
          </a:p>
        </p:txBody>
      </p:sp>
      <p:pic>
        <p:nvPicPr>
          <p:cNvPr id="1026" name="Picture 2" descr="Equality vs Equity - Difference and Comparison | Diffen">
            <a:extLst>
              <a:ext uri="{FF2B5EF4-FFF2-40B4-BE49-F238E27FC236}">
                <a16:creationId xmlns:a16="http://schemas.microsoft.com/office/drawing/2014/main" id="{824FD92F-8EF3-43A6-96EB-5D93AE5E0D3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318552" y="1078209"/>
            <a:ext cx="5177792" cy="36236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48856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543B4-19EB-4F81-83AD-9DB4D870A90C}"/>
              </a:ext>
            </a:extLst>
          </p:cNvPr>
          <p:cNvSpPr>
            <a:spLocks noGrp="1"/>
          </p:cNvSpPr>
          <p:nvPr>
            <p:ph type="title"/>
          </p:nvPr>
        </p:nvSpPr>
        <p:spPr/>
        <p:txBody>
          <a:bodyPr/>
          <a:lstStyle/>
          <a:p>
            <a:r>
              <a:rPr lang="en-GB" dirty="0" err="1"/>
              <a:t>Ymarfer</a:t>
            </a:r>
            <a:r>
              <a:rPr lang="en-GB" dirty="0"/>
              <a:t> / </a:t>
            </a:r>
            <a:r>
              <a:rPr lang="en-GB" dirty="0">
                <a:solidFill>
                  <a:schemeClr val="accent1">
                    <a:lumMod val="75000"/>
                  </a:schemeClr>
                </a:solidFill>
              </a:rPr>
              <a:t>Exercise:</a:t>
            </a:r>
          </a:p>
        </p:txBody>
      </p:sp>
      <p:pic>
        <p:nvPicPr>
          <p:cNvPr id="6" name="Content Placeholder 5">
            <a:extLst>
              <a:ext uri="{FF2B5EF4-FFF2-40B4-BE49-F238E27FC236}">
                <a16:creationId xmlns:a16="http://schemas.microsoft.com/office/drawing/2014/main" id="{5A23FB33-3E4C-4D7F-A14B-01DF7B79D01B}"/>
              </a:ext>
            </a:extLst>
          </p:cNvPr>
          <p:cNvPicPr>
            <a:picLocks noGrp="1" noChangeAspect="1"/>
          </p:cNvPicPr>
          <p:nvPr>
            <p:ph sz="half" idx="1"/>
          </p:nvPr>
        </p:nvPicPr>
        <p:blipFill>
          <a:blip r:embed="rId3"/>
          <a:stretch>
            <a:fillRect/>
          </a:stretch>
        </p:blipFill>
        <p:spPr>
          <a:xfrm>
            <a:off x="628650" y="2263661"/>
            <a:ext cx="3819525" cy="2412841"/>
          </a:xfrm>
        </p:spPr>
      </p:pic>
      <p:pic>
        <p:nvPicPr>
          <p:cNvPr id="8" name="Content Placeholder 7">
            <a:extLst>
              <a:ext uri="{FF2B5EF4-FFF2-40B4-BE49-F238E27FC236}">
                <a16:creationId xmlns:a16="http://schemas.microsoft.com/office/drawing/2014/main" id="{003486A0-0CAA-4F41-9F3A-C0FF875E56B1}"/>
              </a:ext>
            </a:extLst>
          </p:cNvPr>
          <p:cNvPicPr>
            <a:picLocks noGrp="1" noChangeAspect="1"/>
          </p:cNvPicPr>
          <p:nvPr>
            <p:ph sz="half" idx="2"/>
          </p:nvPr>
        </p:nvPicPr>
        <p:blipFill>
          <a:blip r:embed="rId4"/>
          <a:stretch>
            <a:fillRect/>
          </a:stretch>
        </p:blipFill>
        <p:spPr>
          <a:xfrm>
            <a:off x="4925921" y="2096338"/>
            <a:ext cx="3057525" cy="2647950"/>
          </a:xfrm>
        </p:spPr>
      </p:pic>
    </p:spTree>
    <p:extLst>
      <p:ext uri="{BB962C8B-B14F-4D97-AF65-F5344CB8AC3E}">
        <p14:creationId xmlns:p14="http://schemas.microsoft.com/office/powerpoint/2010/main" val="19008807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9240D54-300E-4D45-B1E1-96C696748CDC}"/>
              </a:ext>
            </a:extLst>
          </p:cNvPr>
          <p:cNvPicPr>
            <a:picLocks noChangeAspect="1"/>
          </p:cNvPicPr>
          <p:nvPr/>
        </p:nvPicPr>
        <p:blipFill>
          <a:blip r:embed="rId3"/>
          <a:stretch>
            <a:fillRect/>
          </a:stretch>
        </p:blipFill>
        <p:spPr>
          <a:xfrm>
            <a:off x="550258" y="159489"/>
            <a:ext cx="7784538" cy="4631513"/>
          </a:xfrm>
          <a:prstGeom prst="rect">
            <a:avLst/>
          </a:prstGeom>
        </p:spPr>
      </p:pic>
      <p:sp>
        <p:nvSpPr>
          <p:cNvPr id="8" name="TextBox 7">
            <a:extLst>
              <a:ext uri="{FF2B5EF4-FFF2-40B4-BE49-F238E27FC236}">
                <a16:creationId xmlns:a16="http://schemas.microsoft.com/office/drawing/2014/main" id="{FCEF9F47-3ADF-4B0F-8F34-8AD6C469EF8C}"/>
              </a:ext>
            </a:extLst>
          </p:cNvPr>
          <p:cNvSpPr txBox="1"/>
          <p:nvPr/>
        </p:nvSpPr>
        <p:spPr>
          <a:xfrm>
            <a:off x="1612338" y="5098499"/>
            <a:ext cx="5919324" cy="369332"/>
          </a:xfrm>
          <a:prstGeom prst="rect">
            <a:avLst/>
          </a:prstGeom>
          <a:noFill/>
        </p:spPr>
        <p:txBody>
          <a:bodyPr wrap="square">
            <a:spAutoFit/>
          </a:bodyPr>
          <a:lstStyle/>
          <a:p>
            <a:r>
              <a:rPr lang="en-GB" dirty="0"/>
              <a:t>https://www.youtube.com/watch?v=w6dnj2IyYjE</a:t>
            </a:r>
          </a:p>
        </p:txBody>
      </p:sp>
    </p:spTree>
    <p:extLst>
      <p:ext uri="{BB962C8B-B14F-4D97-AF65-F5344CB8AC3E}">
        <p14:creationId xmlns:p14="http://schemas.microsoft.com/office/powerpoint/2010/main" val="24338512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4C7118-7F53-4C58-A9E6-C9BA01544A18}"/>
              </a:ext>
            </a:extLst>
          </p:cNvPr>
          <p:cNvSpPr>
            <a:spLocks noGrp="1"/>
          </p:cNvSpPr>
          <p:nvPr>
            <p:ph sz="half" idx="1"/>
          </p:nvPr>
        </p:nvSpPr>
        <p:spPr>
          <a:xfrm>
            <a:off x="661018" y="822213"/>
            <a:ext cx="3886200" cy="4351338"/>
          </a:xfrm>
        </p:spPr>
        <p:txBody>
          <a:bodyPr>
            <a:normAutofit fontScale="92500" lnSpcReduction="10000"/>
          </a:bodyPr>
          <a:lstStyle/>
          <a:p>
            <a:pPr algn="l"/>
            <a:r>
              <a:rPr lang="en-GB" b="0" i="0" dirty="0">
                <a:solidFill>
                  <a:srgbClr val="000000"/>
                </a:solidFill>
                <a:effectLst/>
                <a:latin typeface="Arial" panose="020B0604020202020204" pitchFamily="34" charset="0"/>
                <a:cs typeface="Arial" panose="020B0604020202020204" pitchFamily="34" charset="0"/>
              </a:rPr>
              <a:t>Beth </a:t>
            </a:r>
            <a:r>
              <a:rPr lang="en-GB" b="0" i="0" dirty="0" err="1">
                <a:solidFill>
                  <a:srgbClr val="000000"/>
                </a:solidFill>
                <a:effectLst/>
                <a:latin typeface="Arial" panose="020B0604020202020204" pitchFamily="34" charset="0"/>
                <a:cs typeface="Arial" panose="020B0604020202020204" pitchFamily="34" charset="0"/>
              </a:rPr>
              <a:t>mae</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angen</a:t>
            </a:r>
            <a:r>
              <a:rPr lang="en-GB" b="0" i="0" dirty="0">
                <a:solidFill>
                  <a:srgbClr val="000000"/>
                </a:solidFill>
                <a:effectLst/>
                <a:latin typeface="Arial" panose="020B0604020202020204" pitchFamily="34" charset="0"/>
                <a:cs typeface="Arial" panose="020B0604020202020204" pitchFamily="34" charset="0"/>
              </a:rPr>
              <a:t> i ni </a:t>
            </a:r>
            <a:r>
              <a:rPr lang="en-GB" b="0" i="0" dirty="0" err="1">
                <a:solidFill>
                  <a:srgbClr val="000000"/>
                </a:solidFill>
                <a:effectLst/>
                <a:latin typeface="Arial" panose="020B0604020202020204" pitchFamily="34" charset="0"/>
                <a:cs typeface="Arial" panose="020B0604020202020204" pitchFamily="34" charset="0"/>
              </a:rPr>
              <a:t>ei</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wneud</a:t>
            </a:r>
            <a:r>
              <a:rPr lang="en-GB" b="0" i="0" dirty="0">
                <a:solidFill>
                  <a:srgbClr val="000000"/>
                </a:solidFill>
                <a:effectLst/>
                <a:latin typeface="Arial" panose="020B0604020202020204" pitchFamily="34" charset="0"/>
                <a:cs typeface="Arial" panose="020B0604020202020204" pitchFamily="34" charset="0"/>
              </a:rPr>
              <a:t> i </a:t>
            </a:r>
            <a:r>
              <a:rPr lang="en-GB" b="0" i="0" dirty="0" err="1">
                <a:solidFill>
                  <a:srgbClr val="000000"/>
                </a:solidFill>
                <a:effectLst/>
                <a:latin typeface="Arial" panose="020B0604020202020204" pitchFamily="34" charset="0"/>
                <a:cs typeface="Arial" panose="020B0604020202020204" pitchFamily="34" charset="0"/>
              </a:rPr>
              <a:t>ddeall</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mwy</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ynghylch</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sut</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mae</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croestoriadoleb</a:t>
            </a:r>
            <a:r>
              <a:rPr lang="en-GB" b="0" i="0" dirty="0">
                <a:solidFill>
                  <a:srgbClr val="000000"/>
                </a:solidFill>
                <a:effectLst/>
                <a:latin typeface="Arial" panose="020B0604020202020204" pitchFamily="34" charset="0"/>
                <a:cs typeface="Arial" panose="020B0604020202020204" pitchFamily="34" charset="0"/>
              </a:rPr>
              <a:t> yn </a:t>
            </a:r>
            <a:r>
              <a:rPr lang="en-GB" b="0" i="0" dirty="0" err="1">
                <a:solidFill>
                  <a:srgbClr val="000000"/>
                </a:solidFill>
                <a:effectLst/>
                <a:latin typeface="Arial" panose="020B0604020202020204" pitchFamily="34" charset="0"/>
                <a:cs typeface="Arial" panose="020B0604020202020204" pitchFamily="34" charset="0"/>
              </a:rPr>
              <a:t>dylanwadu</a:t>
            </a:r>
            <a:r>
              <a:rPr lang="en-GB" b="0" i="0" dirty="0">
                <a:solidFill>
                  <a:srgbClr val="000000"/>
                </a:solidFill>
                <a:effectLst/>
                <a:latin typeface="Arial" panose="020B0604020202020204" pitchFamily="34" charset="0"/>
                <a:cs typeface="Arial" panose="020B0604020202020204" pitchFamily="34" charset="0"/>
              </a:rPr>
              <a:t> ar </a:t>
            </a:r>
            <a:r>
              <a:rPr lang="en-GB" b="0" i="0" dirty="0" err="1">
                <a:solidFill>
                  <a:srgbClr val="000000"/>
                </a:solidFill>
                <a:effectLst/>
                <a:latin typeface="Arial" panose="020B0604020202020204" pitchFamily="34" charset="0"/>
                <a:cs typeface="Arial" panose="020B0604020202020204" pitchFamily="34" charset="0"/>
              </a:rPr>
              <a:t>fywydau</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teuluoedd</a:t>
            </a:r>
            <a:r>
              <a:rPr lang="en-GB" b="0" i="0" dirty="0">
                <a:solidFill>
                  <a:srgbClr val="000000"/>
                </a:solidFill>
                <a:effectLst/>
                <a:latin typeface="Arial" panose="020B0604020202020204" pitchFamily="34" charset="0"/>
                <a:cs typeface="Arial" panose="020B0604020202020204" pitchFamily="34" charset="0"/>
              </a:rPr>
              <a:t> yn </a:t>
            </a:r>
            <a:r>
              <a:rPr lang="en-GB" b="0" i="0" dirty="0" err="1">
                <a:solidFill>
                  <a:srgbClr val="000000"/>
                </a:solidFill>
                <a:effectLst/>
                <a:latin typeface="Arial" panose="020B0604020202020204" pitchFamily="34" charset="0"/>
                <a:cs typeface="Arial" panose="020B0604020202020204" pitchFamily="34" charset="0"/>
              </a:rPr>
              <a:t>ein</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lleoliadau</a:t>
            </a:r>
            <a:r>
              <a:rPr lang="en-GB" b="0" i="0" dirty="0">
                <a:solidFill>
                  <a:srgbClr val="000000"/>
                </a:solidFill>
                <a:effectLst/>
                <a:latin typeface="Arial" panose="020B0604020202020204" pitchFamily="34" charset="0"/>
                <a:cs typeface="Arial" panose="020B0604020202020204" pitchFamily="34" charset="0"/>
              </a:rPr>
              <a:t>?</a:t>
            </a:r>
          </a:p>
          <a:p>
            <a:pPr marL="0" indent="0" algn="l">
              <a:buNone/>
            </a:pPr>
            <a:endParaRPr lang="en-GB" b="0" i="0" dirty="0">
              <a:solidFill>
                <a:srgbClr val="000000"/>
              </a:solidFill>
              <a:effectLst/>
              <a:latin typeface="Arial" panose="020B0604020202020204" pitchFamily="34" charset="0"/>
              <a:cs typeface="Arial" panose="020B0604020202020204" pitchFamily="34" charset="0"/>
            </a:endParaRPr>
          </a:p>
          <a:p>
            <a:pPr marL="0" indent="0" algn="l">
              <a:buNone/>
            </a:pPr>
            <a:r>
              <a:rPr lang="en-GB" b="0" i="0" dirty="0">
                <a:solidFill>
                  <a:srgbClr val="000000"/>
                </a:solidFill>
                <a:effectLst/>
                <a:latin typeface="Arial" panose="020B0604020202020204" pitchFamily="34" charset="0"/>
                <a:cs typeface="Arial" panose="020B0604020202020204" pitchFamily="34" charset="0"/>
              </a:rPr>
              <a:t>• Sut </a:t>
            </a:r>
            <a:r>
              <a:rPr lang="en-GB" b="0" i="0" dirty="0" err="1">
                <a:solidFill>
                  <a:srgbClr val="000000"/>
                </a:solidFill>
                <a:effectLst/>
                <a:latin typeface="Arial" panose="020B0604020202020204" pitchFamily="34" charset="0"/>
                <a:cs typeface="Arial" panose="020B0604020202020204" pitchFamily="34" charset="0"/>
              </a:rPr>
              <a:t>gallwn</a:t>
            </a:r>
            <a:r>
              <a:rPr lang="en-GB" b="0" i="0" dirty="0">
                <a:solidFill>
                  <a:srgbClr val="000000"/>
                </a:solidFill>
                <a:effectLst/>
                <a:latin typeface="Arial" panose="020B0604020202020204" pitchFamily="34" charset="0"/>
                <a:cs typeface="Arial" panose="020B0604020202020204" pitchFamily="34" charset="0"/>
              </a:rPr>
              <a:t> ni </a:t>
            </a:r>
            <a:r>
              <a:rPr lang="en-GB" b="0" i="0" dirty="0" err="1">
                <a:solidFill>
                  <a:srgbClr val="000000"/>
                </a:solidFill>
                <a:effectLst/>
                <a:latin typeface="Arial" panose="020B0604020202020204" pitchFamily="34" charset="0"/>
                <a:cs typeface="Arial" panose="020B0604020202020204" pitchFamily="34" charset="0"/>
              </a:rPr>
              <a:t>sicrhau</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ein</a:t>
            </a:r>
            <a:r>
              <a:rPr lang="en-GB" b="0" i="0" dirty="0">
                <a:solidFill>
                  <a:srgbClr val="000000"/>
                </a:solidFill>
                <a:effectLst/>
                <a:latin typeface="Arial" panose="020B0604020202020204" pitchFamily="34" charset="0"/>
                <a:cs typeface="Arial" panose="020B0604020202020204" pitchFamily="34" charset="0"/>
              </a:rPr>
              <a:t> bod </a:t>
            </a:r>
            <a:r>
              <a:rPr lang="en-GB" b="0" i="0" dirty="0" err="1">
                <a:solidFill>
                  <a:srgbClr val="000000"/>
                </a:solidFill>
                <a:effectLst/>
                <a:latin typeface="Arial" panose="020B0604020202020204" pitchFamily="34" charset="0"/>
                <a:cs typeface="Arial" panose="020B0604020202020204" pitchFamily="34" charset="0"/>
              </a:rPr>
              <a:t>ni’n</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gynhwysol</a:t>
            </a:r>
            <a:r>
              <a:rPr lang="en-GB" b="0" i="0" dirty="0">
                <a:solidFill>
                  <a:srgbClr val="000000"/>
                </a:solidFill>
                <a:effectLst/>
                <a:latin typeface="Arial" panose="020B0604020202020204" pitchFamily="34" charset="0"/>
                <a:cs typeface="Arial" panose="020B0604020202020204" pitchFamily="34" charset="0"/>
              </a:rPr>
              <a:t> i’r </a:t>
            </a:r>
            <a:r>
              <a:rPr lang="en-GB" b="0" i="0" dirty="0" err="1">
                <a:solidFill>
                  <a:srgbClr val="000000"/>
                </a:solidFill>
                <a:effectLst/>
                <a:latin typeface="Arial" panose="020B0604020202020204" pitchFamily="34" charset="0"/>
                <a:cs typeface="Arial" panose="020B0604020202020204" pitchFamily="34" charset="0"/>
              </a:rPr>
              <a:t>teuluoedd</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sy’n</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dod</a:t>
            </a:r>
            <a:r>
              <a:rPr lang="en-GB" b="0" i="0" dirty="0">
                <a:solidFill>
                  <a:srgbClr val="000000"/>
                </a:solidFill>
                <a:effectLst/>
                <a:latin typeface="Arial" panose="020B0604020202020204" pitchFamily="34" charset="0"/>
                <a:cs typeface="Arial" panose="020B0604020202020204" pitchFamily="34" charset="0"/>
              </a:rPr>
              <a:t> i </a:t>
            </a:r>
            <a:r>
              <a:rPr lang="en-GB" b="0" i="0" dirty="0" err="1">
                <a:solidFill>
                  <a:srgbClr val="000000"/>
                </a:solidFill>
                <a:effectLst/>
                <a:latin typeface="Arial" panose="020B0604020202020204" pitchFamily="34" charset="0"/>
                <a:cs typeface="Arial" panose="020B0604020202020204" pitchFamily="34" charset="0"/>
              </a:rPr>
              <a:t>mewn</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i’n</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lleoliadau</a:t>
            </a:r>
            <a:r>
              <a:rPr lang="en-GB" b="0" i="0" dirty="0">
                <a:solidFill>
                  <a:srgbClr val="000000"/>
                </a:solidFill>
                <a:effectLst/>
                <a:latin typeface="Arial" panose="020B0604020202020204" pitchFamily="34" charset="0"/>
                <a:cs typeface="Arial" panose="020B0604020202020204" pitchFamily="34" charset="0"/>
              </a:rPr>
              <a:t>?</a:t>
            </a:r>
          </a:p>
          <a:p>
            <a:endParaRPr lang="en-GB" dirty="0"/>
          </a:p>
        </p:txBody>
      </p:sp>
      <p:sp>
        <p:nvSpPr>
          <p:cNvPr id="4" name="Content Placeholder 3">
            <a:extLst>
              <a:ext uri="{FF2B5EF4-FFF2-40B4-BE49-F238E27FC236}">
                <a16:creationId xmlns:a16="http://schemas.microsoft.com/office/drawing/2014/main" id="{DD25E131-7A25-4A95-BED7-4A3E1BC595F0}"/>
              </a:ext>
            </a:extLst>
          </p:cNvPr>
          <p:cNvSpPr>
            <a:spLocks noGrp="1"/>
          </p:cNvSpPr>
          <p:nvPr>
            <p:ph sz="half" idx="2"/>
          </p:nvPr>
        </p:nvSpPr>
        <p:spPr>
          <a:xfrm>
            <a:off x="4799082" y="822213"/>
            <a:ext cx="3886200" cy="4351338"/>
          </a:xfrm>
        </p:spPr>
        <p:txBody>
          <a:bodyPr>
            <a:normAutofit fontScale="92500" lnSpcReduction="10000"/>
          </a:bodyPr>
          <a:lstStyle/>
          <a:p>
            <a:r>
              <a:rPr lang="en-GB" dirty="0">
                <a:solidFill>
                  <a:schemeClr val="accent1">
                    <a:lumMod val="75000"/>
                  </a:schemeClr>
                </a:solidFill>
                <a:latin typeface="Arial" panose="020B0604020202020204" pitchFamily="34" charset="0"/>
                <a:cs typeface="Arial" panose="020B0604020202020204" pitchFamily="34" charset="0"/>
              </a:rPr>
              <a:t>What do we need to do to understand more about how intersectionality influences the lives of families in our settings?</a:t>
            </a: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How can we make sure we are inclusive to the families who enter our settings</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2238255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C97CF8-A6DC-4524-AF25-29FA256377EE}"/>
              </a:ext>
            </a:extLst>
          </p:cNvPr>
          <p:cNvSpPr>
            <a:spLocks noGrp="1"/>
          </p:cNvSpPr>
          <p:nvPr>
            <p:ph sz="half" idx="1"/>
          </p:nvPr>
        </p:nvSpPr>
        <p:spPr>
          <a:xfrm>
            <a:off x="4925520" y="250853"/>
            <a:ext cx="3886200" cy="5262563"/>
          </a:xfrm>
        </p:spPr>
        <p:txBody>
          <a:bodyPr>
            <a:normAutofit fontScale="62500" lnSpcReduction="20000"/>
          </a:bodyPr>
          <a:lstStyle/>
          <a:p>
            <a:r>
              <a:rPr lang="en-GB" sz="3100" dirty="0">
                <a:solidFill>
                  <a:schemeClr val="accent1">
                    <a:lumMod val="75000"/>
                  </a:schemeClr>
                </a:solidFill>
                <a:latin typeface="Arial" panose="020B0604020202020204" pitchFamily="34" charset="0"/>
                <a:cs typeface="Arial" panose="020B0604020202020204" pitchFamily="34" charset="0"/>
              </a:rPr>
              <a:t>Increasing levels of cultural and linguistic diversity have contributed to changes in the Early Childhood Education and Care (ECEC) landscape (</a:t>
            </a:r>
            <a:r>
              <a:rPr lang="en-GB" sz="3100" dirty="0" err="1">
                <a:solidFill>
                  <a:schemeClr val="accent1">
                    <a:lumMod val="75000"/>
                  </a:schemeClr>
                </a:solidFill>
                <a:latin typeface="Arial" panose="020B0604020202020204" pitchFamily="34" charset="0"/>
                <a:cs typeface="Arial" panose="020B0604020202020204" pitchFamily="34" charset="0"/>
              </a:rPr>
              <a:t>Egilsson</a:t>
            </a:r>
            <a:r>
              <a:rPr lang="en-GB" sz="3100" dirty="0">
                <a:solidFill>
                  <a:schemeClr val="accent1">
                    <a:lumMod val="75000"/>
                  </a:schemeClr>
                </a:solidFill>
                <a:latin typeface="Arial" panose="020B0604020202020204" pitchFamily="34" charset="0"/>
                <a:cs typeface="Arial" panose="020B0604020202020204" pitchFamily="34" charset="0"/>
              </a:rPr>
              <a:t>, </a:t>
            </a:r>
            <a:r>
              <a:rPr lang="en-GB" sz="3100" dirty="0" err="1">
                <a:solidFill>
                  <a:schemeClr val="accent1">
                    <a:lumMod val="75000"/>
                  </a:schemeClr>
                </a:solidFill>
                <a:latin typeface="Arial" panose="020B0604020202020204" pitchFamily="34" charset="0"/>
                <a:cs typeface="Arial" panose="020B0604020202020204" pitchFamily="34" charset="0"/>
              </a:rPr>
              <a:t>Einarsdóttir</a:t>
            </a:r>
            <a:r>
              <a:rPr lang="en-GB" sz="3100" dirty="0">
                <a:solidFill>
                  <a:schemeClr val="accent1">
                    <a:lumMod val="75000"/>
                  </a:schemeClr>
                </a:solidFill>
                <a:latin typeface="Arial" panose="020B0604020202020204" pitchFamily="34" charset="0"/>
                <a:cs typeface="Arial" panose="020B0604020202020204" pitchFamily="34" charset="0"/>
              </a:rPr>
              <a:t> and Dockett, 2021)</a:t>
            </a:r>
          </a:p>
          <a:p>
            <a:r>
              <a:rPr lang="en-GB" sz="3100" dirty="0" err="1">
                <a:solidFill>
                  <a:schemeClr val="accent1">
                    <a:lumMod val="75000"/>
                  </a:schemeClr>
                </a:solidFill>
                <a:latin typeface="Arial" panose="020B0604020202020204" pitchFamily="34" charset="0"/>
                <a:cs typeface="Arial" panose="020B0604020202020204" pitchFamily="34" charset="0"/>
              </a:rPr>
              <a:t>Honoring</a:t>
            </a:r>
            <a:r>
              <a:rPr lang="en-GB" sz="3100" dirty="0">
                <a:solidFill>
                  <a:schemeClr val="accent1">
                    <a:lumMod val="75000"/>
                  </a:schemeClr>
                </a:solidFill>
                <a:latin typeface="Arial" panose="020B0604020202020204" pitchFamily="34" charset="0"/>
                <a:cs typeface="Arial" panose="020B0604020202020204" pitchFamily="34" charset="0"/>
              </a:rPr>
              <a:t> values and practices of social justice and listening to families (Mitchell </a:t>
            </a:r>
            <a:r>
              <a:rPr lang="en-GB" sz="3100" i="1" dirty="0">
                <a:solidFill>
                  <a:schemeClr val="accent1">
                    <a:lumMod val="75000"/>
                  </a:schemeClr>
                </a:solidFill>
                <a:latin typeface="Arial" panose="020B0604020202020204" pitchFamily="34" charset="0"/>
                <a:cs typeface="Arial" panose="020B0604020202020204" pitchFamily="34" charset="0"/>
              </a:rPr>
              <a:t>et al.</a:t>
            </a:r>
            <a:r>
              <a:rPr lang="en-GB" sz="3100" dirty="0">
                <a:solidFill>
                  <a:schemeClr val="accent1">
                    <a:lumMod val="75000"/>
                  </a:schemeClr>
                </a:solidFill>
                <a:latin typeface="Arial" panose="020B0604020202020204" pitchFamily="34" charset="0"/>
                <a:cs typeface="Arial" panose="020B0604020202020204" pitchFamily="34" charset="0"/>
              </a:rPr>
              <a:t>, 2017)</a:t>
            </a:r>
          </a:p>
          <a:p>
            <a:r>
              <a:rPr lang="en-GB" sz="3100" dirty="0">
                <a:solidFill>
                  <a:schemeClr val="accent1">
                    <a:lumMod val="75000"/>
                  </a:schemeClr>
                </a:solidFill>
                <a:latin typeface="Arial" panose="020B0604020202020204" pitchFamily="34" charset="0"/>
                <a:cs typeface="Arial" panose="020B0604020202020204" pitchFamily="34" charset="0"/>
              </a:rPr>
              <a:t>Early childhood educational practices embracing global human values such as welcoming, kindness, respect, taking care of others, responsibility for others and hospitality (Mitchell and Bateman, 2018)</a:t>
            </a:r>
          </a:p>
          <a:p>
            <a:pPr marL="0" indent="0">
              <a:buNone/>
            </a:pPr>
            <a:endParaRPr lang="en-GB" b="1" dirty="0"/>
          </a:p>
        </p:txBody>
      </p:sp>
      <p:sp>
        <p:nvSpPr>
          <p:cNvPr id="4" name="Content Placeholder 3">
            <a:extLst>
              <a:ext uri="{FF2B5EF4-FFF2-40B4-BE49-F238E27FC236}">
                <a16:creationId xmlns:a16="http://schemas.microsoft.com/office/drawing/2014/main" id="{12632366-51F2-4D0F-99B4-E44216215D1E}"/>
              </a:ext>
            </a:extLst>
          </p:cNvPr>
          <p:cNvSpPr>
            <a:spLocks noGrp="1"/>
          </p:cNvSpPr>
          <p:nvPr>
            <p:ph sz="half" idx="2"/>
          </p:nvPr>
        </p:nvSpPr>
        <p:spPr>
          <a:xfrm>
            <a:off x="599317" y="404602"/>
            <a:ext cx="3886200" cy="5108814"/>
          </a:xfrm>
        </p:spPr>
        <p:txBody>
          <a:bodyPr>
            <a:normAutofit fontScale="62500" lnSpcReduction="20000"/>
          </a:bodyPr>
          <a:lstStyle/>
          <a:p>
            <a:r>
              <a:rPr lang="en-GB" b="0" i="0" dirty="0">
                <a:solidFill>
                  <a:srgbClr val="000000"/>
                </a:solidFill>
                <a:effectLst/>
                <a:latin typeface="Arial" panose="020B0604020202020204" pitchFamily="34" charset="0"/>
                <a:cs typeface="Arial" panose="020B0604020202020204" pitchFamily="34" charset="0"/>
              </a:rPr>
              <a:t>Mae </a:t>
            </a:r>
            <a:r>
              <a:rPr lang="en-GB" b="0" i="0" dirty="0" err="1">
                <a:solidFill>
                  <a:srgbClr val="000000"/>
                </a:solidFill>
                <a:effectLst/>
                <a:latin typeface="Arial" panose="020B0604020202020204" pitchFamily="34" charset="0"/>
                <a:cs typeface="Arial" panose="020B0604020202020204" pitchFamily="34" charset="0"/>
              </a:rPr>
              <a:t>lefelau</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cynyddol</a:t>
            </a:r>
            <a:r>
              <a:rPr lang="en-GB" b="0" i="0" dirty="0">
                <a:solidFill>
                  <a:srgbClr val="000000"/>
                </a:solidFill>
                <a:effectLst/>
                <a:latin typeface="Arial" panose="020B0604020202020204" pitchFamily="34" charset="0"/>
                <a:cs typeface="Arial" panose="020B0604020202020204" pitchFamily="34" charset="0"/>
              </a:rPr>
              <a:t> o </a:t>
            </a:r>
            <a:r>
              <a:rPr lang="en-GB" b="0" i="0" dirty="0" err="1">
                <a:solidFill>
                  <a:srgbClr val="000000"/>
                </a:solidFill>
                <a:effectLst/>
                <a:latin typeface="Arial" panose="020B0604020202020204" pitchFamily="34" charset="0"/>
                <a:cs typeface="Arial" panose="020B0604020202020204" pitchFamily="34" charset="0"/>
              </a:rPr>
              <a:t>amrywiaeth</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ddiwylliannol</a:t>
            </a:r>
            <a:r>
              <a:rPr lang="en-GB" b="0" i="0" dirty="0">
                <a:solidFill>
                  <a:srgbClr val="000000"/>
                </a:solidFill>
                <a:effectLst/>
                <a:latin typeface="Arial" panose="020B0604020202020204" pitchFamily="34" charset="0"/>
                <a:cs typeface="Arial" panose="020B0604020202020204" pitchFamily="34" charset="0"/>
              </a:rPr>
              <a:t> ac </a:t>
            </a:r>
            <a:r>
              <a:rPr lang="en-GB" b="0" i="0" dirty="0" err="1">
                <a:solidFill>
                  <a:srgbClr val="000000"/>
                </a:solidFill>
                <a:effectLst/>
                <a:latin typeface="Arial" panose="020B0604020202020204" pitchFamily="34" charset="0"/>
                <a:cs typeface="Arial" panose="020B0604020202020204" pitchFamily="34" charset="0"/>
              </a:rPr>
              <a:t>ieithyddol</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wedi</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cyfrannu</a:t>
            </a:r>
            <a:r>
              <a:rPr lang="en-GB" b="0" i="0" dirty="0">
                <a:solidFill>
                  <a:srgbClr val="000000"/>
                </a:solidFill>
                <a:effectLst/>
                <a:latin typeface="Arial" panose="020B0604020202020204" pitchFamily="34" charset="0"/>
                <a:cs typeface="Arial" panose="020B0604020202020204" pitchFamily="34" charset="0"/>
              </a:rPr>
              <a:t> at </a:t>
            </a:r>
            <a:r>
              <a:rPr lang="en-GB" b="0" i="0" dirty="0" err="1">
                <a:solidFill>
                  <a:srgbClr val="000000"/>
                </a:solidFill>
                <a:effectLst/>
                <a:latin typeface="Arial" panose="020B0604020202020204" pitchFamily="34" charset="0"/>
                <a:cs typeface="Arial" panose="020B0604020202020204" pitchFamily="34" charset="0"/>
              </a:rPr>
              <a:t>newidiadau</a:t>
            </a:r>
            <a:r>
              <a:rPr lang="en-GB" b="0" i="0" dirty="0">
                <a:solidFill>
                  <a:srgbClr val="000000"/>
                </a:solidFill>
                <a:effectLst/>
                <a:latin typeface="Arial" panose="020B0604020202020204" pitchFamily="34" charset="0"/>
                <a:cs typeface="Arial" panose="020B0604020202020204" pitchFamily="34" charset="0"/>
              </a:rPr>
              <a:t> yn </a:t>
            </a:r>
            <a:r>
              <a:rPr lang="en-GB" b="0" i="0" dirty="0" err="1">
                <a:solidFill>
                  <a:srgbClr val="000000"/>
                </a:solidFill>
                <a:effectLst/>
                <a:latin typeface="Arial" panose="020B0604020202020204" pitchFamily="34" charset="0"/>
                <a:cs typeface="Arial" panose="020B0604020202020204" pitchFamily="34" charset="0"/>
              </a:rPr>
              <a:t>yr</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amgylchedd</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Addysg</a:t>
            </a:r>
            <a:r>
              <a:rPr lang="en-GB" b="0" i="0" dirty="0">
                <a:solidFill>
                  <a:srgbClr val="000000"/>
                </a:solidFill>
                <a:effectLst/>
                <a:latin typeface="Arial" panose="020B0604020202020204" pitchFamily="34" charset="0"/>
                <a:cs typeface="Arial" panose="020B0604020202020204" pitchFamily="34" charset="0"/>
              </a:rPr>
              <a:t> a </a:t>
            </a:r>
            <a:r>
              <a:rPr lang="en-GB" b="0" i="0" dirty="0" err="1">
                <a:solidFill>
                  <a:srgbClr val="000000"/>
                </a:solidFill>
                <a:effectLst/>
                <a:latin typeface="Arial" panose="020B0604020202020204" pitchFamily="34" charset="0"/>
                <a:cs typeface="Arial" panose="020B0604020202020204" pitchFamily="34" charset="0"/>
              </a:rPr>
              <a:t>Gofal</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Blynyddoedd</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Cynnar</a:t>
            </a:r>
            <a:r>
              <a:rPr lang="en-GB" b="0" i="0" dirty="0">
                <a:solidFill>
                  <a:srgbClr val="000000"/>
                </a:solidFill>
                <a:effectLst/>
                <a:latin typeface="Arial" panose="020B0604020202020204" pitchFamily="34" charset="0"/>
                <a:cs typeface="Arial" panose="020B0604020202020204" pitchFamily="34" charset="0"/>
              </a:rPr>
              <a:t> (</a:t>
            </a:r>
            <a:r>
              <a:rPr lang="en-GB" dirty="0" err="1">
                <a:solidFill>
                  <a:schemeClr val="accent1">
                    <a:lumMod val="75000"/>
                  </a:schemeClr>
                </a:solidFill>
              </a:rPr>
              <a:t>Egilsson</a:t>
            </a:r>
            <a:r>
              <a:rPr lang="en-GB" dirty="0">
                <a:solidFill>
                  <a:schemeClr val="accent1">
                    <a:lumMod val="75000"/>
                  </a:schemeClr>
                </a:solidFill>
              </a:rPr>
              <a:t>, </a:t>
            </a:r>
            <a:r>
              <a:rPr lang="en-GB" dirty="0" err="1">
                <a:solidFill>
                  <a:schemeClr val="accent1">
                    <a:lumMod val="75000"/>
                  </a:schemeClr>
                </a:solidFill>
              </a:rPr>
              <a:t>Einarsdóttir</a:t>
            </a:r>
            <a:r>
              <a:rPr lang="en-GB" dirty="0">
                <a:solidFill>
                  <a:schemeClr val="accent1">
                    <a:lumMod val="75000"/>
                  </a:schemeClr>
                </a:solidFill>
              </a:rPr>
              <a:t> a Dockett, 2021)</a:t>
            </a:r>
          </a:p>
          <a:p>
            <a:pPr algn="l"/>
            <a:endParaRPr lang="en-GB" b="0" i="0" dirty="0">
              <a:solidFill>
                <a:srgbClr val="000000"/>
              </a:solidFill>
              <a:effectLst/>
              <a:latin typeface="Arial" panose="020B0604020202020204" pitchFamily="34" charset="0"/>
              <a:cs typeface="Arial" panose="020B0604020202020204" pitchFamily="34" charset="0"/>
            </a:endParaRPr>
          </a:p>
          <a:p>
            <a:r>
              <a:rPr lang="en-GB" dirty="0" err="1">
                <a:solidFill>
                  <a:srgbClr val="000000"/>
                </a:solidFill>
                <a:latin typeface="Arial" panose="020B0604020202020204" pitchFamily="34" charset="0"/>
                <a:cs typeface="Arial" panose="020B0604020202020204" pitchFamily="34" charset="0"/>
              </a:rPr>
              <a:t>P</a:t>
            </a:r>
            <a:r>
              <a:rPr lang="en-GB" b="0" i="0" dirty="0" err="1">
                <a:solidFill>
                  <a:srgbClr val="000000"/>
                </a:solidFill>
                <a:effectLst/>
                <a:latin typeface="Arial" panose="020B0604020202020204" pitchFamily="34" charset="0"/>
                <a:cs typeface="Arial" panose="020B0604020202020204" pitchFamily="34" charset="0"/>
              </a:rPr>
              <a:t>archu</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gwerthoedd</a:t>
            </a:r>
            <a:r>
              <a:rPr lang="en-GB" b="0" i="0" dirty="0">
                <a:solidFill>
                  <a:srgbClr val="000000"/>
                </a:solidFill>
                <a:effectLst/>
                <a:latin typeface="Arial" panose="020B0604020202020204" pitchFamily="34" charset="0"/>
                <a:cs typeface="Arial" panose="020B0604020202020204" pitchFamily="34" charset="0"/>
              </a:rPr>
              <a:t> ac </a:t>
            </a:r>
            <a:r>
              <a:rPr lang="en-GB" b="0" i="0" dirty="0" err="1">
                <a:solidFill>
                  <a:srgbClr val="000000"/>
                </a:solidFill>
                <a:effectLst/>
                <a:latin typeface="Arial" panose="020B0604020202020204" pitchFamily="34" charset="0"/>
                <a:cs typeface="Arial" panose="020B0604020202020204" pitchFamily="34" charset="0"/>
              </a:rPr>
              <a:t>arferion</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cyfiawnder</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cymdeithasol</a:t>
            </a:r>
            <a:r>
              <a:rPr lang="en-GB" b="0" i="0" dirty="0">
                <a:solidFill>
                  <a:srgbClr val="000000"/>
                </a:solidFill>
                <a:effectLst/>
                <a:latin typeface="Arial" panose="020B0604020202020204" pitchFamily="34" charset="0"/>
                <a:cs typeface="Arial" panose="020B0604020202020204" pitchFamily="34" charset="0"/>
              </a:rPr>
              <a:t> a </a:t>
            </a:r>
            <a:r>
              <a:rPr lang="en-GB" b="0" i="0" dirty="0" err="1">
                <a:solidFill>
                  <a:srgbClr val="000000"/>
                </a:solidFill>
                <a:effectLst/>
                <a:latin typeface="Arial" panose="020B0604020202020204" pitchFamily="34" charset="0"/>
                <a:cs typeface="Arial" panose="020B0604020202020204" pitchFamily="34" charset="0"/>
              </a:rPr>
              <a:t>gwrando</a:t>
            </a:r>
            <a:r>
              <a:rPr lang="en-GB" b="0" i="0" dirty="0">
                <a:solidFill>
                  <a:srgbClr val="000000"/>
                </a:solidFill>
                <a:effectLst/>
                <a:latin typeface="Arial" panose="020B0604020202020204" pitchFamily="34" charset="0"/>
                <a:cs typeface="Arial" panose="020B0604020202020204" pitchFamily="34" charset="0"/>
              </a:rPr>
              <a:t> ar </a:t>
            </a:r>
            <a:r>
              <a:rPr lang="en-GB" b="0" i="0" dirty="0" err="1">
                <a:solidFill>
                  <a:srgbClr val="000000"/>
                </a:solidFill>
                <a:effectLst/>
                <a:latin typeface="Arial" panose="020B0604020202020204" pitchFamily="34" charset="0"/>
                <a:cs typeface="Arial" panose="020B0604020202020204" pitchFamily="34" charset="0"/>
              </a:rPr>
              <a:t>deuluoedd</a:t>
            </a:r>
            <a:r>
              <a:rPr lang="en-GB" b="0" i="0" dirty="0">
                <a:solidFill>
                  <a:srgbClr val="000000"/>
                </a:solidFill>
                <a:effectLst/>
                <a:latin typeface="Arial" panose="020B0604020202020204" pitchFamily="34" charset="0"/>
                <a:cs typeface="Arial" panose="020B0604020202020204" pitchFamily="34" charset="0"/>
              </a:rPr>
              <a:t> (Mitchell </a:t>
            </a:r>
            <a:r>
              <a:rPr lang="en-GB" b="0" i="1" dirty="0">
                <a:solidFill>
                  <a:srgbClr val="000000"/>
                </a:solidFill>
                <a:effectLst/>
                <a:latin typeface="Arial" panose="020B0604020202020204" pitchFamily="34" charset="0"/>
                <a:cs typeface="Arial" panose="020B0604020202020204" pitchFamily="34" charset="0"/>
              </a:rPr>
              <a:t>et al. </a:t>
            </a:r>
            <a:r>
              <a:rPr lang="en-GB" b="0" i="0" dirty="0">
                <a:solidFill>
                  <a:srgbClr val="000000"/>
                </a:solidFill>
                <a:effectLst/>
                <a:latin typeface="Arial" panose="020B0604020202020204" pitchFamily="34" charset="0"/>
                <a:cs typeface="Arial" panose="020B0604020202020204" pitchFamily="34" charset="0"/>
              </a:rPr>
              <a:t>2017)</a:t>
            </a:r>
          </a:p>
          <a:p>
            <a:pPr marL="0" indent="0">
              <a:buNone/>
            </a:pPr>
            <a:endParaRPr lang="en-GB" b="0" i="0" dirty="0">
              <a:solidFill>
                <a:srgbClr val="000000"/>
              </a:solidFill>
              <a:effectLst/>
              <a:latin typeface="Arial" panose="020B0604020202020204" pitchFamily="34" charset="0"/>
              <a:cs typeface="Arial" panose="020B0604020202020204" pitchFamily="34" charset="0"/>
            </a:endParaRPr>
          </a:p>
          <a:p>
            <a:r>
              <a:rPr lang="en-GB" b="0" i="0" dirty="0" err="1">
                <a:solidFill>
                  <a:srgbClr val="000000"/>
                </a:solidFill>
                <a:effectLst/>
                <a:latin typeface="Arial" panose="020B0604020202020204" pitchFamily="34" charset="0"/>
                <a:cs typeface="Arial" panose="020B0604020202020204" pitchFamily="34" charset="0"/>
              </a:rPr>
              <a:t>Arferion</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addysgol</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plentyndod</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cynnar</a:t>
            </a:r>
            <a:r>
              <a:rPr lang="en-GB" b="0" i="0" dirty="0">
                <a:solidFill>
                  <a:srgbClr val="000000"/>
                </a:solidFill>
                <a:effectLst/>
                <a:latin typeface="Arial" panose="020B0604020202020204" pitchFamily="34" charset="0"/>
                <a:cs typeface="Arial" panose="020B0604020202020204" pitchFamily="34" charset="0"/>
              </a:rPr>
              <a:t> yn </a:t>
            </a:r>
            <a:r>
              <a:rPr lang="en-GB" b="0" i="0" dirty="0" err="1">
                <a:solidFill>
                  <a:srgbClr val="000000"/>
                </a:solidFill>
                <a:effectLst/>
                <a:latin typeface="Arial" panose="020B0604020202020204" pitchFamily="34" charset="0"/>
                <a:cs typeface="Arial" panose="020B0604020202020204" pitchFamily="34" charset="0"/>
              </a:rPr>
              <a:t>cwmpasu</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gwerthoedd</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dynol</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byd-eang</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megis</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croesawu</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caredigrwydd</a:t>
            </a:r>
            <a:r>
              <a:rPr lang="en-GB" b="0" i="0" dirty="0">
                <a:solidFill>
                  <a:srgbClr val="000000"/>
                </a:solidFill>
                <a:effectLst/>
                <a:latin typeface="Arial" panose="020B0604020202020204" pitchFamily="34" charset="0"/>
                <a:cs typeface="Arial" panose="020B0604020202020204" pitchFamily="34" charset="0"/>
              </a:rPr>
              <a:t>, parch, </a:t>
            </a:r>
            <a:r>
              <a:rPr lang="en-GB" b="0" i="0" dirty="0" err="1">
                <a:solidFill>
                  <a:srgbClr val="000000"/>
                </a:solidFill>
                <a:effectLst/>
                <a:latin typeface="Arial" panose="020B0604020202020204" pitchFamily="34" charset="0"/>
                <a:cs typeface="Arial" panose="020B0604020202020204" pitchFamily="34" charset="0"/>
              </a:rPr>
              <a:t>gofalu</a:t>
            </a:r>
            <a:r>
              <a:rPr lang="en-GB" b="0" i="0" dirty="0">
                <a:solidFill>
                  <a:srgbClr val="000000"/>
                </a:solidFill>
                <a:effectLst/>
                <a:latin typeface="Arial" panose="020B0604020202020204" pitchFamily="34" charset="0"/>
                <a:cs typeface="Arial" panose="020B0604020202020204" pitchFamily="34" charset="0"/>
              </a:rPr>
              <a:t> am </a:t>
            </a:r>
            <a:r>
              <a:rPr lang="en-GB" b="0" i="0" dirty="0" err="1">
                <a:solidFill>
                  <a:srgbClr val="000000"/>
                </a:solidFill>
                <a:effectLst/>
                <a:latin typeface="Arial" panose="020B0604020202020204" pitchFamily="34" charset="0"/>
                <a:cs typeface="Arial" panose="020B0604020202020204" pitchFamily="34" charset="0"/>
              </a:rPr>
              <a:t>bobl</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eraill</a:t>
            </a:r>
            <a:r>
              <a:rPr lang="en-GB" b="0" i="0" dirty="0">
                <a:solidFill>
                  <a:srgbClr val="000000"/>
                </a:solidFill>
                <a:effectLst/>
                <a:latin typeface="Arial" panose="020B0604020202020204" pitchFamily="34" charset="0"/>
                <a:cs typeface="Arial" panose="020B0604020202020204" pitchFamily="34" charset="0"/>
              </a:rPr>
              <a:t>, </a:t>
            </a:r>
            <a:r>
              <a:rPr lang="en-GB" b="0" i="0" dirty="0" err="1">
                <a:effectLst/>
                <a:latin typeface="Arial" panose="020B0604020202020204" pitchFamily="34" charset="0"/>
                <a:cs typeface="Arial" panose="020B0604020202020204" pitchFamily="34" charset="0"/>
              </a:rPr>
              <a:t>cyfrifoldeb</a:t>
            </a:r>
            <a:r>
              <a:rPr lang="en-GB" b="0" i="0" dirty="0">
                <a:effectLst/>
                <a:latin typeface="Arial" panose="020B0604020202020204" pitchFamily="34" charset="0"/>
                <a:cs typeface="Arial" panose="020B0604020202020204" pitchFamily="34" charset="0"/>
              </a:rPr>
              <a:t> am </a:t>
            </a:r>
            <a:r>
              <a:rPr lang="en-GB" b="0" i="0" dirty="0" err="1">
                <a:effectLst/>
                <a:latin typeface="Arial" panose="020B0604020202020204" pitchFamily="34" charset="0"/>
                <a:cs typeface="Arial" panose="020B0604020202020204" pitchFamily="34" charset="0"/>
              </a:rPr>
              <a:t>bobl</a:t>
            </a:r>
            <a:r>
              <a:rPr lang="en-GB" b="0" i="0" dirty="0">
                <a:effectLst/>
                <a:latin typeface="Arial" panose="020B0604020202020204" pitchFamily="34" charset="0"/>
                <a:cs typeface="Arial" panose="020B0604020202020204" pitchFamily="34" charset="0"/>
              </a:rPr>
              <a:t> </a:t>
            </a:r>
            <a:r>
              <a:rPr lang="en-GB" b="0" i="0" dirty="0" err="1">
                <a:effectLst/>
                <a:latin typeface="Arial" panose="020B0604020202020204" pitchFamily="34" charset="0"/>
                <a:cs typeface="Arial" panose="020B0604020202020204" pitchFamily="34" charset="0"/>
              </a:rPr>
              <a:t>eraill</a:t>
            </a:r>
            <a:r>
              <a:rPr lang="en-GB" b="0" i="0" dirty="0">
                <a:effectLst/>
                <a:latin typeface="Arial" panose="020B0604020202020204" pitchFamily="34" charset="0"/>
                <a:cs typeface="Arial" panose="020B0604020202020204" pitchFamily="34" charset="0"/>
              </a:rPr>
              <a:t> a </a:t>
            </a:r>
            <a:r>
              <a:rPr lang="en-GB" b="0" i="0" dirty="0" err="1">
                <a:effectLst/>
                <a:latin typeface="Arial" panose="020B0604020202020204" pitchFamily="34" charset="0"/>
                <a:cs typeface="Arial" panose="020B0604020202020204" pitchFamily="34" charset="0"/>
              </a:rPr>
              <a:t>lletygarwch</a:t>
            </a:r>
            <a:r>
              <a:rPr lang="en-GB" b="0" i="0" dirty="0">
                <a:effectLst/>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(Mitchell a Bateman, 2018)</a:t>
            </a:r>
          </a:p>
          <a:p>
            <a:pPr algn="l"/>
            <a:endParaRPr lang="en-GB" b="0" i="0" dirty="0">
              <a:solidFill>
                <a:srgbClr val="000000"/>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6230047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91352" y="799217"/>
            <a:ext cx="2200313" cy="2506881"/>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BC38439-163F-4E4C-9C81-D84A781EA538}"/>
              </a:ext>
            </a:extLst>
          </p:cNvPr>
          <p:cNvSpPr>
            <a:spLocks noGrp="1"/>
          </p:cNvSpPr>
          <p:nvPr>
            <p:ph type="title"/>
          </p:nvPr>
        </p:nvSpPr>
        <p:spPr>
          <a:xfrm>
            <a:off x="725214" y="1204108"/>
            <a:ext cx="2002054" cy="1781175"/>
          </a:xfrm>
        </p:spPr>
        <p:txBody>
          <a:bodyPr vert="horz" lIns="91440" tIns="45720" rIns="91440" bIns="45720" rtlCol="0" anchor="ctr">
            <a:normAutofit/>
          </a:bodyPr>
          <a:lstStyle/>
          <a:p>
            <a:r>
              <a:rPr lang="en-US" sz="2800" kern="1200">
                <a:solidFill>
                  <a:srgbClr val="FFFFFF"/>
                </a:solidFill>
                <a:latin typeface="+mj-lt"/>
                <a:ea typeface="+mj-ea"/>
                <a:cs typeface="+mj-cs"/>
              </a:rPr>
              <a:t>Dr. Faweiza Reza</a:t>
            </a:r>
          </a:p>
        </p:txBody>
      </p:sp>
      <p:sp>
        <p:nvSpPr>
          <p:cNvPr id="3" name="Content Placeholder 2">
            <a:extLst>
              <a:ext uri="{FF2B5EF4-FFF2-40B4-BE49-F238E27FC236}">
                <a16:creationId xmlns:a16="http://schemas.microsoft.com/office/drawing/2014/main" id="{EAB2981D-D9A3-44CB-B045-7BE3BB7EC342}"/>
              </a:ext>
            </a:extLst>
          </p:cNvPr>
          <p:cNvSpPr>
            <a:spLocks noGrp="1"/>
          </p:cNvSpPr>
          <p:nvPr>
            <p:ph sz="half" idx="1"/>
          </p:nvPr>
        </p:nvSpPr>
        <p:spPr>
          <a:xfrm>
            <a:off x="725213" y="3355130"/>
            <a:ext cx="2002055" cy="2427333"/>
          </a:xfrm>
        </p:spPr>
        <p:txBody>
          <a:bodyPr vert="horz" lIns="91440" tIns="45720" rIns="91440" bIns="45720" rtlCol="0">
            <a:normAutofit/>
          </a:bodyPr>
          <a:lstStyle/>
          <a:p>
            <a:r>
              <a:rPr lang="en-US" sz="1400" dirty="0">
                <a:hlinkClick r:id="rId3"/>
              </a:rPr>
              <a:t>https://ceinternational1892.org/article/an-experts-insight-dr-fawzia-reza-on-diversity-and-inclusion-in-early-education/</a:t>
            </a:r>
            <a:r>
              <a:rPr lang="en-US" sz="1400" dirty="0"/>
              <a:t> </a:t>
            </a:r>
          </a:p>
          <a:p>
            <a:r>
              <a:rPr lang="en-US" sz="1400" dirty="0"/>
              <a:t>o/from 1.00 – 4 min</a:t>
            </a:r>
          </a:p>
        </p:txBody>
      </p:sp>
      <p:pic>
        <p:nvPicPr>
          <p:cNvPr id="6" name="Content Placeholder 5">
            <a:extLst>
              <a:ext uri="{FF2B5EF4-FFF2-40B4-BE49-F238E27FC236}">
                <a16:creationId xmlns:a16="http://schemas.microsoft.com/office/drawing/2014/main" id="{CC735BC4-3FB7-4279-8BE1-C33F33F967AA}"/>
              </a:ext>
            </a:extLst>
          </p:cNvPr>
          <p:cNvPicPr>
            <a:picLocks noGrp="1" noChangeAspect="1"/>
          </p:cNvPicPr>
          <p:nvPr>
            <p:ph sz="half" idx="2"/>
          </p:nvPr>
        </p:nvPicPr>
        <p:blipFill>
          <a:blip r:embed="rId4"/>
          <a:stretch>
            <a:fillRect/>
          </a:stretch>
        </p:blipFill>
        <p:spPr>
          <a:xfrm>
            <a:off x="3585589" y="1204108"/>
            <a:ext cx="5177792" cy="3667297"/>
          </a:xfrm>
          <a:prstGeom prst="rect">
            <a:avLst/>
          </a:prstGeom>
        </p:spPr>
      </p:pic>
    </p:spTree>
    <p:extLst>
      <p:ext uri="{BB962C8B-B14F-4D97-AF65-F5344CB8AC3E}">
        <p14:creationId xmlns:p14="http://schemas.microsoft.com/office/powerpoint/2010/main" val="910990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A5FB0A-DDE6-46D0-A309-D9BBC5E66370}"/>
              </a:ext>
            </a:extLst>
          </p:cNvPr>
          <p:cNvSpPr>
            <a:spLocks noGrp="1"/>
          </p:cNvSpPr>
          <p:nvPr>
            <p:ph sz="half" idx="1"/>
          </p:nvPr>
        </p:nvSpPr>
        <p:spPr>
          <a:xfrm>
            <a:off x="253397" y="501533"/>
            <a:ext cx="5445083" cy="5185875"/>
          </a:xfrm>
        </p:spPr>
        <p:txBody>
          <a:bodyPr>
            <a:noAutofit/>
          </a:bodyPr>
          <a:lstStyle/>
          <a:p>
            <a:pPr marL="342900" lvl="0" indent="-342900">
              <a:lnSpc>
                <a:spcPct val="107000"/>
              </a:lnSpc>
              <a:spcAft>
                <a:spcPts val="800"/>
              </a:spcAft>
              <a:buFont typeface="Arial" panose="020B0604020202020204" pitchFamily="34" charset="0"/>
              <a:buChar char="•"/>
              <a:tabLst>
                <a:tab pos="457200" algn="l"/>
              </a:tabLst>
            </a:pPr>
            <a:r>
              <a:rPr lang="cy-GB" sz="1800" i="1" dirty="0">
                <a:effectLst/>
                <a:latin typeface="Arial" panose="020B0604020202020204" pitchFamily="34" charset="0"/>
                <a:ea typeface="DengXian" panose="02010600030101010101" pitchFamily="2" charset="-122"/>
                <a:cs typeface="Arial" panose="020B0604020202020204" pitchFamily="34" charset="0"/>
              </a:rPr>
              <a:t>mae arweinyddiaeth gynhwysol yn gofyn am feddylfryd a sgiliau o ran sylwi ar ddimensiynau niferus ar amrywiaeth, ymgysylltu â’r rheini a chreu lle ar eu cyfer, yn ogystal â’r ffyrdd amrywiol y mae pobl yn ymdrin â’r amrywiaeth hon. </a:t>
            </a:r>
            <a:r>
              <a:rPr lang="en-GB" sz="1800" i="1" dirty="0">
                <a:latin typeface="Arial" panose="020B0604020202020204" pitchFamily="34" charset="0"/>
                <a:cs typeface="Arial" panose="020B0604020202020204" pitchFamily="34" charset="0"/>
              </a:rPr>
              <a:t>(Ferdman, 2021 t.7)</a:t>
            </a:r>
            <a:endParaRPr lang="en-GB" sz="18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1800" i="1" dirty="0">
                <a:effectLst/>
                <a:latin typeface="Arial" panose="020B0604020202020204" pitchFamily="34" charset="0"/>
                <a:ea typeface="DengXian" panose="02010600030101010101" pitchFamily="2" charset="-122"/>
                <a:cs typeface="Arial" panose="020B0604020202020204" pitchFamily="34" charset="0"/>
              </a:rPr>
              <a:t>mae’n gofyn am allu i esbonio pam mae amrywiaeth o bwys, a helpu pobl i gau’r bwlch rhwng y duedd i osgoi, gwrthod, neu leihau gwahaniaethau o ran hunaniaethau neu ddiwylliannau a’r angen i symud tuag at ddulliau sy’n pwysleisio gwerth amrywiaeth a meddylfryd cadarnhaol arall ynghylch amrywiaeth </a:t>
            </a:r>
            <a:endParaRPr lang="en-GB" sz="1800" i="1" dirty="0">
              <a:latin typeface="Arial" panose="020B0604020202020204" pitchFamily="34" charset="0"/>
              <a:cs typeface="Arial" panose="020B0604020202020204" pitchFamily="34" charset="0"/>
            </a:endParaRPr>
          </a:p>
          <a:p>
            <a:pPr marL="0" indent="0">
              <a:buNone/>
            </a:pPr>
            <a:r>
              <a:rPr lang="en-GB" sz="1800" i="1" dirty="0">
                <a:latin typeface="Arial" panose="020B0604020202020204" pitchFamily="34" charset="0"/>
                <a:cs typeface="Arial" panose="020B0604020202020204" pitchFamily="34" charset="0"/>
              </a:rPr>
              <a:t>  (van Knippenberg et al., 2013 </a:t>
            </a:r>
            <a:r>
              <a:rPr lang="en-GB" sz="1800" i="1" dirty="0" err="1">
                <a:latin typeface="Arial" panose="020B0604020202020204" pitchFamily="34" charset="0"/>
                <a:cs typeface="Arial" panose="020B0604020202020204" pitchFamily="34" charset="0"/>
              </a:rPr>
              <a:t>dyfynnwyd</a:t>
            </a:r>
            <a:r>
              <a:rPr lang="en-GB" sz="1800" i="1" dirty="0">
                <a:latin typeface="Arial" panose="020B0604020202020204" pitchFamily="34" charset="0"/>
                <a:cs typeface="Arial" panose="020B0604020202020204" pitchFamily="34" charset="0"/>
              </a:rPr>
              <a:t> yn Ferdman, 2021, t.8)</a:t>
            </a:r>
          </a:p>
        </p:txBody>
      </p:sp>
      <p:sp>
        <p:nvSpPr>
          <p:cNvPr id="4" name="Content Placeholder 3">
            <a:extLst>
              <a:ext uri="{FF2B5EF4-FFF2-40B4-BE49-F238E27FC236}">
                <a16:creationId xmlns:a16="http://schemas.microsoft.com/office/drawing/2014/main" id="{8BDEDE10-5851-42F4-B7C5-1DB96B6DB558}"/>
              </a:ext>
            </a:extLst>
          </p:cNvPr>
          <p:cNvSpPr>
            <a:spLocks noGrp="1"/>
          </p:cNvSpPr>
          <p:nvPr>
            <p:ph sz="half" idx="2"/>
          </p:nvPr>
        </p:nvSpPr>
        <p:spPr>
          <a:xfrm>
            <a:off x="5396612" y="0"/>
            <a:ext cx="3886200" cy="6326492"/>
          </a:xfrm>
        </p:spPr>
        <p:txBody>
          <a:bodyPr>
            <a:normAutofit fontScale="85000" lnSpcReduction="20000"/>
          </a:bodyPr>
          <a:lstStyle/>
          <a:p>
            <a:pPr marL="0" indent="0">
              <a:buNone/>
            </a:pPr>
            <a:endParaRPr lang="en-GB" sz="2600" dirty="0"/>
          </a:p>
          <a:p>
            <a:r>
              <a:rPr lang="en-GB" sz="2600" dirty="0"/>
              <a:t>@theblacknurserymanager</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hlinkClick r:id="rId3"/>
            </a:endParaRPr>
          </a:p>
          <a:p>
            <a:r>
              <a:rPr lang="en-GB" dirty="0">
                <a:hlinkClick r:id="rId3"/>
              </a:rPr>
              <a:t>YouTube:  17:57-26.24</a:t>
            </a:r>
            <a:endParaRPr lang="en-GB" dirty="0"/>
          </a:p>
          <a:p>
            <a:r>
              <a:rPr lang="en-GB" dirty="0"/>
              <a:t>https://www.youtube.com/watch?v=2hyyr7tAls8&amp;t=217s</a:t>
            </a:r>
          </a:p>
          <a:p>
            <a:endParaRPr lang="en-GB" dirty="0"/>
          </a:p>
          <a:p>
            <a:pPr marL="0" indent="0">
              <a:buNone/>
            </a:pPr>
            <a:endParaRPr lang="en-GB" dirty="0"/>
          </a:p>
        </p:txBody>
      </p:sp>
      <p:pic>
        <p:nvPicPr>
          <p:cNvPr id="6" name="Picture 5">
            <a:extLst>
              <a:ext uri="{FF2B5EF4-FFF2-40B4-BE49-F238E27FC236}">
                <a16:creationId xmlns:a16="http://schemas.microsoft.com/office/drawing/2014/main" id="{64CE3399-2239-43AB-A35F-8A0C4A77FD53}"/>
              </a:ext>
            </a:extLst>
          </p:cNvPr>
          <p:cNvPicPr>
            <a:picLocks noChangeAspect="1"/>
          </p:cNvPicPr>
          <p:nvPr/>
        </p:nvPicPr>
        <p:blipFill>
          <a:blip r:embed="rId4"/>
          <a:stretch>
            <a:fillRect/>
          </a:stretch>
        </p:blipFill>
        <p:spPr>
          <a:xfrm>
            <a:off x="5842450" y="1578932"/>
            <a:ext cx="2994524" cy="3294262"/>
          </a:xfrm>
          <a:prstGeom prst="rect">
            <a:avLst/>
          </a:prstGeom>
        </p:spPr>
      </p:pic>
      <p:sp>
        <p:nvSpPr>
          <p:cNvPr id="5" name="Title 1">
            <a:extLst>
              <a:ext uri="{FF2B5EF4-FFF2-40B4-BE49-F238E27FC236}">
                <a16:creationId xmlns:a16="http://schemas.microsoft.com/office/drawing/2014/main" id="{A9FB4F48-6B60-4FBA-BF55-D0DDE4F734C0}"/>
              </a:ext>
            </a:extLst>
          </p:cNvPr>
          <p:cNvSpPr>
            <a:spLocks noGrp="1"/>
          </p:cNvSpPr>
          <p:nvPr>
            <p:ph type="title"/>
          </p:nvPr>
        </p:nvSpPr>
        <p:spPr>
          <a:xfrm>
            <a:off x="0" y="-455546"/>
            <a:ext cx="7886700" cy="1325563"/>
          </a:xfrm>
        </p:spPr>
        <p:txBody>
          <a:bodyPr>
            <a:normAutofit/>
          </a:bodyPr>
          <a:lstStyle/>
          <a:p>
            <a:r>
              <a:rPr lang="cy-GB" sz="3200" dirty="0">
                <a:solidFill>
                  <a:srgbClr val="002060"/>
                </a:solidFill>
                <a:latin typeface="Arial" panose="020B0604020202020204" pitchFamily="34" charset="0"/>
                <a:cs typeface="Arial" panose="020B0604020202020204" pitchFamily="34" charset="0"/>
              </a:rPr>
              <a:t>Amrywiaeth</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978826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A5FB0A-DDE6-46D0-A309-D9BBC5E66370}"/>
              </a:ext>
            </a:extLst>
          </p:cNvPr>
          <p:cNvSpPr>
            <a:spLocks noGrp="1"/>
          </p:cNvSpPr>
          <p:nvPr>
            <p:ph sz="half" idx="1"/>
          </p:nvPr>
        </p:nvSpPr>
        <p:spPr>
          <a:xfrm>
            <a:off x="200754" y="1247459"/>
            <a:ext cx="4265467" cy="4644667"/>
          </a:xfrm>
        </p:spPr>
        <p:txBody>
          <a:bodyPr>
            <a:normAutofit fontScale="85000" lnSpcReduction="20000"/>
          </a:bodyPr>
          <a:lstStyle/>
          <a:p>
            <a:r>
              <a:rPr lang="en-GB" sz="2100" i="1" dirty="0">
                <a:latin typeface="Arial" panose="020B0604020202020204" pitchFamily="34" charset="0"/>
                <a:cs typeface="Arial" panose="020B0604020202020204" pitchFamily="34" charset="0"/>
              </a:rPr>
              <a:t>Inclusive leadership requires mindsets and skills for noticing, engaging with, and creating space for multiple dimensions of diversity, as well as the varying ways in which people deal with this diversity </a:t>
            </a:r>
          </a:p>
          <a:p>
            <a:pPr marL="0" indent="0">
              <a:buNone/>
            </a:pPr>
            <a:r>
              <a:rPr lang="en-GB" sz="2100" i="1" dirty="0">
                <a:latin typeface="Arial" panose="020B0604020202020204" pitchFamily="34" charset="0"/>
                <a:cs typeface="Arial" panose="020B0604020202020204" pitchFamily="34" charset="0"/>
              </a:rPr>
              <a:t>                        (Ferdman, 2021 p.7)</a:t>
            </a:r>
          </a:p>
          <a:p>
            <a:pPr marL="0" indent="0">
              <a:buNone/>
            </a:pPr>
            <a:endParaRPr lang="en-GB" sz="2100" i="1" dirty="0">
              <a:latin typeface="Arial" panose="020B0604020202020204" pitchFamily="34" charset="0"/>
              <a:cs typeface="Arial" panose="020B0604020202020204" pitchFamily="34" charset="0"/>
            </a:endParaRPr>
          </a:p>
          <a:p>
            <a:r>
              <a:rPr lang="en-GB" sz="2100" i="1" dirty="0">
                <a:latin typeface="Arial" panose="020B0604020202020204" pitchFamily="34" charset="0"/>
                <a:cs typeface="Arial" panose="020B0604020202020204" pitchFamily="34" charset="0"/>
              </a:rPr>
              <a:t>It requires being able to explain how diversity matters, and to help people close the gap between the tendency to avoid, reject, or minimize differences in identities or cultures and the need to move toward approaches that highlight the value of diversity and other positive diversity mindsets </a:t>
            </a:r>
          </a:p>
          <a:p>
            <a:pPr marL="0" indent="0">
              <a:buNone/>
            </a:pPr>
            <a:r>
              <a:rPr lang="en-GB" sz="2100" i="1" dirty="0">
                <a:latin typeface="Arial" panose="020B0604020202020204" pitchFamily="34" charset="0"/>
                <a:cs typeface="Arial" panose="020B0604020202020204" pitchFamily="34" charset="0"/>
              </a:rPr>
              <a:t>  (van Knippenberg et al., 2013 cited in   Ferdman, 2021, p.8)</a:t>
            </a:r>
          </a:p>
          <a:p>
            <a:endParaRPr lang="en-GB" sz="1600" i="1" dirty="0">
              <a:latin typeface="Arial" panose="020B0604020202020204" pitchFamily="34" charset="0"/>
              <a:cs typeface="Arial" panose="020B0604020202020204" pitchFamily="34" charset="0"/>
            </a:endParaRPr>
          </a:p>
          <a:p>
            <a:endParaRPr lang="en-GB" sz="1800" dirty="0"/>
          </a:p>
        </p:txBody>
      </p:sp>
      <p:sp>
        <p:nvSpPr>
          <p:cNvPr id="4" name="Content Placeholder 3">
            <a:extLst>
              <a:ext uri="{FF2B5EF4-FFF2-40B4-BE49-F238E27FC236}">
                <a16:creationId xmlns:a16="http://schemas.microsoft.com/office/drawing/2014/main" id="{8BDEDE10-5851-42F4-B7C5-1DB96B6DB558}"/>
              </a:ext>
            </a:extLst>
          </p:cNvPr>
          <p:cNvSpPr>
            <a:spLocks noGrp="1"/>
          </p:cNvSpPr>
          <p:nvPr>
            <p:ph sz="half" idx="2"/>
          </p:nvPr>
        </p:nvSpPr>
        <p:spPr>
          <a:xfrm>
            <a:off x="4662834" y="469164"/>
            <a:ext cx="3886200" cy="5513798"/>
          </a:xfrm>
        </p:spPr>
        <p:txBody>
          <a:bodyPr>
            <a:normAutofit fontScale="85000" lnSpcReduction="20000"/>
          </a:bodyPr>
          <a:lstStyle/>
          <a:p>
            <a:endParaRPr lang="en-GB" sz="2600" dirty="0"/>
          </a:p>
          <a:p>
            <a:pPr marL="0" indent="0">
              <a:buNone/>
            </a:pPr>
            <a:endParaRPr lang="en-GB" sz="2600" dirty="0"/>
          </a:p>
          <a:p>
            <a:r>
              <a:rPr lang="en-GB" sz="2600" dirty="0"/>
              <a:t>@theblacknurserymanager</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hlinkClick r:id="rId3"/>
            </a:endParaRPr>
          </a:p>
          <a:p>
            <a:r>
              <a:rPr lang="en-GB" dirty="0">
                <a:hlinkClick r:id="rId3"/>
              </a:rPr>
              <a:t>YouTube:  17:57-26.24</a:t>
            </a:r>
            <a:endParaRPr lang="en-GB" dirty="0"/>
          </a:p>
          <a:p>
            <a:r>
              <a:rPr lang="en-GB" dirty="0"/>
              <a:t>https://www.youtube.com/watch?v=2hyyr7tAls8&amp;t=217s</a:t>
            </a:r>
          </a:p>
          <a:p>
            <a:pPr marL="0" indent="0">
              <a:buNone/>
            </a:pPr>
            <a:endParaRPr lang="en-GB" dirty="0"/>
          </a:p>
        </p:txBody>
      </p:sp>
      <p:pic>
        <p:nvPicPr>
          <p:cNvPr id="6" name="Picture 5">
            <a:extLst>
              <a:ext uri="{FF2B5EF4-FFF2-40B4-BE49-F238E27FC236}">
                <a16:creationId xmlns:a16="http://schemas.microsoft.com/office/drawing/2014/main" id="{64CE3399-2239-43AB-A35F-8A0C4A77FD53}"/>
              </a:ext>
            </a:extLst>
          </p:cNvPr>
          <p:cNvPicPr>
            <a:picLocks noChangeAspect="1"/>
          </p:cNvPicPr>
          <p:nvPr/>
        </p:nvPicPr>
        <p:blipFill>
          <a:blip r:embed="rId4"/>
          <a:stretch>
            <a:fillRect/>
          </a:stretch>
        </p:blipFill>
        <p:spPr>
          <a:xfrm>
            <a:off x="4697011" y="469164"/>
            <a:ext cx="4174140" cy="3294262"/>
          </a:xfrm>
          <a:prstGeom prst="rect">
            <a:avLst/>
          </a:prstGeom>
        </p:spPr>
      </p:pic>
      <p:sp>
        <p:nvSpPr>
          <p:cNvPr id="5" name="Title 1">
            <a:extLst>
              <a:ext uri="{FF2B5EF4-FFF2-40B4-BE49-F238E27FC236}">
                <a16:creationId xmlns:a16="http://schemas.microsoft.com/office/drawing/2014/main" id="{A9FB4F48-6B60-4FBA-BF55-D0DDE4F734C0}"/>
              </a:ext>
            </a:extLst>
          </p:cNvPr>
          <p:cNvSpPr>
            <a:spLocks noGrp="1"/>
          </p:cNvSpPr>
          <p:nvPr>
            <p:ph type="title"/>
          </p:nvPr>
        </p:nvSpPr>
        <p:spPr>
          <a:xfrm>
            <a:off x="431544" y="62344"/>
            <a:ext cx="7886700" cy="1325563"/>
          </a:xfrm>
        </p:spPr>
        <p:txBody>
          <a:bodyPr>
            <a:normAutofit/>
          </a:bodyPr>
          <a:lstStyle/>
          <a:p>
            <a:r>
              <a:rPr lang="cy-GB" sz="3200" dirty="0">
                <a:solidFill>
                  <a:srgbClr val="002060"/>
                </a:solidFill>
                <a:latin typeface="Arial" panose="020B0604020202020204" pitchFamily="34" charset="0"/>
                <a:cs typeface="Arial" panose="020B0604020202020204" pitchFamily="34" charset="0"/>
              </a:rPr>
              <a:t>Amrywiaeth</a:t>
            </a:r>
            <a:r>
              <a:rPr lang="en-GB" sz="3200" dirty="0">
                <a:latin typeface="Arial" panose="020B0604020202020204" pitchFamily="34" charset="0"/>
                <a:cs typeface="Arial" panose="020B0604020202020204" pitchFamily="34" charset="0"/>
              </a:rPr>
              <a:t>/ Diversity</a:t>
            </a:r>
          </a:p>
        </p:txBody>
      </p:sp>
    </p:spTree>
    <p:extLst>
      <p:ext uri="{BB962C8B-B14F-4D97-AF65-F5344CB8AC3E}">
        <p14:creationId xmlns:p14="http://schemas.microsoft.com/office/powerpoint/2010/main" val="25584108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8614D3-B780-4AC4-B105-14C6608EAD9A}"/>
              </a:ext>
            </a:extLst>
          </p:cNvPr>
          <p:cNvSpPr>
            <a:spLocks noGrp="1"/>
          </p:cNvSpPr>
          <p:nvPr>
            <p:ph sz="half" idx="1"/>
          </p:nvPr>
        </p:nvSpPr>
        <p:spPr>
          <a:xfrm>
            <a:off x="568661" y="578165"/>
            <a:ext cx="8006677" cy="4351338"/>
          </a:xfrm>
        </p:spPr>
        <p:txBody>
          <a:bodyPr>
            <a:normAutofit/>
          </a:bodyPr>
          <a:lstStyle/>
          <a:p>
            <a:pPr marL="0" indent="0">
              <a:buNone/>
            </a:pPr>
            <a:r>
              <a:rPr lang="en-GB" sz="2400" dirty="0"/>
              <a:t>At both societal and organizational levels, leaders must in some way address diversity and intergroup relations. Doing this requires addressing questions about the proper role of differences in culture and identity at both individual and group levels and about appropriate ways to structure relationships across these differences. It also requires clarifying which differences matter, in what ways, and to whom. Answers to these questions are often grounded in widely divergent values and ideologies regarding diversity. </a:t>
            </a:r>
          </a:p>
          <a:p>
            <a:pPr marL="0" indent="0" algn="r">
              <a:buNone/>
            </a:pPr>
            <a:r>
              <a:rPr lang="en-GB" sz="2400" dirty="0"/>
              <a:t>(Ferdman, 2017, p. 238)</a:t>
            </a:r>
          </a:p>
        </p:txBody>
      </p:sp>
    </p:spTree>
    <p:extLst>
      <p:ext uri="{BB962C8B-B14F-4D97-AF65-F5344CB8AC3E}">
        <p14:creationId xmlns:p14="http://schemas.microsoft.com/office/powerpoint/2010/main" val="19583692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0C19A9-3548-46DC-BC21-AF365B7F6271}"/>
              </a:ext>
            </a:extLst>
          </p:cNvPr>
          <p:cNvSpPr>
            <a:spLocks noGrp="1"/>
          </p:cNvSpPr>
          <p:nvPr>
            <p:ph sz="half" idx="1"/>
          </p:nvPr>
        </p:nvSpPr>
        <p:spPr>
          <a:xfrm>
            <a:off x="5062505" y="770234"/>
            <a:ext cx="3886200" cy="4351338"/>
          </a:xfrm>
        </p:spPr>
        <p:txBody>
          <a:bodyPr>
            <a:normAutofit fontScale="92500" lnSpcReduction="20000"/>
          </a:bodyPr>
          <a:lstStyle/>
          <a:p>
            <a:r>
              <a:rPr lang="en-GB" dirty="0">
                <a:solidFill>
                  <a:srgbClr val="002060"/>
                </a:solidFill>
              </a:rPr>
              <a:t>have the courage to take conscious steps to break down barriers for people at risk of being excluded from society.</a:t>
            </a:r>
          </a:p>
          <a:p>
            <a:r>
              <a:rPr lang="en-GB" dirty="0">
                <a:solidFill>
                  <a:srgbClr val="002060"/>
                </a:solidFill>
              </a:rPr>
              <a:t>appreciates diversity, invites and welcomes everyone’s individual contribution, and encourages full engagement with the processes of decision-making and shaping reality. </a:t>
            </a:r>
          </a:p>
        </p:txBody>
      </p:sp>
      <p:sp>
        <p:nvSpPr>
          <p:cNvPr id="4" name="Content Placeholder 3">
            <a:extLst>
              <a:ext uri="{FF2B5EF4-FFF2-40B4-BE49-F238E27FC236}">
                <a16:creationId xmlns:a16="http://schemas.microsoft.com/office/drawing/2014/main" id="{5FBE85A4-1F2E-498B-9EB5-DC7B84BB50E2}"/>
              </a:ext>
            </a:extLst>
          </p:cNvPr>
          <p:cNvSpPr>
            <a:spLocks noGrp="1"/>
          </p:cNvSpPr>
          <p:nvPr>
            <p:ph sz="half" idx="2"/>
          </p:nvPr>
        </p:nvSpPr>
        <p:spPr>
          <a:xfrm>
            <a:off x="432599" y="841437"/>
            <a:ext cx="3886200" cy="4351338"/>
          </a:xfrm>
        </p:spPr>
        <p:txBody>
          <a:bodyPr>
            <a:normAutofit fontScale="92500" lnSpcReduction="20000"/>
          </a:bodyPr>
          <a:lstStyle/>
          <a:p>
            <a:r>
              <a:rPr lang="cy-GB" dirty="0"/>
              <a:t>bod yn ddigon dewr i gymryd camau i eithrio pobl o'r gymdeithas. </a:t>
            </a:r>
          </a:p>
          <a:p>
            <a:r>
              <a:rPr lang="cy-GB" dirty="0"/>
              <a:t>yn gwerthfawrogi amrywiaeth, yn gwahodd ac yn croesawu cyfraniad unigol pawb, ac yn annog ymgysylltiad llawn â'r prosesau gwneud penderfyniadau a llunio realiti.</a:t>
            </a:r>
          </a:p>
          <a:p>
            <a:pPr marL="0" indent="0" algn="r">
              <a:buNone/>
            </a:pPr>
            <a:endParaRPr lang="en-GB" dirty="0"/>
          </a:p>
          <a:p>
            <a:pPr marL="0" indent="0" algn="r">
              <a:buNone/>
            </a:pPr>
            <a:r>
              <a:rPr lang="en-GB" sz="2200" dirty="0"/>
              <a:t>(Bortini </a:t>
            </a:r>
            <a:r>
              <a:rPr lang="en-GB" sz="2200" i="1" dirty="0"/>
              <a:t>et al., </a:t>
            </a:r>
            <a:r>
              <a:rPr lang="en-GB" sz="2200" dirty="0"/>
              <a:t>2018)</a:t>
            </a:r>
          </a:p>
        </p:txBody>
      </p:sp>
    </p:spTree>
    <p:extLst>
      <p:ext uri="{BB962C8B-B14F-4D97-AF65-F5344CB8AC3E}">
        <p14:creationId xmlns:p14="http://schemas.microsoft.com/office/powerpoint/2010/main" val="34233922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2A1104-7A85-433E-A311-EA4201D79177}"/>
              </a:ext>
            </a:extLst>
          </p:cNvPr>
          <p:cNvSpPr>
            <a:spLocks noGrp="1"/>
          </p:cNvSpPr>
          <p:nvPr>
            <p:ph sz="half" idx="1"/>
          </p:nvPr>
        </p:nvSpPr>
        <p:spPr>
          <a:xfrm>
            <a:off x="4915516" y="874201"/>
            <a:ext cx="3886200" cy="4351338"/>
          </a:xfrm>
        </p:spPr>
        <p:txBody>
          <a:bodyPr>
            <a:normAutofit fontScale="70000" lnSpcReduction="20000"/>
          </a:bodyPr>
          <a:lstStyle/>
          <a:p>
            <a:r>
              <a:rPr lang="en-GB" dirty="0">
                <a:solidFill>
                  <a:srgbClr val="002060"/>
                </a:solidFill>
              </a:rPr>
              <a:t>¾ of teachers in Wales have not received any anti-racism training, with the majority lacking confidence in recognising and reporting racism as well as supporting those involved</a:t>
            </a:r>
          </a:p>
          <a:p>
            <a:endParaRPr lang="en-GB" dirty="0">
              <a:solidFill>
                <a:srgbClr val="002060"/>
              </a:solidFill>
            </a:endParaRPr>
          </a:p>
          <a:p>
            <a:r>
              <a:rPr lang="en-GB" dirty="0">
                <a:solidFill>
                  <a:srgbClr val="002060"/>
                </a:solidFill>
              </a:rPr>
              <a:t>Educators feel challenged by matters in the wider community [and]…bias/prejudices of some colleagues which manifests in a lack of support or even in some cases outright racism.</a:t>
            </a:r>
          </a:p>
          <a:p>
            <a:endParaRPr lang="en-GB" dirty="0">
              <a:solidFill>
                <a:srgbClr val="002060"/>
              </a:solidFill>
            </a:endParaRPr>
          </a:p>
          <a:p>
            <a:r>
              <a:rPr lang="en-GB" dirty="0">
                <a:solidFill>
                  <a:srgbClr val="002060"/>
                </a:solidFill>
              </a:rPr>
              <a:t>(Show Racism the Red Card, 2020  p.43)</a:t>
            </a:r>
          </a:p>
        </p:txBody>
      </p:sp>
      <p:sp>
        <p:nvSpPr>
          <p:cNvPr id="4" name="Content Placeholder 3">
            <a:extLst>
              <a:ext uri="{FF2B5EF4-FFF2-40B4-BE49-F238E27FC236}">
                <a16:creationId xmlns:a16="http://schemas.microsoft.com/office/drawing/2014/main" id="{A7E1CE35-C089-42BF-98C0-4CB4D7F1DFED}"/>
              </a:ext>
            </a:extLst>
          </p:cNvPr>
          <p:cNvSpPr>
            <a:spLocks noGrp="1"/>
          </p:cNvSpPr>
          <p:nvPr>
            <p:ph sz="half" idx="2"/>
          </p:nvPr>
        </p:nvSpPr>
        <p:spPr>
          <a:xfrm>
            <a:off x="607757" y="901393"/>
            <a:ext cx="3886200" cy="4351338"/>
          </a:xfrm>
        </p:spPr>
        <p:txBody>
          <a:bodyPr>
            <a:normAutofit fontScale="70000" lnSpcReduction="20000"/>
          </a:bodyPr>
          <a:lstStyle/>
          <a:p>
            <a:r>
              <a:rPr lang="cy-GB" dirty="0"/>
              <a:t>Nid yw bron ¾ o athrawon wedi derbyn unrhyw hyfforddiant gwrth-hiliaeth, gyda’r mwyafrif yn brin o hyder i adnabod ac adrodd am hiliaeth, yn ogystal â chefnogi’r unigolion dan sylw</a:t>
            </a:r>
          </a:p>
          <a:p>
            <a:endParaRPr lang="cy-GB" dirty="0"/>
          </a:p>
          <a:p>
            <a:r>
              <a:rPr lang="cy-GB" dirty="0"/>
              <a:t>Mae materion o fewn y gymdeithas ehangach yn darparu her i addysgwyr [a]…rhagfarn rhai cydweithwyr sy’n did I’r amlwg ar ffurf ddiffyg cefnogaeth neu hiliaeth lwyr mewn rhai achosion hyd yn oed</a:t>
            </a:r>
          </a:p>
          <a:p>
            <a:endParaRPr lang="en-GB" dirty="0"/>
          </a:p>
          <a:p>
            <a:r>
              <a:rPr lang="en-GB" dirty="0"/>
              <a:t>(</a:t>
            </a:r>
            <a:r>
              <a:rPr lang="cy-GB" dirty="0"/>
              <a:t>Dangos y Cerdyn Coch i Hiliaeth, 2020, t. 40)</a:t>
            </a:r>
          </a:p>
        </p:txBody>
      </p:sp>
    </p:spTree>
    <p:extLst>
      <p:ext uri="{BB962C8B-B14F-4D97-AF65-F5344CB8AC3E}">
        <p14:creationId xmlns:p14="http://schemas.microsoft.com/office/powerpoint/2010/main" val="9762498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D36EA5-6674-44B5-96CA-3445C878D0DA}"/>
              </a:ext>
            </a:extLst>
          </p:cNvPr>
          <p:cNvSpPr>
            <a:spLocks noGrp="1"/>
          </p:cNvSpPr>
          <p:nvPr>
            <p:ph sz="half" idx="1"/>
          </p:nvPr>
        </p:nvSpPr>
        <p:spPr>
          <a:xfrm>
            <a:off x="274689" y="586761"/>
            <a:ext cx="3886200" cy="4351338"/>
          </a:xfrm>
        </p:spPr>
        <p:txBody>
          <a:bodyPr/>
          <a:lstStyle/>
          <a:p>
            <a:endParaRPr lang="en-GB" dirty="0"/>
          </a:p>
          <a:p>
            <a:r>
              <a:rPr lang="en-GB" dirty="0" err="1"/>
              <a:t>Prinder</a:t>
            </a:r>
            <a:r>
              <a:rPr lang="en-GB" dirty="0"/>
              <a:t> </a:t>
            </a:r>
            <a:r>
              <a:rPr lang="en-GB" dirty="0" err="1"/>
              <a:t>athrawon</a:t>
            </a:r>
            <a:r>
              <a:rPr lang="en-GB" dirty="0"/>
              <a:t> BAME </a:t>
            </a:r>
            <a:r>
              <a:rPr lang="en-GB" dirty="0" err="1"/>
              <a:t>wedi</a:t>
            </a:r>
            <a:r>
              <a:rPr lang="en-GB" dirty="0"/>
              <a:t> </a:t>
            </a:r>
            <a:r>
              <a:rPr lang="en-GB" dirty="0" err="1"/>
              <a:t>cyrraedd</a:t>
            </a:r>
            <a:r>
              <a:rPr lang="en-GB" dirty="0"/>
              <a:t> ‘</a:t>
            </a:r>
            <a:r>
              <a:rPr lang="en-GB" dirty="0" err="1"/>
              <a:t>argyfwng</a:t>
            </a:r>
            <a:r>
              <a:rPr lang="en-GB" dirty="0"/>
              <a:t>’ </a:t>
            </a:r>
            <a:r>
              <a:rPr lang="en-GB" dirty="0" err="1"/>
              <a:t>yng</a:t>
            </a:r>
            <a:r>
              <a:rPr lang="en-GB" dirty="0"/>
              <a:t> </a:t>
            </a:r>
            <a:r>
              <a:rPr lang="en-GB" dirty="0" err="1"/>
              <a:t>Nghymru</a:t>
            </a:r>
            <a:endParaRPr lang="en-GB" dirty="0"/>
          </a:p>
          <a:p>
            <a:endParaRPr lang="en-GB" dirty="0"/>
          </a:p>
          <a:p>
            <a:r>
              <a:rPr lang="en-GB" dirty="0">
                <a:solidFill>
                  <a:srgbClr val="002060"/>
                </a:solidFill>
              </a:rPr>
              <a:t>BAME teacher shortage at ‘crisis point in </a:t>
            </a:r>
            <a:r>
              <a:rPr lang="en-GB" dirty="0" err="1">
                <a:solidFill>
                  <a:srgbClr val="002060"/>
                </a:solidFill>
              </a:rPr>
              <a:t>Wales’</a:t>
            </a:r>
            <a:endParaRPr lang="en-GB" dirty="0">
              <a:solidFill>
                <a:srgbClr val="002060"/>
              </a:solidFill>
            </a:endParaRPr>
          </a:p>
        </p:txBody>
      </p:sp>
      <p:sp>
        <p:nvSpPr>
          <p:cNvPr id="4" name="Content Placeholder 3">
            <a:extLst>
              <a:ext uri="{FF2B5EF4-FFF2-40B4-BE49-F238E27FC236}">
                <a16:creationId xmlns:a16="http://schemas.microsoft.com/office/drawing/2014/main" id="{6194A818-CFA3-4094-8251-2B068C493F69}"/>
              </a:ext>
            </a:extLst>
          </p:cNvPr>
          <p:cNvSpPr>
            <a:spLocks noGrp="1"/>
          </p:cNvSpPr>
          <p:nvPr>
            <p:ph sz="half" idx="2"/>
          </p:nvPr>
        </p:nvSpPr>
        <p:spPr/>
        <p:txBody>
          <a:bodyPr/>
          <a:lstStyle/>
          <a:p>
            <a:endParaRPr lang="en-GB" dirty="0"/>
          </a:p>
          <a:p>
            <a:endParaRPr lang="en-GB" dirty="0"/>
          </a:p>
          <a:p>
            <a:endParaRPr lang="en-GB" dirty="0"/>
          </a:p>
          <a:p>
            <a:endParaRPr lang="en-GB" dirty="0"/>
          </a:p>
          <a:p>
            <a:endParaRPr lang="en-GB" dirty="0"/>
          </a:p>
          <a:p>
            <a:r>
              <a:rPr lang="en-GB" dirty="0"/>
              <a:t>https://www.bbc.co.uk/news/uk-wales-57978728</a:t>
            </a:r>
          </a:p>
        </p:txBody>
      </p:sp>
      <p:pic>
        <p:nvPicPr>
          <p:cNvPr id="6" name="Picture 5">
            <a:extLst>
              <a:ext uri="{FF2B5EF4-FFF2-40B4-BE49-F238E27FC236}">
                <a16:creationId xmlns:a16="http://schemas.microsoft.com/office/drawing/2014/main" id="{315B03C9-5FF2-4F69-A7B6-190299B572C2}"/>
              </a:ext>
            </a:extLst>
          </p:cNvPr>
          <p:cNvPicPr>
            <a:picLocks noChangeAspect="1"/>
          </p:cNvPicPr>
          <p:nvPr/>
        </p:nvPicPr>
        <p:blipFill>
          <a:blip r:embed="rId3"/>
          <a:stretch>
            <a:fillRect/>
          </a:stretch>
        </p:blipFill>
        <p:spPr>
          <a:xfrm>
            <a:off x="4629150" y="1130710"/>
            <a:ext cx="4164671" cy="2595716"/>
          </a:xfrm>
          <a:prstGeom prst="rect">
            <a:avLst/>
          </a:prstGeom>
        </p:spPr>
      </p:pic>
    </p:spTree>
    <p:extLst>
      <p:ext uri="{BB962C8B-B14F-4D97-AF65-F5344CB8AC3E}">
        <p14:creationId xmlns:p14="http://schemas.microsoft.com/office/powerpoint/2010/main" val="33767078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18A096-E970-43C3-8EEC-E5140C62A217}"/>
              </a:ext>
            </a:extLst>
          </p:cNvPr>
          <p:cNvSpPr>
            <a:spLocks noGrp="1"/>
          </p:cNvSpPr>
          <p:nvPr>
            <p:ph sz="half" idx="1"/>
          </p:nvPr>
        </p:nvSpPr>
        <p:spPr>
          <a:xfrm>
            <a:off x="368095" y="891561"/>
            <a:ext cx="3886200" cy="4351338"/>
          </a:xfrm>
        </p:spPr>
        <p:txBody>
          <a:bodyPr>
            <a:normAutofit/>
          </a:bodyPr>
          <a:lstStyle/>
          <a:p>
            <a:pPr marL="0" indent="0">
              <a:buNone/>
            </a:pPr>
            <a:endParaRPr lang="en-GB" sz="1800" dirty="0">
              <a:latin typeface="Verdana" panose="020B0604030504040204" pitchFamily="34" charset="0"/>
            </a:endParaRPr>
          </a:p>
          <a:p>
            <a:r>
              <a:rPr lang="cy-GB" sz="2400" dirty="0">
                <a:latin typeface="Arial" panose="020B0604020202020204" pitchFamily="34" charset="0"/>
                <a:cs typeface="Arial" panose="020B0604020202020204" pitchFamily="34" charset="0"/>
              </a:rPr>
              <a:t>Mae diffyg amrywiaeth yng nghwricwlwm Cymru yn tanio pryder ynghylch modelau rôl</a:t>
            </a:r>
            <a:endParaRPr lang="cy-GB" sz="2400" b="0" i="0" dirty="0">
              <a:effectLst/>
              <a:latin typeface="Arial" panose="020B0604020202020204" pitchFamily="34" charset="0"/>
              <a:cs typeface="Arial" panose="020B0604020202020204" pitchFamily="34" charset="0"/>
            </a:endParaRPr>
          </a:p>
          <a:p>
            <a:endParaRPr lang="en-GB" sz="2400" dirty="0">
              <a:solidFill>
                <a:srgbClr val="002060"/>
              </a:solidFill>
              <a:latin typeface="Arial" panose="020B0604020202020204" pitchFamily="34" charset="0"/>
              <a:cs typeface="Arial" panose="020B0604020202020204" pitchFamily="34" charset="0"/>
            </a:endParaRPr>
          </a:p>
          <a:p>
            <a:r>
              <a:rPr lang="en-GB" sz="2400" b="0" i="0" dirty="0">
                <a:solidFill>
                  <a:srgbClr val="002060"/>
                </a:solidFill>
                <a:effectLst/>
                <a:latin typeface="Arial" panose="020B0604020202020204" pitchFamily="34" charset="0"/>
                <a:cs typeface="Arial" panose="020B0604020202020204" pitchFamily="34" charset="0"/>
              </a:rPr>
              <a:t>Lack of diversity in Welsh curriculum sparks role model concern</a:t>
            </a:r>
          </a:p>
          <a:p>
            <a:endParaRPr lang="en-GB" dirty="0"/>
          </a:p>
        </p:txBody>
      </p:sp>
      <p:sp>
        <p:nvSpPr>
          <p:cNvPr id="4" name="Content Placeholder 3">
            <a:extLst>
              <a:ext uri="{FF2B5EF4-FFF2-40B4-BE49-F238E27FC236}">
                <a16:creationId xmlns:a16="http://schemas.microsoft.com/office/drawing/2014/main" id="{751A6BA4-4F43-4302-8349-8CBFEFC37A81}"/>
              </a:ext>
            </a:extLst>
          </p:cNvPr>
          <p:cNvSpPr>
            <a:spLocks noGrp="1"/>
          </p:cNvSpPr>
          <p:nvPr>
            <p:ph sz="half" idx="2"/>
          </p:nvPr>
        </p:nvSpPr>
        <p:spPr/>
        <p:txBody>
          <a:bodyPr>
            <a:normAutofit/>
          </a:bodyPr>
          <a:lstStyle/>
          <a:p>
            <a:endParaRPr lang="en-GB" dirty="0"/>
          </a:p>
          <a:p>
            <a:endParaRPr lang="en-GB" dirty="0"/>
          </a:p>
          <a:p>
            <a:endParaRPr lang="en-GB" dirty="0"/>
          </a:p>
          <a:p>
            <a:endParaRPr lang="en-GB" dirty="0"/>
          </a:p>
          <a:p>
            <a:endParaRPr lang="en-GB" dirty="0"/>
          </a:p>
          <a:p>
            <a:r>
              <a:rPr lang="en-GB" dirty="0">
                <a:hlinkClick r:id="rId3"/>
              </a:rPr>
              <a:t>https://www.bbc.co.uk/news/uk-wales-politics-44953312</a:t>
            </a:r>
            <a:endParaRPr lang="en-GB" dirty="0"/>
          </a:p>
          <a:p>
            <a:endParaRPr lang="en-GB" dirty="0"/>
          </a:p>
        </p:txBody>
      </p:sp>
      <p:pic>
        <p:nvPicPr>
          <p:cNvPr id="6" name="Picture 5">
            <a:extLst>
              <a:ext uri="{FF2B5EF4-FFF2-40B4-BE49-F238E27FC236}">
                <a16:creationId xmlns:a16="http://schemas.microsoft.com/office/drawing/2014/main" id="{52D7036D-6CAE-42C7-AB97-90DA85C10DB4}"/>
              </a:ext>
            </a:extLst>
          </p:cNvPr>
          <p:cNvPicPr>
            <a:picLocks noChangeAspect="1"/>
          </p:cNvPicPr>
          <p:nvPr/>
        </p:nvPicPr>
        <p:blipFill>
          <a:blip r:embed="rId4"/>
          <a:stretch>
            <a:fillRect/>
          </a:stretch>
        </p:blipFill>
        <p:spPr>
          <a:xfrm>
            <a:off x="4514850" y="1113542"/>
            <a:ext cx="4182111" cy="2598771"/>
          </a:xfrm>
          <a:prstGeom prst="rect">
            <a:avLst/>
          </a:prstGeom>
        </p:spPr>
      </p:pic>
    </p:spTree>
    <p:extLst>
      <p:ext uri="{BB962C8B-B14F-4D97-AF65-F5344CB8AC3E}">
        <p14:creationId xmlns:p14="http://schemas.microsoft.com/office/powerpoint/2010/main" val="13240140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19817-D962-4F02-83B3-047E8F9ED90F}"/>
              </a:ext>
            </a:extLst>
          </p:cNvPr>
          <p:cNvSpPr>
            <a:spLocks noGrp="1"/>
          </p:cNvSpPr>
          <p:nvPr>
            <p:ph type="title"/>
          </p:nvPr>
        </p:nvSpPr>
        <p:spPr/>
        <p:txBody>
          <a:bodyPr>
            <a:normAutofit/>
          </a:bodyPr>
          <a:lstStyle/>
          <a:p>
            <a:r>
              <a:rPr lang="cy-GB" sz="2400" dirty="0">
                <a:latin typeface="Arial" panose="020B0604020202020204" pitchFamily="34" charset="0"/>
                <a:cs typeface="Arial" panose="020B0604020202020204" pitchFamily="34" charset="0"/>
              </a:rPr>
              <a:t>Cynhwysiant mewn arweinyddiaeth gynhwysol/ </a:t>
            </a:r>
            <a:r>
              <a:rPr lang="en-GB" sz="2400" dirty="0">
                <a:solidFill>
                  <a:srgbClr val="002060"/>
                </a:solidFill>
                <a:latin typeface="Arial" panose="020B0604020202020204" pitchFamily="34" charset="0"/>
                <a:cs typeface="Arial" panose="020B0604020202020204" pitchFamily="34" charset="0"/>
              </a:rPr>
              <a:t>Inclusion in inclusive leadership (Ferdman, 2021)</a:t>
            </a:r>
          </a:p>
        </p:txBody>
      </p:sp>
      <p:sp>
        <p:nvSpPr>
          <p:cNvPr id="26" name="Content Placeholder 25">
            <a:extLst>
              <a:ext uri="{FF2B5EF4-FFF2-40B4-BE49-F238E27FC236}">
                <a16:creationId xmlns:a16="http://schemas.microsoft.com/office/drawing/2014/main" id="{82BD9EB3-AAA9-4DB3-862B-AC058DB1EE8C}"/>
              </a:ext>
            </a:extLst>
          </p:cNvPr>
          <p:cNvSpPr>
            <a:spLocks noGrp="1"/>
          </p:cNvSpPr>
          <p:nvPr>
            <p:ph sz="half" idx="1"/>
          </p:nvPr>
        </p:nvSpPr>
        <p:spPr>
          <a:xfrm>
            <a:off x="4629150" y="1883006"/>
            <a:ext cx="3886200" cy="4351338"/>
          </a:xfrm>
        </p:spPr>
        <p:txBody>
          <a:bodyPr>
            <a:normAutofit/>
          </a:bodyPr>
          <a:lstStyle/>
          <a:p>
            <a:r>
              <a:rPr lang="en-GB" sz="2000" dirty="0">
                <a:solidFill>
                  <a:srgbClr val="002060"/>
                </a:solidFill>
              </a:rPr>
              <a:t>How much do people feel appreciated, valued, safe, respected, engaged, able to be authentic, and therefore able and willing to provide their full contributions in work or other settings?</a:t>
            </a:r>
          </a:p>
        </p:txBody>
      </p:sp>
      <p:sp>
        <p:nvSpPr>
          <p:cNvPr id="27" name="Content Placeholder 26">
            <a:extLst>
              <a:ext uri="{FF2B5EF4-FFF2-40B4-BE49-F238E27FC236}">
                <a16:creationId xmlns:a16="http://schemas.microsoft.com/office/drawing/2014/main" id="{98D0CA84-F886-4909-957E-2B825B858CCD}"/>
              </a:ext>
            </a:extLst>
          </p:cNvPr>
          <p:cNvSpPr>
            <a:spLocks noGrp="1"/>
          </p:cNvSpPr>
          <p:nvPr>
            <p:ph sz="half" idx="2"/>
          </p:nvPr>
        </p:nvSpPr>
        <p:spPr>
          <a:xfrm>
            <a:off x="493154" y="1861958"/>
            <a:ext cx="3886200" cy="4351338"/>
          </a:xfrm>
        </p:spPr>
        <p:txBody>
          <a:bodyPr>
            <a:normAutofit/>
          </a:bodyPr>
          <a:lstStyle/>
          <a:p>
            <a:r>
              <a:rPr lang="cy-GB" sz="2000" dirty="0"/>
              <a:t>Faint mae pobl yn </a:t>
            </a:r>
            <a:r>
              <a:rPr lang="cy-GB" sz="2000" dirty="0" err="1"/>
              <a:t>teimo</a:t>
            </a:r>
            <a:r>
              <a:rPr lang="cy-GB" sz="2000" dirty="0"/>
              <a:t> eu bod wedi eu gwerthfawrogi, eu bod yn ddiogel, yn cael eu parch, yn ymgysylltu, yn gallu bod yn dilys, ac felly’n gallu, ac yn barod i ddarparu eu cyfraniadau llawn mewn gwaith neu mewn lleoliadau eraill?</a:t>
            </a:r>
          </a:p>
        </p:txBody>
      </p:sp>
    </p:spTree>
    <p:extLst>
      <p:ext uri="{BB962C8B-B14F-4D97-AF65-F5344CB8AC3E}">
        <p14:creationId xmlns:p14="http://schemas.microsoft.com/office/powerpoint/2010/main" val="32658690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B5421171-C9E5-4EAE-AE77-EE8AEAEA8755}"/>
              </a:ext>
            </a:extLst>
          </p:cNvPr>
          <p:cNvGrpSpPr/>
          <p:nvPr/>
        </p:nvGrpSpPr>
        <p:grpSpPr>
          <a:xfrm>
            <a:off x="501847" y="984455"/>
            <a:ext cx="8077124" cy="3958022"/>
            <a:chOff x="669129" y="169607"/>
            <a:chExt cx="10769498" cy="5277362"/>
          </a:xfrm>
        </p:grpSpPr>
        <p:pic>
          <p:nvPicPr>
            <p:cNvPr id="3" name="Picture 2">
              <a:extLst>
                <a:ext uri="{FF2B5EF4-FFF2-40B4-BE49-F238E27FC236}">
                  <a16:creationId xmlns:a16="http://schemas.microsoft.com/office/drawing/2014/main" id="{1E57C05B-1040-4BEF-8416-8299A2FA5FC9}"/>
                </a:ext>
              </a:extLst>
            </p:cNvPr>
            <p:cNvPicPr>
              <a:picLocks noChangeAspect="1"/>
            </p:cNvPicPr>
            <p:nvPr/>
          </p:nvPicPr>
          <p:blipFill>
            <a:blip r:embed="rId3"/>
            <a:stretch>
              <a:fillRect/>
            </a:stretch>
          </p:blipFill>
          <p:spPr>
            <a:xfrm>
              <a:off x="669129" y="169607"/>
              <a:ext cx="7871021" cy="5277362"/>
            </a:xfrm>
            <a:prstGeom prst="rect">
              <a:avLst/>
            </a:prstGeom>
          </p:spPr>
        </p:pic>
        <p:sp>
          <p:nvSpPr>
            <p:cNvPr id="5" name="TextBox 4">
              <a:extLst>
                <a:ext uri="{FF2B5EF4-FFF2-40B4-BE49-F238E27FC236}">
                  <a16:creationId xmlns:a16="http://schemas.microsoft.com/office/drawing/2014/main" id="{5E65AAB4-F420-4E1F-AEC3-D94455490AAE}"/>
                </a:ext>
              </a:extLst>
            </p:cNvPr>
            <p:cNvSpPr txBox="1"/>
            <p:nvPr/>
          </p:nvSpPr>
          <p:spPr>
            <a:xfrm>
              <a:off x="8402129" y="4721525"/>
              <a:ext cx="3036498" cy="400109"/>
            </a:xfrm>
            <a:prstGeom prst="rect">
              <a:avLst/>
            </a:prstGeom>
            <a:noFill/>
          </p:spPr>
          <p:txBody>
            <a:bodyPr wrap="square" rtlCol="0">
              <a:spAutoFit/>
            </a:bodyPr>
            <a:lstStyle/>
            <a:p>
              <a:r>
                <a:rPr lang="en-GB" sz="1350" dirty="0"/>
                <a:t>Ferdman, B.M. (2021 p.9)</a:t>
              </a:r>
            </a:p>
          </p:txBody>
        </p:sp>
        <p:sp>
          <p:nvSpPr>
            <p:cNvPr id="6" name="TextBox 5">
              <a:extLst>
                <a:ext uri="{FF2B5EF4-FFF2-40B4-BE49-F238E27FC236}">
                  <a16:creationId xmlns:a16="http://schemas.microsoft.com/office/drawing/2014/main" id="{25238736-D50F-4CA9-A156-F85E7B204FB0}"/>
                </a:ext>
              </a:extLst>
            </p:cNvPr>
            <p:cNvSpPr txBox="1"/>
            <p:nvPr/>
          </p:nvSpPr>
          <p:spPr>
            <a:xfrm>
              <a:off x="8106887" y="1400714"/>
              <a:ext cx="3036498" cy="1508105"/>
            </a:xfrm>
            <a:prstGeom prst="rect">
              <a:avLst/>
            </a:prstGeom>
            <a:noFill/>
          </p:spPr>
          <p:txBody>
            <a:bodyPr wrap="square" rtlCol="0">
              <a:spAutoFit/>
            </a:bodyPr>
            <a:lstStyle/>
            <a:p>
              <a:r>
                <a:rPr lang="cy-GB" sz="1350" dirty="0">
                  <a:latin typeface="inherit"/>
                </a:rPr>
                <a:t>Systemau cynhwysiant: fframwaith dadansoddol aml-lefel</a:t>
              </a:r>
              <a:r>
                <a:rPr lang="cy-GB" sz="1350" dirty="0">
                  <a:solidFill>
                    <a:srgbClr val="002060"/>
                  </a:solidFill>
                  <a:latin typeface="inherit"/>
                </a:rPr>
                <a:t>/</a:t>
              </a:r>
            </a:p>
            <a:p>
              <a:r>
                <a:rPr lang="en-GB" sz="1350" dirty="0">
                  <a:solidFill>
                    <a:srgbClr val="002060"/>
                  </a:solidFill>
                </a:rPr>
                <a:t>Systems of inclusion: a multi-level analytic framework /</a:t>
              </a:r>
            </a:p>
          </p:txBody>
        </p:sp>
      </p:grpSp>
      <p:sp>
        <p:nvSpPr>
          <p:cNvPr id="4" name="TextBox 3">
            <a:extLst>
              <a:ext uri="{FF2B5EF4-FFF2-40B4-BE49-F238E27FC236}">
                <a16:creationId xmlns:a16="http://schemas.microsoft.com/office/drawing/2014/main" id="{5CADBFCD-0A77-4AFD-8BCE-D8353FA7ECC0}"/>
              </a:ext>
            </a:extLst>
          </p:cNvPr>
          <p:cNvSpPr txBox="1"/>
          <p:nvPr/>
        </p:nvSpPr>
        <p:spPr>
          <a:xfrm>
            <a:off x="1241403" y="178672"/>
            <a:ext cx="7696705" cy="923330"/>
          </a:xfrm>
          <a:prstGeom prst="rect">
            <a:avLst/>
          </a:prstGeom>
          <a:noFill/>
        </p:spPr>
        <p:txBody>
          <a:bodyPr wrap="square" rtlCol="0">
            <a:spAutoFit/>
          </a:bodyPr>
          <a:lstStyle/>
          <a:p>
            <a:r>
              <a:rPr lang="en-GB" dirty="0" err="1"/>
              <a:t>Rhaid</a:t>
            </a:r>
            <a:r>
              <a:rPr lang="en-GB" dirty="0"/>
              <a:t> </a:t>
            </a:r>
            <a:r>
              <a:rPr lang="en-GB" dirty="0" err="1"/>
              <a:t>i</a:t>
            </a:r>
            <a:r>
              <a:rPr lang="en-GB" dirty="0"/>
              <a:t> chi </a:t>
            </a:r>
            <a:r>
              <a:rPr lang="en-GB" dirty="0" err="1"/>
              <a:t>fod</a:t>
            </a:r>
            <a:r>
              <a:rPr lang="en-GB" dirty="0"/>
              <a:t> </a:t>
            </a:r>
            <a:r>
              <a:rPr lang="en-GB" dirty="0" err="1"/>
              <a:t>yn</a:t>
            </a:r>
            <a:r>
              <a:rPr lang="en-GB" dirty="0"/>
              <a:t> </a:t>
            </a:r>
            <a:r>
              <a:rPr lang="en-GB" dirty="0" err="1"/>
              <a:t>bobl</a:t>
            </a:r>
            <a:r>
              <a:rPr lang="en-GB" dirty="0"/>
              <a:t> </a:t>
            </a:r>
            <a:r>
              <a:rPr lang="en-GB" dirty="0" err="1"/>
              <a:t>sy’n</a:t>
            </a:r>
            <a:r>
              <a:rPr lang="en-GB" dirty="0"/>
              <a:t> ‘</a:t>
            </a:r>
            <a:r>
              <a:rPr lang="en-GB" b="0" i="0" dirty="0" err="1">
                <a:solidFill>
                  <a:srgbClr val="202124"/>
                </a:solidFill>
                <a:effectLst/>
                <a:latin typeface="Google Sans"/>
              </a:rPr>
              <a:t>pontio</a:t>
            </a:r>
            <a:r>
              <a:rPr lang="en-GB" b="0" i="0" dirty="0">
                <a:solidFill>
                  <a:srgbClr val="202124"/>
                </a:solidFill>
                <a:effectLst/>
                <a:latin typeface="Google Sans"/>
              </a:rPr>
              <a:t> </a:t>
            </a:r>
            <a:r>
              <a:rPr lang="en-GB" b="0" i="0" dirty="0" err="1">
                <a:solidFill>
                  <a:srgbClr val="202124"/>
                </a:solidFill>
                <a:effectLst/>
                <a:latin typeface="Google Sans"/>
              </a:rPr>
              <a:t>ffiniau</a:t>
            </a:r>
            <a:r>
              <a:rPr lang="en-GB" b="0" i="0" dirty="0">
                <a:solidFill>
                  <a:srgbClr val="202124"/>
                </a:solidFill>
                <a:effectLst/>
                <a:latin typeface="Google Sans"/>
              </a:rPr>
              <a:t>, </a:t>
            </a:r>
            <a:r>
              <a:rPr lang="en-GB" b="0" i="0" dirty="0" err="1">
                <a:solidFill>
                  <a:srgbClr val="202124"/>
                </a:solidFill>
                <a:effectLst/>
                <a:latin typeface="Google Sans"/>
              </a:rPr>
              <a:t>croesi</a:t>
            </a:r>
            <a:r>
              <a:rPr lang="en-GB" b="0" i="0" dirty="0">
                <a:solidFill>
                  <a:srgbClr val="202124"/>
                </a:solidFill>
                <a:effectLst/>
                <a:latin typeface="Google Sans"/>
              </a:rPr>
              <a:t> </a:t>
            </a:r>
            <a:r>
              <a:rPr lang="en-GB" b="0" i="0" dirty="0" err="1">
                <a:solidFill>
                  <a:srgbClr val="202124"/>
                </a:solidFill>
                <a:effectLst/>
                <a:latin typeface="Google Sans"/>
              </a:rPr>
              <a:t>ffiniau</a:t>
            </a:r>
            <a:r>
              <a:rPr lang="en-GB" b="0" i="0" dirty="0">
                <a:solidFill>
                  <a:srgbClr val="202124"/>
                </a:solidFill>
                <a:effectLst/>
                <a:latin typeface="Google Sans"/>
              </a:rPr>
              <a:t> ac </a:t>
            </a:r>
            <a:r>
              <a:rPr lang="en-GB" b="0" i="0" dirty="0" err="1">
                <a:solidFill>
                  <a:srgbClr val="202124"/>
                </a:solidFill>
                <a:effectLst/>
                <a:latin typeface="Google Sans"/>
              </a:rPr>
              <a:t>eiriol</a:t>
            </a:r>
            <a:r>
              <a:rPr lang="en-GB" b="0" i="0" dirty="0">
                <a:solidFill>
                  <a:srgbClr val="202124"/>
                </a:solidFill>
                <a:effectLst/>
                <a:latin typeface="Google Sans"/>
              </a:rPr>
              <a:t>/’</a:t>
            </a:r>
          </a:p>
          <a:p>
            <a:r>
              <a:rPr lang="en-GB" dirty="0">
                <a:solidFill>
                  <a:srgbClr val="002060"/>
                </a:solidFill>
                <a:latin typeface="Google Sans"/>
              </a:rPr>
              <a:t>You have to be </a:t>
            </a:r>
            <a:r>
              <a:rPr lang="en-GB" dirty="0">
                <a:solidFill>
                  <a:srgbClr val="002060"/>
                </a:solidFill>
              </a:rPr>
              <a:t>‘boundary spanners, border crossers and advocates’</a:t>
            </a:r>
          </a:p>
          <a:p>
            <a:pPr algn="ctr"/>
            <a:r>
              <a:rPr lang="en-GB" dirty="0">
                <a:solidFill>
                  <a:srgbClr val="002060"/>
                </a:solidFill>
              </a:rPr>
              <a:t>(Scanlon and Johnson, 2015 p. 165)</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D93EFAE-81F5-41BA-AD33-1B3F8060D0EF}"/>
              </a:ext>
            </a:extLst>
          </p:cNvPr>
          <p:cNvSpPr txBox="1"/>
          <p:nvPr/>
        </p:nvSpPr>
        <p:spPr>
          <a:xfrm>
            <a:off x="2634199" y="5038283"/>
            <a:ext cx="5942396" cy="369332"/>
          </a:xfrm>
          <a:prstGeom prst="rect">
            <a:avLst/>
          </a:prstGeom>
          <a:noFill/>
        </p:spPr>
        <p:txBody>
          <a:bodyPr wrap="none" rtlCol="0">
            <a:spAutoFit/>
          </a:bodyPr>
          <a:lstStyle/>
          <a:p>
            <a:r>
              <a:rPr lang="en-GB" dirty="0"/>
              <a:t>(Lopez, 2006, p.66, cited in Scanlan and Johnson, 2015 p.165)</a:t>
            </a:r>
          </a:p>
        </p:txBody>
      </p:sp>
      <p:pic>
        <p:nvPicPr>
          <p:cNvPr id="11" name="Picture 10">
            <a:extLst>
              <a:ext uri="{FF2B5EF4-FFF2-40B4-BE49-F238E27FC236}">
                <a16:creationId xmlns:a16="http://schemas.microsoft.com/office/drawing/2014/main" id="{83056421-5725-4FA2-8ADF-B137C36789C2}"/>
              </a:ext>
            </a:extLst>
          </p:cNvPr>
          <p:cNvPicPr>
            <a:picLocks noChangeAspect="1"/>
          </p:cNvPicPr>
          <p:nvPr/>
        </p:nvPicPr>
        <p:blipFill>
          <a:blip r:embed="rId2"/>
          <a:stretch>
            <a:fillRect/>
          </a:stretch>
        </p:blipFill>
        <p:spPr>
          <a:xfrm>
            <a:off x="442061" y="466283"/>
            <a:ext cx="8073289" cy="4000942"/>
          </a:xfrm>
          <a:prstGeom prst="rect">
            <a:avLst/>
          </a:prstGeom>
        </p:spPr>
      </p:pic>
    </p:spTree>
    <p:extLst>
      <p:ext uri="{BB962C8B-B14F-4D97-AF65-F5344CB8AC3E}">
        <p14:creationId xmlns:p14="http://schemas.microsoft.com/office/powerpoint/2010/main" val="18723001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5BC1B-DE76-48EF-B64E-A65FF92C6A5E}"/>
              </a:ext>
            </a:extLst>
          </p:cNvPr>
          <p:cNvSpPr>
            <a:spLocks noGrp="1"/>
          </p:cNvSpPr>
          <p:nvPr>
            <p:ph type="title"/>
          </p:nvPr>
        </p:nvSpPr>
        <p:spPr>
          <a:xfrm>
            <a:off x="684341" y="56289"/>
            <a:ext cx="7886700" cy="1325563"/>
          </a:xfrm>
        </p:spPr>
        <p:txBody>
          <a:bodyPr>
            <a:normAutofit/>
          </a:bodyPr>
          <a:lstStyle/>
          <a:p>
            <a:r>
              <a:rPr lang="en-GB" dirty="0">
                <a:latin typeface="Arial" panose="020B0604020202020204" pitchFamily="34" charset="0"/>
                <a:cs typeface="Arial" panose="020B0604020202020204" pitchFamily="34" charset="0"/>
              </a:rPr>
              <a:t> </a:t>
            </a:r>
            <a:r>
              <a:rPr lang="cy-GB" sz="2700" dirty="0">
                <a:latin typeface="Arial" panose="020B0604020202020204" pitchFamily="34" charset="0"/>
                <a:cs typeface="Arial" panose="020B0604020202020204" pitchFamily="34" charset="0"/>
              </a:rPr>
              <a:t>I </a:t>
            </a:r>
            <a:r>
              <a:rPr lang="cy-GB" sz="2700" dirty="0" err="1">
                <a:latin typeface="Arial" panose="020B0604020202020204" pitchFamily="34" charset="0"/>
                <a:cs typeface="Arial" panose="020B0604020202020204" pitchFamily="34" charset="0"/>
              </a:rPr>
              <a:t>gwynhwysiant</a:t>
            </a:r>
            <a:r>
              <a:rPr lang="cy-GB" sz="2700" dirty="0">
                <a:latin typeface="Arial" panose="020B0604020202020204" pitchFamily="34" charset="0"/>
                <a:cs typeface="Arial" panose="020B0604020202020204" pitchFamily="34" charset="0"/>
              </a:rPr>
              <a:t> ddigwydd mae’n rhaid…/ </a:t>
            </a:r>
            <a:br>
              <a:rPr lang="en-GB" sz="2700" dirty="0">
                <a:latin typeface="Arial" panose="020B0604020202020204" pitchFamily="34" charset="0"/>
                <a:cs typeface="Arial" panose="020B0604020202020204" pitchFamily="34" charset="0"/>
              </a:rPr>
            </a:br>
            <a:r>
              <a:rPr lang="en-GB" sz="2700" dirty="0">
                <a:solidFill>
                  <a:srgbClr val="002060"/>
                </a:solidFill>
                <a:latin typeface="Arial" panose="020B0604020202020204" pitchFamily="34" charset="0"/>
                <a:cs typeface="Arial" panose="020B0604020202020204" pitchFamily="34" charset="0"/>
              </a:rPr>
              <a:t>For inclusion to happen there has to be… </a:t>
            </a:r>
          </a:p>
        </p:txBody>
      </p:sp>
      <p:sp>
        <p:nvSpPr>
          <p:cNvPr id="3" name="Content Placeholder 2">
            <a:extLst>
              <a:ext uri="{FF2B5EF4-FFF2-40B4-BE49-F238E27FC236}">
                <a16:creationId xmlns:a16="http://schemas.microsoft.com/office/drawing/2014/main" id="{6D4558EF-A1E5-43EE-ADDE-9627613D2A8B}"/>
              </a:ext>
            </a:extLst>
          </p:cNvPr>
          <p:cNvSpPr>
            <a:spLocks noGrp="1"/>
          </p:cNvSpPr>
          <p:nvPr>
            <p:ph sz="half" idx="2"/>
          </p:nvPr>
        </p:nvSpPr>
        <p:spPr>
          <a:xfrm>
            <a:off x="4862671" y="1630117"/>
            <a:ext cx="3868340" cy="4104563"/>
          </a:xfrm>
        </p:spPr>
        <p:txBody>
          <a:bodyPr>
            <a:normAutofit fontScale="92500" lnSpcReduction="20000"/>
          </a:bodyPr>
          <a:lstStyle/>
          <a:p>
            <a:pPr marL="514350" indent="-514350">
              <a:buAutoNum type="arabicPeriod"/>
            </a:pPr>
            <a:r>
              <a:rPr lang="en-GB" sz="2400" dirty="0">
                <a:solidFill>
                  <a:srgbClr val="002060"/>
                </a:solidFill>
              </a:rPr>
              <a:t>The acknowledgement and value of everybody’s inherent worth </a:t>
            </a:r>
          </a:p>
          <a:p>
            <a:pPr marL="514350" indent="-514350">
              <a:buAutoNum type="arabicPeriod"/>
            </a:pPr>
            <a:r>
              <a:rPr lang="en-GB" sz="2400" dirty="0">
                <a:solidFill>
                  <a:srgbClr val="002060"/>
                </a:solidFill>
              </a:rPr>
              <a:t>An approach based on human rights</a:t>
            </a:r>
          </a:p>
          <a:p>
            <a:pPr marL="514350" indent="-514350">
              <a:buAutoNum type="arabicPeriod"/>
            </a:pPr>
            <a:r>
              <a:rPr lang="en-GB" sz="2400" dirty="0">
                <a:solidFill>
                  <a:srgbClr val="002060"/>
                </a:solidFill>
              </a:rPr>
              <a:t> 3. Awareness of interconnection </a:t>
            </a:r>
          </a:p>
          <a:p>
            <a:pPr marL="514350" indent="-514350">
              <a:buAutoNum type="arabicPeriod"/>
            </a:pPr>
            <a:r>
              <a:rPr lang="en-GB" sz="2400" dirty="0">
                <a:solidFill>
                  <a:srgbClr val="002060"/>
                </a:solidFill>
              </a:rPr>
              <a:t>4. The role of power in inclusive leadership </a:t>
            </a:r>
          </a:p>
          <a:p>
            <a:pPr marL="514350" indent="-514350">
              <a:buAutoNum type="arabicPeriod"/>
            </a:pPr>
            <a:r>
              <a:rPr lang="en-GB" sz="2400" dirty="0">
                <a:solidFill>
                  <a:srgbClr val="002060"/>
                </a:solidFill>
              </a:rPr>
              <a:t>5. Courage to share and take over responsibility</a:t>
            </a:r>
          </a:p>
          <a:p>
            <a:pPr marL="0" indent="0">
              <a:buNone/>
            </a:pPr>
            <a:endParaRPr lang="en-GB" sz="2400" dirty="0">
              <a:solidFill>
                <a:srgbClr val="002060"/>
              </a:solidFill>
            </a:endParaRPr>
          </a:p>
          <a:p>
            <a:pPr marL="0" indent="0">
              <a:buNone/>
            </a:pPr>
            <a:r>
              <a:rPr lang="en-GB" sz="2400" dirty="0">
                <a:solidFill>
                  <a:srgbClr val="002060"/>
                </a:solidFill>
              </a:rPr>
              <a:t>                    Bortini </a:t>
            </a:r>
            <a:r>
              <a:rPr lang="en-GB" sz="2400" i="1" dirty="0">
                <a:solidFill>
                  <a:srgbClr val="002060"/>
                </a:solidFill>
              </a:rPr>
              <a:t>et al. </a:t>
            </a:r>
            <a:r>
              <a:rPr lang="en-GB" sz="2400" dirty="0">
                <a:solidFill>
                  <a:srgbClr val="002060"/>
                </a:solidFill>
              </a:rPr>
              <a:t>(2018)</a:t>
            </a:r>
          </a:p>
        </p:txBody>
      </p:sp>
      <p:sp>
        <p:nvSpPr>
          <p:cNvPr id="5" name="Rectangle 1">
            <a:extLst>
              <a:ext uri="{FF2B5EF4-FFF2-40B4-BE49-F238E27FC236}">
                <a16:creationId xmlns:a16="http://schemas.microsoft.com/office/drawing/2014/main" id="{79C122C7-3641-4334-818B-C5349E9314B5}"/>
              </a:ext>
            </a:extLst>
          </p:cNvPr>
          <p:cNvSpPr>
            <a:spLocks noGrp="1" noChangeArrowheads="1"/>
          </p:cNvSpPr>
          <p:nvPr>
            <p:ph sz="quarter" idx="4"/>
          </p:nvPr>
        </p:nvSpPr>
        <p:spPr bwMode="auto">
          <a:xfrm>
            <a:off x="193676" y="1687340"/>
            <a:ext cx="4741662" cy="3985070"/>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7935" rIns="0" bIns="-7935"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indent="0">
              <a:lnSpc>
                <a:spcPct val="100000"/>
              </a:lnSpc>
              <a:buNone/>
            </a:pPr>
            <a:r>
              <a:rPr lang="en-GB" sz="2000" dirty="0"/>
              <a:t>1. </a:t>
            </a:r>
            <a:r>
              <a:rPr lang="cy-GB" sz="2000" dirty="0"/>
              <a:t>Cydnabod a gwerthfawrogi gwerth cynhenid ​​pawb </a:t>
            </a:r>
          </a:p>
          <a:p>
            <a:pPr marL="0" indent="0">
              <a:lnSpc>
                <a:spcPct val="100000"/>
              </a:lnSpc>
              <a:buNone/>
            </a:pPr>
            <a:endParaRPr lang="cy-GB" sz="2000" dirty="0"/>
          </a:p>
          <a:p>
            <a:pPr marL="0" indent="0">
              <a:lnSpc>
                <a:spcPct val="100000"/>
              </a:lnSpc>
              <a:buNone/>
            </a:pPr>
            <a:r>
              <a:rPr lang="cy-GB" sz="2000" dirty="0"/>
              <a:t>2. Dull wedi'i seilio ar hawliau dynol </a:t>
            </a:r>
          </a:p>
          <a:p>
            <a:pPr marL="0" indent="0">
              <a:lnSpc>
                <a:spcPct val="100000"/>
              </a:lnSpc>
              <a:buNone/>
            </a:pPr>
            <a:endParaRPr lang="cy-GB" sz="2000" dirty="0"/>
          </a:p>
          <a:p>
            <a:pPr marL="0" indent="0">
              <a:lnSpc>
                <a:spcPct val="100000"/>
              </a:lnSpc>
              <a:buNone/>
            </a:pPr>
            <a:r>
              <a:rPr lang="cy-GB" sz="2000" dirty="0"/>
              <a:t>3. Ymwybyddiaeth o gydgysylltiad </a:t>
            </a:r>
          </a:p>
          <a:p>
            <a:pPr marL="0" indent="0">
              <a:lnSpc>
                <a:spcPct val="100000"/>
              </a:lnSpc>
              <a:buNone/>
            </a:pPr>
            <a:endParaRPr lang="cy-GB" sz="2000" dirty="0"/>
          </a:p>
          <a:p>
            <a:pPr marL="0" indent="0">
              <a:lnSpc>
                <a:spcPct val="100000"/>
              </a:lnSpc>
              <a:buNone/>
            </a:pPr>
            <a:r>
              <a:rPr lang="cy-GB" sz="2000" dirty="0"/>
              <a:t>4. Rôl pŵer mewn arweinyddiaeth gynhwysol </a:t>
            </a:r>
          </a:p>
          <a:p>
            <a:pPr marL="0" indent="0">
              <a:lnSpc>
                <a:spcPct val="100000"/>
              </a:lnSpc>
              <a:buNone/>
            </a:pPr>
            <a:endParaRPr lang="cy-GB" sz="2000" dirty="0"/>
          </a:p>
          <a:p>
            <a:pPr marL="0" indent="0">
              <a:lnSpc>
                <a:spcPct val="100000"/>
              </a:lnSpc>
              <a:buNone/>
            </a:pPr>
            <a:r>
              <a:rPr lang="cy-GB" sz="2000" dirty="0"/>
              <a:t>5. Dewrder i rannu a chymryd cyfrifoldeb</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000" b="0" i="0" u="none" strike="noStrike" cap="none" normalizeH="0" baseline="0" dirty="0">
                <a:ln>
                  <a:noFill/>
                </a:ln>
                <a:solidFill>
                  <a:srgbClr val="202124"/>
                </a:solidFill>
                <a:effectLst/>
                <a:cs typeface="Arial" panose="020B0604020202020204" pitchFamily="34" charset="0"/>
              </a:rPr>
            </a:br>
            <a:endParaRPr kumimoji="0" lang="en-US" altLang="en-US" sz="20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18089322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13582-1011-455C-BA20-7B65D20AA14A}"/>
              </a:ext>
            </a:extLst>
          </p:cNvPr>
          <p:cNvSpPr>
            <a:spLocks noGrp="1"/>
          </p:cNvSpPr>
          <p:nvPr>
            <p:ph type="title"/>
          </p:nvPr>
        </p:nvSpPr>
        <p:spPr>
          <a:xfrm>
            <a:off x="295590" y="15068"/>
            <a:ext cx="7886700" cy="1325563"/>
          </a:xfrm>
        </p:spPr>
        <p:txBody>
          <a:bodyPr>
            <a:normAutofit/>
          </a:bodyPr>
          <a:lstStyle/>
          <a:p>
            <a:r>
              <a:rPr lang="cy-GB" sz="2800" dirty="0" err="1">
                <a:latin typeface="Arial" panose="020B0604020202020204" pitchFamily="34" charset="0"/>
                <a:cs typeface="Arial" panose="020B0604020202020204" pitchFamily="34" charset="0"/>
              </a:rPr>
              <a:t>Cyfraddoldeb</a:t>
            </a:r>
            <a:r>
              <a:rPr lang="cy-GB" sz="2800" dirty="0">
                <a:latin typeface="Arial" panose="020B0604020202020204" pitchFamily="34" charset="0"/>
                <a:cs typeface="Arial" panose="020B0604020202020204" pitchFamily="34" charset="0"/>
              </a:rPr>
              <a:t> mewn a</a:t>
            </a:r>
            <a:r>
              <a:rPr lang="cy-GB" sz="2800" dirty="0">
                <a:effectLst/>
                <a:latin typeface="Arial" panose="020B0604020202020204" pitchFamily="34" charset="0"/>
                <a:ea typeface="Times New Roman" panose="02020603050405020304" pitchFamily="18" charset="0"/>
                <a:cs typeface="Arial" panose="020B0604020202020204" pitchFamily="34" charset="0"/>
              </a:rPr>
              <a:t>rweinyddiaeth </a:t>
            </a:r>
            <a:r>
              <a:rPr lang="cy-GB" sz="2800" dirty="0">
                <a:latin typeface="Arial" panose="020B0604020202020204" pitchFamily="34" charset="0"/>
                <a:ea typeface="Times New Roman" panose="02020603050405020304" pitchFamily="18" charset="0"/>
                <a:cs typeface="Arial" panose="020B0604020202020204" pitchFamily="34" charset="0"/>
              </a:rPr>
              <a:t>g</a:t>
            </a:r>
            <a:r>
              <a:rPr lang="cy-GB" sz="2800" dirty="0">
                <a:effectLst/>
                <a:latin typeface="Arial" panose="020B0604020202020204" pitchFamily="34" charset="0"/>
                <a:ea typeface="Times New Roman" panose="02020603050405020304" pitchFamily="18" charset="0"/>
                <a:cs typeface="Arial" panose="020B0604020202020204" pitchFamily="34" charset="0"/>
              </a:rPr>
              <a:t>ynhwysol</a:t>
            </a:r>
            <a:r>
              <a:rPr lang="cy-GB" sz="2800"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 </a:t>
            </a:r>
            <a:r>
              <a:rPr lang="en-GB" sz="2800" dirty="0">
                <a:solidFill>
                  <a:srgbClr val="002060"/>
                </a:solidFill>
                <a:latin typeface="Arial" panose="020B0604020202020204" pitchFamily="34" charset="0"/>
                <a:cs typeface="Arial" panose="020B0604020202020204" pitchFamily="34" charset="0"/>
              </a:rPr>
              <a:t>Equality in inclusive leadership</a:t>
            </a:r>
          </a:p>
        </p:txBody>
      </p:sp>
      <p:sp>
        <p:nvSpPr>
          <p:cNvPr id="3" name="Content Placeholder 2">
            <a:extLst>
              <a:ext uri="{FF2B5EF4-FFF2-40B4-BE49-F238E27FC236}">
                <a16:creationId xmlns:a16="http://schemas.microsoft.com/office/drawing/2014/main" id="{5E32A0B5-932F-4A1A-AFD0-95EF0ABFBD15}"/>
              </a:ext>
            </a:extLst>
          </p:cNvPr>
          <p:cNvSpPr>
            <a:spLocks noGrp="1"/>
          </p:cNvSpPr>
          <p:nvPr>
            <p:ph sz="half" idx="1"/>
          </p:nvPr>
        </p:nvSpPr>
        <p:spPr>
          <a:xfrm>
            <a:off x="352740" y="1253331"/>
            <a:ext cx="3886200" cy="4351338"/>
          </a:xfrm>
        </p:spPr>
        <p:txBody>
          <a:bodyPr>
            <a:normAutofit fontScale="85000" lnSpcReduction="20000"/>
          </a:bodyPr>
          <a:lstStyle/>
          <a:p>
            <a:r>
              <a:rPr lang="cy-GB" dirty="0"/>
              <a:t>Mae arweinyddiaeth gynhwysol, yn cynnwys nodi, galw allan a mynd i'r afael ag anghydraddoldebau. Mae hefyd yn golygu herio grwpiau, sefydliadau a chymdeithasau i feithrin prosesau, systemau a chanlyniadau mwy tecach.</a:t>
            </a:r>
          </a:p>
          <a:p>
            <a:r>
              <a:rPr lang="cy-GB" dirty="0"/>
              <a:t> Mae’n  cynnwys sylwi a lleisio materion tegwch a phŵer a mynd i'r afael â nhw</a:t>
            </a:r>
            <a:endParaRPr lang="en-GB" dirty="0"/>
          </a:p>
          <a:p>
            <a:pPr marL="0" indent="0">
              <a:buNone/>
            </a:pPr>
            <a:endParaRPr lang="en-GB" dirty="0"/>
          </a:p>
        </p:txBody>
      </p:sp>
      <p:sp>
        <p:nvSpPr>
          <p:cNvPr id="4" name="Content Placeholder 3">
            <a:extLst>
              <a:ext uri="{FF2B5EF4-FFF2-40B4-BE49-F238E27FC236}">
                <a16:creationId xmlns:a16="http://schemas.microsoft.com/office/drawing/2014/main" id="{4F4A5C84-FB81-4AE0-9B9C-A0AFB6BCA243}"/>
              </a:ext>
            </a:extLst>
          </p:cNvPr>
          <p:cNvSpPr>
            <a:spLocks noGrp="1"/>
          </p:cNvSpPr>
          <p:nvPr>
            <p:ph sz="half" idx="2"/>
          </p:nvPr>
        </p:nvSpPr>
        <p:spPr>
          <a:xfrm>
            <a:off x="4659429" y="1340631"/>
            <a:ext cx="3886200" cy="4351338"/>
          </a:xfrm>
        </p:spPr>
        <p:txBody>
          <a:bodyPr>
            <a:normAutofit fontScale="85000" lnSpcReduction="20000"/>
          </a:bodyPr>
          <a:lstStyle/>
          <a:p>
            <a:r>
              <a:rPr lang="en-GB" dirty="0">
                <a:solidFill>
                  <a:srgbClr val="002060"/>
                </a:solidFill>
              </a:rPr>
              <a:t>Inclusive leadership, involves noting, calling out, and addressing inequities. It also means challenging groups, organizations, and societies to foster more equitable processes, systems, and outcomes.</a:t>
            </a:r>
          </a:p>
          <a:p>
            <a:r>
              <a:rPr lang="en-GB" dirty="0">
                <a:solidFill>
                  <a:srgbClr val="002060"/>
                </a:solidFill>
              </a:rPr>
              <a:t> Inclusive leadership involves noticing and voicing issues of equity and power and addressing them.</a:t>
            </a:r>
          </a:p>
          <a:p>
            <a:pPr marL="0" indent="0">
              <a:buNone/>
            </a:pPr>
            <a:r>
              <a:rPr lang="en-GB" dirty="0">
                <a:solidFill>
                  <a:srgbClr val="002060"/>
                </a:solidFill>
              </a:rPr>
              <a:t>                  </a:t>
            </a:r>
          </a:p>
          <a:p>
            <a:pPr marL="0" indent="0" algn="r">
              <a:buNone/>
            </a:pPr>
            <a:r>
              <a:rPr lang="en-GB" dirty="0">
                <a:solidFill>
                  <a:srgbClr val="002060"/>
                </a:solidFill>
              </a:rPr>
              <a:t>(Ferdman, 2021 p.13)</a:t>
            </a:r>
          </a:p>
        </p:txBody>
      </p:sp>
    </p:spTree>
    <p:extLst>
      <p:ext uri="{BB962C8B-B14F-4D97-AF65-F5344CB8AC3E}">
        <p14:creationId xmlns:p14="http://schemas.microsoft.com/office/powerpoint/2010/main" val="27531484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501BD52-7F84-48A4-99CA-C71CBE728ADC}"/>
              </a:ext>
            </a:extLst>
          </p:cNvPr>
          <p:cNvSpPr>
            <a:spLocks noGrp="1"/>
          </p:cNvSpPr>
          <p:nvPr>
            <p:ph type="title"/>
          </p:nvPr>
        </p:nvSpPr>
        <p:spPr>
          <a:xfrm>
            <a:off x="2862052" y="1891513"/>
            <a:ext cx="7886700" cy="1325563"/>
          </a:xfrm>
        </p:spPr>
        <p:txBody>
          <a:bodyPr/>
          <a:lstStyle/>
          <a:p>
            <a:r>
              <a:rPr lang="en-GB" dirty="0" err="1"/>
              <a:t>Pŵer</a:t>
            </a:r>
            <a:r>
              <a:rPr lang="en-GB" dirty="0"/>
              <a:t> / </a:t>
            </a:r>
            <a:r>
              <a:rPr lang="en-GB" dirty="0">
                <a:solidFill>
                  <a:schemeClr val="accent1">
                    <a:lumMod val="75000"/>
                  </a:schemeClr>
                </a:solidFill>
              </a:rPr>
              <a:t>Power</a:t>
            </a:r>
          </a:p>
        </p:txBody>
      </p:sp>
    </p:spTree>
    <p:extLst>
      <p:ext uri="{BB962C8B-B14F-4D97-AF65-F5344CB8AC3E}">
        <p14:creationId xmlns:p14="http://schemas.microsoft.com/office/powerpoint/2010/main" val="204696631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402CE-2B82-461D-87EB-9A0B4DABC83C}"/>
              </a:ext>
            </a:extLst>
          </p:cNvPr>
          <p:cNvSpPr>
            <a:spLocks noGrp="1"/>
          </p:cNvSpPr>
          <p:nvPr>
            <p:ph type="title"/>
          </p:nvPr>
        </p:nvSpPr>
        <p:spPr>
          <a:xfrm>
            <a:off x="628649" y="291090"/>
            <a:ext cx="7886699" cy="932688"/>
          </a:xfrm>
        </p:spPr>
        <p:txBody>
          <a:bodyPr vert="horz" lIns="91440" tIns="45720" rIns="91440" bIns="45720" rtlCol="0" anchor="b">
            <a:normAutofit/>
          </a:bodyPr>
          <a:lstStyle/>
          <a:p>
            <a:r>
              <a:rPr lang="en-US" sz="2900" kern="1200" dirty="0" err="1">
                <a:solidFill>
                  <a:schemeClr val="tx1"/>
                </a:solidFill>
                <a:latin typeface="+mj-lt"/>
                <a:ea typeface="+mj-ea"/>
                <a:cs typeface="+mj-cs"/>
              </a:rPr>
              <a:t>Ydych</a:t>
            </a:r>
            <a:r>
              <a:rPr lang="en-US" sz="2900" kern="1200" dirty="0">
                <a:solidFill>
                  <a:schemeClr val="tx1"/>
                </a:solidFill>
                <a:latin typeface="+mj-lt"/>
                <a:ea typeface="+mj-ea"/>
                <a:cs typeface="+mj-cs"/>
              </a:rPr>
              <a:t> </a:t>
            </a:r>
            <a:r>
              <a:rPr lang="en-US" sz="2900" kern="1200" dirty="0" err="1">
                <a:solidFill>
                  <a:schemeClr val="tx1"/>
                </a:solidFill>
                <a:latin typeface="+mj-lt"/>
                <a:ea typeface="+mj-ea"/>
                <a:cs typeface="+mj-cs"/>
              </a:rPr>
              <a:t>chi’n</a:t>
            </a:r>
            <a:r>
              <a:rPr lang="en-US" sz="2900" kern="1200" dirty="0">
                <a:solidFill>
                  <a:schemeClr val="tx1"/>
                </a:solidFill>
                <a:latin typeface="+mj-lt"/>
                <a:ea typeface="+mj-ea"/>
                <a:cs typeface="+mj-cs"/>
              </a:rPr>
              <a:t> </a:t>
            </a:r>
            <a:r>
              <a:rPr lang="en-US" sz="2900" kern="1200" dirty="0" err="1">
                <a:solidFill>
                  <a:schemeClr val="tx1"/>
                </a:solidFill>
                <a:latin typeface="+mj-lt"/>
                <a:ea typeface="+mj-ea"/>
                <a:cs typeface="+mj-cs"/>
              </a:rPr>
              <a:t>adnabod</a:t>
            </a:r>
            <a:r>
              <a:rPr lang="en-US" sz="2900" kern="1200" dirty="0">
                <a:solidFill>
                  <a:schemeClr val="tx1"/>
                </a:solidFill>
                <a:latin typeface="+mj-lt"/>
                <a:ea typeface="+mj-ea"/>
                <a:cs typeface="+mj-cs"/>
              </a:rPr>
              <a:t> </a:t>
            </a:r>
            <a:r>
              <a:rPr lang="en-US" sz="2900" kern="1200" dirty="0" err="1">
                <a:solidFill>
                  <a:schemeClr val="tx1"/>
                </a:solidFill>
                <a:latin typeface="+mj-lt"/>
                <a:ea typeface="+mj-ea"/>
                <a:cs typeface="+mj-cs"/>
              </a:rPr>
              <a:t>arweinydd</a:t>
            </a:r>
            <a:r>
              <a:rPr lang="en-US" sz="2900" kern="1200" dirty="0">
                <a:solidFill>
                  <a:schemeClr val="tx1"/>
                </a:solidFill>
                <a:latin typeface="+mj-lt"/>
                <a:ea typeface="+mj-ea"/>
                <a:cs typeface="+mj-cs"/>
              </a:rPr>
              <a:t> </a:t>
            </a:r>
            <a:r>
              <a:rPr lang="en-US" sz="2900" kern="1200" dirty="0" err="1">
                <a:solidFill>
                  <a:schemeClr val="tx1"/>
                </a:solidFill>
                <a:latin typeface="+mj-lt"/>
                <a:ea typeface="+mj-ea"/>
                <a:cs typeface="+mj-cs"/>
              </a:rPr>
              <a:t>fel</a:t>
            </a:r>
            <a:r>
              <a:rPr lang="en-US" sz="2900" kern="1200" dirty="0">
                <a:solidFill>
                  <a:schemeClr val="tx1"/>
                </a:solidFill>
                <a:latin typeface="+mj-lt"/>
                <a:ea typeface="+mj-ea"/>
                <a:cs typeface="+mj-cs"/>
              </a:rPr>
              <a:t> </a:t>
            </a:r>
            <a:r>
              <a:rPr lang="en-US" sz="2900" kern="1200" dirty="0" err="1">
                <a:solidFill>
                  <a:schemeClr val="tx1"/>
                </a:solidFill>
                <a:latin typeface="+mj-lt"/>
                <a:ea typeface="+mj-ea"/>
                <a:cs typeface="+mj-cs"/>
              </a:rPr>
              <a:t>hwn</a:t>
            </a:r>
            <a:r>
              <a:rPr lang="en-US" sz="2900" kern="1200" dirty="0">
                <a:solidFill>
                  <a:schemeClr val="tx1"/>
                </a:solidFill>
                <a:latin typeface="+mj-lt"/>
                <a:ea typeface="+mj-ea"/>
                <a:cs typeface="+mj-cs"/>
              </a:rPr>
              <a:t>? :D</a:t>
            </a:r>
            <a:br>
              <a:rPr lang="en-US" sz="2900" kern="1200" dirty="0">
                <a:solidFill>
                  <a:schemeClr val="tx1"/>
                </a:solidFill>
                <a:latin typeface="+mj-lt"/>
                <a:ea typeface="+mj-ea"/>
                <a:cs typeface="+mj-cs"/>
              </a:rPr>
            </a:br>
            <a:r>
              <a:rPr lang="en-US" sz="2900" kern="1200" dirty="0">
                <a:solidFill>
                  <a:srgbClr val="002060"/>
                </a:solidFill>
                <a:latin typeface="+mj-lt"/>
                <a:ea typeface="+mj-ea"/>
                <a:cs typeface="+mj-cs"/>
              </a:rPr>
              <a:t>Do you know a leader like this? :D</a:t>
            </a:r>
          </a:p>
        </p:txBody>
      </p:sp>
      <p:sp>
        <p:nvSpPr>
          <p:cNvPr id="3" name="Content Placeholder 2">
            <a:extLst>
              <a:ext uri="{FF2B5EF4-FFF2-40B4-BE49-F238E27FC236}">
                <a16:creationId xmlns:a16="http://schemas.microsoft.com/office/drawing/2014/main" id="{38A8FED5-7315-41E3-92C3-4400A2A8868D}"/>
              </a:ext>
            </a:extLst>
          </p:cNvPr>
          <p:cNvSpPr>
            <a:spLocks noGrp="1"/>
          </p:cNvSpPr>
          <p:nvPr>
            <p:ph sz="half" idx="1"/>
          </p:nvPr>
        </p:nvSpPr>
        <p:spPr>
          <a:xfrm>
            <a:off x="628649" y="1335726"/>
            <a:ext cx="7886699" cy="420624"/>
          </a:xfrm>
        </p:spPr>
        <p:txBody>
          <a:bodyPr vert="horz" lIns="91440" tIns="45720" rIns="91440" bIns="45720" rtlCol="0">
            <a:normAutofit/>
          </a:bodyPr>
          <a:lstStyle/>
          <a:p>
            <a:pPr marL="0" indent="0">
              <a:buNone/>
            </a:pPr>
            <a:r>
              <a:rPr lang="en-US" sz="2400" kern="1200" dirty="0">
                <a:solidFill>
                  <a:schemeClr val="tx1"/>
                </a:solidFill>
                <a:latin typeface="+mn-lt"/>
                <a:ea typeface="+mn-ea"/>
                <a:cs typeface="+mn-cs"/>
                <a:hlinkClick r:id="rId3"/>
              </a:rPr>
              <a:t>https://www.youtube.com/watch?v=lTuya8p9xjU</a:t>
            </a:r>
            <a:endParaRPr lang="en-US" sz="2400" kern="1200" dirty="0">
              <a:solidFill>
                <a:schemeClr val="tx1"/>
              </a:solidFill>
              <a:latin typeface="+mn-lt"/>
              <a:ea typeface="+mn-ea"/>
              <a:cs typeface="+mn-cs"/>
            </a:endParaRPr>
          </a:p>
          <a:p>
            <a:pPr marL="0" indent="0">
              <a:buNone/>
            </a:pPr>
            <a:endParaRPr lang="en-US" sz="2400" kern="1200" dirty="0">
              <a:solidFill>
                <a:schemeClr val="tx1"/>
              </a:solidFill>
              <a:latin typeface="+mn-lt"/>
              <a:ea typeface="+mn-ea"/>
              <a:cs typeface="+mn-cs"/>
            </a:endParaRPr>
          </a:p>
        </p:txBody>
      </p:sp>
      <p:pic>
        <p:nvPicPr>
          <p:cNvPr id="7" name="Content Placeholder 6">
            <a:extLst>
              <a:ext uri="{FF2B5EF4-FFF2-40B4-BE49-F238E27FC236}">
                <a16:creationId xmlns:a16="http://schemas.microsoft.com/office/drawing/2014/main" id="{CEEEB1FD-96EA-49A2-A209-7BFBBBBFA98A}"/>
              </a:ext>
            </a:extLst>
          </p:cNvPr>
          <p:cNvPicPr>
            <a:picLocks noGrp="1" noChangeAspect="1"/>
          </p:cNvPicPr>
          <p:nvPr>
            <p:ph sz="half" idx="2"/>
          </p:nvPr>
        </p:nvPicPr>
        <p:blipFill>
          <a:blip r:embed="rId4"/>
          <a:stretch>
            <a:fillRect/>
          </a:stretch>
        </p:blipFill>
        <p:spPr>
          <a:xfrm>
            <a:off x="628651" y="1866040"/>
            <a:ext cx="7482962" cy="3501244"/>
          </a:xfrm>
          <a:prstGeom prst="rect">
            <a:avLst/>
          </a:prstGeom>
        </p:spPr>
      </p:pic>
    </p:spTree>
    <p:extLst>
      <p:ext uri="{BB962C8B-B14F-4D97-AF65-F5344CB8AC3E}">
        <p14:creationId xmlns:p14="http://schemas.microsoft.com/office/powerpoint/2010/main" val="392301862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8FC8B-521D-4825-A57F-04EE30FDFCA8}"/>
              </a:ext>
            </a:extLst>
          </p:cNvPr>
          <p:cNvSpPr>
            <a:spLocks noGrp="1"/>
          </p:cNvSpPr>
          <p:nvPr>
            <p:ph type="title"/>
          </p:nvPr>
        </p:nvSpPr>
        <p:spPr/>
        <p:txBody>
          <a:bodyPr>
            <a:normAutofit/>
          </a:bodyPr>
          <a:lstStyle/>
          <a:p>
            <a:r>
              <a:rPr lang="en-GB" sz="2400" dirty="0" err="1"/>
              <a:t>Ymarfer</a:t>
            </a:r>
            <a:r>
              <a:rPr lang="en-GB" sz="2400" dirty="0"/>
              <a:t>/</a:t>
            </a:r>
            <a:r>
              <a:rPr lang="en-GB" sz="2400" dirty="0">
                <a:solidFill>
                  <a:srgbClr val="002060"/>
                </a:solidFill>
              </a:rPr>
              <a:t>Exercise: </a:t>
            </a:r>
            <a:r>
              <a:rPr lang="en-GB" sz="2400" dirty="0"/>
              <a:t>Y </a:t>
            </a:r>
            <a:r>
              <a:rPr lang="en-GB" sz="2400" dirty="0" err="1"/>
              <a:t>blodyn</a:t>
            </a:r>
            <a:r>
              <a:rPr lang="en-GB" sz="2400" dirty="0"/>
              <a:t> </a:t>
            </a:r>
            <a:r>
              <a:rPr lang="en-GB" sz="2400" dirty="0" err="1"/>
              <a:t>pŵer</a:t>
            </a:r>
            <a:r>
              <a:rPr lang="en-GB" sz="2400" dirty="0"/>
              <a:t> / </a:t>
            </a:r>
            <a:r>
              <a:rPr lang="en-GB" sz="2400" dirty="0">
                <a:solidFill>
                  <a:srgbClr val="002060"/>
                </a:solidFill>
              </a:rPr>
              <a:t>The power flower</a:t>
            </a:r>
          </a:p>
        </p:txBody>
      </p:sp>
      <p:sp>
        <p:nvSpPr>
          <p:cNvPr id="3" name="Content Placeholder 2">
            <a:extLst>
              <a:ext uri="{FF2B5EF4-FFF2-40B4-BE49-F238E27FC236}">
                <a16:creationId xmlns:a16="http://schemas.microsoft.com/office/drawing/2014/main" id="{C8CB9910-9628-40D7-92BE-D9DE1F188A51}"/>
              </a:ext>
            </a:extLst>
          </p:cNvPr>
          <p:cNvSpPr>
            <a:spLocks noGrp="1"/>
          </p:cNvSpPr>
          <p:nvPr>
            <p:ph sz="half" idx="1"/>
          </p:nvPr>
        </p:nvSpPr>
        <p:spPr>
          <a:xfrm>
            <a:off x="4905682" y="2397174"/>
            <a:ext cx="3886200" cy="4351338"/>
          </a:xfrm>
        </p:spPr>
        <p:txBody>
          <a:bodyPr>
            <a:normAutofit/>
          </a:bodyPr>
          <a:lstStyle/>
          <a:p>
            <a:endParaRPr lang="en-GB" dirty="0"/>
          </a:p>
          <a:p>
            <a:endParaRPr lang="en-GB" dirty="0"/>
          </a:p>
          <a:p>
            <a:pPr marL="0" indent="0">
              <a:buNone/>
            </a:pPr>
            <a:endParaRPr lang="en-GB" dirty="0"/>
          </a:p>
          <a:p>
            <a:pPr marL="0" indent="0" algn="r">
              <a:buNone/>
            </a:pPr>
            <a:endParaRPr lang="en-GB" dirty="0"/>
          </a:p>
          <a:p>
            <a:endParaRPr lang="en-GB" dirty="0"/>
          </a:p>
          <a:p>
            <a:pPr algn="r"/>
            <a:r>
              <a:rPr lang="en-GB" sz="1800" dirty="0" err="1">
                <a:latin typeface="Arial" panose="020B0604020202020204" pitchFamily="34" charset="0"/>
                <a:cs typeface="Arial" panose="020B0604020202020204" pitchFamily="34" charset="0"/>
              </a:rPr>
              <a:t>Wedi’i</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addasu</a:t>
            </a:r>
            <a:r>
              <a:rPr lang="en-GB" sz="1800" dirty="0">
                <a:latin typeface="Arial" panose="020B0604020202020204" pitchFamily="34" charset="0"/>
                <a:cs typeface="Arial" panose="020B0604020202020204" pitchFamily="34" charset="0"/>
              </a:rPr>
              <a:t> o/Adapted from </a:t>
            </a:r>
            <a:r>
              <a:rPr lang="en-GB" sz="18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Arnold </a:t>
            </a:r>
            <a:r>
              <a:rPr lang="en-GB" sz="1800" i="1" dirty="0">
                <a:solidFill>
                  <a:srgbClr val="000000"/>
                </a:solidFill>
                <a:effectLst/>
                <a:latin typeface="Arial" panose="020B0604020202020204" pitchFamily="34" charset="0"/>
                <a:ea typeface="DengXian" panose="02010600030101010101" pitchFamily="2" charset="-122"/>
                <a:cs typeface="Arial" panose="020B0604020202020204" pitchFamily="34" charset="0"/>
              </a:rPr>
              <a:t>et al.</a:t>
            </a:r>
            <a:r>
              <a:rPr lang="en-GB" sz="18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(1991)</a:t>
            </a:r>
            <a:endParaRPr lang="en-GB" sz="18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10A7F4AE-79EF-419F-906C-B27A80DE3914}"/>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628650" y="1389511"/>
            <a:ext cx="4520934" cy="3807108"/>
          </a:xfrm>
          <a:prstGeom prst="rect">
            <a:avLst/>
          </a:prstGeom>
          <a:noFill/>
          <a:ln>
            <a:noFill/>
          </a:ln>
        </p:spPr>
      </p:pic>
    </p:spTree>
    <p:extLst>
      <p:ext uri="{BB962C8B-B14F-4D97-AF65-F5344CB8AC3E}">
        <p14:creationId xmlns:p14="http://schemas.microsoft.com/office/powerpoint/2010/main" val="86542287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4E441-34A4-49C6-9E02-53B433F4654E}"/>
              </a:ext>
            </a:extLst>
          </p:cNvPr>
          <p:cNvSpPr>
            <a:spLocks noGrp="1"/>
          </p:cNvSpPr>
          <p:nvPr>
            <p:ph type="title"/>
          </p:nvPr>
        </p:nvSpPr>
        <p:spPr/>
        <p:txBody>
          <a:bodyPr/>
          <a:lstStyle/>
          <a:p>
            <a:r>
              <a:rPr lang="en-GB" dirty="0" err="1"/>
              <a:t>Ystyriwch</a:t>
            </a:r>
            <a:r>
              <a:rPr lang="en-GB" dirty="0"/>
              <a:t>                </a:t>
            </a:r>
            <a:r>
              <a:rPr lang="en-GB" dirty="0">
                <a:solidFill>
                  <a:schemeClr val="accent1">
                    <a:lumMod val="75000"/>
                  </a:schemeClr>
                </a:solidFill>
              </a:rPr>
              <a:t>Consider</a:t>
            </a:r>
          </a:p>
        </p:txBody>
      </p:sp>
      <p:sp>
        <p:nvSpPr>
          <p:cNvPr id="3" name="Content Placeholder 2">
            <a:extLst>
              <a:ext uri="{FF2B5EF4-FFF2-40B4-BE49-F238E27FC236}">
                <a16:creationId xmlns:a16="http://schemas.microsoft.com/office/drawing/2014/main" id="{6C6A7760-7083-4A1D-9DC8-31C73722C689}"/>
              </a:ext>
            </a:extLst>
          </p:cNvPr>
          <p:cNvSpPr>
            <a:spLocks noGrp="1"/>
          </p:cNvSpPr>
          <p:nvPr>
            <p:ph sz="half" idx="1"/>
          </p:nvPr>
        </p:nvSpPr>
        <p:spPr>
          <a:xfrm>
            <a:off x="4699205" y="1705939"/>
            <a:ext cx="3886200" cy="4351338"/>
          </a:xfrm>
        </p:spPr>
        <p:txBody>
          <a:bodyPr/>
          <a:lstStyle/>
          <a:p>
            <a:r>
              <a:rPr lang="en-GB" dirty="0"/>
              <a:t>An experience that made you feel powerful</a:t>
            </a:r>
          </a:p>
          <a:p>
            <a:pPr marL="0" indent="0">
              <a:buNone/>
            </a:pPr>
            <a:endParaRPr lang="en-GB" dirty="0"/>
          </a:p>
          <a:p>
            <a:endParaRPr lang="en-GB" dirty="0"/>
          </a:p>
          <a:p>
            <a:r>
              <a:rPr lang="en-GB" dirty="0"/>
              <a:t>An experience that made you feel powerless</a:t>
            </a:r>
          </a:p>
        </p:txBody>
      </p:sp>
      <p:sp>
        <p:nvSpPr>
          <p:cNvPr id="4" name="Content Placeholder 3">
            <a:extLst>
              <a:ext uri="{FF2B5EF4-FFF2-40B4-BE49-F238E27FC236}">
                <a16:creationId xmlns:a16="http://schemas.microsoft.com/office/drawing/2014/main" id="{7D6C6AE0-C6C1-4D2F-8AF2-1A2FE810D34B}"/>
              </a:ext>
            </a:extLst>
          </p:cNvPr>
          <p:cNvSpPr>
            <a:spLocks noGrp="1"/>
          </p:cNvSpPr>
          <p:nvPr>
            <p:ph sz="half" idx="2"/>
          </p:nvPr>
        </p:nvSpPr>
        <p:spPr>
          <a:xfrm>
            <a:off x="628650" y="2012547"/>
            <a:ext cx="3886200" cy="4351338"/>
          </a:xfrm>
        </p:spPr>
        <p:txBody>
          <a:bodyPr/>
          <a:lstStyle/>
          <a:p>
            <a:r>
              <a:rPr lang="it-IT" dirty="0"/>
              <a:t>Brofiad a wnaeth i chi deimlo'n bwerus</a:t>
            </a:r>
            <a:endParaRPr lang="en-GB" dirty="0"/>
          </a:p>
          <a:p>
            <a:endParaRPr lang="en-GB" dirty="0"/>
          </a:p>
          <a:p>
            <a:r>
              <a:rPr lang="it-IT" dirty="0"/>
              <a:t>Profiad a wnaeth i chi deimlo'n ddi-rym</a:t>
            </a:r>
            <a:endParaRPr lang="en-GB" dirty="0"/>
          </a:p>
        </p:txBody>
      </p:sp>
    </p:spTree>
    <p:extLst>
      <p:ext uri="{BB962C8B-B14F-4D97-AF65-F5344CB8AC3E}">
        <p14:creationId xmlns:p14="http://schemas.microsoft.com/office/powerpoint/2010/main" val="111983983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48CA1-FCBA-4773-B388-D804EABF5A18}"/>
              </a:ext>
            </a:extLst>
          </p:cNvPr>
          <p:cNvSpPr>
            <a:spLocks noGrp="1"/>
          </p:cNvSpPr>
          <p:nvPr>
            <p:ph type="title"/>
          </p:nvPr>
        </p:nvSpPr>
        <p:spPr/>
        <p:txBody>
          <a:bodyPr/>
          <a:lstStyle/>
          <a:p>
            <a:r>
              <a:rPr lang="en-GB" dirty="0" err="1"/>
              <a:t>Pŵer</a:t>
            </a:r>
            <a:r>
              <a:rPr lang="en-GB" dirty="0"/>
              <a:t>/ Power</a:t>
            </a:r>
          </a:p>
        </p:txBody>
      </p:sp>
      <p:pic>
        <p:nvPicPr>
          <p:cNvPr id="6" name="Content Placeholder 5">
            <a:extLst>
              <a:ext uri="{FF2B5EF4-FFF2-40B4-BE49-F238E27FC236}">
                <a16:creationId xmlns:a16="http://schemas.microsoft.com/office/drawing/2014/main" id="{81DE0878-32E8-43B4-951D-550855BF5244}"/>
              </a:ext>
            </a:extLst>
          </p:cNvPr>
          <p:cNvPicPr>
            <a:picLocks noGrp="1" noChangeAspect="1"/>
          </p:cNvPicPr>
          <p:nvPr>
            <p:ph sz="half" idx="1"/>
          </p:nvPr>
        </p:nvPicPr>
        <p:blipFill>
          <a:blip r:embed="rId3"/>
          <a:stretch>
            <a:fillRect/>
          </a:stretch>
        </p:blipFill>
        <p:spPr>
          <a:xfrm>
            <a:off x="306055" y="1468014"/>
            <a:ext cx="8357192" cy="4129851"/>
          </a:xfrm>
        </p:spPr>
      </p:pic>
    </p:spTree>
    <p:extLst>
      <p:ext uri="{BB962C8B-B14F-4D97-AF65-F5344CB8AC3E}">
        <p14:creationId xmlns:p14="http://schemas.microsoft.com/office/powerpoint/2010/main" val="69091805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9D069-055C-46CB-92EE-BF6A4E6FA26C}"/>
              </a:ext>
            </a:extLst>
          </p:cNvPr>
          <p:cNvSpPr>
            <a:spLocks noGrp="1"/>
          </p:cNvSpPr>
          <p:nvPr>
            <p:ph type="title"/>
          </p:nvPr>
        </p:nvSpPr>
        <p:spPr/>
        <p:txBody>
          <a:bodyPr/>
          <a:lstStyle/>
          <a:p>
            <a:r>
              <a:rPr lang="cy-GB" dirty="0"/>
              <a:t>Pŵer</a:t>
            </a:r>
          </a:p>
        </p:txBody>
      </p:sp>
      <p:sp>
        <p:nvSpPr>
          <p:cNvPr id="3" name="Content Placeholder 2">
            <a:extLst>
              <a:ext uri="{FF2B5EF4-FFF2-40B4-BE49-F238E27FC236}">
                <a16:creationId xmlns:a16="http://schemas.microsoft.com/office/drawing/2014/main" id="{51848B38-21C0-46BA-9BAD-22365B79916B}"/>
              </a:ext>
            </a:extLst>
          </p:cNvPr>
          <p:cNvSpPr>
            <a:spLocks noGrp="1"/>
          </p:cNvSpPr>
          <p:nvPr>
            <p:ph sz="half" idx="1"/>
          </p:nvPr>
        </p:nvSpPr>
        <p:spPr>
          <a:xfrm>
            <a:off x="628650" y="1589651"/>
            <a:ext cx="3886200" cy="4351338"/>
          </a:xfrm>
        </p:spPr>
        <p:txBody>
          <a:bodyPr/>
          <a:lstStyle/>
          <a:p>
            <a:pPr marL="0" indent="0">
              <a:buNone/>
            </a:pPr>
            <a:r>
              <a:rPr lang="cy-GB" dirty="0"/>
              <a:t>Gan bwy?
O ble y’i cawsant?
Ar ran pwy y maent yn ei arfer?
Sut gallwn ni ei gael oddi wrthynt (er budd plant a theuluoedd?)</a:t>
            </a:r>
          </a:p>
          <a:p>
            <a:endParaRPr lang="en-GB" dirty="0"/>
          </a:p>
        </p:txBody>
      </p:sp>
      <p:graphicFrame>
        <p:nvGraphicFramePr>
          <p:cNvPr id="5" name="Content Placeholder 4">
            <a:extLst>
              <a:ext uri="{FF2B5EF4-FFF2-40B4-BE49-F238E27FC236}">
                <a16:creationId xmlns:a16="http://schemas.microsoft.com/office/drawing/2014/main" id="{EBFFFE40-FE9C-4574-8A7F-3A16AA097114}"/>
              </a:ext>
            </a:extLst>
          </p:cNvPr>
          <p:cNvGraphicFramePr>
            <a:graphicFrameLocks noGrp="1"/>
          </p:cNvGraphicFramePr>
          <p:nvPr>
            <p:ph sz="half" idx="2"/>
            <p:extLst>
              <p:ext uri="{D42A27DB-BD31-4B8C-83A1-F6EECF244321}">
                <p14:modId xmlns:p14="http://schemas.microsoft.com/office/powerpoint/2010/main" val="3180003206"/>
              </p:ext>
            </p:extLst>
          </p:nvPr>
        </p:nvGraphicFramePr>
        <p:xfrm>
          <a:off x="4629152" y="950554"/>
          <a:ext cx="38862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02477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77B57-5318-43F0-9B56-43774A0B9F3C}"/>
              </a:ext>
            </a:extLst>
          </p:cNvPr>
          <p:cNvSpPr>
            <a:spLocks noGrp="1"/>
          </p:cNvSpPr>
          <p:nvPr>
            <p:ph type="title"/>
          </p:nvPr>
        </p:nvSpPr>
        <p:spPr/>
        <p:txBody>
          <a:bodyPr/>
          <a:lstStyle/>
          <a:p>
            <a:r>
              <a:rPr lang="en-GB" dirty="0"/>
              <a:t>Power</a:t>
            </a:r>
          </a:p>
        </p:txBody>
      </p:sp>
      <p:sp>
        <p:nvSpPr>
          <p:cNvPr id="3" name="Content Placeholder 2">
            <a:extLst>
              <a:ext uri="{FF2B5EF4-FFF2-40B4-BE49-F238E27FC236}">
                <a16:creationId xmlns:a16="http://schemas.microsoft.com/office/drawing/2014/main" id="{60196E86-7556-4253-A7F6-B858F479E9E2}"/>
              </a:ext>
            </a:extLst>
          </p:cNvPr>
          <p:cNvSpPr>
            <a:spLocks noGrp="1"/>
          </p:cNvSpPr>
          <p:nvPr>
            <p:ph sz="half" idx="1"/>
          </p:nvPr>
        </p:nvSpPr>
        <p:spPr>
          <a:xfrm>
            <a:off x="361890" y="1489065"/>
            <a:ext cx="3886200" cy="4351338"/>
          </a:xfrm>
        </p:spPr>
        <p:txBody>
          <a:bodyPr/>
          <a:lstStyle/>
          <a:p>
            <a:r>
              <a:rPr lang="en-GB" dirty="0">
                <a:solidFill>
                  <a:schemeClr val="accent1">
                    <a:lumMod val="75000"/>
                  </a:schemeClr>
                </a:solidFill>
              </a:rPr>
              <a:t>Who has it?</a:t>
            </a:r>
          </a:p>
          <a:p>
            <a:r>
              <a:rPr lang="en-GB" dirty="0">
                <a:solidFill>
                  <a:schemeClr val="accent1">
                    <a:lumMod val="75000"/>
                  </a:schemeClr>
                </a:solidFill>
              </a:rPr>
              <a:t>Where did they get it from?</a:t>
            </a:r>
          </a:p>
          <a:p>
            <a:r>
              <a:rPr lang="en-GB" dirty="0">
                <a:solidFill>
                  <a:schemeClr val="accent1">
                    <a:lumMod val="75000"/>
                  </a:schemeClr>
                </a:solidFill>
              </a:rPr>
              <a:t>In whose interest do they exercise it?</a:t>
            </a:r>
          </a:p>
          <a:p>
            <a:r>
              <a:rPr lang="en-GB" dirty="0">
                <a:solidFill>
                  <a:schemeClr val="accent1">
                    <a:lumMod val="75000"/>
                  </a:schemeClr>
                </a:solidFill>
              </a:rPr>
              <a:t>How can we get it from them (to benefit children and families?)</a:t>
            </a:r>
          </a:p>
        </p:txBody>
      </p:sp>
      <p:graphicFrame>
        <p:nvGraphicFramePr>
          <p:cNvPr id="5" name="Content Placeholder 4">
            <a:extLst>
              <a:ext uri="{FF2B5EF4-FFF2-40B4-BE49-F238E27FC236}">
                <a16:creationId xmlns:a16="http://schemas.microsoft.com/office/drawing/2014/main" id="{C4799536-6E3E-4961-8A22-C283A5A36B9C}"/>
              </a:ext>
            </a:extLst>
          </p:cNvPr>
          <p:cNvGraphicFramePr>
            <a:graphicFrameLocks/>
          </p:cNvGraphicFramePr>
          <p:nvPr>
            <p:extLst>
              <p:ext uri="{D42A27DB-BD31-4B8C-83A1-F6EECF244321}">
                <p14:modId xmlns:p14="http://schemas.microsoft.com/office/powerpoint/2010/main" val="2490212695"/>
              </p:ext>
            </p:extLst>
          </p:nvPr>
        </p:nvGraphicFramePr>
        <p:xfrm>
          <a:off x="4835630" y="653281"/>
          <a:ext cx="3787259"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7856624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4A94505-7653-401C-B62A-A543D8CBBAB6}"/>
              </a:ext>
            </a:extLst>
          </p:cNvPr>
          <p:cNvPicPr>
            <a:picLocks noGrp="1" noChangeAspect="1"/>
          </p:cNvPicPr>
          <p:nvPr>
            <p:ph sz="half" idx="1"/>
          </p:nvPr>
        </p:nvPicPr>
        <p:blipFill>
          <a:blip r:embed="rId3"/>
          <a:stretch>
            <a:fillRect/>
          </a:stretch>
        </p:blipFill>
        <p:spPr>
          <a:xfrm>
            <a:off x="278559" y="290256"/>
            <a:ext cx="8229601" cy="5138361"/>
          </a:xfrm>
        </p:spPr>
      </p:pic>
    </p:spTree>
    <p:extLst>
      <p:ext uri="{BB962C8B-B14F-4D97-AF65-F5344CB8AC3E}">
        <p14:creationId xmlns:p14="http://schemas.microsoft.com/office/powerpoint/2010/main" val="365209446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658D2-33B5-46FB-9A3E-F0D8C77ED32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D514007-0AD8-442F-AE91-978032E0F08C}"/>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703D30BE-3B0C-47D7-B26C-C1B112DF5F08}"/>
              </a:ext>
            </a:extLst>
          </p:cNvPr>
          <p:cNvSpPr>
            <a:spLocks noGrp="1"/>
          </p:cNvSpPr>
          <p:nvPr>
            <p:ph sz="half" idx="2"/>
          </p:nvPr>
        </p:nvSpPr>
        <p:spPr/>
        <p:txBody>
          <a:bodyPr/>
          <a:lstStyle/>
          <a:p>
            <a:endParaRPr lang="en-GB"/>
          </a:p>
        </p:txBody>
      </p:sp>
      <p:pic>
        <p:nvPicPr>
          <p:cNvPr id="2050" name="Picture 2" descr="There are forms of oppression and domination which become invisible - the new normal.">
            <a:extLst>
              <a:ext uri="{FF2B5EF4-FFF2-40B4-BE49-F238E27FC236}">
                <a16:creationId xmlns:a16="http://schemas.microsoft.com/office/drawing/2014/main" id="{A3D960CB-173B-4B05-9E44-F809A1816F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087356" cy="56077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823573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DC662-581E-4D6D-8D00-E5E4BAA6D32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11AB81C-C047-4FA3-8EF0-585E90EE5F0D}"/>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13A975D4-0A6D-40C8-8349-BD950499951B}"/>
              </a:ext>
            </a:extLst>
          </p:cNvPr>
          <p:cNvSpPr>
            <a:spLocks noGrp="1"/>
          </p:cNvSpPr>
          <p:nvPr>
            <p:ph sz="half" idx="2"/>
          </p:nvPr>
        </p:nvSpPr>
        <p:spPr/>
        <p:txBody>
          <a:bodyPr/>
          <a:lstStyle/>
          <a:p>
            <a:endParaRPr lang="en-GB"/>
          </a:p>
        </p:txBody>
      </p:sp>
      <p:pic>
        <p:nvPicPr>
          <p:cNvPr id="1026" name="Picture 2" descr="Schools serve the same social functions as prisons and mental institutions- to define, classify, control, and regulate people.">
            <a:extLst>
              <a:ext uri="{FF2B5EF4-FFF2-40B4-BE49-F238E27FC236}">
                <a16:creationId xmlns:a16="http://schemas.microsoft.com/office/drawing/2014/main" id="{A491AB97-0162-4D9B-A5F2-E3554DFEDF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034" y="64736"/>
            <a:ext cx="9052965" cy="560778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50BDD94-3B80-4A6F-A9F6-A348B61BAAAC}"/>
              </a:ext>
            </a:extLst>
          </p:cNvPr>
          <p:cNvSpPr txBox="1"/>
          <p:nvPr/>
        </p:nvSpPr>
        <p:spPr>
          <a:xfrm>
            <a:off x="6973812" y="4667654"/>
            <a:ext cx="1779398" cy="369332"/>
          </a:xfrm>
          <a:prstGeom prst="rect">
            <a:avLst/>
          </a:prstGeom>
          <a:noFill/>
        </p:spPr>
        <p:txBody>
          <a:bodyPr wrap="none" rtlCol="0">
            <a:spAutoFit/>
          </a:bodyPr>
          <a:lstStyle/>
          <a:p>
            <a:r>
              <a:rPr lang="en-GB" dirty="0">
                <a:solidFill>
                  <a:schemeClr val="bg1"/>
                </a:solidFill>
              </a:rPr>
              <a:t>(Foucault, 1977)</a:t>
            </a:r>
            <a:r>
              <a:rPr lang="en-GB" dirty="0"/>
              <a:t>)</a:t>
            </a:r>
          </a:p>
        </p:txBody>
      </p:sp>
    </p:spTree>
    <p:extLst>
      <p:ext uri="{BB962C8B-B14F-4D97-AF65-F5344CB8AC3E}">
        <p14:creationId xmlns:p14="http://schemas.microsoft.com/office/powerpoint/2010/main" val="2557593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F76BF-CC0F-46F8-A5A2-CB1865270BD0}"/>
              </a:ext>
            </a:extLst>
          </p:cNvPr>
          <p:cNvSpPr>
            <a:spLocks noGrp="1"/>
          </p:cNvSpPr>
          <p:nvPr>
            <p:ph type="title"/>
          </p:nvPr>
        </p:nvSpPr>
        <p:spPr>
          <a:xfrm>
            <a:off x="460273" y="0"/>
            <a:ext cx="7886700" cy="1325563"/>
          </a:xfrm>
        </p:spPr>
        <p:txBody>
          <a:bodyPr/>
          <a:lstStyle/>
          <a:p>
            <a:r>
              <a:rPr lang="en-GB" dirty="0" err="1"/>
              <a:t>Brené</a:t>
            </a:r>
            <a:r>
              <a:rPr lang="en-GB" dirty="0"/>
              <a:t> Brown (2020)</a:t>
            </a:r>
          </a:p>
        </p:txBody>
      </p:sp>
      <p:sp>
        <p:nvSpPr>
          <p:cNvPr id="3" name="Content Placeholder 2">
            <a:extLst>
              <a:ext uri="{FF2B5EF4-FFF2-40B4-BE49-F238E27FC236}">
                <a16:creationId xmlns:a16="http://schemas.microsoft.com/office/drawing/2014/main" id="{97E9C053-3EC6-4E7A-A407-19A988794FD2}"/>
              </a:ext>
            </a:extLst>
          </p:cNvPr>
          <p:cNvSpPr>
            <a:spLocks noGrp="1"/>
          </p:cNvSpPr>
          <p:nvPr>
            <p:ph sz="half" idx="1"/>
          </p:nvPr>
        </p:nvSpPr>
        <p:spPr>
          <a:xfrm>
            <a:off x="4629150" y="1363509"/>
            <a:ext cx="3886200" cy="4351338"/>
          </a:xfrm>
        </p:spPr>
        <p:txBody>
          <a:bodyPr>
            <a:normAutofit fontScale="92500"/>
          </a:bodyPr>
          <a:lstStyle/>
          <a:p>
            <a:r>
              <a:rPr lang="en-GB" dirty="0">
                <a:solidFill>
                  <a:schemeClr val="accent1">
                    <a:lumMod val="75000"/>
                  </a:schemeClr>
                </a:solidFill>
              </a:rPr>
              <a:t>What makes power dangerous is how it’s used. Power over is driven by fear. Daring and transformative leaders share power with, empower people to, and inspire people to develop power within.</a:t>
            </a:r>
          </a:p>
        </p:txBody>
      </p:sp>
      <p:sp>
        <p:nvSpPr>
          <p:cNvPr id="4" name="Content Placeholder 3">
            <a:extLst>
              <a:ext uri="{FF2B5EF4-FFF2-40B4-BE49-F238E27FC236}">
                <a16:creationId xmlns:a16="http://schemas.microsoft.com/office/drawing/2014/main" id="{B59AF1EE-44A2-42F1-8B6E-711D87BFD456}"/>
              </a:ext>
            </a:extLst>
          </p:cNvPr>
          <p:cNvSpPr>
            <a:spLocks noGrp="1"/>
          </p:cNvSpPr>
          <p:nvPr>
            <p:ph sz="half" idx="2"/>
          </p:nvPr>
        </p:nvSpPr>
        <p:spPr>
          <a:xfrm>
            <a:off x="460273" y="1363509"/>
            <a:ext cx="3886200" cy="4351338"/>
          </a:xfrm>
        </p:spPr>
        <p:txBody>
          <a:bodyPr>
            <a:normAutofit fontScale="92500"/>
          </a:bodyPr>
          <a:lstStyle/>
          <a:p>
            <a:r>
              <a:rPr lang="cy-GB" dirty="0"/>
              <a:t>Yr hyn sy'n gwneud pŵer yn beryglus yw sut mae'n cael ei ddefnyddio. Ofn sy’n gyrru pŵer dros eraill. Mae arweinwyr mentrus a thrawsnewidiol yn rhannu grym â phobl, yn grymuso pobl, ac yn ysbrydoli pobl i ddatblygu pŵer oddi mewn.</a:t>
            </a:r>
          </a:p>
        </p:txBody>
      </p:sp>
    </p:spTree>
    <p:extLst>
      <p:ext uri="{BB962C8B-B14F-4D97-AF65-F5344CB8AC3E}">
        <p14:creationId xmlns:p14="http://schemas.microsoft.com/office/powerpoint/2010/main" val="364904817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78CE17-4D4C-4F90-BADB-0504EBC9205A}"/>
              </a:ext>
            </a:extLst>
          </p:cNvPr>
          <p:cNvSpPr>
            <a:spLocks noGrp="1"/>
          </p:cNvSpPr>
          <p:nvPr>
            <p:ph sz="half" idx="1"/>
          </p:nvPr>
        </p:nvSpPr>
        <p:spPr>
          <a:xfrm>
            <a:off x="4866763" y="1634971"/>
            <a:ext cx="3886200" cy="4351338"/>
          </a:xfrm>
        </p:spPr>
        <p:txBody>
          <a:bodyPr>
            <a:normAutofit fontScale="25000" lnSpcReduction="20000"/>
          </a:bodyPr>
          <a:lstStyle/>
          <a:p>
            <a:pPr marL="0" indent="0">
              <a:buNone/>
            </a:pPr>
            <a:endParaRPr lang="en-GB" b="0" i="0" dirty="0">
              <a:solidFill>
                <a:srgbClr val="000000"/>
              </a:solidFill>
              <a:effectLst/>
              <a:latin typeface="Helvetica" panose="020B0604020202020204" pitchFamily="34" charset="0"/>
            </a:endParaRPr>
          </a:p>
          <a:p>
            <a:pPr marL="0" indent="0">
              <a:buNone/>
            </a:pPr>
            <a:r>
              <a:rPr lang="en-GB" sz="7200" b="0" i="0" dirty="0">
                <a:solidFill>
                  <a:schemeClr val="accent1">
                    <a:lumMod val="75000"/>
                  </a:schemeClr>
                </a:solidFill>
                <a:effectLst/>
                <a:latin typeface="Arial" panose="020B0604020202020204" pitchFamily="34" charset="0"/>
                <a:cs typeface="Arial" panose="020B0604020202020204" pitchFamily="34" charset="0"/>
              </a:rPr>
              <a:t>The emerging understanding points to leadership being a relational and communal concept where all can be a leader, engage in leadership, benefit from leadership and exercise power and individual agency when leadership is distributed and shared (Fitzgerald and Gunter, 2008).</a:t>
            </a:r>
          </a:p>
          <a:p>
            <a:pPr marL="0" indent="0">
              <a:buNone/>
            </a:pPr>
            <a:endParaRPr lang="en-GB" sz="7200" dirty="0">
              <a:solidFill>
                <a:srgbClr val="000000"/>
              </a:solidFill>
              <a:latin typeface="Arial" panose="020B0604020202020204" pitchFamily="34" charset="0"/>
              <a:cs typeface="Arial" panose="020B0604020202020204" pitchFamily="34" charset="0"/>
            </a:endParaRPr>
          </a:p>
          <a:p>
            <a:pPr marL="0" indent="0">
              <a:buNone/>
            </a:pPr>
            <a:r>
              <a:rPr lang="en-GB" sz="7200" b="0" i="0" dirty="0">
                <a:solidFill>
                  <a:srgbClr val="000000"/>
                </a:solidFill>
                <a:effectLst/>
                <a:latin typeface="Arial" panose="020B0604020202020204" pitchFamily="34" charset="0"/>
                <a:cs typeface="Arial" panose="020B0604020202020204" pitchFamily="34" charset="0"/>
              </a:rPr>
              <a:t> </a:t>
            </a:r>
            <a:endParaRPr lang="en-GB" sz="7200" dirty="0">
              <a:solidFill>
                <a:srgbClr val="000000"/>
              </a:solidFill>
              <a:latin typeface="Arial" panose="020B0604020202020204" pitchFamily="34" charset="0"/>
              <a:cs typeface="Arial" panose="020B0604020202020204" pitchFamily="34" charset="0"/>
            </a:endParaRPr>
          </a:p>
          <a:p>
            <a:pPr marL="0" indent="0">
              <a:buNone/>
            </a:pPr>
            <a:endParaRPr lang="en-GB" sz="7200" dirty="0">
              <a:solidFill>
                <a:srgbClr val="000000"/>
              </a:solidFill>
              <a:latin typeface="Helvetica" panose="020B0604020202020204" pitchFamily="34" charset="0"/>
            </a:endParaRPr>
          </a:p>
          <a:p>
            <a:pPr marL="0" indent="0" algn="r">
              <a:buNone/>
            </a:pPr>
            <a:r>
              <a:rPr lang="en-GB" sz="7200" dirty="0">
                <a:solidFill>
                  <a:schemeClr val="accent1">
                    <a:lumMod val="75000"/>
                  </a:schemeClr>
                </a:solidFill>
              </a:rPr>
              <a:t>(cited in Siraj and </a:t>
            </a:r>
            <a:r>
              <a:rPr lang="en-GB" sz="7200" dirty="0" err="1">
                <a:solidFill>
                  <a:schemeClr val="accent1">
                    <a:lumMod val="75000"/>
                  </a:schemeClr>
                </a:solidFill>
              </a:rPr>
              <a:t>Hallet</a:t>
            </a:r>
            <a:r>
              <a:rPr lang="en-GB" sz="7200" dirty="0">
                <a:solidFill>
                  <a:schemeClr val="accent1">
                    <a:lumMod val="75000"/>
                  </a:schemeClr>
                </a:solidFill>
              </a:rPr>
              <a:t>, 2014, p.10)</a:t>
            </a:r>
            <a:br>
              <a:rPr lang="en-GB" sz="7200" dirty="0">
                <a:solidFill>
                  <a:schemeClr val="accent1">
                    <a:lumMod val="75000"/>
                  </a:schemeClr>
                </a:solidFill>
              </a:rPr>
            </a:br>
            <a:endParaRPr lang="en-GB" sz="7200" dirty="0">
              <a:solidFill>
                <a:schemeClr val="accent1">
                  <a:lumMod val="75000"/>
                </a:schemeClr>
              </a:solidFill>
            </a:endParaRPr>
          </a:p>
        </p:txBody>
      </p:sp>
      <p:sp>
        <p:nvSpPr>
          <p:cNvPr id="4" name="Content Placeholder 3">
            <a:extLst>
              <a:ext uri="{FF2B5EF4-FFF2-40B4-BE49-F238E27FC236}">
                <a16:creationId xmlns:a16="http://schemas.microsoft.com/office/drawing/2014/main" id="{4A362256-A843-4049-AF4D-363E26BD007C}"/>
              </a:ext>
            </a:extLst>
          </p:cNvPr>
          <p:cNvSpPr>
            <a:spLocks noGrp="1"/>
          </p:cNvSpPr>
          <p:nvPr>
            <p:ph sz="half" idx="2"/>
          </p:nvPr>
        </p:nvSpPr>
        <p:spPr>
          <a:xfrm>
            <a:off x="391037" y="1634971"/>
            <a:ext cx="3886200" cy="4351338"/>
          </a:xfrm>
        </p:spPr>
        <p:txBody>
          <a:bodyPr>
            <a:noAutofit/>
          </a:bodyPr>
          <a:lstStyle/>
          <a:p>
            <a:pPr marL="0" indent="0">
              <a:buNone/>
            </a:pPr>
            <a:r>
              <a:rPr lang="cy-GB" sz="1800" dirty="0">
                <a:solidFill>
                  <a:srgbClr val="000000"/>
                </a:solidFill>
                <a:latin typeface="Arial" panose="020B0604020202020204" pitchFamily="34" charset="0"/>
                <a:cs typeface="Arial" panose="020B0604020202020204" pitchFamily="34" charset="0"/>
              </a:rPr>
              <a:t>Mae'r ddealltwriaeth sy'n dod i'r amlwg yn cyfeirio at arweinyddiaeth yn gysyniad perthnasol a chymunedol lle gall pawb fod yn arweinydd, cymryd rhan mewn arweinyddiaeth, elwa o bŵer arwain ac ymarfer corff ac asiantaeth unigol pan gaiff arweinyddiaeth ei dosbarthu a'i rhannu (</a:t>
            </a:r>
            <a:r>
              <a:rPr lang="cy-GB" sz="1800" b="0" i="0" dirty="0" err="1">
                <a:solidFill>
                  <a:srgbClr val="000000"/>
                </a:solidFill>
                <a:effectLst/>
                <a:latin typeface="Arial" panose="020B0604020202020204" pitchFamily="34" charset="0"/>
                <a:cs typeface="Arial" panose="020B0604020202020204" pitchFamily="34" charset="0"/>
              </a:rPr>
              <a:t>Fitzgerald</a:t>
            </a:r>
            <a:r>
              <a:rPr lang="cy-GB" sz="1800" b="0" i="0" dirty="0">
                <a:solidFill>
                  <a:srgbClr val="000000"/>
                </a:solidFill>
                <a:effectLst/>
                <a:latin typeface="Arial" panose="020B0604020202020204" pitchFamily="34" charset="0"/>
                <a:cs typeface="Arial" panose="020B0604020202020204" pitchFamily="34" charset="0"/>
              </a:rPr>
              <a:t> and </a:t>
            </a:r>
            <a:r>
              <a:rPr lang="cy-GB" sz="1800" b="0" i="0" dirty="0" err="1">
                <a:solidFill>
                  <a:srgbClr val="000000"/>
                </a:solidFill>
                <a:effectLst/>
                <a:latin typeface="Arial" panose="020B0604020202020204" pitchFamily="34" charset="0"/>
                <a:cs typeface="Arial" panose="020B0604020202020204" pitchFamily="34" charset="0"/>
              </a:rPr>
              <a:t>Gunter</a:t>
            </a:r>
            <a:r>
              <a:rPr lang="cy-GB" sz="1800" b="0" i="0" dirty="0">
                <a:solidFill>
                  <a:srgbClr val="000000"/>
                </a:solidFill>
                <a:effectLst/>
                <a:latin typeface="Arial" panose="020B0604020202020204" pitchFamily="34" charset="0"/>
                <a:cs typeface="Arial" panose="020B0604020202020204" pitchFamily="34" charset="0"/>
              </a:rPr>
              <a:t>, 2008).</a:t>
            </a:r>
          </a:p>
          <a:p>
            <a:pPr marL="0" indent="0">
              <a:buNone/>
            </a:pPr>
            <a:endParaRPr lang="cy-GB" sz="1800" dirty="0">
              <a:solidFill>
                <a:srgbClr val="000000"/>
              </a:solidFill>
              <a:latin typeface="Arial" panose="020B0604020202020204" pitchFamily="34" charset="0"/>
              <a:cs typeface="Arial" panose="020B0604020202020204" pitchFamily="34" charset="0"/>
            </a:endParaRPr>
          </a:p>
          <a:p>
            <a:pPr marL="0" indent="0">
              <a:buNone/>
            </a:pPr>
            <a:r>
              <a:rPr lang="cy-GB" sz="1800" dirty="0">
                <a:solidFill>
                  <a:srgbClr val="000000"/>
                </a:solidFill>
                <a:latin typeface="Arial" panose="020B0604020202020204" pitchFamily="34" charset="0"/>
                <a:cs typeface="Arial" panose="020B0604020202020204" pitchFamily="34" charset="0"/>
              </a:rPr>
              <a:t> </a:t>
            </a:r>
            <a:r>
              <a:rPr lang="en-GB" sz="1800" dirty="0"/>
              <a:t>(cited in Siraj and </a:t>
            </a:r>
            <a:r>
              <a:rPr lang="en-GB" sz="1800" dirty="0" err="1"/>
              <a:t>Hallet</a:t>
            </a:r>
            <a:r>
              <a:rPr lang="en-GB" sz="1800" dirty="0"/>
              <a:t>, 2014, p.10)</a:t>
            </a:r>
            <a:br>
              <a:rPr lang="en-GB" sz="1800" dirty="0"/>
            </a:br>
            <a:endParaRPr lang="cy-GB" sz="1800" dirty="0">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29A963AD-2E57-49E6-BC97-4BAE08EFE511}"/>
              </a:ext>
            </a:extLst>
          </p:cNvPr>
          <p:cNvSpPr>
            <a:spLocks noGrp="1"/>
          </p:cNvSpPr>
          <p:nvPr>
            <p:ph type="title"/>
          </p:nvPr>
        </p:nvSpPr>
        <p:spPr>
          <a:xfrm>
            <a:off x="558595" y="100959"/>
            <a:ext cx="7886700" cy="946791"/>
          </a:xfrm>
        </p:spPr>
        <p:txBody>
          <a:bodyPr/>
          <a:lstStyle/>
          <a:p>
            <a:r>
              <a:rPr lang="cy-GB" dirty="0"/>
              <a:t>Pŵer</a:t>
            </a:r>
            <a:r>
              <a:rPr lang="en-GB" dirty="0"/>
              <a:t>/ Power</a:t>
            </a:r>
          </a:p>
        </p:txBody>
      </p:sp>
    </p:spTree>
    <p:extLst>
      <p:ext uri="{BB962C8B-B14F-4D97-AF65-F5344CB8AC3E}">
        <p14:creationId xmlns:p14="http://schemas.microsoft.com/office/powerpoint/2010/main" val="5572414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29B54C-6304-4377-82CC-B91F289CC587}"/>
              </a:ext>
            </a:extLst>
          </p:cNvPr>
          <p:cNvSpPr>
            <a:spLocks noGrp="1"/>
          </p:cNvSpPr>
          <p:nvPr>
            <p:ph sz="half" idx="1"/>
          </p:nvPr>
        </p:nvSpPr>
        <p:spPr>
          <a:xfrm>
            <a:off x="412750" y="581025"/>
            <a:ext cx="3886200" cy="4351338"/>
          </a:xfrm>
        </p:spPr>
        <p:txBody>
          <a:bodyPr>
            <a:normAutofit fontScale="77500" lnSpcReduction="20000"/>
          </a:bodyPr>
          <a:lstStyle/>
          <a:p>
            <a:r>
              <a:rPr lang="cy-GB" sz="2800" dirty="0">
                <a:solidFill>
                  <a:srgbClr val="000000"/>
                </a:solidFill>
                <a:latin typeface="Arial" panose="020B0604020202020204" pitchFamily="34" charset="0"/>
                <a:cs typeface="Arial" panose="020B0604020202020204" pitchFamily="34" charset="0"/>
              </a:rPr>
              <a:t>Mae arweinyddiaeth yn drawsnewidiol ac yn rymusol i unigolion; Mae </a:t>
            </a:r>
            <a:r>
              <a:rPr lang="cy-GB" sz="2800" dirty="0" err="1">
                <a:solidFill>
                  <a:srgbClr val="000000"/>
                </a:solidFill>
                <a:latin typeface="Arial" panose="020B0604020202020204" pitchFamily="34" charset="0"/>
                <a:cs typeface="Arial" panose="020B0604020202020204" pitchFamily="34" charset="0"/>
              </a:rPr>
              <a:t>Greenleaf</a:t>
            </a:r>
            <a:r>
              <a:rPr lang="cy-GB" sz="2800" dirty="0">
                <a:solidFill>
                  <a:srgbClr val="000000"/>
                </a:solidFill>
                <a:latin typeface="Arial" panose="020B0604020202020204" pitchFamily="34" charset="0"/>
                <a:cs typeface="Arial" panose="020B0604020202020204" pitchFamily="34" charset="0"/>
              </a:rPr>
              <a:t> (2003 t. 15) yn tynnu sylw at y ffaith fod 'arweinyddiaeth go iawn yn deillio o'r rhai y mae awydd i helpu eraill yn brif gymhelliant iddynt'
Mae gweithio mewn partneriaeth yn seiliedig ar gydraddoldeb; nid oes gan y naill bartner na'r llall fwy o bŵer yn y berthynas na'r llall (</a:t>
            </a:r>
            <a:r>
              <a:rPr lang="cy-GB" sz="2800" dirty="0" err="1">
                <a:solidFill>
                  <a:srgbClr val="000000"/>
                </a:solidFill>
                <a:latin typeface="Arial" panose="020B0604020202020204" pitchFamily="34" charset="0"/>
                <a:cs typeface="Arial" panose="020B0604020202020204" pitchFamily="34" charset="0"/>
              </a:rPr>
              <a:t>Hallet</a:t>
            </a:r>
            <a:r>
              <a:rPr lang="cy-GB" sz="2800" dirty="0">
                <a:solidFill>
                  <a:srgbClr val="000000"/>
                </a:solidFill>
                <a:latin typeface="Arial" panose="020B0604020202020204" pitchFamily="34" charset="0"/>
                <a:cs typeface="Arial" panose="020B0604020202020204" pitchFamily="34" charset="0"/>
              </a:rPr>
              <a:t>, 2013).</a:t>
            </a:r>
            <a:br>
              <a:rPr lang="cy-GB" sz="2800" dirty="0">
                <a:solidFill>
                  <a:srgbClr val="000000"/>
                </a:solidFill>
                <a:latin typeface="Arial" panose="020B0604020202020204" pitchFamily="34" charset="0"/>
                <a:cs typeface="Arial" panose="020B0604020202020204" pitchFamily="34" charset="0"/>
              </a:rPr>
            </a:br>
            <a:endParaRPr lang="en-GB" dirty="0"/>
          </a:p>
        </p:txBody>
      </p:sp>
      <p:sp>
        <p:nvSpPr>
          <p:cNvPr id="4" name="Content Placeholder 3">
            <a:extLst>
              <a:ext uri="{FF2B5EF4-FFF2-40B4-BE49-F238E27FC236}">
                <a16:creationId xmlns:a16="http://schemas.microsoft.com/office/drawing/2014/main" id="{622A8C35-2124-4F34-9EAB-83C8D2A4333F}"/>
              </a:ext>
            </a:extLst>
          </p:cNvPr>
          <p:cNvSpPr>
            <a:spLocks noGrp="1"/>
          </p:cNvSpPr>
          <p:nvPr>
            <p:ph sz="half" idx="2"/>
          </p:nvPr>
        </p:nvSpPr>
        <p:spPr>
          <a:xfrm>
            <a:off x="4629150" y="615950"/>
            <a:ext cx="3886200" cy="4351338"/>
          </a:xfrm>
        </p:spPr>
        <p:txBody>
          <a:bodyPr>
            <a:normAutofit fontScale="77500" lnSpcReduction="20000"/>
          </a:bodyPr>
          <a:lstStyle/>
          <a:p>
            <a:pPr marL="0" indent="0">
              <a:buNone/>
            </a:pPr>
            <a:r>
              <a:rPr lang="en-GB" sz="2800" b="0" i="0" dirty="0">
                <a:solidFill>
                  <a:schemeClr val="accent1">
                    <a:lumMod val="75000"/>
                  </a:schemeClr>
                </a:solidFill>
                <a:effectLst/>
                <a:latin typeface="Arial" panose="020B0604020202020204" pitchFamily="34" charset="0"/>
                <a:cs typeface="Arial" panose="020B0604020202020204" pitchFamily="34" charset="0"/>
              </a:rPr>
              <a:t>Leadership is transformative and empowering for individuals; Greenleaf (2003 p. 15) highlights that ‘true leadership emerges from those whose primary motivation is a desire to help others’</a:t>
            </a:r>
          </a:p>
          <a:p>
            <a:pPr marL="0" indent="0">
              <a:buNone/>
            </a:pPr>
            <a:endParaRPr lang="en-GB" sz="2800"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2800" b="0" i="0" dirty="0">
                <a:solidFill>
                  <a:schemeClr val="accent1">
                    <a:lumMod val="75000"/>
                  </a:schemeClr>
                </a:solidFill>
                <a:effectLst/>
                <a:latin typeface="Arial" panose="020B0604020202020204" pitchFamily="34" charset="0"/>
                <a:cs typeface="Arial" panose="020B0604020202020204" pitchFamily="34" charset="0"/>
              </a:rPr>
              <a:t>Partnership working is based upon equality; neither partner has more power in the relationship than the other (</a:t>
            </a:r>
            <a:r>
              <a:rPr lang="en-GB" sz="2800" b="0" i="0" dirty="0" err="1">
                <a:solidFill>
                  <a:schemeClr val="accent1">
                    <a:lumMod val="75000"/>
                  </a:schemeClr>
                </a:solidFill>
                <a:effectLst/>
                <a:latin typeface="Arial" panose="020B0604020202020204" pitchFamily="34" charset="0"/>
                <a:cs typeface="Arial" panose="020B0604020202020204" pitchFamily="34" charset="0"/>
              </a:rPr>
              <a:t>Hallet</a:t>
            </a:r>
            <a:r>
              <a:rPr lang="en-GB" sz="2800" b="0" i="0" dirty="0">
                <a:solidFill>
                  <a:schemeClr val="accent1">
                    <a:lumMod val="75000"/>
                  </a:schemeClr>
                </a:solidFill>
                <a:effectLst/>
                <a:latin typeface="Arial" panose="020B0604020202020204" pitchFamily="34" charset="0"/>
                <a:cs typeface="Arial" panose="020B0604020202020204" pitchFamily="34" charset="0"/>
              </a:rPr>
              <a:t>, 2013).</a:t>
            </a:r>
            <a:br>
              <a:rPr lang="en-GB" sz="2800" dirty="0">
                <a:solidFill>
                  <a:schemeClr val="accent1">
                    <a:lumMod val="75000"/>
                  </a:schemeClr>
                </a:solidFill>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endParaRPr lang="en-GB" sz="2800" dirty="0">
              <a:solidFill>
                <a:srgbClr val="00000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0360734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A0245-4C2A-4A73-9568-E1DED26FBC57}"/>
              </a:ext>
            </a:extLst>
          </p:cNvPr>
          <p:cNvSpPr>
            <a:spLocks noGrp="1"/>
          </p:cNvSpPr>
          <p:nvPr>
            <p:ph type="title" idx="4294967295"/>
          </p:nvPr>
        </p:nvSpPr>
        <p:spPr>
          <a:xfrm>
            <a:off x="153748" y="552226"/>
            <a:ext cx="8229600" cy="629212"/>
          </a:xfrm>
        </p:spPr>
        <p:txBody>
          <a:bodyPr>
            <a:normAutofit fontScale="90000"/>
          </a:bodyPr>
          <a:lstStyle/>
          <a:p>
            <a:r>
              <a:rPr lang="cy-GB" b="1" dirty="0">
                <a:cs typeface="Arial" panose="020B0604020202020204" pitchFamily="34" charset="0"/>
              </a:rPr>
              <a:t>Gall pŵer fod yn gadarnhaol…</a:t>
            </a:r>
            <a:br>
              <a:rPr lang="cy-GB" b="1" dirty="0"/>
            </a:br>
            <a:br>
              <a:rPr lang="en-GB" dirty="0"/>
            </a:br>
            <a:endParaRPr lang="cy-GB" sz="27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3E5E723E-E79C-41DC-B008-208C86004D57}"/>
              </a:ext>
            </a:extLst>
          </p:cNvPr>
          <p:cNvSpPr txBox="1"/>
          <p:nvPr/>
        </p:nvSpPr>
        <p:spPr>
          <a:xfrm>
            <a:off x="1165253" y="3754704"/>
            <a:ext cx="4588184" cy="1650776"/>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3248533D-DAAB-49C3-B94E-96D8AE5BA678}"/>
              </a:ext>
            </a:extLst>
          </p:cNvPr>
          <p:cNvSpPr txBox="1"/>
          <p:nvPr/>
        </p:nvSpPr>
        <p:spPr>
          <a:xfrm>
            <a:off x="234669" y="1092425"/>
            <a:ext cx="8601834" cy="3785652"/>
          </a:xfrm>
          <a:prstGeom prst="rect">
            <a:avLst/>
          </a:prstGeom>
          <a:noFill/>
        </p:spPr>
        <p:txBody>
          <a:bodyPr wrap="square" rtlCol="0">
            <a:spAutoFit/>
          </a:bodyPr>
          <a:lstStyle/>
          <a:p>
            <a:r>
              <a:rPr lang="cy-GB" sz="2400" dirty="0">
                <a:latin typeface="Arial" panose="020B0604020202020204" pitchFamily="34" charset="0"/>
                <a:cs typeface="Arial" panose="020B0604020202020204" pitchFamily="34" charset="0"/>
              </a:rPr>
              <a:t>PŴER I’ wneud rhywbeth: Y gallu i wneud penderfyniad      a gweithredu. Mae’n cynnwys sicrhau newidiadau ym mywydau pobl.</a:t>
            </a:r>
            <a:br>
              <a:rPr lang="cy-GB" sz="2400" dirty="0">
                <a:latin typeface="Arial" panose="020B0604020202020204" pitchFamily="34" charset="0"/>
                <a:cs typeface="Arial" panose="020B0604020202020204" pitchFamily="34" charset="0"/>
              </a:rPr>
            </a:br>
            <a:br>
              <a:rPr lang="cy-GB" sz="2400" dirty="0">
                <a:latin typeface="Arial" panose="020B0604020202020204" pitchFamily="34" charset="0"/>
                <a:cs typeface="Arial" panose="020B0604020202020204" pitchFamily="34" charset="0"/>
              </a:rPr>
            </a:br>
            <a:r>
              <a:rPr lang="cy-GB" sz="2400" dirty="0">
                <a:latin typeface="Arial" panose="020B0604020202020204" pitchFamily="34" charset="0"/>
                <a:cs typeface="Arial" panose="020B0604020202020204" pitchFamily="34" charset="0"/>
              </a:rPr>
              <a:t>‘PŴER ODDI MEWN’ i berson: Hunan hyder a hunan ymwybyddiaeth, sydd, yn aml, yn gysylltiedig â ffydd a diwylliant. Mae unigolion sydd â ‘phŵer oddi mewn’ yn credu y </a:t>
            </a:r>
            <a:r>
              <a:rPr lang="cy-GB" sz="2400" dirty="0" err="1">
                <a:latin typeface="Arial" panose="020B0604020202020204" pitchFamily="34" charset="0"/>
                <a:cs typeface="Arial" panose="020B0604020202020204" pitchFamily="34" charset="0"/>
              </a:rPr>
              <a:t>gallant</a:t>
            </a:r>
            <a:r>
              <a:rPr lang="cy-GB" sz="2400" dirty="0">
                <a:latin typeface="Arial" panose="020B0604020202020204" pitchFamily="34" charset="0"/>
                <a:cs typeface="Arial" panose="020B0604020202020204" pitchFamily="34" charset="0"/>
              </a:rPr>
              <a:t> wneud newidiadau cadarnhaol yn eu bywydau eu hunain. Weithiau byddwn yn dweud bod pobl felly ‘wedi eu grymuso</a:t>
            </a:r>
            <a:endParaRPr lang="en-GB" sz="2400" dirty="0"/>
          </a:p>
        </p:txBody>
      </p:sp>
    </p:spTree>
    <p:extLst>
      <p:ext uri="{BB962C8B-B14F-4D97-AF65-F5344CB8AC3E}">
        <p14:creationId xmlns:p14="http://schemas.microsoft.com/office/powerpoint/2010/main" val="428321805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31AE030-8DDF-4F51-B868-88F4571A1E52}"/>
              </a:ext>
            </a:extLst>
          </p:cNvPr>
          <p:cNvSpPr>
            <a:spLocks noGrp="1"/>
          </p:cNvSpPr>
          <p:nvPr>
            <p:ph type="title"/>
          </p:nvPr>
        </p:nvSpPr>
        <p:spPr>
          <a:xfrm>
            <a:off x="628650" y="842556"/>
            <a:ext cx="7886700" cy="3768724"/>
          </a:xfrm>
        </p:spPr>
        <p:txBody>
          <a:bodyPr>
            <a:normAutofit fontScale="90000"/>
          </a:bodyPr>
          <a:lstStyle/>
          <a:p>
            <a:r>
              <a:rPr lang="en-GB" dirty="0">
                <a:latin typeface="Arial" panose="020B0604020202020204" pitchFamily="34" charset="0"/>
                <a:cs typeface="Arial" panose="020B0604020202020204" pitchFamily="34" charset="0"/>
              </a:rPr>
              <a:t>‘</a:t>
            </a:r>
            <a:r>
              <a:rPr lang="cy-GB" sz="3600" dirty="0">
                <a:latin typeface="Arial" panose="020B0604020202020204" pitchFamily="34" charset="0"/>
                <a:cs typeface="Arial" panose="020B0604020202020204" pitchFamily="34" charset="0"/>
              </a:rPr>
              <a:t>PŴER GYDAG’ eraill: Pŵer ar y cyd, sy’n dod i fod trwy weithredu a chodi llais ar y cyd, mae’n cynnwys cydweithredu, trefnu a chadernid.</a:t>
            </a:r>
            <a:br>
              <a:rPr lang="cy-GB" sz="3600" dirty="0">
                <a:latin typeface="Arial" panose="020B0604020202020204" pitchFamily="34" charset="0"/>
                <a:cs typeface="Arial" panose="020B0604020202020204" pitchFamily="34" charset="0"/>
              </a:rPr>
            </a:br>
            <a:br>
              <a:rPr lang="cy-GB" sz="3600" dirty="0">
                <a:latin typeface="Arial" panose="020B0604020202020204" pitchFamily="34" charset="0"/>
                <a:cs typeface="Arial" panose="020B0604020202020204" pitchFamily="34" charset="0"/>
              </a:rPr>
            </a:br>
            <a:r>
              <a:rPr lang="cy-GB" sz="3600" dirty="0">
                <a:latin typeface="Arial" panose="020B0604020202020204" pitchFamily="34" charset="0"/>
                <a:cs typeface="Arial" panose="020B0604020202020204" pitchFamily="34" charset="0"/>
              </a:rPr>
              <a:t>‘PŴER DROS’ eraill: Pŵer y cryf dros y gwan. Mae’n ffurf ar reolaeth gan un person, neu grŵp o bobl, dros eraill. Mae’n cynnwys y pŵer i eithrio eraill. </a:t>
            </a:r>
          </a:p>
        </p:txBody>
      </p:sp>
      <p:sp>
        <p:nvSpPr>
          <p:cNvPr id="2" name="TextBox 1">
            <a:extLst>
              <a:ext uri="{FF2B5EF4-FFF2-40B4-BE49-F238E27FC236}">
                <a16:creationId xmlns:a16="http://schemas.microsoft.com/office/drawing/2014/main" id="{F38B82A7-5A27-4D02-8A68-891D8EEAA498}"/>
              </a:ext>
            </a:extLst>
          </p:cNvPr>
          <p:cNvSpPr txBox="1"/>
          <p:nvPr/>
        </p:nvSpPr>
        <p:spPr>
          <a:xfrm>
            <a:off x="2120114" y="5154627"/>
            <a:ext cx="6664517" cy="646331"/>
          </a:xfrm>
          <a:prstGeom prst="rect">
            <a:avLst/>
          </a:prstGeom>
          <a:noFill/>
        </p:spPr>
        <p:txBody>
          <a:bodyPr wrap="none" rtlCol="0">
            <a:spAutoFit/>
          </a:bodyPr>
          <a:lstStyle/>
          <a:p>
            <a:r>
              <a:rPr lang="en-GB" dirty="0" err="1"/>
              <a:t>VeneKlassen</a:t>
            </a:r>
            <a:r>
              <a:rPr lang="en-GB" dirty="0"/>
              <a:t> and Miller, 2002, </a:t>
            </a:r>
            <a:r>
              <a:rPr lang="en-GB" dirty="0" err="1"/>
              <a:t>dyfynnwyd</a:t>
            </a:r>
            <a:r>
              <a:rPr lang="en-GB" dirty="0"/>
              <a:t> </a:t>
            </a:r>
            <a:r>
              <a:rPr lang="en-GB" dirty="0" err="1"/>
              <a:t>yn</a:t>
            </a:r>
            <a:r>
              <a:rPr lang="en-GB" dirty="0"/>
              <a:t> Miller </a:t>
            </a:r>
            <a:r>
              <a:rPr lang="en-GB" i="1" dirty="0"/>
              <a:t>et al</a:t>
            </a:r>
            <a:r>
              <a:rPr lang="en-GB" dirty="0"/>
              <a:t>., 2006 t.7-9)</a:t>
            </a:r>
          </a:p>
          <a:p>
            <a:endParaRPr lang="en-GB" dirty="0"/>
          </a:p>
        </p:txBody>
      </p:sp>
    </p:spTree>
    <p:extLst>
      <p:ext uri="{BB962C8B-B14F-4D97-AF65-F5344CB8AC3E}">
        <p14:creationId xmlns:p14="http://schemas.microsoft.com/office/powerpoint/2010/main" val="201169867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1BA8629-FFD1-4A50-B5FA-930133BD90ED}"/>
              </a:ext>
            </a:extLst>
          </p:cNvPr>
          <p:cNvPicPr>
            <a:picLocks noGrp="1" noChangeAspect="1"/>
          </p:cNvPicPr>
          <p:nvPr>
            <p:ph sz="half" idx="1"/>
          </p:nvPr>
        </p:nvPicPr>
        <p:blipFill>
          <a:blip r:embed="rId3"/>
          <a:stretch>
            <a:fillRect/>
          </a:stretch>
        </p:blipFill>
        <p:spPr>
          <a:xfrm>
            <a:off x="479539" y="421308"/>
            <a:ext cx="8261121" cy="4912692"/>
          </a:xfrm>
        </p:spPr>
      </p:pic>
    </p:spTree>
    <p:extLst>
      <p:ext uri="{BB962C8B-B14F-4D97-AF65-F5344CB8AC3E}">
        <p14:creationId xmlns:p14="http://schemas.microsoft.com/office/powerpoint/2010/main" val="273304488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BDA7E0D-5BCB-48BD-A4F4-39D9DD3BD83B}"/>
              </a:ext>
            </a:extLst>
          </p:cNvPr>
          <p:cNvPicPr>
            <a:picLocks noGrp="1" noChangeAspect="1"/>
          </p:cNvPicPr>
          <p:nvPr>
            <p:ph sz="half" idx="1"/>
          </p:nvPr>
        </p:nvPicPr>
        <p:blipFill>
          <a:blip r:embed="rId2"/>
          <a:stretch>
            <a:fillRect/>
          </a:stretch>
        </p:blipFill>
        <p:spPr>
          <a:xfrm>
            <a:off x="776132" y="966193"/>
            <a:ext cx="7689441" cy="3762064"/>
          </a:xfrm>
        </p:spPr>
      </p:pic>
      <p:sp>
        <p:nvSpPr>
          <p:cNvPr id="7" name="TextBox 6">
            <a:extLst>
              <a:ext uri="{FF2B5EF4-FFF2-40B4-BE49-F238E27FC236}">
                <a16:creationId xmlns:a16="http://schemas.microsoft.com/office/drawing/2014/main" id="{F3B4C72B-496C-4D2A-90B1-8D3EFEBC4922}"/>
              </a:ext>
            </a:extLst>
          </p:cNvPr>
          <p:cNvSpPr txBox="1"/>
          <p:nvPr/>
        </p:nvSpPr>
        <p:spPr>
          <a:xfrm>
            <a:off x="2753033" y="4912923"/>
            <a:ext cx="6040693" cy="369332"/>
          </a:xfrm>
          <a:prstGeom prst="rect">
            <a:avLst/>
          </a:prstGeom>
          <a:noFill/>
        </p:spPr>
        <p:txBody>
          <a:bodyPr wrap="none" rtlCol="0">
            <a:spAutoFit/>
          </a:bodyPr>
          <a:lstStyle/>
          <a:p>
            <a:r>
              <a:rPr lang="en-GB" dirty="0" err="1"/>
              <a:t>VeneKlassen</a:t>
            </a:r>
            <a:r>
              <a:rPr lang="en-GB" dirty="0"/>
              <a:t> and Miller, 2002, cited in Miller </a:t>
            </a:r>
            <a:r>
              <a:rPr lang="en-GB" i="1" dirty="0"/>
              <a:t>et al</a:t>
            </a:r>
            <a:r>
              <a:rPr lang="en-GB" dirty="0"/>
              <a:t>., 2006 p.7-9)</a:t>
            </a:r>
          </a:p>
        </p:txBody>
      </p:sp>
    </p:spTree>
    <p:extLst>
      <p:ext uri="{BB962C8B-B14F-4D97-AF65-F5344CB8AC3E}">
        <p14:creationId xmlns:p14="http://schemas.microsoft.com/office/powerpoint/2010/main" val="130522967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038D322F-0A62-442B-BC06-257514A4B5B7}"/>
              </a:ext>
            </a:extLst>
          </p:cNvPr>
          <p:cNvPicPr>
            <a:picLocks noGrp="1" noChangeAspect="1"/>
          </p:cNvPicPr>
          <p:nvPr>
            <p:ph sz="half" idx="1"/>
          </p:nvPr>
        </p:nvPicPr>
        <p:blipFill>
          <a:blip r:embed="rId3"/>
          <a:stretch>
            <a:fillRect/>
          </a:stretch>
        </p:blipFill>
        <p:spPr>
          <a:xfrm>
            <a:off x="77587" y="335953"/>
            <a:ext cx="8248903" cy="4891581"/>
          </a:xfrm>
        </p:spPr>
      </p:pic>
    </p:spTree>
    <p:extLst>
      <p:ext uri="{BB962C8B-B14F-4D97-AF65-F5344CB8AC3E}">
        <p14:creationId xmlns:p14="http://schemas.microsoft.com/office/powerpoint/2010/main" val="171137385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2E4EB-E980-46E2-AAF0-485E428124BB}"/>
              </a:ext>
            </a:extLst>
          </p:cNvPr>
          <p:cNvSpPr>
            <a:spLocks noGrp="1"/>
          </p:cNvSpPr>
          <p:nvPr>
            <p:ph type="title"/>
          </p:nvPr>
        </p:nvSpPr>
        <p:spPr>
          <a:xfrm>
            <a:off x="0" y="0"/>
            <a:ext cx="7886700" cy="1325563"/>
          </a:xfrm>
        </p:spPr>
        <p:txBody>
          <a:bodyPr/>
          <a:lstStyle/>
          <a:p>
            <a:r>
              <a:rPr lang="cy-GB" dirty="0"/>
              <a:t>Dewch i ni bwyso a mesur!</a:t>
            </a:r>
          </a:p>
        </p:txBody>
      </p:sp>
      <p:sp>
        <p:nvSpPr>
          <p:cNvPr id="3" name="Content Placeholder 2">
            <a:extLst>
              <a:ext uri="{FF2B5EF4-FFF2-40B4-BE49-F238E27FC236}">
                <a16:creationId xmlns:a16="http://schemas.microsoft.com/office/drawing/2014/main" id="{BBFA2995-01DF-41B6-A77E-28F5A78AFADF}"/>
              </a:ext>
            </a:extLst>
          </p:cNvPr>
          <p:cNvSpPr>
            <a:spLocks noGrp="1"/>
          </p:cNvSpPr>
          <p:nvPr>
            <p:ph sz="half" idx="1"/>
          </p:nvPr>
        </p:nvSpPr>
        <p:spPr>
          <a:xfrm>
            <a:off x="628650" y="1438121"/>
            <a:ext cx="3943350" cy="4738842"/>
          </a:xfrm>
        </p:spPr>
        <p:txBody>
          <a:bodyPr>
            <a:normAutofit/>
          </a:bodyPr>
          <a:lstStyle/>
          <a:p>
            <a:r>
              <a:rPr lang="cy-GB" dirty="0"/>
              <a:t>Allwch chi feddwl am rai o’r pethau sy’n rhwystro arweinyddiaeth gynhwysol ar sail adrannau'r diagram hwn?</a:t>
            </a:r>
          </a:p>
          <a:p>
            <a:r>
              <a:rPr lang="cy-GB" dirty="0"/>
              <a:t>(lluniwch restr gan y bydd hyn yn tyfu yn ystod yr wythnosau nesaf!)</a:t>
            </a:r>
            <a:endParaRPr lang="en-GB" dirty="0"/>
          </a:p>
        </p:txBody>
      </p:sp>
      <p:graphicFrame>
        <p:nvGraphicFramePr>
          <p:cNvPr id="5" name="Content Placeholder 4">
            <a:extLst>
              <a:ext uri="{FF2B5EF4-FFF2-40B4-BE49-F238E27FC236}">
                <a16:creationId xmlns:a16="http://schemas.microsoft.com/office/drawing/2014/main" id="{D43D259F-E42B-4EBD-BD2F-6878BF39EC33}"/>
              </a:ext>
            </a:extLst>
          </p:cNvPr>
          <p:cNvGraphicFramePr>
            <a:graphicFrameLocks noGrp="1"/>
          </p:cNvGraphicFramePr>
          <p:nvPr>
            <p:ph sz="half" idx="2"/>
            <p:extLst>
              <p:ext uri="{D42A27DB-BD31-4B8C-83A1-F6EECF244321}">
                <p14:modId xmlns:p14="http://schemas.microsoft.com/office/powerpoint/2010/main" val="760594742"/>
              </p:ext>
            </p:extLst>
          </p:nvPr>
        </p:nvGraphicFramePr>
        <p:xfrm>
          <a:off x="4224184" y="838353"/>
          <a:ext cx="4176866" cy="45815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960000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2E4EB-E980-46E2-AAF0-485E428124BB}"/>
              </a:ext>
            </a:extLst>
          </p:cNvPr>
          <p:cNvSpPr>
            <a:spLocks noGrp="1"/>
          </p:cNvSpPr>
          <p:nvPr>
            <p:ph type="title"/>
          </p:nvPr>
        </p:nvSpPr>
        <p:spPr/>
        <p:txBody>
          <a:bodyPr/>
          <a:lstStyle/>
          <a:p>
            <a:r>
              <a:rPr lang="en-GB" dirty="0"/>
              <a:t>Let’s critique!</a:t>
            </a:r>
          </a:p>
        </p:txBody>
      </p:sp>
      <p:sp>
        <p:nvSpPr>
          <p:cNvPr id="3" name="Content Placeholder 2">
            <a:extLst>
              <a:ext uri="{FF2B5EF4-FFF2-40B4-BE49-F238E27FC236}">
                <a16:creationId xmlns:a16="http://schemas.microsoft.com/office/drawing/2014/main" id="{BBFA2995-01DF-41B6-A77E-28F5A78AFADF}"/>
              </a:ext>
            </a:extLst>
          </p:cNvPr>
          <p:cNvSpPr>
            <a:spLocks noGrp="1"/>
          </p:cNvSpPr>
          <p:nvPr>
            <p:ph sz="half" idx="1"/>
          </p:nvPr>
        </p:nvSpPr>
        <p:spPr/>
        <p:txBody>
          <a:bodyPr/>
          <a:lstStyle/>
          <a:p>
            <a:r>
              <a:rPr lang="en-GB" dirty="0"/>
              <a:t>Can you think of some of the barriers to inclusive leadership based on the sections of this diagram?</a:t>
            </a:r>
          </a:p>
          <a:p>
            <a:pPr marL="0" indent="0">
              <a:buNone/>
            </a:pPr>
            <a:endParaRPr lang="en-GB" dirty="0"/>
          </a:p>
          <a:p>
            <a:r>
              <a:rPr lang="en-GB" dirty="0"/>
              <a:t>(make a list as this will grow during the next few weeks!)</a:t>
            </a:r>
          </a:p>
        </p:txBody>
      </p:sp>
      <p:graphicFrame>
        <p:nvGraphicFramePr>
          <p:cNvPr id="5" name="Content Placeholder 4">
            <a:extLst>
              <a:ext uri="{FF2B5EF4-FFF2-40B4-BE49-F238E27FC236}">
                <a16:creationId xmlns:a16="http://schemas.microsoft.com/office/drawing/2014/main" id="{D43D259F-E42B-4EBD-BD2F-6878BF39EC33}"/>
              </a:ext>
            </a:extLst>
          </p:cNvPr>
          <p:cNvGraphicFramePr>
            <a:graphicFrameLocks noGrp="1"/>
          </p:cNvGraphicFramePr>
          <p:nvPr>
            <p:ph sz="half" idx="2"/>
          </p:nvPr>
        </p:nvGraphicFramePr>
        <p:xfrm>
          <a:off x="4224184" y="838353"/>
          <a:ext cx="4176866" cy="45815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1850343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0D0CA-6ABF-448C-97C8-42FBE122D2F9}"/>
              </a:ext>
            </a:extLst>
          </p:cNvPr>
          <p:cNvSpPr>
            <a:spLocks noGrp="1"/>
          </p:cNvSpPr>
          <p:nvPr>
            <p:ph type="title"/>
          </p:nvPr>
        </p:nvSpPr>
        <p:spPr>
          <a:xfrm>
            <a:off x="822858" y="2857472"/>
            <a:ext cx="7886700" cy="1325563"/>
          </a:xfrm>
        </p:spPr>
        <p:txBody>
          <a:bodyPr>
            <a:normAutofit fontScale="90000"/>
          </a:bodyPr>
          <a:lstStyle/>
          <a:p>
            <a:r>
              <a:rPr lang="en-GB" dirty="0" err="1"/>
              <a:t>Nodweddion</a:t>
            </a:r>
            <a:r>
              <a:rPr lang="en-GB" dirty="0"/>
              <a:t> </a:t>
            </a:r>
            <a:r>
              <a:rPr lang="en-GB" dirty="0" err="1"/>
              <a:t>arweinyddiaeth</a:t>
            </a:r>
            <a:r>
              <a:rPr lang="en-GB" dirty="0"/>
              <a:t> </a:t>
            </a:r>
            <a:r>
              <a:rPr lang="en-GB" dirty="0" err="1"/>
              <a:t>gynhwysol</a:t>
            </a:r>
            <a:r>
              <a:rPr lang="en-GB" dirty="0"/>
              <a:t>/ </a:t>
            </a:r>
            <a:r>
              <a:rPr lang="en-GB" dirty="0">
                <a:solidFill>
                  <a:schemeClr val="accent1">
                    <a:lumMod val="50000"/>
                  </a:schemeClr>
                </a:solidFill>
              </a:rPr>
              <a:t>Inclusive leadership characteristics</a:t>
            </a:r>
          </a:p>
        </p:txBody>
      </p:sp>
    </p:spTree>
    <p:extLst>
      <p:ext uri="{BB962C8B-B14F-4D97-AF65-F5344CB8AC3E}">
        <p14:creationId xmlns:p14="http://schemas.microsoft.com/office/powerpoint/2010/main" val="157331549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C91-21B5-4077-984B-3F1D92035583}"/>
              </a:ext>
            </a:extLst>
          </p:cNvPr>
          <p:cNvSpPr>
            <a:spLocks noGrp="1"/>
          </p:cNvSpPr>
          <p:nvPr>
            <p:ph type="title"/>
          </p:nvPr>
        </p:nvSpPr>
        <p:spPr>
          <a:xfrm>
            <a:off x="70300" y="81904"/>
            <a:ext cx="7886700" cy="1325563"/>
          </a:xfrm>
        </p:spPr>
        <p:txBody>
          <a:bodyPr/>
          <a:lstStyle/>
          <a:p>
            <a:r>
              <a:rPr lang="en-GB" sz="3200" dirty="0"/>
              <a:t>Mae </a:t>
            </a:r>
            <a:r>
              <a:rPr lang="en-GB" sz="3200" dirty="0" err="1"/>
              <a:t>arweinwyr</a:t>
            </a:r>
            <a:r>
              <a:rPr lang="en-GB" sz="3200" dirty="0"/>
              <a:t> </a:t>
            </a:r>
            <a:r>
              <a:rPr lang="en-GB" sz="3200" dirty="0" err="1"/>
              <a:t>cynhwysol</a:t>
            </a:r>
            <a:r>
              <a:rPr lang="en-GB" sz="3200" dirty="0"/>
              <a:t> yn:</a:t>
            </a:r>
            <a:br>
              <a:rPr lang="en-GB" dirty="0"/>
            </a:br>
            <a:endParaRPr lang="en-GB" dirty="0"/>
          </a:p>
        </p:txBody>
      </p:sp>
      <p:sp>
        <p:nvSpPr>
          <p:cNvPr id="3" name="Content Placeholder 2">
            <a:extLst>
              <a:ext uri="{FF2B5EF4-FFF2-40B4-BE49-F238E27FC236}">
                <a16:creationId xmlns:a16="http://schemas.microsoft.com/office/drawing/2014/main" id="{428E3CED-2F69-4C22-BB6D-4AE2050377BE}"/>
              </a:ext>
            </a:extLst>
          </p:cNvPr>
          <p:cNvSpPr>
            <a:spLocks noGrp="1"/>
          </p:cNvSpPr>
          <p:nvPr>
            <p:ph sz="half" idx="1"/>
          </p:nvPr>
        </p:nvSpPr>
        <p:spPr>
          <a:xfrm>
            <a:off x="350739" y="906526"/>
            <a:ext cx="8442521" cy="4749807"/>
          </a:xfrm>
        </p:spPr>
        <p:txBody>
          <a:bodyPr>
            <a:normAutofit fontScale="77500" lnSpcReduction="20000"/>
          </a:bodyPr>
          <a:lstStyle/>
          <a:p>
            <a:pPr algn="l"/>
            <a:r>
              <a:rPr lang="en-GB" b="0" i="0" dirty="0">
                <a:solidFill>
                  <a:srgbClr val="000000"/>
                </a:solidFill>
                <a:effectLst/>
                <a:latin typeface="Arial" panose="020B0604020202020204" pitchFamily="34" charset="0"/>
                <a:cs typeface="Arial" panose="020B0604020202020204" pitchFamily="34" charset="0"/>
              </a:rPr>
              <a:t>Eu dal </a:t>
            </a:r>
            <a:r>
              <a:rPr lang="en-GB" b="0" i="0" dirty="0" err="1">
                <a:solidFill>
                  <a:srgbClr val="000000"/>
                </a:solidFill>
                <a:effectLst/>
                <a:latin typeface="Arial" panose="020B0604020202020204" pitchFamily="34" charset="0"/>
                <a:cs typeface="Arial" panose="020B0604020202020204" pitchFamily="34" charset="0"/>
              </a:rPr>
              <a:t>eu</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hun</a:t>
            </a:r>
            <a:r>
              <a:rPr lang="en-GB" b="0" i="0" dirty="0">
                <a:solidFill>
                  <a:srgbClr val="000000"/>
                </a:solidFill>
                <a:effectLst/>
                <a:latin typeface="Arial" panose="020B0604020202020204" pitchFamily="34" charset="0"/>
                <a:cs typeface="Arial" panose="020B0604020202020204" pitchFamily="34" charset="0"/>
              </a:rPr>
              <a:t> ac </a:t>
            </a:r>
            <a:r>
              <a:rPr lang="en-GB" b="0" i="0" dirty="0" err="1">
                <a:solidFill>
                  <a:srgbClr val="000000"/>
                </a:solidFill>
                <a:effectLst/>
                <a:latin typeface="Arial" panose="020B0604020202020204" pitchFamily="34" charset="0"/>
                <a:cs typeface="Arial" panose="020B0604020202020204" pitchFamily="34" charset="0"/>
              </a:rPr>
              <a:t>eraill</a:t>
            </a:r>
            <a:r>
              <a:rPr lang="en-GB" b="0" i="0" dirty="0">
                <a:solidFill>
                  <a:srgbClr val="000000"/>
                </a:solidFill>
                <a:effectLst/>
                <a:latin typeface="Arial" panose="020B0604020202020204" pitchFamily="34" charset="0"/>
                <a:cs typeface="Arial" panose="020B0604020202020204" pitchFamily="34" charset="0"/>
              </a:rPr>
              <a:t> yn </a:t>
            </a:r>
            <a:r>
              <a:rPr lang="en-GB" b="0" i="0" dirty="0" err="1">
                <a:solidFill>
                  <a:srgbClr val="000000"/>
                </a:solidFill>
                <a:effectLst/>
                <a:latin typeface="Arial" panose="020B0604020202020204" pitchFamily="34" charset="0"/>
                <a:cs typeface="Arial" panose="020B0604020202020204" pitchFamily="34" charset="0"/>
              </a:rPr>
              <a:t>gyfrifol</a:t>
            </a:r>
            <a:r>
              <a:rPr lang="en-GB" b="0" i="0" dirty="0">
                <a:solidFill>
                  <a:srgbClr val="000000"/>
                </a:solidFill>
                <a:effectLst/>
                <a:latin typeface="Arial" panose="020B0604020202020204" pitchFamily="34" charset="0"/>
                <a:cs typeface="Arial" panose="020B0604020202020204" pitchFamily="34" charset="0"/>
              </a:rPr>
              <a:t> am </a:t>
            </a:r>
            <a:r>
              <a:rPr lang="en-GB" b="0" i="0" dirty="0" err="1">
                <a:solidFill>
                  <a:srgbClr val="000000"/>
                </a:solidFill>
                <a:effectLst/>
                <a:latin typeface="Arial" panose="020B0604020202020204" pitchFamily="34" charset="0"/>
                <a:cs typeface="Arial" panose="020B0604020202020204" pitchFamily="34" charset="0"/>
              </a:rPr>
              <a:t>greu</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diwylliant</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cynhwysol</a:t>
            </a:r>
            <a:endParaRPr lang="en-GB" b="0" i="0" dirty="0">
              <a:solidFill>
                <a:srgbClr val="000000"/>
              </a:solidFill>
              <a:effectLst/>
              <a:latin typeface="Arial" panose="020B0604020202020204" pitchFamily="34" charset="0"/>
              <a:cs typeface="Arial" panose="020B0604020202020204" pitchFamily="34" charset="0"/>
            </a:endParaRPr>
          </a:p>
          <a:p>
            <a:pPr marL="0" indent="0" algn="l">
              <a:buNone/>
            </a:pPr>
            <a:endParaRPr lang="en-GB" b="0" i="0" dirty="0">
              <a:solidFill>
                <a:srgbClr val="000000"/>
              </a:solidFill>
              <a:effectLst/>
              <a:latin typeface="Arial" panose="020B0604020202020204" pitchFamily="34" charset="0"/>
              <a:cs typeface="Arial" panose="020B0604020202020204" pitchFamily="34" charset="0"/>
            </a:endParaRPr>
          </a:p>
          <a:p>
            <a:pPr algn="l"/>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Gwahodd</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ymgysylltu</a:t>
            </a:r>
            <a:r>
              <a:rPr lang="en-GB" b="0" i="0" dirty="0">
                <a:solidFill>
                  <a:srgbClr val="000000"/>
                </a:solidFill>
                <a:effectLst/>
                <a:latin typeface="Arial" panose="020B0604020202020204" pitchFamily="34" charset="0"/>
                <a:cs typeface="Arial" panose="020B0604020202020204" pitchFamily="34" charset="0"/>
              </a:rPr>
              <a:t> a </a:t>
            </a:r>
            <a:r>
              <a:rPr lang="en-GB" b="0" i="0" dirty="0" err="1">
                <a:solidFill>
                  <a:srgbClr val="000000"/>
                </a:solidFill>
                <a:effectLst/>
                <a:latin typeface="Arial" panose="020B0604020202020204" pitchFamily="34" charset="0"/>
                <a:cs typeface="Arial" panose="020B0604020202020204" pitchFamily="34" charset="0"/>
              </a:rPr>
              <a:t>deialog</a:t>
            </a:r>
            <a:endParaRPr lang="en-GB" b="0" i="0" dirty="0">
              <a:solidFill>
                <a:srgbClr val="000000"/>
              </a:solidFill>
              <a:effectLst/>
              <a:latin typeface="Arial" panose="020B0604020202020204" pitchFamily="34" charset="0"/>
              <a:cs typeface="Arial" panose="020B0604020202020204" pitchFamily="34" charset="0"/>
            </a:endParaRPr>
          </a:p>
          <a:p>
            <a:pPr marL="0" indent="0" algn="l">
              <a:buNone/>
            </a:pPr>
            <a:endParaRPr lang="en-GB" b="0" i="0" dirty="0">
              <a:solidFill>
                <a:srgbClr val="000000"/>
              </a:solidFill>
              <a:effectLst/>
              <a:latin typeface="Arial" panose="020B0604020202020204" pitchFamily="34" charset="0"/>
              <a:cs typeface="Arial" panose="020B0604020202020204" pitchFamily="34" charset="0"/>
            </a:endParaRPr>
          </a:p>
          <a:p>
            <a:pPr algn="l"/>
            <a:r>
              <a:rPr lang="en-GB" b="0" i="0" dirty="0" err="1">
                <a:solidFill>
                  <a:srgbClr val="000000"/>
                </a:solidFill>
                <a:effectLst/>
                <a:latin typeface="Arial" panose="020B0604020202020204" pitchFamily="34" charset="0"/>
                <a:cs typeface="Arial" panose="020B0604020202020204" pitchFamily="34" charset="0"/>
              </a:rPr>
              <a:t>Modelu</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dod</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â’i</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hun</a:t>
            </a:r>
            <a:r>
              <a:rPr lang="en-GB" b="0" i="0" dirty="0">
                <a:solidFill>
                  <a:srgbClr val="000000"/>
                </a:solidFill>
                <a:effectLst/>
                <a:latin typeface="Arial" panose="020B0604020202020204" pitchFamily="34" charset="0"/>
                <a:cs typeface="Arial" panose="020B0604020202020204" pitchFamily="34" charset="0"/>
              </a:rPr>
              <a:t> i’r gwaith a </a:t>
            </a:r>
            <a:r>
              <a:rPr lang="en-GB" b="0" i="0" dirty="0" err="1">
                <a:solidFill>
                  <a:srgbClr val="000000"/>
                </a:solidFill>
                <a:effectLst/>
                <a:latin typeface="Arial" panose="020B0604020202020204" pitchFamily="34" charset="0"/>
                <a:cs typeface="Arial" panose="020B0604020202020204" pitchFamily="34" charset="0"/>
              </a:rPr>
              <a:t>rhoi</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caniatâd</a:t>
            </a:r>
            <a:r>
              <a:rPr lang="en-GB" b="0" i="0" dirty="0">
                <a:solidFill>
                  <a:srgbClr val="000000"/>
                </a:solidFill>
                <a:effectLst/>
                <a:latin typeface="Arial" panose="020B0604020202020204" pitchFamily="34" charset="0"/>
                <a:cs typeface="Arial" panose="020B0604020202020204" pitchFamily="34" charset="0"/>
              </a:rPr>
              <a:t> i </a:t>
            </a:r>
            <a:r>
              <a:rPr lang="en-GB" b="0" i="0" dirty="0" err="1">
                <a:solidFill>
                  <a:srgbClr val="000000"/>
                </a:solidFill>
                <a:effectLst/>
                <a:latin typeface="Arial" panose="020B0604020202020204" pitchFamily="34" charset="0"/>
                <a:cs typeface="Arial" panose="020B0604020202020204" pitchFamily="34" charset="0"/>
              </a:rPr>
              <a:t>bobl</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eraill</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wneud</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a’u</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hannog</a:t>
            </a:r>
            <a:r>
              <a:rPr lang="en-GB" b="0" i="0" dirty="0">
                <a:solidFill>
                  <a:srgbClr val="000000"/>
                </a:solidFill>
                <a:effectLst/>
                <a:latin typeface="Arial" panose="020B0604020202020204" pitchFamily="34" charset="0"/>
                <a:cs typeface="Arial" panose="020B0604020202020204" pitchFamily="34" charset="0"/>
              </a:rPr>
              <a:t> i </a:t>
            </a:r>
            <a:r>
              <a:rPr lang="en-GB" b="0" i="0" dirty="0" err="1">
                <a:solidFill>
                  <a:srgbClr val="000000"/>
                </a:solidFill>
                <a:effectLst/>
                <a:latin typeface="Arial" panose="020B0604020202020204" pitchFamily="34" charset="0"/>
                <a:cs typeface="Arial" panose="020B0604020202020204" pitchFamily="34" charset="0"/>
              </a:rPr>
              <a:t>wneud</a:t>
            </a:r>
            <a:endParaRPr lang="en-GB" b="0" i="0" dirty="0">
              <a:solidFill>
                <a:srgbClr val="000000"/>
              </a:solidFill>
              <a:effectLst/>
              <a:latin typeface="Arial" panose="020B0604020202020204" pitchFamily="34" charset="0"/>
              <a:cs typeface="Arial" panose="020B0604020202020204" pitchFamily="34" charset="0"/>
            </a:endParaRPr>
          </a:p>
          <a:p>
            <a:pPr marL="0" indent="0" algn="l">
              <a:buNone/>
            </a:pPr>
            <a:endParaRPr lang="en-GB" b="0" i="0" dirty="0">
              <a:solidFill>
                <a:srgbClr val="000000"/>
              </a:solidFill>
              <a:effectLst/>
              <a:latin typeface="Arial" panose="020B0604020202020204" pitchFamily="34" charset="0"/>
              <a:cs typeface="Arial" panose="020B0604020202020204" pitchFamily="34" charset="0"/>
            </a:endParaRPr>
          </a:p>
          <a:p>
            <a:pPr algn="l"/>
            <a:r>
              <a:rPr lang="en-GB" b="0" i="0" dirty="0" err="1">
                <a:solidFill>
                  <a:srgbClr val="000000"/>
                </a:solidFill>
                <a:effectLst/>
                <a:latin typeface="Arial" panose="020B0604020202020204" pitchFamily="34" charset="0"/>
                <a:cs typeface="Arial" panose="020B0604020202020204" pitchFamily="34" charset="0"/>
              </a:rPr>
              <a:t>Meithrin</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gwneud</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penderfyniadau</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mewn</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modd</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tryloyw</a:t>
            </a:r>
            <a:endParaRPr lang="en-GB" b="0" i="0" dirty="0">
              <a:solidFill>
                <a:srgbClr val="000000"/>
              </a:solidFill>
              <a:effectLst/>
              <a:latin typeface="Arial" panose="020B0604020202020204" pitchFamily="34" charset="0"/>
              <a:cs typeface="Arial" panose="020B0604020202020204" pitchFamily="34" charset="0"/>
            </a:endParaRPr>
          </a:p>
          <a:p>
            <a:pPr marL="0" indent="0" algn="l">
              <a:buNone/>
            </a:pPr>
            <a:endParaRPr lang="en-GB" b="0" i="0" dirty="0">
              <a:solidFill>
                <a:srgbClr val="000000"/>
              </a:solidFill>
              <a:effectLst/>
              <a:latin typeface="Arial" panose="020B0604020202020204" pitchFamily="34" charset="0"/>
              <a:cs typeface="Arial" panose="020B0604020202020204" pitchFamily="34" charset="0"/>
            </a:endParaRPr>
          </a:p>
          <a:p>
            <a:pPr algn="l"/>
            <a:r>
              <a:rPr lang="en-GB" b="0" i="0" dirty="0" err="1">
                <a:solidFill>
                  <a:srgbClr val="000000"/>
                </a:solidFill>
                <a:effectLst/>
                <a:latin typeface="Arial" panose="020B0604020202020204" pitchFamily="34" charset="0"/>
                <a:cs typeface="Arial" panose="020B0604020202020204" pitchFamily="34" charset="0"/>
              </a:rPr>
              <a:t>Deall</a:t>
            </a:r>
            <a:r>
              <a:rPr lang="en-GB" b="0" i="0" dirty="0">
                <a:solidFill>
                  <a:srgbClr val="000000"/>
                </a:solidFill>
                <a:effectLst/>
                <a:latin typeface="Arial" panose="020B0604020202020204" pitchFamily="34" charset="0"/>
                <a:cs typeface="Arial" panose="020B0604020202020204" pitchFamily="34" charset="0"/>
              </a:rPr>
              <a:t> ac </a:t>
            </a:r>
            <a:r>
              <a:rPr lang="en-GB" b="0" i="0" dirty="0" err="1">
                <a:solidFill>
                  <a:srgbClr val="000000"/>
                </a:solidFill>
                <a:effectLst/>
                <a:latin typeface="Arial" panose="020B0604020202020204" pitchFamily="34" charset="0"/>
                <a:cs typeface="Arial" panose="020B0604020202020204" pitchFamily="34" charset="0"/>
              </a:rPr>
              <a:t>ymgysylltu</a:t>
            </a:r>
            <a:r>
              <a:rPr lang="en-GB" b="0" i="0" dirty="0">
                <a:solidFill>
                  <a:srgbClr val="000000"/>
                </a:solidFill>
                <a:effectLst/>
                <a:latin typeface="Arial" panose="020B0604020202020204" pitchFamily="34" charset="0"/>
                <a:cs typeface="Arial" panose="020B0604020202020204" pitchFamily="34" charset="0"/>
              </a:rPr>
              <a:t> â </a:t>
            </a:r>
            <a:r>
              <a:rPr lang="en-GB" b="0" i="0" dirty="0" err="1">
                <a:solidFill>
                  <a:srgbClr val="000000"/>
                </a:solidFill>
                <a:effectLst/>
                <a:latin typeface="Arial" panose="020B0604020202020204" pitchFamily="34" charset="0"/>
                <a:cs typeface="Arial" panose="020B0604020202020204" pitchFamily="34" charset="0"/>
              </a:rPr>
              <a:t>gwrthwynebiad</a:t>
            </a:r>
            <a:endParaRPr lang="en-GB" b="0" i="0" dirty="0">
              <a:solidFill>
                <a:srgbClr val="000000"/>
              </a:solidFill>
              <a:effectLst/>
              <a:latin typeface="Arial" panose="020B0604020202020204" pitchFamily="34" charset="0"/>
              <a:cs typeface="Arial" panose="020B0604020202020204" pitchFamily="34" charset="0"/>
            </a:endParaRPr>
          </a:p>
          <a:p>
            <a:pPr marL="0" indent="0" algn="l">
              <a:buNone/>
            </a:pPr>
            <a:endParaRPr lang="en-GB" b="0" i="0" dirty="0">
              <a:solidFill>
                <a:srgbClr val="000000"/>
              </a:solidFill>
              <a:effectLst/>
              <a:latin typeface="Arial" panose="020B0604020202020204" pitchFamily="34" charset="0"/>
              <a:cs typeface="Arial" panose="020B0604020202020204" pitchFamily="34" charset="0"/>
            </a:endParaRPr>
          </a:p>
          <a:p>
            <a:pPr algn="l"/>
            <a:r>
              <a:rPr lang="en-GB" b="0" i="0" dirty="0" err="1">
                <a:solidFill>
                  <a:srgbClr val="000000"/>
                </a:solidFill>
                <a:effectLst/>
                <a:latin typeface="Arial" panose="020B0604020202020204" pitchFamily="34" charset="0"/>
                <a:cs typeface="Arial" panose="020B0604020202020204" pitchFamily="34" charset="0"/>
              </a:rPr>
              <a:t>Deall</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sut</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mae</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cynhwysiant</a:t>
            </a:r>
            <a:r>
              <a:rPr lang="en-GB" b="0" i="0" dirty="0">
                <a:solidFill>
                  <a:srgbClr val="000000"/>
                </a:solidFill>
                <a:effectLst/>
                <a:latin typeface="Arial" panose="020B0604020202020204" pitchFamily="34" charset="0"/>
                <a:cs typeface="Arial" panose="020B0604020202020204" pitchFamily="34" charset="0"/>
              </a:rPr>
              <a:t> yn </a:t>
            </a:r>
            <a:r>
              <a:rPr lang="en-GB" b="0" i="0" dirty="0" err="1">
                <a:solidFill>
                  <a:srgbClr val="000000"/>
                </a:solidFill>
                <a:effectLst/>
                <a:latin typeface="Arial" panose="020B0604020202020204" pitchFamily="34" charset="0"/>
                <a:cs typeface="Arial" panose="020B0604020202020204" pitchFamily="34" charset="0"/>
              </a:rPr>
              <a:t>cysylltu</a:t>
            </a:r>
            <a:r>
              <a:rPr lang="en-GB" b="0" i="0" dirty="0">
                <a:solidFill>
                  <a:srgbClr val="000000"/>
                </a:solidFill>
                <a:effectLst/>
                <a:latin typeface="Arial" panose="020B0604020202020204" pitchFamily="34" charset="0"/>
                <a:cs typeface="Arial" panose="020B0604020202020204" pitchFamily="34" charset="0"/>
              </a:rPr>
              <a:t> â </a:t>
            </a:r>
            <a:r>
              <a:rPr lang="en-GB" b="0" i="0" dirty="0" err="1">
                <a:solidFill>
                  <a:srgbClr val="000000"/>
                </a:solidFill>
                <a:effectLst/>
                <a:latin typeface="Arial" panose="020B0604020202020204" pitchFamily="34" charset="0"/>
                <a:cs typeface="Arial" panose="020B0604020202020204" pitchFamily="34" charset="0"/>
              </a:rPr>
              <a:t>chenhadaeth</a:t>
            </a:r>
            <a:r>
              <a:rPr lang="en-GB" b="0" i="0" dirty="0">
                <a:solidFill>
                  <a:srgbClr val="000000"/>
                </a:solidFill>
                <a:effectLst/>
                <a:latin typeface="Arial" panose="020B0604020202020204" pitchFamily="34" charset="0"/>
                <a:cs typeface="Arial" panose="020B0604020202020204" pitchFamily="34" charset="0"/>
              </a:rPr>
              <a:t> a </a:t>
            </a:r>
            <a:r>
              <a:rPr lang="en-GB" b="0" i="0" dirty="0" err="1">
                <a:solidFill>
                  <a:srgbClr val="000000"/>
                </a:solidFill>
                <a:effectLst/>
                <a:latin typeface="Arial" panose="020B0604020202020204" pitchFamily="34" charset="0"/>
                <a:cs typeface="Arial" panose="020B0604020202020204" pitchFamily="34" charset="0"/>
              </a:rPr>
              <a:t>gweledigaeth</a:t>
            </a:r>
            <a:r>
              <a:rPr lang="en-GB" b="0" i="0" dirty="0">
                <a:solidFill>
                  <a:srgbClr val="000000"/>
                </a:solidFill>
                <a:effectLst/>
                <a:latin typeface="Arial" panose="020B0604020202020204" pitchFamily="34" charset="0"/>
                <a:cs typeface="Arial" panose="020B0604020202020204" pitchFamily="34" charset="0"/>
              </a:rPr>
              <a:t> [y </a:t>
            </a:r>
            <a:r>
              <a:rPr lang="en-GB" b="0" i="0" dirty="0" err="1">
                <a:solidFill>
                  <a:srgbClr val="000000"/>
                </a:solidFill>
                <a:effectLst/>
                <a:latin typeface="Arial" panose="020B0604020202020204" pitchFamily="34" charset="0"/>
                <a:cs typeface="Arial" panose="020B0604020202020204" pitchFamily="34" charset="0"/>
              </a:rPr>
              <a:t>lle</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Blynyddoedd</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Cynnar</a:t>
            </a:r>
            <a:r>
              <a:rPr lang="en-GB" b="0" i="0" dirty="0">
                <a:solidFill>
                  <a:srgbClr val="000000"/>
                </a:solidFill>
                <a:effectLst/>
                <a:latin typeface="Arial" panose="020B0604020202020204" pitchFamily="34" charset="0"/>
                <a:cs typeface="Arial" panose="020B0604020202020204" pitchFamily="34" charset="0"/>
              </a:rPr>
              <a:t>]</a:t>
            </a:r>
            <a:r>
              <a:rPr lang="en-GB" dirty="0"/>
              <a:t>(Ferdman, 2021 p.20-21)</a:t>
            </a:r>
            <a:endParaRPr lang="en-GB" b="0" i="0" dirty="0">
              <a:solidFill>
                <a:srgbClr val="000000"/>
              </a:solidFill>
              <a:effectLst/>
              <a:latin typeface="Times New Roman" panose="02020603050405020304" pitchFamily="18" charset="0"/>
            </a:endParaRPr>
          </a:p>
          <a:p>
            <a:endParaRPr lang="en-GB" dirty="0"/>
          </a:p>
        </p:txBody>
      </p:sp>
    </p:spTree>
    <p:extLst>
      <p:ext uri="{BB962C8B-B14F-4D97-AF65-F5344CB8AC3E}">
        <p14:creationId xmlns:p14="http://schemas.microsoft.com/office/powerpoint/2010/main" val="354233486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9A1CB-FB49-485D-9FCF-6D104BFE61EB}"/>
              </a:ext>
            </a:extLst>
          </p:cNvPr>
          <p:cNvSpPr>
            <a:spLocks noGrp="1"/>
          </p:cNvSpPr>
          <p:nvPr>
            <p:ph type="title"/>
          </p:nvPr>
        </p:nvSpPr>
        <p:spPr>
          <a:xfrm>
            <a:off x="386425" y="68401"/>
            <a:ext cx="7886700" cy="1325563"/>
          </a:xfrm>
        </p:spPr>
        <p:txBody>
          <a:bodyPr>
            <a:normAutofit/>
          </a:bodyPr>
          <a:lstStyle/>
          <a:p>
            <a:r>
              <a:rPr lang="en-GB" sz="2800" dirty="0">
                <a:solidFill>
                  <a:srgbClr val="002060"/>
                </a:solidFill>
              </a:rPr>
              <a:t>Inclusive leaders: </a:t>
            </a:r>
          </a:p>
        </p:txBody>
      </p:sp>
      <p:sp>
        <p:nvSpPr>
          <p:cNvPr id="3" name="Content Placeholder 2">
            <a:extLst>
              <a:ext uri="{FF2B5EF4-FFF2-40B4-BE49-F238E27FC236}">
                <a16:creationId xmlns:a16="http://schemas.microsoft.com/office/drawing/2014/main" id="{531BD2AA-F744-4406-A816-0E438AFF810F}"/>
              </a:ext>
            </a:extLst>
          </p:cNvPr>
          <p:cNvSpPr>
            <a:spLocks noGrp="1"/>
          </p:cNvSpPr>
          <p:nvPr>
            <p:ph sz="half" idx="1"/>
          </p:nvPr>
        </p:nvSpPr>
        <p:spPr>
          <a:xfrm>
            <a:off x="314325" y="1329063"/>
            <a:ext cx="8515350" cy="4351338"/>
          </a:xfrm>
        </p:spPr>
        <p:txBody>
          <a:bodyPr>
            <a:normAutofit lnSpcReduction="10000"/>
          </a:bodyPr>
          <a:lstStyle/>
          <a:p>
            <a:r>
              <a:rPr lang="en-GB" dirty="0"/>
              <a:t>Hold themselves and others accountable for creating an inclusive culture</a:t>
            </a:r>
          </a:p>
          <a:p>
            <a:r>
              <a:rPr lang="en-GB" dirty="0"/>
              <a:t>Invite engagement and dialogue</a:t>
            </a:r>
          </a:p>
          <a:p>
            <a:r>
              <a:rPr lang="en-GB" dirty="0"/>
              <a:t>Model brining one’s own self to work and give permission for and encourage others to do so</a:t>
            </a:r>
          </a:p>
          <a:p>
            <a:r>
              <a:rPr lang="en-GB" dirty="0"/>
              <a:t>Foster transparent decision making</a:t>
            </a:r>
          </a:p>
          <a:p>
            <a:r>
              <a:rPr lang="en-GB" dirty="0"/>
              <a:t>Understand and engage with resistance</a:t>
            </a:r>
          </a:p>
          <a:p>
            <a:r>
              <a:rPr lang="en-GB" dirty="0"/>
              <a:t>Understand how inclusion connects to the mission and vision  [of the EY space]            </a:t>
            </a:r>
          </a:p>
          <a:p>
            <a:pPr marL="0" indent="0">
              <a:buNone/>
            </a:pPr>
            <a:r>
              <a:rPr lang="en-GB" dirty="0"/>
              <a:t>                                                      (Ferdman, 2021 p.20-21)</a:t>
            </a:r>
          </a:p>
        </p:txBody>
      </p:sp>
    </p:spTree>
    <p:extLst>
      <p:ext uri="{BB962C8B-B14F-4D97-AF65-F5344CB8AC3E}">
        <p14:creationId xmlns:p14="http://schemas.microsoft.com/office/powerpoint/2010/main" val="359737489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35E79-C135-454F-8C4C-9A3F6D8C554D}"/>
              </a:ext>
            </a:extLst>
          </p:cNvPr>
          <p:cNvSpPr>
            <a:spLocks noGrp="1"/>
          </p:cNvSpPr>
          <p:nvPr>
            <p:ph type="title"/>
          </p:nvPr>
        </p:nvSpPr>
        <p:spPr>
          <a:xfrm>
            <a:off x="0" y="190109"/>
            <a:ext cx="7886700" cy="483630"/>
          </a:xfrm>
        </p:spPr>
        <p:txBody>
          <a:bodyPr>
            <a:normAutofit/>
          </a:bodyPr>
          <a:lstStyle/>
          <a:p>
            <a:r>
              <a:rPr lang="en-GB" sz="2400" dirty="0"/>
              <a:t>(Bourke a Titus, 2019)</a:t>
            </a:r>
          </a:p>
        </p:txBody>
      </p:sp>
      <p:sp>
        <p:nvSpPr>
          <p:cNvPr id="3" name="Content Placeholder 2">
            <a:extLst>
              <a:ext uri="{FF2B5EF4-FFF2-40B4-BE49-F238E27FC236}">
                <a16:creationId xmlns:a16="http://schemas.microsoft.com/office/drawing/2014/main" id="{BA276EC6-EB5C-4D10-846E-1A9D5CBB0270}"/>
              </a:ext>
            </a:extLst>
          </p:cNvPr>
          <p:cNvSpPr>
            <a:spLocks noGrp="1"/>
          </p:cNvSpPr>
          <p:nvPr>
            <p:ph sz="half" idx="1"/>
          </p:nvPr>
        </p:nvSpPr>
        <p:spPr>
          <a:xfrm>
            <a:off x="282194" y="882032"/>
            <a:ext cx="8416743" cy="4881312"/>
          </a:xfrm>
        </p:spPr>
        <p:txBody>
          <a:bodyPr>
            <a:noAutofit/>
          </a:bodyPr>
          <a:lstStyle/>
          <a:p>
            <a:r>
              <a:rPr lang="cy-GB" sz="1800" b="1" dirty="0">
                <a:solidFill>
                  <a:srgbClr val="282828"/>
                </a:solidFill>
                <a:latin typeface="Lava Std"/>
              </a:rPr>
              <a:t>Ymrwymiad gweladwy:</a:t>
            </a:r>
            <a:r>
              <a:rPr lang="cy-GB" sz="1800" dirty="0">
                <a:solidFill>
                  <a:srgbClr val="282828"/>
                </a:solidFill>
                <a:latin typeface="Lava Std"/>
              </a:rPr>
              <a:t> Maent yn mynegi ymrwymiad dilys i amrywiaeth, yn herio'r statws </a:t>
            </a:r>
            <a:r>
              <a:rPr lang="cy-GB" sz="1800" dirty="0" err="1">
                <a:solidFill>
                  <a:srgbClr val="282828"/>
                </a:solidFill>
                <a:latin typeface="Lava Std"/>
              </a:rPr>
              <a:t>quo</a:t>
            </a:r>
            <a:r>
              <a:rPr lang="cy-GB" sz="1800" dirty="0">
                <a:solidFill>
                  <a:srgbClr val="282828"/>
                </a:solidFill>
                <a:latin typeface="Lava Std"/>
              </a:rPr>
              <a:t>, yn dal eraill yn atebol ac yn gwneud amrywiaeth a chynhwysiant yn flaenoriaeth bersonol.</a:t>
            </a:r>
            <a:endParaRPr lang="cy-GB" sz="1800" b="0" i="0" dirty="0">
              <a:solidFill>
                <a:srgbClr val="282828"/>
              </a:solidFill>
              <a:effectLst/>
              <a:latin typeface="Lava Std"/>
            </a:endParaRPr>
          </a:p>
          <a:p>
            <a:r>
              <a:rPr lang="cy-GB" sz="1800" b="1" dirty="0">
                <a:solidFill>
                  <a:srgbClr val="282828"/>
                </a:solidFill>
                <a:latin typeface="Lava Std"/>
              </a:rPr>
              <a:t>Gostyngeiddrwydd:</a:t>
            </a:r>
            <a:r>
              <a:rPr lang="cy-GB" sz="1800" dirty="0">
                <a:solidFill>
                  <a:srgbClr val="282828"/>
                </a:solidFill>
                <a:latin typeface="Lava Std"/>
              </a:rPr>
              <a:t> Maent yn ddiymhongar am alluoedd, yn cyfaddef camgymeriadau, ac yn creu lle i eraill gyfrannu.</a:t>
            </a:r>
            <a:endParaRPr lang="cy-GB" sz="1800" b="0" i="0" dirty="0">
              <a:solidFill>
                <a:srgbClr val="282828"/>
              </a:solidFill>
              <a:effectLst/>
              <a:latin typeface="Lava Std"/>
            </a:endParaRPr>
          </a:p>
          <a:p>
            <a:r>
              <a:rPr lang="cy-GB" sz="1800" b="1" dirty="0">
                <a:solidFill>
                  <a:srgbClr val="282828"/>
                </a:solidFill>
                <a:latin typeface="Lava Std"/>
              </a:rPr>
              <a:t>Ymwybyddiaeth o ragfarn:</a:t>
            </a:r>
            <a:r>
              <a:rPr lang="cy-GB" sz="1800" dirty="0">
                <a:solidFill>
                  <a:srgbClr val="282828"/>
                </a:solidFill>
                <a:latin typeface="Lava Std"/>
              </a:rPr>
              <a:t> Maent yn dangos ymwybyddiaeth o fannau dall personol yn ogystal â diffygion yn y system ac yn gweithio'n galed i sicrhau meritocratiaeth.</a:t>
            </a:r>
            <a:endParaRPr lang="cy-GB" sz="1800" b="0" i="0" dirty="0">
              <a:solidFill>
                <a:srgbClr val="282828"/>
              </a:solidFill>
              <a:effectLst/>
              <a:latin typeface="Lava Std"/>
            </a:endParaRPr>
          </a:p>
          <a:p>
            <a:r>
              <a:rPr lang="cy-GB" sz="1800" b="1" dirty="0">
                <a:solidFill>
                  <a:srgbClr val="282828"/>
                </a:solidFill>
                <a:latin typeface="Lava Std"/>
              </a:rPr>
              <a:t>Chwilfrydedd ynghylch eraill:</a:t>
            </a:r>
            <a:r>
              <a:rPr lang="cy-GB" sz="1800" dirty="0">
                <a:solidFill>
                  <a:srgbClr val="282828"/>
                </a:solidFill>
                <a:latin typeface="Lava Std"/>
              </a:rPr>
              <a:t> Maent yn dangos meddylfryd agored a chwilfrydedd dwfn ynghylch eraill, yn gwrando heb farnu, ac yn ceisio gydag empathi i ddeall y rhai o'u cwmpas.</a:t>
            </a:r>
            <a:endParaRPr lang="cy-GB" sz="1800" b="0" i="0" dirty="0">
              <a:solidFill>
                <a:srgbClr val="282828"/>
              </a:solidFill>
              <a:effectLst/>
              <a:latin typeface="Lava Std"/>
            </a:endParaRPr>
          </a:p>
          <a:p>
            <a:r>
              <a:rPr lang="cy-GB" sz="1800" b="1" dirty="0">
                <a:solidFill>
                  <a:srgbClr val="282828"/>
                </a:solidFill>
                <a:latin typeface="Lava Std"/>
              </a:rPr>
              <a:t>Deallusrwydd diwylliannol:</a:t>
            </a:r>
            <a:r>
              <a:rPr lang="cy-GB" sz="1800" dirty="0">
                <a:solidFill>
                  <a:srgbClr val="282828"/>
                </a:solidFill>
                <a:latin typeface="Lava Std"/>
              </a:rPr>
              <a:t> Maent yn rhoi sylw i ddiwylliannau pobl eraill ac yn addasu yn ôl y gofyn.</a:t>
            </a:r>
            <a:endParaRPr lang="cy-GB" sz="1800" b="0" i="0" dirty="0">
              <a:solidFill>
                <a:srgbClr val="282828"/>
              </a:solidFill>
              <a:effectLst/>
              <a:latin typeface="Lava Std"/>
            </a:endParaRPr>
          </a:p>
          <a:p>
            <a:r>
              <a:rPr lang="cy-GB" sz="1800" b="1" dirty="0">
                <a:solidFill>
                  <a:srgbClr val="282828"/>
                </a:solidFill>
                <a:latin typeface="Lava Std"/>
              </a:rPr>
              <a:t>Cydweithio’n effeithiol:</a:t>
            </a:r>
            <a:r>
              <a:rPr lang="cy-GB" sz="1800" dirty="0">
                <a:solidFill>
                  <a:srgbClr val="282828"/>
                </a:solidFill>
                <a:latin typeface="Lava Std"/>
              </a:rPr>
              <a:t> Maent yn grymuso eraill, yn rhoi sylw i amrywiaeth meddwl a diogelwch seicolegol, ac yn canolbwyntio ar </a:t>
            </a:r>
            <a:r>
              <a:rPr lang="cy-GB" sz="1800" dirty="0" err="1">
                <a:solidFill>
                  <a:srgbClr val="282828"/>
                </a:solidFill>
                <a:latin typeface="Lava Std"/>
              </a:rPr>
              <a:t>gydlyniant</a:t>
            </a:r>
            <a:r>
              <a:rPr lang="cy-GB" sz="1800" dirty="0">
                <a:solidFill>
                  <a:srgbClr val="282828"/>
                </a:solidFill>
                <a:latin typeface="Lava Std"/>
              </a:rPr>
              <a:t> tîm</a:t>
            </a:r>
            <a:endParaRPr lang="cy-GB" sz="1800" dirty="0"/>
          </a:p>
        </p:txBody>
      </p:sp>
    </p:spTree>
    <p:extLst>
      <p:ext uri="{BB962C8B-B14F-4D97-AF65-F5344CB8AC3E}">
        <p14:creationId xmlns:p14="http://schemas.microsoft.com/office/powerpoint/2010/main" val="408952785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9FBA6-5E9C-468D-BEDE-8527116CFA9A}"/>
              </a:ext>
            </a:extLst>
          </p:cNvPr>
          <p:cNvSpPr>
            <a:spLocks noGrp="1"/>
          </p:cNvSpPr>
          <p:nvPr>
            <p:ph type="title"/>
          </p:nvPr>
        </p:nvSpPr>
        <p:spPr>
          <a:xfrm>
            <a:off x="0" y="25262"/>
            <a:ext cx="7886700" cy="589734"/>
          </a:xfrm>
        </p:spPr>
        <p:txBody>
          <a:bodyPr>
            <a:normAutofit fontScale="90000"/>
          </a:bodyPr>
          <a:lstStyle/>
          <a:p>
            <a:r>
              <a:rPr lang="en-GB" sz="4400" dirty="0"/>
              <a:t>(Bourke and Titus, 2019)</a:t>
            </a:r>
            <a:endParaRPr lang="en-GB" dirty="0"/>
          </a:p>
        </p:txBody>
      </p:sp>
      <p:sp>
        <p:nvSpPr>
          <p:cNvPr id="3" name="Content Placeholder 2">
            <a:extLst>
              <a:ext uri="{FF2B5EF4-FFF2-40B4-BE49-F238E27FC236}">
                <a16:creationId xmlns:a16="http://schemas.microsoft.com/office/drawing/2014/main" id="{FA82CAE4-7B07-46C9-A0DD-D08D351FCB27}"/>
              </a:ext>
            </a:extLst>
          </p:cNvPr>
          <p:cNvSpPr>
            <a:spLocks noGrp="1"/>
          </p:cNvSpPr>
          <p:nvPr>
            <p:ph sz="half" idx="1"/>
          </p:nvPr>
        </p:nvSpPr>
        <p:spPr>
          <a:xfrm>
            <a:off x="353520" y="752559"/>
            <a:ext cx="8143116" cy="5027894"/>
          </a:xfrm>
        </p:spPr>
        <p:txBody>
          <a:bodyPr>
            <a:normAutofit fontScale="85000" lnSpcReduction="20000"/>
          </a:bodyPr>
          <a:lstStyle/>
          <a:p>
            <a:pPr algn="l"/>
            <a:r>
              <a:rPr lang="en-GB" sz="2800" b="1" i="0" dirty="0">
                <a:solidFill>
                  <a:schemeClr val="accent1">
                    <a:lumMod val="75000"/>
                  </a:schemeClr>
                </a:solidFill>
                <a:effectLst/>
                <a:latin typeface="Lava Std"/>
              </a:rPr>
              <a:t>Visible commitment:</a:t>
            </a:r>
            <a:r>
              <a:rPr lang="en-GB" sz="2800" b="0" i="0" dirty="0">
                <a:solidFill>
                  <a:schemeClr val="accent1">
                    <a:lumMod val="75000"/>
                  </a:schemeClr>
                </a:solidFill>
                <a:effectLst/>
                <a:latin typeface="Lava Std"/>
              </a:rPr>
              <a:t> They articulate authentic commitment to diversity, challenge the status quo, hold others accountable and make diversity and inclusion a personal priority.</a:t>
            </a:r>
          </a:p>
          <a:p>
            <a:pPr algn="l"/>
            <a:r>
              <a:rPr lang="en-GB" sz="2800" b="1" i="0" dirty="0">
                <a:solidFill>
                  <a:schemeClr val="accent1">
                    <a:lumMod val="75000"/>
                  </a:schemeClr>
                </a:solidFill>
                <a:effectLst/>
                <a:latin typeface="Lava Std"/>
              </a:rPr>
              <a:t>Humility:</a:t>
            </a:r>
            <a:r>
              <a:rPr lang="en-GB" sz="2800" b="0" i="0" dirty="0">
                <a:solidFill>
                  <a:schemeClr val="accent1">
                    <a:lumMod val="75000"/>
                  </a:schemeClr>
                </a:solidFill>
                <a:effectLst/>
                <a:latin typeface="Lava Std"/>
              </a:rPr>
              <a:t> They are modest about capabilities, admit mistakes, and create the space for others to contribute.</a:t>
            </a:r>
          </a:p>
          <a:p>
            <a:pPr algn="l"/>
            <a:r>
              <a:rPr lang="en-GB" sz="2800" b="1" i="0" dirty="0">
                <a:solidFill>
                  <a:schemeClr val="accent1">
                    <a:lumMod val="75000"/>
                  </a:schemeClr>
                </a:solidFill>
                <a:effectLst/>
                <a:latin typeface="Lava Std"/>
              </a:rPr>
              <a:t>Awareness of bias:</a:t>
            </a:r>
            <a:r>
              <a:rPr lang="en-GB" sz="2800" b="0" i="0" dirty="0">
                <a:solidFill>
                  <a:schemeClr val="accent1">
                    <a:lumMod val="75000"/>
                  </a:schemeClr>
                </a:solidFill>
                <a:effectLst/>
                <a:latin typeface="Lava Std"/>
              </a:rPr>
              <a:t> They show awareness of personal blind spots as well as flaws in the system and work hard to ensure meritocracy.</a:t>
            </a:r>
          </a:p>
          <a:p>
            <a:pPr algn="l"/>
            <a:r>
              <a:rPr lang="en-GB" sz="2800" b="1" i="0" dirty="0">
                <a:solidFill>
                  <a:schemeClr val="accent1">
                    <a:lumMod val="75000"/>
                  </a:schemeClr>
                </a:solidFill>
                <a:effectLst/>
                <a:latin typeface="Lava Std"/>
              </a:rPr>
              <a:t>Curiosity about others:</a:t>
            </a:r>
            <a:r>
              <a:rPr lang="en-GB" sz="2800" b="0" i="0" dirty="0">
                <a:solidFill>
                  <a:schemeClr val="accent1">
                    <a:lumMod val="75000"/>
                  </a:schemeClr>
                </a:solidFill>
                <a:effectLst/>
                <a:latin typeface="Lava Std"/>
              </a:rPr>
              <a:t> They demonstrate an open mindset and deep curiosity about others, listen without judgment, and seek with empathy to understand those around them.</a:t>
            </a:r>
          </a:p>
          <a:p>
            <a:pPr algn="l"/>
            <a:r>
              <a:rPr lang="en-GB" sz="2800" b="1" i="0" dirty="0">
                <a:solidFill>
                  <a:schemeClr val="accent1">
                    <a:lumMod val="75000"/>
                  </a:schemeClr>
                </a:solidFill>
                <a:effectLst/>
                <a:latin typeface="Lava Std"/>
              </a:rPr>
              <a:t>Cultural intelligence:</a:t>
            </a:r>
            <a:r>
              <a:rPr lang="en-GB" sz="2800" b="0" i="0" dirty="0">
                <a:solidFill>
                  <a:schemeClr val="accent1">
                    <a:lumMod val="75000"/>
                  </a:schemeClr>
                </a:solidFill>
                <a:effectLst/>
                <a:latin typeface="Lava Std"/>
              </a:rPr>
              <a:t> They are attentive to others’ cultures and adapt as required.</a:t>
            </a:r>
          </a:p>
          <a:p>
            <a:pPr algn="l"/>
            <a:r>
              <a:rPr lang="en-GB" sz="2800" b="1" i="0" dirty="0">
                <a:solidFill>
                  <a:schemeClr val="accent1">
                    <a:lumMod val="75000"/>
                  </a:schemeClr>
                </a:solidFill>
                <a:effectLst/>
                <a:latin typeface="Lava Std"/>
              </a:rPr>
              <a:t>Effective collaboration:</a:t>
            </a:r>
            <a:r>
              <a:rPr lang="en-GB" sz="2800" b="0" i="0" dirty="0">
                <a:solidFill>
                  <a:schemeClr val="accent1">
                    <a:lumMod val="75000"/>
                  </a:schemeClr>
                </a:solidFill>
                <a:effectLst/>
                <a:latin typeface="Lava Std"/>
              </a:rPr>
              <a:t> They empower others, pay attention to diversity of thinking and psychological </a:t>
            </a:r>
            <a:r>
              <a:rPr lang="en-GB" sz="2400" b="0" i="0" dirty="0">
                <a:solidFill>
                  <a:schemeClr val="accent1">
                    <a:lumMod val="75000"/>
                  </a:schemeClr>
                </a:solidFill>
                <a:effectLst/>
                <a:latin typeface="Lava Std"/>
              </a:rPr>
              <a:t>safety, and focus on team cohesion.</a:t>
            </a:r>
          </a:p>
          <a:p>
            <a:endParaRPr lang="en-GB" dirty="0"/>
          </a:p>
        </p:txBody>
      </p:sp>
    </p:spTree>
    <p:extLst>
      <p:ext uri="{BB962C8B-B14F-4D97-AF65-F5344CB8AC3E}">
        <p14:creationId xmlns:p14="http://schemas.microsoft.com/office/powerpoint/2010/main" val="89597498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A5632-B91F-4491-A1A2-446B41843E1D}"/>
              </a:ext>
            </a:extLst>
          </p:cNvPr>
          <p:cNvSpPr>
            <a:spLocks noGrp="1"/>
          </p:cNvSpPr>
          <p:nvPr>
            <p:ph type="title"/>
          </p:nvPr>
        </p:nvSpPr>
        <p:spPr/>
        <p:txBody>
          <a:bodyPr>
            <a:normAutofit/>
          </a:bodyPr>
          <a:lstStyle/>
          <a:p>
            <a:r>
              <a:rPr lang="en-GB" sz="2700" dirty="0" err="1"/>
              <a:t>Arweinwyr</a:t>
            </a:r>
            <a:r>
              <a:rPr lang="en-GB" sz="2700" dirty="0"/>
              <a:t> </a:t>
            </a:r>
            <a:r>
              <a:rPr lang="en-GB" sz="2700" dirty="0" err="1"/>
              <a:t>cynhwysol</a:t>
            </a:r>
            <a:r>
              <a:rPr lang="en-GB" sz="2700" dirty="0"/>
              <a:t> </a:t>
            </a:r>
            <a:r>
              <a:rPr lang="en-GB" sz="2700" dirty="0" err="1"/>
              <a:t>mewn</a:t>
            </a:r>
            <a:r>
              <a:rPr lang="en-GB" sz="2700" dirty="0"/>
              <a:t> </a:t>
            </a:r>
            <a:r>
              <a:rPr lang="en-GB" sz="2700" dirty="0" err="1"/>
              <a:t>meysydd</a:t>
            </a:r>
            <a:r>
              <a:rPr lang="en-GB" sz="2700" dirty="0"/>
              <a:t> </a:t>
            </a:r>
            <a:r>
              <a:rPr lang="en-GB" sz="2700" dirty="0" err="1"/>
              <a:t>datblygu</a:t>
            </a:r>
            <a:r>
              <a:rPr lang="en-GB" sz="2700" dirty="0"/>
              <a:t> </a:t>
            </a:r>
            <a:r>
              <a:rPr lang="en-GB" sz="2700" dirty="0" err="1"/>
              <a:t>addysg</a:t>
            </a:r>
            <a:r>
              <a:rPr lang="en-GB" sz="2700" dirty="0"/>
              <a:t>:</a:t>
            </a:r>
            <a:r>
              <a:rPr lang="en-GB" dirty="0"/>
              <a:t>
</a:t>
            </a:r>
            <a:endParaRPr lang="en-GB" dirty="0">
              <a:highlight>
                <a:srgbClr val="FFFF00"/>
              </a:highlight>
            </a:endParaRPr>
          </a:p>
        </p:txBody>
      </p:sp>
      <p:sp>
        <p:nvSpPr>
          <p:cNvPr id="4" name="Content Placeholder 3">
            <a:extLst>
              <a:ext uri="{FF2B5EF4-FFF2-40B4-BE49-F238E27FC236}">
                <a16:creationId xmlns:a16="http://schemas.microsoft.com/office/drawing/2014/main" id="{5CB8923C-8481-4A3B-BF39-4AAF14283C0A}"/>
              </a:ext>
            </a:extLst>
          </p:cNvPr>
          <p:cNvSpPr>
            <a:spLocks noGrp="1"/>
          </p:cNvSpPr>
          <p:nvPr>
            <p:ph sz="half" idx="2"/>
          </p:nvPr>
        </p:nvSpPr>
        <p:spPr>
          <a:xfrm>
            <a:off x="4686300" y="1387878"/>
            <a:ext cx="3886200" cy="4351338"/>
          </a:xfrm>
        </p:spPr>
        <p:txBody>
          <a:bodyPr>
            <a:normAutofit fontScale="92500" lnSpcReduction="20000"/>
          </a:bodyPr>
          <a:lstStyle/>
          <a:p>
            <a:r>
              <a:rPr lang="en-GB" sz="2600" dirty="0" err="1">
                <a:solidFill>
                  <a:srgbClr val="002060"/>
                </a:solidFill>
                <a:latin typeface="Arial" panose="020B0604020202020204" pitchFamily="34" charset="0"/>
                <a:cs typeface="Arial" panose="020B0604020202020204" pitchFamily="34" charset="0"/>
              </a:rPr>
              <a:t>Ymarfer</a:t>
            </a:r>
            <a:r>
              <a:rPr lang="en-GB" sz="2600" dirty="0">
                <a:solidFill>
                  <a:srgbClr val="002060"/>
                </a:solidFill>
                <a:latin typeface="Arial" panose="020B0604020202020204" pitchFamily="34" charset="0"/>
                <a:cs typeface="Arial" panose="020B0604020202020204" pitchFamily="34" charset="0"/>
              </a:rPr>
              <a:t> </a:t>
            </a:r>
            <a:r>
              <a:rPr lang="en-GB" sz="2600" dirty="0" err="1">
                <a:solidFill>
                  <a:srgbClr val="002060"/>
                </a:solidFill>
                <a:latin typeface="Arial" panose="020B0604020202020204" pitchFamily="34" charset="0"/>
                <a:cs typeface="Arial" panose="020B0604020202020204" pitchFamily="34" charset="0"/>
              </a:rPr>
              <a:t>hunanymwybyddiaeth</a:t>
            </a:r>
            <a:r>
              <a:rPr lang="en-GB" sz="2600" dirty="0">
                <a:solidFill>
                  <a:srgbClr val="002060"/>
                </a:solidFill>
                <a:latin typeface="Arial" panose="020B0604020202020204" pitchFamily="34" charset="0"/>
                <a:cs typeface="Arial" panose="020B0604020202020204" pitchFamily="34" charset="0"/>
              </a:rPr>
              <a:t>,</a:t>
            </a:r>
            <a:endParaRPr lang="en-GB" sz="2600" b="0" i="0" dirty="0">
              <a:solidFill>
                <a:srgbClr val="002060"/>
              </a:solidFill>
              <a:effectLst/>
              <a:latin typeface="Arial" panose="020B0604020202020204" pitchFamily="34" charset="0"/>
              <a:cs typeface="Arial" panose="020B0604020202020204" pitchFamily="34" charset="0"/>
            </a:endParaRPr>
          </a:p>
          <a:p>
            <a:r>
              <a:rPr lang="en-GB" sz="2600" dirty="0" err="1">
                <a:solidFill>
                  <a:srgbClr val="002060"/>
                </a:solidFill>
                <a:latin typeface="Arial" panose="020B0604020202020204" pitchFamily="34" charset="0"/>
                <a:cs typeface="Arial" panose="020B0604020202020204" pitchFamily="34" charset="0"/>
              </a:rPr>
              <a:t>Byw</a:t>
            </a:r>
            <a:r>
              <a:rPr lang="en-GB" sz="2600" dirty="0">
                <a:solidFill>
                  <a:srgbClr val="002060"/>
                </a:solidFill>
                <a:latin typeface="Arial" panose="020B0604020202020204" pitchFamily="34" charset="0"/>
                <a:cs typeface="Arial" panose="020B0604020202020204" pitchFamily="34" charset="0"/>
              </a:rPr>
              <a:t> </a:t>
            </a:r>
            <a:r>
              <a:rPr lang="en-GB" sz="2600" dirty="0" err="1">
                <a:solidFill>
                  <a:srgbClr val="002060"/>
                </a:solidFill>
                <a:latin typeface="Arial" panose="020B0604020202020204" pitchFamily="34" charset="0"/>
                <a:cs typeface="Arial" panose="020B0604020202020204" pitchFamily="34" charset="0"/>
              </a:rPr>
              <a:t>gweledigaeth</a:t>
            </a:r>
            <a:r>
              <a:rPr lang="en-GB" sz="2600" dirty="0">
                <a:solidFill>
                  <a:srgbClr val="002060"/>
                </a:solidFill>
                <a:latin typeface="Arial" panose="020B0604020202020204" pitchFamily="34" charset="0"/>
                <a:cs typeface="Arial" panose="020B0604020202020204" pitchFamily="34" charset="0"/>
              </a:rPr>
              <a:t> a </a:t>
            </a:r>
            <a:r>
              <a:rPr lang="en-GB" sz="2600" dirty="0" err="1">
                <a:solidFill>
                  <a:srgbClr val="002060"/>
                </a:solidFill>
                <a:latin typeface="Arial" panose="020B0604020202020204" pitchFamily="34" charset="0"/>
                <a:cs typeface="Arial" panose="020B0604020202020204" pitchFamily="34" charset="0"/>
              </a:rPr>
              <a:t>rennir</a:t>
            </a:r>
            <a:r>
              <a:rPr lang="en-GB" sz="2600" dirty="0">
                <a:solidFill>
                  <a:srgbClr val="002060"/>
                </a:solidFill>
                <a:latin typeface="Arial" panose="020B0604020202020204" pitchFamily="34" charset="0"/>
                <a:cs typeface="Arial" panose="020B0604020202020204" pitchFamily="34" charset="0"/>
              </a:rPr>
              <a:t>,</a:t>
            </a:r>
            <a:endParaRPr lang="en-GB" sz="2600" b="0" i="0" dirty="0">
              <a:solidFill>
                <a:srgbClr val="002060"/>
              </a:solidFill>
              <a:effectLst/>
              <a:latin typeface="Arial" panose="020B0604020202020204" pitchFamily="34" charset="0"/>
              <a:cs typeface="Arial" panose="020B0604020202020204" pitchFamily="34" charset="0"/>
            </a:endParaRPr>
          </a:p>
          <a:p>
            <a:r>
              <a:rPr lang="en-GB" sz="2600" dirty="0" err="1">
                <a:solidFill>
                  <a:srgbClr val="002060"/>
                </a:solidFill>
                <a:latin typeface="Arial" panose="020B0604020202020204" pitchFamily="34" charset="0"/>
                <a:cs typeface="Arial" panose="020B0604020202020204" pitchFamily="34" charset="0"/>
              </a:rPr>
              <a:t>Meithrin</a:t>
            </a:r>
            <a:r>
              <a:rPr lang="en-GB" sz="2600" dirty="0">
                <a:solidFill>
                  <a:srgbClr val="002060"/>
                </a:solidFill>
                <a:latin typeface="Arial" panose="020B0604020202020204" pitchFamily="34" charset="0"/>
                <a:cs typeface="Arial" panose="020B0604020202020204" pitchFamily="34" charset="0"/>
              </a:rPr>
              <a:t> </a:t>
            </a:r>
            <a:r>
              <a:rPr lang="en-GB" sz="2600" dirty="0" err="1">
                <a:solidFill>
                  <a:srgbClr val="002060"/>
                </a:solidFill>
                <a:latin typeface="Arial" panose="020B0604020202020204" pitchFamily="34" charset="0"/>
                <a:cs typeface="Arial" panose="020B0604020202020204" pitchFamily="34" charset="0"/>
              </a:rPr>
              <a:t>perthnasoedd</a:t>
            </a:r>
            <a:r>
              <a:rPr lang="en-GB" sz="2600" dirty="0">
                <a:solidFill>
                  <a:srgbClr val="002060"/>
                </a:solidFill>
                <a:latin typeface="Arial" panose="020B0604020202020204" pitchFamily="34" charset="0"/>
                <a:cs typeface="Arial" panose="020B0604020202020204" pitchFamily="34" charset="0"/>
              </a:rPr>
              <a:t> 
</a:t>
            </a:r>
            <a:r>
              <a:rPr lang="en-GB" sz="2600" dirty="0" err="1">
                <a:solidFill>
                  <a:srgbClr val="002060"/>
                </a:solidFill>
                <a:latin typeface="Arial" panose="020B0604020202020204" pitchFamily="34" charset="0"/>
                <a:cs typeface="Arial" panose="020B0604020202020204" pitchFamily="34" charset="0"/>
              </a:rPr>
              <a:t>Creu</a:t>
            </a:r>
            <a:r>
              <a:rPr lang="en-GB" sz="2600" dirty="0">
                <a:solidFill>
                  <a:srgbClr val="002060"/>
                </a:solidFill>
                <a:latin typeface="Arial" panose="020B0604020202020204" pitchFamily="34" charset="0"/>
                <a:cs typeface="Arial" panose="020B0604020202020204" pitchFamily="34" charset="0"/>
              </a:rPr>
              <a:t> </a:t>
            </a:r>
            <a:r>
              <a:rPr lang="en-GB" sz="2600" dirty="0" err="1">
                <a:solidFill>
                  <a:srgbClr val="002060"/>
                </a:solidFill>
                <a:latin typeface="Arial" panose="020B0604020202020204" pitchFamily="34" charset="0"/>
                <a:cs typeface="Arial" panose="020B0604020202020204" pitchFamily="34" charset="0"/>
              </a:rPr>
              <a:t>newid</a:t>
            </a:r>
            <a:r>
              <a:rPr lang="en-GB" sz="2600" b="0" i="0" dirty="0">
                <a:solidFill>
                  <a:srgbClr val="002060"/>
                </a:solidFill>
                <a:effectLst/>
                <a:latin typeface="Arial" panose="020B0604020202020204" pitchFamily="34" charset="0"/>
                <a:cs typeface="Arial" panose="020B0604020202020204" pitchFamily="34" charset="0"/>
              </a:rPr>
              <a:t>.</a:t>
            </a:r>
          </a:p>
          <a:p>
            <a:pPr marL="0" indent="0">
              <a:buNone/>
            </a:pPr>
            <a:endParaRPr lang="en-GB" dirty="0"/>
          </a:p>
          <a:p>
            <a:pPr marL="0" indent="0" algn="r">
              <a:buNone/>
            </a:pPr>
            <a:r>
              <a:rPr lang="en-GB" sz="2800" dirty="0"/>
              <a:t>(Bortini</a:t>
            </a:r>
            <a:r>
              <a:rPr lang="en-GB" sz="2800" i="1" dirty="0"/>
              <a:t> et al., </a:t>
            </a:r>
            <a:r>
              <a:rPr lang="en-GB" sz="2800" dirty="0"/>
              <a:t>2018)</a:t>
            </a:r>
          </a:p>
          <a:p>
            <a:pPr marL="0" indent="0" algn="r">
              <a:buNone/>
            </a:pPr>
            <a:endParaRPr lang="en-GB" sz="2800" dirty="0"/>
          </a:p>
          <a:p>
            <a:pPr marL="0" indent="0" algn="r">
              <a:buNone/>
            </a:pPr>
            <a:r>
              <a:rPr lang="en-GB" sz="2800" dirty="0" err="1"/>
              <a:t>Safwch</a:t>
            </a:r>
            <a:r>
              <a:rPr lang="en-GB" sz="2800" dirty="0"/>
              <a:t> y </a:t>
            </a:r>
            <a:r>
              <a:rPr lang="en-GB" sz="2800" dirty="0" err="1"/>
              <a:t>prawf</a:t>
            </a:r>
            <a:r>
              <a:rPr lang="en-GB" sz="2800" dirty="0"/>
              <a:t>!</a:t>
            </a:r>
          </a:p>
          <a:p>
            <a:pPr marL="0" indent="0" algn="r">
              <a:buNone/>
            </a:pPr>
            <a:r>
              <a:rPr lang="en-GB" sz="2400" dirty="0">
                <a:effectLst/>
                <a:latin typeface="Calibri" panose="020F0502020204030204" pitchFamily="34" charset="0"/>
                <a:ea typeface="DengXian" panose="02010600030101010101" pitchFamily="2" charset="-122"/>
                <a:cs typeface="Times New Roman" panose="02020603050405020304" pitchFamily="18" charset="0"/>
              </a:rPr>
              <a:t>https://inclusiveleadership.eu/are-you-an-inclusive-leader/</a:t>
            </a:r>
          </a:p>
          <a:p>
            <a:endParaRPr lang="en-GB" dirty="0"/>
          </a:p>
        </p:txBody>
      </p:sp>
      <p:pic>
        <p:nvPicPr>
          <p:cNvPr id="5" name="Picture 2">
            <a:extLst>
              <a:ext uri="{FF2B5EF4-FFF2-40B4-BE49-F238E27FC236}">
                <a16:creationId xmlns:a16="http://schemas.microsoft.com/office/drawing/2014/main" id="{1C54FBB1-897C-4A06-987F-C76365915C02}"/>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628650" y="1387878"/>
            <a:ext cx="3886200" cy="37913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973149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1CD0D-F105-461D-87C8-7627EE55C418}"/>
              </a:ext>
            </a:extLst>
          </p:cNvPr>
          <p:cNvSpPr>
            <a:spLocks noGrp="1"/>
          </p:cNvSpPr>
          <p:nvPr>
            <p:ph type="title"/>
          </p:nvPr>
        </p:nvSpPr>
        <p:spPr/>
        <p:txBody>
          <a:bodyPr>
            <a:normAutofit/>
          </a:bodyPr>
          <a:lstStyle/>
          <a:p>
            <a:r>
              <a:rPr lang="en-GB" sz="2800" dirty="0"/>
              <a:t>Inclusive leaders in education development areas:</a:t>
            </a:r>
          </a:p>
        </p:txBody>
      </p:sp>
      <p:sp>
        <p:nvSpPr>
          <p:cNvPr id="4" name="Content Placeholder 3">
            <a:extLst>
              <a:ext uri="{FF2B5EF4-FFF2-40B4-BE49-F238E27FC236}">
                <a16:creationId xmlns:a16="http://schemas.microsoft.com/office/drawing/2014/main" id="{DABA5220-5962-4C8E-9E9B-B276D1AFF799}"/>
              </a:ext>
            </a:extLst>
          </p:cNvPr>
          <p:cNvSpPr>
            <a:spLocks noGrp="1"/>
          </p:cNvSpPr>
          <p:nvPr>
            <p:ph sz="half" idx="2"/>
          </p:nvPr>
        </p:nvSpPr>
        <p:spPr/>
        <p:txBody>
          <a:bodyPr/>
          <a:lstStyle/>
          <a:p>
            <a:pPr algn="l">
              <a:buFont typeface="Arial" panose="020B0604020202020204" pitchFamily="34" charset="0"/>
              <a:buChar char="•"/>
            </a:pPr>
            <a:r>
              <a:rPr lang="en-GB" sz="2000" b="0" i="0" dirty="0">
                <a:solidFill>
                  <a:srgbClr val="002060"/>
                </a:solidFill>
                <a:effectLst/>
                <a:latin typeface="Titillium Web"/>
              </a:rPr>
              <a:t>Practicing self-awareness,</a:t>
            </a:r>
          </a:p>
          <a:p>
            <a:pPr algn="l">
              <a:buFont typeface="Arial" panose="020B0604020202020204" pitchFamily="34" charset="0"/>
              <a:buChar char="•"/>
            </a:pPr>
            <a:r>
              <a:rPr lang="en-GB" sz="2000" b="0" i="0" dirty="0">
                <a:solidFill>
                  <a:srgbClr val="002060"/>
                </a:solidFill>
                <a:effectLst/>
                <a:latin typeface="Titillium Web"/>
              </a:rPr>
              <a:t>Living a shared vision,</a:t>
            </a:r>
          </a:p>
          <a:p>
            <a:pPr algn="l">
              <a:buFont typeface="Arial" panose="020B0604020202020204" pitchFamily="34" charset="0"/>
              <a:buChar char="•"/>
            </a:pPr>
            <a:r>
              <a:rPr lang="en-GB" sz="2000" b="0" i="0" dirty="0">
                <a:solidFill>
                  <a:srgbClr val="002060"/>
                </a:solidFill>
                <a:effectLst/>
                <a:latin typeface="Titillium Web"/>
              </a:rPr>
              <a:t>Building relationships </a:t>
            </a:r>
          </a:p>
          <a:p>
            <a:pPr algn="l">
              <a:buFont typeface="Arial" panose="020B0604020202020204" pitchFamily="34" charset="0"/>
              <a:buChar char="•"/>
            </a:pPr>
            <a:r>
              <a:rPr lang="en-GB" sz="2000" b="0" i="0" dirty="0">
                <a:solidFill>
                  <a:srgbClr val="002060"/>
                </a:solidFill>
                <a:effectLst/>
                <a:latin typeface="Titillium Web"/>
              </a:rPr>
              <a:t>Creating change.</a:t>
            </a:r>
          </a:p>
          <a:p>
            <a:pPr marL="0" indent="0">
              <a:buNone/>
            </a:pPr>
            <a:endParaRPr lang="en-GB" dirty="0"/>
          </a:p>
          <a:p>
            <a:pPr marL="0" indent="0" algn="r">
              <a:buNone/>
            </a:pPr>
            <a:r>
              <a:rPr lang="en-GB" sz="2000" dirty="0"/>
              <a:t>(Bortini</a:t>
            </a:r>
            <a:r>
              <a:rPr lang="en-GB" sz="2000" i="1" dirty="0"/>
              <a:t> et al., </a:t>
            </a:r>
            <a:r>
              <a:rPr lang="en-GB" sz="2000" dirty="0"/>
              <a:t>2018)</a:t>
            </a:r>
          </a:p>
          <a:p>
            <a:pPr marL="0" indent="0" algn="r">
              <a:buNone/>
            </a:pPr>
            <a:endParaRPr lang="en-GB" sz="2000" dirty="0"/>
          </a:p>
          <a:p>
            <a:pPr marL="0" indent="0" algn="r">
              <a:buNone/>
            </a:pPr>
            <a:r>
              <a:rPr lang="en-GB" sz="2000" dirty="0"/>
              <a:t>Take the test!</a:t>
            </a:r>
          </a:p>
          <a:p>
            <a:pPr marL="0" indent="0" algn="r">
              <a:buNone/>
            </a:pPr>
            <a:r>
              <a:rPr lang="en-GB" sz="1800" dirty="0">
                <a:effectLst/>
                <a:latin typeface="Calibri" panose="020F0502020204030204" pitchFamily="34" charset="0"/>
                <a:ea typeface="DengXian" panose="02010600030101010101" pitchFamily="2" charset="-122"/>
                <a:cs typeface="Times New Roman" panose="02020603050405020304" pitchFamily="18" charset="0"/>
              </a:rPr>
              <a:t>https://inclusiveleadership.eu/are-you-an-inclusive-leader/</a:t>
            </a:r>
          </a:p>
          <a:p>
            <a:pPr marL="0" indent="0" algn="r">
              <a:buNone/>
            </a:pPr>
            <a:endParaRPr lang="en-GB" sz="2000" dirty="0"/>
          </a:p>
        </p:txBody>
      </p:sp>
      <p:pic>
        <p:nvPicPr>
          <p:cNvPr id="1026" name="Picture 2">
            <a:extLst>
              <a:ext uri="{FF2B5EF4-FFF2-40B4-BE49-F238E27FC236}">
                <a16:creationId xmlns:a16="http://schemas.microsoft.com/office/drawing/2014/main" id="{CB433C75-7BA8-4C17-AD67-0CCE8ADBFD50}"/>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549992" y="1533339"/>
            <a:ext cx="3886200" cy="37913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393712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9FDC0-05C8-4738-AD09-A6156195036F}"/>
              </a:ext>
            </a:extLst>
          </p:cNvPr>
          <p:cNvSpPr>
            <a:spLocks noGrp="1"/>
          </p:cNvSpPr>
          <p:nvPr>
            <p:ph type="title"/>
          </p:nvPr>
        </p:nvSpPr>
        <p:spPr>
          <a:xfrm>
            <a:off x="656926" y="114272"/>
            <a:ext cx="7886700" cy="1325563"/>
          </a:xfrm>
        </p:spPr>
        <p:txBody>
          <a:bodyPr>
            <a:normAutofit/>
          </a:bodyPr>
          <a:lstStyle/>
          <a:p>
            <a:pPr algn="ctr"/>
            <a:r>
              <a:rPr lang="en-GB" sz="2800" b="1" dirty="0" err="1"/>
              <a:t>Cyfeiriadau</a:t>
            </a:r>
            <a:r>
              <a:rPr lang="en-GB" sz="2800" b="1" dirty="0"/>
              <a:t>/ References</a:t>
            </a:r>
          </a:p>
        </p:txBody>
      </p:sp>
      <p:sp>
        <p:nvSpPr>
          <p:cNvPr id="5" name="Rectangle 1">
            <a:extLst>
              <a:ext uri="{FF2B5EF4-FFF2-40B4-BE49-F238E27FC236}">
                <a16:creationId xmlns:a16="http://schemas.microsoft.com/office/drawing/2014/main" id="{8D93B802-B52D-4AB6-BBC4-3C23C58FD1AB}"/>
              </a:ext>
            </a:extLst>
          </p:cNvPr>
          <p:cNvSpPr>
            <a:spLocks noGrp="1" noChangeArrowheads="1"/>
          </p:cNvSpPr>
          <p:nvPr>
            <p:ph sz="half" idx="1"/>
          </p:nvPr>
        </p:nvSpPr>
        <p:spPr bwMode="auto">
          <a:xfrm>
            <a:off x="237319" y="1182789"/>
            <a:ext cx="8725915" cy="41242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Arnold, R</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et al. </a:t>
            </a:r>
            <a:r>
              <a:rPr kumimoji="0" lang="en-GB" altLang="en-US" sz="12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(1991)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Educating for a change. </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Toronto: Between the Lines</a:t>
            </a:r>
            <a:endPar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Available at: https://files.eric.ed.gov/fulltext/ED336628.pdf (Accessed: 2/8/2021)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BBC Wales News (2021)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t>
            </a:r>
            <a:r>
              <a:rPr kumimoji="0" lang="en-GB" altLang="en-US" sz="12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BAME teacher shortage at ‘crisis point in </a:t>
            </a:r>
            <a:r>
              <a:rPr kumimoji="0" lang="en-GB" altLang="en-US" sz="1200" b="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Wales</a:t>
            </a:r>
            <a:r>
              <a:rPr kumimoji="0" lang="en-GB" altLang="en-US" sz="12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BBC Wales News. </a:t>
            </a:r>
            <a:r>
              <a:rPr kumimoji="0" lang="en-GB" altLang="en-US" sz="12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27</a:t>
            </a:r>
            <a:r>
              <a:rPr kumimoji="0" lang="en-GB" altLang="en-US" sz="1200" b="0" u="none" strike="noStrike" cap="none" normalizeH="0" baseline="3000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th</a:t>
            </a:r>
            <a:r>
              <a:rPr kumimoji="0" lang="en-GB" altLang="en-US" sz="12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July 2021.</a:t>
            </a:r>
            <a:b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b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Available at: </a:t>
            </a:r>
            <a:r>
              <a:rPr kumimoji="0" lang="en-GB" altLang="en-US" sz="1200" b="0" i="0" u="sng"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https://www.bbc.co.uk/news/uk-wales-57978728</a:t>
            </a:r>
            <a:b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b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(Accessed 2nd August 2021].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Booysen</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L. (2014) ‘The development of inclusive leadership practice and processes’</a:t>
            </a: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1200" dirty="0">
                <a:latin typeface="Arial" panose="020B0604020202020204" pitchFamily="34" charset="0"/>
                <a:ea typeface="DengXian" panose="02010600030101010101" pitchFamily="2" charset="-122"/>
                <a:cs typeface="Arial" panose="020B0604020202020204" pitchFamily="34" charset="0"/>
              </a:rPr>
              <a:t>i</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n: B. Ferdman, B. and Deane, B. (eds).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Diversity at work: The practice of inclusion. </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New York: Jossey Bass/Wiley.</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Bortini, P.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et al. (</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2018).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Inclusive leadership: Theoretical framework.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Available at: https://inclusiveleadership.eu/il_theoreticalframework_en.pdf  (Accessed 30 July 2021)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Bourke, J, and Titus, A . (2019) </a:t>
            </a: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1200" dirty="0">
                <a:latin typeface="Arial" panose="020B0604020202020204" pitchFamily="34" charset="0"/>
                <a:ea typeface="DengXian" panose="02010600030101010101" pitchFamily="2" charset="-122"/>
                <a:cs typeface="Arial" panose="020B0604020202020204" pitchFamily="34" charset="0"/>
              </a:rPr>
              <a:t>‘</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Why inclusive leaders are good for organisations, and how to become one’,</a:t>
            </a:r>
            <a:r>
              <a:rPr lang="en-GB" altLang="en-US" sz="1200" dirty="0">
                <a:latin typeface="Arial" panose="020B0604020202020204" pitchFamily="34" charset="0"/>
                <a:ea typeface="DengXian" panose="02010600030101010101" pitchFamily="2" charset="-122"/>
                <a:cs typeface="Arial" panose="020B0604020202020204" pitchFamily="34" charset="0"/>
              </a:rPr>
              <a:t>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Harvard Business Review, </a:t>
            </a:r>
            <a:endParaRPr lang="en-GB" altLang="en-US" sz="12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Available at: https://hbr.org/2019/03/why-inclusive-leaders-are-good-for-organizations-and-how-to-become-one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(Accessed 2 August 2021)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Brown, B., 2020.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Dare to lead. </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Available at: Brene-Brown-on-Power-and-Leadership-10-26-20%20(3).pdf (Accessed: 1 August</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2021</a:t>
            </a:r>
            <a:r>
              <a:rPr lang="en-GB" altLang="en-US" sz="1200" dirty="0">
                <a:latin typeface="Arial" panose="020B0604020202020204" pitchFamily="34" charset="0"/>
                <a:ea typeface="DengXian" panose="02010600030101010101" pitchFamily="2" charset="-122"/>
                <a:cs typeface="Arial" panose="020B0604020202020204" pitchFamily="34" charset="0"/>
              </a:rPr>
              <a:t>)</a:t>
            </a:r>
            <a:endPar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9759217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B4694F-FDD7-49A6-94D3-940C9B44670B}"/>
              </a:ext>
            </a:extLst>
          </p:cNvPr>
          <p:cNvSpPr>
            <a:spLocks noGrp="1"/>
          </p:cNvSpPr>
          <p:nvPr>
            <p:ph sz="half" idx="1"/>
          </p:nvPr>
        </p:nvSpPr>
        <p:spPr>
          <a:xfrm>
            <a:off x="314325" y="216919"/>
            <a:ext cx="8515350" cy="5911492"/>
          </a:xfrm>
        </p:spPr>
        <p:txBody>
          <a:bodyPr>
            <a:normAutofit fontScale="25000" lnSpcReduction="20000"/>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Calder, M., McKinnon, M. and Sneddon, R., (2012). </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National risk framework to support the assessment of children and young people.</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Available at: https://dera.ioe.ac.uk/16053/1/00408604.pdf (Accessed: 1 Augus</a:t>
            </a:r>
            <a:r>
              <a:rPr lang="en-GB" altLang="en-US" sz="4800" dirty="0">
                <a:latin typeface="Arial" panose="020B0604020202020204" pitchFamily="34" charset="0"/>
                <a:ea typeface="DengXian" panose="02010600030101010101" pitchFamily="2" charset="-122"/>
                <a:cs typeface="Arial" panose="020B0604020202020204" pitchFamily="34" charset="0"/>
              </a:rPr>
              <a:t>t </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2021</a:t>
            </a:r>
            <a:r>
              <a:rPr lang="en-GB" altLang="en-US" sz="4800" dirty="0">
                <a:latin typeface="Arial" panose="020B0604020202020204" pitchFamily="34" charset="0"/>
                <a:ea typeface="DengXian" panose="02010600030101010101" pitchFamily="2" charset="-122"/>
                <a:cs typeface="Arial" panose="020B0604020202020204" pitchFamily="34" charset="0"/>
              </a:rPr>
              <a:t>)</a:t>
            </a:r>
            <a:endPar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Dangos</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y </a:t>
            </a: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Cerdyn</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Coch</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i</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Hiliaeth</a:t>
            </a:r>
            <a:r>
              <a:rPr lang="en-GB" altLang="en-US" sz="4800" dirty="0">
                <a:latin typeface="Arial" panose="020B0604020202020204" pitchFamily="34" charset="0"/>
                <a:ea typeface="DengXian" panose="02010600030101010101" pitchFamily="2" charset="-122"/>
                <a:cs typeface="Arial" panose="020B0604020202020204" pitchFamily="34" charset="0"/>
              </a:rPr>
              <a:t> (</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2020).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Hiliaeth</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yng</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Nhymu</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Archwilio</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rhagfard</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yn</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y system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addysg</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yng</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Nghymru</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Ar</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gael</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yn</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https://www.theredcard.org/publications (</a:t>
            </a: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Cyrchwyd</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2 </a:t>
            </a: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Awst</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2021): </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4800" dirty="0">
              <a:latin typeface="Arial" panose="020B0604020202020204" pitchFamily="34" charset="0"/>
              <a:ea typeface="DengXian" panose="02010600030101010101" pitchFamily="2" charset="-122"/>
              <a:cs typeface="Arial" panose="020B0604020202020204" pitchFamily="34" charset="0"/>
            </a:endParaRPr>
          </a:p>
          <a:p>
            <a:pPr marL="0" indent="0" eaLnBrk="0" fontAlgn="base" hangingPunct="0">
              <a:lnSpc>
                <a:spcPct val="100000"/>
              </a:lnSpc>
              <a:spcBef>
                <a:spcPct val="0"/>
              </a:spcBef>
              <a:spcAft>
                <a:spcPct val="0"/>
              </a:spcAft>
              <a:buNone/>
            </a:pPr>
            <a:r>
              <a:rPr lang="en-GB" sz="4800" dirty="0">
                <a:latin typeface="Arial" panose="020B0604020202020204" pitchFamily="34" charset="0"/>
                <a:cs typeface="Arial" panose="020B0604020202020204" pitchFamily="34" charset="0"/>
              </a:rPr>
              <a:t>Egilsson, </a:t>
            </a:r>
            <a:r>
              <a:rPr lang="en-GB" sz="4800" dirty="0" err="1">
                <a:latin typeface="Arial" panose="020B0604020202020204" pitchFamily="34" charset="0"/>
                <a:cs typeface="Arial" panose="020B0604020202020204" pitchFamily="34" charset="0"/>
              </a:rPr>
              <a:t>Einarsdóttir</a:t>
            </a:r>
            <a:r>
              <a:rPr lang="en-GB" sz="4800" dirty="0">
                <a:latin typeface="Arial" panose="020B0604020202020204" pitchFamily="34" charset="0"/>
                <a:cs typeface="Arial" panose="020B0604020202020204" pitchFamily="34" charset="0"/>
              </a:rPr>
              <a:t> and Dockett (2021) ‘Parental experiences of belonging within the preschool community.’ </a:t>
            </a:r>
            <a:r>
              <a:rPr lang="en-GB" sz="4800" i="1" dirty="0">
                <a:latin typeface="Arial" panose="020B0604020202020204" pitchFamily="34" charset="0"/>
                <a:cs typeface="Arial" panose="020B0604020202020204" pitchFamily="34" charset="0"/>
              </a:rPr>
              <a:t>International Journal of Early Childhood</a:t>
            </a:r>
            <a:r>
              <a:rPr lang="en-GB" sz="4800" dirty="0">
                <a:latin typeface="Arial" panose="020B0604020202020204" pitchFamily="34" charset="0"/>
                <a:cs typeface="Arial" panose="020B0604020202020204" pitchFamily="34" charset="0"/>
              </a:rPr>
              <a:t> (2021) 53:31–47</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Ferdman, B. (2017</a:t>
            </a:r>
            <a:r>
              <a:rPr lang="en-GB" altLang="en-US" sz="4800" dirty="0">
                <a:latin typeface="Arial" panose="020B0604020202020204" pitchFamily="34" charset="0"/>
                <a:ea typeface="DengXian" panose="02010600030101010101" pitchFamily="2" charset="-122"/>
                <a:cs typeface="Arial" panose="020B0604020202020204" pitchFamily="34" charset="0"/>
              </a:rPr>
              <a:t>) </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‘Paradoxes of Inclusion: Understanding and Managing the Tensions of Diversity and Multiculturalism’,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The Journal of Applied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Behavioral</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Science, </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53 (2) Available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hlinkClick r:id="rId2"/>
              </a:rPr>
              <a:t>https://ideas.wharton.upenn.edu/wp-content/uploads/2018/07/Ferdman-2017.pdf</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(accessed: 2 August 2021)</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48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Ferdman, B. (2021)  </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Inclusive Leadership: Transforming diverse lives, workplaces and societies. </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London: Routledge.</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48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Foucault, M. (1977) </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Discipline and Punish. </a:t>
            </a:r>
            <a:r>
              <a:rPr kumimoji="0" lang="en-GB" altLang="en-US" sz="48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London. Allen Lane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8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48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Foucault, M. </a:t>
            </a:r>
            <a:r>
              <a:rPr lang="en-GB" altLang="en-US" sz="4800" dirty="0">
                <a:latin typeface="Arial" panose="020B0604020202020204" pitchFamily="34" charset="0"/>
                <a:ea typeface="DengXian" panose="02010600030101010101" pitchFamily="2" charset="-122"/>
                <a:cs typeface="Arial" panose="020B0604020202020204" pitchFamily="34" charset="0"/>
              </a:rPr>
              <a:t>(1979) </a:t>
            </a:r>
            <a:r>
              <a:rPr lang="en-GB" sz="4800" i="1" dirty="0">
                <a:latin typeface="Arial" panose="020B0604020202020204" pitchFamily="34" charset="0"/>
                <a:cs typeface="Arial" panose="020B0604020202020204" pitchFamily="34" charset="0"/>
              </a:rPr>
              <a:t>The History of Sexuality: Volume 1.</a:t>
            </a:r>
            <a:r>
              <a:rPr lang="en-GB" sz="4800" dirty="0">
                <a:latin typeface="Arial" panose="020B0604020202020204" pitchFamily="34" charset="0"/>
                <a:cs typeface="Arial" panose="020B0604020202020204" pitchFamily="34" charset="0"/>
              </a:rPr>
              <a:t> London), Allen Lane</a:t>
            </a:r>
            <a:endParaRPr kumimoji="0" lang="en-GB" altLang="en-US" sz="48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8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8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Freire, P. (2005) </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Pedagogy of the oppressed: 30th Anniversary edition. </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Available at: London: Continuum. Available at: https://envs.ucsc.edu/internships/internship-readings/freire-pedagogy-of-the-oppressed.pdf ed. (Accessed: 2 August 2021)</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48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Hadfield, M., Jopling, M. and Needham, M. (2015) </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Practice leadership in the early years: becoming, being and developing as a leader. </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Maidenhead, Berkshire: McGraw-Hill Education/Open University Press..</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48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Hollander, E. (2008) </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Inclusive Leadership. The Essential Leader-Follower-Relationships. </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Oxon: Routledge.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9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29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61447688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6F904A-70E8-40DD-853D-E903324451EC}"/>
              </a:ext>
            </a:extLst>
          </p:cNvPr>
          <p:cNvSpPr>
            <a:spLocks noGrp="1"/>
          </p:cNvSpPr>
          <p:nvPr>
            <p:ph sz="half" idx="1"/>
          </p:nvPr>
        </p:nvSpPr>
        <p:spPr>
          <a:xfrm>
            <a:off x="555821" y="301277"/>
            <a:ext cx="7591119" cy="6075246"/>
          </a:xfrm>
        </p:spPr>
        <p:txBody>
          <a:bodyPr>
            <a:normAutofit fontScale="40000" lnSpcReduction="20000"/>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International Childhood Education, (2021)  ‘</a:t>
            </a:r>
            <a:r>
              <a:rPr kumimoji="0" lang="en-GB" altLang="en-US" sz="3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Inclusive leadership in education’. </a:t>
            </a:r>
            <a:r>
              <a:rPr kumimoji="0" lang="en-GB" altLang="en-US" sz="3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Available at: </a:t>
            </a:r>
            <a:r>
              <a:rPr kumimoji="0" lang="en-GB" altLang="en-US" sz="3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hlinkClick r:id="rId2"/>
              </a:rPr>
              <a:t>https://ceinternational1892.org/wp-content/uploads/2021/07/InclusiveLeadershipBriefJuly2021.pdf</a:t>
            </a:r>
            <a:r>
              <a:rPr kumimoji="0" lang="en-GB" altLang="en-US" sz="3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(Accessed: 2 august 2021)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Jones, C. (2021) </a:t>
            </a:r>
            <a:r>
              <a:rPr kumimoji="0" lang="en-GB" altLang="en-US" sz="3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‘Lack of diversity in Welsh curriculum sparks role model concern’ </a:t>
            </a:r>
            <a:r>
              <a:rPr lang="en-GB" altLang="en-US" sz="3200" i="1" dirty="0">
                <a:latin typeface="Arial" panose="020B0604020202020204" pitchFamily="34" charset="0"/>
                <a:ea typeface="DengXian" panose="02010600030101010101" pitchFamily="2" charset="-122"/>
                <a:cs typeface="Arial" panose="020B0604020202020204" pitchFamily="34" charset="0"/>
              </a:rPr>
              <a:t>BBC News. </a:t>
            </a:r>
            <a:r>
              <a:rPr lang="en-GB" altLang="en-US" sz="3200" dirty="0">
                <a:latin typeface="Arial" panose="020B0604020202020204" pitchFamily="34" charset="0"/>
                <a:ea typeface="DengXian" panose="02010600030101010101" pitchFamily="2" charset="-122"/>
                <a:cs typeface="Arial" panose="020B0604020202020204" pitchFamily="34" charset="0"/>
              </a:rPr>
              <a:t>28</a:t>
            </a:r>
            <a:r>
              <a:rPr lang="en-GB" altLang="en-US" sz="3200" baseline="30000" dirty="0">
                <a:latin typeface="Arial" panose="020B0604020202020204" pitchFamily="34" charset="0"/>
                <a:ea typeface="DengXian" panose="02010600030101010101" pitchFamily="2" charset="-122"/>
                <a:cs typeface="Arial" panose="020B0604020202020204" pitchFamily="34" charset="0"/>
              </a:rPr>
              <a:t>th</a:t>
            </a:r>
            <a:r>
              <a:rPr lang="en-GB" altLang="en-US" sz="3200" dirty="0">
                <a:latin typeface="Arial" panose="020B0604020202020204" pitchFamily="34" charset="0"/>
                <a:ea typeface="DengXian" panose="02010600030101010101" pitchFamily="2" charset="-122"/>
                <a:cs typeface="Arial" panose="020B0604020202020204" pitchFamily="34" charset="0"/>
              </a:rPr>
              <a:t> July 2018  Available at: </a:t>
            </a:r>
            <a:r>
              <a:rPr lang="en-GB" altLang="en-US" sz="3200" dirty="0">
                <a:latin typeface="Arial" panose="020B0604020202020204" pitchFamily="34" charset="0"/>
                <a:ea typeface="DengXian" panose="02010600030101010101" pitchFamily="2" charset="-122"/>
                <a:cs typeface="Arial" panose="020B0604020202020204" pitchFamily="34" charset="0"/>
                <a:hlinkClick r:id="rId2"/>
              </a:rPr>
              <a:t>https://www.bbc.co.uk/news/uk-wales-politics-44953312</a:t>
            </a:r>
            <a:r>
              <a:rPr lang="en-GB" altLang="en-US" sz="3200" dirty="0">
                <a:latin typeface="Arial" panose="020B0604020202020204" pitchFamily="34" charset="0"/>
                <a:ea typeface="DengXian" panose="02010600030101010101" pitchFamily="2" charset="-122"/>
                <a:cs typeface="Arial" panose="020B0604020202020204" pitchFamily="34" charset="0"/>
              </a:rPr>
              <a:t> (Accessed: 2 August 2021)</a:t>
            </a:r>
            <a:br>
              <a:rPr kumimoji="0" lang="en-GB" altLang="en-US" sz="18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br>
            <a:endPar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Leadbetter, M. (2002) ‘Empowerment and advocacy’. in  Adams, R, </a:t>
            </a:r>
            <a:r>
              <a:rPr kumimoji="0" lang="en-GB" altLang="en-US" sz="30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Dominelli</a:t>
            </a:r>
            <a:r>
              <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L and Payne (eds) </a:t>
            </a:r>
            <a:r>
              <a:rPr kumimoji="0" lang="en-GB" altLang="en-US" sz="30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Social work: Themes, issues and critical debates. </a:t>
            </a:r>
            <a:r>
              <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Basingstoke: Palgrave Macmillan.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Miller, V. </a:t>
            </a:r>
            <a:r>
              <a:rPr lang="en-GB" altLang="en-US" sz="3000" i="1" dirty="0">
                <a:latin typeface="Arial" panose="020B0604020202020204" pitchFamily="34" charset="0"/>
                <a:ea typeface="DengXian" panose="02010600030101010101" pitchFamily="2" charset="-122"/>
                <a:cs typeface="Arial" panose="020B0604020202020204" pitchFamily="34" charset="0"/>
              </a:rPr>
              <a:t>et al.</a:t>
            </a:r>
            <a:r>
              <a:rPr kumimoji="0" lang="en-GB" altLang="en-US" sz="30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2006). </a:t>
            </a:r>
            <a:r>
              <a:rPr kumimoji="0" lang="en-GB" altLang="en-US" sz="30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Making change happen: Power. </a:t>
            </a:r>
            <a:r>
              <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Available at: https://www.justassociates.org/sites/justassociates.org/files/mch3_2011_final_0.pdf  (Accessed: 2 August 2021)</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35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3500" dirty="0">
                <a:latin typeface="Arial" panose="020B0604020202020204" pitchFamily="34" charset="0"/>
                <a:ea typeface="DengXian" panose="02010600030101010101" pitchFamily="2" charset="-122"/>
                <a:cs typeface="Arial" panose="020B0604020202020204" pitchFamily="34" charset="0"/>
              </a:rPr>
              <a:t>Mitchell, L. and Bateman, A. </a:t>
            </a:r>
            <a:r>
              <a:rPr lang="en-GB" sz="2400" dirty="0"/>
              <a:t>(2018). Belonging and culturally nuanced communication in a refugee early childhood centre in Aotearoa New Zealand. </a:t>
            </a:r>
            <a:r>
              <a:rPr lang="en-GB" sz="2400" i="1" dirty="0"/>
              <a:t>Contemporary Issues in Early Childhood</a:t>
            </a:r>
            <a:r>
              <a:rPr lang="en-GB" sz="2400" dirty="0"/>
              <a:t>, 19(4), 379– 391.</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35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sz="3500" dirty="0"/>
              <a:t>Mitchell, L . </a:t>
            </a:r>
            <a:r>
              <a:rPr lang="en-GB" sz="3500" i="1" dirty="0"/>
              <a:t>et al</a:t>
            </a:r>
            <a:r>
              <a:rPr lang="en-GB" sz="3500" dirty="0"/>
              <a:t>. (2017). Bridging transition through cultural understanding and identity. In N. Ballam, B. Perry, &amp; A. </a:t>
            </a:r>
            <a:r>
              <a:rPr lang="en-GB" sz="3500" dirty="0" err="1"/>
              <a:t>Garpelin</a:t>
            </a:r>
            <a:r>
              <a:rPr lang="en-GB" sz="3500" dirty="0"/>
              <a:t> (Eds.), Pedagogies of educational transitions (Vol. 16, pp. 29–42). Springer.</a:t>
            </a:r>
            <a:endParaRPr kumimoji="0" lang="en-GB" altLang="en-US" sz="35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30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Pemberton, L., 2020. </a:t>
            </a:r>
            <a:r>
              <a:rPr kumimoji="0" lang="en-GB" altLang="en-US" sz="30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The Black Nursery Manager talking legacy, development and the future of our children. </a:t>
            </a:r>
            <a:r>
              <a:rPr kumimoji="0" lang="en-GB" altLang="en-US" sz="30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[video] </a:t>
            </a:r>
            <a:br>
              <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br>
            <a:r>
              <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Available at: </a:t>
            </a:r>
            <a:r>
              <a:rPr kumimoji="0" lang="en-GB" altLang="en-US" sz="3000" b="0" i="0" u="sng"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https://www.youtube.com/watch?v=2hyyr7tAls8&amp;t=1839s</a:t>
            </a:r>
            <a:br>
              <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br>
            <a:r>
              <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(Accessed 02 August 2021)</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30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Randel, A. </a:t>
            </a:r>
            <a:r>
              <a:rPr kumimoji="0" lang="en-GB" altLang="en-US" sz="30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et al. </a:t>
            </a:r>
            <a:r>
              <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(2018) ‘Inclusive leadership: Realizing positive outcomes through belongingness and being valued for uniqueness’ </a:t>
            </a:r>
            <a:r>
              <a:rPr kumimoji="0" lang="en-GB" altLang="en-US" sz="30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Human Resource Management Review</a:t>
            </a:r>
            <a:r>
              <a:rPr kumimoji="0" lang="en-GB" altLang="en-US" sz="30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28. pp 190-223  </a:t>
            </a:r>
            <a:r>
              <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DOI: 10.1016/j.hrmr.2017.07.002, pp. 190-203.</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3000" dirty="0">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59292859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FD5643CC-25B0-4C17-8B6B-597E8F1F3B22}"/>
              </a:ext>
            </a:extLst>
          </p:cNvPr>
          <p:cNvSpPr>
            <a:spLocks noGrp="1"/>
          </p:cNvSpPr>
          <p:nvPr>
            <p:ph sz="half" idx="1"/>
          </p:nvPr>
        </p:nvSpPr>
        <p:spPr>
          <a:xfrm>
            <a:off x="432706" y="545465"/>
            <a:ext cx="8018961" cy="4351338"/>
          </a:xfrm>
        </p:spPr>
        <p:txBody>
          <a:bodyPr>
            <a:normAutofit/>
          </a:bodyPr>
          <a:lstStyle/>
          <a:p>
            <a:pPr marL="0" indent="0" eaLnBrk="0" fontAlgn="base" hangingPunct="0">
              <a:lnSpc>
                <a:spcPct val="100000"/>
              </a:lnSpc>
              <a:spcBef>
                <a:spcPct val="0"/>
              </a:spcBef>
              <a:spcAft>
                <a:spcPct val="0"/>
              </a:spcAft>
              <a:buNone/>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Reza, F. (2021</a:t>
            </a:r>
            <a:r>
              <a:rPr kumimoji="0" lang="en-GB" altLang="en-US" sz="120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120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t>
            </a:r>
            <a:r>
              <a:rPr lang="en-GB" sz="1200" dirty="0">
                <a:solidFill>
                  <a:srgbClr val="212121"/>
                </a:solidFill>
                <a:effectLst/>
                <a:latin typeface="Arial" panose="020B0604020202020204" pitchFamily="34" charset="0"/>
                <a:cs typeface="Arial" panose="020B0604020202020204" pitchFamily="34" charset="0"/>
              </a:rPr>
              <a:t>An Expert’s Insight: </a:t>
            </a:r>
            <a:r>
              <a:rPr lang="en-GB" sz="1200" dirty="0" err="1">
                <a:solidFill>
                  <a:srgbClr val="212121"/>
                </a:solidFill>
                <a:effectLst/>
                <a:latin typeface="Arial" panose="020B0604020202020204" pitchFamily="34" charset="0"/>
                <a:cs typeface="Arial" panose="020B0604020202020204" pitchFamily="34" charset="0"/>
              </a:rPr>
              <a:t>Dr.</a:t>
            </a:r>
            <a:r>
              <a:rPr lang="en-GB" sz="1200" dirty="0">
                <a:solidFill>
                  <a:srgbClr val="212121"/>
                </a:solidFill>
                <a:effectLst/>
                <a:latin typeface="Arial" panose="020B0604020202020204" pitchFamily="34" charset="0"/>
                <a:cs typeface="Arial" panose="020B0604020202020204" pitchFamily="34" charset="0"/>
              </a:rPr>
              <a:t> </a:t>
            </a:r>
            <a:r>
              <a:rPr lang="en-GB" sz="1200" dirty="0" err="1">
                <a:solidFill>
                  <a:srgbClr val="212121"/>
                </a:solidFill>
                <a:effectLst/>
                <a:latin typeface="Arial" panose="020B0604020202020204" pitchFamily="34" charset="0"/>
                <a:cs typeface="Arial" panose="020B0604020202020204" pitchFamily="34" charset="0"/>
              </a:rPr>
              <a:t>Fawzia</a:t>
            </a:r>
            <a:r>
              <a:rPr lang="en-GB" sz="1200" dirty="0">
                <a:solidFill>
                  <a:srgbClr val="212121"/>
                </a:solidFill>
                <a:effectLst/>
                <a:latin typeface="Arial" panose="020B0604020202020204" pitchFamily="34" charset="0"/>
                <a:cs typeface="Arial" panose="020B0604020202020204" pitchFamily="34" charset="0"/>
              </a:rPr>
              <a:t> Reza on Diversity and Inclusion in Early Education</a:t>
            </a:r>
            <a:r>
              <a:rPr lang="en-GB" sz="1200" i="1" dirty="0">
                <a:solidFill>
                  <a:srgbClr val="212121"/>
                </a:solidFill>
                <a:effectLst/>
                <a:latin typeface="Arial" panose="020B0604020202020204" pitchFamily="34" charset="0"/>
                <a:cs typeface="Arial" panose="020B0604020202020204" pitchFamily="34" charset="0"/>
              </a:rPr>
              <a:t>’. Childhood Education International </a:t>
            </a:r>
            <a:r>
              <a:rPr lang="en-GB" sz="1200" i="0" dirty="0">
                <a:solidFill>
                  <a:srgbClr val="212121"/>
                </a:solidFill>
                <a:effectLst/>
                <a:latin typeface="Arial" panose="020B0604020202020204" pitchFamily="34" charset="0"/>
                <a:cs typeface="Arial" panose="020B0604020202020204" pitchFamily="34" charset="0"/>
              </a:rPr>
              <a:t>Available at: https://ceinternational1892.org/article/an-experts-insight-dr-fawzia-reza-on-diversity-and-inclusion-in-early-education/ (Accessed: 3/9/2021)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Scanlan, M. and Johnson, L. (2015</a:t>
            </a:r>
            <a:r>
              <a:rPr lang="en-GB" altLang="en-US" sz="1200" dirty="0">
                <a:latin typeface="Arial" panose="020B0604020202020204" pitchFamily="34" charset="0"/>
                <a:ea typeface="DengXian" panose="02010600030101010101" pitchFamily="2" charset="-122"/>
                <a:cs typeface="Arial" panose="020B0604020202020204" pitchFamily="34" charset="0"/>
              </a:rPr>
              <a:t>)</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Inclusive leadership on the social frontiers: Family and community engagement. in: </a:t>
            </a:r>
            <a:r>
              <a:rPr kumimoji="0" lang="en-GB" altLang="en-US" sz="12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Theoharis</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G and Scanlan, M.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Leadership for increasingly diverse schools. </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1 ed. New York: Routledge.</a:t>
            </a:r>
            <a:endParaRPr lang="en-GB" altLang="en-US" sz="12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Show Racism the Red Card, 2020.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Racism in Wales? Exploring prejudice in the Welsh education system. </a:t>
            </a:r>
            <a:r>
              <a:rPr lang="en-GB" altLang="en-US" sz="1200" dirty="0">
                <a:latin typeface="Arial" panose="020B0604020202020204" pitchFamily="34" charset="0"/>
                <a:ea typeface="DengXian" panose="02010600030101010101" pitchFamily="2" charset="-122"/>
                <a:cs typeface="Arial" panose="020B0604020202020204" pitchFamily="34" charset="0"/>
              </a:rPr>
              <a:t>A</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vailable at: https://www.theredcard.org/publications  (Accessed: 02/08/2021)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Siraj-</a:t>
            </a:r>
            <a:r>
              <a:rPr kumimoji="0" lang="en-GB" altLang="en-US" sz="12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Blatcford</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I. and </a:t>
            </a:r>
            <a:r>
              <a:rPr kumimoji="0" lang="en-GB" altLang="en-US" sz="12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Hallet</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E. (2014)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Effective and caring leadership in the early years. </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London: SAGE.</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54086937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3176</TotalTime>
  <Words>14677</Words>
  <Application>Microsoft Office PowerPoint</Application>
  <PresentationFormat>On-screen Show (4:3)</PresentationFormat>
  <Paragraphs>1218</Paragraphs>
  <Slides>73</Slides>
  <Notes>49</Notes>
  <HiddenSlides>0</HiddenSlides>
  <MMClips>0</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73</vt:i4>
      </vt:variant>
    </vt:vector>
  </HeadingPairs>
  <TitlesOfParts>
    <vt:vector size="90" baseType="lpstr">
      <vt:lpstr>dejarip</vt:lpstr>
      <vt:lpstr>Google Sans</vt:lpstr>
      <vt:lpstr>inherit</vt:lpstr>
      <vt:lpstr>Lava Std</vt:lpstr>
      <vt:lpstr>arial</vt:lpstr>
      <vt:lpstr>arial</vt:lpstr>
      <vt:lpstr>Calibri</vt:lpstr>
      <vt:lpstr>Calibri Light</vt:lpstr>
      <vt:lpstr>Georgia</vt:lpstr>
      <vt:lpstr>Helvetica</vt:lpstr>
      <vt:lpstr>Lora</vt:lpstr>
      <vt:lpstr>Lucida Sans</vt:lpstr>
      <vt:lpstr>Source Sans Pro</vt:lpstr>
      <vt:lpstr>Times New Roman</vt:lpstr>
      <vt:lpstr>Titillium Web</vt:lpstr>
      <vt:lpstr>Verdana</vt:lpstr>
      <vt:lpstr>Office Theme</vt:lpstr>
      <vt:lpstr>PowerPoint Presentation</vt:lpstr>
      <vt:lpstr>Cynnwys    /           Content</vt:lpstr>
      <vt:lpstr>Sgiliau Cyflogadwyedd/Trosglwyddadwy Employability/Transferable Skills</vt:lpstr>
      <vt:lpstr>Adnoddau  Resources</vt:lpstr>
      <vt:lpstr>Rules for module</vt:lpstr>
      <vt:lpstr>(Reza, 2021) </vt:lpstr>
      <vt:lpstr>PowerPoint Presentation</vt:lpstr>
      <vt:lpstr>PowerPoint Presentation</vt:lpstr>
      <vt:lpstr>Mae Arweinyddiaeth Gynhwysol yn.../  Inclusive leadership is:</vt:lpstr>
      <vt:lpstr>PowerPoint Presentation</vt:lpstr>
      <vt:lpstr>Astudiaethau achos (bywyd go iawn) i’w hystyried/(Real life) case studies to consider/</vt:lpstr>
      <vt:lpstr>PowerPoint Presentation</vt:lpstr>
      <vt:lpstr>PowerPoint Presentation</vt:lpstr>
      <vt:lpstr>PowerPoint Presentation</vt:lpstr>
      <vt:lpstr>Termau cyffredin eraill sydd â chysylltiad agos ag arweinyddiaeth gynhwysol </vt:lpstr>
      <vt:lpstr>Other common terms closely linked to inclusive leadership</vt:lpstr>
      <vt:lpstr>Beth ydy’n ni’n gwybod yn barod?</vt:lpstr>
      <vt:lpstr>What do we know already? </vt:lpstr>
      <vt:lpstr>Beth mae arweinwyr Gynhwysol yn ei wneud? / what do inclusive leaders do?</vt:lpstr>
      <vt:lpstr>Ar gyfer y modwl hwn…/For this module…</vt:lpstr>
      <vt:lpstr>Effaith / Agency</vt:lpstr>
      <vt:lpstr>Ferdman (2021): Arweinyddiaeth gynhwysol/ Inclusive Leadership</vt:lpstr>
      <vt:lpstr>PowerPoint Presentation</vt:lpstr>
      <vt:lpstr>Theori: Croestoriadoldeb /Theory: Intersectionality</vt:lpstr>
      <vt:lpstr>Tegwch o’i gymharu â Chydraddoldeb  - Equity v Equality</vt:lpstr>
      <vt:lpstr>Ymarfer / Exercise:</vt:lpstr>
      <vt:lpstr>PowerPoint Presentation</vt:lpstr>
      <vt:lpstr>PowerPoint Presentation</vt:lpstr>
      <vt:lpstr>PowerPoint Presentation</vt:lpstr>
      <vt:lpstr>Dr. Faweiza Reza</vt:lpstr>
      <vt:lpstr>Amrywiaeth</vt:lpstr>
      <vt:lpstr>Amrywiaeth/ Diversity</vt:lpstr>
      <vt:lpstr>PowerPoint Presentation</vt:lpstr>
      <vt:lpstr>PowerPoint Presentation</vt:lpstr>
      <vt:lpstr>PowerPoint Presentation</vt:lpstr>
      <vt:lpstr>PowerPoint Presentation</vt:lpstr>
      <vt:lpstr>PowerPoint Presentation</vt:lpstr>
      <vt:lpstr>Cynhwysiant mewn arweinyddiaeth gynhwysol/ Inclusion in inclusive leadership (Ferdman, 2021)</vt:lpstr>
      <vt:lpstr>PowerPoint Presentation</vt:lpstr>
      <vt:lpstr>PowerPoint Presentation</vt:lpstr>
      <vt:lpstr> I gwynhwysiant ddigwydd mae’n rhaid…/  For inclusion to happen there has to be… </vt:lpstr>
      <vt:lpstr>Cyfraddoldeb mewn arweinyddiaeth gynhwysol / Equality in inclusive leadership</vt:lpstr>
      <vt:lpstr>Pŵer / Power</vt:lpstr>
      <vt:lpstr>Ydych chi’n adnabod arweinydd fel hwn? :D Do you know a leader like this? :D</vt:lpstr>
      <vt:lpstr>Ymarfer/Exercise: Y blodyn pŵer / The power flower</vt:lpstr>
      <vt:lpstr>Ystyriwch                Consider</vt:lpstr>
      <vt:lpstr>Pŵer/ Power</vt:lpstr>
      <vt:lpstr>Pŵer</vt:lpstr>
      <vt:lpstr>Power</vt:lpstr>
      <vt:lpstr>PowerPoint Presentation</vt:lpstr>
      <vt:lpstr>PowerPoint Presentation</vt:lpstr>
      <vt:lpstr>PowerPoint Presentation</vt:lpstr>
      <vt:lpstr>Brené Brown (2020)</vt:lpstr>
      <vt:lpstr>Pŵer/ Power</vt:lpstr>
      <vt:lpstr>PowerPoint Presentation</vt:lpstr>
      <vt:lpstr>Gall pŵer fod yn gadarnhaol…  </vt:lpstr>
      <vt:lpstr>‘PŴER GYDAG’ eraill: Pŵer ar y cyd, sy’n dod i fod trwy weithredu a chodi llais ar y cyd, mae’n cynnwys cydweithredu, trefnu a chadernid.  ‘PŴER DROS’ eraill: Pŵer y cryf dros y gwan. Mae’n ffurf ar reolaeth gan un person, neu grŵp o bobl, dros eraill. Mae’n cynnwys y pŵer i eithrio eraill. </vt:lpstr>
      <vt:lpstr>PowerPoint Presentation</vt:lpstr>
      <vt:lpstr>PowerPoint Presentation</vt:lpstr>
      <vt:lpstr>PowerPoint Presentation</vt:lpstr>
      <vt:lpstr>Dewch i ni bwyso a mesur!</vt:lpstr>
      <vt:lpstr>Let’s critique!</vt:lpstr>
      <vt:lpstr>Nodweddion arweinyddiaeth gynhwysol/ Inclusive leadership characteristics</vt:lpstr>
      <vt:lpstr>Mae arweinwyr cynhwysol yn: </vt:lpstr>
      <vt:lpstr>Inclusive leaders: </vt:lpstr>
      <vt:lpstr>(Bourke a Titus, 2019)</vt:lpstr>
      <vt:lpstr>(Bourke and Titus, 2019)</vt:lpstr>
      <vt:lpstr>Arweinwyr cynhwysol mewn meysydd datblygu addysg:
</vt:lpstr>
      <vt:lpstr>Inclusive leaders in education development areas:</vt:lpstr>
      <vt:lpstr>Cyfeiriadau/ References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Jessica Pitman</cp:lastModifiedBy>
  <cp:revision>45</cp:revision>
  <dcterms:created xsi:type="dcterms:W3CDTF">2017-02-08T11:33:06Z</dcterms:created>
  <dcterms:modified xsi:type="dcterms:W3CDTF">2021-10-25T19:20:34Z</dcterms:modified>
</cp:coreProperties>
</file>