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61" r:id="rId2"/>
    <p:sldId id="256" r:id="rId3"/>
    <p:sldId id="262" r:id="rId4"/>
    <p:sldId id="263" r:id="rId5"/>
    <p:sldId id="264" r:id="rId6"/>
    <p:sldId id="265" r:id="rId7"/>
    <p:sldId id="259" r:id="rId8"/>
    <p:sldId id="260"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0817" autoAdjust="0"/>
  </p:normalViewPr>
  <p:slideViewPr>
    <p:cSldViewPr snapToGrid="0">
      <p:cViewPr varScale="1">
        <p:scale>
          <a:sx n="58" d="100"/>
          <a:sy n="58" d="100"/>
        </p:scale>
        <p:origin x="155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6C0D01-5359-41A6-AD6B-44CCDC75D87C}" type="datetimeFigureOut">
              <a:rPr lang="en-GB" smtClean="0"/>
              <a:t>07/06/2024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BF8E2A-796E-4527-BA42-B5D1FC8B2851}" type="slidenum">
              <a:rPr lang="en-GB" smtClean="0"/>
              <a:t>‹#›</a:t>
            </a:fld>
            <a:endParaRPr lang="en-GB"/>
          </a:p>
        </p:txBody>
      </p:sp>
    </p:spTree>
    <p:extLst>
      <p:ext uri="{BB962C8B-B14F-4D97-AF65-F5344CB8AC3E}">
        <p14:creationId xmlns:p14="http://schemas.microsoft.com/office/powerpoint/2010/main" val="1130224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BF8E2A-796E-4527-BA42-B5D1FC8B2851}" type="slidenum">
              <a:rPr lang="en-GB" smtClean="0"/>
              <a:t>1</a:t>
            </a:fld>
            <a:endParaRPr lang="en-GB"/>
          </a:p>
        </p:txBody>
      </p:sp>
    </p:spTree>
    <p:extLst>
      <p:ext uri="{BB962C8B-B14F-4D97-AF65-F5344CB8AC3E}">
        <p14:creationId xmlns:p14="http://schemas.microsoft.com/office/powerpoint/2010/main" val="1807648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is a crucial tool for businesses today, including hotels like Travelodge. It helps them connect with customers, increase brand awareness, and boost bookings through targeted ads. However, social media also brings challenges, such as heavy competition, managing negative feedback, and protecting customer data. This analysis looks at how Travelodge can use social media to its advantage, the benefits it offers, and the problems it may face. It also suggests ways Travelodge can overcome these challenges and make the most of social media for marketing.</a:t>
            </a:r>
          </a:p>
        </p:txBody>
      </p:sp>
      <p:sp>
        <p:nvSpPr>
          <p:cNvPr id="4" name="Slide Number Placeholder 3"/>
          <p:cNvSpPr>
            <a:spLocks noGrp="1"/>
          </p:cNvSpPr>
          <p:nvPr>
            <p:ph type="sldNum" sz="quarter" idx="5"/>
          </p:nvPr>
        </p:nvSpPr>
        <p:spPr/>
        <p:txBody>
          <a:bodyPr/>
          <a:lstStyle/>
          <a:p>
            <a:fld id="{ABBF8E2A-796E-4527-BA42-B5D1FC8B2851}" type="slidenum">
              <a:rPr lang="en-GB" smtClean="0"/>
              <a:t>2</a:t>
            </a:fld>
            <a:endParaRPr lang="en-GB"/>
          </a:p>
        </p:txBody>
      </p:sp>
    </p:spTree>
    <p:extLst>
      <p:ext uri="{BB962C8B-B14F-4D97-AF65-F5344CB8AC3E}">
        <p14:creationId xmlns:p14="http://schemas.microsoft.com/office/powerpoint/2010/main" val="4188039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BF8E2A-796E-4527-BA42-B5D1FC8B2851}" type="slidenum">
              <a:rPr lang="en-GB" smtClean="0"/>
              <a:t>3</a:t>
            </a:fld>
            <a:endParaRPr lang="en-GB"/>
          </a:p>
        </p:txBody>
      </p:sp>
    </p:spTree>
    <p:extLst>
      <p:ext uri="{BB962C8B-B14F-4D97-AF65-F5344CB8AC3E}">
        <p14:creationId xmlns:p14="http://schemas.microsoft.com/office/powerpoint/2010/main" val="587084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BF8E2A-796E-4527-BA42-B5D1FC8B2851}" type="slidenum">
              <a:rPr lang="en-GB" smtClean="0"/>
              <a:t>4</a:t>
            </a:fld>
            <a:endParaRPr lang="en-GB"/>
          </a:p>
        </p:txBody>
      </p:sp>
    </p:spTree>
    <p:extLst>
      <p:ext uri="{BB962C8B-B14F-4D97-AF65-F5344CB8AC3E}">
        <p14:creationId xmlns:p14="http://schemas.microsoft.com/office/powerpoint/2010/main" val="1373918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ABBF8E2A-796E-4527-BA42-B5D1FC8B2851}" type="slidenum">
              <a:rPr lang="en-GB" smtClean="0"/>
              <a:t>5</a:t>
            </a:fld>
            <a:endParaRPr lang="en-GB"/>
          </a:p>
        </p:txBody>
      </p:sp>
    </p:spTree>
    <p:extLst>
      <p:ext uri="{BB962C8B-B14F-4D97-AF65-F5344CB8AC3E}">
        <p14:creationId xmlns:p14="http://schemas.microsoft.com/office/powerpoint/2010/main" val="3545289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BF8E2A-796E-4527-BA42-B5D1FC8B2851}" type="slidenum">
              <a:rPr lang="en-GB" smtClean="0"/>
              <a:t>6</a:t>
            </a:fld>
            <a:endParaRPr lang="en-GB"/>
          </a:p>
        </p:txBody>
      </p:sp>
    </p:spTree>
    <p:extLst>
      <p:ext uri="{BB962C8B-B14F-4D97-AF65-F5344CB8AC3E}">
        <p14:creationId xmlns:p14="http://schemas.microsoft.com/office/powerpoint/2010/main" val="3671949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BF8E2A-796E-4527-BA42-B5D1FC8B2851}" type="slidenum">
              <a:rPr lang="en-GB" smtClean="0"/>
              <a:t>7</a:t>
            </a:fld>
            <a:endParaRPr lang="en-GB"/>
          </a:p>
        </p:txBody>
      </p:sp>
    </p:spTree>
    <p:extLst>
      <p:ext uri="{BB962C8B-B14F-4D97-AF65-F5344CB8AC3E}">
        <p14:creationId xmlns:p14="http://schemas.microsoft.com/office/powerpoint/2010/main" val="4006506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BF8E2A-796E-4527-BA42-B5D1FC8B2851}" type="slidenum">
              <a:rPr lang="en-GB" smtClean="0"/>
              <a:t>8</a:t>
            </a:fld>
            <a:endParaRPr lang="en-GB"/>
          </a:p>
        </p:txBody>
      </p:sp>
    </p:spTree>
    <p:extLst>
      <p:ext uri="{BB962C8B-B14F-4D97-AF65-F5344CB8AC3E}">
        <p14:creationId xmlns:p14="http://schemas.microsoft.com/office/powerpoint/2010/main" val="2814513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BF8E2A-796E-4527-BA42-B5D1FC8B2851}" type="slidenum">
              <a:rPr lang="en-GB" smtClean="0"/>
              <a:t>9</a:t>
            </a:fld>
            <a:endParaRPr lang="en-GB"/>
          </a:p>
        </p:txBody>
      </p:sp>
    </p:spTree>
    <p:extLst>
      <p:ext uri="{BB962C8B-B14F-4D97-AF65-F5344CB8AC3E}">
        <p14:creationId xmlns:p14="http://schemas.microsoft.com/office/powerpoint/2010/main" val="1766387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2315782-CD0B-47A4-8253-6631B0E06139}" type="datetimeFigureOut">
              <a:rPr lang="en-GB" smtClean="0"/>
              <a:t>07/06/2024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76FC8-1453-49F3-B8CA-EC15CF44C75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3322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315782-CD0B-47A4-8253-6631B0E06139}" type="datetimeFigureOut">
              <a:rPr lang="en-GB" smtClean="0"/>
              <a:t>07/06/2024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76FC8-1453-49F3-B8CA-EC15CF44C752}" type="slidenum">
              <a:rPr lang="en-GB" smtClean="0"/>
              <a:t>‹#›</a:t>
            </a:fld>
            <a:endParaRPr lang="en-GB"/>
          </a:p>
        </p:txBody>
      </p:sp>
    </p:spTree>
    <p:extLst>
      <p:ext uri="{BB962C8B-B14F-4D97-AF65-F5344CB8AC3E}">
        <p14:creationId xmlns:p14="http://schemas.microsoft.com/office/powerpoint/2010/main" val="964395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315782-CD0B-47A4-8253-6631B0E06139}" type="datetimeFigureOut">
              <a:rPr lang="en-GB" smtClean="0"/>
              <a:t>07/06/2024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76FC8-1453-49F3-B8CA-EC15CF44C75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1388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315782-CD0B-47A4-8253-6631B0E06139}" type="datetimeFigureOut">
              <a:rPr lang="en-GB" smtClean="0"/>
              <a:t>07/06/2024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76FC8-1453-49F3-B8CA-EC15CF44C752}" type="slidenum">
              <a:rPr lang="en-GB" smtClean="0"/>
              <a:t>‹#›</a:t>
            </a:fld>
            <a:endParaRPr lang="en-GB"/>
          </a:p>
        </p:txBody>
      </p:sp>
    </p:spTree>
    <p:extLst>
      <p:ext uri="{BB962C8B-B14F-4D97-AF65-F5344CB8AC3E}">
        <p14:creationId xmlns:p14="http://schemas.microsoft.com/office/powerpoint/2010/main" val="1670869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315782-CD0B-47A4-8253-6631B0E06139}" type="datetimeFigureOut">
              <a:rPr lang="en-GB" smtClean="0"/>
              <a:t>07/06/2024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D76FC8-1453-49F3-B8CA-EC15CF44C752}" type="slidenum">
              <a:rPr lang="en-GB" smtClean="0"/>
              <a:t>‹#›</a:t>
            </a:fld>
            <a:endParaRPr lang="en-GB"/>
          </a:p>
        </p:txBody>
      </p:sp>
    </p:spTree>
    <p:extLst>
      <p:ext uri="{BB962C8B-B14F-4D97-AF65-F5344CB8AC3E}">
        <p14:creationId xmlns:p14="http://schemas.microsoft.com/office/powerpoint/2010/main" val="975694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315782-CD0B-47A4-8253-6631B0E06139}" type="datetimeFigureOut">
              <a:rPr lang="en-GB" smtClean="0"/>
              <a:t>07/06/2024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76FC8-1453-49F3-B8CA-EC15CF44C752}" type="slidenum">
              <a:rPr lang="en-GB" smtClean="0"/>
              <a:t>‹#›</a:t>
            </a:fld>
            <a:endParaRPr lang="en-GB"/>
          </a:p>
        </p:txBody>
      </p:sp>
    </p:spTree>
    <p:extLst>
      <p:ext uri="{BB962C8B-B14F-4D97-AF65-F5344CB8AC3E}">
        <p14:creationId xmlns:p14="http://schemas.microsoft.com/office/powerpoint/2010/main" val="52848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315782-CD0B-47A4-8253-6631B0E06139}" type="datetimeFigureOut">
              <a:rPr lang="en-GB" smtClean="0"/>
              <a:t>07/06/2024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D76FC8-1453-49F3-B8CA-EC15CF44C752}" type="slidenum">
              <a:rPr lang="en-GB" smtClean="0"/>
              <a:t>‹#›</a:t>
            </a:fld>
            <a:endParaRPr lang="en-GB"/>
          </a:p>
        </p:txBody>
      </p:sp>
    </p:spTree>
    <p:extLst>
      <p:ext uri="{BB962C8B-B14F-4D97-AF65-F5344CB8AC3E}">
        <p14:creationId xmlns:p14="http://schemas.microsoft.com/office/powerpoint/2010/main" val="1652808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315782-CD0B-47A4-8253-6631B0E06139}" type="datetimeFigureOut">
              <a:rPr lang="en-GB" smtClean="0"/>
              <a:t>07/06/2024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76FC8-1453-49F3-B8CA-EC15CF44C752}" type="slidenum">
              <a:rPr lang="en-GB" smtClean="0"/>
              <a:t>‹#›</a:t>
            </a:fld>
            <a:endParaRPr lang="en-GB"/>
          </a:p>
        </p:txBody>
      </p:sp>
    </p:spTree>
    <p:extLst>
      <p:ext uri="{BB962C8B-B14F-4D97-AF65-F5344CB8AC3E}">
        <p14:creationId xmlns:p14="http://schemas.microsoft.com/office/powerpoint/2010/main" val="3067383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315782-CD0B-47A4-8253-6631B0E06139}" type="datetimeFigureOut">
              <a:rPr lang="en-GB" smtClean="0"/>
              <a:t>07/06/2024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76FC8-1453-49F3-B8CA-EC15CF44C75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8494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315782-CD0B-47A4-8253-6631B0E06139}" type="datetimeFigureOut">
              <a:rPr lang="en-GB" smtClean="0"/>
              <a:t>07/06/2024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76FC8-1453-49F3-B8CA-EC15CF44C752}" type="slidenum">
              <a:rPr lang="en-GB" smtClean="0"/>
              <a:t>‹#›</a:t>
            </a:fld>
            <a:endParaRPr lang="en-GB"/>
          </a:p>
        </p:txBody>
      </p:sp>
    </p:spTree>
    <p:extLst>
      <p:ext uri="{BB962C8B-B14F-4D97-AF65-F5344CB8AC3E}">
        <p14:creationId xmlns:p14="http://schemas.microsoft.com/office/powerpoint/2010/main" val="1182870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315782-CD0B-47A4-8253-6631B0E06139}" type="datetimeFigureOut">
              <a:rPr lang="en-GB" smtClean="0"/>
              <a:t>07/06/2024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76FC8-1453-49F3-B8CA-EC15CF44C75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1706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2315782-CD0B-47A4-8253-6631B0E06139}" type="datetimeFigureOut">
              <a:rPr lang="en-GB" smtClean="0"/>
              <a:t>07/06/2024</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DD76FC8-1453-49F3-B8CA-EC15CF44C752}"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217747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g/personal/2316960_student_uwtsd_ac_uk/EWd1HcplFyBKr_97FUofyeQBycxtQr6MmgZ3D8Stl7HxZQ?e=uR8bo2"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727DF-9252-F976-DCFF-FA4846C94C3B}"/>
              </a:ext>
            </a:extLst>
          </p:cNvPr>
          <p:cNvSpPr>
            <a:spLocks noGrp="1"/>
          </p:cNvSpPr>
          <p:nvPr>
            <p:ph type="title"/>
          </p:nvPr>
        </p:nvSpPr>
        <p:spPr/>
        <p:txBody>
          <a:bodyPr/>
          <a:lstStyle/>
          <a:p>
            <a:r>
              <a:rPr lang="en-GB" dirty="0"/>
              <a:t>Link to Presentation</a:t>
            </a:r>
            <a:br>
              <a:rPr lang="en-GB" dirty="0"/>
            </a:br>
            <a:endParaRPr lang="en-GB" dirty="0"/>
          </a:p>
        </p:txBody>
      </p:sp>
      <p:sp>
        <p:nvSpPr>
          <p:cNvPr id="4" name="Rectangle 1">
            <a:extLst>
              <a:ext uri="{FF2B5EF4-FFF2-40B4-BE49-F238E27FC236}">
                <a16:creationId xmlns:a16="http://schemas.microsoft.com/office/drawing/2014/main" id="{DCCF68EB-FA5E-2D14-448A-A0C676309A69}"/>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hlinkClick r:id="rId3"/>
              </a:rPr>
              <a:t>Recording-20240607_125316.webm</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22996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8CCC6-BD32-6281-A28E-4DE795B6D2EF}"/>
              </a:ext>
            </a:extLst>
          </p:cNvPr>
          <p:cNvSpPr>
            <a:spLocks noGrp="1"/>
          </p:cNvSpPr>
          <p:nvPr>
            <p:ph type="ctrTitle"/>
          </p:nvPr>
        </p:nvSpPr>
        <p:spPr/>
        <p:txBody>
          <a:bodyPr/>
          <a:lstStyle/>
          <a:p>
            <a:r>
              <a:rPr lang="en-GB" dirty="0"/>
              <a:t>Ted Talk </a:t>
            </a:r>
          </a:p>
        </p:txBody>
      </p:sp>
      <p:sp>
        <p:nvSpPr>
          <p:cNvPr id="3" name="Subtitle 2">
            <a:extLst>
              <a:ext uri="{FF2B5EF4-FFF2-40B4-BE49-F238E27FC236}">
                <a16:creationId xmlns:a16="http://schemas.microsoft.com/office/drawing/2014/main" id="{10EC254F-6BC0-9B9B-C25F-267E9AED60C5}"/>
              </a:ext>
            </a:extLst>
          </p:cNvPr>
          <p:cNvSpPr>
            <a:spLocks noGrp="1"/>
          </p:cNvSpPr>
          <p:nvPr>
            <p:ph type="subTitle" idx="1"/>
          </p:nvPr>
        </p:nvSpPr>
        <p:spPr/>
        <p:txBody>
          <a:bodyPr/>
          <a:lstStyle/>
          <a:p>
            <a:r>
              <a:rPr lang="en-GB" dirty="0"/>
              <a:t>Ben Parker</a:t>
            </a:r>
          </a:p>
          <a:p>
            <a:r>
              <a:rPr lang="en-GB" dirty="0"/>
              <a:t>2316960</a:t>
            </a:r>
          </a:p>
          <a:p>
            <a:r>
              <a:rPr lang="en-GB" sz="1800" b="1" dirty="0">
                <a:solidFill>
                  <a:srgbClr val="000000"/>
                </a:solidFill>
                <a:effectLst/>
                <a:latin typeface="Arial" panose="020B0604020202020204" pitchFamily="34" charset="0"/>
                <a:ea typeface="Arial" panose="020B0604020202020204" pitchFamily="34" charset="0"/>
              </a:rPr>
              <a:t>BMMB7026D</a:t>
            </a:r>
            <a:endParaRPr lang="en-GB" dirty="0"/>
          </a:p>
        </p:txBody>
      </p:sp>
      <p:pic>
        <p:nvPicPr>
          <p:cNvPr id="1026" name="Picture 2">
            <a:extLst>
              <a:ext uri="{FF2B5EF4-FFF2-40B4-BE49-F238E27FC236}">
                <a16:creationId xmlns:a16="http://schemas.microsoft.com/office/drawing/2014/main" id="{5E72A961-8699-6656-2B9F-861FEB2FD8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465" y="227063"/>
            <a:ext cx="3972232" cy="145855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Travelodge logo isn't what you think it is | Virgin Radio UK">
            <a:extLst>
              <a:ext uri="{FF2B5EF4-FFF2-40B4-BE49-F238E27FC236}">
                <a16:creationId xmlns:a16="http://schemas.microsoft.com/office/drawing/2014/main" id="{4380E31B-DF1E-26B5-DF85-10DEA79AFC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49"/>
            <a:ext cx="3565119" cy="2007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900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6" name="Rectangle 5">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3D36A-4A65-213A-A296-9760EA975628}"/>
              </a:ext>
            </a:extLst>
          </p:cNvPr>
          <p:cNvSpPr>
            <a:spLocks noGrp="1"/>
          </p:cNvSpPr>
          <p:nvPr>
            <p:ph type="title"/>
          </p:nvPr>
        </p:nvSpPr>
        <p:spPr>
          <a:xfrm>
            <a:off x="4219803" y="4735775"/>
            <a:ext cx="7006998" cy="1245732"/>
          </a:xfrm>
        </p:spPr>
        <p:txBody>
          <a:bodyPr anchor="t">
            <a:normAutofit/>
          </a:bodyPr>
          <a:lstStyle/>
          <a:p>
            <a:r>
              <a:rPr lang="en-GB" dirty="0">
                <a:solidFill>
                  <a:srgbClr val="FFFFFF"/>
                </a:solidFill>
              </a:rPr>
              <a:t>Strengths </a:t>
            </a:r>
          </a:p>
        </p:txBody>
      </p:sp>
      <p:sp>
        <p:nvSpPr>
          <p:cNvPr id="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2">
            <a:extLst>
              <a:ext uri="{FF2B5EF4-FFF2-40B4-BE49-F238E27FC236}">
                <a16:creationId xmlns:a16="http://schemas.microsoft.com/office/drawing/2014/main" id="{F10BCEFF-9DFF-46AA-89EE-AFE59E79AD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0033" y="93779"/>
            <a:ext cx="1253534" cy="46028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The Travelodge logo isn't what you think it is | Virgin Radio UK">
            <a:extLst>
              <a:ext uri="{FF2B5EF4-FFF2-40B4-BE49-F238E27FC236}">
                <a16:creationId xmlns:a16="http://schemas.microsoft.com/office/drawing/2014/main" id="{6467488D-747E-1791-3744-9AD7E971FD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004"/>
            <a:ext cx="1125061" cy="63345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1">
            <a:extLst>
              <a:ext uri="{FF2B5EF4-FFF2-40B4-BE49-F238E27FC236}">
                <a16:creationId xmlns:a16="http://schemas.microsoft.com/office/drawing/2014/main" id="{2674DEFC-4FD6-7F97-0264-50E21251E67C}"/>
              </a:ext>
            </a:extLst>
          </p:cNvPr>
          <p:cNvSpPr>
            <a:spLocks noGrp="1" noChangeArrowheads="1"/>
          </p:cNvSpPr>
          <p:nvPr>
            <p:ph idx="1"/>
          </p:nvPr>
        </p:nvSpPr>
        <p:spPr bwMode="auto">
          <a:xfrm>
            <a:off x="4219575" y="1263741"/>
            <a:ext cx="7006998"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Enhanced Brand Awareness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800"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Real-Time Customer Engagement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407136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6" name="Rectangle 5">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3D36A-4A65-213A-A296-9760EA975628}"/>
              </a:ext>
            </a:extLst>
          </p:cNvPr>
          <p:cNvSpPr>
            <a:spLocks noGrp="1"/>
          </p:cNvSpPr>
          <p:nvPr>
            <p:ph type="title"/>
          </p:nvPr>
        </p:nvSpPr>
        <p:spPr>
          <a:xfrm>
            <a:off x="4219803" y="4735775"/>
            <a:ext cx="7006998" cy="1245732"/>
          </a:xfrm>
        </p:spPr>
        <p:txBody>
          <a:bodyPr anchor="t">
            <a:normAutofit fontScale="90000"/>
          </a:bodyPr>
          <a:lstStyle/>
          <a:p>
            <a:r>
              <a:rPr lang="en-GB" dirty="0">
                <a:solidFill>
                  <a:srgbClr val="FFFFFF"/>
                </a:solidFill>
              </a:rPr>
              <a:t>Opportunities</a:t>
            </a:r>
            <a:br>
              <a:rPr lang="en-GB" dirty="0">
                <a:solidFill>
                  <a:srgbClr val="FFFFFF"/>
                </a:solidFill>
              </a:rPr>
            </a:br>
            <a:r>
              <a:rPr lang="en-GB" dirty="0">
                <a:solidFill>
                  <a:srgbClr val="FFFFFF"/>
                </a:solidFill>
              </a:rPr>
              <a:t> </a:t>
            </a:r>
          </a:p>
        </p:txBody>
      </p:sp>
      <p:sp>
        <p:nvSpPr>
          <p:cNvPr id="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FDC874D-7A0D-3067-9723-5B03181B8A4A}"/>
              </a:ext>
            </a:extLst>
          </p:cNvPr>
          <p:cNvSpPr>
            <a:spLocks noGrp="1"/>
          </p:cNvSpPr>
          <p:nvPr>
            <p:ph idx="1"/>
          </p:nvPr>
        </p:nvSpPr>
        <p:spPr>
          <a:xfrm>
            <a:off x="4217777" y="1365979"/>
            <a:ext cx="7006998" cy="1605058"/>
          </a:xfrm>
        </p:spPr>
        <p:txBody>
          <a:bodyPr anchor="b">
            <a:normAutofit/>
          </a:bodyPr>
          <a:lstStyle/>
          <a:p>
            <a:pPr marL="0" indent="0">
              <a:buNone/>
            </a:pPr>
            <a:r>
              <a:rPr lang="en-GB" b="1" dirty="0"/>
              <a:t>Influencer Collaborations</a:t>
            </a:r>
            <a:endParaRPr lang="en-GB" dirty="0"/>
          </a:p>
          <a:p>
            <a:pPr marL="0" indent="0">
              <a:buNone/>
            </a:pPr>
            <a:endParaRPr lang="en-GB" b="1" dirty="0"/>
          </a:p>
          <a:p>
            <a:pPr marL="0" indent="0">
              <a:buNone/>
            </a:pPr>
            <a:r>
              <a:rPr lang="en-GB" b="1" dirty="0"/>
              <a:t>Targeted Advertising</a:t>
            </a:r>
            <a:endParaRPr lang="en-GB" dirty="0"/>
          </a:p>
          <a:p>
            <a:endParaRPr lang="en-GB" sz="2000" dirty="0">
              <a:solidFill>
                <a:srgbClr val="FFFFFF"/>
              </a:solidFill>
            </a:endParaRPr>
          </a:p>
        </p:txBody>
      </p:sp>
      <p:cxnSp>
        <p:nvCxnSpPr>
          <p:cNvPr id="9" name="Straight Connector 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2">
            <a:extLst>
              <a:ext uri="{FF2B5EF4-FFF2-40B4-BE49-F238E27FC236}">
                <a16:creationId xmlns:a16="http://schemas.microsoft.com/office/drawing/2014/main" id="{F10BCEFF-9DFF-46AA-89EE-AFE59E79AD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0033" y="93779"/>
            <a:ext cx="1253534" cy="46028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The Travelodge logo isn't what you think it is | Virgin Radio UK">
            <a:extLst>
              <a:ext uri="{FF2B5EF4-FFF2-40B4-BE49-F238E27FC236}">
                <a16:creationId xmlns:a16="http://schemas.microsoft.com/office/drawing/2014/main" id="{6467488D-747E-1791-3744-9AD7E971FD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004"/>
            <a:ext cx="1125061" cy="633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074364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6" name="Rectangle 5">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3D36A-4A65-213A-A296-9760EA975628}"/>
              </a:ext>
            </a:extLst>
          </p:cNvPr>
          <p:cNvSpPr>
            <a:spLocks noGrp="1"/>
          </p:cNvSpPr>
          <p:nvPr>
            <p:ph type="title"/>
          </p:nvPr>
        </p:nvSpPr>
        <p:spPr>
          <a:xfrm>
            <a:off x="4219803" y="4735775"/>
            <a:ext cx="7006998" cy="1245732"/>
          </a:xfrm>
        </p:spPr>
        <p:txBody>
          <a:bodyPr anchor="t">
            <a:normAutofit fontScale="90000"/>
          </a:bodyPr>
          <a:lstStyle/>
          <a:p>
            <a:r>
              <a:rPr lang="en-GB" dirty="0">
                <a:solidFill>
                  <a:srgbClr val="FFFFFF"/>
                </a:solidFill>
              </a:rPr>
              <a:t>Weaknesses </a:t>
            </a:r>
            <a:br>
              <a:rPr lang="en-GB" dirty="0">
                <a:solidFill>
                  <a:srgbClr val="FFFFFF"/>
                </a:solidFill>
              </a:rPr>
            </a:br>
            <a:r>
              <a:rPr lang="en-GB" dirty="0">
                <a:solidFill>
                  <a:srgbClr val="FFFFFF"/>
                </a:solidFill>
              </a:rPr>
              <a:t> </a:t>
            </a:r>
          </a:p>
        </p:txBody>
      </p:sp>
      <p:sp>
        <p:nvSpPr>
          <p:cNvPr id="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FDC874D-7A0D-3067-9723-5B03181B8A4A}"/>
              </a:ext>
            </a:extLst>
          </p:cNvPr>
          <p:cNvSpPr>
            <a:spLocks noGrp="1"/>
          </p:cNvSpPr>
          <p:nvPr>
            <p:ph idx="1"/>
          </p:nvPr>
        </p:nvSpPr>
        <p:spPr>
          <a:xfrm>
            <a:off x="4219802" y="965864"/>
            <a:ext cx="7006998" cy="1245732"/>
          </a:xfrm>
        </p:spPr>
        <p:txBody>
          <a:bodyPr anchor="b">
            <a:normAutofit/>
          </a:bodyPr>
          <a:lstStyle/>
          <a:p>
            <a:pPr marL="0" indent="0">
              <a:buNone/>
            </a:pPr>
            <a:r>
              <a:rPr lang="en-GB" b="1" dirty="0"/>
              <a:t>Resource Intensive</a:t>
            </a:r>
            <a:endParaRPr lang="en-GB" dirty="0"/>
          </a:p>
          <a:p>
            <a:pPr marL="0" indent="0">
              <a:buNone/>
            </a:pPr>
            <a:r>
              <a:rPr lang="en-GB" b="1" dirty="0"/>
              <a:t>Potential for Negative Publicity</a:t>
            </a:r>
            <a:endParaRPr lang="en-GB" dirty="0"/>
          </a:p>
        </p:txBody>
      </p:sp>
      <p:cxnSp>
        <p:nvCxnSpPr>
          <p:cNvPr id="9" name="Straight Connector 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2">
            <a:extLst>
              <a:ext uri="{FF2B5EF4-FFF2-40B4-BE49-F238E27FC236}">
                <a16:creationId xmlns:a16="http://schemas.microsoft.com/office/drawing/2014/main" id="{F10BCEFF-9DFF-46AA-89EE-AFE59E79AD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0033" y="93779"/>
            <a:ext cx="1253534" cy="46028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The Travelodge logo isn't what you think it is | Virgin Radio UK">
            <a:extLst>
              <a:ext uri="{FF2B5EF4-FFF2-40B4-BE49-F238E27FC236}">
                <a16:creationId xmlns:a16="http://schemas.microsoft.com/office/drawing/2014/main" id="{6467488D-747E-1791-3744-9AD7E971FD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004"/>
            <a:ext cx="1125061" cy="633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48917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6" name="Rectangle 5">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3D36A-4A65-213A-A296-9760EA975628}"/>
              </a:ext>
            </a:extLst>
          </p:cNvPr>
          <p:cNvSpPr>
            <a:spLocks noGrp="1"/>
          </p:cNvSpPr>
          <p:nvPr>
            <p:ph type="title"/>
          </p:nvPr>
        </p:nvSpPr>
        <p:spPr>
          <a:xfrm>
            <a:off x="4219803" y="4735775"/>
            <a:ext cx="7006998" cy="1245732"/>
          </a:xfrm>
        </p:spPr>
        <p:txBody>
          <a:bodyPr anchor="t">
            <a:normAutofit fontScale="90000"/>
          </a:bodyPr>
          <a:lstStyle/>
          <a:p>
            <a:r>
              <a:rPr lang="en-GB" dirty="0">
                <a:solidFill>
                  <a:srgbClr val="FFFFFF"/>
                </a:solidFill>
              </a:rPr>
              <a:t>Threats</a:t>
            </a:r>
            <a:br>
              <a:rPr lang="en-GB" dirty="0">
                <a:solidFill>
                  <a:srgbClr val="FFFFFF"/>
                </a:solidFill>
              </a:rPr>
            </a:br>
            <a:r>
              <a:rPr lang="en-GB" dirty="0">
                <a:solidFill>
                  <a:srgbClr val="FFFFFF"/>
                </a:solidFill>
              </a:rPr>
              <a:t> </a:t>
            </a:r>
          </a:p>
        </p:txBody>
      </p:sp>
      <p:sp>
        <p:nvSpPr>
          <p:cNvPr id="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FDC874D-7A0D-3067-9723-5B03181B8A4A}"/>
              </a:ext>
            </a:extLst>
          </p:cNvPr>
          <p:cNvSpPr>
            <a:spLocks noGrp="1"/>
          </p:cNvSpPr>
          <p:nvPr>
            <p:ph idx="1"/>
          </p:nvPr>
        </p:nvSpPr>
        <p:spPr>
          <a:xfrm>
            <a:off x="4219802" y="965863"/>
            <a:ext cx="7006998" cy="1830345"/>
          </a:xfrm>
        </p:spPr>
        <p:txBody>
          <a:bodyPr anchor="b">
            <a:normAutofit/>
          </a:bodyPr>
          <a:lstStyle/>
          <a:p>
            <a:pPr marL="0" indent="0">
              <a:buNone/>
            </a:pPr>
            <a:r>
              <a:rPr lang="en-GB" b="1" dirty="0"/>
              <a:t>Intense Competition</a:t>
            </a:r>
            <a:endParaRPr lang="en-GB" dirty="0"/>
          </a:p>
          <a:p>
            <a:pPr marL="0" indent="0">
              <a:buNone/>
            </a:pPr>
            <a:endParaRPr lang="en-GB" b="1" dirty="0"/>
          </a:p>
          <a:p>
            <a:pPr marL="0" indent="0">
              <a:buNone/>
            </a:pPr>
            <a:r>
              <a:rPr lang="en-GB" b="1" dirty="0"/>
              <a:t>Algorithm Changes</a:t>
            </a:r>
            <a:endParaRPr lang="en-GB" dirty="0"/>
          </a:p>
        </p:txBody>
      </p:sp>
      <p:cxnSp>
        <p:nvCxnSpPr>
          <p:cNvPr id="9" name="Straight Connector 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2">
            <a:extLst>
              <a:ext uri="{FF2B5EF4-FFF2-40B4-BE49-F238E27FC236}">
                <a16:creationId xmlns:a16="http://schemas.microsoft.com/office/drawing/2014/main" id="{F10BCEFF-9DFF-46AA-89EE-AFE59E79AD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0033" y="93779"/>
            <a:ext cx="1253534" cy="46028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The Travelodge logo isn't what you think it is | Virgin Radio UK">
            <a:extLst>
              <a:ext uri="{FF2B5EF4-FFF2-40B4-BE49-F238E27FC236}">
                <a16:creationId xmlns:a16="http://schemas.microsoft.com/office/drawing/2014/main" id="{6467488D-747E-1791-3744-9AD7E971FD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004"/>
            <a:ext cx="1125061" cy="633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52587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3D36A-4A65-213A-A296-9760EA975628}"/>
              </a:ext>
            </a:extLst>
          </p:cNvPr>
          <p:cNvSpPr>
            <a:spLocks noGrp="1"/>
          </p:cNvSpPr>
          <p:nvPr>
            <p:ph type="title"/>
          </p:nvPr>
        </p:nvSpPr>
        <p:spPr>
          <a:xfrm>
            <a:off x="4219803" y="4735775"/>
            <a:ext cx="7006998" cy="1245732"/>
          </a:xfrm>
        </p:spPr>
        <p:txBody>
          <a:bodyPr anchor="t">
            <a:normAutofit/>
          </a:bodyPr>
          <a:lstStyle/>
          <a:p>
            <a:r>
              <a:rPr lang="en-GB" b="1" dirty="0">
                <a:solidFill>
                  <a:srgbClr val="FFFFFF"/>
                </a:solidFill>
              </a:rPr>
              <a:t>Evaluation</a:t>
            </a:r>
            <a:endParaRPr lang="en-GB" dirty="0">
              <a:solidFill>
                <a:srgbClr val="FFFFFF"/>
              </a:solidFill>
            </a:endParaRPr>
          </a:p>
        </p:txBody>
      </p:sp>
      <p:sp>
        <p:nvSpPr>
          <p:cNvPr id="23"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FDC874D-7A0D-3067-9723-5B03181B8A4A}"/>
              </a:ext>
            </a:extLst>
          </p:cNvPr>
          <p:cNvSpPr>
            <a:spLocks noGrp="1"/>
          </p:cNvSpPr>
          <p:nvPr>
            <p:ph idx="1"/>
          </p:nvPr>
        </p:nvSpPr>
        <p:spPr>
          <a:xfrm>
            <a:off x="4219802" y="965864"/>
            <a:ext cx="7006998" cy="3450370"/>
          </a:xfrm>
        </p:spPr>
        <p:txBody>
          <a:bodyPr anchor="b">
            <a:normAutofit/>
          </a:bodyPr>
          <a:lstStyle/>
          <a:p>
            <a:endParaRPr lang="en-GB" sz="2000">
              <a:solidFill>
                <a:srgbClr val="FFFFFF"/>
              </a:solidFill>
            </a:endParaRPr>
          </a:p>
        </p:txBody>
      </p:sp>
      <p:cxnSp>
        <p:nvCxnSpPr>
          <p:cNvPr id="25" name="Straight Connector 24">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2">
            <a:extLst>
              <a:ext uri="{FF2B5EF4-FFF2-40B4-BE49-F238E27FC236}">
                <a16:creationId xmlns:a16="http://schemas.microsoft.com/office/drawing/2014/main" id="{8CFB00E9-3202-F8C0-BC7D-393606E262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0033" y="93779"/>
            <a:ext cx="1253534" cy="46028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he Travelodge logo isn't what you think it is | Virgin Radio UK">
            <a:extLst>
              <a:ext uri="{FF2B5EF4-FFF2-40B4-BE49-F238E27FC236}">
                <a16:creationId xmlns:a16="http://schemas.microsoft.com/office/drawing/2014/main" id="{0712ADCC-E897-3BAE-9079-741F68B57C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004"/>
            <a:ext cx="1125061" cy="633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45953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8CCC6-BD32-6281-A28E-4DE795B6D2EF}"/>
              </a:ext>
            </a:extLst>
          </p:cNvPr>
          <p:cNvSpPr>
            <a:spLocks noGrp="1"/>
          </p:cNvSpPr>
          <p:nvPr>
            <p:ph type="ctrTitle"/>
          </p:nvPr>
        </p:nvSpPr>
        <p:spPr/>
        <p:txBody>
          <a:bodyPr/>
          <a:lstStyle/>
          <a:p>
            <a:r>
              <a:rPr lang="en-GB" dirty="0"/>
              <a:t>Conclusion</a:t>
            </a:r>
          </a:p>
        </p:txBody>
      </p:sp>
      <p:sp>
        <p:nvSpPr>
          <p:cNvPr id="3" name="Subtitle 2">
            <a:extLst>
              <a:ext uri="{FF2B5EF4-FFF2-40B4-BE49-F238E27FC236}">
                <a16:creationId xmlns:a16="http://schemas.microsoft.com/office/drawing/2014/main" id="{10EC254F-6BC0-9B9B-C25F-267E9AED60C5}"/>
              </a:ext>
            </a:extLst>
          </p:cNvPr>
          <p:cNvSpPr>
            <a:spLocks noGrp="1"/>
          </p:cNvSpPr>
          <p:nvPr>
            <p:ph type="subTitle" idx="1"/>
          </p:nvPr>
        </p:nvSpPr>
        <p:spPr/>
        <p:txBody>
          <a:bodyPr/>
          <a:lstStyle/>
          <a:p>
            <a:endParaRPr lang="en-GB" dirty="0"/>
          </a:p>
        </p:txBody>
      </p:sp>
      <p:pic>
        <p:nvPicPr>
          <p:cNvPr id="1026" name="Picture 2">
            <a:extLst>
              <a:ext uri="{FF2B5EF4-FFF2-40B4-BE49-F238E27FC236}">
                <a16:creationId xmlns:a16="http://schemas.microsoft.com/office/drawing/2014/main" id="{5E72A961-8699-6656-2B9F-861FEB2FD8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465" y="227063"/>
            <a:ext cx="3972232" cy="1458554"/>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28" name="Picture 4" descr="The Travelodge logo isn't what you think it is | Virgin Radio UK">
            <a:extLst>
              <a:ext uri="{FF2B5EF4-FFF2-40B4-BE49-F238E27FC236}">
                <a16:creationId xmlns:a16="http://schemas.microsoft.com/office/drawing/2014/main" id="{4380E31B-DF1E-26B5-DF85-10DEA79AFC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003"/>
            <a:ext cx="3565119" cy="2007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6794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3145C-AE67-C652-D600-8CFC7DF6419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00200EF-9226-12F0-23BB-7CD09BC0970F}"/>
              </a:ext>
            </a:extLst>
          </p:cNvPr>
          <p:cNvSpPr>
            <a:spLocks noGrp="1"/>
          </p:cNvSpPr>
          <p:nvPr>
            <p:ph idx="1"/>
          </p:nvPr>
        </p:nvSpPr>
        <p:spPr/>
        <p:txBody>
          <a:bodyPr/>
          <a:lstStyle/>
          <a:p>
            <a:r>
              <a:rPr lang="en-GB" b="0" i="0" dirty="0">
                <a:solidFill>
                  <a:srgbClr val="222222"/>
                </a:solidFill>
                <a:effectLst/>
                <a:highlight>
                  <a:srgbClr val="FFFFFF"/>
                </a:highlight>
                <a:latin typeface="Arial" panose="020B0604020202020204" pitchFamily="34" charset="0"/>
              </a:rPr>
              <a:t>Evans, D., Bratton, S. and McKee, J., 2021. </a:t>
            </a:r>
            <a:r>
              <a:rPr lang="en-GB" b="0" i="1" dirty="0">
                <a:solidFill>
                  <a:srgbClr val="222222"/>
                </a:solidFill>
                <a:effectLst/>
                <a:highlight>
                  <a:srgbClr val="FFFFFF"/>
                </a:highlight>
                <a:latin typeface="Arial" panose="020B0604020202020204" pitchFamily="34" charset="0"/>
              </a:rPr>
              <a:t>Social media marketing</a:t>
            </a:r>
            <a:r>
              <a:rPr lang="en-GB" b="0" i="0" dirty="0">
                <a:solidFill>
                  <a:srgbClr val="222222"/>
                </a:solidFill>
                <a:effectLst/>
                <a:highlight>
                  <a:srgbClr val="FFFFFF"/>
                </a:highlight>
                <a:latin typeface="Arial" panose="020B0604020202020204" pitchFamily="34" charset="0"/>
              </a:rPr>
              <a:t>. AG Printing &amp; Publishing.</a:t>
            </a:r>
          </a:p>
          <a:p>
            <a:r>
              <a:rPr lang="en-GB" b="0" i="0" dirty="0" err="1">
                <a:solidFill>
                  <a:srgbClr val="222222"/>
                </a:solidFill>
                <a:effectLst/>
                <a:highlight>
                  <a:srgbClr val="FFFFFF"/>
                </a:highlight>
                <a:latin typeface="Arial" panose="020B0604020202020204" pitchFamily="34" charset="0"/>
              </a:rPr>
              <a:t>Tuten</a:t>
            </a:r>
            <a:r>
              <a:rPr lang="en-GB" b="0" i="0" dirty="0">
                <a:solidFill>
                  <a:srgbClr val="222222"/>
                </a:solidFill>
                <a:effectLst/>
                <a:highlight>
                  <a:srgbClr val="FFFFFF"/>
                </a:highlight>
                <a:latin typeface="Arial" panose="020B0604020202020204" pitchFamily="34" charset="0"/>
              </a:rPr>
              <a:t>, T.L., 2023. </a:t>
            </a:r>
            <a:r>
              <a:rPr lang="en-GB" b="0" i="1" dirty="0">
                <a:solidFill>
                  <a:srgbClr val="222222"/>
                </a:solidFill>
                <a:effectLst/>
                <a:highlight>
                  <a:srgbClr val="FFFFFF"/>
                </a:highlight>
                <a:latin typeface="Arial" panose="020B0604020202020204" pitchFamily="34" charset="0"/>
              </a:rPr>
              <a:t>Social media marketing</a:t>
            </a:r>
            <a:r>
              <a:rPr lang="en-GB" b="0" i="0" dirty="0">
                <a:solidFill>
                  <a:srgbClr val="222222"/>
                </a:solidFill>
                <a:effectLst/>
                <a:highlight>
                  <a:srgbClr val="FFFFFF"/>
                </a:highlight>
                <a:latin typeface="Arial" panose="020B0604020202020204" pitchFamily="34" charset="0"/>
              </a:rPr>
              <a:t>. Sage Publications Limited.</a:t>
            </a:r>
            <a:endParaRPr lang="en-GB" dirty="0">
              <a:solidFill>
                <a:srgbClr val="222222"/>
              </a:solidFill>
              <a:highlight>
                <a:srgbClr val="FFFFFF"/>
              </a:highlight>
              <a:latin typeface="Arial" panose="020B0604020202020204" pitchFamily="34" charset="0"/>
            </a:endParaRPr>
          </a:p>
          <a:p>
            <a:r>
              <a:rPr lang="en-GB" b="0" i="0" dirty="0" err="1">
                <a:solidFill>
                  <a:srgbClr val="222222"/>
                </a:solidFill>
                <a:effectLst/>
                <a:highlight>
                  <a:srgbClr val="FFFFFF"/>
                </a:highlight>
                <a:latin typeface="Arial" panose="020B0604020202020204" pitchFamily="34" charset="0"/>
              </a:rPr>
              <a:t>Constantinides</a:t>
            </a:r>
            <a:r>
              <a:rPr lang="en-GB" b="0" i="0" dirty="0">
                <a:solidFill>
                  <a:srgbClr val="222222"/>
                </a:solidFill>
                <a:effectLst/>
                <a:highlight>
                  <a:srgbClr val="FFFFFF"/>
                </a:highlight>
                <a:latin typeface="Arial" panose="020B0604020202020204" pitchFamily="34" charset="0"/>
              </a:rPr>
              <a:t>, E., 2014. Foundations of social media marketing. </a:t>
            </a:r>
            <a:r>
              <a:rPr lang="en-GB" b="0" i="1" dirty="0">
                <a:solidFill>
                  <a:srgbClr val="222222"/>
                </a:solidFill>
                <a:effectLst/>
                <a:highlight>
                  <a:srgbClr val="FFFFFF"/>
                </a:highlight>
                <a:latin typeface="Arial" panose="020B0604020202020204" pitchFamily="34" charset="0"/>
              </a:rPr>
              <a:t>Procedia-Social and </a:t>
            </a:r>
            <a:r>
              <a:rPr lang="en-GB" b="0" i="1" dirty="0" err="1">
                <a:solidFill>
                  <a:srgbClr val="222222"/>
                </a:solidFill>
                <a:effectLst/>
                <a:highlight>
                  <a:srgbClr val="FFFFFF"/>
                </a:highlight>
                <a:latin typeface="Arial" panose="020B0604020202020204" pitchFamily="34" charset="0"/>
              </a:rPr>
              <a:t>behavioral</a:t>
            </a:r>
            <a:r>
              <a:rPr lang="en-GB" b="0" i="1" dirty="0">
                <a:solidFill>
                  <a:srgbClr val="222222"/>
                </a:solidFill>
                <a:effectLst/>
                <a:highlight>
                  <a:srgbClr val="FFFFFF"/>
                </a:highlight>
                <a:latin typeface="Arial" panose="020B0604020202020204" pitchFamily="34" charset="0"/>
              </a:rPr>
              <a:t> sciences</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148</a:t>
            </a:r>
            <a:r>
              <a:rPr lang="en-GB" b="0" i="0" dirty="0">
                <a:solidFill>
                  <a:srgbClr val="222222"/>
                </a:solidFill>
                <a:effectLst/>
                <a:highlight>
                  <a:srgbClr val="FFFFFF"/>
                </a:highlight>
                <a:latin typeface="Arial" panose="020B0604020202020204" pitchFamily="34" charset="0"/>
              </a:rPr>
              <a:t>, pp.40-57.</a:t>
            </a:r>
          </a:p>
          <a:p>
            <a:r>
              <a:rPr lang="en-GB" b="0" i="0" dirty="0">
                <a:solidFill>
                  <a:srgbClr val="222222"/>
                </a:solidFill>
                <a:effectLst/>
                <a:highlight>
                  <a:srgbClr val="FFFFFF"/>
                </a:highlight>
                <a:latin typeface="Arial" panose="020B0604020202020204" pitchFamily="34" charset="0"/>
              </a:rPr>
              <a:t>Sajid, S.I., 2016. Social media and its role in marketing.</a:t>
            </a:r>
          </a:p>
          <a:p>
            <a:r>
              <a:rPr lang="en-GB" dirty="0">
                <a:effectLst/>
              </a:rPr>
              <a:t>Fahy, J. and Jobber, D. (2022) </a:t>
            </a:r>
            <a:r>
              <a:rPr lang="en-GB" i="1" dirty="0">
                <a:effectLst/>
              </a:rPr>
              <a:t>Foundations of Marketing</a:t>
            </a:r>
            <a:r>
              <a:rPr lang="en-GB" dirty="0">
                <a:effectLst/>
              </a:rPr>
              <a:t>. New York: McGraw-Hill Education. </a:t>
            </a:r>
          </a:p>
          <a:p>
            <a:r>
              <a:rPr lang="en-GB" dirty="0">
                <a:effectLst/>
              </a:rPr>
              <a:t>Pride, W.M. and Ferrell, O.C. (1993) </a:t>
            </a:r>
            <a:r>
              <a:rPr lang="en-GB" i="1" dirty="0">
                <a:effectLst/>
              </a:rPr>
              <a:t>Marketing: Concepts and strategies. Instructor’s Resource Manual.</a:t>
            </a:r>
            <a:r>
              <a:rPr lang="en-GB" dirty="0">
                <a:effectLst/>
              </a:rPr>
              <a:t> Boston: Houghton Mifflin. </a:t>
            </a:r>
          </a:p>
          <a:p>
            <a:endParaRPr lang="en-GB" dirty="0"/>
          </a:p>
        </p:txBody>
      </p:sp>
    </p:spTree>
    <p:extLst>
      <p:ext uri="{BB962C8B-B14F-4D97-AF65-F5344CB8AC3E}">
        <p14:creationId xmlns:p14="http://schemas.microsoft.com/office/powerpoint/2010/main" val="9666888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480</TotalTime>
  <Words>287</Words>
  <Application>Microsoft Office PowerPoint</Application>
  <PresentationFormat>Widescreen</PresentationFormat>
  <Paragraphs>41</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Tw Cen MT</vt:lpstr>
      <vt:lpstr>Tw Cen MT Condensed</vt:lpstr>
      <vt:lpstr>Wingdings 3</vt:lpstr>
      <vt:lpstr>Integral</vt:lpstr>
      <vt:lpstr>Link to Presentation </vt:lpstr>
      <vt:lpstr>Ted Talk </vt:lpstr>
      <vt:lpstr>Strengths </vt:lpstr>
      <vt:lpstr>Opportunities  </vt:lpstr>
      <vt:lpstr>Weaknesses   </vt:lpstr>
      <vt:lpstr>Threats  </vt:lpstr>
      <vt:lpstr>Evaluation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 Parker</dc:creator>
  <cp:lastModifiedBy>Ben Parker</cp:lastModifiedBy>
  <cp:revision>5</cp:revision>
  <dcterms:created xsi:type="dcterms:W3CDTF">2024-06-06T17:43:47Z</dcterms:created>
  <dcterms:modified xsi:type="dcterms:W3CDTF">2024-06-07T17:06:57Z</dcterms:modified>
</cp:coreProperties>
</file>