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58" r:id="rId3"/>
    <p:sldId id="260" r:id="rId4"/>
    <p:sldId id="261" r:id="rId5"/>
    <p:sldId id="259" r:id="rId6"/>
    <p:sldId id="262" r:id="rId7"/>
    <p:sldId id="264" r:id="rId8"/>
    <p:sldId id="265" r:id="rId9"/>
    <p:sldId id="266" r:id="rId10"/>
    <p:sldId id="267" r:id="rId11"/>
    <p:sldId id="268" r:id="rId12"/>
    <p:sldId id="269" r:id="rId13"/>
    <p:sldId id="270" r:id="rId14"/>
    <p:sldId id="26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20" d="100"/>
          <a:sy n="120" d="100"/>
        </p:scale>
        <p:origin x="120"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11/12/2019</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11/12/2019</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heguardian.com/global-development/2017/dec/04/ed-sheeran-comic-relief-film-poverty-porn-aid-watchdog-tom-hardy-eddie-redmayne" TargetMode="External"/><Relationship Id="rId2" Type="http://schemas.openxmlformats.org/officeDocument/2006/relationships/hyperlink" Target="https://www.aljazeera.com/programmes/listeningpost/2018/04/myths-money-britain-poverty-porn-industry-180407131329189.html"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psychologytoday.com/gb/basics/insomnia"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psychologytoday.com/gb/basics/alcohol" TargetMode="External"/><Relationship Id="rId2" Type="http://schemas.openxmlformats.org/officeDocument/2006/relationships/hyperlink" Target="https://www.psychologytoday.com/gb/conditions/nightmare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psychologytoday.com/gb/blog/high-octane-women/201407/are-you-suffering-compassion-fatigue" TargetMode="External"/><Relationship Id="rId2" Type="http://schemas.openxmlformats.org/officeDocument/2006/relationships/hyperlink" Target="http://aidthoughts.org/?p=69" TargetMode="External"/><Relationship Id="rId1" Type="http://schemas.openxmlformats.org/officeDocument/2006/relationships/slideLayout" Target="../slideLayouts/slideLayout2.xml"/><Relationship Id="rId4" Type="http://schemas.openxmlformats.org/officeDocument/2006/relationships/hyperlink" Target="https://www.scope.org.uk/about-us/disabli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23498" y="1933666"/>
            <a:ext cx="8711979" cy="3046988"/>
          </a:xfrm>
          <a:prstGeom prst="rect">
            <a:avLst/>
          </a:prstGeom>
        </p:spPr>
        <p:txBody>
          <a:bodyPr wrap="square">
            <a:spAutoFit/>
          </a:bodyPr>
          <a:lstStyle/>
          <a:p>
            <a:pPr lvl="0" fontAlgn="base" hangingPunct="0">
              <a:spcAft>
                <a:spcPts val="0"/>
              </a:spcAft>
            </a:pPr>
            <a:r>
              <a:rPr lang="en-GB" sz="4800" b="1" dirty="0" smtClean="0">
                <a:solidFill>
                  <a:srgbClr val="000000"/>
                </a:solidFill>
                <a:ea typeface="Times New Roman" panose="02020603050405020304" pitchFamily="18" charset="0"/>
              </a:rPr>
              <a:t>‘Disablism</a:t>
            </a:r>
            <a:r>
              <a:rPr lang="en-GB" sz="4800" b="1" dirty="0">
                <a:solidFill>
                  <a:srgbClr val="000000"/>
                </a:solidFill>
                <a:ea typeface="Times New Roman" panose="02020603050405020304" pitchFamily="18" charset="0"/>
              </a:rPr>
              <a:t>’</a:t>
            </a:r>
          </a:p>
          <a:p>
            <a:pPr lvl="0" fontAlgn="base" hangingPunct="0">
              <a:spcAft>
                <a:spcPts val="0"/>
              </a:spcAft>
            </a:pPr>
            <a:r>
              <a:rPr lang="en-GB" sz="4800" b="1" dirty="0">
                <a:solidFill>
                  <a:srgbClr val="000000"/>
                </a:solidFill>
                <a:ea typeface="Times New Roman" panose="02020603050405020304" pitchFamily="18" charset="0"/>
              </a:rPr>
              <a:t>‘Poverty Porn and/or Charity Porn’</a:t>
            </a:r>
            <a:endParaRPr lang="en-GB" sz="4800" b="1" dirty="0">
              <a:ea typeface="Times New Roman" panose="02020603050405020304" pitchFamily="18" charset="0"/>
            </a:endParaRPr>
          </a:p>
          <a:p>
            <a:r>
              <a:rPr lang="en-GB" sz="4800" b="1" dirty="0">
                <a:solidFill>
                  <a:srgbClr val="000000"/>
                </a:solidFill>
                <a:ea typeface="Times New Roman" panose="02020603050405020304" pitchFamily="18" charset="0"/>
              </a:rPr>
              <a:t>‘Compassion fatigue’.</a:t>
            </a:r>
            <a:endParaRPr lang="en-GB" sz="4800" b="1" dirty="0"/>
          </a:p>
        </p:txBody>
      </p:sp>
    </p:spTree>
    <p:extLst>
      <p:ext uri="{BB962C8B-B14F-4D97-AF65-F5344CB8AC3E}">
        <p14:creationId xmlns:p14="http://schemas.microsoft.com/office/powerpoint/2010/main" val="3667793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Disablism</a:t>
            </a:r>
          </a:p>
        </p:txBody>
      </p:sp>
      <p:sp>
        <p:nvSpPr>
          <p:cNvPr id="3" name="Content Placeholder 2"/>
          <p:cNvSpPr>
            <a:spLocks noGrp="1"/>
          </p:cNvSpPr>
          <p:nvPr>
            <p:ph idx="1"/>
          </p:nvPr>
        </p:nvSpPr>
        <p:spPr/>
        <p:txBody>
          <a:bodyPr/>
          <a:lstStyle/>
          <a:p>
            <a:r>
              <a:rPr lang="en-GB" sz="3200" dirty="0"/>
              <a:t>Disablism is discrimination or prejudice against disabled people. </a:t>
            </a:r>
          </a:p>
          <a:p>
            <a:pPr fontAlgn="base"/>
            <a:r>
              <a:rPr lang="en-GB" sz="3200" dirty="0"/>
              <a:t>“an organisation has a problem with </a:t>
            </a:r>
            <a:r>
              <a:rPr lang="en-GB" sz="3200" dirty="0" err="1"/>
              <a:t>disablism</a:t>
            </a:r>
            <a:r>
              <a:rPr lang="en-GB" sz="3200" dirty="0"/>
              <a:t>”.</a:t>
            </a:r>
          </a:p>
          <a:p>
            <a:pPr fontAlgn="base"/>
            <a:r>
              <a:rPr lang="en-GB" sz="3200" dirty="0"/>
              <a:t>“a disablist attitude”.</a:t>
            </a:r>
          </a:p>
          <a:p>
            <a:endParaRPr lang="en-GB" dirty="0"/>
          </a:p>
        </p:txBody>
      </p:sp>
    </p:spTree>
    <p:extLst>
      <p:ext uri="{BB962C8B-B14F-4D97-AF65-F5344CB8AC3E}">
        <p14:creationId xmlns:p14="http://schemas.microsoft.com/office/powerpoint/2010/main" val="1951021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3840" y="1316087"/>
            <a:ext cx="9601196" cy="1303867"/>
          </a:xfrm>
        </p:spPr>
        <p:txBody>
          <a:bodyPr>
            <a:normAutofit fontScale="90000"/>
          </a:bodyPr>
          <a:lstStyle/>
          <a:p>
            <a:r>
              <a:rPr lang="en-GB" b="1" dirty="0"/>
              <a:t>The </a:t>
            </a:r>
            <a:r>
              <a:rPr lang="en-GB" b="1" dirty="0" smtClean="0"/>
              <a:t>Difference </a:t>
            </a:r>
            <a:r>
              <a:rPr lang="en-GB" b="1" dirty="0"/>
              <a:t>between </a:t>
            </a:r>
            <a:r>
              <a:rPr lang="en-GB" b="1" dirty="0"/>
              <a:t>D</a:t>
            </a:r>
            <a:r>
              <a:rPr lang="en-GB" b="1" dirty="0" smtClean="0"/>
              <a:t>isablism </a:t>
            </a:r>
            <a:r>
              <a:rPr lang="en-GB" b="1" dirty="0"/>
              <a:t>and </a:t>
            </a:r>
            <a:r>
              <a:rPr lang="en-GB" b="1" dirty="0" smtClean="0"/>
              <a:t>Ableism</a:t>
            </a:r>
            <a:r>
              <a:rPr lang="en-GB" dirty="0"/>
              <a:t/>
            </a:r>
            <a:br>
              <a:rPr lang="en-GB" dirty="0"/>
            </a:br>
            <a:endParaRPr lang="en-GB" dirty="0"/>
          </a:p>
        </p:txBody>
      </p:sp>
      <p:sp>
        <p:nvSpPr>
          <p:cNvPr id="3" name="Content Placeholder 2"/>
          <p:cNvSpPr>
            <a:spLocks noGrp="1"/>
          </p:cNvSpPr>
          <p:nvPr>
            <p:ph idx="1"/>
          </p:nvPr>
        </p:nvSpPr>
        <p:spPr/>
        <p:txBody>
          <a:bodyPr>
            <a:normAutofit lnSpcReduction="10000"/>
          </a:bodyPr>
          <a:lstStyle/>
          <a:p>
            <a:pPr fontAlgn="base"/>
            <a:r>
              <a:rPr lang="en-GB" sz="3200" dirty="0"/>
              <a:t>Both terms describe disability discrimination, but the emphasis is different. </a:t>
            </a:r>
          </a:p>
          <a:p>
            <a:pPr fontAlgn="base"/>
            <a:r>
              <a:rPr lang="en-GB" sz="3200" dirty="0"/>
              <a:t>Disablism emphasises discrimination against disabled people.</a:t>
            </a:r>
          </a:p>
          <a:p>
            <a:pPr fontAlgn="base"/>
            <a:r>
              <a:rPr lang="en-GB" sz="3200" dirty="0"/>
              <a:t>Ableism emphasises discrimination in favour of non-disabled people.</a:t>
            </a:r>
          </a:p>
          <a:p>
            <a:endParaRPr lang="en-GB" dirty="0"/>
          </a:p>
        </p:txBody>
      </p:sp>
    </p:spTree>
    <p:extLst>
      <p:ext uri="{BB962C8B-B14F-4D97-AF65-F5344CB8AC3E}">
        <p14:creationId xmlns:p14="http://schemas.microsoft.com/office/powerpoint/2010/main" val="1227458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base"/>
            <a:r>
              <a:rPr lang="en-GB" b="1" dirty="0"/>
              <a:t>Examples</a:t>
            </a:r>
          </a:p>
        </p:txBody>
      </p:sp>
      <p:sp>
        <p:nvSpPr>
          <p:cNvPr id="3" name="Content Placeholder 2"/>
          <p:cNvSpPr>
            <a:spLocks noGrp="1"/>
          </p:cNvSpPr>
          <p:nvPr>
            <p:ph idx="1"/>
          </p:nvPr>
        </p:nvSpPr>
        <p:spPr>
          <a:xfrm>
            <a:off x="850790" y="2556932"/>
            <a:ext cx="10209473" cy="3318936"/>
          </a:xfrm>
        </p:spPr>
        <p:txBody>
          <a:bodyPr/>
          <a:lstStyle/>
          <a:p>
            <a:pPr fontAlgn="base"/>
            <a:r>
              <a:rPr lang="en-GB" sz="2800" dirty="0"/>
              <a:t>No ramp to help a wheelchair user get on to a train</a:t>
            </a:r>
          </a:p>
          <a:p>
            <a:pPr fontAlgn="base"/>
            <a:r>
              <a:rPr lang="en-GB" sz="2800" dirty="0"/>
              <a:t>Having steps instead of a ramp to access a shop</a:t>
            </a:r>
          </a:p>
          <a:p>
            <a:pPr fontAlgn="base"/>
            <a:r>
              <a:rPr lang="en-GB" sz="2800" dirty="0"/>
              <a:t>Making assumptions about what a disabled person can or cannot do</a:t>
            </a:r>
          </a:p>
          <a:p>
            <a:pPr fontAlgn="base"/>
            <a:r>
              <a:rPr lang="en-GB" sz="2800" dirty="0"/>
              <a:t>Not making reasonable adjustments at </a:t>
            </a:r>
            <a:r>
              <a:rPr lang="en-GB" sz="2800" dirty="0" smtClean="0"/>
              <a:t>work</a:t>
            </a:r>
            <a:endParaRPr lang="en-GB" sz="2800" dirty="0"/>
          </a:p>
        </p:txBody>
      </p:sp>
    </p:spTree>
    <p:extLst>
      <p:ext uri="{BB962C8B-B14F-4D97-AF65-F5344CB8AC3E}">
        <p14:creationId xmlns:p14="http://schemas.microsoft.com/office/powerpoint/2010/main" val="3433363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714" y="1101401"/>
            <a:ext cx="9601196" cy="1303867"/>
          </a:xfrm>
        </p:spPr>
        <p:txBody>
          <a:bodyPr>
            <a:normAutofit fontScale="90000"/>
          </a:bodyPr>
          <a:lstStyle/>
          <a:p>
            <a:r>
              <a:rPr lang="en-GB" sz="4900" b="1" dirty="0"/>
              <a:t>Ableism</a:t>
            </a:r>
            <a:r>
              <a:rPr lang="en-GB" dirty="0"/>
              <a:t/>
            </a:r>
            <a:br>
              <a:rPr lang="en-GB" dirty="0"/>
            </a:br>
            <a:endParaRPr lang="en-GB" dirty="0"/>
          </a:p>
        </p:txBody>
      </p:sp>
      <p:sp>
        <p:nvSpPr>
          <p:cNvPr id="3" name="Content Placeholder 2"/>
          <p:cNvSpPr>
            <a:spLocks noGrp="1"/>
          </p:cNvSpPr>
          <p:nvPr>
            <p:ph idx="1"/>
          </p:nvPr>
        </p:nvSpPr>
        <p:spPr/>
        <p:txBody>
          <a:bodyPr/>
          <a:lstStyle/>
          <a:p>
            <a:r>
              <a:rPr lang="en-GB" sz="3200" dirty="0"/>
              <a:t>Ableism is discrimination in favour of non-disabled people</a:t>
            </a:r>
            <a:r>
              <a:rPr lang="en-GB" sz="3200" dirty="0" smtClean="0"/>
              <a:t>.</a:t>
            </a:r>
          </a:p>
          <a:p>
            <a:pPr fontAlgn="base"/>
            <a:r>
              <a:rPr lang="en-GB" sz="3200" dirty="0"/>
              <a:t>“an organisation has a problem with ableism”.</a:t>
            </a:r>
          </a:p>
          <a:p>
            <a:pPr fontAlgn="base"/>
            <a:r>
              <a:rPr lang="en-GB" sz="3200" dirty="0"/>
              <a:t>“an </a:t>
            </a:r>
            <a:r>
              <a:rPr lang="en-GB" sz="3200" dirty="0" err="1"/>
              <a:t>ableist</a:t>
            </a:r>
            <a:r>
              <a:rPr lang="en-GB" sz="3200" dirty="0"/>
              <a:t> attitude”.</a:t>
            </a:r>
          </a:p>
          <a:p>
            <a:endParaRPr lang="en-GB" dirty="0"/>
          </a:p>
        </p:txBody>
      </p:sp>
    </p:spTree>
    <p:extLst>
      <p:ext uri="{BB962C8B-B14F-4D97-AF65-F5344CB8AC3E}">
        <p14:creationId xmlns:p14="http://schemas.microsoft.com/office/powerpoint/2010/main" val="208951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33099" y="2186609"/>
            <a:ext cx="7935402" cy="2123658"/>
          </a:xfrm>
          <a:prstGeom prst="rect">
            <a:avLst/>
          </a:prstGeom>
          <a:noFill/>
        </p:spPr>
        <p:txBody>
          <a:bodyPr wrap="square" rtlCol="0">
            <a:spAutoFit/>
          </a:bodyPr>
          <a:lstStyle/>
          <a:p>
            <a:pPr algn="ctr"/>
            <a:r>
              <a:rPr lang="en-GB" sz="4400" b="1" dirty="0" smtClean="0"/>
              <a:t>In small groups can you think about some examples of DISABLISM or ABLISM </a:t>
            </a:r>
            <a:endParaRPr lang="en-GB" sz="4400" b="1" dirty="0"/>
          </a:p>
        </p:txBody>
      </p:sp>
    </p:spTree>
    <p:extLst>
      <p:ext uri="{BB962C8B-B14F-4D97-AF65-F5344CB8AC3E}">
        <p14:creationId xmlns:p14="http://schemas.microsoft.com/office/powerpoint/2010/main" val="1860716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1196" cy="1303867"/>
          </a:xfrm>
        </p:spPr>
        <p:txBody>
          <a:bodyPr/>
          <a:lstStyle/>
          <a:p>
            <a:r>
              <a:rPr lang="en-GB" dirty="0" smtClean="0"/>
              <a:t>Poverty Porn and Charity Porn</a:t>
            </a:r>
            <a:endParaRPr lang="en-GB" dirty="0"/>
          </a:p>
        </p:txBody>
      </p:sp>
      <p:sp>
        <p:nvSpPr>
          <p:cNvPr id="3" name="Content Placeholder 2"/>
          <p:cNvSpPr>
            <a:spLocks noGrp="1"/>
          </p:cNvSpPr>
          <p:nvPr>
            <p:ph idx="1"/>
          </p:nvPr>
        </p:nvSpPr>
        <p:spPr>
          <a:xfrm>
            <a:off x="1645259" y="3049912"/>
            <a:ext cx="9601196" cy="3318936"/>
          </a:xfrm>
        </p:spPr>
        <p:txBody>
          <a:bodyPr/>
          <a:lstStyle/>
          <a:p>
            <a:r>
              <a:rPr lang="en-GB" dirty="0"/>
              <a:t> </a:t>
            </a:r>
            <a:r>
              <a:rPr lang="en-GB" b="1" dirty="0" smtClean="0"/>
              <a:t>any </a:t>
            </a:r>
            <a:r>
              <a:rPr lang="en-GB" b="1" dirty="0"/>
              <a:t>type of media, be it written, photographed or filmed, which exploits the poor's condition in order to generate the necessary sympathy for selling newspapers or increasing charitable donations or support for a given cause</a:t>
            </a:r>
          </a:p>
        </p:txBody>
      </p:sp>
      <p:sp>
        <p:nvSpPr>
          <p:cNvPr id="4" name="TextBox 3"/>
          <p:cNvSpPr txBox="1"/>
          <p:nvPr/>
        </p:nvSpPr>
        <p:spPr>
          <a:xfrm>
            <a:off x="9939130" y="5506536"/>
            <a:ext cx="2997642" cy="307777"/>
          </a:xfrm>
          <a:prstGeom prst="rect">
            <a:avLst/>
          </a:prstGeom>
          <a:noFill/>
        </p:spPr>
        <p:txBody>
          <a:bodyPr wrap="square" rtlCol="0">
            <a:spAutoFit/>
          </a:bodyPr>
          <a:lstStyle/>
          <a:p>
            <a:r>
              <a:rPr lang="en-GB" sz="1400" dirty="0" smtClean="0"/>
              <a:t>(Collin, 2009)</a:t>
            </a:r>
            <a:endParaRPr lang="en-GB" sz="1400" dirty="0"/>
          </a:p>
        </p:txBody>
      </p:sp>
    </p:spTree>
    <p:extLst>
      <p:ext uri="{BB962C8B-B14F-4D97-AF65-F5344CB8AC3E}">
        <p14:creationId xmlns:p14="http://schemas.microsoft.com/office/powerpoint/2010/main" val="227897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Poverty/Charity Porn</a:t>
            </a:r>
            <a:endParaRPr lang="en-GB" dirty="0"/>
          </a:p>
        </p:txBody>
      </p:sp>
      <p:sp>
        <p:nvSpPr>
          <p:cNvPr id="3" name="Content Placeholder 2"/>
          <p:cNvSpPr>
            <a:spLocks noGrp="1"/>
          </p:cNvSpPr>
          <p:nvPr>
            <p:ph idx="1"/>
          </p:nvPr>
        </p:nvSpPr>
        <p:spPr/>
        <p:txBody>
          <a:bodyPr/>
          <a:lstStyle/>
          <a:p>
            <a:r>
              <a:rPr lang="en-GB" dirty="0" smtClean="0"/>
              <a:t>Exploitation of poor/disadvantaged for our entertainment/</a:t>
            </a:r>
            <a:r>
              <a:rPr lang="en-GB" dirty="0" err="1" smtClean="0"/>
              <a:t>tittilation</a:t>
            </a:r>
            <a:r>
              <a:rPr lang="en-GB" dirty="0" smtClean="0"/>
              <a:t>?</a:t>
            </a:r>
          </a:p>
          <a:p>
            <a:r>
              <a:rPr lang="en-GB" dirty="0" smtClean="0"/>
              <a:t>Us and them?</a:t>
            </a:r>
          </a:p>
          <a:p>
            <a:r>
              <a:rPr lang="en-GB" dirty="0" smtClean="0"/>
              <a:t>Does not look for a solution</a:t>
            </a:r>
          </a:p>
          <a:p>
            <a:r>
              <a:rPr lang="en-GB" dirty="0" smtClean="0"/>
              <a:t>Does not empower</a:t>
            </a:r>
          </a:p>
          <a:p>
            <a:r>
              <a:rPr lang="en-GB" dirty="0" smtClean="0"/>
              <a:t>Is it a necessary evil?</a:t>
            </a:r>
            <a:endParaRPr lang="en-GB" dirty="0"/>
          </a:p>
        </p:txBody>
      </p:sp>
    </p:spTree>
    <p:extLst>
      <p:ext uri="{BB962C8B-B14F-4D97-AF65-F5344CB8AC3E}">
        <p14:creationId xmlns:p14="http://schemas.microsoft.com/office/powerpoint/2010/main" val="1892351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63040" y="1216550"/>
            <a:ext cx="9398442" cy="1077218"/>
          </a:xfrm>
          <a:prstGeom prst="rect">
            <a:avLst/>
          </a:prstGeom>
          <a:noFill/>
        </p:spPr>
        <p:txBody>
          <a:bodyPr wrap="square" rtlCol="0">
            <a:spAutoFit/>
          </a:bodyPr>
          <a:lstStyle/>
          <a:p>
            <a:r>
              <a:rPr lang="en-GB" sz="3200" dirty="0" smtClean="0"/>
              <a:t>Poverty Porn in UK</a:t>
            </a:r>
          </a:p>
          <a:p>
            <a:r>
              <a:rPr lang="en-GB" sz="3200" dirty="0" smtClean="0"/>
              <a:t>Can you think of examples?</a:t>
            </a:r>
            <a:endParaRPr lang="en-GB" sz="3200" dirty="0"/>
          </a:p>
        </p:txBody>
      </p:sp>
      <p:sp>
        <p:nvSpPr>
          <p:cNvPr id="4" name="Rectangle 3"/>
          <p:cNvSpPr/>
          <p:nvPr/>
        </p:nvSpPr>
        <p:spPr>
          <a:xfrm>
            <a:off x="2737899" y="2817001"/>
            <a:ext cx="6096000" cy="981423"/>
          </a:xfrm>
          <a:prstGeom prst="rect">
            <a:avLst/>
          </a:prstGeom>
        </p:spPr>
        <p:txBody>
          <a:bodyPr>
            <a:spAutoFit/>
          </a:bodyPr>
          <a:lstStyle/>
          <a:p>
            <a:pPr>
              <a:lnSpc>
                <a:spcPct val="107000"/>
              </a:lnSpc>
              <a:spcAft>
                <a:spcPts val="800"/>
              </a:spcAft>
            </a:pPr>
            <a:r>
              <a:rPr lang="en-GB"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2"/>
              </a:rPr>
              <a:t>https://www.aljazeera.com/programmes/listeningpost/2018/04/myths-money-britain-poverty-porn-industry-180407131329189.html</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p:cNvSpPr txBox="1"/>
          <p:nvPr/>
        </p:nvSpPr>
        <p:spPr>
          <a:xfrm>
            <a:off x="3299792" y="2447669"/>
            <a:ext cx="5271714" cy="369332"/>
          </a:xfrm>
          <a:prstGeom prst="rect">
            <a:avLst/>
          </a:prstGeom>
          <a:noFill/>
        </p:spPr>
        <p:txBody>
          <a:bodyPr wrap="square" rtlCol="0">
            <a:spAutoFit/>
          </a:bodyPr>
          <a:lstStyle/>
          <a:p>
            <a:r>
              <a:rPr lang="en-GB" dirty="0"/>
              <a:t>Myths and money in Britain's 'poverty porn' industry</a:t>
            </a:r>
          </a:p>
        </p:txBody>
      </p:sp>
      <p:sp>
        <p:nvSpPr>
          <p:cNvPr id="6" name="TextBox 5"/>
          <p:cNvSpPr txBox="1"/>
          <p:nvPr/>
        </p:nvSpPr>
        <p:spPr>
          <a:xfrm>
            <a:off x="2472856" y="4158532"/>
            <a:ext cx="6528021" cy="369332"/>
          </a:xfrm>
          <a:prstGeom prst="rect">
            <a:avLst/>
          </a:prstGeom>
          <a:noFill/>
        </p:spPr>
        <p:txBody>
          <a:bodyPr wrap="square" rtlCol="0">
            <a:spAutoFit/>
          </a:bodyPr>
          <a:lstStyle/>
          <a:p>
            <a:r>
              <a:rPr lang="en-GB"/>
              <a:t>Ed Sheeran Comic Relief film branded 'poverty porn' by aid watchdog</a:t>
            </a:r>
          </a:p>
        </p:txBody>
      </p:sp>
      <p:sp>
        <p:nvSpPr>
          <p:cNvPr id="7" name="TextBox 6"/>
          <p:cNvSpPr txBox="1"/>
          <p:nvPr/>
        </p:nvSpPr>
        <p:spPr>
          <a:xfrm>
            <a:off x="2600076" y="4681765"/>
            <a:ext cx="6671145" cy="923330"/>
          </a:xfrm>
          <a:prstGeom prst="rect">
            <a:avLst/>
          </a:prstGeom>
          <a:noFill/>
        </p:spPr>
        <p:txBody>
          <a:bodyPr wrap="square" rtlCol="0">
            <a:spAutoFit/>
          </a:bodyPr>
          <a:lstStyle/>
          <a:p>
            <a:r>
              <a:rPr lang="en-GB" u="sng">
                <a:hlinkClick r:id="rId3"/>
              </a:rPr>
              <a:t>https://www.theguardian.com/global-development/2017/dec/04/ed-sheeran-comic-relief-film-poverty-porn-aid-watchdog-tom-hardy-eddie-redmayne</a:t>
            </a:r>
            <a:endParaRPr lang="en-GB"/>
          </a:p>
        </p:txBody>
      </p:sp>
    </p:spTree>
    <p:extLst>
      <p:ext uri="{BB962C8B-B14F-4D97-AF65-F5344CB8AC3E}">
        <p14:creationId xmlns:p14="http://schemas.microsoft.com/office/powerpoint/2010/main" val="292496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Compassion Fatigue</a:t>
            </a:r>
            <a:br>
              <a:rPr lang="en-GB" dirty="0" smtClean="0"/>
            </a:br>
            <a:r>
              <a:rPr lang="en-GB" sz="3100" dirty="0" smtClean="0"/>
              <a:t>(Secondary Traumatic Stress)</a:t>
            </a:r>
            <a:endParaRPr lang="en-GB" sz="3100" dirty="0"/>
          </a:p>
        </p:txBody>
      </p:sp>
      <p:sp>
        <p:nvSpPr>
          <p:cNvPr id="3" name="Content Placeholder 2"/>
          <p:cNvSpPr>
            <a:spLocks noGrp="1"/>
          </p:cNvSpPr>
          <p:nvPr>
            <p:ph idx="1"/>
          </p:nvPr>
        </p:nvSpPr>
        <p:spPr/>
        <p:txBody>
          <a:bodyPr/>
          <a:lstStyle/>
          <a:p>
            <a:r>
              <a:rPr lang="en-GB" dirty="0"/>
              <a:t>F</a:t>
            </a:r>
            <a:r>
              <a:rPr lang="en-GB" dirty="0" smtClean="0"/>
              <a:t>atigue</a:t>
            </a:r>
            <a:r>
              <a:rPr lang="en-GB" dirty="0"/>
              <a:t>, emotional distress, or apathy resulting from the constant demands of caring for others or from constant appeals from </a:t>
            </a:r>
            <a:r>
              <a:rPr lang="en-GB" dirty="0" smtClean="0"/>
              <a:t>charities</a:t>
            </a:r>
          </a:p>
          <a:p>
            <a:r>
              <a:rPr lang="en-GB" dirty="0" smtClean="0"/>
              <a:t>Used to be largely confined to health care workers etc.</a:t>
            </a:r>
          </a:p>
          <a:p>
            <a:r>
              <a:rPr lang="en-GB" dirty="0" smtClean="0"/>
              <a:t>Now a more common occurrence</a:t>
            </a:r>
          </a:p>
          <a:p>
            <a:r>
              <a:rPr lang="en-GB" dirty="0" smtClean="0"/>
              <a:t>In a world where tragedy is ‘everyday’ have we become numb?</a:t>
            </a:r>
          </a:p>
          <a:p>
            <a:pPr marL="0" indent="0">
              <a:buNone/>
            </a:pPr>
            <a:r>
              <a:rPr lang="en-GB" sz="3200" dirty="0" smtClean="0"/>
              <a:t>                      What do you think about this?</a:t>
            </a:r>
            <a:endParaRPr lang="en-GB" sz="3200" dirty="0"/>
          </a:p>
        </p:txBody>
      </p:sp>
    </p:spTree>
    <p:extLst>
      <p:ext uri="{BB962C8B-B14F-4D97-AF65-F5344CB8AC3E}">
        <p14:creationId xmlns:p14="http://schemas.microsoft.com/office/powerpoint/2010/main" val="1883008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Signs of Compassion Fatigue</a:t>
            </a:r>
            <a:endParaRPr lang="en-GB" dirty="0"/>
          </a:p>
        </p:txBody>
      </p:sp>
      <p:sp>
        <p:nvSpPr>
          <p:cNvPr id="3" name="Content Placeholder 2"/>
          <p:cNvSpPr>
            <a:spLocks noGrp="1"/>
          </p:cNvSpPr>
          <p:nvPr>
            <p:ph idx="1"/>
          </p:nvPr>
        </p:nvSpPr>
        <p:spPr>
          <a:xfrm>
            <a:off x="1295401" y="2556932"/>
            <a:ext cx="8357482" cy="3318936"/>
          </a:xfrm>
        </p:spPr>
        <p:txBody>
          <a:bodyPr>
            <a:normAutofit fontScale="85000" lnSpcReduction="20000"/>
          </a:bodyPr>
          <a:lstStyle/>
          <a:p>
            <a:r>
              <a:rPr lang="en-GB" dirty="0"/>
              <a:t>Feeling burdened by the suffering of others</a:t>
            </a:r>
          </a:p>
          <a:p>
            <a:r>
              <a:rPr lang="en-GB" dirty="0"/>
              <a:t>Blaming others for their suffering</a:t>
            </a:r>
          </a:p>
          <a:p>
            <a:r>
              <a:rPr lang="en-GB" dirty="0"/>
              <a:t>Isolating yourself</a:t>
            </a:r>
          </a:p>
          <a:p>
            <a:r>
              <a:rPr lang="en-GB" dirty="0"/>
              <a:t>Loss of pleasure in life</a:t>
            </a:r>
          </a:p>
          <a:p>
            <a:r>
              <a:rPr lang="en-GB" dirty="0"/>
              <a:t>Difficulty concentrating</a:t>
            </a:r>
          </a:p>
          <a:p>
            <a:r>
              <a:rPr lang="en-GB" dirty="0">
                <a:hlinkClick r:id="rId2" tooltip="Psychology Today looks at Insomnia"/>
              </a:rPr>
              <a:t>Insomnia</a:t>
            </a:r>
            <a:endParaRPr lang="en-GB" dirty="0"/>
          </a:p>
          <a:p>
            <a:r>
              <a:rPr lang="en-GB" dirty="0"/>
              <a:t>Physical and mental fatigue</a:t>
            </a:r>
          </a:p>
          <a:p>
            <a:r>
              <a:rPr lang="en-GB" dirty="0"/>
              <a:t>Bottling up your emotions</a:t>
            </a:r>
          </a:p>
          <a:p>
            <a:endParaRPr lang="en-GB" dirty="0"/>
          </a:p>
        </p:txBody>
      </p:sp>
      <p:sp>
        <p:nvSpPr>
          <p:cNvPr id="6" name="TextBox 5"/>
          <p:cNvSpPr txBox="1"/>
          <p:nvPr/>
        </p:nvSpPr>
        <p:spPr>
          <a:xfrm>
            <a:off x="9358685" y="5661329"/>
            <a:ext cx="2107095" cy="307777"/>
          </a:xfrm>
          <a:prstGeom prst="rect">
            <a:avLst/>
          </a:prstGeom>
          <a:noFill/>
        </p:spPr>
        <p:txBody>
          <a:bodyPr wrap="square" rtlCol="0">
            <a:spAutoFit/>
          </a:bodyPr>
          <a:lstStyle/>
          <a:p>
            <a:r>
              <a:rPr lang="en-GB" sz="1400" dirty="0"/>
              <a:t>(Psychology Today, 2019)</a:t>
            </a:r>
            <a:endParaRPr lang="en-GB" sz="1400" dirty="0"/>
          </a:p>
        </p:txBody>
      </p:sp>
    </p:spTree>
    <p:extLst>
      <p:ext uri="{BB962C8B-B14F-4D97-AF65-F5344CB8AC3E}">
        <p14:creationId xmlns:p14="http://schemas.microsoft.com/office/powerpoint/2010/main" val="1021066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Signs of Compassion Fatigue</a:t>
            </a:r>
            <a:endParaRPr lang="en-GB" dirty="0"/>
          </a:p>
        </p:txBody>
      </p:sp>
      <p:sp>
        <p:nvSpPr>
          <p:cNvPr id="4" name="Rectangle 3"/>
          <p:cNvSpPr/>
          <p:nvPr/>
        </p:nvSpPr>
        <p:spPr>
          <a:xfrm>
            <a:off x="2467554" y="2645222"/>
            <a:ext cx="6096000" cy="2585323"/>
          </a:xfrm>
          <a:prstGeom prst="rect">
            <a:avLst/>
          </a:prstGeom>
        </p:spPr>
        <p:txBody>
          <a:bodyPr>
            <a:spAutoFit/>
          </a:bodyPr>
          <a:lstStyle/>
          <a:p>
            <a:pPr marL="285750" indent="-285750">
              <a:buFont typeface="Arial" panose="020B0604020202020204" pitchFamily="34" charset="0"/>
              <a:buChar char="•"/>
            </a:pPr>
            <a:r>
              <a:rPr lang="en-GB" dirty="0"/>
              <a:t>Increased </a:t>
            </a:r>
            <a:r>
              <a:rPr lang="en-GB" dirty="0">
                <a:hlinkClick r:id="rId2" tooltip="Psychology Today looks at nightmares"/>
              </a:rPr>
              <a:t>nightmares</a:t>
            </a:r>
            <a:endParaRPr lang="en-GB" dirty="0"/>
          </a:p>
          <a:p>
            <a:pPr marL="285750" indent="-285750">
              <a:buFont typeface="Arial" panose="020B0604020202020204" pitchFamily="34" charset="0"/>
              <a:buChar char="•"/>
            </a:pPr>
            <a:r>
              <a:rPr lang="en-GB" dirty="0"/>
              <a:t>Feelings of hopelessness or powerlessness</a:t>
            </a:r>
          </a:p>
          <a:p>
            <a:pPr marL="285750" indent="-285750">
              <a:buFont typeface="Arial" panose="020B0604020202020204" pitchFamily="34" charset="0"/>
              <a:buChar char="•"/>
            </a:pPr>
            <a:r>
              <a:rPr lang="en-GB" dirty="0"/>
              <a:t>Frequent complaining about your work or your life</a:t>
            </a:r>
          </a:p>
          <a:p>
            <a:pPr marL="285750" indent="-285750">
              <a:buFont typeface="Arial" panose="020B0604020202020204" pitchFamily="34" charset="0"/>
              <a:buChar char="•"/>
            </a:pPr>
            <a:r>
              <a:rPr lang="en-GB" dirty="0"/>
              <a:t>Overeating</a:t>
            </a:r>
          </a:p>
          <a:p>
            <a:pPr marL="285750" indent="-285750">
              <a:buFont typeface="Arial" panose="020B0604020202020204" pitchFamily="34" charset="0"/>
              <a:buChar char="•"/>
            </a:pPr>
            <a:r>
              <a:rPr lang="en-GB" dirty="0"/>
              <a:t>Excessive use of drugs or </a:t>
            </a:r>
            <a:r>
              <a:rPr lang="en-GB" dirty="0">
                <a:hlinkClick r:id="rId3" tooltip="Psychology Today looks at alcohol"/>
              </a:rPr>
              <a:t>alcohol</a:t>
            </a:r>
            <a:endParaRPr lang="en-GB" dirty="0"/>
          </a:p>
          <a:p>
            <a:pPr marL="285750" indent="-285750">
              <a:buFont typeface="Arial" panose="020B0604020202020204" pitchFamily="34" charset="0"/>
              <a:buChar char="•"/>
            </a:pPr>
            <a:r>
              <a:rPr lang="en-GB" dirty="0"/>
              <a:t>Poor self-care</a:t>
            </a:r>
          </a:p>
          <a:p>
            <a:pPr marL="285750" indent="-285750">
              <a:buFont typeface="Arial" panose="020B0604020202020204" pitchFamily="34" charset="0"/>
              <a:buChar char="•"/>
            </a:pPr>
            <a:r>
              <a:rPr lang="en-GB" dirty="0"/>
              <a:t>Beginning to receive a lot of complaints about your work or attitude</a:t>
            </a:r>
          </a:p>
          <a:p>
            <a:pPr marL="285750" indent="-285750">
              <a:buFont typeface="Arial" panose="020B0604020202020204" pitchFamily="34" charset="0"/>
              <a:buChar char="•"/>
            </a:pPr>
            <a:r>
              <a:rPr lang="en-GB" dirty="0"/>
              <a:t>Denial</a:t>
            </a:r>
            <a:endParaRPr lang="en-GB" dirty="0"/>
          </a:p>
        </p:txBody>
      </p:sp>
      <p:sp>
        <p:nvSpPr>
          <p:cNvPr id="6" name="TextBox 5"/>
          <p:cNvSpPr txBox="1"/>
          <p:nvPr/>
        </p:nvSpPr>
        <p:spPr>
          <a:xfrm>
            <a:off x="9000876" y="5333912"/>
            <a:ext cx="2472855" cy="338554"/>
          </a:xfrm>
          <a:prstGeom prst="rect">
            <a:avLst/>
          </a:prstGeom>
          <a:noFill/>
        </p:spPr>
        <p:txBody>
          <a:bodyPr wrap="square" rtlCol="0">
            <a:spAutoFit/>
          </a:bodyPr>
          <a:lstStyle/>
          <a:p>
            <a:r>
              <a:rPr lang="en-GB" sz="1600" dirty="0" smtClean="0"/>
              <a:t>(Psychology Today, 2019)</a:t>
            </a:r>
            <a:endParaRPr lang="en-GB" sz="1600" dirty="0"/>
          </a:p>
        </p:txBody>
      </p:sp>
    </p:spTree>
    <p:extLst>
      <p:ext uri="{BB962C8B-B14F-4D97-AF65-F5344CB8AC3E}">
        <p14:creationId xmlns:p14="http://schemas.microsoft.com/office/powerpoint/2010/main" val="26708834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00362" y="2075290"/>
            <a:ext cx="8635117" cy="2862322"/>
          </a:xfrm>
          <a:prstGeom prst="rect">
            <a:avLst/>
          </a:prstGeom>
          <a:noFill/>
        </p:spPr>
        <p:txBody>
          <a:bodyPr wrap="square" rtlCol="0">
            <a:spAutoFit/>
          </a:bodyPr>
          <a:lstStyle/>
          <a:p>
            <a:pPr marL="571500" indent="-571500">
              <a:buFont typeface="Arial" panose="020B0604020202020204" pitchFamily="34" charset="0"/>
              <a:buChar char="•"/>
            </a:pPr>
            <a:r>
              <a:rPr lang="en-GB" sz="3600" dirty="0" smtClean="0"/>
              <a:t>How do you think Compassion Fatigue is affecting todays society?</a:t>
            </a:r>
          </a:p>
          <a:p>
            <a:pPr marL="571500" indent="-571500">
              <a:buFont typeface="Arial" panose="020B0604020202020204" pitchFamily="34" charset="0"/>
              <a:buChar char="•"/>
            </a:pPr>
            <a:r>
              <a:rPr lang="en-GB" sz="3600" dirty="0" smtClean="0"/>
              <a:t>How are all the other issues discussed affecting society and in particular Health and Social Care?</a:t>
            </a:r>
            <a:endParaRPr lang="en-GB" sz="3600" dirty="0"/>
          </a:p>
        </p:txBody>
      </p:sp>
    </p:spTree>
    <p:extLst>
      <p:ext uri="{BB962C8B-B14F-4D97-AF65-F5344CB8AC3E}">
        <p14:creationId xmlns:p14="http://schemas.microsoft.com/office/powerpoint/2010/main" val="37581545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92500"/>
          </a:bodyPr>
          <a:lstStyle/>
          <a:p>
            <a:r>
              <a:rPr lang="en-GB" dirty="0" smtClean="0"/>
              <a:t>Collin, M. (2009</a:t>
            </a:r>
            <a:r>
              <a:rPr lang="en-GB" dirty="0"/>
              <a:t>). </a:t>
            </a:r>
            <a:r>
              <a:rPr lang="en-GB" dirty="0">
                <a:hlinkClick r:id="rId2"/>
              </a:rPr>
              <a:t>"What is 'poverty porn' and why does it matter for development?"</a:t>
            </a:r>
            <a:r>
              <a:rPr lang="en-GB" dirty="0"/>
              <a:t>. </a:t>
            </a:r>
            <a:r>
              <a:rPr lang="en-GB" i="1" dirty="0"/>
              <a:t>Aid Thoughts</a:t>
            </a:r>
            <a:r>
              <a:rPr lang="en-GB" dirty="0"/>
              <a:t>. Retrieved 2014-01-19</a:t>
            </a:r>
            <a:r>
              <a:rPr lang="en-GB" dirty="0" smtClean="0"/>
              <a:t>.</a:t>
            </a:r>
          </a:p>
          <a:p>
            <a:r>
              <a:rPr lang="en-GB" dirty="0" smtClean="0"/>
              <a:t>Psychology Today. (2019) </a:t>
            </a:r>
            <a:r>
              <a:rPr lang="en-GB" i="1" dirty="0"/>
              <a:t>Are You Suffering from Compassion Fatigue</a:t>
            </a:r>
            <a:r>
              <a:rPr lang="en-GB" i="1" dirty="0" smtClean="0"/>
              <a:t>? </a:t>
            </a:r>
            <a:r>
              <a:rPr lang="en-GB" dirty="0" smtClean="0"/>
              <a:t>Available at: </a:t>
            </a:r>
            <a:r>
              <a:rPr lang="en-GB" dirty="0">
                <a:hlinkClick r:id="rId3"/>
              </a:rPr>
              <a:t>https://</a:t>
            </a:r>
            <a:r>
              <a:rPr lang="en-GB" dirty="0" smtClean="0">
                <a:hlinkClick r:id="rId3"/>
              </a:rPr>
              <a:t>www.psychologytoday.com/gb/blog/high-octane-women/201407/are-you-suffering-compassion-fatigue</a:t>
            </a:r>
            <a:r>
              <a:rPr lang="en-GB" dirty="0" smtClean="0"/>
              <a:t> (Accessed: 6 November 2019).</a:t>
            </a:r>
            <a:endParaRPr lang="en-GB" i="1" dirty="0"/>
          </a:p>
          <a:p>
            <a:endParaRPr lang="en-GB" dirty="0" smtClean="0"/>
          </a:p>
          <a:p>
            <a:r>
              <a:rPr lang="en-GB" dirty="0" smtClean="0"/>
              <a:t>Scope, (2019) </a:t>
            </a:r>
            <a:r>
              <a:rPr lang="en-GB" i="1" dirty="0" smtClean="0"/>
              <a:t>Disablism and </a:t>
            </a:r>
            <a:r>
              <a:rPr lang="en-GB" i="1" dirty="0" err="1" smtClean="0"/>
              <a:t>Ablism</a:t>
            </a:r>
            <a:r>
              <a:rPr lang="en-GB" i="1" dirty="0" smtClean="0"/>
              <a:t>.</a:t>
            </a:r>
            <a:r>
              <a:rPr lang="en-GB" dirty="0" smtClean="0"/>
              <a:t> Available at: </a:t>
            </a:r>
            <a:r>
              <a:rPr lang="en-GB" dirty="0">
                <a:hlinkClick r:id="rId4"/>
              </a:rPr>
              <a:t>https://www.scope.org.uk/about-us/disablism</a:t>
            </a:r>
            <a:r>
              <a:rPr lang="en-GB" dirty="0" smtClean="0">
                <a:hlinkClick r:id="rId4"/>
              </a:rPr>
              <a:t>/</a:t>
            </a:r>
            <a:r>
              <a:rPr lang="en-GB" dirty="0" smtClean="0"/>
              <a:t> (Accessed 5 November 2019).</a:t>
            </a:r>
            <a:endParaRPr lang="en-GB" dirty="0"/>
          </a:p>
        </p:txBody>
      </p:sp>
    </p:spTree>
    <p:extLst>
      <p:ext uri="{BB962C8B-B14F-4D97-AF65-F5344CB8AC3E}">
        <p14:creationId xmlns:p14="http://schemas.microsoft.com/office/powerpoint/2010/main" val="343466578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49</TotalTime>
  <Words>396</Words>
  <Application>Microsoft Office PowerPoint</Application>
  <PresentationFormat>Widescreen</PresentationFormat>
  <Paragraphs>69</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Garamond</vt:lpstr>
      <vt:lpstr>Times New Roman</vt:lpstr>
      <vt:lpstr>Organic</vt:lpstr>
      <vt:lpstr>PowerPoint Presentation</vt:lpstr>
      <vt:lpstr>Disablism</vt:lpstr>
      <vt:lpstr>The Difference between Disablism and Ableism </vt:lpstr>
      <vt:lpstr>Examples</vt:lpstr>
      <vt:lpstr>Ableism </vt:lpstr>
      <vt:lpstr>PowerPoint Presentation</vt:lpstr>
      <vt:lpstr>Poverty Porn and Charity Porn</vt:lpstr>
      <vt:lpstr>Poverty/Charity Porn</vt:lpstr>
      <vt:lpstr>PowerPoint Presentation</vt:lpstr>
      <vt:lpstr>Compassion Fatigue (Secondary Traumatic Stress)</vt:lpstr>
      <vt:lpstr>Signs of Compassion Fatigue</vt:lpstr>
      <vt:lpstr>Signs of Compassion Fatigue</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Joanne Davies (Yr Athrofa)</dc:creator>
  <cp:lastModifiedBy>Joanne Davies (Yr Athrofa)</cp:lastModifiedBy>
  <cp:revision>7</cp:revision>
  <dcterms:created xsi:type="dcterms:W3CDTF">2019-11-12T08:00:17Z</dcterms:created>
  <dcterms:modified xsi:type="dcterms:W3CDTF">2019-11-12T08:49:36Z</dcterms:modified>
</cp:coreProperties>
</file>