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4624"/>
  </p:normalViewPr>
  <p:slideViewPr>
    <p:cSldViewPr snapToGrid="0" snapToObjects="1">
      <p:cViewPr varScale="1">
        <p:scale>
          <a:sx n="113" d="100"/>
          <a:sy n="113" d="100"/>
        </p:scale>
        <p:origin x="5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6F7F2-ABF1-AC4B-A786-80E73993AD8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364A3B8-F487-554D-804D-683E60BB64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6A8DA8DC-E8CE-B14A-8E4E-A54CD03DDDAA}"/>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5" name="Footer Placeholder 4">
            <a:extLst>
              <a:ext uri="{FF2B5EF4-FFF2-40B4-BE49-F238E27FC236}">
                <a16:creationId xmlns:a16="http://schemas.microsoft.com/office/drawing/2014/main" id="{5479A22B-C77E-614D-A6E6-10D2EE6A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C9695D-2BB6-3242-ABF9-B665F0221E55}"/>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34453429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19C7D2-5054-2142-889C-FD1A0246AC2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48E70E1-D9F8-DB46-AFAB-5A4A015BE13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EFE5EE9-4616-DA40-B755-CFDB37D4E3C5}"/>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5" name="Footer Placeholder 4">
            <a:extLst>
              <a:ext uri="{FF2B5EF4-FFF2-40B4-BE49-F238E27FC236}">
                <a16:creationId xmlns:a16="http://schemas.microsoft.com/office/drawing/2014/main" id="{0FF25E5A-8542-5641-A5BE-48EDAC83F3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408019-D582-FD4F-A36B-FBB180EA2159}"/>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3964245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64253-DD3D-4B41-ABFE-ECC178DD09E7}"/>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4FE3480-BC75-3042-A192-7BF442EF5E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78FE843-1656-0743-B29C-9F7D4BA5532E}"/>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5" name="Footer Placeholder 4">
            <a:extLst>
              <a:ext uri="{FF2B5EF4-FFF2-40B4-BE49-F238E27FC236}">
                <a16:creationId xmlns:a16="http://schemas.microsoft.com/office/drawing/2014/main" id="{09A62E58-8B1A-F24E-9EF1-0BAB273F1D5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8AAD95-3AA7-BA40-B566-0D2BCB717D10}"/>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14042426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4AB71-A77D-6F4D-BF09-A2D80794B68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34B5E0A2-550D-7743-998E-D145E77537C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A2B35A1-809B-1647-90B7-9025ACCB61F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37EED200-0EFB-DD45-8977-B13888A11A1C}"/>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6" name="Footer Placeholder 5">
            <a:extLst>
              <a:ext uri="{FF2B5EF4-FFF2-40B4-BE49-F238E27FC236}">
                <a16:creationId xmlns:a16="http://schemas.microsoft.com/office/drawing/2014/main" id="{A5D36B45-28D8-4148-832D-BCEC769691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56B4B9-F32B-F840-8E70-39934B4F5BEE}"/>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30539555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CE3DEF-E6F3-1242-BCE2-AA6220B21D4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92B0906-015C-D648-BA74-D2239907D6C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A1C3C34-90C5-184B-8E96-AF4353656CC5}"/>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5C7D6D4E-A95A-CC45-AE8A-0059490C87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99A863F-79F0-3341-AE0A-DE06356A3CA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F34EC3E-29A3-7C47-A522-70D039FD330B}"/>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8" name="Footer Placeholder 7">
            <a:extLst>
              <a:ext uri="{FF2B5EF4-FFF2-40B4-BE49-F238E27FC236}">
                <a16:creationId xmlns:a16="http://schemas.microsoft.com/office/drawing/2014/main" id="{2D4DAE8F-D36B-7742-93FE-BDB0461AFE7B}"/>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B1418DD-47C8-B742-B467-28F94F182E51}"/>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19002413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EDD41-F7D6-1A41-A01C-50FE90C81EBC}"/>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BB6E3927-D501-A64C-A499-ACE2A8182C33}"/>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4" name="Footer Placeholder 3">
            <a:extLst>
              <a:ext uri="{FF2B5EF4-FFF2-40B4-BE49-F238E27FC236}">
                <a16:creationId xmlns:a16="http://schemas.microsoft.com/office/drawing/2014/main" id="{77A41B18-CE6E-3746-A9CB-9A2932E8C8E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5051833-13C3-5E4D-AE2E-810B10F899C8}"/>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20759963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394C93-A57A-7744-BB4A-9246305974C4}"/>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3" name="Footer Placeholder 2">
            <a:extLst>
              <a:ext uri="{FF2B5EF4-FFF2-40B4-BE49-F238E27FC236}">
                <a16:creationId xmlns:a16="http://schemas.microsoft.com/office/drawing/2014/main" id="{765D7109-A041-1342-B723-537B9053144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DDC862A-1DF3-6A47-96FA-EB60D4F46CFA}"/>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5981650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647433-3539-714D-B009-EDC1D3D7B93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1EC800B-31FD-E949-877E-370B4D215AC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FED24D7-88C6-3240-BA52-FCE2AB8C27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AA0254D-E048-194A-A3CE-3C892F1653B1}"/>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6" name="Footer Placeholder 5">
            <a:extLst>
              <a:ext uri="{FF2B5EF4-FFF2-40B4-BE49-F238E27FC236}">
                <a16:creationId xmlns:a16="http://schemas.microsoft.com/office/drawing/2014/main" id="{B201BB2A-7F26-7F42-9254-068C04037F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D490222-FB1A-5E40-BDA7-62C15AF7E0CD}"/>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39707730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0850B3-8244-A44A-8B57-6E23344F37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47CCC6-82C7-AF49-B8C1-FE567445CD3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C3501701-227D-E04B-B754-491E3647DD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556999A-E872-6140-BEC3-F970B236C73E}"/>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6" name="Footer Placeholder 5">
            <a:extLst>
              <a:ext uri="{FF2B5EF4-FFF2-40B4-BE49-F238E27FC236}">
                <a16:creationId xmlns:a16="http://schemas.microsoft.com/office/drawing/2014/main" id="{AB1C30F7-A671-C141-9844-449C38D16D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F11F28D-B33B-9F4F-B1A2-80DDC3253849}"/>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4327932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24A941-58A8-B345-B189-1BFFDB920C1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2B4A023-B7DA-0D4F-8FE4-06349DE6A0F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AF65646-06B8-FA4C-A988-E66926FB31EB}"/>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5" name="Footer Placeholder 4">
            <a:extLst>
              <a:ext uri="{FF2B5EF4-FFF2-40B4-BE49-F238E27FC236}">
                <a16:creationId xmlns:a16="http://schemas.microsoft.com/office/drawing/2014/main" id="{EB5D6BB4-5941-144D-BE26-DE355F17F1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EC156-3246-6547-BB1D-5E839AC79C4C}"/>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2032203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5E314-00AE-4E47-9781-315A502A6E11}"/>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1893BB-2D53-7D4A-A70B-5D977642349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EEBD8CC-2639-A549-A85B-1B0FC83AE851}"/>
              </a:ext>
            </a:extLst>
          </p:cNvPr>
          <p:cNvSpPr>
            <a:spLocks noGrp="1"/>
          </p:cNvSpPr>
          <p:nvPr>
            <p:ph type="dt" sz="half" idx="10"/>
          </p:nvPr>
        </p:nvSpPr>
        <p:spPr/>
        <p:txBody>
          <a:bodyPr/>
          <a:lstStyle/>
          <a:p>
            <a:fld id="{7B89E9DE-86C8-E640-A67C-A2B25446BBF1}" type="datetimeFigureOut">
              <a:rPr lang="en-US" smtClean="0"/>
              <a:t>1/19/22</a:t>
            </a:fld>
            <a:endParaRPr lang="en-US"/>
          </a:p>
        </p:txBody>
      </p:sp>
      <p:sp>
        <p:nvSpPr>
          <p:cNvPr id="5" name="Footer Placeholder 4">
            <a:extLst>
              <a:ext uri="{FF2B5EF4-FFF2-40B4-BE49-F238E27FC236}">
                <a16:creationId xmlns:a16="http://schemas.microsoft.com/office/drawing/2014/main" id="{96FCE05F-082E-4F44-9D66-9C0612D6D0B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10013E6-595C-9D4A-ABF5-FBADDA449A39}"/>
              </a:ext>
            </a:extLst>
          </p:cNvPr>
          <p:cNvSpPr>
            <a:spLocks noGrp="1"/>
          </p:cNvSpPr>
          <p:nvPr>
            <p:ph type="sldNum" sz="quarter" idx="12"/>
          </p:nvPr>
        </p:nvSpPr>
        <p:spPr/>
        <p:txBody>
          <a:bodyPr/>
          <a:lstStyle/>
          <a:p>
            <a:fld id="{80E2CD0F-F6C3-2E47-A25E-404A9FEB7A78}" type="slidenum">
              <a:rPr lang="en-US" smtClean="0"/>
              <a:t>‹#›</a:t>
            </a:fld>
            <a:endParaRPr lang="en-US"/>
          </a:p>
        </p:txBody>
      </p:sp>
    </p:spTree>
    <p:extLst>
      <p:ext uri="{BB962C8B-B14F-4D97-AF65-F5344CB8AC3E}">
        <p14:creationId xmlns:p14="http://schemas.microsoft.com/office/powerpoint/2010/main" val="5732067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5930C34-7B04-5647-99E1-2BE189DEE3A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F71E8D5-CC3A-2B4C-B92A-7537B6F3FE7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9DF8352-38C9-A54E-9CB0-96E0E21A0B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B89E9DE-86C8-E640-A67C-A2B25446BBF1}" type="datetimeFigureOut">
              <a:rPr lang="en-US" smtClean="0"/>
              <a:t>1/19/22</a:t>
            </a:fld>
            <a:endParaRPr lang="en-US"/>
          </a:p>
        </p:txBody>
      </p:sp>
      <p:sp>
        <p:nvSpPr>
          <p:cNvPr id="5" name="Footer Placeholder 4">
            <a:extLst>
              <a:ext uri="{FF2B5EF4-FFF2-40B4-BE49-F238E27FC236}">
                <a16:creationId xmlns:a16="http://schemas.microsoft.com/office/drawing/2014/main" id="{EEB92943-42F8-9B4C-B07E-5C1265807A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7504BF80-CDD2-004A-A72E-2565E726A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E2CD0F-F6C3-2E47-A25E-404A9FEB7A78}" type="slidenum">
              <a:rPr lang="en-US" smtClean="0"/>
              <a:t>‹#›</a:t>
            </a:fld>
            <a:endParaRPr lang="en-US"/>
          </a:p>
        </p:txBody>
      </p:sp>
    </p:spTree>
    <p:extLst>
      <p:ext uri="{BB962C8B-B14F-4D97-AF65-F5344CB8AC3E}">
        <p14:creationId xmlns:p14="http://schemas.microsoft.com/office/powerpoint/2010/main" val="33777510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ncbi.nlm.nih.gov/pmc/articles/PMC800431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79D3C6-60C0-E04B-B957-D90B67712F44}"/>
              </a:ext>
            </a:extLst>
          </p:cNvPr>
          <p:cNvSpPr>
            <a:spLocks noGrp="1"/>
          </p:cNvSpPr>
          <p:nvPr>
            <p:ph type="ctrTitle"/>
          </p:nvPr>
        </p:nvSpPr>
        <p:spPr/>
        <p:txBody>
          <a:bodyPr>
            <a:normAutofit fontScale="90000"/>
          </a:bodyPr>
          <a:lstStyle/>
          <a:p>
            <a:r>
              <a:rPr lang="en-US" dirty="0">
                <a:latin typeface="Calibri" panose="020F0502020204030204" pitchFamily="34" charset="0"/>
                <a:cs typeface="Calibri" panose="020F0502020204030204" pitchFamily="34" charset="0"/>
              </a:rPr>
              <a:t>INDEPENDENT PROJECT (PART TWO)- DISSERTATION</a:t>
            </a:r>
            <a:br>
              <a:rPr lang="en-US" dirty="0">
                <a:latin typeface="Calibri" panose="020F0502020204030204" pitchFamily="34" charset="0"/>
                <a:cs typeface="Calibri" panose="020F0502020204030204" pitchFamily="34" charset="0"/>
              </a:rPr>
            </a:br>
            <a:r>
              <a:rPr lang="en-US" dirty="0">
                <a:latin typeface="Calibri" panose="020F0502020204030204" pitchFamily="34" charset="0"/>
                <a:cs typeface="Calibri" panose="020F0502020204030204" pitchFamily="34" charset="0"/>
              </a:rPr>
              <a:t>VIVA</a:t>
            </a:r>
          </a:p>
        </p:txBody>
      </p:sp>
      <p:sp>
        <p:nvSpPr>
          <p:cNvPr id="3" name="Subtitle 2">
            <a:extLst>
              <a:ext uri="{FF2B5EF4-FFF2-40B4-BE49-F238E27FC236}">
                <a16:creationId xmlns:a16="http://schemas.microsoft.com/office/drawing/2014/main" id="{426DDE82-B1AA-D240-8465-3BEF4E027D55}"/>
              </a:ext>
            </a:extLst>
          </p:cNvPr>
          <p:cNvSpPr>
            <a:spLocks noGrp="1"/>
          </p:cNvSpPr>
          <p:nvPr>
            <p:ph type="subTitle" idx="1"/>
          </p:nvPr>
        </p:nvSpPr>
        <p:spPr/>
        <p:txBody>
          <a:bodyPr>
            <a:normAutofit/>
          </a:bodyPr>
          <a:lstStyle/>
          <a:p>
            <a:r>
              <a:rPr lang="en-US" sz="1800" dirty="0"/>
              <a:t>TITLE: </a:t>
            </a:r>
            <a:r>
              <a:rPr lang="en-IN" sz="1800" dirty="0"/>
              <a:t>Health inequalities experienced by BAME community in the United Kingdom and the strategies used to overcome these issues.</a:t>
            </a:r>
            <a:endParaRPr lang="en-GB" sz="1800" dirty="0"/>
          </a:p>
          <a:p>
            <a:r>
              <a:rPr lang="en-US" sz="1800" dirty="0"/>
              <a:t>STUDENT NAME: Rukshana Begum</a:t>
            </a:r>
          </a:p>
          <a:p>
            <a:r>
              <a:rPr lang="en-US" sz="1800" dirty="0"/>
              <a:t>STUDENT I.D: 1808389</a:t>
            </a:r>
          </a:p>
          <a:p>
            <a:endParaRPr lang="en-US" sz="1800" dirty="0"/>
          </a:p>
          <a:p>
            <a:endParaRPr lang="en-US" sz="1800" dirty="0"/>
          </a:p>
        </p:txBody>
      </p:sp>
    </p:spTree>
    <p:extLst>
      <p:ext uri="{BB962C8B-B14F-4D97-AF65-F5344CB8AC3E}">
        <p14:creationId xmlns:p14="http://schemas.microsoft.com/office/powerpoint/2010/main" val="23857969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B48D12-3AF2-AD40-A0CA-34E1BC9C8EB7}"/>
              </a:ext>
            </a:extLst>
          </p:cNvPr>
          <p:cNvSpPr>
            <a:spLocks noGrp="1"/>
          </p:cNvSpPr>
          <p:nvPr>
            <p:ph type="title"/>
          </p:nvPr>
        </p:nvSpPr>
        <p:spPr/>
        <p:txBody>
          <a:bodyPr/>
          <a:lstStyle/>
          <a:p>
            <a:r>
              <a:rPr lang="en-US" dirty="0"/>
              <a:t>CHAPTER 1:INTRODUCTION</a:t>
            </a:r>
          </a:p>
        </p:txBody>
      </p:sp>
      <p:sp>
        <p:nvSpPr>
          <p:cNvPr id="3" name="Content Placeholder 2">
            <a:extLst>
              <a:ext uri="{FF2B5EF4-FFF2-40B4-BE49-F238E27FC236}">
                <a16:creationId xmlns:a16="http://schemas.microsoft.com/office/drawing/2014/main" id="{BA11AA4E-253C-694F-8C38-5DB83DD4E3E3}"/>
              </a:ext>
            </a:extLst>
          </p:cNvPr>
          <p:cNvSpPr>
            <a:spLocks noGrp="1"/>
          </p:cNvSpPr>
          <p:nvPr>
            <p:ph idx="1"/>
          </p:nvPr>
        </p:nvSpPr>
        <p:spPr/>
        <p:txBody>
          <a:bodyPr>
            <a:normAutofit/>
          </a:bodyPr>
          <a:lstStyle/>
          <a:p>
            <a:r>
              <a:rPr lang="en-IN" sz="2400" dirty="0"/>
              <a:t>The aim of this study was to investigate the health inequalities experienced by the BAME (Black Asian Minority Ethnic Group) In UK and the ways to overcome these inequalities through policy and practice. The objectives for this study was to  identify the health inequalities experienced by BAME community in UK, explore the impact and major causes of existing  health inequalities, to investigate the ways to overcome the health inequalities among BAME community and recommend the appropriate practices.</a:t>
            </a:r>
            <a:endParaRPr lang="en-GB" sz="2400" dirty="0"/>
          </a:p>
          <a:p>
            <a:endParaRPr lang="en-US" sz="1600" dirty="0"/>
          </a:p>
        </p:txBody>
      </p:sp>
    </p:spTree>
    <p:extLst>
      <p:ext uri="{BB962C8B-B14F-4D97-AF65-F5344CB8AC3E}">
        <p14:creationId xmlns:p14="http://schemas.microsoft.com/office/powerpoint/2010/main" val="4323012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5D0D4F-1E85-9F48-AA6B-7700A90F92E5}"/>
              </a:ext>
            </a:extLst>
          </p:cNvPr>
          <p:cNvSpPr>
            <a:spLocks noGrp="1"/>
          </p:cNvSpPr>
          <p:nvPr>
            <p:ph type="title"/>
          </p:nvPr>
        </p:nvSpPr>
        <p:spPr/>
        <p:txBody>
          <a:bodyPr/>
          <a:lstStyle/>
          <a:p>
            <a:r>
              <a:rPr lang="en-US" dirty="0"/>
              <a:t>CHAPTER 2:BACKGROUND</a:t>
            </a:r>
          </a:p>
        </p:txBody>
      </p:sp>
      <p:sp>
        <p:nvSpPr>
          <p:cNvPr id="3" name="Content Placeholder 2">
            <a:extLst>
              <a:ext uri="{FF2B5EF4-FFF2-40B4-BE49-F238E27FC236}">
                <a16:creationId xmlns:a16="http://schemas.microsoft.com/office/drawing/2014/main" id="{8663E554-5B74-B94F-82B5-D41CA27EB7BC}"/>
              </a:ext>
            </a:extLst>
          </p:cNvPr>
          <p:cNvSpPr>
            <a:spLocks noGrp="1"/>
          </p:cNvSpPr>
          <p:nvPr>
            <p:ph idx="1"/>
          </p:nvPr>
        </p:nvSpPr>
        <p:spPr/>
        <p:txBody>
          <a:bodyPr>
            <a:noAutofit/>
          </a:bodyPr>
          <a:lstStyle/>
          <a:p>
            <a:r>
              <a:rPr lang="en-IN" sz="2000" dirty="0"/>
              <a:t>United Kingdom (UK) is one of the largest economies in the world and its development has been contributed by different communities in duration of different eras.</a:t>
            </a:r>
            <a:endParaRPr lang="en-GB" sz="2000" dirty="0"/>
          </a:p>
          <a:p>
            <a:r>
              <a:rPr lang="en-IN" sz="2000" dirty="0"/>
              <a:t>BAME community is defined as the Black Asian minority ethnic group that resides in England. BAME community members are basically associated with the Black African, African American and Asian origin and ethnicity. These groups in England are often identified to be living in deprived states that impacts their health and social care status (Ajayi et al, 2021).</a:t>
            </a:r>
          </a:p>
          <a:p>
            <a:r>
              <a:rPr lang="en-IN" sz="2000" dirty="0"/>
              <a:t>The term first originated and derived from political blackness that provided an idea for various ethnic groups in the UK to be behind and fight against discrimination in 1970.</a:t>
            </a:r>
            <a:r>
              <a:rPr lang="en-GB" sz="2000" dirty="0"/>
              <a:t> </a:t>
            </a:r>
          </a:p>
          <a:p>
            <a:r>
              <a:rPr lang="en-IN" sz="2000" dirty="0"/>
              <a:t>There have been several research recently in Black history, particularly around the migration, ethnicity as well as histories of race, the polarisation and imperialism that has transformed the knowledge  and developed better understanding for British European and global past. Several studies have identified that the black and minority ethnic groups in the UK has been suffering different kinds of disparities and discrimination across all the fields in the country since several decades. </a:t>
            </a:r>
          </a:p>
        </p:txBody>
      </p:sp>
    </p:spTree>
    <p:extLst>
      <p:ext uri="{BB962C8B-B14F-4D97-AF65-F5344CB8AC3E}">
        <p14:creationId xmlns:p14="http://schemas.microsoft.com/office/powerpoint/2010/main" val="1683465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BB9DBA-51DF-4947-8749-AB4B76CA066C}"/>
              </a:ext>
            </a:extLst>
          </p:cNvPr>
          <p:cNvSpPr>
            <a:spLocks noGrp="1"/>
          </p:cNvSpPr>
          <p:nvPr>
            <p:ph type="title"/>
          </p:nvPr>
        </p:nvSpPr>
        <p:spPr/>
        <p:txBody>
          <a:bodyPr/>
          <a:lstStyle/>
          <a:p>
            <a:r>
              <a:rPr lang="en-US" dirty="0"/>
              <a:t>CHAPTER 3:MEDHODS</a:t>
            </a:r>
          </a:p>
        </p:txBody>
      </p:sp>
      <p:sp>
        <p:nvSpPr>
          <p:cNvPr id="3" name="Content Placeholder 2">
            <a:extLst>
              <a:ext uri="{FF2B5EF4-FFF2-40B4-BE49-F238E27FC236}">
                <a16:creationId xmlns:a16="http://schemas.microsoft.com/office/drawing/2014/main" id="{85C95946-946A-CD45-95B5-62619D5A60CF}"/>
              </a:ext>
            </a:extLst>
          </p:cNvPr>
          <p:cNvSpPr>
            <a:spLocks noGrp="1"/>
          </p:cNvSpPr>
          <p:nvPr>
            <p:ph idx="1"/>
          </p:nvPr>
        </p:nvSpPr>
        <p:spPr/>
        <p:txBody>
          <a:bodyPr>
            <a:normAutofit/>
          </a:bodyPr>
          <a:lstStyle/>
          <a:p>
            <a:r>
              <a:rPr lang="en-IN" sz="2400" dirty="0"/>
              <a:t>Methods used for the study was data collection, search strategy the inclusion and exclusion criteria and data analysis. </a:t>
            </a:r>
          </a:p>
          <a:p>
            <a:r>
              <a:rPr lang="en-GB" sz="2400" dirty="0"/>
              <a:t>The search strategy is identified to be the strategy or plan created to develop literature search. </a:t>
            </a:r>
            <a:endParaRPr lang="en-IN" sz="2400" dirty="0"/>
          </a:p>
          <a:p>
            <a:r>
              <a:rPr lang="en-US" sz="2400" dirty="0"/>
              <a:t>A systematic review research method was used to collect data. </a:t>
            </a:r>
          </a:p>
          <a:p>
            <a:r>
              <a:rPr lang="en-GB" sz="2400" dirty="0"/>
              <a:t>Inclusion criteria </a:t>
            </a:r>
          </a:p>
          <a:p>
            <a:r>
              <a:rPr lang="en-GB" sz="2400" dirty="0"/>
              <a:t>Exclusion criteria </a:t>
            </a:r>
          </a:p>
          <a:p>
            <a:r>
              <a:rPr lang="en-GB" sz="2400" dirty="0"/>
              <a:t>Data analysis is the process of evaluation of the data being collected through various sources in any study.  </a:t>
            </a:r>
          </a:p>
          <a:p>
            <a:endParaRPr lang="en-GB" dirty="0"/>
          </a:p>
          <a:p>
            <a:endParaRPr lang="en-US" dirty="0"/>
          </a:p>
        </p:txBody>
      </p:sp>
    </p:spTree>
    <p:extLst>
      <p:ext uri="{BB962C8B-B14F-4D97-AF65-F5344CB8AC3E}">
        <p14:creationId xmlns:p14="http://schemas.microsoft.com/office/powerpoint/2010/main" val="1527587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02E442-75F7-404D-97B3-B87CAF9D2476}"/>
              </a:ext>
            </a:extLst>
          </p:cNvPr>
          <p:cNvSpPr>
            <a:spLocks noGrp="1"/>
          </p:cNvSpPr>
          <p:nvPr>
            <p:ph type="title"/>
          </p:nvPr>
        </p:nvSpPr>
        <p:spPr/>
        <p:txBody>
          <a:bodyPr/>
          <a:lstStyle/>
          <a:p>
            <a:r>
              <a:rPr lang="en-US" dirty="0"/>
              <a:t>CHAPTER 4:RESULTS</a:t>
            </a:r>
          </a:p>
        </p:txBody>
      </p:sp>
      <p:sp>
        <p:nvSpPr>
          <p:cNvPr id="3" name="Content Placeholder 2">
            <a:extLst>
              <a:ext uri="{FF2B5EF4-FFF2-40B4-BE49-F238E27FC236}">
                <a16:creationId xmlns:a16="http://schemas.microsoft.com/office/drawing/2014/main" id="{E1193953-FFDD-A744-8667-3ED555344EAB}"/>
              </a:ext>
            </a:extLst>
          </p:cNvPr>
          <p:cNvSpPr>
            <a:spLocks noGrp="1"/>
          </p:cNvSpPr>
          <p:nvPr>
            <p:ph idx="1"/>
          </p:nvPr>
        </p:nvSpPr>
        <p:spPr/>
        <p:txBody>
          <a:bodyPr>
            <a:normAutofit fontScale="85000" lnSpcReduction="20000"/>
          </a:bodyPr>
          <a:lstStyle/>
          <a:p>
            <a:r>
              <a:rPr lang="en-IN" sz="2600" dirty="0"/>
              <a:t>Ten researches were reviewed and as a result the outcomes could be categorised into 3 subheadings </a:t>
            </a:r>
          </a:p>
          <a:p>
            <a:r>
              <a:rPr lang="en-GB" sz="2600" dirty="0"/>
              <a:t> </a:t>
            </a:r>
          </a:p>
          <a:p>
            <a:r>
              <a:rPr lang="en-IN" sz="2600" dirty="0"/>
              <a:t>CULTURAL AND SOCIAL STIGMA </a:t>
            </a:r>
            <a:endParaRPr lang="en-GB" sz="2600" dirty="0"/>
          </a:p>
          <a:p>
            <a:r>
              <a:rPr lang="en-IN" sz="2600" dirty="0"/>
              <a:t>UNDERREPRESENTATION OF BAME GROUPS IN MEDICAL RESEARCH </a:t>
            </a:r>
            <a:endParaRPr lang="en-GB" sz="2600" dirty="0"/>
          </a:p>
          <a:p>
            <a:r>
              <a:rPr lang="en-IN" sz="2600" dirty="0"/>
              <a:t>HIGH RATES OF HOSPITALISATION OF BAME </a:t>
            </a:r>
            <a:endParaRPr lang="en-GB" sz="2600" dirty="0"/>
          </a:p>
          <a:p>
            <a:endParaRPr lang="en-IN" sz="2600" dirty="0"/>
          </a:p>
          <a:p>
            <a:r>
              <a:rPr lang="en-IN" sz="2600" dirty="0"/>
              <a:t>The research findings highlighted that there is an under representation of BAME groups in health research. It also indicated that there is a high prevalence of Mental health issues in BAME community which is impacted by their socio economic status. Accessing support for such services is very much associated with social stigma and culture, therefore creating inequality in accessing mental health services. </a:t>
            </a:r>
            <a:endParaRPr lang="en-GB" sz="2600" dirty="0"/>
          </a:p>
          <a:p>
            <a:r>
              <a:rPr lang="en-IN" sz="2300" dirty="0"/>
              <a:t> </a:t>
            </a:r>
            <a:endParaRPr lang="en-US" sz="2300" dirty="0"/>
          </a:p>
          <a:p>
            <a:endParaRPr lang="en-US" dirty="0"/>
          </a:p>
        </p:txBody>
      </p:sp>
    </p:spTree>
    <p:extLst>
      <p:ext uri="{BB962C8B-B14F-4D97-AF65-F5344CB8AC3E}">
        <p14:creationId xmlns:p14="http://schemas.microsoft.com/office/powerpoint/2010/main" val="1148503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34869-31D6-AF4C-890A-AD6AE28B8EA3}"/>
              </a:ext>
            </a:extLst>
          </p:cNvPr>
          <p:cNvSpPr>
            <a:spLocks noGrp="1"/>
          </p:cNvSpPr>
          <p:nvPr>
            <p:ph type="title"/>
          </p:nvPr>
        </p:nvSpPr>
        <p:spPr/>
        <p:txBody>
          <a:bodyPr/>
          <a:lstStyle/>
          <a:p>
            <a:r>
              <a:rPr lang="en-US" dirty="0"/>
              <a:t>CHAPTER 5:RECOMMENDATIONS</a:t>
            </a:r>
          </a:p>
        </p:txBody>
      </p:sp>
      <p:sp>
        <p:nvSpPr>
          <p:cNvPr id="3" name="Content Placeholder 2">
            <a:extLst>
              <a:ext uri="{FF2B5EF4-FFF2-40B4-BE49-F238E27FC236}">
                <a16:creationId xmlns:a16="http://schemas.microsoft.com/office/drawing/2014/main" id="{CF6DDBDB-256D-B24C-B8A9-2F6C9C2A58D0}"/>
              </a:ext>
            </a:extLst>
          </p:cNvPr>
          <p:cNvSpPr>
            <a:spLocks noGrp="1"/>
          </p:cNvSpPr>
          <p:nvPr>
            <p:ph idx="1"/>
          </p:nvPr>
        </p:nvSpPr>
        <p:spPr/>
        <p:txBody>
          <a:bodyPr>
            <a:normAutofit/>
          </a:bodyPr>
          <a:lstStyle/>
          <a:p>
            <a:r>
              <a:rPr lang="en-GB" sz="2400" dirty="0"/>
              <a:t>Until we increase the participation of BAME members in research we can’t be fully sure of the extent of inequalities BAME members face when accessing health services.</a:t>
            </a:r>
          </a:p>
          <a:p>
            <a:endParaRPr lang="en-GB" sz="2400" dirty="0"/>
          </a:p>
          <a:p>
            <a:r>
              <a:rPr lang="en-GB" sz="2400" dirty="0"/>
              <a:t>My observations and recommendations from conducting this research has highlighted the need to conduct further research to understand why BAME members are reluctant to engage in medical research. </a:t>
            </a:r>
          </a:p>
          <a:p>
            <a:endParaRPr lang="en-GB" sz="2400" dirty="0"/>
          </a:p>
          <a:p>
            <a:endParaRPr lang="en-US" dirty="0"/>
          </a:p>
        </p:txBody>
      </p:sp>
    </p:spTree>
    <p:extLst>
      <p:ext uri="{BB962C8B-B14F-4D97-AF65-F5344CB8AC3E}">
        <p14:creationId xmlns:p14="http://schemas.microsoft.com/office/powerpoint/2010/main" val="32934662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53647-1D0D-974B-8A82-2F886FF7B343}"/>
              </a:ext>
            </a:extLst>
          </p:cNvPr>
          <p:cNvSpPr>
            <a:spLocks noGrp="1"/>
          </p:cNvSpPr>
          <p:nvPr>
            <p:ph type="title"/>
          </p:nvPr>
        </p:nvSpPr>
        <p:spPr/>
        <p:txBody>
          <a:bodyPr/>
          <a:lstStyle/>
          <a:p>
            <a:r>
              <a:rPr lang="en-US" dirty="0"/>
              <a:t>CHAPTER 5: CONCLUSION</a:t>
            </a:r>
          </a:p>
        </p:txBody>
      </p:sp>
      <p:sp>
        <p:nvSpPr>
          <p:cNvPr id="3" name="Content Placeholder 2">
            <a:extLst>
              <a:ext uri="{FF2B5EF4-FFF2-40B4-BE49-F238E27FC236}">
                <a16:creationId xmlns:a16="http://schemas.microsoft.com/office/drawing/2014/main" id="{D4315747-2278-3F49-AA8D-5778ABD675A6}"/>
              </a:ext>
            </a:extLst>
          </p:cNvPr>
          <p:cNvSpPr>
            <a:spLocks noGrp="1"/>
          </p:cNvSpPr>
          <p:nvPr>
            <p:ph idx="1"/>
          </p:nvPr>
        </p:nvSpPr>
        <p:spPr/>
        <p:txBody>
          <a:bodyPr>
            <a:normAutofit fontScale="85000" lnSpcReduction="20000"/>
          </a:bodyPr>
          <a:lstStyle/>
          <a:p>
            <a:r>
              <a:rPr lang="en-GB" dirty="0"/>
              <a:t>The Black, Asian and minority ethnic community has helped us understand the devastating impact of racism. Closing the gap in these populations is required to ensuring equitable access. </a:t>
            </a:r>
          </a:p>
          <a:p>
            <a:r>
              <a:rPr lang="en-IN" dirty="0"/>
              <a:t>The research findings highlighted that there is an under representation of BAME groups in health research. It also indicated that there is a high prevalence of Mental health issues in BAME community which is impacted by their socio economic status. Accessing support for such services is very much associated with social stigma and culture, therefore creating inequality in accessing mental health services. </a:t>
            </a:r>
            <a:endParaRPr lang="en-GB" dirty="0"/>
          </a:p>
          <a:p>
            <a:r>
              <a:rPr lang="en-IN" dirty="0"/>
              <a:t> More concerted effort is required to further understand the in-depth inequalities that exists within the BAME groups and demands the need to encourage increased participation from BAME individuals and communities to understand and help towards influencing and making positive, political, strategic and appropriate changes.  </a:t>
            </a:r>
            <a:endParaRPr lang="en-GB" dirty="0"/>
          </a:p>
          <a:p>
            <a:endParaRPr lang="en-US" dirty="0"/>
          </a:p>
        </p:txBody>
      </p:sp>
    </p:spTree>
    <p:extLst>
      <p:ext uri="{BB962C8B-B14F-4D97-AF65-F5344CB8AC3E}">
        <p14:creationId xmlns:p14="http://schemas.microsoft.com/office/powerpoint/2010/main" val="2116961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07974-1BBB-2741-B044-719E7F6463BB}"/>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C3C21D83-8A40-CF49-900E-31125D335B11}"/>
              </a:ext>
            </a:extLst>
          </p:cNvPr>
          <p:cNvSpPr>
            <a:spLocks noGrp="1"/>
          </p:cNvSpPr>
          <p:nvPr>
            <p:ph idx="1"/>
          </p:nvPr>
        </p:nvSpPr>
        <p:spPr/>
        <p:txBody>
          <a:bodyPr>
            <a:normAutofit fontScale="25000" lnSpcReduction="20000"/>
          </a:bodyPr>
          <a:lstStyle/>
          <a:p>
            <a:r>
              <a:rPr lang="en-IN" sz="1200" dirty="0"/>
              <a:t>Ajayi, O., 2021. A p</a:t>
            </a:r>
            <a:r>
              <a:rPr lang="en-IN" sz="3200" dirty="0"/>
              <a:t>erspective on health inequalities in BAME communities and how to improve access to primary care. Future Healthcare Journal, 8(1), p.36.</a:t>
            </a:r>
            <a:endParaRPr lang="en-GB" sz="3200" dirty="0"/>
          </a:p>
          <a:p>
            <a:r>
              <a:rPr lang="en-IN" sz="3200" dirty="0"/>
              <a:t> Bansal, N., Bhopal, R., </a:t>
            </a:r>
            <a:r>
              <a:rPr lang="en-IN" sz="3200" dirty="0" err="1"/>
              <a:t>Netto</a:t>
            </a:r>
            <a:r>
              <a:rPr lang="en-IN" sz="3200" dirty="0"/>
              <a:t>, G., Lyons, D., Steiner, M. F., &amp; </a:t>
            </a:r>
            <a:r>
              <a:rPr lang="en-IN" sz="3200" dirty="0" err="1"/>
              <a:t>Sashidharan</a:t>
            </a:r>
            <a:r>
              <a:rPr lang="en-IN" sz="3200" dirty="0"/>
              <a:t>, S. P. (2013). Disparate patterns of hospitalisation reflect unmet needs and persistent ethnic inequalities in mental health care: the Scottish health and ethnicity linkage study. Ethnicity &amp; health, 19(2), 217-239.</a:t>
            </a:r>
            <a:endParaRPr lang="en-GB" sz="3200" dirty="0"/>
          </a:p>
          <a:p>
            <a:r>
              <a:rPr lang="en-IN" sz="3200" dirty="0"/>
              <a:t> </a:t>
            </a:r>
            <a:endParaRPr lang="en-GB" sz="3200" dirty="0"/>
          </a:p>
          <a:p>
            <a:r>
              <a:rPr lang="en-IN" sz="3200" dirty="0"/>
              <a:t>Bhatia, M., 2020. COVID-19 and BAME Group in the United Kingdom. The International Journal of Community and Social Development, 2(2), pp.269-272.</a:t>
            </a:r>
          </a:p>
          <a:p>
            <a:r>
              <a:rPr lang="en-IN" sz="3200" dirty="0" err="1"/>
              <a:t>Danso</a:t>
            </a:r>
            <a:r>
              <a:rPr lang="en-IN" sz="3200" dirty="0"/>
              <a:t>, A. and </a:t>
            </a:r>
            <a:r>
              <a:rPr lang="en-IN" sz="3200" dirty="0" err="1"/>
              <a:t>Danso</a:t>
            </a:r>
            <a:r>
              <a:rPr lang="en-IN" sz="3200" dirty="0"/>
              <a:t>, Y., 2021. The complexities of race and health. future healthcare journal, [online] (1):22-27). Retrieved from at: (</a:t>
            </a:r>
            <a:r>
              <a:rPr lang="en-IN" sz="3200" dirty="0">
                <a:hlinkClick r:id="rId2"/>
              </a:rPr>
              <a:t>https://www.ncbi.nlm.nih.gov/pmc/articles/PMC8004317</a:t>
            </a:r>
            <a:r>
              <a:rPr lang="en-IN" sz="3200" dirty="0"/>
              <a:t> ) last accessed on (02/08/2021).</a:t>
            </a:r>
            <a:endParaRPr lang="en-GB" sz="3200" dirty="0"/>
          </a:p>
          <a:p>
            <a:r>
              <a:rPr lang="en-IN" sz="3200" dirty="0"/>
              <a:t>Gulliver, K., 2017. Racial discrimination in UK housing has a long history and deep roots. British Politics and Policy at LSE.</a:t>
            </a:r>
          </a:p>
          <a:p>
            <a:endParaRPr lang="en-GB" sz="3200" dirty="0"/>
          </a:p>
          <a:p>
            <a:r>
              <a:rPr lang="en-IN" sz="3200" dirty="0" err="1"/>
              <a:t>Lassale</a:t>
            </a:r>
            <a:r>
              <a:rPr lang="en-IN" sz="3200" dirty="0"/>
              <a:t>, C., Gaye, B., Hamer, M., Gale, C. and Batty, G., 2020. Ethnic disparities in hospitalisation for COVID-19 in England: The role of socioeconomic factors, mental health, and inflammatory and pro-inflammatory factors in a community-based cohort study. Brain, Behavior, and Immunity, 88, pp.44-49.</a:t>
            </a:r>
          </a:p>
          <a:p>
            <a:r>
              <a:rPr lang="en-IN" sz="3200" dirty="0"/>
              <a:t>Mangalore, R., &amp; Knapp, M. (2012). Income-related inequalities in common mental disorders among ethnic minorities in England. Social psychiatry and psychiatric epidemiology, 47(3), 351-359.</a:t>
            </a:r>
            <a:endParaRPr lang="en-GB" sz="3200" dirty="0"/>
          </a:p>
          <a:p>
            <a:r>
              <a:rPr lang="en-IN" sz="3200" dirty="0"/>
              <a:t> </a:t>
            </a:r>
            <a:endParaRPr lang="en-GB" sz="3200" dirty="0"/>
          </a:p>
          <a:p>
            <a:r>
              <a:rPr lang="en-IN" sz="3200" dirty="0" err="1"/>
              <a:t>Marczyk</a:t>
            </a:r>
            <a:r>
              <a:rPr lang="en-IN" sz="3200" dirty="0"/>
              <a:t>, G. R., DeMatteo, D., &amp; Festinger, D. (2010). Essentials of research design </a:t>
            </a:r>
            <a:endParaRPr lang="en-GB" sz="3200" dirty="0"/>
          </a:p>
          <a:p>
            <a:r>
              <a:rPr lang="en-IN" sz="3200" dirty="0"/>
              <a:t>and methodology (Vol. 2). John Wiley &amp; Sons.</a:t>
            </a:r>
          </a:p>
          <a:p>
            <a:endParaRPr lang="en-GB" sz="3200" dirty="0"/>
          </a:p>
          <a:p>
            <a:r>
              <a:rPr lang="en-IN" sz="3200" dirty="0" err="1"/>
              <a:t>Shefer</a:t>
            </a:r>
            <a:r>
              <a:rPr lang="en-IN" sz="3200" dirty="0"/>
              <a:t>, G., Rose, D., </a:t>
            </a:r>
            <a:r>
              <a:rPr lang="en-IN" sz="3200" dirty="0" err="1"/>
              <a:t>Nellums</a:t>
            </a:r>
            <a:r>
              <a:rPr lang="en-IN" sz="3200" dirty="0"/>
              <a:t>, L., Thornicroft, G., Henderson, C. and Evans-</a:t>
            </a:r>
            <a:r>
              <a:rPr lang="en-IN" sz="3200" dirty="0" err="1"/>
              <a:t>Lacko</a:t>
            </a:r>
            <a:r>
              <a:rPr lang="en-IN" sz="3200" dirty="0"/>
              <a:t>, S., 2012. ‘Our community is the worst’: The influence of cultural beliefs on stigma,</a:t>
            </a:r>
            <a:endParaRPr lang="en-GB" sz="3200" dirty="0"/>
          </a:p>
          <a:p>
            <a:r>
              <a:rPr lang="en-IN" sz="3200" dirty="0"/>
              <a:t>relationships with family and help-seeking in three ethnic communities in London. International Journal of Social Psychiatry, 59(6), pp.535-544.</a:t>
            </a:r>
          </a:p>
          <a:p>
            <a:r>
              <a:rPr lang="en-IN" sz="3200" dirty="0"/>
              <a:t>Shields, A., Faustini, S., Perez-Toledo, M., </a:t>
            </a:r>
            <a:r>
              <a:rPr lang="en-IN" sz="3200" dirty="0" err="1"/>
              <a:t>Jossi</a:t>
            </a:r>
            <a:r>
              <a:rPr lang="en-IN" sz="3200" dirty="0"/>
              <a:t>, S., </a:t>
            </a:r>
            <a:r>
              <a:rPr lang="en-IN" sz="3200" dirty="0" err="1"/>
              <a:t>Aldera</a:t>
            </a:r>
            <a:r>
              <a:rPr lang="en-IN" sz="3200" dirty="0"/>
              <a:t>, E., Allen, J., Al-</a:t>
            </a:r>
            <a:r>
              <a:rPr lang="en-IN" sz="3200" dirty="0" err="1"/>
              <a:t>Taei</a:t>
            </a:r>
            <a:r>
              <a:rPr lang="en-IN" sz="3200" dirty="0"/>
              <a:t>, S., Backhouse, C., Bosworth, A., Dunbar, L., </a:t>
            </a:r>
            <a:r>
              <a:rPr lang="en-IN" sz="3200" dirty="0" err="1"/>
              <a:t>Ebanks</a:t>
            </a:r>
            <a:r>
              <a:rPr lang="en-IN" sz="3200" dirty="0"/>
              <a:t>, D., Emmanuel, B., Garvey, M., Gray, J., Kidd, I., </a:t>
            </a:r>
            <a:r>
              <a:rPr lang="en-IN" sz="3200" dirty="0" err="1"/>
              <a:t>McGinnell</a:t>
            </a:r>
            <a:r>
              <a:rPr lang="en-IN" sz="3200" dirty="0"/>
              <a:t>, G., McLoughlin, D., Morley, G., O'Neill, J., </a:t>
            </a:r>
            <a:r>
              <a:rPr lang="en-IN" sz="3200" dirty="0" err="1"/>
              <a:t>Papakonstantinou</a:t>
            </a:r>
            <a:r>
              <a:rPr lang="en-IN" sz="3200" dirty="0"/>
              <a:t>, D., Pickles, O., </a:t>
            </a:r>
            <a:r>
              <a:rPr lang="en-IN" sz="3200" dirty="0" err="1"/>
              <a:t>Poxon</a:t>
            </a:r>
            <a:r>
              <a:rPr lang="en-IN" sz="3200" dirty="0"/>
              <a:t>, C., Richter, M., Walker, E., </a:t>
            </a:r>
            <a:r>
              <a:rPr lang="en-IN" sz="3200" dirty="0" err="1"/>
              <a:t>Wanigasooriya</a:t>
            </a:r>
            <a:r>
              <a:rPr lang="en-IN" sz="3200" dirty="0"/>
              <a:t>, K., Watanabe, Y., Whalley, C., </a:t>
            </a:r>
            <a:r>
              <a:rPr lang="en-IN" sz="3200" dirty="0" err="1"/>
              <a:t>Zielinska</a:t>
            </a:r>
            <a:r>
              <a:rPr lang="en-IN" sz="3200" dirty="0"/>
              <a:t>, A., Crispin, M., Wraith, D., </a:t>
            </a:r>
            <a:r>
              <a:rPr lang="en-IN" sz="3200" dirty="0" err="1"/>
              <a:t>Beggs</a:t>
            </a:r>
            <a:r>
              <a:rPr lang="en-IN" sz="3200" dirty="0"/>
              <a:t>, A., Cunningham, A., </a:t>
            </a:r>
            <a:r>
              <a:rPr lang="en-IN" sz="3200" dirty="0" err="1"/>
              <a:t>Drayson</a:t>
            </a:r>
            <a:r>
              <a:rPr lang="en-IN" sz="3200" dirty="0"/>
              <a:t>, M. and Richter, A., 2020. SARS-CoV-2 seroprevalence and asymptomatic viral carriage in healthcare workers: a cross-sectional study. Thorax, 75(12), pp.1089-1094.</a:t>
            </a:r>
            <a:endParaRPr lang="en-GB" sz="3200" dirty="0"/>
          </a:p>
          <a:p>
            <a:r>
              <a:rPr lang="en-IN" sz="3200" dirty="0"/>
              <a:t> </a:t>
            </a:r>
            <a:endParaRPr lang="en-GB" sz="3200" dirty="0"/>
          </a:p>
          <a:p>
            <a:r>
              <a:rPr lang="en-IN" sz="3200" dirty="0"/>
              <a:t>Smart, A. and Harrison, E., 2016. The under-representation of minority ethnic groups in UK medical research. Ethnicity &amp; Health, 22(1), pp.65-82.</a:t>
            </a:r>
            <a:endParaRPr lang="en-GB" sz="3200" dirty="0"/>
          </a:p>
          <a:p>
            <a:r>
              <a:rPr lang="en-IN" sz="3200" dirty="0"/>
              <a:t> </a:t>
            </a:r>
            <a:endParaRPr lang="en-GB" sz="3200" dirty="0"/>
          </a:p>
          <a:p>
            <a:r>
              <a:rPr lang="en-IN" sz="3200" dirty="0"/>
              <a:t>Subramaniam, H., </a:t>
            </a:r>
            <a:r>
              <a:rPr lang="en-IN" sz="3200" dirty="0" err="1"/>
              <a:t>Mukaetova-Ladinska</a:t>
            </a:r>
            <a:r>
              <a:rPr lang="en-IN" sz="3200" dirty="0"/>
              <a:t>, E., Wilson, A. and Bankart, J., 2020. Representation of Black, Asian and minority ethnic patients in secondary care mental health services: analysis of 7-year access to memory services in Leicester and Leicestershire. </a:t>
            </a:r>
            <a:r>
              <a:rPr lang="en-IN" sz="3200" dirty="0" err="1"/>
              <a:t>BJPsych</a:t>
            </a:r>
            <a:r>
              <a:rPr lang="en-IN" sz="3200" dirty="0"/>
              <a:t> Bulletin, 44(4), pp.145-152.</a:t>
            </a:r>
            <a:endParaRPr lang="en-GB" sz="3200" dirty="0"/>
          </a:p>
          <a:p>
            <a:r>
              <a:rPr lang="en-IN" sz="3200" dirty="0"/>
              <a:t> Wallace, S., </a:t>
            </a:r>
            <a:r>
              <a:rPr lang="en-IN" sz="3200" dirty="0" err="1"/>
              <a:t>Nazroo</a:t>
            </a:r>
            <a:r>
              <a:rPr lang="en-IN" sz="3200" dirty="0"/>
              <a:t>, J., &amp; </a:t>
            </a:r>
            <a:r>
              <a:rPr lang="en-IN" sz="3200" dirty="0" err="1"/>
              <a:t>Bécares</a:t>
            </a:r>
            <a:r>
              <a:rPr lang="en-IN" sz="3200" dirty="0"/>
              <a:t>, L. (2016). Cumulative effect of racial discrimination on the mental health of ethnic minorities in the United Kingdom. American journal of public health, 106(7), 1294-1300.</a:t>
            </a:r>
            <a:endParaRPr lang="en-GB" sz="3200" dirty="0"/>
          </a:p>
          <a:p>
            <a:r>
              <a:rPr lang="en-IN" dirty="0"/>
              <a:t> </a:t>
            </a:r>
            <a:endParaRPr lang="en-GB" dirty="0"/>
          </a:p>
          <a:p>
            <a:endParaRPr lang="en-GB" dirty="0"/>
          </a:p>
          <a:p>
            <a:endParaRPr lang="en-GB" sz="2200" dirty="0"/>
          </a:p>
          <a:p>
            <a:endParaRPr lang="en-GB" sz="1200" dirty="0"/>
          </a:p>
          <a:p>
            <a:endParaRPr lang="en-GB" sz="1200" dirty="0"/>
          </a:p>
          <a:p>
            <a:endParaRPr lang="en-GB" sz="1200" dirty="0"/>
          </a:p>
          <a:p>
            <a:endParaRPr lang="en-GB" sz="1200" dirty="0"/>
          </a:p>
          <a:p>
            <a:endParaRPr lang="en-US" sz="2400" dirty="0"/>
          </a:p>
        </p:txBody>
      </p:sp>
    </p:spTree>
    <p:extLst>
      <p:ext uri="{BB962C8B-B14F-4D97-AF65-F5344CB8AC3E}">
        <p14:creationId xmlns:p14="http://schemas.microsoft.com/office/powerpoint/2010/main" val="25936050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218</TotalTime>
  <Words>1432</Words>
  <Application>Microsoft Macintosh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INDEPENDENT PROJECT (PART TWO)- DISSERTATION VIVA</vt:lpstr>
      <vt:lpstr>CHAPTER 1:INTRODUCTION</vt:lpstr>
      <vt:lpstr>CHAPTER 2:BACKGROUND</vt:lpstr>
      <vt:lpstr>CHAPTER 3:MEDHODS</vt:lpstr>
      <vt:lpstr>CHAPTER 4:RESULTS</vt:lpstr>
      <vt:lpstr>CHAPTER 5:RECOMMENDATIONS</vt:lpstr>
      <vt:lpstr>CHAPTER 5: 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Rukshana Begum (1808389)</dc:creator>
  <cp:lastModifiedBy>Rukshana Begum (1808389)</cp:lastModifiedBy>
  <cp:revision>3</cp:revision>
  <dcterms:created xsi:type="dcterms:W3CDTF">2022-01-15T18:33:30Z</dcterms:created>
  <dcterms:modified xsi:type="dcterms:W3CDTF">2022-01-19T19:30:52Z</dcterms:modified>
</cp:coreProperties>
</file>