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389" r:id="rId3"/>
    <p:sldId id="391" r:id="rId4"/>
    <p:sldId id="373" r:id="rId5"/>
    <p:sldId id="392" r:id="rId6"/>
    <p:sldId id="394" r:id="rId7"/>
    <p:sldId id="393" r:id="rId8"/>
    <p:sldId id="37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1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04D2D1-6268-1061-65A5-201A2350DAA9}" v="1" dt="2019-01-22T13:46:35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7"/>
    <p:restoredTop sz="94578"/>
  </p:normalViewPr>
  <p:slideViewPr>
    <p:cSldViewPr snapToGrid="0" snapToObjects="1">
      <p:cViewPr varScale="1">
        <p:scale>
          <a:sx n="135" d="100"/>
          <a:sy n="135" d="100"/>
        </p:scale>
        <p:origin x="192" y="1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CEF70C-0584-D040-94F2-EF9AFDAB26E5}" type="datetimeFigureOut">
              <a:rPr lang="en-US" smtClean="0"/>
              <a:t>1/24/19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4FEFE9-7509-2640-B441-9E172EBC3B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482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Adolygu 1-2-3-4-5.</a:t>
            </a:r>
          </a:p>
          <a:p>
            <a:pPr marL="228600" indent="-228600">
              <a:buAutoNum type="arabicPeriod"/>
            </a:pPr>
            <a:r>
              <a:rPr lang="cy-GB" dirty="0"/>
              <a:t>E.e. Caerdydd, Caerfyrddin, Aberhonddu, Casnewydd...</a:t>
            </a:r>
          </a:p>
          <a:p>
            <a:pPr marL="228600" indent="-228600">
              <a:buAutoNum type="arabicPeriod"/>
            </a:pPr>
            <a:r>
              <a:rPr lang="cy-GB" dirty="0"/>
              <a:t>E.e. Sut wyt ti?, Sut ydych chi?</a:t>
            </a:r>
          </a:p>
          <a:p>
            <a:pPr marL="228600" indent="-228600">
              <a:buAutoNum type="arabicPeriod"/>
            </a:pPr>
            <a:r>
              <a:rPr lang="cy-GB" dirty="0"/>
              <a:t>E.e. Dwi’n dda, Dwi’n weddol, Dwi’n ofnadwy</a:t>
            </a:r>
          </a:p>
          <a:p>
            <a:pPr marL="228600" indent="-228600">
              <a:buAutoNum type="arabicPeriod"/>
            </a:pPr>
            <a:r>
              <a:rPr lang="cy-GB" dirty="0"/>
              <a:t>E.e. Shwmai, Bore da, Prynhawn da, Noswaith dda, Hwyl fawr, Da boch, Helo</a:t>
            </a:r>
          </a:p>
          <a:p>
            <a:pPr marL="228600" indent="-228600">
              <a:buAutoNum type="arabicPeriod"/>
            </a:pPr>
            <a:r>
              <a:rPr lang="cy-GB" dirty="0"/>
              <a:t>E.e. Dw i’n dda iawn, diolch / Dw i’n dod o Ffrainc / Dw i’n byw yn Abertawe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0E4EB8-3249-44D4-8092-8386A770C3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909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5413A-26D1-1148-997E-05C1871670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B7174A-67C4-B14E-B3C4-6EDF9028D5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9AC664-579C-1549-ACD8-17C7D06EC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20AE6-DA15-2247-9722-2EBB156D0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0F275-ACC3-FC42-BF18-F73652BF1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690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9FD4C-E993-2B47-9BBD-23588B0B5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1C3BB-B6C7-6843-8C77-9B1C369B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D6993-E828-3C4D-B353-749C88D3D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26883-55A3-6140-BA66-F8555707B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1956C-2F25-4743-BF46-390D014D9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202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2155C-0474-CD43-BBD0-59F3E9ACF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8DEFF1-CF6E-8443-8A58-B6A393ACAD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BAB2B-68C5-D740-8CAF-3CDA4D91D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B7FC4-BFAC-CB4A-9EC3-81C51F49C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0BEAA-FE15-2D45-9172-69E895B84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C77F9-53AA-FA43-97D9-A155A245A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B8529-2156-D441-A15A-801AAAF119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254C34-085E-3D40-AFF0-A5DAA7E238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9925F5-9C99-2F4D-9D61-7E9EE1468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7C9E1E-F3E6-6849-8A27-157C7930F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1F4CC9-5BA5-1D45-A6D6-6AD8FCE56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710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D4D0C-25BD-C04C-887E-F337BC1BB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61C72-F691-044C-9471-A825EB442C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AF7DDE-9B75-AA4F-A652-B92837DF3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F76A75-43F7-A64C-8609-15593B9EE4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463912-7862-1148-A8C7-2039DA8D99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9031A3-D9FB-D74A-A4D5-551EE3BE9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EE4A52-7AFF-4A4C-AD88-B357609ED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941CA1-D262-FB4A-ADC4-5881ADA04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358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D9FC5-556B-954E-9E89-651D58E00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A93EF9-1120-3E44-A406-63105FB14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B0296-D6D5-D34C-B7F9-DE6DC0B22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F9ACA2-5282-CE4C-B890-A6714F820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909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0A7FC7-4776-6E48-82D4-1DF21276D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144D80-FAD3-6C4F-A395-F00E66874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003E63-16F9-0149-BEB1-6EAD5FECB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304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93F01-B8B5-C64A-A597-AD729E512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EC729-F2F9-F54B-9BE5-DD0F4F47E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EBF582-9BD4-FA49-8D7D-35FBE22421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A1BE07-13F7-994F-830B-929658278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6A7BC-3DD4-4B4D-A055-3BA205187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1CBEFA-E2B5-944B-A7A9-5C2C27183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025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D2EB6-8F9E-ED4D-A6B0-725009E38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BF6B57-931C-924E-8028-D25B7CCD7B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21FF6F-F08C-7C46-BF7D-4C1B51C3E3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C73CEB-2AAF-8543-8C3F-AE845E0A2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848620-180E-AF41-91ED-47CAA7985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3A1588-412A-7A43-86F4-78173A7A2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566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0B6D1-57ED-5847-BDAF-0245D2FF2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613365-6DD8-994D-958A-2BF9F04E85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057CA-CB7A-904A-BFE5-B1F3C25A1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9EEEC-EAC6-B04C-AA24-6DDA28FDC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3C40B2-EA20-3E4A-A176-16BDDB8CD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602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735DC1-08FD-9D4B-9B23-1A27DBC3C0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A78856-42B1-B649-8C4C-4D2A88BE34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19FD5-AF8E-0E41-A7C2-E0E62884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6144D-2DFB-664D-9C5D-552F03566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4016E-B7B9-F242-B78D-310B08041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312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F9CF71-C5C3-A741-BD30-C61A6DCDA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88B3AF-968B-364E-BBA5-97C1F8CC07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A3F11B-16E1-D14F-B950-2E8F8E2012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35FAA-10D3-0748-AD1B-9EA4E7BFD3AF}" type="datetimeFigureOut">
              <a:rPr lang="en-US" smtClean="0"/>
              <a:t>1/24/19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016FB-850D-FB4E-B127-63E4757F40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BCF3B4-26E0-844D-A141-312003E3B7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EF15B9-49BC-2E4B-9F66-BD5E7C8C43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218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tiff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63EB8F4-3D42-AE4F-8CBA-0D5C72138A44}"/>
              </a:ext>
            </a:extLst>
          </p:cNvPr>
          <p:cNvSpPr txBox="1"/>
          <p:nvPr/>
        </p:nvSpPr>
        <p:spPr>
          <a:xfrm>
            <a:off x="3840480" y="4468334"/>
            <a:ext cx="50586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7030A0"/>
                </a:solidFill>
              </a:rPr>
              <a:t>Dydd</a:t>
            </a:r>
            <a:r>
              <a:rPr lang="en-US" sz="2800" b="1" dirty="0">
                <a:solidFill>
                  <a:srgbClr val="7030A0"/>
                </a:solidFill>
              </a:rPr>
              <a:t> </a:t>
            </a:r>
            <a:r>
              <a:rPr lang="en-US" sz="2800" b="1" dirty="0" err="1">
                <a:solidFill>
                  <a:srgbClr val="7030A0"/>
                </a:solidFill>
              </a:rPr>
              <a:t>Mercher</a:t>
            </a:r>
            <a:r>
              <a:rPr lang="en-US" sz="2800" b="1" dirty="0">
                <a:solidFill>
                  <a:srgbClr val="7030A0"/>
                </a:solidFill>
              </a:rPr>
              <a:t> </a:t>
            </a:r>
            <a:r>
              <a:rPr lang="en-US" sz="2800" b="1" dirty="0" err="1">
                <a:solidFill>
                  <a:srgbClr val="7030A0"/>
                </a:solidFill>
              </a:rPr>
              <a:t>Ionawr</a:t>
            </a:r>
            <a:r>
              <a:rPr lang="en-US" sz="2800" b="1" dirty="0">
                <a:solidFill>
                  <a:srgbClr val="7030A0"/>
                </a:solidFill>
              </a:rPr>
              <a:t> 16eg 2019</a:t>
            </a:r>
          </a:p>
        </p:txBody>
      </p:sp>
    </p:spTree>
    <p:extLst>
      <p:ext uri="{BB962C8B-B14F-4D97-AF65-F5344CB8AC3E}">
        <p14:creationId xmlns:p14="http://schemas.microsoft.com/office/powerpoint/2010/main" val="2824220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1960CC-6517-4161-A38E-6330F75D6A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51921" y="398580"/>
            <a:ext cx="10515600" cy="1325563"/>
          </a:xfrm>
        </p:spPr>
        <p:txBody>
          <a:bodyPr>
            <a:normAutofit/>
          </a:bodyPr>
          <a:lstStyle/>
          <a:p>
            <a:r>
              <a:rPr lang="en-GB" sz="7200" b="1" dirty="0"/>
              <a:t>1-2-3-4-5!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733155" y="145798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cy-GB" sz="3300" dirty="0"/>
              <a:t>Greet one child to a morning and afternoon lesson.</a:t>
            </a:r>
          </a:p>
          <a:p>
            <a:pPr marL="514350" indent="-514350">
              <a:buAutoNum type="arabicPeriod"/>
            </a:pPr>
            <a:r>
              <a:rPr lang="cy-GB" sz="3300" dirty="0"/>
              <a:t>Cyfieithwch: </a:t>
            </a:r>
            <a:r>
              <a:rPr lang="cy-GB" sz="3300" dirty="0" err="1"/>
              <a:t>Two</a:t>
            </a:r>
            <a:r>
              <a:rPr lang="cy-GB" sz="3300" dirty="0"/>
              <a:t> </a:t>
            </a:r>
            <a:r>
              <a:rPr lang="cy-GB" sz="3300" dirty="0" err="1"/>
              <a:t>girls</a:t>
            </a:r>
            <a:r>
              <a:rPr lang="cy-GB" sz="3300" dirty="0"/>
              <a:t>, </a:t>
            </a:r>
            <a:r>
              <a:rPr lang="cy-GB" sz="3300" dirty="0" err="1"/>
              <a:t>two</a:t>
            </a:r>
            <a:r>
              <a:rPr lang="cy-GB" sz="3300" dirty="0"/>
              <a:t> </a:t>
            </a:r>
            <a:r>
              <a:rPr lang="cy-GB" sz="3300" dirty="0" err="1"/>
              <a:t>boys</a:t>
            </a:r>
            <a:r>
              <a:rPr lang="cy-GB" sz="3300" dirty="0"/>
              <a:t>, </a:t>
            </a:r>
            <a:r>
              <a:rPr lang="cy-GB" sz="3300" dirty="0" err="1"/>
              <a:t>two</a:t>
            </a:r>
            <a:r>
              <a:rPr lang="cy-GB" sz="3300" dirty="0"/>
              <a:t> </a:t>
            </a:r>
            <a:r>
              <a:rPr lang="cy-GB" sz="3300" dirty="0" err="1"/>
              <a:t>pupils</a:t>
            </a:r>
            <a:r>
              <a:rPr lang="cy-GB" sz="3300" dirty="0"/>
              <a:t>, </a:t>
            </a:r>
            <a:r>
              <a:rPr lang="cy-GB" sz="3300" dirty="0" err="1"/>
              <a:t>two</a:t>
            </a:r>
            <a:r>
              <a:rPr lang="cy-GB" sz="3300" dirty="0"/>
              <a:t> </a:t>
            </a:r>
            <a:r>
              <a:rPr lang="cy-GB" sz="3300" dirty="0" err="1"/>
              <a:t>books</a:t>
            </a:r>
            <a:r>
              <a:rPr lang="cy-GB" sz="3300" dirty="0"/>
              <a:t>, </a:t>
            </a:r>
            <a:r>
              <a:rPr lang="cy-GB" sz="3300" dirty="0" err="1"/>
              <a:t>two</a:t>
            </a:r>
            <a:r>
              <a:rPr lang="cy-GB" sz="3300" dirty="0"/>
              <a:t> </a:t>
            </a:r>
            <a:r>
              <a:rPr lang="cy-GB" sz="3300" dirty="0" err="1"/>
              <a:t>chairs</a:t>
            </a:r>
            <a:r>
              <a:rPr lang="cy-GB" sz="3300" dirty="0"/>
              <a:t>.</a:t>
            </a:r>
            <a:endParaRPr lang="cy-GB" sz="3300" dirty="0">
              <a:cs typeface="Calibri"/>
            </a:endParaRPr>
          </a:p>
          <a:p>
            <a:pPr marL="514350" indent="-514350">
              <a:buAutoNum type="arabicPeriod"/>
            </a:pPr>
            <a:r>
              <a:rPr lang="cy-GB" sz="3300" dirty="0"/>
              <a:t>Cyfieithwch: the </a:t>
            </a:r>
            <a:r>
              <a:rPr lang="cy-GB" sz="3300" dirty="0" err="1"/>
              <a:t>third</a:t>
            </a:r>
            <a:r>
              <a:rPr lang="cy-GB" sz="3300" dirty="0"/>
              <a:t>, the </a:t>
            </a:r>
            <a:r>
              <a:rPr lang="cy-GB" sz="3300" dirty="0" err="1"/>
              <a:t>thirteenth</a:t>
            </a:r>
            <a:r>
              <a:rPr lang="cy-GB" sz="3300" dirty="0"/>
              <a:t> </a:t>
            </a:r>
            <a:r>
              <a:rPr lang="cy-GB" sz="3300" dirty="0" err="1"/>
              <a:t>and</a:t>
            </a:r>
            <a:r>
              <a:rPr lang="cy-GB" sz="3300" dirty="0"/>
              <a:t> the </a:t>
            </a:r>
            <a:r>
              <a:rPr lang="cy-GB" sz="3300" dirty="0" err="1"/>
              <a:t>thirty</a:t>
            </a:r>
            <a:r>
              <a:rPr lang="cy-GB" sz="3300" dirty="0"/>
              <a:t> </a:t>
            </a:r>
            <a:r>
              <a:rPr lang="cy-GB" sz="3300" dirty="0" err="1"/>
              <a:t>first</a:t>
            </a:r>
            <a:r>
              <a:rPr lang="cy-GB" sz="3300" dirty="0"/>
              <a:t> of 3 </a:t>
            </a:r>
            <a:r>
              <a:rPr lang="cy-GB" sz="3300" dirty="0" err="1"/>
              <a:t>different</a:t>
            </a:r>
            <a:r>
              <a:rPr lang="cy-GB" sz="3300" dirty="0"/>
              <a:t> </a:t>
            </a:r>
            <a:r>
              <a:rPr lang="cy-GB" sz="3300" dirty="0" err="1"/>
              <a:t>months</a:t>
            </a:r>
            <a:r>
              <a:rPr lang="cy-GB" sz="3300" dirty="0"/>
              <a:t>.</a:t>
            </a:r>
            <a:endParaRPr lang="cy-GB" sz="3300" dirty="0">
              <a:cs typeface="Calibri"/>
            </a:endParaRPr>
          </a:p>
          <a:p>
            <a:pPr marL="514350" indent="-514350">
              <a:buAutoNum type="arabicPeriod"/>
            </a:pPr>
            <a:r>
              <a:rPr lang="cy-GB" sz="3300" dirty="0"/>
              <a:t>Ysgrifennwch 4 gorchymyn i ddefnyddio </a:t>
            </a:r>
            <a:r>
              <a:rPr lang="cy-GB" sz="3300" b="1" dirty="0"/>
              <a:t>gydag un plentyn</a:t>
            </a:r>
            <a:r>
              <a:rPr lang="cy-GB" sz="3300" dirty="0"/>
              <a:t> yn ystod y wers.</a:t>
            </a:r>
            <a:endParaRPr lang="cy-GB" sz="3300" dirty="0">
              <a:cs typeface="Calibri"/>
            </a:endParaRPr>
          </a:p>
          <a:p>
            <a:pPr marL="514350" indent="-514350">
              <a:buAutoNum type="arabicPeriod"/>
            </a:pPr>
            <a:r>
              <a:rPr lang="cy-GB" sz="3300" dirty="0"/>
              <a:t>Ysgrifennwch 5 gorchymyn i'r dosbarth. </a:t>
            </a:r>
            <a:endParaRPr lang="cy-GB" sz="3300" dirty="0">
              <a:cs typeface="Calibri"/>
            </a:endParaRPr>
          </a:p>
          <a:p>
            <a:pPr marL="514350" indent="-514350">
              <a:buAutoNum type="arabicPeriod"/>
            </a:pPr>
            <a:endParaRPr lang="en-GB" dirty="0"/>
          </a:p>
        </p:txBody>
      </p:sp>
      <p:pic>
        <p:nvPicPr>
          <p:cNvPr id="3074" name="Picture 2" descr="http://www.blogcdn.com/www.urlesque.com/media/2010/12/numbe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51009" y="5318206"/>
            <a:ext cx="2256149" cy="1504099"/>
          </a:xfrm>
          <a:prstGeom prst="rect">
            <a:avLst/>
          </a:prstGeom>
          <a:noFill/>
        </p:spPr>
      </p:pic>
      <p:pic>
        <p:nvPicPr>
          <p:cNvPr id="6" name="Picture 5" descr="speaking">
            <a:extLst>
              <a:ext uri="{FF2B5EF4-FFF2-40B4-BE49-F238E27FC236}">
                <a16:creationId xmlns:a16="http://schemas.microsoft.com/office/drawing/2014/main" id="{F2228228-296F-46FB-A06E-E6EF55BC40D1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5053" y="139959"/>
            <a:ext cx="1524936" cy="1243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8790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4FE72-7065-5F4A-801A-5F04F8FED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Nod y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26FE2-1BC5-9248-8972-9197485E9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43463"/>
            <a:ext cx="10515600" cy="170942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…</a:t>
            </a:r>
          </a:p>
          <a:p>
            <a:r>
              <a:rPr lang="en-US" dirty="0" err="1"/>
              <a:t>Adolygu</a:t>
            </a:r>
            <a:r>
              <a:rPr lang="en-US" dirty="0"/>
              <a:t> </a:t>
            </a:r>
            <a:r>
              <a:rPr lang="en-US" dirty="0" err="1"/>
              <a:t>gorchmynion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Adolygu</a:t>
            </a:r>
            <a:r>
              <a:rPr lang="en-US" dirty="0">
                <a:cs typeface="Calibri"/>
              </a:rPr>
              <a:t> </a:t>
            </a:r>
            <a:r>
              <a:rPr lang="en-US" dirty="0" err="1">
                <a:cs typeface="Calibri"/>
              </a:rPr>
              <a:t>cyfri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eitemau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dosbarth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yn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Gymraeg</a:t>
            </a:r>
            <a:r>
              <a:rPr lang="en-US" dirty="0">
                <a:cs typeface="Calibri"/>
              </a:rPr>
              <a:t>.</a:t>
            </a:r>
          </a:p>
          <a:p>
            <a:r>
              <a:rPr lang="en-US" dirty="0" err="1">
                <a:cs typeface="Calibri"/>
              </a:rPr>
              <a:t>Adolygu'r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treigladau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ar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ôl</a:t>
            </a:r>
            <a:r>
              <a:rPr lang="en-US" dirty="0">
                <a:cs typeface="Calibri"/>
              </a:rPr>
              <a:t> '</a:t>
            </a:r>
            <a:r>
              <a:rPr lang="en-US" dirty="0" err="1">
                <a:cs typeface="Calibri"/>
              </a:rPr>
              <a:t>dy</a:t>
            </a:r>
            <a:r>
              <a:rPr lang="en-US" dirty="0">
                <a:cs typeface="Calibri"/>
              </a:rPr>
              <a:t>' ac '</a:t>
            </a:r>
            <a:r>
              <a:rPr lang="en-US" dirty="0" err="1">
                <a:cs typeface="Calibri"/>
              </a:rPr>
              <a:t>eich</a:t>
            </a:r>
            <a:r>
              <a:rPr lang="en-US" dirty="0">
                <a:cs typeface="Calibri"/>
              </a:rPr>
              <a:t>'.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5C4EA0-CA8E-A344-840C-9BDB539AF7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125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ABB408-222D-4244-8CB7-E3C257ACAB89}"/>
              </a:ext>
            </a:extLst>
          </p:cNvPr>
          <p:cNvSpPr txBox="1"/>
          <p:nvPr/>
        </p:nvSpPr>
        <p:spPr>
          <a:xfrm>
            <a:off x="457815" y="190833"/>
            <a:ext cx="67590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err="1"/>
              <a:t>Ymestyn</a:t>
            </a:r>
            <a:r>
              <a:rPr lang="en-US" sz="4400" dirty="0"/>
              <a:t> y </a:t>
            </a:r>
            <a:r>
              <a:rPr lang="en-US" sz="4400" dirty="0" err="1"/>
              <a:t>Gorchmynion</a:t>
            </a:r>
            <a:r>
              <a:rPr lang="en-US" sz="4400" dirty="0"/>
              <a:t>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E13A08-FC05-3144-8D5D-D755D34023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0363" y="3524449"/>
            <a:ext cx="3029146" cy="13113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D47946-0B59-1540-9412-CD82771A45CC}"/>
              </a:ext>
            </a:extLst>
          </p:cNvPr>
          <p:cNvSpPr txBox="1"/>
          <p:nvPr/>
        </p:nvSpPr>
        <p:spPr>
          <a:xfrm>
            <a:off x="3892379" y="1472937"/>
            <a:ext cx="9227956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phartner</a:t>
            </a:r>
            <a:r>
              <a:rPr lang="en-US" sz="2400" dirty="0"/>
              <a:t>, </a:t>
            </a:r>
            <a:r>
              <a:rPr lang="en-US" sz="2400" dirty="0" err="1"/>
              <a:t>meddyliwch</a:t>
            </a:r>
            <a:r>
              <a:rPr lang="en-US" sz="2400" dirty="0"/>
              <a:t> am y 9 </a:t>
            </a:r>
            <a:r>
              <a:rPr lang="en-US" sz="2400" dirty="0" err="1"/>
              <a:t>gorchymyn</a:t>
            </a:r>
            <a:r>
              <a:rPr lang="en-US" sz="2400" dirty="0"/>
              <a:t> </a:t>
            </a:r>
            <a:r>
              <a:rPr lang="en-US" sz="2400" dirty="0" err="1"/>
              <a:t>gallwch</a:t>
            </a:r>
            <a:r>
              <a:rPr lang="en-US" sz="2400" dirty="0"/>
              <a:t> chi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endParaRPr lang="en-US" dirty="0"/>
          </a:p>
          <a:p>
            <a:r>
              <a:rPr lang="en-US" sz="2400" dirty="0" err="1"/>
              <a:t>defnyddio</a:t>
            </a:r>
            <a:r>
              <a:rPr lang="en-US" sz="2400" dirty="0"/>
              <a:t> 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dosbarth</a:t>
            </a:r>
            <a:r>
              <a:rPr lang="en-US" sz="2400" dirty="0"/>
              <a:t>. </a:t>
            </a:r>
            <a:r>
              <a:rPr lang="en-US" sz="2400" dirty="0" err="1"/>
              <a:t>Ceisiwch</a:t>
            </a:r>
            <a:r>
              <a:rPr lang="en-US" sz="2400" dirty="0"/>
              <a:t> </a:t>
            </a:r>
            <a:r>
              <a:rPr lang="en-US" sz="2400" dirty="0" err="1"/>
              <a:t>ymestyn</a:t>
            </a:r>
            <a:r>
              <a:rPr lang="en-US" sz="2400" dirty="0"/>
              <a:t> y </a:t>
            </a:r>
            <a:r>
              <a:rPr lang="en-US" sz="2400" dirty="0" err="1"/>
              <a:t>gorchmynion</a:t>
            </a:r>
            <a:r>
              <a:rPr lang="en-US" sz="2400" dirty="0"/>
              <a:t>.</a:t>
            </a:r>
            <a:endParaRPr lang="en-US" dirty="0" err="1">
              <a:cs typeface="Calibri"/>
            </a:endParaRPr>
          </a:p>
          <a:p>
            <a:endParaRPr lang="en-US" sz="2400" dirty="0"/>
          </a:p>
        </p:txBody>
      </p:sp>
      <p:pic>
        <p:nvPicPr>
          <p:cNvPr id="8" name="Picture 7" descr="speaking">
            <a:extLst>
              <a:ext uri="{FF2B5EF4-FFF2-40B4-BE49-F238E27FC236}">
                <a16:creationId xmlns:a16="http://schemas.microsoft.com/office/drawing/2014/main" id="{EEF70027-2FAB-F647-95B5-04BC19DECB57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1526" y="161011"/>
            <a:ext cx="932430" cy="801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317939C-0122-4B7E-AD82-D612BCA9D3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479" y="1261553"/>
            <a:ext cx="2743200" cy="1406165"/>
          </a:xfrm>
          <a:prstGeom prst="rect">
            <a:avLst/>
          </a:prstGeom>
        </p:spPr>
      </p:pic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9AF3E6C5-17FA-4466-A706-81BE094065DD}"/>
              </a:ext>
            </a:extLst>
          </p:cNvPr>
          <p:cNvSpPr/>
          <p:nvPr/>
        </p:nvSpPr>
        <p:spPr>
          <a:xfrm>
            <a:off x="907480" y="3160631"/>
            <a:ext cx="6310556" cy="21315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Mewn</a:t>
            </a:r>
            <a:r>
              <a:rPr lang="en-US" sz="2000" dirty="0"/>
              <a:t> </a:t>
            </a:r>
            <a:r>
              <a:rPr lang="en-US" sz="2000" dirty="0" err="1"/>
              <a:t>parau</a:t>
            </a:r>
            <a:r>
              <a:rPr lang="en-US" sz="2000" dirty="0"/>
              <a:t>, </a:t>
            </a:r>
            <a:r>
              <a:rPr lang="en-US" sz="2000" dirty="0" err="1"/>
              <a:t>ysgrifennwch</a:t>
            </a:r>
            <a:r>
              <a:rPr lang="en-US" sz="2000" dirty="0"/>
              <a:t> ac </a:t>
            </a:r>
            <a:r>
              <a:rPr lang="en-US" sz="2000" dirty="0" err="1"/>
              <a:t>ymarferwch</a:t>
            </a:r>
            <a:r>
              <a:rPr lang="en-US" sz="2000" dirty="0"/>
              <a:t> </a:t>
            </a:r>
            <a:r>
              <a:rPr lang="en-US" sz="2000" dirty="0" err="1"/>
              <a:t>sgwrs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dosbarth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defnyddio</a:t>
            </a:r>
            <a:r>
              <a:rPr lang="en-US" sz="2000" dirty="0"/>
              <a:t> </a:t>
            </a:r>
            <a:r>
              <a:rPr lang="en-US" sz="2000" dirty="0" err="1"/>
              <a:t>gymaint</a:t>
            </a:r>
            <a:r>
              <a:rPr lang="en-US" sz="2000" dirty="0"/>
              <a:t> o </a:t>
            </a:r>
            <a:r>
              <a:rPr lang="en-US" sz="2000" dirty="0" err="1"/>
              <a:t>orchmynion</a:t>
            </a:r>
            <a:r>
              <a:rPr lang="en-US" sz="2000" dirty="0"/>
              <a:t> ag </a:t>
            </a:r>
            <a:r>
              <a:rPr lang="en-US" sz="2000" dirty="0" err="1"/>
              <a:t>sy’n</a:t>
            </a:r>
            <a:r>
              <a:rPr lang="en-US" sz="2000" dirty="0"/>
              <a:t> </a:t>
            </a:r>
            <a:r>
              <a:rPr lang="en-US" sz="2000" dirty="0" err="1"/>
              <a:t>bosib</a:t>
            </a:r>
            <a:r>
              <a:rPr lang="en-US" sz="2000" dirty="0"/>
              <a:t>!</a:t>
            </a:r>
          </a:p>
          <a:p>
            <a:pPr algn="ctr"/>
            <a:r>
              <a:rPr lang="en-US" sz="2000" dirty="0" err="1"/>
              <a:t>Cofiwch</a:t>
            </a:r>
            <a:r>
              <a:rPr lang="en-US" sz="2000" dirty="0"/>
              <a:t> </a:t>
            </a:r>
            <a:r>
              <a:rPr lang="en-US" sz="2000" dirty="0" err="1"/>
              <a:t>ymestyn</a:t>
            </a:r>
            <a:r>
              <a:rPr lang="en-US" sz="2000" dirty="0"/>
              <a:t> y </a:t>
            </a:r>
            <a:r>
              <a:rPr lang="en-US" sz="2000" dirty="0" err="1"/>
              <a:t>gorchmynion</a:t>
            </a:r>
            <a:r>
              <a:rPr lang="en-US" sz="2000" dirty="0"/>
              <a:t>!</a:t>
            </a:r>
          </a:p>
          <a:p>
            <a:pPr algn="ctr"/>
            <a:r>
              <a:rPr lang="en-US" sz="2000" dirty="0" err="1"/>
              <a:t>Cofiwch</a:t>
            </a:r>
            <a:r>
              <a:rPr lang="en-US" sz="2000" dirty="0"/>
              <a:t> </a:t>
            </a:r>
            <a:r>
              <a:rPr lang="en-US" sz="2000" dirty="0" err="1"/>
              <a:t>ddefnyddio</a:t>
            </a:r>
            <a:r>
              <a:rPr lang="en-US" sz="2000" dirty="0"/>
              <a:t> </a:t>
            </a:r>
            <a:r>
              <a:rPr lang="en-US" sz="2000" dirty="0" err="1"/>
              <a:t>gorchmynion</a:t>
            </a:r>
            <a:r>
              <a:rPr lang="en-US" sz="2000" dirty="0"/>
              <a:t> </a:t>
            </a:r>
            <a:r>
              <a:rPr lang="en-US" sz="2000" dirty="0" err="1"/>
              <a:t>unigol</a:t>
            </a:r>
            <a:r>
              <a:rPr lang="en-US" sz="2000" dirty="0"/>
              <a:t> a </a:t>
            </a:r>
            <a:r>
              <a:rPr lang="en-US" sz="2000" dirty="0" err="1"/>
              <a:t>lluosog</a:t>
            </a:r>
            <a:r>
              <a:rPr lang="en-US" sz="2000" dirty="0"/>
              <a:t>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1309ACE-A9CD-46FF-8317-CAA5785C0C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768" y="3663303"/>
            <a:ext cx="786378" cy="103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222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ABB408-222D-4244-8CB7-E3C257ACAB89}"/>
              </a:ext>
            </a:extLst>
          </p:cNvPr>
          <p:cNvSpPr txBox="1"/>
          <p:nvPr/>
        </p:nvSpPr>
        <p:spPr>
          <a:xfrm>
            <a:off x="457815" y="190833"/>
            <a:ext cx="6759018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400" dirty="0" err="1"/>
              <a:t>Cyfri</a:t>
            </a:r>
            <a:r>
              <a:rPr lang="en-US" sz="4400" dirty="0"/>
              <a:t> </a:t>
            </a:r>
            <a:r>
              <a:rPr lang="en-US" sz="4400" dirty="0" err="1"/>
              <a:t>yn</a:t>
            </a:r>
            <a:r>
              <a:rPr lang="en-US" sz="4400" dirty="0"/>
              <a:t> </a:t>
            </a:r>
            <a:r>
              <a:rPr lang="en-US" sz="4400" dirty="0" err="1"/>
              <a:t>Gymraeg</a:t>
            </a:r>
            <a:r>
              <a:rPr lang="en-US" sz="4400" dirty="0"/>
              <a:t>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CD0292-351C-4522-A592-7CA3134610AB}"/>
              </a:ext>
            </a:extLst>
          </p:cNvPr>
          <p:cNvSpPr txBox="1"/>
          <p:nvPr/>
        </p:nvSpPr>
        <p:spPr>
          <a:xfrm>
            <a:off x="377687" y="960783"/>
            <a:ext cx="11767929" cy="433965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 u="sng" dirty="0">
                <a:cs typeface="Calibri"/>
              </a:rPr>
              <a:t>un, dau, tri, pedwar, pump, chwech....</a:t>
            </a:r>
          </a:p>
          <a:p>
            <a:endParaRPr lang="cy-GB">
              <a:cs typeface="Calibri"/>
            </a:endParaRPr>
          </a:p>
          <a:p>
            <a:r>
              <a:rPr lang="cy-GB" sz="1600" b="1" i="1" dirty="0">
                <a:cs typeface="Calibri"/>
              </a:rPr>
              <a:t>Gydag </a:t>
            </a:r>
            <a:r>
              <a:rPr lang="cy-GB" sz="1600" b="1" i="1" dirty="0">
                <a:solidFill>
                  <a:schemeClr val="accent1">
                    <a:lumMod val="60000"/>
                    <a:lumOff val="40000"/>
                  </a:schemeClr>
                </a:solidFill>
                <a:cs typeface="Calibri"/>
              </a:rPr>
              <a:t>enwau gwrywaidd</a:t>
            </a:r>
            <a:r>
              <a:rPr lang="cy-GB" sz="1600" b="1" dirty="0">
                <a:cs typeface="Calibri"/>
              </a:rPr>
              <a:t> </a:t>
            </a:r>
            <a:r>
              <a:rPr lang="cy-GB" sz="1600" dirty="0">
                <a:cs typeface="Calibri"/>
              </a:rPr>
              <a:t>dilynwch y patrwm hwn:</a:t>
            </a:r>
          </a:p>
          <a:p>
            <a:pPr algn="just"/>
            <a:r>
              <a:rPr lang="cy-GB" sz="1600" dirty="0">
                <a:cs typeface="Calibri"/>
              </a:rPr>
              <a:t>un         	&gt;           dim treiglad             un cwrs</a:t>
            </a:r>
          </a:p>
          <a:p>
            <a:pPr algn="just"/>
            <a:r>
              <a:rPr lang="cy-GB" sz="1600" dirty="0">
                <a:cs typeface="Calibri"/>
              </a:rPr>
              <a:t>dau        	&gt;          </a:t>
            </a:r>
            <a:r>
              <a:rPr lang="cy-GB" sz="1600" dirty="0">
                <a:solidFill>
                  <a:schemeClr val="accent1">
                    <a:lumMod val="75000"/>
                  </a:schemeClr>
                </a:solidFill>
                <a:cs typeface="Calibri"/>
              </a:rPr>
              <a:t>treiglad meddal      	dau </a:t>
            </a:r>
            <a:r>
              <a:rPr lang="cy-GB" sz="1600" u="sng" dirty="0">
                <a:solidFill>
                  <a:schemeClr val="accent1">
                    <a:lumMod val="75000"/>
                  </a:schemeClr>
                </a:solidFill>
                <a:cs typeface="Calibri"/>
              </a:rPr>
              <a:t>g</a:t>
            </a:r>
            <a:r>
              <a:rPr lang="cy-GB" sz="1600" dirty="0">
                <a:solidFill>
                  <a:schemeClr val="accent1">
                    <a:lumMod val="75000"/>
                  </a:schemeClr>
                </a:solidFill>
                <a:cs typeface="Calibri"/>
              </a:rPr>
              <a:t>wrs</a:t>
            </a:r>
          </a:p>
          <a:p>
            <a:pPr algn="just"/>
            <a:r>
              <a:rPr lang="cy-GB" sz="1600" dirty="0">
                <a:cs typeface="Calibri"/>
              </a:rPr>
              <a:t>tri           	&gt;          </a:t>
            </a:r>
            <a:r>
              <a:rPr lang="cy-GB" sz="1600" dirty="0">
                <a:solidFill>
                  <a:srgbClr val="FF0000"/>
                </a:solidFill>
                <a:cs typeface="Calibri"/>
              </a:rPr>
              <a:t>treiglad llaes           tri </a:t>
            </a:r>
            <a:r>
              <a:rPr lang="cy-GB" sz="1600" u="sng" dirty="0">
                <a:solidFill>
                  <a:srgbClr val="FF0000"/>
                </a:solidFill>
                <a:cs typeface="Calibri"/>
              </a:rPr>
              <a:t>ch</a:t>
            </a:r>
            <a:r>
              <a:rPr lang="cy-GB" sz="1600" dirty="0">
                <a:solidFill>
                  <a:srgbClr val="FF0000"/>
                </a:solidFill>
                <a:cs typeface="Calibri"/>
              </a:rPr>
              <a:t>wrs</a:t>
            </a:r>
          </a:p>
          <a:p>
            <a:pPr algn="just"/>
            <a:r>
              <a:rPr lang="cy-GB" sz="1600" dirty="0">
                <a:cs typeface="Calibri"/>
              </a:rPr>
              <a:t>pedwar  &gt;       dim treiglad             pedwar cwrs</a:t>
            </a:r>
          </a:p>
          <a:p>
            <a:pPr algn="just"/>
            <a:r>
              <a:rPr lang="cy-GB" sz="1600" dirty="0">
                <a:cs typeface="Calibri"/>
              </a:rPr>
              <a:t>pum       &gt;        dim treiglad             pum cwrs</a:t>
            </a:r>
          </a:p>
          <a:p>
            <a:pPr algn="just"/>
            <a:r>
              <a:rPr lang="cy-GB" sz="1600" dirty="0">
                <a:cs typeface="Calibri"/>
              </a:rPr>
              <a:t>chwe     &gt;         </a:t>
            </a:r>
            <a:r>
              <a:rPr lang="cy-GB" sz="1600" dirty="0">
                <a:solidFill>
                  <a:srgbClr val="FF0000"/>
                </a:solidFill>
                <a:cs typeface="Calibri"/>
              </a:rPr>
              <a:t>treiglad llaes           chwe chwrs</a:t>
            </a:r>
          </a:p>
          <a:p>
            <a:endParaRPr lang="cy-GB" sz="1600" b="1" i="1" dirty="0">
              <a:cs typeface="Calibri"/>
            </a:endParaRPr>
          </a:p>
          <a:p>
            <a:r>
              <a:rPr lang="cy-GB" sz="1600" b="1" i="1" dirty="0">
                <a:cs typeface="Calibri"/>
              </a:rPr>
              <a:t>Gydag </a:t>
            </a:r>
            <a:r>
              <a:rPr lang="cy-GB" sz="1600" b="1" i="1" dirty="0">
                <a:solidFill>
                  <a:srgbClr val="7030A0"/>
                </a:solidFill>
                <a:cs typeface="Calibri"/>
              </a:rPr>
              <a:t>enwau benywaidd</a:t>
            </a:r>
            <a:r>
              <a:rPr lang="cy-GB" sz="1600" dirty="0">
                <a:solidFill>
                  <a:srgbClr val="7030A0"/>
                </a:solidFill>
                <a:cs typeface="Calibri"/>
              </a:rPr>
              <a:t> </a:t>
            </a:r>
            <a:r>
              <a:rPr lang="cy-GB" sz="1600" dirty="0">
                <a:cs typeface="Calibri"/>
              </a:rPr>
              <a:t>dilynwch y patrwm hwn:</a:t>
            </a:r>
            <a:endParaRPr lang="cy-GB">
              <a:cs typeface="Calibri"/>
            </a:endParaRPr>
          </a:p>
          <a:p>
            <a:r>
              <a:rPr lang="cy-GB" sz="1600" dirty="0">
                <a:cs typeface="Calibri"/>
              </a:rPr>
              <a:t>un            	&gt;          	</a:t>
            </a:r>
            <a:r>
              <a:rPr lang="cy-GB" sz="1600" dirty="0">
                <a:solidFill>
                  <a:srgbClr val="0070C0"/>
                </a:solidFill>
                <a:cs typeface="Calibri"/>
              </a:rPr>
              <a:t>treiglad meddal     	un bennod</a:t>
            </a:r>
            <a:endParaRPr lang="cy-GB" sz="1600" dirty="0">
              <a:solidFill>
                <a:srgbClr val="000000"/>
              </a:solidFill>
              <a:cs typeface="Calibri"/>
            </a:endParaRPr>
          </a:p>
          <a:p>
            <a:r>
              <a:rPr lang="cy-GB" sz="1600" dirty="0">
                <a:solidFill>
                  <a:schemeClr val="accent2"/>
                </a:solidFill>
                <a:cs typeface="Calibri"/>
              </a:rPr>
              <a:t>dwy</a:t>
            </a:r>
            <a:r>
              <a:rPr lang="cy-GB" sz="1600" dirty="0">
                <a:cs typeface="Calibri"/>
              </a:rPr>
              <a:t>       	 &gt;     	</a:t>
            </a:r>
            <a:r>
              <a:rPr lang="cy-GB" sz="1600" dirty="0">
                <a:solidFill>
                  <a:schemeClr val="accent1"/>
                </a:solidFill>
                <a:cs typeface="Calibri"/>
              </a:rPr>
              <a:t>treiglad meddal      	dwy </a:t>
            </a:r>
            <a:r>
              <a:rPr lang="cy-GB" sz="1600" u="sng" dirty="0">
                <a:solidFill>
                  <a:schemeClr val="accent1"/>
                </a:solidFill>
                <a:cs typeface="Calibri"/>
              </a:rPr>
              <a:t>b</a:t>
            </a:r>
            <a:r>
              <a:rPr lang="cy-GB" sz="1600" dirty="0">
                <a:solidFill>
                  <a:schemeClr val="accent1"/>
                </a:solidFill>
                <a:cs typeface="Calibri"/>
              </a:rPr>
              <a:t>ennod</a:t>
            </a:r>
          </a:p>
          <a:p>
            <a:r>
              <a:rPr lang="cy-GB" sz="1600" dirty="0">
                <a:solidFill>
                  <a:schemeClr val="accent2"/>
                </a:solidFill>
                <a:cs typeface="Calibri"/>
              </a:rPr>
              <a:t>tair </a:t>
            </a:r>
            <a:r>
              <a:rPr lang="cy-GB" sz="1600" dirty="0">
                <a:cs typeface="Calibri"/>
              </a:rPr>
              <a:t>       	&gt;      	dim treiglad           	tair pennod</a:t>
            </a:r>
          </a:p>
          <a:p>
            <a:r>
              <a:rPr lang="cy-GB" sz="1600" dirty="0">
                <a:solidFill>
                  <a:schemeClr val="accent2"/>
                </a:solidFill>
                <a:cs typeface="Calibri"/>
              </a:rPr>
              <a:t>pedair</a:t>
            </a:r>
            <a:r>
              <a:rPr lang="cy-GB" sz="1600" dirty="0">
                <a:cs typeface="Calibri"/>
              </a:rPr>
              <a:t>    	&gt;      	dim treiglad           	pedair pennod</a:t>
            </a:r>
          </a:p>
          <a:p>
            <a:pPr algn="just"/>
            <a:r>
              <a:rPr lang="cy-GB" sz="1600" dirty="0">
                <a:cs typeface="Calibri"/>
              </a:rPr>
              <a:t>pum       &gt;        dim treiglad             pum pennod</a:t>
            </a:r>
            <a:endParaRPr lang="en-US" sz="1600" dirty="0">
              <a:cs typeface="Calibri"/>
            </a:endParaRPr>
          </a:p>
          <a:p>
            <a:pPr algn="just"/>
            <a:r>
              <a:rPr lang="cy-GB" sz="1600" dirty="0">
                <a:cs typeface="Calibri"/>
              </a:rPr>
              <a:t>chwe     &gt;         </a:t>
            </a:r>
            <a:r>
              <a:rPr lang="cy-GB" sz="1600" dirty="0">
                <a:solidFill>
                  <a:srgbClr val="FF0000"/>
                </a:solidFill>
                <a:cs typeface="Calibri"/>
              </a:rPr>
              <a:t>treiglad llaes           chwe phennod</a:t>
            </a:r>
            <a:endParaRPr lang="en-US" sz="1600" dirty="0">
              <a:cs typeface="Calibri"/>
            </a:endParaRP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81EE71A3-60B2-42FA-A4C8-E5B7F66468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3931" y="619213"/>
            <a:ext cx="5300869" cy="3691383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EAF36C8-8D81-4C7A-AB52-5CF0756F648F}"/>
              </a:ext>
            </a:extLst>
          </p:cNvPr>
          <p:cNvSpPr/>
          <p:nvPr/>
        </p:nvSpPr>
        <p:spPr>
          <a:xfrm>
            <a:off x="5897217" y="5075582"/>
            <a:ext cx="4883426" cy="91440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Nid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yw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enwau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benywaidd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sy’n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dechrau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ag ‘ll’ a ‘rh’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yn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treiglo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ar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ôl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un,</a:t>
            </a:r>
            <a:r>
              <a:rPr lang="cy-GB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​ e.e. un llaw    un rhestr</a:t>
            </a:r>
            <a:endParaRPr lang="en-US" dirty="0">
              <a:solidFill>
                <a:schemeClr val="tx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20548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ABB408-222D-4244-8CB7-E3C257ACAB89}"/>
              </a:ext>
            </a:extLst>
          </p:cNvPr>
          <p:cNvSpPr txBox="1"/>
          <p:nvPr/>
        </p:nvSpPr>
        <p:spPr>
          <a:xfrm>
            <a:off x="457815" y="190833"/>
            <a:ext cx="6759018" cy="7694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4400" dirty="0" err="1"/>
              <a:t>Ymarfer</a:t>
            </a:r>
            <a:r>
              <a:rPr lang="en-US" sz="4400" dirty="0"/>
              <a:t>…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81EE71A3-60B2-42FA-A4C8-E5B7F66468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3931" y="619213"/>
            <a:ext cx="5300869" cy="3691383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EAF36C8-8D81-4C7A-AB52-5CF0756F648F}"/>
              </a:ext>
            </a:extLst>
          </p:cNvPr>
          <p:cNvSpPr/>
          <p:nvPr/>
        </p:nvSpPr>
        <p:spPr>
          <a:xfrm>
            <a:off x="5897217" y="5075582"/>
            <a:ext cx="4883426" cy="91440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Nid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yw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enwau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benywaidd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sy’n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dechrau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ag ‘ll’ a ‘rh’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yn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treiglo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ar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</a:t>
            </a:r>
            <a:r>
              <a:rPr lang="en-US" dirty="0" err="1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ôl</a:t>
            </a:r>
            <a:r>
              <a:rPr lang="en-US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 un,</a:t>
            </a:r>
            <a:r>
              <a:rPr lang="cy-GB" dirty="0">
                <a:solidFill>
                  <a:schemeClr val="tx1"/>
                </a:solidFill>
                <a:latin typeface="Calibri"/>
                <a:ea typeface="Segoe UI"/>
                <a:cs typeface="Segoe UI"/>
              </a:rPr>
              <a:t>​ e.e. un llaw    un rhestr</a:t>
            </a:r>
            <a:endParaRPr lang="en-US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D0592F7-3684-485B-8B70-E1AA8AB52E08}"/>
              </a:ext>
            </a:extLst>
          </p:cNvPr>
          <p:cNvSpPr/>
          <p:nvPr/>
        </p:nvSpPr>
        <p:spPr>
          <a:xfrm>
            <a:off x="344557" y="1298712"/>
            <a:ext cx="4817165" cy="15173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cs typeface="Calibri"/>
              </a:rPr>
              <a:t>Dewiswch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eirfa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o'r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rhestr</a:t>
            </a:r>
            <a:r>
              <a:rPr lang="en-US" dirty="0">
                <a:cs typeface="Calibri"/>
              </a:rPr>
              <a:t>, ac </a:t>
            </a:r>
            <a:r>
              <a:rPr lang="en-US" dirty="0" err="1">
                <a:cs typeface="Calibri"/>
              </a:rPr>
              <a:t>ychwanegwch</a:t>
            </a:r>
            <a:r>
              <a:rPr lang="en-US" dirty="0">
                <a:cs typeface="Calibri"/>
              </a:rPr>
              <a:t> (add) 10 </a:t>
            </a:r>
            <a:r>
              <a:rPr lang="en-US" dirty="0" err="1">
                <a:cs typeface="Calibri"/>
              </a:rPr>
              <a:t>gair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pynciol</a:t>
            </a:r>
            <a:r>
              <a:rPr lang="en-US" dirty="0">
                <a:cs typeface="Calibri"/>
              </a:rPr>
              <a:t> (from your subject).</a:t>
            </a:r>
          </a:p>
          <a:p>
            <a:pPr algn="ctr"/>
            <a:endParaRPr lang="en-US" dirty="0">
              <a:cs typeface="Calibri"/>
            </a:endParaRPr>
          </a:p>
          <a:p>
            <a:pPr algn="ctr"/>
            <a:r>
              <a:rPr lang="en-US" dirty="0" err="1">
                <a:cs typeface="Calibri"/>
              </a:rPr>
              <a:t>Lenwch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tabl</a:t>
            </a:r>
            <a:r>
              <a:rPr lang="en-US" dirty="0">
                <a:cs typeface="Calibri"/>
              </a:rPr>
              <a:t> - </a:t>
            </a:r>
            <a:r>
              <a:rPr lang="en-US" dirty="0" err="1">
                <a:cs typeface="Calibri"/>
              </a:rPr>
              <a:t>cofiwch</a:t>
            </a:r>
            <a:r>
              <a:rPr lang="en-US" dirty="0">
                <a:cs typeface="Calibri"/>
              </a:rPr>
              <a:t> y </a:t>
            </a:r>
            <a:r>
              <a:rPr lang="en-US" dirty="0" err="1">
                <a:cs typeface="Calibri"/>
              </a:rPr>
              <a:t>treigladau</a:t>
            </a:r>
            <a:r>
              <a:rPr lang="en-US" dirty="0">
                <a:cs typeface="Calibri"/>
              </a:rPr>
              <a:t>... </a:t>
            </a:r>
          </a:p>
        </p:txBody>
      </p:sp>
      <p:pic>
        <p:nvPicPr>
          <p:cNvPr id="6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218E71D6-0029-48C4-8A7E-2EE47AF1E3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43" y="2912153"/>
            <a:ext cx="4525617" cy="2716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484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2" name="Picture 2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3D8CEDF9-907F-4B03-8AFC-C26DFDA766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292"/>
            <a:ext cx="12172121" cy="5664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244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CA05AC-C805-1042-877B-5ED303EAEAEA}"/>
              </a:ext>
            </a:extLst>
          </p:cNvPr>
          <p:cNvSpPr txBox="1"/>
          <p:nvPr/>
        </p:nvSpPr>
        <p:spPr>
          <a:xfrm>
            <a:off x="1150069" y="1018095"/>
            <a:ext cx="951164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Y </a:t>
            </a:r>
            <a:r>
              <a:rPr lang="en-US" sz="2400" b="1" dirty="0" err="1"/>
              <a:t>Tro</a:t>
            </a:r>
            <a:r>
              <a:rPr lang="en-US" sz="2400" b="1" dirty="0"/>
              <a:t> </a:t>
            </a:r>
            <a:r>
              <a:rPr lang="en-US" sz="2400" b="1" dirty="0" err="1"/>
              <a:t>Nesaf</a:t>
            </a:r>
            <a:r>
              <a:rPr lang="en-US" sz="2400" b="1" dirty="0"/>
              <a:t> </a:t>
            </a:r>
            <a:r>
              <a:rPr lang="en-US" sz="2400" dirty="0"/>
              <a:t>…</a:t>
            </a:r>
          </a:p>
          <a:p>
            <a:endParaRPr lang="en-US" sz="2400" dirty="0"/>
          </a:p>
          <a:p>
            <a:r>
              <a:rPr lang="en-US" sz="2400" b="1" dirty="0" err="1"/>
              <a:t>Chwefror</a:t>
            </a:r>
            <a:r>
              <a:rPr lang="en-US" sz="2400" b="1" dirty="0"/>
              <a:t> 27ain </a:t>
            </a:r>
          </a:p>
          <a:p>
            <a:r>
              <a:rPr lang="en-US" sz="2400" dirty="0" err="1"/>
              <a:t>Dewch</a:t>
            </a:r>
            <a:r>
              <a:rPr lang="en-US" sz="2400" dirty="0"/>
              <a:t> ag </a:t>
            </a:r>
            <a:r>
              <a:rPr lang="en-US" sz="2400" dirty="0" err="1"/>
              <a:t>enghreifftiau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sylwadau</a:t>
            </a:r>
            <a:r>
              <a:rPr lang="en-US" sz="2400" dirty="0"/>
              <a:t>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ysgrifennu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waith</a:t>
            </a:r>
            <a:r>
              <a:rPr lang="en-US" sz="2400" dirty="0"/>
              <a:t> plant </a:t>
            </a:r>
            <a:r>
              <a:rPr lang="en-US" sz="2400" dirty="0" err="1"/>
              <a:t>wrth</a:t>
            </a:r>
            <a:r>
              <a:rPr lang="en-US" sz="2400" dirty="0"/>
              <a:t> </a:t>
            </a:r>
            <a:r>
              <a:rPr lang="en-US" sz="2400" dirty="0" err="1"/>
              <a:t>farcio</a:t>
            </a:r>
            <a:r>
              <a:rPr lang="en-US" sz="2400" dirty="0"/>
              <a:t> </a:t>
            </a:r>
            <a:r>
              <a:rPr lang="en-US" sz="2400" dirty="0" err="1"/>
              <a:t>os</a:t>
            </a:r>
            <a:r>
              <a:rPr lang="en-US" sz="2400" dirty="0"/>
              <a:t> </a:t>
            </a:r>
            <a:r>
              <a:rPr lang="en-US" sz="2400" dirty="0" err="1"/>
              <a:t>gwewlch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dda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i="1" dirty="0"/>
              <a:t>Please bring examples of the comments you write on children’s work while marking.</a:t>
            </a:r>
          </a:p>
        </p:txBody>
      </p:sp>
    </p:spTree>
    <p:extLst>
      <p:ext uri="{BB962C8B-B14F-4D97-AF65-F5344CB8AC3E}">
        <p14:creationId xmlns:p14="http://schemas.microsoft.com/office/powerpoint/2010/main" val="495466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246</Words>
  <Application>Microsoft Macintosh PowerPoint</Application>
  <PresentationFormat>Widescreen</PresentationFormat>
  <Paragraphs>55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1-2-3-4-5!</vt:lpstr>
      <vt:lpstr>Nod y wers heddiw …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Price</dc:creator>
  <cp:lastModifiedBy>Jeni Price</cp:lastModifiedBy>
  <cp:revision>243</cp:revision>
  <dcterms:created xsi:type="dcterms:W3CDTF">2019-01-08T19:29:50Z</dcterms:created>
  <dcterms:modified xsi:type="dcterms:W3CDTF">2019-01-24T08:54:27Z</dcterms:modified>
</cp:coreProperties>
</file>