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handoutMasterIdLst>
    <p:handoutMasterId r:id="rId20"/>
  </p:handoutMasterIdLst>
  <p:sldIdLst>
    <p:sldId id="263" r:id="rId2"/>
    <p:sldId id="268" r:id="rId3"/>
    <p:sldId id="286" r:id="rId4"/>
    <p:sldId id="291" r:id="rId5"/>
    <p:sldId id="290" r:id="rId6"/>
    <p:sldId id="293" r:id="rId7"/>
    <p:sldId id="287" r:id="rId8"/>
    <p:sldId id="294" r:id="rId9"/>
    <p:sldId id="288" r:id="rId10"/>
    <p:sldId id="296" r:id="rId11"/>
    <p:sldId id="295" r:id="rId12"/>
    <p:sldId id="289" r:id="rId13"/>
    <p:sldId id="297" r:id="rId14"/>
    <p:sldId id="298" r:id="rId15"/>
    <p:sldId id="299" r:id="rId16"/>
    <p:sldId id="301" r:id="rId17"/>
    <p:sldId id="30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jp2DY5+51QLXPIOLfEolyA==" hashData="GqlgMcP+J33J7A43NezSIFrxVuyukSgwGcoZh2dNEdMX8izgycLktcgHZ8YF0VuM7nQyy+woT6cONwiXmhO29A=="/>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5002" autoAdjust="0"/>
    <p:restoredTop sz="61679" autoAdjust="0"/>
  </p:normalViewPr>
  <p:slideViewPr>
    <p:cSldViewPr snapToGrid="0">
      <p:cViewPr varScale="1">
        <p:scale>
          <a:sx n="71" d="100"/>
          <a:sy n="71" d="100"/>
        </p:scale>
        <p:origin x="2112" y="60"/>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06/03/2019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06/03/2019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www.xact.org.uk/information/downloads/CPIA/Disclosure_code_of_practice.pdf"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i="0" kern="1200" dirty="0" smtClean="0">
                <a:solidFill>
                  <a:schemeClr val="tx1"/>
                </a:solidFill>
                <a:effectLst/>
                <a:latin typeface="Arial" panose="020B0604020202020204" pitchFamily="34" charset="0"/>
                <a:ea typeface="+mn-ea"/>
                <a:cs typeface="Arial" panose="020B0604020202020204" pitchFamily="34" charset="0"/>
              </a:rPr>
              <a:t>By the end of the lesson learners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i="1"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lnSpc>
                <a:spcPct val="100000"/>
              </a:lnSpc>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types of incidents and crimes that get reported to the police.</a:t>
            </a:r>
          </a:p>
          <a:p>
            <a:pPr marL="228600" lvl="0" indent="-228600">
              <a:lnSpc>
                <a:spcPct val="100000"/>
              </a:lnSpc>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dirty="0" smtClean="0">
                <a:solidFill>
                  <a:schemeClr val="tx1"/>
                </a:solidFill>
                <a:effectLst/>
                <a:latin typeface="Arial" panose="020B0604020202020204" pitchFamily="34" charset="0"/>
                <a:ea typeface="+mn-ea"/>
                <a:cs typeface="Arial" panose="020B0604020202020204" pitchFamily="34" charset="0"/>
              </a:rPr>
              <a:t> the process of call allocation to officers. </a:t>
            </a:r>
          </a:p>
          <a:p>
            <a:pPr marL="228600" lvl="0" indent="-228600">
              <a:lnSpc>
                <a:spcPct val="100000"/>
              </a:lnSpc>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dirty="0" smtClean="0">
                <a:solidFill>
                  <a:schemeClr val="tx1"/>
                </a:solidFill>
                <a:effectLst/>
                <a:latin typeface="Arial" panose="020B0604020202020204" pitchFamily="34" charset="0"/>
                <a:ea typeface="+mn-ea"/>
                <a:cs typeface="Arial" panose="020B0604020202020204" pitchFamily="34" charset="0"/>
              </a:rPr>
              <a:t> what an operational officer would be considering upon arrival at an incident. </a:t>
            </a:r>
          </a:p>
          <a:p>
            <a:pPr marL="228600" lvl="0" indent="-228600">
              <a:lnSpc>
                <a:spcPct val="100000"/>
              </a:lnSpc>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dirty="0" smtClean="0">
                <a:solidFill>
                  <a:schemeClr val="tx1"/>
                </a:solidFill>
                <a:effectLst/>
                <a:latin typeface="Arial" panose="020B0604020202020204" pitchFamily="34" charset="0"/>
                <a:ea typeface="+mn-ea"/>
                <a:cs typeface="Arial" panose="020B0604020202020204" pitchFamily="34" charset="0"/>
              </a:rPr>
              <a:t> the benefits of mobile data technology.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8332398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smtClean="0">
                <a:latin typeface="Arial" panose="020B0604020202020204" pitchFamily="34" charset="0"/>
                <a:cs typeface="Arial" panose="020B0604020202020204" pitchFamily="34" charset="0"/>
              </a:rPr>
              <a:t>Dr</a:t>
            </a:r>
            <a:r>
              <a:rPr lang="en-GB" sz="1100" b="1" baseline="0" dirty="0" smtClean="0">
                <a:latin typeface="Arial" panose="020B0604020202020204" pitchFamily="34" charset="0"/>
                <a:cs typeface="Arial" panose="020B0604020202020204" pitchFamily="34" charset="0"/>
              </a:rPr>
              <a:t> </a:t>
            </a:r>
            <a:r>
              <a:rPr lang="en-GB" sz="1100" b="1" dirty="0" err="1" smtClean="0">
                <a:latin typeface="Arial" panose="020B0604020202020204" pitchFamily="34" charset="0"/>
                <a:cs typeface="Arial" panose="020B0604020202020204" pitchFamily="34" charset="0"/>
              </a:rPr>
              <a:t>Egon</a:t>
            </a:r>
            <a:r>
              <a:rPr lang="en-GB" sz="1100" b="1" dirty="0" smtClean="0">
                <a:latin typeface="Arial" panose="020B0604020202020204" pitchFamily="34" charset="0"/>
                <a:cs typeface="Arial" panose="020B0604020202020204" pitchFamily="34" charset="0"/>
              </a:rPr>
              <a:t> Bittner (1921—2011),</a:t>
            </a:r>
            <a:r>
              <a:rPr lang="en-GB" sz="1100" dirty="0" smtClean="0">
                <a:latin typeface="Arial" panose="020B0604020202020204" pitchFamily="34" charset="0"/>
                <a:cs typeface="Arial" panose="020B0604020202020204" pitchFamily="34" charset="0"/>
              </a:rPr>
              <a:t> a pioneer in the sociology of policing, is widely credited with largely defining the police function, the role of police use of force, and significant principles of law enforcement organization. Bittner’s work is widely considered among the earliest academic treatments of law enforcement that moved away from an applied and practitioner orientation to a systematic social science study that largely redefined our understanding of police functions and roles in contemporary society.</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err="1" smtClean="0">
                <a:latin typeface="Arial" panose="020B0604020202020204" pitchFamily="34" charset="0"/>
                <a:cs typeface="Arial" panose="020B0604020202020204" pitchFamily="34" charset="0"/>
              </a:rPr>
              <a:t>Reember</a:t>
            </a:r>
            <a:r>
              <a:rPr lang="en-GB" sz="1100" baseline="0" dirty="0" smtClean="0">
                <a:latin typeface="Arial" panose="020B0604020202020204" pitchFamily="34" charset="0"/>
                <a:cs typeface="Arial" panose="020B0604020202020204" pitchFamily="34" charset="0"/>
              </a:rPr>
              <a:t> Sir Robert Peel from the previous lesson? </a:t>
            </a:r>
            <a:endParaRPr lang="en-GB" sz="1100" dirty="0" smtClean="0">
              <a:latin typeface="Arial" panose="020B0604020202020204" pitchFamily="34" charset="0"/>
              <a:cs typeface="Arial" panose="020B0604020202020204" pitchFamily="34" charset="0"/>
            </a:endParaRPr>
          </a:p>
          <a:p>
            <a:pPr>
              <a:lnSpc>
                <a:spcPct val="100000"/>
              </a:lnSpc>
            </a:pPr>
            <a:endParaRPr lang="en-GB" sz="1100" baseline="0" dirty="0" smtClean="0">
              <a:latin typeface="Arial" panose="020B0604020202020204" pitchFamily="34" charset="0"/>
              <a:cs typeface="Arial" panose="020B0604020202020204" pitchFamily="34" charset="0"/>
            </a:endParaRPr>
          </a:p>
          <a:p>
            <a:pPr>
              <a:lnSpc>
                <a:spcPct val="100000"/>
              </a:lnSpc>
            </a:pPr>
            <a:r>
              <a:rPr lang="en-GB" sz="1100" baseline="0" dirty="0" smtClean="0">
                <a:latin typeface="Arial" panose="020B0604020202020204" pitchFamily="34" charset="0"/>
                <a:cs typeface="Arial" panose="020B0604020202020204" pitchFamily="34" charset="0"/>
              </a:rPr>
              <a:t>Roberts Peels principles, to recap: </a:t>
            </a:r>
          </a:p>
          <a:p>
            <a:pPr>
              <a:lnSpc>
                <a:spcPct val="100000"/>
              </a:lnSpc>
            </a:pPr>
            <a:endParaRPr lang="en-GB" sz="1100" baseline="0" dirty="0" smtClean="0">
              <a:latin typeface="Arial" panose="020B0604020202020204" pitchFamily="34" charset="0"/>
              <a:cs typeface="Arial" panose="020B0604020202020204" pitchFamily="34" charset="0"/>
            </a:endParaRPr>
          </a:p>
          <a:p>
            <a:pPr marL="0" indent="0">
              <a:lnSpc>
                <a:spcPct val="100000"/>
              </a:lnSpc>
              <a:buFont typeface="+mj-lt"/>
              <a:buNone/>
            </a:pPr>
            <a:r>
              <a:rPr lang="en-GB" sz="1100" dirty="0" smtClean="0">
                <a:solidFill>
                  <a:srgbClr val="002060"/>
                </a:solidFill>
                <a:latin typeface="Arial" panose="020B0604020202020204" pitchFamily="34" charset="0"/>
                <a:cs typeface="Arial" panose="020B0604020202020204" pitchFamily="34" charset="0"/>
              </a:rPr>
              <a:t>1. The basic mission for which the police exist is to prevent crime and disorder.</a:t>
            </a:r>
          </a:p>
          <a:p>
            <a:pPr marL="0" indent="0">
              <a:lnSpc>
                <a:spcPct val="100000"/>
              </a:lnSpc>
              <a:buFont typeface="+mj-lt"/>
              <a:buNone/>
            </a:pPr>
            <a:r>
              <a:rPr lang="en-GB" sz="1100" dirty="0" smtClean="0">
                <a:solidFill>
                  <a:srgbClr val="002060"/>
                </a:solidFill>
                <a:latin typeface="Arial" panose="020B0604020202020204" pitchFamily="34" charset="0"/>
                <a:cs typeface="Arial" panose="020B0604020202020204" pitchFamily="34" charset="0"/>
              </a:rPr>
              <a:t>2. The ability of the police to perform their duties is dependent upon public approval of police actions.</a:t>
            </a:r>
          </a:p>
          <a:p>
            <a:pPr marL="0" indent="0">
              <a:lnSpc>
                <a:spcPct val="100000"/>
              </a:lnSpc>
              <a:buFont typeface="+mj-lt"/>
              <a:buNone/>
            </a:pPr>
            <a:r>
              <a:rPr lang="en-GB" sz="1100" dirty="0" smtClean="0">
                <a:solidFill>
                  <a:srgbClr val="002060"/>
                </a:solidFill>
                <a:latin typeface="Arial" panose="020B0604020202020204" pitchFamily="34" charset="0"/>
                <a:cs typeface="Arial" panose="020B0604020202020204" pitchFamily="34" charset="0"/>
              </a:rPr>
              <a:t>3. Police must secure the willing co-operation of the public in voluntary observance of the law to be able to secure and maintain the respect of the public.</a:t>
            </a:r>
          </a:p>
          <a:p>
            <a:pPr marL="0" indent="0">
              <a:lnSpc>
                <a:spcPct val="100000"/>
              </a:lnSpc>
              <a:buFont typeface="+mj-lt"/>
              <a:buNone/>
            </a:pPr>
            <a:r>
              <a:rPr lang="en-GB" sz="1100" dirty="0" smtClean="0">
                <a:solidFill>
                  <a:srgbClr val="002060"/>
                </a:solidFill>
                <a:latin typeface="Arial" panose="020B0604020202020204" pitchFamily="34" charset="0"/>
                <a:cs typeface="Arial" panose="020B0604020202020204" pitchFamily="34" charset="0"/>
              </a:rPr>
              <a:t>4.</a:t>
            </a:r>
            <a:r>
              <a:rPr lang="en-GB" sz="1100" baseline="0" dirty="0" smtClean="0">
                <a:solidFill>
                  <a:srgbClr val="002060"/>
                </a:solidFill>
                <a:latin typeface="Arial" panose="020B0604020202020204" pitchFamily="34" charset="0"/>
                <a:cs typeface="Arial" panose="020B0604020202020204" pitchFamily="34" charset="0"/>
              </a:rPr>
              <a:t> </a:t>
            </a:r>
            <a:r>
              <a:rPr lang="en-GB" sz="1100" dirty="0" smtClean="0">
                <a:solidFill>
                  <a:srgbClr val="002060"/>
                </a:solidFill>
                <a:latin typeface="Arial" panose="020B0604020202020204" pitchFamily="34" charset="0"/>
                <a:cs typeface="Arial" panose="020B0604020202020204" pitchFamily="34" charset="0"/>
              </a:rPr>
              <a:t>The degree of co-operation of the public that can be secured diminishes proportionately to the necessity of the use of physical force.</a:t>
            </a:r>
          </a:p>
          <a:p>
            <a:pPr marL="0" indent="0">
              <a:lnSpc>
                <a:spcPct val="100000"/>
              </a:lnSpc>
              <a:buFont typeface="+mj-lt"/>
              <a:buNone/>
            </a:pPr>
            <a:r>
              <a:rPr lang="en-GB" sz="1100" dirty="0" smtClean="0">
                <a:solidFill>
                  <a:srgbClr val="002060"/>
                </a:solidFill>
                <a:latin typeface="Arial" panose="020B0604020202020204" pitchFamily="34" charset="0"/>
                <a:cs typeface="Arial" panose="020B0604020202020204" pitchFamily="34" charset="0"/>
              </a:rPr>
              <a:t>5. Police seek and preserve public favour not by catering to public opinion but by constantly demonstrating absolute impartial service to the law.</a:t>
            </a:r>
          </a:p>
          <a:p>
            <a:pPr marL="0" indent="0">
              <a:lnSpc>
                <a:spcPct val="100000"/>
              </a:lnSpc>
              <a:buNone/>
            </a:pPr>
            <a:r>
              <a:rPr lang="en-GB" sz="1100" dirty="0" smtClean="0">
                <a:solidFill>
                  <a:srgbClr val="002060"/>
                </a:solidFill>
                <a:latin typeface="Arial" panose="020B0604020202020204" pitchFamily="34" charset="0"/>
                <a:cs typeface="Arial" panose="020B0604020202020204" pitchFamily="34" charset="0"/>
              </a:rPr>
              <a:t>6. Police use physical force to the extent necessary to secure observance of the law or to restore order only when the exercise of persuasion, advice and warning is found to be insufficient.</a:t>
            </a:r>
          </a:p>
          <a:p>
            <a:pPr marL="0" indent="0">
              <a:lnSpc>
                <a:spcPct val="100000"/>
              </a:lnSpc>
              <a:buNone/>
            </a:pPr>
            <a:r>
              <a:rPr lang="en-GB" sz="1100" dirty="0" smtClean="0">
                <a:solidFill>
                  <a:srgbClr val="002060"/>
                </a:solidFill>
                <a:latin typeface="Arial" panose="020B0604020202020204" pitchFamily="34" charset="0"/>
                <a:cs typeface="Arial" panose="020B0604020202020204" pitchFamily="34" charset="0"/>
              </a:rPr>
              <a:t>7. Police, at all times, should maintain a relationship with the public that gives reality to the historic tradition that the police are the public and the public are the police;</a:t>
            </a:r>
            <a:r>
              <a:rPr lang="en-GB" sz="1100" baseline="0" dirty="0" smtClean="0">
                <a:solidFill>
                  <a:srgbClr val="002060"/>
                </a:solidFill>
                <a:latin typeface="Arial" panose="020B0604020202020204" pitchFamily="34" charset="0"/>
                <a:cs typeface="Arial" panose="020B0604020202020204" pitchFamily="34" charset="0"/>
              </a:rPr>
              <a:t> </a:t>
            </a:r>
            <a:r>
              <a:rPr lang="en-GB" sz="1100" dirty="0" smtClean="0">
                <a:solidFill>
                  <a:srgbClr val="002060"/>
                </a:solidFill>
                <a:latin typeface="Arial" panose="020B0604020202020204" pitchFamily="34" charset="0"/>
                <a:cs typeface="Arial" panose="020B0604020202020204" pitchFamily="34" charset="0"/>
              </a:rPr>
              <a:t>the police being only members of the public who are paid to give full-time attention to duties which are incumbent on every citizen in the interests of community welfare and existence </a:t>
            </a:r>
          </a:p>
          <a:p>
            <a:pPr marL="0" indent="0">
              <a:lnSpc>
                <a:spcPct val="100000"/>
              </a:lnSpc>
              <a:buNone/>
            </a:pPr>
            <a:r>
              <a:rPr lang="en-GB" sz="1100" dirty="0" smtClean="0">
                <a:solidFill>
                  <a:srgbClr val="002060"/>
                </a:solidFill>
                <a:latin typeface="Arial" panose="020B0604020202020204" pitchFamily="34" charset="0"/>
                <a:cs typeface="Arial" panose="020B0604020202020204" pitchFamily="34" charset="0"/>
              </a:rPr>
              <a:t>8. Police should always direct their action strictly towards their functions and never appear to usurp the powers of the judiciary.</a:t>
            </a:r>
          </a:p>
          <a:p>
            <a:pPr marL="0" indent="0">
              <a:lnSpc>
                <a:spcPct val="100000"/>
              </a:lnSpc>
              <a:buNone/>
            </a:pPr>
            <a:r>
              <a:rPr lang="en-GB" sz="1100" dirty="0" smtClean="0">
                <a:solidFill>
                  <a:srgbClr val="002060"/>
                </a:solidFill>
                <a:latin typeface="Arial" panose="020B0604020202020204" pitchFamily="34" charset="0"/>
                <a:cs typeface="Arial" panose="020B0604020202020204" pitchFamily="34" charset="0"/>
              </a:rPr>
              <a:t>9. The test of police efficiency is the absence of crime and disorder, not the visible evidence of police action in dealing with it.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1570723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b="1" dirty="0" smtClean="0">
                <a:latin typeface="Arial" panose="020B0604020202020204" pitchFamily="34" charset="0"/>
                <a:ea typeface="ＭＳ Ｐゴシック" pitchFamily="34" charset="-128"/>
                <a:cs typeface="Arial" panose="020B0604020202020204" pitchFamily="34" charset="0"/>
              </a:rPr>
              <a:t>The Oxford Dictionary definition of ‘consent’</a:t>
            </a:r>
          </a:p>
          <a:p>
            <a:pPr>
              <a:lnSpc>
                <a:spcPct val="100000"/>
              </a:lnSpc>
            </a:pPr>
            <a:endParaRPr lang="en-GB" altLang="en-US" sz="1100" b="1" i="1" dirty="0" smtClean="0">
              <a:latin typeface="Arial" panose="020B0604020202020204" pitchFamily="34" charset="0"/>
              <a:ea typeface="ＭＳ Ｐゴシック" pitchFamily="34" charset="-128"/>
              <a:cs typeface="Arial" panose="020B0604020202020204" pitchFamily="34" charset="0"/>
            </a:endParaRPr>
          </a:p>
          <a:p>
            <a:pPr>
              <a:lnSpc>
                <a:spcPct val="100000"/>
              </a:lnSpc>
            </a:pPr>
            <a:r>
              <a:rPr lang="en-GB" altLang="en-US" sz="1100" dirty="0" smtClean="0">
                <a:latin typeface="Arial" panose="020B0604020202020204" pitchFamily="34" charset="0"/>
                <a:ea typeface="ＭＳ Ｐゴシック" pitchFamily="34" charset="-128"/>
                <a:cs typeface="Arial" panose="020B0604020202020204" pitchFamily="34" charset="0"/>
              </a:rPr>
              <a:t>  • </a:t>
            </a:r>
            <a:r>
              <a:rPr lang="en-GB" altLang="en-US" sz="1100" b="1" dirty="0" smtClean="0">
                <a:latin typeface="Arial" panose="020B0604020202020204" pitchFamily="34" charset="0"/>
                <a:ea typeface="ＭＳ Ｐゴシック" pitchFamily="34" charset="-128"/>
                <a:cs typeface="Arial" panose="020B0604020202020204" pitchFamily="34" charset="0"/>
              </a:rPr>
              <a:t>noun</a:t>
            </a:r>
            <a:r>
              <a:rPr lang="en-GB" altLang="en-US" sz="1100" dirty="0" smtClean="0">
                <a:latin typeface="Arial" panose="020B0604020202020204" pitchFamily="34" charset="0"/>
                <a:ea typeface="ＭＳ Ｐゴシック" pitchFamily="34" charset="-128"/>
                <a:cs typeface="Arial" panose="020B0604020202020204" pitchFamily="34" charset="0"/>
              </a:rPr>
              <a:t> permission or agreement.</a:t>
            </a:r>
          </a:p>
          <a:p>
            <a:pPr>
              <a:lnSpc>
                <a:spcPct val="100000"/>
              </a:lnSpc>
            </a:pPr>
            <a:endParaRPr lang="en-GB" altLang="en-US" sz="1100" dirty="0" smtClean="0">
              <a:latin typeface="Arial" panose="020B0604020202020204" pitchFamily="34" charset="0"/>
              <a:ea typeface="ＭＳ Ｐゴシック" pitchFamily="34" charset="-128"/>
              <a:cs typeface="Arial" panose="020B0604020202020204" pitchFamily="34" charset="0"/>
            </a:endParaRPr>
          </a:p>
          <a:p>
            <a:pPr>
              <a:lnSpc>
                <a:spcPct val="100000"/>
              </a:lnSpc>
            </a:pPr>
            <a:r>
              <a:rPr lang="en-GB" altLang="en-US" sz="1100" dirty="0" smtClean="0">
                <a:latin typeface="Arial" panose="020B0604020202020204" pitchFamily="34" charset="0"/>
                <a:ea typeface="ＭＳ Ｐゴシック" pitchFamily="34" charset="-128"/>
                <a:cs typeface="Arial" panose="020B0604020202020204" pitchFamily="34" charset="0"/>
              </a:rPr>
              <a:t>It can be seen that policing by consent requires permission of the people.  In order to maintain this permission a confidence in the standards, fairness and ethics of that Police Service must be maintained.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i="0" u="none" strike="noStrike" baseline="0" dirty="0" smtClean="0">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baseline="0" dirty="0" smtClean="0">
                <a:latin typeface="Arial" panose="020B0604020202020204" pitchFamily="34" charset="0"/>
                <a:ea typeface="ＭＳ Ｐゴシック" pitchFamily="34" charset="-128"/>
                <a:cs typeface="Arial" panose="020B0604020202020204" pitchFamily="34" charset="0"/>
              </a:rPr>
              <a:t>Policing by consent was </a:t>
            </a:r>
            <a:r>
              <a:rPr lang="en-GB" sz="1100" b="0" i="0" u="none" strike="noStrike" baseline="0" dirty="0" smtClean="0">
                <a:latin typeface="Arial" panose="020B0604020202020204" pitchFamily="34" charset="0"/>
                <a:cs typeface="Arial" panose="020B0604020202020204" pitchFamily="34" charset="0"/>
              </a:rPr>
              <a:t> out in 9 </a:t>
            </a:r>
            <a:r>
              <a:rPr lang="en-GB" sz="1100" b="0" i="0" u="none" strike="noStrike" baseline="0" dirty="0" err="1" smtClean="0">
                <a:latin typeface="Arial" panose="020B0604020202020204" pitchFamily="34" charset="0"/>
                <a:cs typeface="Arial" panose="020B0604020202020204" pitchFamily="34" charset="0"/>
              </a:rPr>
              <a:t>Peelian</a:t>
            </a:r>
            <a:r>
              <a:rPr lang="en-GB" sz="1100" b="0" i="0" u="none" strike="noStrike" baseline="0" dirty="0" smtClean="0">
                <a:latin typeface="Arial" panose="020B0604020202020204" pitchFamily="34" charset="0"/>
                <a:cs typeface="Arial" panose="020B0604020202020204" pitchFamily="34" charset="0"/>
              </a:rPr>
              <a:t> principles when the Police were first set up in Britain.  The principles explain that the Police are there as servants to the people rather than the state, and it is the people of Britain who allow the Police to perform their duties rather than the state dictating that the people will be Policed regardless of their wishes.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i="0" u="none" strike="noStrike" baseline="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baseline="0" dirty="0" smtClean="0">
                <a:latin typeface="Arial" panose="020B0604020202020204" pitchFamily="34" charset="0"/>
                <a:cs typeface="Arial" panose="020B0604020202020204" pitchFamily="34" charset="0"/>
              </a:rPr>
              <a:t>The power of the police coming from the common consent of the public, as opposed to the power of the state.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smtClean="0">
              <a:latin typeface="Arial" panose="020B0604020202020204" pitchFamily="34" charset="0"/>
              <a:ea typeface="ＭＳ Ｐゴシック" pitchFamily="34" charset="-128"/>
              <a:cs typeface="Arial" panose="020B0604020202020204" pitchFamily="34" charset="0"/>
            </a:endParaRPr>
          </a:p>
          <a:p>
            <a:pPr>
              <a:lnSpc>
                <a:spcPct val="100000"/>
              </a:lnSpc>
            </a:pPr>
            <a:r>
              <a:rPr lang="en-GB" altLang="en-US" sz="1100" b="1" dirty="0" smtClean="0">
                <a:latin typeface="Arial" panose="020B0604020202020204" pitchFamily="34" charset="0"/>
                <a:ea typeface="ＭＳ Ｐゴシック" pitchFamily="34" charset="-128"/>
                <a:cs typeface="Arial" panose="020B0604020202020204" pitchFamily="34" charset="0"/>
              </a:rPr>
              <a:t>Discuss</a:t>
            </a:r>
          </a:p>
          <a:p>
            <a:pPr>
              <a:lnSpc>
                <a:spcPct val="100000"/>
              </a:lnSpc>
              <a:buFontTx/>
              <a:buChar char="•"/>
            </a:pPr>
            <a:r>
              <a:rPr lang="en-GB" altLang="en-US" sz="1100" dirty="0" smtClean="0">
                <a:latin typeface="Arial" panose="020B0604020202020204" pitchFamily="34" charset="0"/>
                <a:ea typeface="ＭＳ Ｐゴシック" pitchFamily="34" charset="-128"/>
                <a:cs typeface="Arial" panose="020B0604020202020204" pitchFamily="34" charset="0"/>
              </a:rPr>
              <a:t>Benefits of Policing by consent</a:t>
            </a:r>
          </a:p>
          <a:p>
            <a:pPr>
              <a:lnSpc>
                <a:spcPct val="100000"/>
              </a:lnSpc>
              <a:buFontTx/>
              <a:buChar char="•"/>
            </a:pPr>
            <a:r>
              <a:rPr lang="en-GB" altLang="en-US" sz="1100" dirty="0" smtClean="0">
                <a:latin typeface="Arial" panose="020B0604020202020204" pitchFamily="34" charset="0"/>
                <a:ea typeface="ＭＳ Ｐゴシック" pitchFamily="34" charset="-128"/>
                <a:cs typeface="Arial" panose="020B0604020202020204" pitchFamily="34" charset="0"/>
              </a:rPr>
              <a:t>The dangers of oppressive policing or strict controls</a:t>
            </a:r>
          </a:p>
          <a:p>
            <a:pPr>
              <a:lnSpc>
                <a:spcPct val="100000"/>
              </a:lnSpc>
              <a:buFontTx/>
              <a:buChar char="•"/>
            </a:pPr>
            <a:r>
              <a:rPr lang="en-GB" altLang="en-US" sz="1100" dirty="0" smtClean="0">
                <a:latin typeface="Arial" panose="020B0604020202020204" pitchFamily="34" charset="0"/>
                <a:ea typeface="ＭＳ Ｐゴシック" pitchFamily="34" charset="-128"/>
                <a:cs typeface="Arial" panose="020B0604020202020204" pitchFamily="34" charset="0"/>
              </a:rPr>
              <a:t>The importance of fostering the trust and support of the communities we serve and in turn maintaining ‘consent to police’</a:t>
            </a:r>
          </a:p>
          <a:p>
            <a:pPr>
              <a:lnSpc>
                <a:spcPct val="100000"/>
              </a:lnSpc>
              <a:buFontTx/>
              <a:buChar char="•"/>
            </a:pPr>
            <a:r>
              <a:rPr lang="en-GB" altLang="en-US" sz="1100" dirty="0" smtClean="0">
                <a:latin typeface="Arial" panose="020B0604020202020204" pitchFamily="34" charset="0"/>
                <a:ea typeface="ＭＳ Ｐゴシック" pitchFamily="34" charset="-128"/>
                <a:cs typeface="Arial" panose="020B0604020202020204" pitchFamily="34" charset="0"/>
              </a:rPr>
              <a:t>Benefits of living in a free society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12007335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What types of incidents get reported to the Police? </a:t>
            </a:r>
            <a:r>
              <a:rPr kumimoji="0" lang="en-GB" sz="1100" b="1"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Trainer to allocate quiz sheets to students before revealing answers.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These are a few types of incidents</a:t>
            </a:r>
            <a:r>
              <a:rPr lang="en-GB" sz="1100" baseline="0" dirty="0" smtClean="0">
                <a:latin typeface="Arial" panose="020B0604020202020204" pitchFamily="34" charset="0"/>
                <a:cs typeface="Arial" panose="020B0604020202020204" pitchFamily="34" charset="0"/>
              </a:rPr>
              <a:t> that the students will be responding to as a result of the FCC taking the initial call and details from the caller.</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4352505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charset="0"/>
              <a:buNone/>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Role of the FCC staff</a:t>
            </a:r>
          </a:p>
          <a:p>
            <a:pPr marL="0" marR="0" lvl="0" indent="0" algn="l" defTabSz="914400" rtl="0" eaLnBrk="1" fontAlgn="auto" latinLnBrk="0" hangingPunct="1">
              <a:lnSpc>
                <a:spcPct val="100000"/>
              </a:lnSpc>
              <a:spcBef>
                <a:spcPct val="20000"/>
              </a:spcBef>
              <a:spcAft>
                <a:spcPts val="0"/>
              </a:spcAft>
              <a:buClrTx/>
              <a:buSzTx/>
              <a:buFont typeface="Arial" charset="0"/>
              <a:buNone/>
              <a:tabLst/>
              <a:defRPr/>
            </a:pPr>
            <a:endParaRPr kumimoji="0" lang="en-GB" altLang="en-US"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charset="0"/>
              <a:buChar char="•"/>
              <a:tabLst/>
              <a:defRPr/>
            </a:pPr>
            <a:r>
              <a:rPr kumimoji="0" lang="en-GB" altLang="en-US"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Answer all calls into the FCC</a:t>
            </a:r>
          </a:p>
          <a:p>
            <a:pPr marL="342900" marR="0" lvl="0" indent="-342900" algn="l" defTabSz="914400" rtl="0" eaLnBrk="1" fontAlgn="auto" latinLnBrk="0" hangingPunct="1">
              <a:lnSpc>
                <a:spcPct val="100000"/>
              </a:lnSpc>
              <a:spcBef>
                <a:spcPct val="20000"/>
              </a:spcBef>
              <a:spcAft>
                <a:spcPts val="0"/>
              </a:spcAft>
              <a:buClrTx/>
              <a:buSzTx/>
              <a:buFont typeface="Arial" charset="0"/>
              <a:buChar char="•"/>
              <a:tabLst/>
              <a:defRPr/>
            </a:pPr>
            <a:r>
              <a:rPr kumimoji="0" lang="en-GB" altLang="en-US"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To establish callers needs and where necessary, open an incident log/ offer advice/ transfer calls to other departments</a:t>
            </a:r>
          </a:p>
          <a:p>
            <a:pPr marL="342900" marR="0" lvl="0" indent="-342900" algn="l" defTabSz="914400" rtl="0" eaLnBrk="1" fontAlgn="auto" latinLnBrk="0" hangingPunct="1">
              <a:lnSpc>
                <a:spcPct val="100000"/>
              </a:lnSpc>
              <a:spcBef>
                <a:spcPct val="20000"/>
              </a:spcBef>
              <a:spcAft>
                <a:spcPts val="0"/>
              </a:spcAft>
              <a:buClrTx/>
              <a:buSzTx/>
              <a:buFont typeface="Arial" charset="0"/>
              <a:buChar char="•"/>
              <a:tabLst/>
              <a:defRPr/>
            </a:pPr>
            <a:r>
              <a:rPr kumimoji="0" lang="en-GB" altLang="en-US"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Resolve calls whenever possible</a:t>
            </a:r>
          </a:p>
          <a:p>
            <a:pPr marL="342900" marR="0" lvl="0" indent="-342900" algn="l" defTabSz="914400" rtl="0" eaLnBrk="1" fontAlgn="auto" latinLnBrk="0" hangingPunct="1">
              <a:lnSpc>
                <a:spcPct val="100000"/>
              </a:lnSpc>
              <a:spcBef>
                <a:spcPct val="20000"/>
              </a:spcBef>
              <a:spcAft>
                <a:spcPts val="0"/>
              </a:spcAft>
              <a:buClrTx/>
              <a:buSzTx/>
              <a:buFont typeface="Arial" charset="0"/>
              <a:buChar char="•"/>
              <a:tabLst/>
              <a:defRPr/>
            </a:pPr>
            <a:r>
              <a:rPr kumimoji="0" lang="en-GB" altLang="en-US"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Allocate the attendance of suitable police resources to scheduled response incidents</a:t>
            </a:r>
          </a:p>
          <a:p>
            <a:pPr marL="342900" marR="0" lvl="0" indent="-342900" algn="l" defTabSz="914400" rtl="0" eaLnBrk="1" fontAlgn="auto" latinLnBrk="0" hangingPunct="1">
              <a:lnSpc>
                <a:spcPct val="100000"/>
              </a:lnSpc>
              <a:spcBef>
                <a:spcPct val="20000"/>
              </a:spcBef>
              <a:spcAft>
                <a:spcPts val="0"/>
              </a:spcAft>
              <a:buClrTx/>
              <a:buSzTx/>
              <a:buFont typeface="Arial" charset="0"/>
              <a:buChar char="•"/>
              <a:tabLst/>
              <a:defRPr/>
            </a:pPr>
            <a:r>
              <a:rPr kumimoji="0" lang="en-GB" altLang="en-US"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To ensure that each and every contact with the public is of the highest standard</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3253673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baseline="0" dirty="0" smtClean="0">
                <a:latin typeface="Arial" panose="020B0604020202020204" pitchFamily="34" charset="0"/>
                <a:cs typeface="Arial" panose="020B0604020202020204" pitchFamily="34" charset="0"/>
              </a:rPr>
              <a:t>WHAT TYPES OF INFORMATION DO YOU THINK THE CALL OPERATOR WILL WANT TO GET FROM THE REPORTING PERSON?</a:t>
            </a:r>
          </a:p>
          <a:p>
            <a:r>
              <a:rPr lang="en-GB" sz="1100" b="0" baseline="0" dirty="0" smtClean="0">
                <a:latin typeface="Arial" panose="020B0604020202020204" pitchFamily="34" charset="0"/>
                <a:cs typeface="Arial" panose="020B0604020202020204" pitchFamily="34" charset="0"/>
              </a:rPr>
              <a:t>E.G. DESCRIPTIONS, DIRECTION OF TRAVEL, WEAPON DESCRIPTIONS, INJURIES, MEDICAL ASSISTANCE REQUIRED ETC. </a:t>
            </a:r>
          </a:p>
          <a:p>
            <a:endParaRPr lang="en-GB" sz="1100" b="0" baseline="0" dirty="0" smtClean="0">
              <a:latin typeface="Arial" panose="020B0604020202020204" pitchFamily="34" charset="0"/>
              <a:cs typeface="Arial" panose="020B0604020202020204" pitchFamily="34" charset="0"/>
            </a:endParaRPr>
          </a:p>
          <a:p>
            <a:r>
              <a:rPr lang="en-GB" sz="1100" b="0" baseline="0" dirty="0" smtClean="0">
                <a:latin typeface="Arial" panose="020B0604020202020204" pitchFamily="34" charset="0"/>
                <a:cs typeface="Arial" panose="020B0604020202020204" pitchFamily="34" charset="0"/>
              </a:rPr>
              <a:t>WHO ELSE DO YOU THINK THE CONTROL ROOM OPERATOR WILL BE CONSIDERING / REQUESTING TO ATTEND THE INCIDENT. </a:t>
            </a:r>
          </a:p>
          <a:p>
            <a:r>
              <a:rPr lang="en-GB" sz="1100" b="0" baseline="0" dirty="0" smtClean="0">
                <a:latin typeface="Arial" panose="020B0604020202020204" pitchFamily="34" charset="0"/>
                <a:cs typeface="Arial" panose="020B0604020202020204" pitchFamily="34" charset="0"/>
              </a:rPr>
              <a:t>E.G. FIRST RESPONDER, AMBULANCE, FIREARMS, DOG HANDLER ETC. </a:t>
            </a:r>
          </a:p>
          <a:p>
            <a:endParaRPr lang="en-GB" sz="1100" b="0" baseline="0" dirty="0" smtClean="0">
              <a:latin typeface="Arial" panose="020B0604020202020204" pitchFamily="34" charset="0"/>
              <a:cs typeface="Arial" panose="020B0604020202020204" pitchFamily="34" charset="0"/>
            </a:endParaRPr>
          </a:p>
          <a:p>
            <a:r>
              <a:rPr lang="en-GB" sz="1100" b="0" baseline="0" dirty="0" smtClean="0">
                <a:latin typeface="Arial" panose="020B0604020202020204" pitchFamily="34" charset="0"/>
                <a:cs typeface="Arial" panose="020B0604020202020204" pitchFamily="34" charset="0"/>
              </a:rPr>
              <a:t>WHILST EN ROUTE TO THE CALL WHAT WOULD YOU BE CONSIDERING?</a:t>
            </a:r>
          </a:p>
          <a:p>
            <a:r>
              <a:rPr lang="en-GB" sz="1100" b="0" baseline="0" dirty="0" smtClean="0">
                <a:latin typeface="Arial" panose="020B0604020202020204" pitchFamily="34" charset="0"/>
                <a:cs typeface="Arial" panose="020B0604020202020204" pitchFamily="34" charset="0"/>
              </a:rPr>
              <a:t>E.G. OBTAINING INFO EN ROUTE, SUSPECT WARNING MARKERS ETC, DESCRIPTIONS,  SUPPORT REQUIRED, PUTTING OUT OBSERVATIONS, REQUEST AMBULANCE, OTHER UNITS ETC </a:t>
            </a:r>
          </a:p>
          <a:p>
            <a:endParaRPr lang="en-GB" sz="1100" b="0" baseline="0" dirty="0" smtClean="0">
              <a:latin typeface="Arial" panose="020B0604020202020204" pitchFamily="34" charset="0"/>
              <a:cs typeface="Arial" panose="020B0604020202020204" pitchFamily="34" charset="0"/>
            </a:endParaRPr>
          </a:p>
          <a:p>
            <a:r>
              <a:rPr lang="en-GB" sz="1100" b="0" baseline="0" dirty="0" smtClean="0">
                <a:latin typeface="Arial" panose="020B0604020202020204" pitchFamily="34" charset="0"/>
                <a:cs typeface="Arial" panose="020B0604020202020204" pitchFamily="34" charset="0"/>
              </a:rPr>
              <a:t>AS FIRST OFFICER ON THE SCENE WHAT ARE YOUR CONSIDERATIONS?</a:t>
            </a:r>
          </a:p>
          <a:p>
            <a:r>
              <a:rPr lang="en-GB" sz="1100" b="0" baseline="0" dirty="0" smtClean="0">
                <a:latin typeface="Arial" panose="020B0604020202020204" pitchFamily="34" charset="0"/>
                <a:cs typeface="Arial" panose="020B0604020202020204" pitchFamily="34" charset="0"/>
              </a:rPr>
              <a:t>INJURIES TO VICTIM, SUSPECT DIRECTION OF TRAVEL, STATEMENTS, RECORDING VICTIM DEMANOUR, SCENE PRES, PHOTOGRAPHS, SEIZING EXHIBITS, CSI, CORDONS BWC, SAFEGUARDING ETC. </a:t>
            </a:r>
          </a:p>
          <a:p>
            <a:endParaRPr lang="en-GB" b="0" baseline="0" dirty="0" smtClean="0"/>
          </a:p>
          <a:p>
            <a:endParaRPr lang="en-GB" b="0" baseline="0" dirty="0" smtClean="0"/>
          </a:p>
          <a:p>
            <a:endParaRPr lang="en-GB" b="0" dirty="0" smtClean="0"/>
          </a:p>
          <a:p>
            <a:endParaRPr lang="en-GB" dirty="0" smtClean="0"/>
          </a:p>
          <a:p>
            <a:endParaRPr lang="en-GB" b="0"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38752208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Who is</a:t>
            </a:r>
            <a:r>
              <a:rPr lang="en-GB" sz="1100" baseline="0" dirty="0" smtClean="0">
                <a:latin typeface="Arial" panose="020B0604020202020204" pitchFamily="34" charset="0"/>
                <a:cs typeface="Arial" panose="020B0604020202020204" pitchFamily="34" charset="0"/>
              </a:rPr>
              <a:t> a first responder? </a:t>
            </a:r>
          </a:p>
          <a:p>
            <a:endParaRPr lang="en-GB" sz="1100" baseline="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first responder remains</a:t>
            </a:r>
            <a:r>
              <a:rPr lang="en-GB" sz="1100" baseline="0" dirty="0" smtClean="0">
                <a:latin typeface="Arial" panose="020B0604020202020204" pitchFamily="34" charset="0"/>
                <a:cs typeface="Arial" panose="020B0604020202020204" pitchFamily="34" charset="0"/>
              </a:rPr>
              <a:t> responsible for investigation and safety planning unless and until the case is handed over to a specialist or other investigating officer.</a:t>
            </a:r>
          </a:p>
          <a:p>
            <a:endParaRPr lang="en-GB" sz="1100" baseline="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Officers should obtain all relevant information from the call handler about the incident and parties involved to enable initial risk assessment prior to arrival at the scene. Thus utilising the NDM in responding to the incident and conducting</a:t>
            </a:r>
            <a:r>
              <a:rPr lang="en-GB" sz="1100" baseline="0" dirty="0" smtClean="0">
                <a:latin typeface="Arial" panose="020B0604020202020204" pitchFamily="34" charset="0"/>
                <a:cs typeface="Arial" panose="020B0604020202020204" pitchFamily="34" charset="0"/>
              </a:rPr>
              <a:t> a dynamic risk-assessment prior to arrival at the scene.</a:t>
            </a:r>
          </a:p>
          <a:p>
            <a:r>
              <a:rPr lang="en-GB" sz="1100" baseline="0" dirty="0" smtClean="0">
                <a:latin typeface="Arial" panose="020B0604020202020204" pitchFamily="34" charset="0"/>
                <a:cs typeface="Arial" panose="020B0604020202020204" pitchFamily="34" charset="0"/>
              </a:rPr>
              <a:t>This will include previous calls (actionable intelligence NIM), requirement for further resources or specialist support.</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On arrival at the scene - </a:t>
            </a:r>
            <a:r>
              <a:rPr lang="en-GB" sz="1100" dirty="0" smtClean="0">
                <a:latin typeface="Arial" panose="020B0604020202020204" pitchFamily="34" charset="0"/>
                <a:cs typeface="Arial" panose="020B0604020202020204" pitchFamily="34" charset="0"/>
              </a:rPr>
              <a:t>The first priority of an officer should be to protect all people present from injury or further harm. This includes the victim, children, witnesses, police officers and the suspect. </a:t>
            </a:r>
            <a:endParaRPr lang="en-GB" sz="1100" baseline="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33697822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dirty="0" smtClean="0">
                <a:latin typeface="Arial" panose="020B0604020202020204" pitchFamily="34" charset="0"/>
                <a:cs typeface="Arial" panose="020B0604020202020204" pitchFamily="34" charset="0"/>
              </a:rPr>
              <a:t>Activity 2:</a:t>
            </a:r>
            <a:r>
              <a:rPr lang="en-GB" sz="1100" b="1" baseline="0" dirty="0" smtClean="0">
                <a:latin typeface="Arial" panose="020B0604020202020204" pitchFamily="34" charset="0"/>
                <a:cs typeface="Arial" panose="020B0604020202020204" pitchFamily="34" charset="0"/>
              </a:rPr>
              <a:t> </a:t>
            </a:r>
            <a:r>
              <a:rPr lang="en-GB" sz="1100" b="1" dirty="0" smtClean="0">
                <a:latin typeface="Arial" panose="020B0604020202020204" pitchFamily="34" charset="0"/>
                <a:cs typeface="Arial" panose="020B0604020202020204" pitchFamily="34" charset="0"/>
              </a:rPr>
              <a:t>GROUP TASK :</a:t>
            </a:r>
          </a:p>
          <a:p>
            <a:pPr>
              <a:lnSpc>
                <a:spcPct val="100000"/>
              </a:lnSpc>
            </a:pPr>
            <a:endParaRPr lang="en-GB" sz="1100" b="1" dirty="0" smtClean="0">
              <a:latin typeface="Arial" panose="020B0604020202020204" pitchFamily="34" charset="0"/>
              <a:cs typeface="Arial" panose="020B0604020202020204" pitchFamily="34" charset="0"/>
            </a:endParaRPr>
          </a:p>
          <a:p>
            <a:pPr>
              <a:lnSpc>
                <a:spcPct val="100000"/>
              </a:lnSpc>
            </a:pPr>
            <a:r>
              <a:rPr lang="en-GB" sz="1100" b="0" dirty="0" smtClean="0">
                <a:latin typeface="Arial" panose="020B0604020202020204" pitchFamily="34" charset="0"/>
                <a:cs typeface="Arial" panose="020B0604020202020204" pitchFamily="34" charset="0"/>
              </a:rPr>
              <a:t>TRAINER TO ALLOCATE SCENARIO TO STUDENTS. </a:t>
            </a:r>
            <a:r>
              <a:rPr lang="en-GB" sz="1100" b="0" baseline="0" dirty="0" smtClean="0">
                <a:latin typeface="Arial" panose="020B0604020202020204" pitchFamily="34" charset="0"/>
                <a:cs typeface="Arial" panose="020B0604020202020204" pitchFamily="34" charset="0"/>
              </a:rPr>
              <a:t>  </a:t>
            </a:r>
            <a:r>
              <a:rPr lang="en-GB" sz="1100" b="0" dirty="0" smtClean="0">
                <a:latin typeface="Arial" panose="020B0604020202020204" pitchFamily="34" charset="0"/>
                <a:cs typeface="Arial" panose="020B0604020202020204" pitchFamily="34" charset="0"/>
              </a:rPr>
              <a:t>STUDENTS TO CONSIDER THE FOLLOWING</a:t>
            </a:r>
            <a:r>
              <a:rPr lang="en-GB" sz="1100" b="0" baseline="0" dirty="0" smtClean="0">
                <a:latin typeface="Arial" panose="020B0604020202020204" pitchFamily="34" charset="0"/>
                <a:cs typeface="Arial" panose="020B0604020202020204" pitchFamily="34" charset="0"/>
              </a:rPr>
              <a:t> QUESTIONS:</a:t>
            </a:r>
          </a:p>
          <a:p>
            <a:pPr>
              <a:lnSpc>
                <a:spcPct val="100000"/>
              </a:lnSpc>
            </a:pPr>
            <a:endParaRPr lang="en-GB" sz="1100" b="0" baseline="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kern="1200" dirty="0" smtClean="0">
                <a:solidFill>
                  <a:schemeClr val="tx1"/>
                </a:solidFill>
                <a:effectLst/>
                <a:latin typeface="Arial" panose="020B0604020202020204" pitchFamily="34" charset="0"/>
                <a:ea typeface="+mn-ea"/>
                <a:cs typeface="Arial" panose="020B0604020202020204" pitchFamily="34" charset="0"/>
              </a:rPr>
              <a:t>Q. What further information do you need whilst ‘</a:t>
            </a:r>
            <a:r>
              <a:rPr lang="en-GB" sz="1100" b="1" kern="1200" dirty="0" err="1" smtClean="0">
                <a:solidFill>
                  <a:schemeClr val="tx1"/>
                </a:solidFill>
                <a:effectLst/>
                <a:latin typeface="Arial" panose="020B0604020202020204" pitchFamily="34" charset="0"/>
                <a:ea typeface="+mn-ea"/>
                <a:cs typeface="Arial" panose="020B0604020202020204" pitchFamily="34" charset="0"/>
              </a:rPr>
              <a:t>en</a:t>
            </a:r>
            <a:r>
              <a:rPr lang="en-GB" sz="1100" b="1" kern="1200" dirty="0" smtClean="0">
                <a:solidFill>
                  <a:schemeClr val="tx1"/>
                </a:solidFill>
                <a:effectLst/>
                <a:latin typeface="Arial" panose="020B0604020202020204" pitchFamily="34" charset="0"/>
                <a:ea typeface="+mn-ea"/>
                <a:cs typeface="Arial" panose="020B0604020202020204" pitchFamily="34" charset="0"/>
              </a:rPr>
              <a:t>-route’ to the call?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1" kern="1200" dirty="0" smtClean="0">
                <a:solidFill>
                  <a:schemeClr val="tx1"/>
                </a:solidFill>
                <a:effectLst/>
                <a:latin typeface="Arial" panose="020B0604020202020204" pitchFamily="34" charset="0"/>
                <a:ea typeface="+mn-ea"/>
                <a:cs typeface="Arial" panose="020B0604020202020204" pitchFamily="34" charset="0"/>
              </a:rPr>
              <a:t>Q1. What options do you have in relation to attending the scene?</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1" kern="1200" dirty="0" smtClean="0">
                <a:solidFill>
                  <a:schemeClr val="tx1"/>
                </a:solidFill>
                <a:effectLst/>
                <a:latin typeface="Arial" panose="020B0604020202020204" pitchFamily="34" charset="0"/>
                <a:ea typeface="+mn-ea"/>
                <a:cs typeface="Arial" panose="020B0604020202020204" pitchFamily="34" charset="0"/>
              </a:rPr>
              <a:t>Q2. What are your considerations upon arrival at the scene?</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0" baseline="0" dirty="0" smtClean="0">
                <a:latin typeface="Arial" panose="020B0604020202020204" pitchFamily="34" charset="0"/>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kern="1200" dirty="0" smtClean="0">
                <a:solidFill>
                  <a:schemeClr val="tx1"/>
                </a:solidFill>
                <a:effectLst/>
                <a:latin typeface="Arial" panose="020B0604020202020204" pitchFamily="34" charset="0"/>
                <a:ea typeface="+mn-ea"/>
                <a:cs typeface="Arial" panose="020B0604020202020204" pitchFamily="34" charset="0"/>
              </a:rPr>
              <a:t>Q. What are your initial thoughts and actions?</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endParaRPr lang="en-GB" b="0" baseline="0" dirty="0" smtClean="0"/>
          </a:p>
          <a:p>
            <a:endParaRPr lang="en-GB" b="0" baseline="0" dirty="0" smtClean="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42558552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There is some good evidence to show that where officers responding to domestic abuse are equipped with body-worn cameras the proportion of sanctioned detections resulting in a criminal charge increases. The impact of attending officers wearing BWV on the views and experiences of victims has not yet been explored however. Forces may want to consider whether officers equipped with BWV should be routinely assigned to domestic abuse incidents.</a:t>
            </a:r>
          </a:p>
          <a:p>
            <a:r>
              <a:rPr lang="en-GB" sz="1100" dirty="0" smtClean="0">
                <a:latin typeface="Arial" panose="020B0604020202020204" pitchFamily="34" charset="0"/>
                <a:cs typeface="Arial" panose="020B0604020202020204" pitchFamily="34" charset="0"/>
              </a:rPr>
              <a:t>If body-worn video equipment is available to officers responding to a domestic incident, its use should always be considered.</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BWV</a:t>
            </a:r>
            <a:r>
              <a:rPr lang="en-GB" sz="1100" baseline="0" dirty="0" smtClean="0">
                <a:latin typeface="Arial" panose="020B0604020202020204" pitchFamily="34" charset="0"/>
                <a:cs typeface="Arial" panose="020B0604020202020204" pitchFamily="34" charset="0"/>
              </a:rPr>
              <a:t> is technological evidence and therefore can not be refuted – </a:t>
            </a:r>
            <a:r>
              <a:rPr lang="en-GB" sz="1100" i="1" baseline="0" dirty="0" smtClean="0">
                <a:latin typeface="Arial" panose="020B0604020202020204" pitchFamily="34" charset="0"/>
                <a:cs typeface="Arial" panose="020B0604020202020204" pitchFamily="34" charset="0"/>
              </a:rPr>
              <a:t>What you see is what you get!!</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23078869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err="1" smtClean="0">
                <a:latin typeface="Arial" panose="020B0604020202020204" pitchFamily="34" charset="0"/>
                <a:cs typeface="Arial" panose="020B0604020202020204" pitchFamily="34" charset="0"/>
              </a:rPr>
              <a:t>Egon</a:t>
            </a:r>
            <a:r>
              <a:rPr lang="en-GB" sz="1100" baseline="0" dirty="0" smtClean="0">
                <a:latin typeface="Arial" panose="020B0604020202020204" pitchFamily="34" charset="0"/>
                <a:cs typeface="Arial" panose="020B0604020202020204" pitchFamily="34" charset="0"/>
              </a:rPr>
              <a:t> Bittner – a pioneer in the sociology of policing. He is renowned for his ground breaking studies of the relationships between Police and society. (His most notable works is ‘The Functions of the Police in modern Society(1970)).</a:t>
            </a:r>
          </a:p>
          <a:p>
            <a:endParaRPr lang="en-GB" sz="1100" baseline="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This mission has expanded in response to social change. During the 2000s the police were asked to take on a greater enforcement role around antisocial behaviour. This was arguably the consequence of the gradual erosion of informal social controls over the post war period as society became more mobile, atomised and diverse. The weakening of informal mechanisms of social control is likely to have been responsible for an increased demand for a visible police presence on the street and increased calls on public service professionals to intervene in matters that in the past were handled by communities themselves.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27561740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SAFEGUARDING:</a:t>
            </a:r>
          </a:p>
          <a:p>
            <a:r>
              <a:rPr lang="en-GB" sz="1100" dirty="0" smtClean="0">
                <a:latin typeface="Arial" panose="020B0604020202020204" pitchFamily="34" charset="0"/>
                <a:cs typeface="Arial" panose="020B0604020202020204" pitchFamily="34" charset="0"/>
              </a:rPr>
              <a:t>Where applicable, officers should:</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seek advice in complex cases</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note that the victim is often the primary source of evidence and should be treated as such, with due regard to their safety, state of mind and ability to cope with forensic requests</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note that the suspect and other persons, including children, at the premises may also be sources of evidence</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secure, preserve and control the scene to limit any access until they can adequately assess the situation</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remove people and animals from the immediate scene of the incident, and, ideally, from the whole area</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establish physical secondary scene parameters – potentially the whole of the premises</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note that the suspect’s actions following the incident may create further sites of forensic interest</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consider erecting cordons and putting in place a </a:t>
            </a:r>
            <a:r>
              <a:rPr lang="en-GB" sz="1100" dirty="0" err="1" smtClean="0">
                <a:latin typeface="Arial" panose="020B0604020202020204" pitchFamily="34" charset="0"/>
                <a:cs typeface="Arial" panose="020B0604020202020204" pitchFamily="34" charset="0"/>
              </a:rPr>
              <a:t>loggist</a:t>
            </a:r>
            <a:r>
              <a:rPr lang="en-GB" sz="1100" dirty="0" smtClean="0">
                <a:latin typeface="Arial" panose="020B0604020202020204" pitchFamily="34" charset="0"/>
                <a:cs typeface="Arial" panose="020B0604020202020204" pitchFamily="34" charset="0"/>
              </a:rPr>
              <a:t> to record persons entering and leaving (depending on the severity of the incident)</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consider any potential areas of contamination that could compromise the integrity of evidential material</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request a CSI to attend or record the reasons why a CSI was not called or did not attend</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establish a work base in a safe area of the premises</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ensure the scene is photographed or visually recorded as soon as possible</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secure and preserve CCTV evidence if it exists</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secure and preserve mobile phones or computer equipment.</a:t>
            </a: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INTELLIGENCE:</a:t>
            </a:r>
          </a:p>
          <a:p>
            <a:r>
              <a:rPr lang="en-GB" sz="1100" dirty="0" smtClean="0">
                <a:latin typeface="Arial" panose="020B0604020202020204" pitchFamily="34" charset="0"/>
                <a:cs typeface="Arial" panose="020B0604020202020204" pitchFamily="34" charset="0"/>
              </a:rPr>
              <a:t>The police collect information that is required for policing purposes. Policing purposes provide the legal basis for the collection, recording, evaluation, sharing and retention of information and may include one, or a combination, of the following:</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protecting life and property</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preserving order</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preventing the commission of offences</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bringing offenders to justice</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any duty or responsibility arising from common or statute law.</a:t>
            </a:r>
          </a:p>
          <a:p>
            <a:r>
              <a:rPr lang="en-GB" sz="1100" dirty="0" smtClean="0">
                <a:latin typeface="Arial" panose="020B0604020202020204" pitchFamily="34" charset="0"/>
                <a:cs typeface="Arial" panose="020B0604020202020204" pitchFamily="34" charset="0"/>
              </a:rPr>
              <a:t>Information is collected in one of three ways:</a:t>
            </a:r>
          </a:p>
          <a:p>
            <a:pPr marL="171450" indent="-171450">
              <a:buFont typeface="Arial" panose="020B0604020202020204" pitchFamily="34" charset="0"/>
              <a:buChar char="•"/>
            </a:pPr>
            <a:r>
              <a:rPr lang="en-GB" sz="1100" b="0" dirty="0" smtClean="0">
                <a:latin typeface="Arial" panose="020B0604020202020204" pitchFamily="34" charset="0"/>
                <a:cs typeface="Arial" panose="020B0604020202020204" pitchFamily="34" charset="0"/>
              </a:rPr>
              <a:t>Routine collection</a:t>
            </a:r>
          </a:p>
          <a:p>
            <a:pPr marL="171450" indent="-171450">
              <a:buFont typeface="Arial" panose="020B0604020202020204" pitchFamily="34" charset="0"/>
              <a:buChar char="•"/>
            </a:pPr>
            <a:r>
              <a:rPr lang="en-GB" sz="1100" b="0" dirty="0" smtClean="0">
                <a:latin typeface="Arial" panose="020B0604020202020204" pitchFamily="34" charset="0"/>
                <a:cs typeface="Arial" panose="020B0604020202020204" pitchFamily="34" charset="0"/>
              </a:rPr>
              <a:t>Tasked information</a:t>
            </a:r>
          </a:p>
          <a:p>
            <a:pPr marL="171450" indent="-171450">
              <a:buFont typeface="Arial" panose="020B0604020202020204" pitchFamily="34" charset="0"/>
              <a:buChar char="•"/>
            </a:pPr>
            <a:r>
              <a:rPr lang="en-GB" sz="1100" b="0" dirty="0" smtClean="0">
                <a:latin typeface="Arial" panose="020B0604020202020204" pitchFamily="34" charset="0"/>
                <a:cs typeface="Arial" panose="020B0604020202020204" pitchFamily="34" charset="0"/>
              </a:rPr>
              <a:t>Volunteered information </a:t>
            </a:r>
          </a:p>
          <a:p>
            <a:pPr marL="171450" indent="-171450">
              <a:buFont typeface="Arial" panose="020B0604020202020204" pitchFamily="34" charset="0"/>
              <a:buChar char="•"/>
            </a:pPr>
            <a:endParaRPr lang="en-GB" sz="1100" b="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INVESTIGATION:</a:t>
            </a:r>
          </a:p>
          <a:p>
            <a:r>
              <a:rPr lang="en-GB" sz="1100" dirty="0" smtClean="0">
                <a:latin typeface="Arial" panose="020B0604020202020204" pitchFamily="34" charset="0"/>
                <a:cs typeface="Arial" panose="020B0604020202020204" pitchFamily="34" charset="0"/>
              </a:rPr>
              <a:t>The </a:t>
            </a:r>
            <a:r>
              <a:rPr lang="en-GB" sz="1100" dirty="0" smtClean="0">
                <a:latin typeface="Arial" panose="020B0604020202020204" pitchFamily="34" charset="0"/>
                <a:cs typeface="Arial" panose="020B0604020202020204" pitchFamily="34" charset="0"/>
                <a:hlinkClick r:id="rId3" tooltip="Criminal Procedure and Investigations Act 1996 Code of Practice"/>
              </a:rPr>
              <a:t>Criminal Procedure and Investigations Act 1996 Code of Practice</a:t>
            </a:r>
            <a:r>
              <a:rPr lang="en-GB" sz="1100" dirty="0" smtClean="0">
                <a:latin typeface="Arial" panose="020B0604020202020204" pitchFamily="34" charset="0"/>
                <a:cs typeface="Arial" panose="020B0604020202020204" pitchFamily="34" charset="0"/>
              </a:rPr>
              <a:t> under part 2 states that:</a:t>
            </a:r>
          </a:p>
          <a:p>
            <a:r>
              <a:rPr lang="en-GB" sz="1100" dirty="0" smtClean="0">
                <a:effectLst/>
                <a:latin typeface="Arial" panose="020B0604020202020204" pitchFamily="34" charset="0"/>
                <a:cs typeface="Arial" panose="020B0604020202020204" pitchFamily="34" charset="0"/>
              </a:rPr>
              <a:t>All investigators have a responsibility for carrying out the duties imposed on them under this code, including in particular recording information and retaining records of information and other material.</a:t>
            </a:r>
          </a:p>
          <a:p>
            <a:r>
              <a:rPr lang="en-GB" sz="1100" dirty="0" smtClean="0">
                <a:latin typeface="Arial" panose="020B0604020202020204" pitchFamily="34" charset="0"/>
                <a:cs typeface="Arial" panose="020B0604020202020204" pitchFamily="34" charset="0"/>
              </a:rPr>
              <a:t>The successful management of an investigation requires planning, organisation, control and motivation.</a:t>
            </a: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VARIATIONS</a:t>
            </a:r>
            <a:r>
              <a:rPr lang="en-GB" sz="1100" b="1" baseline="0" dirty="0" smtClean="0">
                <a:latin typeface="Arial" panose="020B0604020202020204" pitchFamily="34" charset="0"/>
                <a:cs typeface="Arial" panose="020B0604020202020204" pitchFamily="34" charset="0"/>
              </a:rPr>
              <a:t> TO RESPONSE APPROACH FOR DIFFERENT ENVIRONMENTS EG CARE HOMES</a:t>
            </a:r>
          </a:p>
          <a:p>
            <a:r>
              <a:rPr lang="en-GB" sz="1100" dirty="0" smtClean="0">
                <a:latin typeface="Arial" panose="020B0604020202020204" pitchFamily="34" charset="0"/>
                <a:cs typeface="Arial" panose="020B0604020202020204" pitchFamily="34" charset="0"/>
              </a:rPr>
              <a:t>The day-to-day state of order and policing services provided within a community. This can vary widely from one area to another and even by time of day. Effective information and intelligence management provides accurate information as to the current state. It should be recognised that communities are complex in nature and may be permanent or transient.</a:t>
            </a:r>
          </a:p>
          <a:p>
            <a:r>
              <a:rPr lang="en-GB" sz="1100" dirty="0" smtClean="0">
                <a:latin typeface="Arial" panose="020B0604020202020204" pitchFamily="34" charset="0"/>
                <a:cs typeface="Arial" panose="020B0604020202020204" pitchFamily="34" charset="0"/>
              </a:rPr>
              <a:t>Partner agencies should be involved in the planning and resolution of operations and incidents as appropriate.</a:t>
            </a:r>
          </a:p>
          <a:p>
            <a:endParaRPr lang="en-GB" sz="1100" b="1" baseline="0" dirty="0" smtClean="0">
              <a:latin typeface="Arial" panose="020B0604020202020204" pitchFamily="34" charset="0"/>
              <a:cs typeface="Arial" panose="020B0604020202020204" pitchFamily="34" charset="0"/>
            </a:endParaRPr>
          </a:p>
          <a:p>
            <a:r>
              <a:rPr lang="en-GB" sz="1100" b="1" kern="1200" dirty="0" smtClean="0">
                <a:solidFill>
                  <a:schemeClr val="tx1"/>
                </a:solidFill>
                <a:effectLst/>
                <a:latin typeface="Arial" panose="020B0604020202020204" pitchFamily="34" charset="0"/>
                <a:ea typeface="+mn-ea"/>
                <a:cs typeface="Arial" panose="020B0604020202020204" pitchFamily="34" charset="0"/>
              </a:rPr>
              <a:t>USE OF CRIME PATTERN ANALYSIS:</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The effective strategies and tactics implemented by analysts are now integral to modern day policing.  They allow front-line officers to react faster by identifying emerging patterns and trends as quickly as possible, and meet the law enforcement needs of a changing society.</a:t>
            </a:r>
          </a:p>
          <a:p>
            <a:r>
              <a:rPr lang="en-GB" sz="1100" kern="1200" dirty="0" smtClean="0">
                <a:solidFill>
                  <a:schemeClr val="tx1"/>
                </a:solidFill>
                <a:effectLst/>
                <a:latin typeface="Arial" panose="020B0604020202020204" pitchFamily="34" charset="0"/>
                <a:ea typeface="+mn-ea"/>
                <a:cs typeface="Arial" panose="020B0604020202020204" pitchFamily="34" charset="0"/>
              </a:rPr>
              <a:t>With new directives to do more with less, police forces are using analysts to look at shift configurations and identify crime hotspots. They also help maximize the use of limited law enforcement resources, which in turn helps officers do better police work.</a:t>
            </a:r>
          </a:p>
          <a:p>
            <a:r>
              <a:rPr lang="en-GB" sz="1100" b="1" kern="1200" dirty="0" smtClean="0">
                <a:solidFill>
                  <a:schemeClr val="tx1"/>
                </a:solidFill>
                <a:effectLst/>
                <a:latin typeface="Arial" panose="020B0604020202020204" pitchFamily="34" charset="0"/>
                <a:ea typeface="+mn-ea"/>
                <a:cs typeface="Arial" panose="020B0604020202020204" pitchFamily="34" charset="0"/>
              </a:rPr>
              <a:t>Crime analysis</a:t>
            </a:r>
            <a:r>
              <a:rPr lang="en-GB" sz="1100" kern="1200" dirty="0" smtClean="0">
                <a:solidFill>
                  <a:schemeClr val="tx1"/>
                </a:solidFill>
                <a:effectLst/>
                <a:latin typeface="Arial" panose="020B0604020202020204" pitchFamily="34" charset="0"/>
                <a:ea typeface="+mn-ea"/>
                <a:cs typeface="Arial" panose="020B0604020202020204" pitchFamily="34" charset="0"/>
              </a:rPr>
              <a:t> is a law enforcement function that involves systematic analysis for identifying and analysing patterns and trends in crime and disorder. Information on patterns can help law enforcement agencies deploy resources in a more effective manner, and assist detectives in identifying and apprehending suspects. Crime analysis also plays a role in devising solutions to crime problems, and formulating crime prevention strategies. Quantitative social science data analysis methods are part of the crime analysis process, though qualitative methods such as examining police report narratives also play a role.</a:t>
            </a:r>
          </a:p>
          <a:p>
            <a:r>
              <a:rPr lang="en-GB" sz="1100" kern="1200" dirty="0" smtClean="0">
                <a:solidFill>
                  <a:schemeClr val="tx1"/>
                </a:solidFill>
                <a:effectLst/>
                <a:latin typeface="Arial" panose="020B0604020202020204" pitchFamily="34" charset="0"/>
                <a:ea typeface="+mn-ea"/>
                <a:cs typeface="Arial" panose="020B0604020202020204" pitchFamily="34" charset="0"/>
              </a:rPr>
              <a:t>Crime (and criminal intelligence) analysis in the United Kingdom is governed by the National Intelligence Model, an Association of Chief Police Officers (ACPO) code of practice that establishes a common approach to the business. This was rolled out in 2000 by the National Criminal Intelligence Service (NCIS, now part of the National Crime Agency (NCA)) and adopted by ACPO, becoming a requirement for UK police forces, with a number of minimum standards assessed during inspection by Her Majesty's Inspectorate of Constabulary (HMIC).</a:t>
            </a:r>
          </a:p>
          <a:p>
            <a:r>
              <a:rPr lang="en-GB" sz="1100" kern="1200" dirty="0" smtClean="0">
                <a:solidFill>
                  <a:schemeClr val="tx1"/>
                </a:solidFill>
                <a:effectLst/>
                <a:latin typeface="Arial" panose="020B0604020202020204" pitchFamily="34" charset="0"/>
                <a:ea typeface="+mn-ea"/>
                <a:cs typeface="Arial" panose="020B0604020202020204" pitchFamily="34" charset="0"/>
              </a:rPr>
              <a:t>There are varying roles available in law enforcement within the UK, from police forces to the Serious Organised Crime Agency to Her Majesty's Customs and Revenue (HMCR) to related roles in private companies such as insurance and telecoms providers. There is an increasing role for analysis within what is referred to as 'partners' within the police, including council authorities. This has particularly been the case since the Crime and Disorder Act (CDA) Review and the subsequent Crime and Disorder (Formulation and Implementation of Strategy) Regulations 2007, which included a requirement for the annual provision of a partnership Strategic Assessment, including analysis in relation to problems of crime and disorder and substance misuse.</a:t>
            </a:r>
          </a:p>
          <a:p>
            <a:r>
              <a:rPr lang="en-GB" sz="1100" kern="1200" dirty="0" smtClean="0">
                <a:solidFill>
                  <a:schemeClr val="tx1"/>
                </a:solidFill>
                <a:effectLst/>
                <a:latin typeface="Arial" panose="020B0604020202020204" pitchFamily="34" charset="0"/>
                <a:ea typeface="+mn-ea"/>
                <a:cs typeface="Arial" panose="020B0604020202020204" pitchFamily="34" charset="0"/>
              </a:rPr>
              <a:t>Analysts support policing through the provision and support of four key 'Intelligence Products', these being the Strategic Assessment, the Tactical Assessment, the Problem Profile and the Subject Profile (formerly referred to as the 'Target Profile') and ten 'analytical tools &amp; techniques'. The key skills of an analyst within UK law enforcement must to be identify patterns and trends, make inferences in relation to these patterns, provide recommendations to support action and provide products and briefings that deliver this information and interpretation clearly and in an appropriate format for the audience.</a:t>
            </a:r>
          </a:p>
          <a:p>
            <a:r>
              <a:rPr lang="en-GB" sz="1100" kern="1200" dirty="0" smtClean="0">
                <a:solidFill>
                  <a:schemeClr val="tx1"/>
                </a:solidFill>
                <a:effectLst/>
                <a:latin typeface="Arial" panose="020B0604020202020204" pitchFamily="34" charset="0"/>
                <a:ea typeface="+mn-ea"/>
                <a:cs typeface="Arial" panose="020B0604020202020204" pitchFamily="34" charset="0"/>
              </a:rPr>
              <a:t>Crime analysis can occur at various levels, including tactical, operational, and strategic. Crime analysts study crime reports, arrest reports, and police calls for service to identify emerging patterns, series, and trends as quickly as possible. They analyse these phenomena for all relevant factors, sometimes predict or forecast future occurrences, and issue bulletins, reports, and alerts to their agencies. They then work with their police agencies to develop effective strategies and tactics to address crime and disorder. Other duties of crime analysts may include preparing statistics, data queries, or maps on demand; analysing beat and shift configurations; preparing information for community or court presentations; answering questions from the public and the press.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36500942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Policing Principles state: </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Every person working for the police service must work honestly and ethically. The public expect the police to do the right thing in the right way. Basing decisions and actions on a set of policing principles will help to achieve this. </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principles set out in this Code of Ethics originate from the ‘Principles of Public Life’ published by the Committee on Standards in Public Life in 1995, as these continue to reflect public expectations. The Code includes the principles of ‘fairness’ and ‘respect’ as research has shown these to be crucial to maintaining and enhancing public confidence in policing. </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policing principles reflect the personal beliefs and aspirations that in turn serve to guide behaviour and shape the policing culture. The combination of principles and standards of behaviour encourages consistency between what people believe in and aspire to, and what they do. </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Policing principles </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Accountability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You are answerable for your decisions, actions and omissions. </a:t>
            </a: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Fairness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You treat people fairly. </a:t>
            </a: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Honesty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You are truthful and trustworthy. </a:t>
            </a: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Integrity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You always do the right thing. </a:t>
            </a: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Leadership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You lead by good example. </a:t>
            </a: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Objectivity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You make choices on evidence and your best professional judgement. </a:t>
            </a: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Openness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You are open and transparent in your actions and decisions. </a:t>
            </a: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Respect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You treat everyone with respect. </a:t>
            </a: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Selflessness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You act in the public interest.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7847513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This was a statement that was made by the ‘then’ Prime Minister in 2008</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9163200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What are the benefits of mobile technology?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36646029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363117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Trainer to ask the students what they think are other benefits to the operational officer, the organisation and to the community.</a:t>
            </a:r>
          </a:p>
          <a:p>
            <a:pPr>
              <a:lnSpc>
                <a:spcPct val="100000"/>
              </a:lnSpc>
            </a:pPr>
            <a:endParaRPr lang="en-GB" sz="1100" b="1"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smtClean="0">
                <a:latin typeface="Arial" panose="020B0604020202020204" pitchFamily="34" charset="0"/>
                <a:cs typeface="Arial" panose="020B0604020202020204" pitchFamily="34" charset="0"/>
              </a:rPr>
              <a:t>By improving efficiency, driving out waste and increasing productivity, I believe that we can make the police service stronger even as it becomes leaner. - </a:t>
            </a:r>
            <a:r>
              <a:rPr lang="en-GB" sz="1100" dirty="0" smtClean="0">
                <a:latin typeface="Arial" panose="020B0604020202020204" pitchFamily="34" charset="0"/>
                <a:cs typeface="Arial" panose="020B0604020202020204" pitchFamily="34" charset="0"/>
              </a:rPr>
              <a:t> Nick Herbert Minister for policing 25 Jan 2011</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Also reduce our carbon footprint by making fewer ‘incident to station’ return journeys.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22869599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34673029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06/03/2019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06/03/2019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06/03/2019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06/03/2019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5.jpe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331916" y="1815072"/>
            <a:ext cx="4881180" cy="1631216"/>
          </a:xfrm>
          <a:prstGeom prst="rect">
            <a:avLst/>
          </a:prstGeom>
          <a:noFill/>
        </p:spPr>
        <p:txBody>
          <a:bodyPr wrap="square" rtlCol="0">
            <a:spAutoFit/>
          </a:bodyPr>
          <a:lstStyle/>
          <a:p>
            <a:pPr algn="ct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Response </a:t>
            </a:r>
          </a:p>
          <a:p>
            <a:pPr algn="ct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Policing </a:t>
            </a: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30393" y="82777"/>
            <a:ext cx="792549" cy="957155"/>
          </a:xfrm>
          <a:prstGeom prst="rect">
            <a:avLst/>
          </a:prstGeom>
        </p:spPr>
      </p:pic>
    </p:spTree>
    <p:extLst>
      <p:ext uri="{BB962C8B-B14F-4D97-AF65-F5344CB8AC3E}">
        <p14:creationId xmlns:p14="http://schemas.microsoft.com/office/powerpoint/2010/main" val="236806311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00130" y="2721935"/>
            <a:ext cx="4467302" cy="3202090"/>
          </a:xfrm>
          <a:prstGeom prst="rect">
            <a:avLst/>
          </a:prstGeom>
          <a:noFill/>
          <a:ln>
            <a:noFill/>
          </a:ln>
          <a:effectLst>
            <a:outerShdw dist="35921" dir="2700000" algn="ctr" rotWithShape="0">
              <a:srgbClr val="EEECE1"/>
            </a:outerShdw>
            <a:softEdge rad="1270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Content Placeholder 4"/>
          <p:cNvSpPr txBox="1">
            <a:spLocks/>
          </p:cNvSpPr>
          <p:nvPr/>
        </p:nvSpPr>
        <p:spPr>
          <a:xfrm>
            <a:off x="1899138" y="1160788"/>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13716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3200" b="0" i="0" u="none" strike="noStrike" kern="1200" cap="none" spc="0" normalizeH="0" baseline="0" noProof="0" dirty="0" smtClean="0">
                <a:ln>
                  <a:noFill/>
                </a:ln>
                <a:solidFill>
                  <a:srgbClr val="002060"/>
                </a:solidFill>
                <a:effectLst/>
                <a:uLnTx/>
                <a:uFillTx/>
                <a:latin typeface="Calibri"/>
                <a:ea typeface="+mn-ea"/>
                <a:cs typeface="+mn-cs"/>
              </a:rPr>
              <a:t>“ An Unknown Solution To An Unknown Problem” </a:t>
            </a:r>
          </a:p>
          <a:p>
            <a:pPr marL="137160" marR="0" lvl="0" indent="0" algn="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smtClean="0">
                <a:ln>
                  <a:noFill/>
                </a:ln>
                <a:solidFill>
                  <a:srgbClr val="002060"/>
                </a:solidFill>
                <a:effectLst/>
                <a:uLnTx/>
                <a:uFillTx/>
                <a:latin typeface="Calibri"/>
                <a:ea typeface="+mn-ea"/>
                <a:cs typeface="+mn-cs"/>
              </a:rPr>
              <a:t>~ </a:t>
            </a:r>
            <a:r>
              <a:rPr kumimoji="0" lang="en-GB" sz="2000" b="0" i="0" u="none" strike="noStrike" kern="1200" cap="none" spc="0" normalizeH="0" baseline="0" noProof="0" dirty="0" err="1" smtClean="0">
                <a:ln>
                  <a:noFill/>
                </a:ln>
                <a:solidFill>
                  <a:srgbClr val="002060"/>
                </a:solidFill>
                <a:effectLst/>
                <a:uLnTx/>
                <a:uFillTx/>
                <a:latin typeface="Calibri"/>
                <a:ea typeface="+mn-ea"/>
                <a:cs typeface="+mn-cs"/>
              </a:rPr>
              <a:t>Egon</a:t>
            </a:r>
            <a:r>
              <a:rPr kumimoji="0" lang="en-GB" sz="2000" b="0" i="0" u="none" strike="noStrike" kern="1200" cap="none" spc="0" normalizeH="0" baseline="0" noProof="0" dirty="0" smtClean="0">
                <a:ln>
                  <a:noFill/>
                </a:ln>
                <a:solidFill>
                  <a:srgbClr val="002060"/>
                </a:solidFill>
                <a:effectLst/>
                <a:uLnTx/>
                <a:uFillTx/>
                <a:latin typeface="Calibri"/>
                <a:ea typeface="+mn-ea"/>
                <a:cs typeface="+mn-cs"/>
              </a:rPr>
              <a:t> Bittner</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6" name="TextBox 5"/>
          <p:cNvSpPr txBox="1"/>
          <p:nvPr/>
        </p:nvSpPr>
        <p:spPr>
          <a:xfrm>
            <a:off x="1847818" y="277183"/>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Policing ……</a:t>
            </a:r>
            <a:endParaRPr lang="en-GB" sz="3200" b="1" dirty="0">
              <a:solidFill>
                <a:schemeClr val="bg1"/>
              </a:solidFill>
            </a:endParaRP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69249" y="1706494"/>
            <a:ext cx="4038600" cy="3682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Content Placeholder 2"/>
          <p:cNvSpPr txBox="1">
            <a:spLocks/>
          </p:cNvSpPr>
          <p:nvPr/>
        </p:nvSpPr>
        <p:spPr>
          <a:xfrm>
            <a:off x="1530830" y="1706494"/>
            <a:ext cx="4038600" cy="368236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smtClean="0">
                <a:ln>
                  <a:noFill/>
                </a:ln>
                <a:solidFill>
                  <a:srgbClr val="002060"/>
                </a:solidFill>
                <a:effectLst/>
                <a:uLnTx/>
                <a:uFillTx/>
                <a:latin typeface="Calibri"/>
                <a:ea typeface="+mn-ea"/>
                <a:cs typeface="+mn-cs"/>
              </a:rPr>
              <a:t>On the 23</a:t>
            </a:r>
            <a:r>
              <a:rPr kumimoji="0" lang="en-GB" sz="2800" b="0" i="0" u="none" strike="noStrike" kern="1200" cap="none" spc="0" normalizeH="0" baseline="30000" noProof="0" dirty="0" smtClean="0">
                <a:ln>
                  <a:noFill/>
                </a:ln>
                <a:solidFill>
                  <a:srgbClr val="002060"/>
                </a:solidFill>
                <a:effectLst/>
                <a:uLnTx/>
                <a:uFillTx/>
                <a:latin typeface="Calibri"/>
                <a:ea typeface="+mn-ea"/>
                <a:cs typeface="+mn-cs"/>
              </a:rPr>
              <a:t>rd</a:t>
            </a:r>
            <a:r>
              <a:rPr kumimoji="0" lang="en-GB" sz="2800" b="0" i="0" u="none" strike="noStrike" kern="1200" cap="none" spc="0" normalizeH="0" baseline="0" noProof="0" dirty="0" smtClean="0">
                <a:ln>
                  <a:noFill/>
                </a:ln>
                <a:solidFill>
                  <a:srgbClr val="002060"/>
                </a:solidFill>
                <a:effectLst/>
                <a:uLnTx/>
                <a:uFillTx/>
                <a:latin typeface="Calibri"/>
                <a:ea typeface="+mn-ea"/>
                <a:cs typeface="+mn-cs"/>
              </a:rPr>
              <a:t> of March 1998, Jack Straw the Home Secretary said:</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0" i="1" u="none" strike="noStrike" kern="1200" cap="none" spc="0" normalizeH="0" baseline="0" noProof="0" dirty="0" smtClean="0">
                <a:ln>
                  <a:noFill/>
                </a:ln>
                <a:solidFill>
                  <a:srgbClr val="002060"/>
                </a:solidFill>
                <a:effectLst/>
                <a:uLnTx/>
                <a:uFillTx/>
                <a:latin typeface="Calibri"/>
                <a:ea typeface="+mn-ea"/>
                <a:cs typeface="+mn-cs"/>
              </a:rPr>
              <a:t>“In this Country, we police by Public Consent, and that consent depends on public confidence and trust.”</a:t>
            </a: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rgbClr val="002060"/>
              </a:solidFill>
              <a:effectLst/>
              <a:uLnTx/>
              <a:uFillTx/>
              <a:latin typeface="Calibri"/>
              <a:ea typeface="+mn-ea"/>
              <a:cs typeface="+mn-cs"/>
            </a:endParaRPr>
          </a:p>
        </p:txBody>
      </p:sp>
      <p:sp>
        <p:nvSpPr>
          <p:cNvPr id="5" name="TextBox 4"/>
          <p:cNvSpPr txBox="1"/>
          <p:nvPr/>
        </p:nvSpPr>
        <p:spPr>
          <a:xfrm>
            <a:off x="1847818" y="277183"/>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Policing by Consent</a:t>
            </a:r>
            <a:endParaRPr lang="en-GB" sz="3200" b="1" dirty="0">
              <a:solidFill>
                <a:schemeClr val="bg1"/>
              </a:solidFill>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949678" y="1185084"/>
            <a:ext cx="4038600" cy="4525963"/>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Murder</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Suicide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Suicidal people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Rape/Sexual assault</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Child sexual exploitation</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Kidnap</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Domestic abuse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Missing persons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Mental health</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Forced marriage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Robbery</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Burglary</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4" name="Content Placeholder 5"/>
          <p:cNvSpPr txBox="1">
            <a:spLocks/>
          </p:cNvSpPr>
          <p:nvPr/>
        </p:nvSpPr>
        <p:spPr>
          <a:xfrm>
            <a:off x="6418004" y="1185084"/>
            <a:ext cx="4038600" cy="4525963"/>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Theft</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Fraud</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Firearms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Road traffic collisions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Assaults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Terrorism</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Welfare concerns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Anti-social behaviour</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Hate crime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Bomb threats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Cyber Crime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Human trafficking / slavery</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6" name="TextBox 5"/>
          <p:cNvSpPr txBox="1"/>
          <p:nvPr/>
        </p:nvSpPr>
        <p:spPr>
          <a:xfrm>
            <a:off x="1847818" y="277183"/>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Types of incidents/crimes reported</a:t>
            </a:r>
            <a:endParaRPr lang="en-GB" sz="3200" b="1" dirty="0">
              <a:solidFill>
                <a:schemeClr val="bg1"/>
              </a:solidFill>
            </a:endParaRPr>
          </a:p>
        </p:txBody>
      </p:sp>
    </p:spTree>
    <p:extLst>
      <p:ext uri="{BB962C8B-B14F-4D97-AF65-F5344CB8AC3E}">
        <p14:creationId xmlns:p14="http://schemas.microsoft.com/office/powerpoint/2010/main" val="1502447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500"/>
                                        <p:tgtEl>
                                          <p:spTgt spid="3">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Effect transition="in" filter="fade">
                                      <p:cBhvr>
                                        <p:cTn id="62" dur="500"/>
                                        <p:tgtEl>
                                          <p:spTgt spid="3">
                                            <p:txEl>
                                              <p:pRg st="11" end="1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4">
                                            <p:txEl>
                                              <p:pRg st="0" end="0"/>
                                            </p:txEl>
                                          </p:spTgt>
                                        </p:tgtEl>
                                        <p:attrNameLst>
                                          <p:attrName>style.visibility</p:attrName>
                                        </p:attrNameLst>
                                      </p:cBhvr>
                                      <p:to>
                                        <p:strVal val="visible"/>
                                      </p:to>
                                    </p:set>
                                    <p:animEffect transition="in" filter="fade">
                                      <p:cBhvr>
                                        <p:cTn id="67" dur="500"/>
                                        <p:tgtEl>
                                          <p:spTgt spid="4">
                                            <p:txEl>
                                              <p:pRg st="0" end="0"/>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4">
                                            <p:txEl>
                                              <p:pRg st="1" end="1"/>
                                            </p:txEl>
                                          </p:spTgt>
                                        </p:tgtEl>
                                        <p:attrNameLst>
                                          <p:attrName>style.visibility</p:attrName>
                                        </p:attrNameLst>
                                      </p:cBhvr>
                                      <p:to>
                                        <p:strVal val="visible"/>
                                      </p:to>
                                    </p:set>
                                    <p:animEffect transition="in" filter="fade">
                                      <p:cBhvr>
                                        <p:cTn id="72" dur="500"/>
                                        <p:tgtEl>
                                          <p:spTgt spid="4">
                                            <p:txEl>
                                              <p:pRg st="1" end="1"/>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4">
                                            <p:txEl>
                                              <p:pRg st="2" end="2"/>
                                            </p:txEl>
                                          </p:spTgt>
                                        </p:tgtEl>
                                        <p:attrNameLst>
                                          <p:attrName>style.visibility</p:attrName>
                                        </p:attrNameLst>
                                      </p:cBhvr>
                                      <p:to>
                                        <p:strVal val="visible"/>
                                      </p:to>
                                    </p:set>
                                    <p:animEffect transition="in" filter="fade">
                                      <p:cBhvr>
                                        <p:cTn id="77" dur="500"/>
                                        <p:tgtEl>
                                          <p:spTgt spid="4">
                                            <p:txEl>
                                              <p:pRg st="2" end="2"/>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nodeType="clickEffect">
                                  <p:stCondLst>
                                    <p:cond delay="0"/>
                                  </p:stCondLst>
                                  <p:childTnLst>
                                    <p:set>
                                      <p:cBhvr>
                                        <p:cTn id="81" dur="1" fill="hold">
                                          <p:stCondLst>
                                            <p:cond delay="0"/>
                                          </p:stCondLst>
                                        </p:cTn>
                                        <p:tgtEl>
                                          <p:spTgt spid="4">
                                            <p:txEl>
                                              <p:pRg st="3" end="3"/>
                                            </p:txEl>
                                          </p:spTgt>
                                        </p:tgtEl>
                                        <p:attrNameLst>
                                          <p:attrName>style.visibility</p:attrName>
                                        </p:attrNameLst>
                                      </p:cBhvr>
                                      <p:to>
                                        <p:strVal val="visible"/>
                                      </p:to>
                                    </p:set>
                                    <p:animEffect transition="in" filter="fade">
                                      <p:cBhvr>
                                        <p:cTn id="82" dur="500"/>
                                        <p:tgtEl>
                                          <p:spTgt spid="4">
                                            <p:txEl>
                                              <p:pRg st="3" end="3"/>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nodeType="clickEffect">
                                  <p:stCondLst>
                                    <p:cond delay="0"/>
                                  </p:stCondLst>
                                  <p:childTnLst>
                                    <p:set>
                                      <p:cBhvr>
                                        <p:cTn id="86" dur="1" fill="hold">
                                          <p:stCondLst>
                                            <p:cond delay="0"/>
                                          </p:stCondLst>
                                        </p:cTn>
                                        <p:tgtEl>
                                          <p:spTgt spid="4">
                                            <p:txEl>
                                              <p:pRg st="4" end="4"/>
                                            </p:txEl>
                                          </p:spTgt>
                                        </p:tgtEl>
                                        <p:attrNameLst>
                                          <p:attrName>style.visibility</p:attrName>
                                        </p:attrNameLst>
                                      </p:cBhvr>
                                      <p:to>
                                        <p:strVal val="visible"/>
                                      </p:to>
                                    </p:set>
                                    <p:animEffect transition="in" filter="fade">
                                      <p:cBhvr>
                                        <p:cTn id="87" dur="500"/>
                                        <p:tgtEl>
                                          <p:spTgt spid="4">
                                            <p:txEl>
                                              <p:pRg st="4" end="4"/>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nodeType="clickEffect">
                                  <p:stCondLst>
                                    <p:cond delay="0"/>
                                  </p:stCondLst>
                                  <p:childTnLst>
                                    <p:set>
                                      <p:cBhvr>
                                        <p:cTn id="91" dur="1" fill="hold">
                                          <p:stCondLst>
                                            <p:cond delay="0"/>
                                          </p:stCondLst>
                                        </p:cTn>
                                        <p:tgtEl>
                                          <p:spTgt spid="4">
                                            <p:txEl>
                                              <p:pRg st="5" end="5"/>
                                            </p:txEl>
                                          </p:spTgt>
                                        </p:tgtEl>
                                        <p:attrNameLst>
                                          <p:attrName>style.visibility</p:attrName>
                                        </p:attrNameLst>
                                      </p:cBhvr>
                                      <p:to>
                                        <p:strVal val="visible"/>
                                      </p:to>
                                    </p:set>
                                    <p:animEffect transition="in" filter="fade">
                                      <p:cBhvr>
                                        <p:cTn id="92" dur="500"/>
                                        <p:tgtEl>
                                          <p:spTgt spid="4">
                                            <p:txEl>
                                              <p:pRg st="5" end="5"/>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nodeType="clickEffect">
                                  <p:stCondLst>
                                    <p:cond delay="0"/>
                                  </p:stCondLst>
                                  <p:childTnLst>
                                    <p:set>
                                      <p:cBhvr>
                                        <p:cTn id="96" dur="1" fill="hold">
                                          <p:stCondLst>
                                            <p:cond delay="0"/>
                                          </p:stCondLst>
                                        </p:cTn>
                                        <p:tgtEl>
                                          <p:spTgt spid="4">
                                            <p:txEl>
                                              <p:pRg st="6" end="6"/>
                                            </p:txEl>
                                          </p:spTgt>
                                        </p:tgtEl>
                                        <p:attrNameLst>
                                          <p:attrName>style.visibility</p:attrName>
                                        </p:attrNameLst>
                                      </p:cBhvr>
                                      <p:to>
                                        <p:strVal val="visible"/>
                                      </p:to>
                                    </p:set>
                                    <p:animEffect transition="in" filter="fade">
                                      <p:cBhvr>
                                        <p:cTn id="97" dur="500"/>
                                        <p:tgtEl>
                                          <p:spTgt spid="4">
                                            <p:txEl>
                                              <p:pRg st="6" end="6"/>
                                            </p:txEl>
                                          </p:spTgt>
                                        </p:tgtEl>
                                      </p:cBhvr>
                                    </p:animEffect>
                                  </p:childTnLst>
                                </p:cTn>
                              </p:par>
                            </p:childTnLst>
                          </p:cTn>
                        </p:par>
                      </p:childTnLst>
                    </p:cTn>
                  </p:par>
                  <p:par>
                    <p:cTn id="98" fill="hold">
                      <p:stCondLst>
                        <p:cond delay="indefinite"/>
                      </p:stCondLst>
                      <p:childTnLst>
                        <p:par>
                          <p:cTn id="99" fill="hold">
                            <p:stCondLst>
                              <p:cond delay="0"/>
                            </p:stCondLst>
                            <p:childTnLst>
                              <p:par>
                                <p:cTn id="100" presetID="10" presetClass="entr" presetSubtype="0" fill="hold" nodeType="clickEffect">
                                  <p:stCondLst>
                                    <p:cond delay="0"/>
                                  </p:stCondLst>
                                  <p:childTnLst>
                                    <p:set>
                                      <p:cBhvr>
                                        <p:cTn id="101" dur="1" fill="hold">
                                          <p:stCondLst>
                                            <p:cond delay="0"/>
                                          </p:stCondLst>
                                        </p:cTn>
                                        <p:tgtEl>
                                          <p:spTgt spid="4">
                                            <p:txEl>
                                              <p:pRg st="7" end="7"/>
                                            </p:txEl>
                                          </p:spTgt>
                                        </p:tgtEl>
                                        <p:attrNameLst>
                                          <p:attrName>style.visibility</p:attrName>
                                        </p:attrNameLst>
                                      </p:cBhvr>
                                      <p:to>
                                        <p:strVal val="visible"/>
                                      </p:to>
                                    </p:set>
                                    <p:animEffect transition="in" filter="fade">
                                      <p:cBhvr>
                                        <p:cTn id="102" dur="500"/>
                                        <p:tgtEl>
                                          <p:spTgt spid="4">
                                            <p:txEl>
                                              <p:pRg st="7" end="7"/>
                                            </p:txEl>
                                          </p:spTgt>
                                        </p:tgtEl>
                                      </p:cBhvr>
                                    </p:animEffect>
                                  </p:childTnLst>
                                </p:cTn>
                              </p:par>
                            </p:childTnLst>
                          </p:cTn>
                        </p:par>
                      </p:childTnLst>
                    </p:cTn>
                  </p:par>
                  <p:par>
                    <p:cTn id="103" fill="hold">
                      <p:stCondLst>
                        <p:cond delay="indefinite"/>
                      </p:stCondLst>
                      <p:childTnLst>
                        <p:par>
                          <p:cTn id="104" fill="hold">
                            <p:stCondLst>
                              <p:cond delay="0"/>
                            </p:stCondLst>
                            <p:childTnLst>
                              <p:par>
                                <p:cTn id="105" presetID="10" presetClass="entr" presetSubtype="0" fill="hold" nodeType="clickEffect">
                                  <p:stCondLst>
                                    <p:cond delay="0"/>
                                  </p:stCondLst>
                                  <p:childTnLst>
                                    <p:set>
                                      <p:cBhvr>
                                        <p:cTn id="106" dur="1" fill="hold">
                                          <p:stCondLst>
                                            <p:cond delay="0"/>
                                          </p:stCondLst>
                                        </p:cTn>
                                        <p:tgtEl>
                                          <p:spTgt spid="4">
                                            <p:txEl>
                                              <p:pRg st="8" end="8"/>
                                            </p:txEl>
                                          </p:spTgt>
                                        </p:tgtEl>
                                        <p:attrNameLst>
                                          <p:attrName>style.visibility</p:attrName>
                                        </p:attrNameLst>
                                      </p:cBhvr>
                                      <p:to>
                                        <p:strVal val="visible"/>
                                      </p:to>
                                    </p:set>
                                    <p:animEffect transition="in" filter="fade">
                                      <p:cBhvr>
                                        <p:cTn id="107" dur="500"/>
                                        <p:tgtEl>
                                          <p:spTgt spid="4">
                                            <p:txEl>
                                              <p:pRg st="8" end="8"/>
                                            </p:txEl>
                                          </p:spTgt>
                                        </p:tgtEl>
                                      </p:cBhvr>
                                    </p:animEffect>
                                  </p:childTnLst>
                                </p:cTn>
                              </p:par>
                            </p:childTnLst>
                          </p:cTn>
                        </p:par>
                      </p:childTnLst>
                    </p:cTn>
                  </p:par>
                  <p:par>
                    <p:cTn id="108" fill="hold">
                      <p:stCondLst>
                        <p:cond delay="indefinite"/>
                      </p:stCondLst>
                      <p:childTnLst>
                        <p:par>
                          <p:cTn id="109" fill="hold">
                            <p:stCondLst>
                              <p:cond delay="0"/>
                            </p:stCondLst>
                            <p:childTnLst>
                              <p:par>
                                <p:cTn id="110" presetID="10" presetClass="entr" presetSubtype="0" fill="hold" nodeType="clickEffect">
                                  <p:stCondLst>
                                    <p:cond delay="0"/>
                                  </p:stCondLst>
                                  <p:childTnLst>
                                    <p:set>
                                      <p:cBhvr>
                                        <p:cTn id="111" dur="1" fill="hold">
                                          <p:stCondLst>
                                            <p:cond delay="0"/>
                                          </p:stCondLst>
                                        </p:cTn>
                                        <p:tgtEl>
                                          <p:spTgt spid="4">
                                            <p:txEl>
                                              <p:pRg st="9" end="9"/>
                                            </p:txEl>
                                          </p:spTgt>
                                        </p:tgtEl>
                                        <p:attrNameLst>
                                          <p:attrName>style.visibility</p:attrName>
                                        </p:attrNameLst>
                                      </p:cBhvr>
                                      <p:to>
                                        <p:strVal val="visible"/>
                                      </p:to>
                                    </p:set>
                                    <p:animEffect transition="in" filter="fade">
                                      <p:cBhvr>
                                        <p:cTn id="112" dur="500"/>
                                        <p:tgtEl>
                                          <p:spTgt spid="4">
                                            <p:txEl>
                                              <p:pRg st="9" end="9"/>
                                            </p:txEl>
                                          </p:spTgt>
                                        </p:tgtEl>
                                      </p:cBhvr>
                                    </p:animEffect>
                                  </p:childTnLst>
                                </p:cTn>
                              </p:par>
                            </p:childTnLst>
                          </p:cTn>
                        </p:par>
                      </p:childTnLst>
                    </p:cTn>
                  </p:par>
                  <p:par>
                    <p:cTn id="113" fill="hold">
                      <p:stCondLst>
                        <p:cond delay="indefinite"/>
                      </p:stCondLst>
                      <p:childTnLst>
                        <p:par>
                          <p:cTn id="114" fill="hold">
                            <p:stCondLst>
                              <p:cond delay="0"/>
                            </p:stCondLst>
                            <p:childTnLst>
                              <p:par>
                                <p:cTn id="115" presetID="10" presetClass="entr" presetSubtype="0" fill="hold" nodeType="clickEffect">
                                  <p:stCondLst>
                                    <p:cond delay="0"/>
                                  </p:stCondLst>
                                  <p:childTnLst>
                                    <p:set>
                                      <p:cBhvr>
                                        <p:cTn id="116" dur="1" fill="hold">
                                          <p:stCondLst>
                                            <p:cond delay="0"/>
                                          </p:stCondLst>
                                        </p:cTn>
                                        <p:tgtEl>
                                          <p:spTgt spid="4">
                                            <p:txEl>
                                              <p:pRg st="10" end="10"/>
                                            </p:txEl>
                                          </p:spTgt>
                                        </p:tgtEl>
                                        <p:attrNameLst>
                                          <p:attrName>style.visibility</p:attrName>
                                        </p:attrNameLst>
                                      </p:cBhvr>
                                      <p:to>
                                        <p:strVal val="visible"/>
                                      </p:to>
                                    </p:set>
                                    <p:animEffect transition="in" filter="fade">
                                      <p:cBhvr>
                                        <p:cTn id="117" dur="500"/>
                                        <p:tgtEl>
                                          <p:spTgt spid="4">
                                            <p:txEl>
                                              <p:pRg st="10" end="10"/>
                                            </p:txEl>
                                          </p:spTgt>
                                        </p:tgtEl>
                                      </p:cBhvr>
                                    </p:animEffect>
                                  </p:childTnLst>
                                </p:cTn>
                              </p:par>
                            </p:childTnLst>
                          </p:cTn>
                        </p:par>
                      </p:childTnLst>
                    </p:cTn>
                  </p:par>
                  <p:par>
                    <p:cTn id="118" fill="hold">
                      <p:stCondLst>
                        <p:cond delay="indefinite"/>
                      </p:stCondLst>
                      <p:childTnLst>
                        <p:par>
                          <p:cTn id="119" fill="hold">
                            <p:stCondLst>
                              <p:cond delay="0"/>
                            </p:stCondLst>
                            <p:childTnLst>
                              <p:par>
                                <p:cTn id="120" presetID="10" presetClass="entr" presetSubtype="0" fill="hold" nodeType="clickEffect">
                                  <p:stCondLst>
                                    <p:cond delay="0"/>
                                  </p:stCondLst>
                                  <p:childTnLst>
                                    <p:set>
                                      <p:cBhvr>
                                        <p:cTn id="121" dur="1" fill="hold">
                                          <p:stCondLst>
                                            <p:cond delay="0"/>
                                          </p:stCondLst>
                                        </p:cTn>
                                        <p:tgtEl>
                                          <p:spTgt spid="4">
                                            <p:txEl>
                                              <p:pRg st="11" end="11"/>
                                            </p:txEl>
                                          </p:spTgt>
                                        </p:tgtEl>
                                        <p:attrNameLst>
                                          <p:attrName>style.visibility</p:attrName>
                                        </p:attrNameLst>
                                      </p:cBhvr>
                                      <p:to>
                                        <p:strVal val="visible"/>
                                      </p:to>
                                    </p:set>
                                    <p:animEffect transition="in" filter="fade">
                                      <p:cBhvr>
                                        <p:cTn id="122" dur="500"/>
                                        <p:tgtEl>
                                          <p:spTgt spid="4">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261731" y="1085587"/>
            <a:ext cx="9519684" cy="1785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ＭＳ Ｐゴシック" pitchFamily="34" charset="-128"/>
                <a:cs typeface="ＭＳ Ｐゴシック" charset="0"/>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ＭＳ Ｐゴシック" pitchFamily="34" charset="-128"/>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ＭＳ Ｐゴシック" pitchFamily="34" charset="-128"/>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ＭＳ Ｐゴシック" pitchFamily="34" charset="-128"/>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ＭＳ Ｐゴシック"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ctr" defTabSz="914400" rtl="0" eaLnBrk="1" fontAlgn="base" latinLnBrk="0" hangingPunct="1">
              <a:lnSpc>
                <a:spcPct val="100000"/>
              </a:lnSpc>
              <a:spcBef>
                <a:spcPct val="20000"/>
              </a:spcBef>
              <a:spcAft>
                <a:spcPct val="0"/>
              </a:spcAft>
              <a:buClrTx/>
              <a:buSzTx/>
              <a:buFontTx/>
              <a:buNone/>
              <a:tabLst/>
              <a:defRPr/>
            </a:pPr>
            <a:r>
              <a:rPr kumimoji="0" lang="en-GB" altLang="en-US" sz="2400" b="0" i="0" u="none" strike="noStrike" kern="1200" cap="none" spc="0" normalizeH="0" baseline="0" noProof="0" dirty="0">
                <a:ln>
                  <a:noFill/>
                </a:ln>
                <a:solidFill>
                  <a:srgbClr val="002060"/>
                </a:solidFill>
                <a:effectLst/>
                <a:uLnTx/>
                <a:uFillTx/>
                <a:latin typeface="Calibri"/>
                <a:ea typeface="ＭＳ Ｐゴシック" pitchFamily="34" charset="-128"/>
                <a:cs typeface="+mn-cs"/>
              </a:rPr>
              <a:t>All calls to police are answered and dealt with at the Force Communication Centre, based at Police Headquarters.</a:t>
            </a:r>
          </a:p>
          <a:p>
            <a:pPr marL="342900" marR="0" lvl="0" indent="-342900" algn="ctr" defTabSz="914400" rtl="0" eaLnBrk="1" fontAlgn="base" latinLnBrk="0" hangingPunct="1">
              <a:lnSpc>
                <a:spcPct val="100000"/>
              </a:lnSpc>
              <a:spcBef>
                <a:spcPct val="20000"/>
              </a:spcBef>
              <a:spcAft>
                <a:spcPct val="0"/>
              </a:spcAft>
              <a:buClrTx/>
              <a:buSzTx/>
              <a:buFontTx/>
              <a:buNone/>
              <a:tabLst/>
              <a:defRPr/>
            </a:pPr>
            <a:r>
              <a:rPr kumimoji="0" lang="en-GB" altLang="en-US" sz="2400" b="0" i="0" u="none" strike="noStrike" kern="1200" cap="none" spc="0" normalizeH="0" baseline="0" noProof="0" dirty="0">
                <a:ln>
                  <a:noFill/>
                </a:ln>
                <a:solidFill>
                  <a:srgbClr val="002060"/>
                </a:solidFill>
                <a:effectLst/>
                <a:uLnTx/>
                <a:uFillTx/>
                <a:latin typeface="Calibri"/>
                <a:ea typeface="ＭＳ Ｐゴシック" pitchFamily="34" charset="-128"/>
                <a:cs typeface="+mn-cs"/>
              </a:rPr>
              <a:t>Sophisticated systems are used within the FCC in order to locate and deploy the closest and most appropriate police resource to help us safeguard our </a:t>
            </a:r>
            <a:r>
              <a:rPr kumimoji="0" lang="en-GB" altLang="en-US" sz="2400" b="0" i="0" u="none" strike="noStrike" kern="1200" cap="none" spc="0" normalizeH="0" baseline="0" noProof="0" dirty="0" smtClean="0">
                <a:ln>
                  <a:noFill/>
                </a:ln>
                <a:solidFill>
                  <a:srgbClr val="002060"/>
                </a:solidFill>
                <a:effectLst/>
                <a:uLnTx/>
                <a:uFillTx/>
                <a:latin typeface="Calibri"/>
                <a:ea typeface="ＭＳ Ｐゴシック" pitchFamily="34" charset="-128"/>
                <a:cs typeface="+mn-cs"/>
              </a:rPr>
              <a:t>communities.</a:t>
            </a:r>
            <a:endParaRPr kumimoji="0" lang="en-GB" altLang="en-US" sz="2400" b="0" i="0" u="none" strike="noStrike" kern="1200" cap="none" spc="0" normalizeH="0" baseline="0" noProof="0" dirty="0">
              <a:ln>
                <a:noFill/>
              </a:ln>
              <a:solidFill>
                <a:srgbClr val="002060"/>
              </a:solidFill>
              <a:effectLst/>
              <a:uLnTx/>
              <a:uFillTx/>
              <a:latin typeface="Calibri"/>
              <a:ea typeface="ＭＳ Ｐゴシック" pitchFamily="34" charset="-128"/>
              <a:cs typeface="+mn-cs"/>
            </a:endParaRPr>
          </a:p>
        </p:txBody>
      </p:sp>
      <p:pic>
        <p:nvPicPr>
          <p:cNvPr id="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82528" y="3375247"/>
            <a:ext cx="3798887" cy="17912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1847818" y="277183"/>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Force Communication Centre (FCC)</a:t>
            </a:r>
            <a:endParaRPr lang="en-GB" sz="3200" b="1" dirty="0">
              <a:solidFill>
                <a:schemeClr val="bg1"/>
              </a:solidFill>
            </a:endParaRPr>
          </a:p>
        </p:txBody>
      </p:sp>
      <p:sp>
        <p:nvSpPr>
          <p:cNvPr id="6" name="Rectangle 5"/>
          <p:cNvSpPr/>
          <p:nvPr/>
        </p:nvSpPr>
        <p:spPr>
          <a:xfrm>
            <a:off x="1261731" y="3375247"/>
            <a:ext cx="6096000" cy="1791260"/>
          </a:xfrm>
          <a:prstGeom prst="rect">
            <a:avLst/>
          </a:prstGeom>
        </p:spPr>
        <p:txBody>
          <a:bodyPr>
            <a:spAutoFit/>
          </a:bodyPr>
          <a:lstStyle/>
          <a:p>
            <a:pPr marL="342900" lvl="0" indent="-342900" fontAlgn="base">
              <a:spcBef>
                <a:spcPct val="20000"/>
              </a:spcBef>
              <a:spcAft>
                <a:spcPct val="0"/>
              </a:spcAft>
              <a:buFont typeface="Arial" panose="020B0604020202020204" pitchFamily="34" charset="0"/>
              <a:buChar char="•"/>
              <a:defRPr/>
            </a:pPr>
            <a:r>
              <a:rPr lang="en-GB" altLang="en-US" sz="2400" dirty="0">
                <a:solidFill>
                  <a:srgbClr val="FF0000"/>
                </a:solidFill>
                <a:ea typeface="ＭＳ Ｐゴシック" pitchFamily="34" charset="-128"/>
              </a:rPr>
              <a:t>Call handling</a:t>
            </a:r>
          </a:p>
          <a:p>
            <a:pPr marL="342900" lvl="0" indent="-342900" fontAlgn="base">
              <a:spcBef>
                <a:spcPct val="20000"/>
              </a:spcBef>
              <a:spcAft>
                <a:spcPct val="0"/>
              </a:spcAft>
              <a:buFont typeface="Arial" panose="020B0604020202020204" pitchFamily="34" charset="0"/>
              <a:buChar char="•"/>
              <a:defRPr/>
            </a:pPr>
            <a:r>
              <a:rPr lang="en-GB" altLang="en-US" sz="2400" dirty="0">
                <a:solidFill>
                  <a:srgbClr val="FF0000"/>
                </a:solidFill>
                <a:ea typeface="ＭＳ Ｐゴシック" pitchFamily="34" charset="-128"/>
              </a:rPr>
              <a:t>Incident handling</a:t>
            </a:r>
          </a:p>
          <a:p>
            <a:pPr marL="342900" lvl="0" indent="-342900" fontAlgn="base">
              <a:spcBef>
                <a:spcPct val="20000"/>
              </a:spcBef>
              <a:spcAft>
                <a:spcPct val="0"/>
              </a:spcAft>
              <a:buFont typeface="Arial" panose="020B0604020202020204" pitchFamily="34" charset="0"/>
              <a:buChar char="•"/>
              <a:defRPr/>
            </a:pPr>
            <a:r>
              <a:rPr lang="en-GB" altLang="en-US" sz="2400" dirty="0">
                <a:solidFill>
                  <a:srgbClr val="FF0000"/>
                </a:solidFill>
                <a:ea typeface="ＭＳ Ｐゴシック" pitchFamily="34" charset="-128"/>
              </a:rPr>
              <a:t>Information Intelligence Directorate (IID)</a:t>
            </a:r>
          </a:p>
          <a:p>
            <a:pPr marL="342900" lvl="0" indent="-342900" fontAlgn="base">
              <a:spcBef>
                <a:spcPct val="20000"/>
              </a:spcBef>
              <a:spcAft>
                <a:spcPct val="0"/>
              </a:spcAft>
              <a:buFont typeface="Arial" panose="020B0604020202020204" pitchFamily="34" charset="0"/>
              <a:buChar char="•"/>
              <a:defRPr/>
            </a:pPr>
            <a:r>
              <a:rPr lang="en-GB" altLang="en-US" sz="2400" dirty="0">
                <a:solidFill>
                  <a:srgbClr val="FF0000"/>
                </a:solidFill>
                <a:ea typeface="ＭＳ Ｐゴシック" pitchFamily="34" charset="-128"/>
              </a:rPr>
              <a:t>Abnormal loads</a:t>
            </a:r>
          </a:p>
        </p:txBody>
      </p:sp>
    </p:spTree>
    <p:extLst>
      <p:ext uri="{BB962C8B-B14F-4D97-AF65-F5344CB8AC3E}">
        <p14:creationId xmlns:p14="http://schemas.microsoft.com/office/powerpoint/2010/main" val="2452672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170878" y="1722863"/>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charset="0"/>
              <a:buChar char="•"/>
              <a:tabLst/>
              <a:defRPr/>
            </a:pPr>
            <a:r>
              <a:rPr kumimoji="0" lang="en-GB" altLang="en-US" sz="2400" b="0" i="0" u="none" strike="noStrike" kern="1200" cap="none" spc="0" normalizeH="0" baseline="0" noProof="0" dirty="0" smtClean="0">
                <a:ln>
                  <a:noFill/>
                </a:ln>
                <a:solidFill>
                  <a:srgbClr val="002060"/>
                </a:solidFill>
                <a:effectLst/>
                <a:uLnTx/>
                <a:uFillTx/>
                <a:latin typeface="Calibri"/>
                <a:ea typeface="+mn-ea"/>
                <a:cs typeface="+mn-cs"/>
              </a:rPr>
              <a:t>Dispatch resources to incidents </a:t>
            </a:r>
          </a:p>
          <a:p>
            <a:pPr marL="342900" marR="0" lvl="0" indent="-342900" algn="l" defTabSz="914400" rtl="0" eaLnBrk="1" fontAlgn="auto" latinLnBrk="0" hangingPunct="1">
              <a:lnSpc>
                <a:spcPct val="100000"/>
              </a:lnSpc>
              <a:spcBef>
                <a:spcPct val="20000"/>
              </a:spcBef>
              <a:spcAft>
                <a:spcPts val="0"/>
              </a:spcAft>
              <a:buClrTx/>
              <a:buSzTx/>
              <a:buFont typeface="Arial" charset="0"/>
              <a:buChar char="•"/>
              <a:tabLst/>
              <a:defRPr/>
            </a:pPr>
            <a:r>
              <a:rPr kumimoji="0" lang="en-GB" altLang="en-US" sz="2400" b="0" i="0" u="none" strike="noStrike" kern="1200" cap="none" spc="0" normalizeH="0" baseline="0" noProof="0" dirty="0" smtClean="0">
                <a:ln>
                  <a:noFill/>
                </a:ln>
                <a:solidFill>
                  <a:srgbClr val="002060"/>
                </a:solidFill>
                <a:effectLst/>
                <a:uLnTx/>
                <a:uFillTx/>
                <a:latin typeface="Calibri"/>
                <a:ea typeface="+mn-ea"/>
                <a:cs typeface="+mn-cs"/>
              </a:rPr>
              <a:t>Liaise with other emergency services and agencies</a:t>
            </a:r>
          </a:p>
          <a:p>
            <a:pPr marL="342900" marR="0" lvl="0" indent="-342900" algn="l" defTabSz="914400" rtl="0" eaLnBrk="1" fontAlgn="auto" latinLnBrk="0" hangingPunct="1">
              <a:lnSpc>
                <a:spcPct val="100000"/>
              </a:lnSpc>
              <a:spcBef>
                <a:spcPct val="20000"/>
              </a:spcBef>
              <a:spcAft>
                <a:spcPts val="0"/>
              </a:spcAft>
              <a:buClrTx/>
              <a:buSzTx/>
              <a:buFont typeface="Arial" charset="0"/>
              <a:buChar char="•"/>
              <a:tabLst/>
              <a:defRPr/>
            </a:pPr>
            <a:r>
              <a:rPr kumimoji="0" lang="en-GB" altLang="en-US" sz="2400" b="0" i="0" u="none" strike="noStrike" kern="1200" cap="none" spc="0" normalizeH="0" baseline="0" noProof="0" dirty="0" smtClean="0">
                <a:ln>
                  <a:noFill/>
                </a:ln>
                <a:solidFill>
                  <a:srgbClr val="002060"/>
                </a:solidFill>
                <a:effectLst/>
                <a:uLnTx/>
                <a:uFillTx/>
                <a:latin typeface="Calibri"/>
                <a:ea typeface="+mn-ea"/>
                <a:cs typeface="+mn-cs"/>
              </a:rPr>
              <a:t>Start investigation off on behalf of an officer</a:t>
            </a:r>
          </a:p>
          <a:p>
            <a:pPr marL="342900" marR="0" lvl="0" indent="-342900" algn="l" defTabSz="914400" rtl="0" eaLnBrk="1" fontAlgn="auto" latinLnBrk="0" hangingPunct="1">
              <a:lnSpc>
                <a:spcPct val="100000"/>
              </a:lnSpc>
              <a:spcBef>
                <a:spcPct val="20000"/>
              </a:spcBef>
              <a:spcAft>
                <a:spcPts val="0"/>
              </a:spcAft>
              <a:buClrTx/>
              <a:buSzTx/>
              <a:buFont typeface="Arial" charset="0"/>
              <a:buChar char="•"/>
              <a:tabLst/>
              <a:defRPr/>
            </a:pPr>
            <a:r>
              <a:rPr kumimoji="0" lang="en-GB" altLang="en-US" sz="2400" b="0" i="0" u="none" strike="noStrike" kern="1200" cap="none" spc="0" normalizeH="0" baseline="0" noProof="0" dirty="0" smtClean="0">
                <a:ln>
                  <a:noFill/>
                </a:ln>
                <a:solidFill>
                  <a:srgbClr val="002060"/>
                </a:solidFill>
                <a:effectLst/>
                <a:uLnTx/>
                <a:uFillTx/>
                <a:latin typeface="Calibri"/>
                <a:ea typeface="+mn-ea"/>
                <a:cs typeface="+mn-cs"/>
              </a:rPr>
              <a:t>Interrogate intelligence systems </a:t>
            </a:r>
          </a:p>
          <a:p>
            <a:pPr marL="342900" marR="0" lvl="0" indent="-342900" algn="l" defTabSz="914400" rtl="0" eaLnBrk="1" fontAlgn="auto" latinLnBrk="0" hangingPunct="1">
              <a:lnSpc>
                <a:spcPct val="100000"/>
              </a:lnSpc>
              <a:spcBef>
                <a:spcPct val="20000"/>
              </a:spcBef>
              <a:spcAft>
                <a:spcPts val="0"/>
              </a:spcAft>
              <a:buClrTx/>
              <a:buSzTx/>
              <a:buFont typeface="Arial" charset="0"/>
              <a:buChar char="•"/>
              <a:tabLst/>
              <a:defRPr/>
            </a:pPr>
            <a:r>
              <a:rPr kumimoji="0" lang="en-GB" altLang="en-US" sz="2400" b="0" i="0" u="none" strike="noStrike" kern="1200" cap="none" spc="0" normalizeH="0" baseline="0" noProof="0" dirty="0" smtClean="0">
                <a:ln>
                  <a:noFill/>
                </a:ln>
                <a:solidFill>
                  <a:srgbClr val="002060"/>
                </a:solidFill>
                <a:effectLst/>
                <a:uLnTx/>
                <a:uFillTx/>
                <a:latin typeface="Calibri"/>
                <a:ea typeface="+mn-ea"/>
                <a:cs typeface="+mn-cs"/>
              </a:rPr>
              <a:t>Decision making to deploy correct resources</a:t>
            </a:r>
          </a:p>
          <a:p>
            <a:pPr marL="342900" marR="0" lvl="0" indent="-342900" algn="l" defTabSz="914400" rtl="0" eaLnBrk="1" fontAlgn="auto" latinLnBrk="0" hangingPunct="1">
              <a:lnSpc>
                <a:spcPct val="100000"/>
              </a:lnSpc>
              <a:spcBef>
                <a:spcPct val="20000"/>
              </a:spcBef>
              <a:spcAft>
                <a:spcPts val="0"/>
              </a:spcAft>
              <a:buClrTx/>
              <a:buSzTx/>
              <a:buFont typeface="Arial" charset="0"/>
              <a:buChar char="•"/>
              <a:tabLst/>
              <a:defRPr/>
            </a:pPr>
            <a:r>
              <a:rPr kumimoji="0" lang="en-GB" altLang="en-US" sz="2400" b="0" i="0" u="none" strike="noStrike" kern="1200" cap="none" spc="0" normalizeH="0" baseline="0" noProof="0" dirty="0" smtClean="0">
                <a:ln>
                  <a:noFill/>
                </a:ln>
                <a:solidFill>
                  <a:srgbClr val="002060"/>
                </a:solidFill>
                <a:effectLst/>
                <a:uLnTx/>
                <a:uFillTx/>
                <a:latin typeface="Calibri"/>
                <a:ea typeface="+mn-ea"/>
                <a:cs typeface="+mn-cs"/>
              </a:rPr>
              <a:t>All immediate/priority calls and 999 calls are transferred to Incident Handling for action.</a:t>
            </a:r>
          </a:p>
          <a:p>
            <a:pPr marL="342900" marR="0" lvl="0" indent="-342900" algn="l" defTabSz="914400" rtl="0" eaLnBrk="1" fontAlgn="auto" latinLnBrk="0" hangingPunct="1">
              <a:lnSpc>
                <a:spcPct val="100000"/>
              </a:lnSpc>
              <a:spcBef>
                <a:spcPct val="20000"/>
              </a:spcBef>
              <a:spcAft>
                <a:spcPts val="0"/>
              </a:spcAft>
              <a:buClrTx/>
              <a:buSzTx/>
              <a:buFont typeface="Arial" charset="0"/>
              <a:buChar char="•"/>
              <a:tabLst/>
              <a:defRPr/>
            </a:pPr>
            <a:r>
              <a:rPr kumimoji="0" lang="en-GB" altLang="en-US" sz="2400" b="0" i="0" u="none" strike="noStrike" kern="1200" cap="none" spc="0" normalizeH="0" baseline="0" noProof="0" dirty="0" smtClean="0">
                <a:ln>
                  <a:noFill/>
                </a:ln>
                <a:solidFill>
                  <a:srgbClr val="002060"/>
                </a:solidFill>
                <a:effectLst/>
                <a:uLnTx/>
                <a:uFillTx/>
                <a:latin typeface="Calibri"/>
                <a:ea typeface="+mn-ea"/>
                <a:cs typeface="+mn-cs"/>
              </a:rPr>
              <a:t>Open 24/7</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pic>
        <p:nvPicPr>
          <p:cNvPr id="4" name="Picture 3"/>
          <p:cNvPicPr>
            <a:picLocks noChangeAspect="1"/>
          </p:cNvPicPr>
          <p:nvPr/>
        </p:nvPicPr>
        <p:blipFill>
          <a:blip r:embed="rId4"/>
          <a:stretch>
            <a:fillRect/>
          </a:stretch>
        </p:blipFill>
        <p:spPr>
          <a:xfrm>
            <a:off x="8815032" y="1555595"/>
            <a:ext cx="2949504" cy="2262981"/>
          </a:xfrm>
          <a:prstGeom prst="rect">
            <a:avLst/>
          </a:prstGeom>
        </p:spPr>
      </p:pic>
      <p:sp>
        <p:nvSpPr>
          <p:cNvPr id="6" name="TextBox 5"/>
          <p:cNvSpPr txBox="1"/>
          <p:nvPr/>
        </p:nvSpPr>
        <p:spPr>
          <a:xfrm>
            <a:off x="1847818" y="277183"/>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Incident Handling</a:t>
            </a:r>
            <a:endParaRPr lang="en-GB" sz="3200" b="1" dirty="0">
              <a:solidFill>
                <a:schemeClr val="bg1"/>
              </a:solidFill>
            </a:endParaRPr>
          </a:p>
        </p:txBody>
      </p:sp>
    </p:spTree>
    <p:extLst>
      <p:ext uri="{BB962C8B-B14F-4D97-AF65-F5344CB8AC3E}">
        <p14:creationId xmlns:p14="http://schemas.microsoft.com/office/powerpoint/2010/main" val="2654694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4338084" y="2295233"/>
            <a:ext cx="5790654" cy="255188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3200" b="0" i="0" u="none" strike="noStrike" kern="1200" cap="none" spc="0" normalizeH="0" baseline="0" noProof="0" dirty="0" smtClean="0">
                <a:ln>
                  <a:noFill/>
                </a:ln>
                <a:solidFill>
                  <a:srgbClr val="002060"/>
                </a:solidFill>
                <a:effectLst/>
                <a:uLnTx/>
                <a:uFillTx/>
                <a:latin typeface="Calibri"/>
                <a:ea typeface="+mn-ea"/>
                <a:cs typeface="+mn-cs"/>
              </a:rPr>
              <a:t>The first responder is a person trained in emergency care, paid or volunteer, who is often summoned to provide initial care in an emergency</a:t>
            </a: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1847818" y="707489"/>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First Responder</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1847818" y="2499614"/>
            <a:ext cx="2143125" cy="2143125"/>
          </a:xfrm>
          <a:prstGeom prst="rect">
            <a:avLst/>
          </a:prstGeom>
        </p:spPr>
      </p:pic>
    </p:spTree>
    <p:extLst>
      <p:ext uri="{BB962C8B-B14F-4D97-AF65-F5344CB8AC3E}">
        <p14:creationId xmlns:p14="http://schemas.microsoft.com/office/powerpoint/2010/main" val="980248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105008" y="2139609"/>
            <a:ext cx="8229600" cy="258020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charset="0"/>
              <a:buChar char="•"/>
              <a:tabLst/>
              <a:defRPr/>
            </a:pPr>
            <a:r>
              <a:rPr kumimoji="0" lang="en-GB" altLang="en-US" sz="2800" b="0" i="0" u="none" strike="noStrike" kern="1200" cap="none" spc="0" normalizeH="0" baseline="0" noProof="0" dirty="0" smtClean="0">
                <a:ln>
                  <a:noFill/>
                </a:ln>
                <a:solidFill>
                  <a:srgbClr val="002060"/>
                </a:solidFill>
                <a:effectLst/>
                <a:uLnTx/>
                <a:uFillTx/>
                <a:latin typeface="Calibri"/>
                <a:ea typeface="+mn-ea"/>
                <a:cs typeface="+mn-cs"/>
              </a:rPr>
              <a:t>Senior operational officer.</a:t>
            </a:r>
          </a:p>
          <a:p>
            <a:pPr marL="342900" marR="0" lvl="0" indent="-342900" algn="l" defTabSz="914400" rtl="0" eaLnBrk="1" fontAlgn="auto" latinLnBrk="0" hangingPunct="1">
              <a:lnSpc>
                <a:spcPct val="100000"/>
              </a:lnSpc>
              <a:spcBef>
                <a:spcPct val="20000"/>
              </a:spcBef>
              <a:spcAft>
                <a:spcPts val="0"/>
              </a:spcAft>
              <a:buClrTx/>
              <a:buSzTx/>
              <a:buFont typeface="Arial" charset="0"/>
              <a:buChar char="•"/>
              <a:tabLst/>
              <a:defRPr/>
            </a:pPr>
            <a:r>
              <a:rPr kumimoji="0" lang="en-GB" altLang="en-US" sz="2800" b="0" i="0" u="none" strike="noStrike" kern="1200" cap="none" spc="0" normalizeH="0" baseline="0" noProof="0" dirty="0" smtClean="0">
                <a:ln>
                  <a:noFill/>
                </a:ln>
                <a:solidFill>
                  <a:srgbClr val="002060"/>
                </a:solidFill>
                <a:effectLst/>
                <a:uLnTx/>
                <a:uFillTx/>
                <a:latin typeface="Calibri"/>
                <a:ea typeface="+mn-ea"/>
                <a:cs typeface="+mn-cs"/>
              </a:rPr>
              <a:t>Oversees all officers on duty at that time.</a:t>
            </a:r>
          </a:p>
          <a:p>
            <a:pPr marL="342900" marR="0" lvl="0" indent="-342900" algn="l" defTabSz="914400" rtl="0" eaLnBrk="1" fontAlgn="auto" latinLnBrk="0" hangingPunct="1">
              <a:lnSpc>
                <a:spcPct val="100000"/>
              </a:lnSpc>
              <a:spcBef>
                <a:spcPct val="20000"/>
              </a:spcBef>
              <a:spcAft>
                <a:spcPts val="0"/>
              </a:spcAft>
              <a:buClrTx/>
              <a:buSzTx/>
              <a:buFont typeface="Arial" charset="0"/>
              <a:buChar char="•"/>
              <a:tabLst/>
              <a:defRPr/>
            </a:pPr>
            <a:r>
              <a:rPr kumimoji="0" lang="en-GB" altLang="en-US" sz="2800" b="0" i="0" u="none" strike="noStrike" kern="1200" cap="none" spc="0" normalizeH="0" baseline="0" noProof="0" dirty="0" smtClean="0">
                <a:ln>
                  <a:noFill/>
                </a:ln>
                <a:solidFill>
                  <a:srgbClr val="002060"/>
                </a:solidFill>
                <a:effectLst/>
                <a:uLnTx/>
                <a:uFillTx/>
                <a:latin typeface="Calibri"/>
                <a:ea typeface="+mn-ea"/>
                <a:cs typeface="+mn-cs"/>
              </a:rPr>
              <a:t>Oversees responses to critical incidents.</a:t>
            </a:r>
          </a:p>
          <a:p>
            <a:pPr marL="342900" marR="0" lvl="0" indent="-342900" algn="l" defTabSz="914400" rtl="0" eaLnBrk="1" fontAlgn="auto" latinLnBrk="0" hangingPunct="1">
              <a:lnSpc>
                <a:spcPct val="100000"/>
              </a:lnSpc>
              <a:spcBef>
                <a:spcPct val="20000"/>
              </a:spcBef>
              <a:spcAft>
                <a:spcPts val="0"/>
              </a:spcAft>
              <a:buClrTx/>
              <a:buSzTx/>
              <a:buFont typeface="Arial" charset="0"/>
              <a:buChar char="•"/>
              <a:tabLst/>
              <a:defRPr/>
            </a:pPr>
            <a:r>
              <a:rPr kumimoji="0" lang="en-GB" altLang="en-US" sz="2800" b="0" i="0" u="none" strike="noStrike" kern="1200" cap="none" spc="0" normalizeH="0" baseline="0" noProof="0" dirty="0" smtClean="0">
                <a:ln>
                  <a:noFill/>
                </a:ln>
                <a:solidFill>
                  <a:srgbClr val="002060"/>
                </a:solidFill>
                <a:effectLst/>
                <a:uLnTx/>
                <a:uFillTx/>
                <a:latin typeface="Calibri"/>
                <a:ea typeface="+mn-ea"/>
                <a:cs typeface="+mn-cs"/>
              </a:rPr>
              <a:t>Can “call out” senior/specialist officers out of hours, as required.</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pic>
        <p:nvPicPr>
          <p:cNvPr id="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36513" y="2463717"/>
            <a:ext cx="2584450" cy="1931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1847818" y="55957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Inspector’s Role</a:t>
            </a:r>
            <a:endParaRPr lang="en-GB" sz="3200" b="1" dirty="0">
              <a:solidFill>
                <a:schemeClr val="bg1"/>
              </a:solidFill>
            </a:endParaRPr>
          </a:p>
        </p:txBody>
      </p:sp>
    </p:spTree>
    <p:extLst>
      <p:ext uri="{BB962C8B-B14F-4D97-AF65-F5344CB8AC3E}">
        <p14:creationId xmlns:p14="http://schemas.microsoft.com/office/powerpoint/2010/main" val="758210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807246" y="1638665"/>
            <a:ext cx="7250132"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Officers should also be prepared to gather evidence as soon as they arrive at the scene. Body-worn video (BWV) recordings can provide excellent evidence, particularly in criminal proceedings, as they:</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have significant dramatic impact</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record the scene exactly</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record the demeanour of the parties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accurately record significant comments at the scene.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1847818" y="277183"/>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Body Worn Video</a:t>
            </a:r>
            <a:endParaRPr lang="en-GB" sz="3200" b="1" dirty="0">
              <a:solidFill>
                <a:schemeClr val="bg1"/>
              </a:solidFill>
            </a:endParaRPr>
          </a:p>
        </p:txBody>
      </p:sp>
      <p:pic>
        <p:nvPicPr>
          <p:cNvPr id="5" name="Picture 4"/>
          <p:cNvPicPr>
            <a:picLocks noChangeAspect="1"/>
          </p:cNvPicPr>
          <p:nvPr/>
        </p:nvPicPr>
        <p:blipFill rotWithShape="1">
          <a:blip r:embed="rId4"/>
          <a:srcRect l="27622"/>
          <a:stretch/>
        </p:blipFill>
        <p:spPr>
          <a:xfrm>
            <a:off x="8057378" y="2194756"/>
            <a:ext cx="3546721" cy="2741427"/>
          </a:xfrm>
          <a:prstGeom prst="rect">
            <a:avLst/>
          </a:prstGeom>
        </p:spPr>
      </p:pic>
    </p:spTree>
    <p:extLst>
      <p:ext uri="{BB962C8B-B14F-4D97-AF65-F5344CB8AC3E}">
        <p14:creationId xmlns:p14="http://schemas.microsoft.com/office/powerpoint/2010/main" val="1352716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221587" y="1155233"/>
            <a:ext cx="10036097" cy="4051509"/>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smtClean="0">
                <a:ln>
                  <a:noFill/>
                </a:ln>
                <a:solidFill>
                  <a:srgbClr val="002060"/>
                </a:solidFill>
                <a:effectLst/>
                <a:uLnTx/>
                <a:uFillTx/>
                <a:latin typeface="Calibri"/>
                <a:ea typeface="+mn-ea"/>
                <a:cs typeface="+mn-cs"/>
              </a:rPr>
              <a:t>In 1974, </a:t>
            </a:r>
            <a:r>
              <a:rPr kumimoji="0" lang="en-GB" sz="2800" b="0" i="0" u="none" strike="noStrike" kern="1200" cap="none" spc="0" normalizeH="0" baseline="0" noProof="0" dirty="0" err="1" smtClean="0">
                <a:ln>
                  <a:noFill/>
                </a:ln>
                <a:solidFill>
                  <a:srgbClr val="002060"/>
                </a:solidFill>
                <a:effectLst/>
                <a:uLnTx/>
                <a:uFillTx/>
                <a:latin typeface="Calibri"/>
                <a:ea typeface="+mn-ea"/>
                <a:cs typeface="+mn-cs"/>
              </a:rPr>
              <a:t>Egon</a:t>
            </a:r>
            <a:r>
              <a:rPr kumimoji="0" lang="en-GB" sz="2800" b="0" i="0" u="none" strike="noStrike" kern="1200" cap="none" spc="0" normalizeH="0" baseline="0" noProof="0" dirty="0" smtClean="0">
                <a:ln>
                  <a:noFill/>
                </a:ln>
                <a:solidFill>
                  <a:srgbClr val="002060"/>
                </a:solidFill>
                <a:effectLst/>
                <a:uLnTx/>
                <a:uFillTx/>
                <a:latin typeface="Calibri"/>
                <a:ea typeface="+mn-ea"/>
                <a:cs typeface="+mn-cs"/>
              </a:rPr>
              <a:t> </a:t>
            </a:r>
            <a:r>
              <a:rPr kumimoji="0" lang="en-GB" sz="2800" b="0" i="0" u="none" strike="noStrike" kern="1200" cap="none" spc="0" normalizeH="0" baseline="0" noProof="0" dirty="0" err="1" smtClean="0">
                <a:ln>
                  <a:noFill/>
                </a:ln>
                <a:solidFill>
                  <a:srgbClr val="002060"/>
                </a:solidFill>
                <a:effectLst/>
                <a:uLnTx/>
                <a:uFillTx/>
                <a:latin typeface="Calibri"/>
                <a:ea typeface="+mn-ea"/>
                <a:cs typeface="+mn-cs"/>
              </a:rPr>
              <a:t>Bitner</a:t>
            </a:r>
            <a:r>
              <a:rPr kumimoji="0" lang="en-GB" sz="2800" b="0" i="0" u="none" strike="noStrike" kern="1200" cap="none" spc="0" normalizeH="0" baseline="0" noProof="0" dirty="0" smtClean="0">
                <a:ln>
                  <a:noFill/>
                </a:ln>
                <a:solidFill>
                  <a:srgbClr val="002060"/>
                </a:solidFill>
                <a:effectLst/>
                <a:uLnTx/>
                <a:uFillTx/>
                <a:latin typeface="Calibri"/>
                <a:ea typeface="+mn-ea"/>
                <a:cs typeface="+mn-cs"/>
              </a:rPr>
              <a:t> wrote that the role of the police is to be on hand when; </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800" b="0" i="1" u="none" strike="noStrike" kern="1200" cap="none" spc="0" normalizeH="0" baseline="0" noProof="0" dirty="0" smtClean="0">
              <a:ln>
                <a:noFill/>
              </a:ln>
              <a:solidFill>
                <a:srgbClr val="002060"/>
              </a:solidFill>
              <a:effectLst/>
              <a:uLnTx/>
              <a:uFillTx/>
              <a:latin typeface="Calibri"/>
              <a:ea typeface="+mn-ea"/>
              <a:cs typeface="+mn-cs"/>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0" i="1" u="none" strike="noStrike" kern="1200" cap="none" spc="0" normalizeH="0" baseline="0" noProof="0" dirty="0" smtClean="0">
                <a:ln>
                  <a:noFill/>
                </a:ln>
                <a:solidFill>
                  <a:srgbClr val="002060"/>
                </a:solidFill>
                <a:effectLst/>
                <a:uLnTx/>
                <a:uFillTx/>
                <a:latin typeface="Calibri"/>
                <a:ea typeface="+mn-ea"/>
                <a:cs typeface="+mn-cs"/>
              </a:rPr>
              <a:t>‘something is happening that ought not to be happening and about which someone better do something now’</a:t>
            </a:r>
            <a:r>
              <a:rPr kumimoji="0" lang="en-GB" sz="2800" b="0" i="0" u="none" strike="noStrike" kern="1200" cap="none" spc="0" normalizeH="0" baseline="0" noProof="0" dirty="0" smtClean="0">
                <a:ln>
                  <a:noFill/>
                </a:ln>
                <a:solidFill>
                  <a:srgbClr val="002060"/>
                </a:solidFill>
                <a:effectLst/>
                <a:uLnTx/>
                <a:uFillTx/>
                <a:latin typeface="Calibri"/>
                <a:ea typeface="+mn-ea"/>
                <a:cs typeface="+mn-cs"/>
              </a:rPr>
              <a:t>.</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smtClean="0">
              <a:ln>
                <a:noFill/>
              </a:ln>
              <a:solidFill>
                <a:srgbClr val="002060"/>
              </a:solidFill>
              <a:effectLst/>
              <a:uLnTx/>
              <a:uFillTx/>
              <a:latin typeface="Calibri"/>
              <a:ea typeface="+mn-ea"/>
              <a:cs typeface="+mn-cs"/>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smtClean="0">
                <a:ln>
                  <a:noFill/>
                </a:ln>
                <a:solidFill>
                  <a:srgbClr val="002060"/>
                </a:solidFill>
                <a:effectLst/>
                <a:uLnTx/>
                <a:uFillTx/>
                <a:latin typeface="Calibri"/>
                <a:ea typeface="+mn-ea"/>
                <a:cs typeface="+mn-cs"/>
              </a:rPr>
              <a:t>The police are expected to prevent crime, to help those in immediate danger, to investigate offences, to catch criminals, to sustain public order and to protect people, particularly vulnerable people, from harm.</a:t>
            </a:r>
            <a:endParaRPr kumimoji="0" lang="en-GB" sz="28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1847818" y="277183"/>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What do the public expect?</a:t>
            </a:r>
            <a:endParaRPr lang="en-GB" sz="3200" b="1" dirty="0">
              <a:solidFill>
                <a:schemeClr val="bg1"/>
              </a:solidFill>
            </a:endParaRPr>
          </a:p>
        </p:txBody>
      </p:sp>
    </p:spTree>
    <p:extLst>
      <p:ext uri="{BB962C8B-B14F-4D97-AF65-F5344CB8AC3E}">
        <p14:creationId xmlns:p14="http://schemas.microsoft.com/office/powerpoint/2010/main" val="167047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499923" y="1744731"/>
            <a:ext cx="10176320" cy="343496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000" b="0" i="0" u="none" strike="noStrike" kern="1200" cap="none" spc="0" normalizeH="0" baseline="0" noProof="0" dirty="0" smtClean="0">
                <a:ln>
                  <a:noFill/>
                </a:ln>
                <a:solidFill>
                  <a:srgbClr val="002060"/>
                </a:solidFill>
                <a:effectLst/>
                <a:uLnTx/>
                <a:uFillTx/>
                <a:latin typeface="Calibri"/>
                <a:ea typeface="+mn-ea"/>
                <a:cs typeface="+mn-cs"/>
              </a:rPr>
              <a:t>Safeguarding</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000" b="0" i="0" u="none" strike="noStrike" kern="1200" cap="none" spc="0" normalizeH="0" baseline="0" noProof="0" dirty="0" smtClean="0">
                <a:ln>
                  <a:noFill/>
                </a:ln>
                <a:solidFill>
                  <a:srgbClr val="002060"/>
                </a:solidFill>
                <a:effectLst/>
                <a:uLnTx/>
                <a:uFillTx/>
                <a:latin typeface="Calibri"/>
                <a:ea typeface="+mn-ea"/>
                <a:cs typeface="+mn-cs"/>
              </a:rPr>
              <a:t>Intelligence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000" b="0" i="0" u="none" strike="noStrike" kern="1200" cap="none" spc="0" normalizeH="0" baseline="0" noProof="0" dirty="0" smtClean="0">
                <a:ln>
                  <a:noFill/>
                </a:ln>
                <a:solidFill>
                  <a:srgbClr val="002060"/>
                </a:solidFill>
                <a:effectLst/>
                <a:uLnTx/>
                <a:uFillTx/>
                <a:latin typeface="Calibri"/>
                <a:ea typeface="+mn-ea"/>
                <a:cs typeface="+mn-cs"/>
              </a:rPr>
              <a:t>Investigation</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000" b="0" i="0" u="none" strike="noStrike" kern="1200" cap="none" spc="0" normalizeH="0" baseline="0" noProof="0" dirty="0" smtClean="0">
                <a:ln>
                  <a:noFill/>
                </a:ln>
                <a:solidFill>
                  <a:srgbClr val="002060"/>
                </a:solidFill>
                <a:effectLst/>
                <a:uLnTx/>
                <a:uFillTx/>
                <a:latin typeface="Calibri"/>
                <a:ea typeface="+mn-ea"/>
                <a:cs typeface="+mn-cs"/>
              </a:rPr>
              <a:t>Use of crime pattern analysis</a:t>
            </a:r>
          </a:p>
          <a:p>
            <a:pPr>
              <a:defRPr/>
            </a:pPr>
            <a:r>
              <a:rPr lang="en-GB" sz="3000" dirty="0">
                <a:solidFill>
                  <a:srgbClr val="002060"/>
                </a:solidFill>
              </a:rPr>
              <a:t>Variations to response approach for different environments e.g. care homes</a:t>
            </a:r>
          </a:p>
          <a:p>
            <a:pPr marL="0" marR="0" lvl="0" indent="0" algn="l" defTabSz="914400" rtl="0" eaLnBrk="1" fontAlgn="auto" latinLnBrk="0" hangingPunct="1">
              <a:lnSpc>
                <a:spcPct val="100000"/>
              </a:lnSpc>
              <a:spcBef>
                <a:spcPct val="20000"/>
              </a:spcBef>
              <a:spcAft>
                <a:spcPts val="0"/>
              </a:spcAft>
              <a:buClrTx/>
              <a:buSzTx/>
              <a:buNone/>
              <a:tabLst/>
              <a:defRPr/>
            </a:pPr>
            <a:endParaRPr kumimoji="0" lang="en-GB" sz="30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1847818" y="465442"/>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Key Considerations in Response Policing</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7303803" y="1744731"/>
            <a:ext cx="3262367" cy="1957420"/>
          </a:xfrm>
          <a:prstGeom prst="rect">
            <a:avLst/>
          </a:prstGeom>
        </p:spPr>
      </p:pic>
    </p:spTree>
    <p:extLst>
      <p:ext uri="{BB962C8B-B14F-4D97-AF65-F5344CB8AC3E}">
        <p14:creationId xmlns:p14="http://schemas.microsoft.com/office/powerpoint/2010/main" val="961655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527717" y="1600200"/>
            <a:ext cx="9233209"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smtClean="0">
                <a:ln>
                  <a:noFill/>
                </a:ln>
                <a:solidFill>
                  <a:srgbClr val="002060"/>
                </a:solidFill>
                <a:effectLst/>
                <a:uLnTx/>
                <a:uFillTx/>
                <a:latin typeface="Calibri"/>
                <a:ea typeface="+mn-ea"/>
                <a:cs typeface="+mn-cs"/>
              </a:rPr>
              <a:t>Every victim must be safer after police contact and every effort made to secure justice for them</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smtClean="0">
                <a:ln>
                  <a:noFill/>
                </a:ln>
                <a:solidFill>
                  <a:srgbClr val="002060"/>
                </a:solidFill>
                <a:effectLst/>
                <a:uLnTx/>
                <a:uFillTx/>
                <a:latin typeface="Calibri"/>
                <a:ea typeface="+mn-ea"/>
                <a:cs typeface="+mn-cs"/>
              </a:rPr>
              <a:t>Build rapport:</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srgbClr val="002060"/>
                </a:solidFill>
                <a:effectLst/>
                <a:uLnTx/>
                <a:uFillTx/>
                <a:latin typeface="Calibri"/>
                <a:ea typeface="+mn-ea"/>
                <a:cs typeface="+mn-cs"/>
              </a:rPr>
              <a:t>Listen to the victim </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srgbClr val="002060"/>
                </a:solidFill>
                <a:effectLst/>
                <a:uLnTx/>
                <a:uFillTx/>
                <a:latin typeface="Calibri"/>
                <a:ea typeface="+mn-ea"/>
                <a:cs typeface="+mn-cs"/>
              </a:rPr>
              <a:t>Reassure the victim </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srgbClr val="002060"/>
                </a:solidFill>
                <a:effectLst/>
                <a:uLnTx/>
                <a:uFillTx/>
                <a:latin typeface="Calibri"/>
                <a:ea typeface="+mn-ea"/>
                <a:cs typeface="+mn-cs"/>
              </a:rPr>
              <a:t>Take each incident seriously</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srgbClr val="002060"/>
                </a:solidFill>
                <a:effectLst/>
                <a:uLnTx/>
                <a:uFillTx/>
                <a:latin typeface="Calibri"/>
                <a:ea typeface="+mn-ea"/>
                <a:cs typeface="+mn-cs"/>
              </a:rPr>
              <a:t>Explain what you are doing and why</a:t>
            </a:r>
            <a:endParaRPr kumimoji="0" lang="en-GB" sz="2800" b="0" i="0" u="none" strike="noStrike" kern="1200" cap="none" spc="0" normalizeH="0" baseline="0" noProof="0" dirty="0">
              <a:ln>
                <a:noFill/>
              </a:ln>
              <a:solidFill>
                <a:srgbClr val="002060"/>
              </a:solidFill>
              <a:effectLst/>
              <a:uLnTx/>
              <a:uFillTx/>
              <a:latin typeface="Calibri"/>
              <a:ea typeface="+mn-ea"/>
              <a:cs typeface="+mn-cs"/>
            </a:endParaRPr>
          </a:p>
        </p:txBody>
      </p:sp>
      <p:pic>
        <p:nvPicPr>
          <p:cNvPr id="4" name="Picture 3"/>
          <p:cNvPicPr>
            <a:picLocks noChangeAspect="1"/>
          </p:cNvPicPr>
          <p:nvPr/>
        </p:nvPicPr>
        <p:blipFill>
          <a:blip r:embed="rId4"/>
          <a:stretch>
            <a:fillRect/>
          </a:stretch>
        </p:blipFill>
        <p:spPr>
          <a:xfrm>
            <a:off x="8423245" y="2598976"/>
            <a:ext cx="2143125" cy="2143125"/>
          </a:xfrm>
          <a:prstGeom prst="rect">
            <a:avLst/>
          </a:prstGeom>
        </p:spPr>
      </p:pic>
      <p:sp>
        <p:nvSpPr>
          <p:cNvPr id="5" name="TextBox 4"/>
          <p:cNvSpPr txBox="1"/>
          <p:nvPr/>
        </p:nvSpPr>
        <p:spPr>
          <a:xfrm>
            <a:off x="1874713" y="51603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Code of Ethics</a:t>
            </a:r>
            <a:endParaRPr lang="en-GB" sz="3200" b="1" dirty="0">
              <a:solidFill>
                <a:schemeClr val="bg1"/>
              </a:solidFill>
            </a:endParaRPr>
          </a:p>
        </p:txBody>
      </p:sp>
    </p:spTree>
    <p:extLst>
      <p:ext uri="{BB962C8B-B14F-4D97-AF65-F5344CB8AC3E}">
        <p14:creationId xmlns:p14="http://schemas.microsoft.com/office/powerpoint/2010/main" val="122749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115121" y="1289209"/>
            <a:ext cx="9616138" cy="246252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None/>
              <a:tabLst/>
              <a:defRPr/>
            </a:pPr>
            <a:r>
              <a:rPr kumimoji="0" lang="en-GB" sz="2400" b="0" i="1" u="none" strike="noStrike" kern="1200" cap="none" spc="0" normalizeH="0" baseline="0" noProof="0" dirty="0" smtClean="0">
                <a:ln>
                  <a:noFill/>
                </a:ln>
                <a:solidFill>
                  <a:srgbClr val="002060"/>
                </a:solidFill>
                <a:effectLst/>
                <a:uLnTx/>
                <a:uFillTx/>
                <a:latin typeface="Calibri"/>
                <a:ea typeface="+mn-ea"/>
                <a:cs typeface="+mn-cs"/>
              </a:rPr>
              <a:t>25</a:t>
            </a:r>
            <a:r>
              <a:rPr kumimoji="0" lang="en-GB" sz="2400" b="0" i="1" u="none" strike="noStrike" kern="1200" cap="none" spc="0" normalizeH="0" baseline="30000" noProof="0" dirty="0" smtClean="0">
                <a:ln>
                  <a:noFill/>
                </a:ln>
                <a:solidFill>
                  <a:srgbClr val="002060"/>
                </a:solidFill>
                <a:effectLst/>
                <a:uLnTx/>
                <a:uFillTx/>
                <a:latin typeface="Calibri"/>
                <a:ea typeface="+mn-ea"/>
                <a:cs typeface="+mn-cs"/>
              </a:rPr>
              <a:t>th</a:t>
            </a:r>
            <a:r>
              <a:rPr kumimoji="0" lang="en-GB" sz="2400" b="0" i="1" u="none" strike="noStrike" kern="1200" cap="none" spc="0" normalizeH="0" baseline="0" noProof="0" dirty="0" smtClean="0">
                <a:ln>
                  <a:noFill/>
                </a:ln>
                <a:solidFill>
                  <a:srgbClr val="002060"/>
                </a:solidFill>
                <a:effectLst/>
                <a:uLnTx/>
                <a:uFillTx/>
                <a:latin typeface="Calibri"/>
                <a:ea typeface="+mn-ea"/>
                <a:cs typeface="+mn-cs"/>
              </a:rPr>
              <a:t> March 2008</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smtClean="0">
                <a:ln>
                  <a:noFill/>
                </a:ln>
                <a:solidFill>
                  <a:srgbClr val="002060"/>
                </a:solidFill>
                <a:effectLst/>
                <a:uLnTx/>
                <a:uFillTx/>
                <a:latin typeface="Calibri"/>
                <a:ea typeface="+mn-ea"/>
                <a:cs typeface="+mn-cs"/>
              </a:rPr>
              <a:t>"People need to see their policemen and women in their communities to feel safer so this Government has ensured that every community in England and Wales will have its own dedicated Neighbourhood Police Team patrolling the streets, contactable by mobile phone and in touch with local people."</a:t>
            </a:r>
            <a:endParaRPr kumimoji="0" lang="en-GB" sz="2400" b="0" i="0" u="none" strike="noStrike" kern="1200" cap="none" spc="0" normalizeH="0" baseline="0" noProof="0" dirty="0">
              <a:ln>
                <a:noFill/>
              </a:ln>
              <a:solidFill>
                <a:srgbClr val="002060"/>
              </a:solidFill>
              <a:effectLst/>
              <a:uLnTx/>
              <a:uFillTx/>
              <a:latin typeface="Calibri"/>
              <a:ea typeface="+mn-ea"/>
              <a:cs typeface="+mn-cs"/>
            </a:endParaRPr>
          </a:p>
        </p:txBody>
      </p:sp>
      <p:pic>
        <p:nvPicPr>
          <p:cNvPr id="4"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68027" y="4038346"/>
            <a:ext cx="3011449" cy="18090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 Box 5"/>
          <p:cNvSpPr txBox="1">
            <a:spLocks noChangeArrowheads="1"/>
          </p:cNvSpPr>
          <p:nvPr/>
        </p:nvSpPr>
        <p:spPr bwMode="auto">
          <a:xfrm>
            <a:off x="6127595" y="4527373"/>
            <a:ext cx="3372270" cy="830997"/>
          </a:xfrm>
          <a:prstGeom prst="rect">
            <a:avLst/>
          </a:prstGeom>
          <a:noFill/>
          <a:ln w="9525">
            <a:noFill/>
            <a:miter lim="800000"/>
            <a:headEnd/>
            <a:tailEnd/>
          </a:ln>
        </p:spPr>
        <p:txBody>
          <a:bodyPr wrap="none">
            <a:spAutoFit/>
          </a:body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sz="2400" b="0" i="0" u="none" strike="noStrike" kern="0" cap="none" spc="0" normalizeH="0" baseline="0" noProof="0" dirty="0" smtClean="0">
                <a:ln>
                  <a:noFill/>
                </a:ln>
                <a:solidFill>
                  <a:srgbClr val="002060"/>
                </a:solidFill>
                <a:effectLst/>
                <a:uLnTx/>
                <a:uFillTx/>
              </a:rPr>
              <a:t>Rt Hon Mr Gordon Brown</a:t>
            </a:r>
          </a:p>
          <a:p>
            <a:pPr marL="0" marR="0" lvl="0" indent="0" defTabSz="914400" eaLnBrk="1" fontAlgn="base" latinLnBrk="0" hangingPunct="1">
              <a:lnSpc>
                <a:spcPct val="100000"/>
              </a:lnSpc>
              <a:spcBef>
                <a:spcPct val="0"/>
              </a:spcBef>
              <a:spcAft>
                <a:spcPct val="0"/>
              </a:spcAft>
              <a:buClrTx/>
              <a:buSzTx/>
              <a:buFontTx/>
              <a:buNone/>
              <a:tabLst/>
              <a:defRPr/>
            </a:pPr>
            <a:r>
              <a:rPr kumimoji="0" lang="en-GB" sz="2400" b="0" i="0" u="none" strike="noStrike" kern="0" cap="none" spc="0" normalizeH="0" baseline="0" noProof="0" dirty="0" smtClean="0">
                <a:ln>
                  <a:noFill/>
                </a:ln>
                <a:solidFill>
                  <a:srgbClr val="002060"/>
                </a:solidFill>
                <a:effectLst/>
                <a:uLnTx/>
                <a:uFillTx/>
              </a:rPr>
              <a:t>Prime Minister</a:t>
            </a:r>
          </a:p>
        </p:txBody>
      </p:sp>
      <p:sp>
        <p:nvSpPr>
          <p:cNvPr id="6" name="TextBox 5"/>
          <p:cNvSpPr txBox="1"/>
          <p:nvPr/>
        </p:nvSpPr>
        <p:spPr>
          <a:xfrm>
            <a:off x="1466787" y="186076"/>
            <a:ext cx="8912807" cy="584775"/>
          </a:xfrm>
          <a:prstGeom prst="rect">
            <a:avLst/>
          </a:prstGeom>
          <a:solidFill>
            <a:srgbClr val="002060"/>
          </a:solidFill>
        </p:spPr>
        <p:txBody>
          <a:bodyPr wrap="square" rtlCol="0">
            <a:spAutoFit/>
          </a:bodyPr>
          <a:lstStyle/>
          <a:p>
            <a:pPr algn="ctr"/>
            <a:r>
              <a:rPr lang="en-GB" sz="3200" b="1" dirty="0" smtClean="0">
                <a:solidFill>
                  <a:schemeClr val="bg1"/>
                </a:solidFill>
              </a:rPr>
              <a:t>Mobile Data Technology:  The beginning ....</a:t>
            </a:r>
            <a:endParaRPr lang="en-GB" sz="3200" b="1" dirty="0">
              <a:solidFill>
                <a:schemeClr val="bg1"/>
              </a:solidFill>
            </a:endParaRPr>
          </a:p>
        </p:txBody>
      </p:sp>
    </p:spTree>
    <p:extLst>
      <p:ext uri="{BB962C8B-B14F-4D97-AF65-F5344CB8AC3E}">
        <p14:creationId xmlns:p14="http://schemas.microsoft.com/office/powerpoint/2010/main" val="2984295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39910" y="1501469"/>
            <a:ext cx="6566560" cy="3812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466786" y="360888"/>
            <a:ext cx="8912807" cy="584775"/>
          </a:xfrm>
          <a:prstGeom prst="rect">
            <a:avLst/>
          </a:prstGeom>
          <a:solidFill>
            <a:srgbClr val="002060"/>
          </a:solidFill>
        </p:spPr>
        <p:txBody>
          <a:bodyPr wrap="square" rtlCol="0">
            <a:spAutoFit/>
          </a:bodyPr>
          <a:lstStyle/>
          <a:p>
            <a:pPr algn="ctr"/>
            <a:r>
              <a:rPr lang="en-GB" sz="3200" b="1" dirty="0" smtClean="0">
                <a:solidFill>
                  <a:schemeClr val="bg1"/>
                </a:solidFill>
              </a:rPr>
              <a:t>Mobile Data Technology</a:t>
            </a:r>
            <a:endParaRPr lang="en-GB" sz="3200" b="1" dirty="0">
              <a:solidFill>
                <a:schemeClr val="bg1"/>
              </a:solidFill>
            </a:endParaRPr>
          </a:p>
        </p:txBody>
      </p:sp>
    </p:spTree>
    <p:extLst>
      <p:ext uri="{BB962C8B-B14F-4D97-AF65-F5344CB8AC3E}">
        <p14:creationId xmlns:p14="http://schemas.microsoft.com/office/powerpoint/2010/main" val="387033430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970654" y="1289263"/>
            <a:ext cx="8229600" cy="4525963"/>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50000"/>
              </a:spcBef>
              <a:spcAft>
                <a:spcPts val="0"/>
              </a:spcAft>
              <a:buClrTx/>
              <a:buSzTx/>
              <a:buFont typeface="Arial" charset="0"/>
              <a:buChar char="•"/>
              <a:tabLst/>
              <a:defRPr/>
            </a:pPr>
            <a:r>
              <a:rPr kumimoji="0" lang="en-GB" sz="3500" b="0" i="0" u="none" strike="noStrike" kern="1200" cap="none" spc="0" normalizeH="0" baseline="0" noProof="0" dirty="0" smtClean="0">
                <a:ln>
                  <a:noFill/>
                </a:ln>
                <a:solidFill>
                  <a:srgbClr val="002060"/>
                </a:solidFill>
                <a:effectLst/>
                <a:uLnTx/>
                <a:uFillTx/>
                <a:latin typeface="Calibri"/>
                <a:ea typeface="+mn-ea"/>
                <a:cs typeface="+mn-cs"/>
              </a:rPr>
              <a:t>Reduce time spent by Police Officers and PCSO’s at police stations</a:t>
            </a:r>
          </a:p>
          <a:p>
            <a:pPr marL="342900" marR="0" lvl="0" indent="-342900" algn="l" defTabSz="914400" rtl="0" eaLnBrk="1" fontAlgn="auto" latinLnBrk="0" hangingPunct="1">
              <a:lnSpc>
                <a:spcPct val="100000"/>
              </a:lnSpc>
              <a:spcBef>
                <a:spcPct val="50000"/>
              </a:spcBef>
              <a:spcAft>
                <a:spcPts val="0"/>
              </a:spcAft>
              <a:buClrTx/>
              <a:buSzTx/>
              <a:buFont typeface="Arial" charset="0"/>
              <a:buChar char="•"/>
              <a:tabLst/>
              <a:defRPr/>
            </a:pPr>
            <a:r>
              <a:rPr kumimoji="0" lang="en-GB" sz="3500" b="0" i="0" u="none" strike="noStrike" kern="1200" cap="none" spc="0" normalizeH="0" baseline="0" noProof="0" dirty="0" smtClean="0">
                <a:ln>
                  <a:noFill/>
                </a:ln>
                <a:solidFill>
                  <a:srgbClr val="002060"/>
                </a:solidFill>
                <a:effectLst/>
                <a:uLnTx/>
                <a:uFillTx/>
                <a:latin typeface="Calibri"/>
                <a:ea typeface="+mn-ea"/>
                <a:cs typeface="+mn-cs"/>
              </a:rPr>
              <a:t>Increased visibility of policing teams</a:t>
            </a:r>
          </a:p>
          <a:p>
            <a:pPr marL="342900" marR="0" lvl="0" indent="-342900" algn="l" defTabSz="914400" rtl="0" eaLnBrk="1" fontAlgn="auto" latinLnBrk="0" hangingPunct="1">
              <a:lnSpc>
                <a:spcPct val="100000"/>
              </a:lnSpc>
              <a:spcBef>
                <a:spcPct val="50000"/>
              </a:spcBef>
              <a:spcAft>
                <a:spcPts val="0"/>
              </a:spcAft>
              <a:buClrTx/>
              <a:buSzTx/>
              <a:buFont typeface="Arial" charset="0"/>
              <a:buChar char="•"/>
              <a:tabLst/>
              <a:defRPr/>
            </a:pPr>
            <a:r>
              <a:rPr kumimoji="0" lang="en-GB" sz="3500" b="0" i="0" u="none" strike="noStrike" kern="1200" cap="none" spc="0" normalizeH="0" baseline="0" noProof="0" dirty="0" smtClean="0">
                <a:ln>
                  <a:noFill/>
                </a:ln>
                <a:solidFill>
                  <a:srgbClr val="002060"/>
                </a:solidFill>
                <a:effectLst/>
                <a:uLnTx/>
                <a:uFillTx/>
                <a:latin typeface="Calibri"/>
                <a:ea typeface="+mn-ea"/>
                <a:cs typeface="+mn-cs"/>
              </a:rPr>
              <a:t>Ease of contact between the community and policing teams</a:t>
            </a:r>
          </a:p>
          <a:p>
            <a:pPr marL="342900" marR="0" lvl="0" indent="-342900" algn="l" defTabSz="914400" rtl="0" eaLnBrk="1" fontAlgn="auto" latinLnBrk="0" hangingPunct="1">
              <a:lnSpc>
                <a:spcPct val="100000"/>
              </a:lnSpc>
              <a:spcBef>
                <a:spcPct val="50000"/>
              </a:spcBef>
              <a:spcAft>
                <a:spcPts val="0"/>
              </a:spcAft>
              <a:buClrTx/>
              <a:buSzTx/>
              <a:buFont typeface="Arial" charset="0"/>
              <a:buChar char="•"/>
              <a:tabLst/>
              <a:defRPr/>
            </a:pPr>
            <a:r>
              <a:rPr kumimoji="0" lang="en-GB" sz="3500" b="0" i="0" u="none" strike="noStrike" kern="1200" cap="none" spc="0" normalizeH="0" baseline="0" noProof="0" dirty="0" smtClean="0">
                <a:ln>
                  <a:noFill/>
                </a:ln>
                <a:solidFill>
                  <a:srgbClr val="002060"/>
                </a:solidFill>
                <a:effectLst/>
                <a:uLnTx/>
                <a:uFillTx/>
                <a:latin typeface="Calibri"/>
                <a:ea typeface="+mn-ea"/>
                <a:cs typeface="+mn-cs"/>
              </a:rPr>
              <a:t>Increased effectiveness by improved access to policing information and intelligence</a:t>
            </a:r>
          </a:p>
          <a:p>
            <a:pPr marL="342900" marR="0" lvl="0" indent="-342900" algn="l" defTabSz="914400" rtl="0" eaLnBrk="1" fontAlgn="auto" latinLnBrk="0" hangingPunct="1">
              <a:lnSpc>
                <a:spcPct val="100000"/>
              </a:lnSpc>
              <a:spcBef>
                <a:spcPct val="50000"/>
              </a:spcBef>
              <a:spcAft>
                <a:spcPts val="0"/>
              </a:spcAft>
              <a:buClrTx/>
              <a:buSzTx/>
              <a:buFont typeface="Arial" charset="0"/>
              <a:buChar char="•"/>
              <a:tabLst/>
              <a:defRPr/>
            </a:pPr>
            <a:r>
              <a:rPr kumimoji="0" lang="en-GB" sz="3500" b="0" i="0" u="none" strike="noStrike" kern="1200" cap="none" spc="0" normalizeH="0" baseline="0" noProof="0" dirty="0" smtClean="0">
                <a:ln>
                  <a:noFill/>
                </a:ln>
                <a:solidFill>
                  <a:srgbClr val="002060"/>
                </a:solidFill>
                <a:effectLst/>
                <a:uLnTx/>
                <a:uFillTx/>
                <a:latin typeface="Calibri"/>
                <a:ea typeface="+mn-ea"/>
                <a:cs typeface="+mn-cs"/>
              </a:rPr>
              <a:t>Ability to record details at the scene of an incident and update systems ‘live-time’</a:t>
            </a:r>
          </a:p>
          <a:p>
            <a:pPr marL="342900" marR="0" lvl="0" indent="-342900" algn="l" defTabSz="914400" rtl="0" eaLnBrk="1" fontAlgn="auto" latinLnBrk="0" hangingPunct="1">
              <a:lnSpc>
                <a:spcPct val="100000"/>
              </a:lnSpc>
              <a:spcBef>
                <a:spcPct val="50000"/>
              </a:spcBef>
              <a:spcAft>
                <a:spcPts val="0"/>
              </a:spcAft>
              <a:buClrTx/>
              <a:buSzTx/>
              <a:buFont typeface="Arial" charset="0"/>
              <a:buChar char="•"/>
              <a:tabLst/>
              <a:defRPr/>
            </a:pPr>
            <a:r>
              <a:rPr kumimoji="0" lang="en-GB" sz="3500" b="0" i="0" u="none" strike="noStrike" kern="1200" cap="none" spc="0" normalizeH="0" baseline="0" noProof="0" dirty="0" smtClean="0">
                <a:ln>
                  <a:noFill/>
                </a:ln>
                <a:solidFill>
                  <a:srgbClr val="002060"/>
                </a:solidFill>
                <a:effectLst/>
                <a:uLnTx/>
                <a:uFillTx/>
                <a:latin typeface="Calibri"/>
                <a:ea typeface="+mn-ea"/>
                <a:cs typeface="+mn-cs"/>
              </a:rPr>
              <a:t>Professionalise the delivery of what we do</a:t>
            </a:r>
          </a:p>
          <a:p>
            <a:pPr marL="342900" marR="0" lvl="0" indent="-342900" algn="l" defTabSz="914400" rtl="0" eaLnBrk="1" fontAlgn="auto" latinLnBrk="0" hangingPunct="1">
              <a:lnSpc>
                <a:spcPct val="100000"/>
              </a:lnSpc>
              <a:spcBef>
                <a:spcPct val="50000"/>
              </a:spcBef>
              <a:spcAft>
                <a:spcPts val="0"/>
              </a:spcAft>
              <a:buClrTx/>
              <a:buSzTx/>
              <a:buFont typeface="Arial" charset="0"/>
              <a:buChar char="•"/>
              <a:tabLst/>
              <a:defRPr/>
            </a:pPr>
            <a:r>
              <a:rPr kumimoji="0" lang="en-GB" sz="3500" b="0" i="0" u="none" strike="noStrike" kern="1200" cap="none" spc="0" normalizeH="0" baseline="0" noProof="0" dirty="0" smtClean="0">
                <a:ln>
                  <a:noFill/>
                </a:ln>
                <a:solidFill>
                  <a:srgbClr val="002060"/>
                </a:solidFill>
                <a:effectLst/>
                <a:uLnTx/>
                <a:uFillTx/>
                <a:latin typeface="Calibri"/>
                <a:ea typeface="+mn-ea"/>
                <a:cs typeface="+mn-cs"/>
              </a:rPr>
              <a:t>Increase public confidence and satisfaction</a:t>
            </a:r>
          </a:p>
          <a:p>
            <a:pPr marL="342900" marR="0" lvl="0" indent="-342900" algn="l" defTabSz="914400" rtl="0" eaLnBrk="1" fontAlgn="auto" latinLnBrk="0" hangingPunct="1">
              <a:lnSpc>
                <a:spcPct val="100000"/>
              </a:lnSpc>
              <a:spcBef>
                <a:spcPct val="50000"/>
              </a:spcBef>
              <a:spcAft>
                <a:spcPts val="0"/>
              </a:spcAft>
              <a:buClrTx/>
              <a:buSzTx/>
              <a:buFont typeface="Arial" charset="0"/>
              <a:buChar char="•"/>
              <a:tabLst/>
              <a:defRPr/>
            </a:pPr>
            <a:endParaRPr kumimoji="0" lang="en-GB" sz="3500" b="0" i="0" u="none" strike="noStrike" kern="1200" cap="none" spc="0" normalizeH="0" baseline="0" noProof="0" dirty="0" smtClean="0">
              <a:ln>
                <a:noFill/>
              </a:ln>
              <a:solidFill>
                <a:srgbClr val="00206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4" name="TextBox 3"/>
          <p:cNvSpPr txBox="1"/>
          <p:nvPr/>
        </p:nvSpPr>
        <p:spPr>
          <a:xfrm>
            <a:off x="1466787" y="186076"/>
            <a:ext cx="8912807" cy="584775"/>
          </a:xfrm>
          <a:prstGeom prst="rect">
            <a:avLst/>
          </a:prstGeom>
          <a:solidFill>
            <a:srgbClr val="002060"/>
          </a:solidFill>
        </p:spPr>
        <p:txBody>
          <a:bodyPr wrap="square" rtlCol="0">
            <a:spAutoFit/>
          </a:bodyPr>
          <a:lstStyle/>
          <a:p>
            <a:pPr algn="ctr"/>
            <a:r>
              <a:rPr lang="en-GB" sz="3200" b="1" dirty="0" smtClean="0">
                <a:solidFill>
                  <a:schemeClr val="bg1"/>
                </a:solidFill>
              </a:rPr>
              <a:t>Mobile Data Technology:  The benefits</a:t>
            </a:r>
            <a:endParaRPr lang="en-GB" sz="3200" b="1" dirty="0">
              <a:solidFill>
                <a:schemeClr val="bg1"/>
              </a:solidFill>
            </a:endParaRPr>
          </a:p>
        </p:txBody>
      </p:sp>
    </p:spTree>
    <p:extLst>
      <p:ext uri="{BB962C8B-B14F-4D97-AF65-F5344CB8AC3E}">
        <p14:creationId xmlns:p14="http://schemas.microsoft.com/office/powerpoint/2010/main" val="1111746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pSp>
        <p:nvGrpSpPr>
          <p:cNvPr id="3" name="Group 26"/>
          <p:cNvGrpSpPr>
            <a:grpSpLocks/>
          </p:cNvGrpSpPr>
          <p:nvPr/>
        </p:nvGrpSpPr>
        <p:grpSpPr bwMode="auto">
          <a:xfrm>
            <a:off x="1691357" y="1365153"/>
            <a:ext cx="8562975" cy="4819650"/>
            <a:chOff x="0" y="-81"/>
            <a:chExt cx="5887" cy="4273"/>
          </a:xfrm>
        </p:grpSpPr>
        <p:pic>
          <p:nvPicPr>
            <p:cNvPr id="4" name="Picture 1" descr="C:\Users\Felicity MacNamara\AppData\Local\Microsoft\Windows\Temporary Internet Files\Content.Outlook\KC7ZA97Z\melting pot.jpg"/>
            <p:cNvPicPr>
              <a:picLocks noChangeAspect="1" noChangeArrowheads="1"/>
            </p:cNvPicPr>
            <p:nvPr/>
          </p:nvPicPr>
          <p:blipFill>
            <a:blip r:embed="rId4"/>
            <a:srcRect/>
            <a:stretch>
              <a:fillRect/>
            </a:stretch>
          </p:blipFill>
          <p:spPr bwMode="auto">
            <a:xfrm>
              <a:off x="1565" y="119"/>
              <a:ext cx="2540" cy="3901"/>
            </a:xfrm>
            <a:prstGeom prst="rect">
              <a:avLst/>
            </a:prstGeom>
            <a:noFill/>
            <a:ln w="9525">
              <a:noFill/>
              <a:miter lim="800000"/>
              <a:headEnd/>
              <a:tailEnd/>
            </a:ln>
          </p:spPr>
        </p:pic>
        <p:sp>
          <p:nvSpPr>
            <p:cNvPr id="5" name="WordArt 3"/>
            <p:cNvSpPr>
              <a:spLocks noChangeArrowheads="1" noChangeShapeType="1" noTextEdit="1"/>
            </p:cNvSpPr>
            <p:nvPr/>
          </p:nvSpPr>
          <p:spPr bwMode="auto">
            <a:xfrm>
              <a:off x="1837" y="2432"/>
              <a:ext cx="1315" cy="408"/>
            </a:xfrm>
            <a:prstGeom prst="rect">
              <a:avLst/>
            </a:prstGeom>
          </p:spPr>
          <p:txBody>
            <a:bodyPr wrap="none" fromWordArt="1">
              <a:prstTxWarp prst="textCanDown">
                <a:avLst>
                  <a:gd name="adj" fmla="val 33333"/>
                </a:avLst>
              </a:prstTxWarp>
            </a:bodyPr>
            <a:lstStyle/>
            <a:p>
              <a:pPr algn="ctr" fontAlgn="base">
                <a:spcBef>
                  <a:spcPct val="0"/>
                </a:spcBef>
                <a:spcAft>
                  <a:spcPct val="0"/>
                </a:spcAft>
              </a:pPr>
              <a:r>
                <a:rPr lang="en-US" sz="2400" kern="10">
                  <a:ln w="9525">
                    <a:solidFill>
                      <a:srgbClr val="FF9933"/>
                    </a:solidFill>
                    <a:round/>
                    <a:headEnd/>
                    <a:tailEnd/>
                  </a:ln>
                  <a:solidFill>
                    <a:srgbClr val="000000"/>
                  </a:solidFill>
                  <a:effectLst>
                    <a:outerShdw dist="38100" dir="2700000" algn="tl" rotWithShape="0">
                      <a:srgbClr val="000000">
                        <a:alpha val="43137"/>
                      </a:srgbClr>
                    </a:outerShdw>
                  </a:effectLst>
                  <a:latin typeface="Times New Roman"/>
                  <a:ea typeface="ＭＳ Ｐゴシック"/>
                  <a:cs typeface="Times New Roman"/>
                </a:rPr>
                <a:t>efficiency stew</a:t>
              </a:r>
            </a:p>
          </p:txBody>
        </p:sp>
        <p:sp>
          <p:nvSpPr>
            <p:cNvPr id="6" name="Rectangle 4"/>
            <p:cNvSpPr>
              <a:spLocks noChangeArrowheads="1"/>
            </p:cNvSpPr>
            <p:nvPr/>
          </p:nvSpPr>
          <p:spPr bwMode="auto">
            <a:xfrm>
              <a:off x="0" y="3974"/>
              <a:ext cx="5692" cy="218"/>
            </a:xfrm>
            <a:prstGeom prst="rect">
              <a:avLst/>
            </a:prstGeom>
            <a:noFill/>
            <a:ln w="9525">
              <a:noFill/>
              <a:miter lim="800000"/>
              <a:headEnd/>
              <a:tailEnd/>
            </a:ln>
          </p:spPr>
          <p:txBody>
            <a:bodyPr>
              <a:spAutoFit/>
            </a:bodyPr>
            <a:lstStyle/>
            <a:p>
              <a:pPr fontAlgn="base">
                <a:spcBef>
                  <a:spcPct val="0"/>
                </a:spcBef>
                <a:spcAft>
                  <a:spcPct val="0"/>
                </a:spcAft>
                <a:defRPr/>
              </a:pPr>
              <a:r>
                <a:rPr lang="en-GB" sz="900" b="1">
                  <a:solidFill>
                    <a:srgbClr val="FFFFFF"/>
                  </a:solidFill>
                  <a:effectLst>
                    <a:outerShdw blurRad="38100" dist="38100" dir="2700000" algn="tl">
                      <a:srgbClr val="000000">
                        <a:alpha val="43137"/>
                      </a:srgbClr>
                    </a:outerShdw>
                  </a:effectLst>
                  <a:latin typeface="Arial" charset="0"/>
                  <a:ea typeface="ＭＳ Ｐゴシック"/>
                </a:rPr>
                <a:t>         </a:t>
              </a:r>
              <a:endParaRPr lang="en-GB" sz="900">
                <a:solidFill>
                  <a:srgbClr val="FFFFFF"/>
                </a:solidFill>
                <a:effectLst>
                  <a:outerShdw blurRad="38100" dist="38100" dir="2700000" algn="tl">
                    <a:srgbClr val="000000">
                      <a:alpha val="43137"/>
                    </a:srgbClr>
                  </a:outerShdw>
                </a:effectLst>
                <a:latin typeface="Arial" charset="0"/>
                <a:ea typeface="ＭＳ Ｐゴシック"/>
              </a:endParaRPr>
            </a:p>
          </p:txBody>
        </p:sp>
        <p:sp>
          <p:nvSpPr>
            <p:cNvPr id="7" name="WordArt 5"/>
            <p:cNvSpPr>
              <a:spLocks noChangeArrowheads="1" noChangeShapeType="1" noTextEdit="1"/>
            </p:cNvSpPr>
            <p:nvPr/>
          </p:nvSpPr>
          <p:spPr bwMode="auto">
            <a:xfrm rot="-2258734">
              <a:off x="3424" y="465"/>
              <a:ext cx="344" cy="253"/>
            </a:xfrm>
            <a:prstGeom prst="rect">
              <a:avLst/>
            </a:prstGeom>
          </p:spPr>
          <p:txBody>
            <a:bodyPr wrap="none" fromWordArt="1">
              <a:prstTxWarp prst="textSlantUp">
                <a:avLst>
                  <a:gd name="adj" fmla="val 55556"/>
                </a:avLst>
              </a:prstTxWarp>
            </a:bodyPr>
            <a:lstStyle/>
            <a:p>
              <a:pPr algn="ctr" fontAlgn="base">
                <a:spcBef>
                  <a:spcPct val="0"/>
                </a:spcBef>
                <a:spcAft>
                  <a:spcPct val="0"/>
                </a:spcAft>
              </a:pPr>
              <a:r>
                <a:rPr lang="en-US" sz="900" b="1" kern="10">
                  <a:ln w="9525">
                    <a:solidFill>
                      <a:srgbClr val="000000"/>
                    </a:solidFill>
                    <a:round/>
                    <a:headEnd/>
                    <a:tailEnd/>
                  </a:ln>
                  <a:solidFill>
                    <a:srgbClr val="000000"/>
                  </a:solidFill>
                  <a:effectLst>
                    <a:outerShdw dist="38100" dir="2700000" algn="tl" rotWithShape="0">
                      <a:srgbClr val="000000">
                        <a:alpha val="43137"/>
                      </a:srgbClr>
                    </a:outerShdw>
                  </a:effectLst>
                  <a:latin typeface="MS LineDraw"/>
                  <a:ea typeface="ＭＳ Ｐゴシック"/>
                </a:rPr>
                <a:t>MDT enabler</a:t>
              </a:r>
            </a:p>
          </p:txBody>
        </p:sp>
        <p:sp>
          <p:nvSpPr>
            <p:cNvPr id="8" name="Cloud"/>
            <p:cNvSpPr>
              <a:spLocks noChangeAspect="1" noEditPoints="1" noChangeArrowheads="1"/>
            </p:cNvSpPr>
            <p:nvPr/>
          </p:nvSpPr>
          <p:spPr bwMode="auto">
            <a:xfrm>
              <a:off x="347" y="186"/>
              <a:ext cx="972" cy="477"/>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More timely information</a:t>
              </a:r>
            </a:p>
          </p:txBody>
        </p:sp>
        <p:sp>
          <p:nvSpPr>
            <p:cNvPr id="9" name="Cloud"/>
            <p:cNvSpPr>
              <a:spLocks noChangeAspect="1" noEditPoints="1" noChangeArrowheads="1"/>
            </p:cNvSpPr>
            <p:nvPr/>
          </p:nvSpPr>
          <p:spPr bwMode="auto">
            <a:xfrm>
              <a:off x="25" y="754"/>
              <a:ext cx="1113" cy="452"/>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Improved investigations</a:t>
              </a:r>
            </a:p>
          </p:txBody>
        </p:sp>
        <p:sp>
          <p:nvSpPr>
            <p:cNvPr id="10" name="Cloud"/>
            <p:cNvSpPr>
              <a:spLocks noChangeAspect="1" noEditPoints="1" noChangeArrowheads="1"/>
            </p:cNvSpPr>
            <p:nvPr/>
          </p:nvSpPr>
          <p:spPr bwMode="auto">
            <a:xfrm>
              <a:off x="198" y="1205"/>
              <a:ext cx="1466" cy="501"/>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More appointments kept</a:t>
              </a:r>
            </a:p>
          </p:txBody>
        </p:sp>
        <p:sp>
          <p:nvSpPr>
            <p:cNvPr id="11" name="Cloud"/>
            <p:cNvSpPr>
              <a:spLocks noChangeAspect="1" noEditPoints="1" noChangeArrowheads="1"/>
            </p:cNvSpPr>
            <p:nvPr/>
          </p:nvSpPr>
          <p:spPr bwMode="auto">
            <a:xfrm>
              <a:off x="174" y="1797"/>
              <a:ext cx="1262" cy="429"/>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Improved response times</a:t>
              </a:r>
            </a:p>
          </p:txBody>
        </p:sp>
        <p:sp>
          <p:nvSpPr>
            <p:cNvPr id="12" name="Cloud"/>
            <p:cNvSpPr>
              <a:spLocks noChangeAspect="1" noEditPoints="1" noChangeArrowheads="1"/>
            </p:cNvSpPr>
            <p:nvPr/>
          </p:nvSpPr>
          <p:spPr bwMode="auto">
            <a:xfrm>
              <a:off x="99" y="2296"/>
              <a:ext cx="1292" cy="474"/>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Improved public confidence</a:t>
              </a:r>
            </a:p>
          </p:txBody>
        </p:sp>
        <p:sp>
          <p:nvSpPr>
            <p:cNvPr id="13" name="Cloud"/>
            <p:cNvSpPr>
              <a:spLocks noChangeAspect="1" noEditPoints="1" noChangeArrowheads="1"/>
            </p:cNvSpPr>
            <p:nvPr/>
          </p:nvSpPr>
          <p:spPr bwMode="auto">
            <a:xfrm>
              <a:off x="75" y="2839"/>
              <a:ext cx="969" cy="405"/>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a:solidFill>
                    <a:srgbClr val="002060"/>
                  </a:solidFill>
                  <a:latin typeface="Arial" charset="0"/>
                  <a:ea typeface="ＭＳ Ｐゴシック"/>
                </a:rPr>
                <a:t>Fewer blue light runs</a:t>
              </a:r>
            </a:p>
          </p:txBody>
        </p:sp>
        <p:sp>
          <p:nvSpPr>
            <p:cNvPr id="14" name="Cloud"/>
            <p:cNvSpPr>
              <a:spLocks noChangeAspect="1" noEditPoints="1" noChangeArrowheads="1"/>
            </p:cNvSpPr>
            <p:nvPr/>
          </p:nvSpPr>
          <p:spPr bwMode="auto">
            <a:xfrm>
              <a:off x="120" y="3339"/>
              <a:ext cx="1134" cy="518"/>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Reduced Airwave usage</a:t>
              </a:r>
            </a:p>
          </p:txBody>
        </p:sp>
        <p:sp>
          <p:nvSpPr>
            <p:cNvPr id="15" name="Cloud"/>
            <p:cNvSpPr>
              <a:spLocks noChangeAspect="1" noEditPoints="1" noChangeArrowheads="1"/>
            </p:cNvSpPr>
            <p:nvPr/>
          </p:nvSpPr>
          <p:spPr bwMode="auto">
            <a:xfrm>
              <a:off x="2336" y="1979"/>
              <a:ext cx="1253" cy="557"/>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Speedier </a:t>
              </a:r>
              <a:r>
                <a:rPr lang="en-GB" sz="1000" dirty="0">
                  <a:solidFill>
                    <a:srgbClr val="002060"/>
                  </a:solidFill>
                  <a:effectLst>
                    <a:outerShdw blurRad="38100" dist="38100" dir="2700000" algn="tl">
                      <a:srgbClr val="000000">
                        <a:alpha val="43137"/>
                      </a:srgbClr>
                    </a:outerShdw>
                  </a:effectLst>
                  <a:latin typeface="Arial" charset="0"/>
                  <a:ea typeface="ＭＳ Ｐゴシック"/>
                </a:rPr>
                <a:t>custody</a:t>
              </a:r>
              <a:r>
                <a:rPr lang="en-GB" sz="1000" dirty="0">
                  <a:solidFill>
                    <a:srgbClr val="002060"/>
                  </a:solidFill>
                  <a:latin typeface="Arial" charset="0"/>
                  <a:ea typeface="ＭＳ Ｐゴシック"/>
                </a:rPr>
                <a:t> </a:t>
              </a:r>
              <a:r>
                <a:rPr lang="en-GB" sz="1000" b="1" dirty="0">
                  <a:solidFill>
                    <a:srgbClr val="002060"/>
                  </a:solidFill>
                  <a:latin typeface="Arial" charset="0"/>
                  <a:ea typeface="ＭＳ Ｐゴシック"/>
                </a:rPr>
                <a:t>throughput</a:t>
              </a:r>
            </a:p>
          </p:txBody>
        </p:sp>
        <p:sp>
          <p:nvSpPr>
            <p:cNvPr id="16" name="Cloud"/>
            <p:cNvSpPr>
              <a:spLocks noChangeAspect="1" noEditPoints="1" noChangeArrowheads="1"/>
            </p:cNvSpPr>
            <p:nvPr/>
          </p:nvSpPr>
          <p:spPr bwMode="auto">
            <a:xfrm>
              <a:off x="4425" y="3203"/>
              <a:ext cx="1314" cy="587"/>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Better use of visible policing time</a:t>
              </a:r>
            </a:p>
          </p:txBody>
        </p:sp>
        <p:sp>
          <p:nvSpPr>
            <p:cNvPr id="17" name="Cloud"/>
            <p:cNvSpPr>
              <a:spLocks noChangeAspect="1" noEditPoints="1" noChangeArrowheads="1"/>
            </p:cNvSpPr>
            <p:nvPr/>
          </p:nvSpPr>
          <p:spPr bwMode="auto">
            <a:xfrm>
              <a:off x="4380" y="2659"/>
              <a:ext cx="1263" cy="450"/>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Improved public satisfaction</a:t>
              </a:r>
            </a:p>
          </p:txBody>
        </p:sp>
        <p:sp>
          <p:nvSpPr>
            <p:cNvPr id="18" name="Cloud"/>
            <p:cNvSpPr>
              <a:spLocks noChangeAspect="1" noEditPoints="1" noChangeArrowheads="1"/>
            </p:cNvSpPr>
            <p:nvPr/>
          </p:nvSpPr>
          <p:spPr bwMode="auto">
            <a:xfrm>
              <a:off x="4198" y="2025"/>
              <a:ext cx="1670" cy="577"/>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Reduced reworking of information submissions</a:t>
              </a:r>
            </a:p>
          </p:txBody>
        </p:sp>
        <p:sp>
          <p:nvSpPr>
            <p:cNvPr id="19" name="Cloud"/>
            <p:cNvSpPr>
              <a:spLocks noChangeAspect="1" noEditPoints="1" noChangeArrowheads="1"/>
            </p:cNvSpPr>
            <p:nvPr/>
          </p:nvSpPr>
          <p:spPr bwMode="auto">
            <a:xfrm>
              <a:off x="4380" y="1570"/>
              <a:ext cx="1083" cy="384"/>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Better supervision</a:t>
              </a:r>
            </a:p>
          </p:txBody>
        </p:sp>
        <p:sp>
          <p:nvSpPr>
            <p:cNvPr id="20" name="Cloud"/>
            <p:cNvSpPr>
              <a:spLocks noChangeAspect="1" noEditPoints="1" noChangeArrowheads="1"/>
            </p:cNvSpPr>
            <p:nvPr/>
          </p:nvSpPr>
          <p:spPr bwMode="auto">
            <a:xfrm>
              <a:off x="4232" y="1117"/>
              <a:ext cx="1655" cy="429"/>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Less vehicles  miles reduced fuel costs</a:t>
              </a:r>
            </a:p>
          </p:txBody>
        </p:sp>
        <p:sp>
          <p:nvSpPr>
            <p:cNvPr id="21" name="Cloud"/>
            <p:cNvSpPr>
              <a:spLocks noChangeAspect="1" noEditPoints="1" noChangeArrowheads="1"/>
            </p:cNvSpPr>
            <p:nvPr/>
          </p:nvSpPr>
          <p:spPr bwMode="auto">
            <a:xfrm>
              <a:off x="3737" y="662"/>
              <a:ext cx="1324" cy="474"/>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More appropriate arrests</a:t>
              </a:r>
            </a:p>
          </p:txBody>
        </p:sp>
        <p:sp>
          <p:nvSpPr>
            <p:cNvPr id="22" name="Cloud"/>
            <p:cNvSpPr>
              <a:spLocks noChangeAspect="1" noEditPoints="1" noChangeArrowheads="1"/>
            </p:cNvSpPr>
            <p:nvPr/>
          </p:nvSpPr>
          <p:spPr bwMode="auto">
            <a:xfrm>
              <a:off x="3934" y="-18"/>
              <a:ext cx="1214" cy="612"/>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Reduced control room resources</a:t>
              </a:r>
            </a:p>
          </p:txBody>
        </p:sp>
        <p:sp>
          <p:nvSpPr>
            <p:cNvPr id="23" name="Cloud"/>
            <p:cNvSpPr>
              <a:spLocks noChangeAspect="1" noEditPoints="1" noChangeArrowheads="1"/>
            </p:cNvSpPr>
            <p:nvPr/>
          </p:nvSpPr>
          <p:spPr bwMode="auto">
            <a:xfrm>
              <a:off x="1481" y="-81"/>
              <a:ext cx="974" cy="791"/>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Fewer 3</a:t>
              </a:r>
              <a:r>
                <a:rPr lang="en-GB" sz="1000" b="1" baseline="30000" dirty="0">
                  <a:solidFill>
                    <a:srgbClr val="002060"/>
                  </a:solidFill>
                  <a:latin typeface="Arial" charset="0"/>
                  <a:ea typeface="ＭＳ Ｐゴシック"/>
                </a:rPr>
                <a:t>rd</a:t>
              </a:r>
              <a:r>
                <a:rPr lang="en-GB" sz="1000" b="1" dirty="0">
                  <a:solidFill>
                    <a:srgbClr val="002060"/>
                  </a:solidFill>
                  <a:latin typeface="Arial" charset="0"/>
                  <a:ea typeface="ＭＳ Ｐゴシック"/>
                </a:rPr>
                <a:t> party PNC checks</a:t>
              </a:r>
            </a:p>
          </p:txBody>
        </p:sp>
        <p:sp>
          <p:nvSpPr>
            <p:cNvPr id="24" name="Cloud"/>
            <p:cNvSpPr>
              <a:spLocks noChangeAspect="1" noEditPoints="1" noChangeArrowheads="1"/>
            </p:cNvSpPr>
            <p:nvPr/>
          </p:nvSpPr>
          <p:spPr bwMode="auto">
            <a:xfrm>
              <a:off x="1254" y="714"/>
              <a:ext cx="972" cy="545"/>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smtClean="0">
                  <a:solidFill>
                    <a:srgbClr val="002060"/>
                  </a:solidFill>
                  <a:latin typeface="Arial" charset="0"/>
                  <a:ea typeface="ＭＳ Ｐゴシック"/>
                </a:rPr>
                <a:t>Improved officer </a:t>
              </a:r>
              <a:r>
                <a:rPr lang="en-GB" sz="1000" b="1" dirty="0">
                  <a:solidFill>
                    <a:srgbClr val="002060"/>
                  </a:solidFill>
                  <a:latin typeface="Arial" charset="0"/>
                  <a:ea typeface="ＭＳ Ｐゴシック"/>
                </a:rPr>
                <a:t>tasking</a:t>
              </a:r>
            </a:p>
          </p:txBody>
        </p:sp>
        <p:sp>
          <p:nvSpPr>
            <p:cNvPr id="25" name="Cloud"/>
            <p:cNvSpPr>
              <a:spLocks noChangeAspect="1" noEditPoints="1" noChangeArrowheads="1"/>
            </p:cNvSpPr>
            <p:nvPr/>
          </p:nvSpPr>
          <p:spPr bwMode="auto">
            <a:xfrm>
              <a:off x="982" y="2838"/>
              <a:ext cx="970" cy="656"/>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More time out of the station</a:t>
              </a:r>
            </a:p>
          </p:txBody>
        </p:sp>
        <p:sp>
          <p:nvSpPr>
            <p:cNvPr id="26" name="Cloud"/>
            <p:cNvSpPr>
              <a:spLocks noChangeAspect="1" noEditPoints="1" noChangeArrowheads="1"/>
            </p:cNvSpPr>
            <p:nvPr/>
          </p:nvSpPr>
          <p:spPr bwMode="auto">
            <a:xfrm>
              <a:off x="1708" y="1205"/>
              <a:ext cx="1089" cy="629"/>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Reduced desk top dependency</a:t>
              </a:r>
            </a:p>
          </p:txBody>
        </p:sp>
        <p:sp>
          <p:nvSpPr>
            <p:cNvPr id="27" name="Cloud"/>
            <p:cNvSpPr>
              <a:spLocks noChangeAspect="1" noEditPoints="1" noChangeArrowheads="1"/>
            </p:cNvSpPr>
            <p:nvPr/>
          </p:nvSpPr>
          <p:spPr bwMode="auto">
            <a:xfrm>
              <a:off x="1390" y="1908"/>
              <a:ext cx="976" cy="455"/>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fontAlgn="base">
                <a:spcBef>
                  <a:spcPct val="0"/>
                </a:spcBef>
                <a:spcAft>
                  <a:spcPct val="0"/>
                </a:spcAft>
                <a:defRPr/>
              </a:pPr>
              <a:r>
                <a:rPr lang="en-GB" sz="1000" b="1" dirty="0">
                  <a:solidFill>
                    <a:srgbClr val="002060"/>
                  </a:solidFill>
                  <a:latin typeface="Arial" charset="0"/>
                  <a:ea typeface="ＭＳ Ｐゴシック"/>
                </a:rPr>
                <a:t>Reduced estate</a:t>
              </a:r>
            </a:p>
          </p:txBody>
        </p:sp>
      </p:grpSp>
      <p:sp>
        <p:nvSpPr>
          <p:cNvPr id="28" name="TextBox 27"/>
          <p:cNvSpPr txBox="1"/>
          <p:nvPr/>
        </p:nvSpPr>
        <p:spPr>
          <a:xfrm>
            <a:off x="599140" y="291518"/>
            <a:ext cx="10802679" cy="584775"/>
          </a:xfrm>
          <a:prstGeom prst="rect">
            <a:avLst/>
          </a:prstGeom>
          <a:solidFill>
            <a:srgbClr val="002060"/>
          </a:solidFill>
        </p:spPr>
        <p:txBody>
          <a:bodyPr wrap="square" rtlCol="0">
            <a:spAutoFit/>
          </a:bodyPr>
          <a:lstStyle/>
          <a:p>
            <a:pPr algn="ctr"/>
            <a:r>
              <a:rPr lang="en-GB" sz="3200" b="1" dirty="0" smtClean="0">
                <a:solidFill>
                  <a:schemeClr val="bg1"/>
                </a:solidFill>
              </a:rPr>
              <a:t>Anticipated Operational, Customer &amp; Business Benefits</a:t>
            </a:r>
            <a:endParaRPr lang="en-GB" sz="3200" b="1" dirty="0">
              <a:solidFill>
                <a:schemeClr val="bg1"/>
              </a:solidFill>
            </a:endParaRPr>
          </a:p>
        </p:txBody>
      </p:sp>
    </p:spTree>
    <p:extLst>
      <p:ext uri="{BB962C8B-B14F-4D97-AF65-F5344CB8AC3E}">
        <p14:creationId xmlns:p14="http://schemas.microsoft.com/office/powerpoint/2010/main" val="2980626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2607547" y="442354"/>
            <a:ext cx="6755904" cy="4927587"/>
          </a:xfrm>
          <a:prstGeom prst="rect">
            <a:avLst/>
          </a:prstGeom>
        </p:spPr>
      </p:pic>
    </p:spTree>
    <p:extLst>
      <p:ext uri="{BB962C8B-B14F-4D97-AF65-F5344CB8AC3E}">
        <p14:creationId xmlns:p14="http://schemas.microsoft.com/office/powerpoint/2010/main" val="17185830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411</TotalTime>
  <Words>2475</Words>
  <Application>Microsoft Office PowerPoint</Application>
  <PresentationFormat>Widescreen</PresentationFormat>
  <Paragraphs>302</Paragraphs>
  <Slides>17</Slides>
  <Notes>17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ＭＳ Ｐゴシック</vt:lpstr>
      <vt:lpstr>Arial</vt:lpstr>
      <vt:lpstr>Calibri</vt:lpstr>
      <vt:lpstr>Calibri Light</vt:lpstr>
      <vt:lpstr>Microsoft Sans Serif</vt:lpstr>
      <vt:lpstr>MS LineDraw</vt:lpstr>
      <vt:lpstr>Tahoma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67</cp:revision>
  <dcterms:created xsi:type="dcterms:W3CDTF">2018-01-30T11:09:50Z</dcterms:created>
  <dcterms:modified xsi:type="dcterms:W3CDTF">2019-03-06T09:23:55Z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Classification">
    <vt:lpwstr>OFFICIAL</vt:lpwstr>
  </property>
  <property fmtid="{D5CDD505-2E9C-101B-9397-08002B2CF9AE}" pid="4" name="Visibility">
    <vt:lpwstr>NOT VISIBLE</vt:lpwstr>
  </property>
</Properties>
</file>