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9" r:id="rId4"/>
    <p:sldId id="258" r:id="rId5"/>
    <p:sldId id="259" r:id="rId6"/>
    <p:sldId id="266" r:id="rId7"/>
    <p:sldId id="263" r:id="rId8"/>
    <p:sldId id="264" r:id="rId9"/>
    <p:sldId id="261" r:id="rId10"/>
    <p:sldId id="262" r:id="rId11"/>
    <p:sldId id="267" r:id="rId12"/>
    <p:sldId id="268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57" autoAdjust="0"/>
    <p:restoredTop sz="94660"/>
  </p:normalViewPr>
  <p:slideViewPr>
    <p:cSldViewPr snapToGrid="0">
      <p:cViewPr varScale="1">
        <p:scale>
          <a:sx n="81" d="100"/>
          <a:sy n="81" d="100"/>
        </p:scale>
        <p:origin x="787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56CED-80DF-45B3-8DBA-3EB70D1A6E8D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865D56B7-DADF-41FB-8FC8-65F955047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1051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56CED-80DF-45B3-8DBA-3EB70D1A6E8D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D56B7-DADF-41FB-8FC8-65F955047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391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56CED-80DF-45B3-8DBA-3EB70D1A6E8D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865D56B7-DADF-41FB-8FC8-65F955047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825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56CED-80DF-45B3-8DBA-3EB70D1A6E8D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D56B7-DADF-41FB-8FC8-65F955047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635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56CED-80DF-45B3-8DBA-3EB70D1A6E8D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D56B7-DADF-41FB-8FC8-65F955047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025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56CED-80DF-45B3-8DBA-3EB70D1A6E8D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D56B7-DADF-41FB-8FC8-65F955047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896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56CED-80DF-45B3-8DBA-3EB70D1A6E8D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D56B7-DADF-41FB-8FC8-65F955047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26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56CED-80DF-45B3-8DBA-3EB70D1A6E8D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D56B7-DADF-41FB-8FC8-65F955047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809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56CED-80DF-45B3-8DBA-3EB70D1A6E8D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D56B7-DADF-41FB-8FC8-65F955047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0108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56CED-80DF-45B3-8DBA-3EB70D1A6E8D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865D56B7-DADF-41FB-8FC8-65F955047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4722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56CED-80DF-45B3-8DBA-3EB70D1A6E8D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865D56B7-DADF-41FB-8FC8-65F955047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534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56CED-80DF-45B3-8DBA-3EB70D1A6E8D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865D56B7-DADF-41FB-8FC8-65F955047A96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499953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56CED-80DF-45B3-8DBA-3EB70D1A6E8D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865D56B7-DADF-41FB-8FC8-65F955047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9693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56CED-80DF-45B3-8DBA-3EB70D1A6E8D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D56B7-DADF-41FB-8FC8-65F955047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746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56CED-80DF-45B3-8DBA-3EB70D1A6E8D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D56B7-DADF-41FB-8FC8-65F955047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7064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56CED-80DF-45B3-8DBA-3EB70D1A6E8D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D56B7-DADF-41FB-8FC8-65F955047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4143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04756CED-80DF-45B3-8DBA-3EB70D1A6E8D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865D56B7-DADF-41FB-8FC8-65F955047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9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756CED-80DF-45B3-8DBA-3EB70D1A6E8D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5D56B7-DADF-41FB-8FC8-65F955047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07639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AF753-3173-CF97-81B1-C86B3C280E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County Lines, Violence and Drug Supply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B958AF-2DA7-D7EC-9822-D41D5D8B210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Olivia Hurlow (2103531)</a:t>
            </a:r>
          </a:p>
        </p:txBody>
      </p:sp>
    </p:spTree>
    <p:extLst>
      <p:ext uri="{BB962C8B-B14F-4D97-AF65-F5344CB8AC3E}">
        <p14:creationId xmlns:p14="http://schemas.microsoft.com/office/powerpoint/2010/main" val="7279079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C610D2AE-07EF-436A-9755-AA8DF4B93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3" name="Picture 1032">
            <a:extLst>
              <a:ext uri="{FF2B5EF4-FFF2-40B4-BE49-F238E27FC236}">
                <a16:creationId xmlns:a16="http://schemas.microsoft.com/office/drawing/2014/main" id="{6CACDD17-9043-46DF-882D-420365B79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35" name="Rectangle 1034">
            <a:extLst>
              <a:ext uri="{FF2B5EF4-FFF2-40B4-BE49-F238E27FC236}">
                <a16:creationId xmlns:a16="http://schemas.microsoft.com/office/drawing/2014/main" id="{CF2D8AD5-434A-4C0E-9F5B-C1AFD645F3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4959094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9BAF2D-E70F-C538-417B-E1E277280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4136123" cy="1080938"/>
          </a:xfrm>
        </p:spPr>
        <p:txBody>
          <a:bodyPr>
            <a:normAutofit/>
          </a:bodyPr>
          <a:lstStyle/>
          <a:p>
            <a:r>
              <a:rPr lang="en-GB" sz="2400"/>
              <a:t>What is it? </a:t>
            </a:r>
          </a:p>
        </p:txBody>
      </p:sp>
      <p:pic>
        <p:nvPicPr>
          <p:cNvPr id="1037" name="Picture 1036">
            <a:extLst>
              <a:ext uri="{FF2B5EF4-FFF2-40B4-BE49-F238E27FC236}">
                <a16:creationId xmlns:a16="http://schemas.microsoft.com/office/drawing/2014/main" id="{E92B246D-47CC-40F8-8DE7-B65D409E9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4956048" cy="19978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066D8E-9F19-3CFA-A66B-9D1EF52CE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4136123" cy="3599316"/>
          </a:xfrm>
        </p:spPr>
        <p:txBody>
          <a:bodyPr>
            <a:normAutofit/>
          </a:bodyPr>
          <a:lstStyle/>
          <a:p>
            <a:r>
              <a:rPr lang="en-GB" sz="1800" dirty="0"/>
              <a:t>Where illegal drugs are transported from one area to another </a:t>
            </a:r>
          </a:p>
          <a:p>
            <a:endParaRPr lang="en-GB" sz="1800" dirty="0"/>
          </a:p>
          <a:p>
            <a:r>
              <a:rPr lang="en-GB" sz="1800" dirty="0"/>
              <a:t>Across police and local authority boundaries </a:t>
            </a:r>
          </a:p>
          <a:p>
            <a:endParaRPr lang="en-GB" sz="1800" dirty="0"/>
          </a:p>
          <a:p>
            <a:r>
              <a:rPr lang="en-GB" sz="1800" dirty="0"/>
              <a:t>Usually by children or vulnerable people who are coerced into it by gangs 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dirty="0"/>
              <a:t>(National Crime Agency, 2017) </a:t>
            </a:r>
          </a:p>
        </p:txBody>
      </p:sp>
      <p:pic>
        <p:nvPicPr>
          <p:cNvPr id="1026" name="Picture 2" descr="Image result for what is county lines, durg supply and violence">
            <a:extLst>
              <a:ext uri="{FF2B5EF4-FFF2-40B4-BE49-F238E27FC236}">
                <a16:creationId xmlns:a16="http://schemas.microsoft.com/office/drawing/2014/main" id="{16D4DE3E-FCC0-51EA-CCF6-9ADD3E47FB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76090" y="1594488"/>
            <a:ext cx="6303134" cy="3638543"/>
          </a:xfrm>
          <a:prstGeom prst="rect">
            <a:avLst/>
          </a:prstGeo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5383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4102">
            <a:extLst>
              <a:ext uri="{FF2B5EF4-FFF2-40B4-BE49-F238E27FC236}">
                <a16:creationId xmlns:a16="http://schemas.microsoft.com/office/drawing/2014/main" id="{62CFFBB8-E539-483F-B9AA-088F7D4B1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105" name="Picture 4104">
            <a:extLst>
              <a:ext uri="{FF2B5EF4-FFF2-40B4-BE49-F238E27FC236}">
                <a16:creationId xmlns:a16="http://schemas.microsoft.com/office/drawing/2014/main" id="{552C38B8-B7F9-478B-8D67-99B248A94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4107" name="Rectangle 4106">
            <a:extLst>
              <a:ext uri="{FF2B5EF4-FFF2-40B4-BE49-F238E27FC236}">
                <a16:creationId xmlns:a16="http://schemas.microsoft.com/office/drawing/2014/main" id="{8ADE9738-7B48-4F06-BA7B-E2CF9663A6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CAF43216-230D-4305-A1C8-B62D812B5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47675"/>
            <a:ext cx="11237976" cy="5930265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A diagram of a drug use&#10;&#10;Description automatically generated">
            <a:extLst>
              <a:ext uri="{FF2B5EF4-FFF2-40B4-BE49-F238E27FC236}">
                <a16:creationId xmlns:a16="http://schemas.microsoft.com/office/drawing/2014/main" id="{DDA1C456-ECCD-1369-1CA8-4806AEE97F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5226" y="447675"/>
            <a:ext cx="8396903" cy="5604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4110">
            <a:extLst>
              <a:ext uri="{FF2B5EF4-FFF2-40B4-BE49-F238E27FC236}">
                <a16:creationId xmlns:a16="http://schemas.microsoft.com/office/drawing/2014/main" id="{ABFE1D33-74D4-49A6-BE38-4E9E88ED9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4113" name="Rectangle 4112">
            <a:extLst>
              <a:ext uri="{FF2B5EF4-FFF2-40B4-BE49-F238E27FC236}">
                <a16:creationId xmlns:a16="http://schemas.microsoft.com/office/drawing/2014/main" id="{8B596859-88E8-4EB6-B800-82A454647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F69048-2369-5C7F-4987-0115C58E4C00}"/>
              </a:ext>
            </a:extLst>
          </p:cNvPr>
          <p:cNvSpPr txBox="1"/>
          <p:nvPr/>
        </p:nvSpPr>
        <p:spPr>
          <a:xfrm>
            <a:off x="6095323" y="5528702"/>
            <a:ext cx="6093500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(Public Health England , 2021)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70604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42" name="Rectangle 5141">
            <a:extLst>
              <a:ext uri="{FF2B5EF4-FFF2-40B4-BE49-F238E27FC236}">
                <a16:creationId xmlns:a16="http://schemas.microsoft.com/office/drawing/2014/main" id="{F4979F40-3A44-4CCB-9EB7-F8318BCE5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44" name="Picture 5143">
            <a:extLst>
              <a:ext uri="{FF2B5EF4-FFF2-40B4-BE49-F238E27FC236}">
                <a16:creationId xmlns:a16="http://schemas.microsoft.com/office/drawing/2014/main" id="{15291D39-6B03-4BB5-BFC6-CBF11E90B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6" y="0"/>
            <a:ext cx="12192000" cy="6858000"/>
          </a:xfrm>
          <a:prstGeom prst="rect">
            <a:avLst/>
          </a:prstGeom>
        </p:spPr>
      </p:pic>
      <p:sp>
        <p:nvSpPr>
          <p:cNvPr id="5146" name="Rectangle 5145">
            <a:extLst>
              <a:ext uri="{FF2B5EF4-FFF2-40B4-BE49-F238E27FC236}">
                <a16:creationId xmlns:a16="http://schemas.microsoft.com/office/drawing/2014/main" id="{AFD071FA-0514-4371-9568-86216A1F4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48" name="Rectangle 5147">
            <a:extLst>
              <a:ext uri="{FF2B5EF4-FFF2-40B4-BE49-F238E27FC236}">
                <a16:creationId xmlns:a16="http://schemas.microsoft.com/office/drawing/2014/main" id="{5211DDA4-E7B5-4325-A844-B7F59B084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4959094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34146D-0C5B-FE6A-B3C4-57B703DEB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4136123" cy="1080938"/>
          </a:xfrm>
        </p:spPr>
        <p:txBody>
          <a:bodyPr>
            <a:normAutofit/>
          </a:bodyPr>
          <a:lstStyle/>
          <a:p>
            <a:r>
              <a:rPr lang="en-GB" sz="2400"/>
              <a:t>How it exploits the Vulnerable </a:t>
            </a:r>
          </a:p>
        </p:txBody>
      </p:sp>
      <p:pic>
        <p:nvPicPr>
          <p:cNvPr id="5150" name="Picture 5149">
            <a:extLst>
              <a:ext uri="{FF2B5EF4-FFF2-40B4-BE49-F238E27FC236}">
                <a16:creationId xmlns:a16="http://schemas.microsoft.com/office/drawing/2014/main" id="{0D58E222-6309-4F79-AC20-9D3C69CD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4956048" cy="19978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69715E-71EF-8786-FC1C-BE96C45F5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796" y="2587398"/>
            <a:ext cx="3656289" cy="3134537"/>
          </a:xfrm>
        </p:spPr>
        <p:txBody>
          <a:bodyPr>
            <a:normAutofit/>
          </a:bodyPr>
          <a:lstStyle/>
          <a:p>
            <a:endParaRPr lang="en-GB" sz="1400" dirty="0"/>
          </a:p>
          <a:p>
            <a:r>
              <a:rPr lang="en-GB" sz="1400" dirty="0"/>
              <a:t>Often children and adults who suffer from mental health or addiction </a:t>
            </a:r>
          </a:p>
          <a:p>
            <a:endParaRPr lang="en-GB" sz="1400" dirty="0"/>
          </a:p>
          <a:p>
            <a:r>
              <a:rPr lang="en-GB" sz="1400" dirty="0"/>
              <a:t>Cuckooing 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(National Crime Agency, 2017)</a:t>
            </a:r>
          </a:p>
        </p:txBody>
      </p:sp>
      <p:pic>
        <p:nvPicPr>
          <p:cNvPr id="5124" name="Picture 4" descr="Image result for how does county lines exploit the vulnerable ">
            <a:extLst>
              <a:ext uri="{FF2B5EF4-FFF2-40B4-BE49-F238E27FC236}">
                <a16:creationId xmlns:a16="http://schemas.microsoft.com/office/drawing/2014/main" id="{970804C6-0066-95EE-E3A5-F0773A4E13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76090" y="895619"/>
            <a:ext cx="6269479" cy="5066762"/>
          </a:xfrm>
          <a:prstGeom prst="rect">
            <a:avLst/>
          </a:prstGeo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7023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F4979F40-3A44-4CCB-9EB7-F8318BCE5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53" name="Picture 6152">
            <a:extLst>
              <a:ext uri="{FF2B5EF4-FFF2-40B4-BE49-F238E27FC236}">
                <a16:creationId xmlns:a16="http://schemas.microsoft.com/office/drawing/2014/main" id="{15291D39-6B03-4BB5-BFC6-CBF11E90B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6" y="0"/>
            <a:ext cx="12192000" cy="6858000"/>
          </a:xfrm>
          <a:prstGeom prst="rect">
            <a:avLst/>
          </a:prstGeom>
        </p:spPr>
      </p:pic>
      <p:sp>
        <p:nvSpPr>
          <p:cNvPr id="6155" name="Rectangle 6154">
            <a:extLst>
              <a:ext uri="{FF2B5EF4-FFF2-40B4-BE49-F238E27FC236}">
                <a16:creationId xmlns:a16="http://schemas.microsoft.com/office/drawing/2014/main" id="{AFD071FA-0514-4371-9568-86216A1F4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7" name="Rectangle 6156">
            <a:extLst>
              <a:ext uri="{FF2B5EF4-FFF2-40B4-BE49-F238E27FC236}">
                <a16:creationId xmlns:a16="http://schemas.microsoft.com/office/drawing/2014/main" id="{5211DDA4-E7B5-4325-A844-B7F59B084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4959094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648CD6-66B7-0DD0-7719-BCAC1A107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4136123" cy="1080938"/>
          </a:xfrm>
        </p:spPr>
        <p:txBody>
          <a:bodyPr>
            <a:normAutofit/>
          </a:bodyPr>
          <a:lstStyle/>
          <a:p>
            <a:r>
              <a:rPr lang="en-GB" sz="2400"/>
              <a:t>How it affects society </a:t>
            </a:r>
          </a:p>
        </p:txBody>
      </p:sp>
      <p:pic>
        <p:nvPicPr>
          <p:cNvPr id="6159" name="Picture 6158">
            <a:extLst>
              <a:ext uri="{FF2B5EF4-FFF2-40B4-BE49-F238E27FC236}">
                <a16:creationId xmlns:a16="http://schemas.microsoft.com/office/drawing/2014/main" id="{0D58E222-6309-4F79-AC20-9D3C69CD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4956048" cy="19978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13D35-956C-5619-2FF4-0B86BD374D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3656289" cy="3599316"/>
          </a:xfrm>
        </p:spPr>
        <p:txBody>
          <a:bodyPr>
            <a:normAutofit/>
          </a:bodyPr>
          <a:lstStyle/>
          <a:p>
            <a:r>
              <a:rPr lang="en-GB" sz="1400" dirty="0"/>
              <a:t>Increases in crime in many areas </a:t>
            </a:r>
          </a:p>
          <a:p>
            <a:endParaRPr lang="en-GB" sz="1400" dirty="0"/>
          </a:p>
          <a:p>
            <a:r>
              <a:rPr lang="en-GB" sz="1400" dirty="0"/>
              <a:t>Increases in knife crime </a:t>
            </a:r>
          </a:p>
          <a:p>
            <a:endParaRPr lang="en-GB" sz="1400" dirty="0"/>
          </a:p>
          <a:p>
            <a:r>
              <a:rPr lang="en-GB" sz="1400" dirty="0"/>
              <a:t>London is the main hub for county lines </a:t>
            </a:r>
          </a:p>
          <a:p>
            <a:endParaRPr lang="en-GB" sz="1400" dirty="0"/>
          </a:p>
          <a:p>
            <a:pPr marL="0" indent="0">
              <a:buNone/>
            </a:pPr>
            <a:r>
              <a:rPr lang="en-GB" sz="1400" dirty="0"/>
              <a:t>(Home office,2018) </a:t>
            </a:r>
          </a:p>
        </p:txBody>
      </p:sp>
      <p:pic>
        <p:nvPicPr>
          <p:cNvPr id="6146" name="Picture 2" descr="Image result for how does county lines affect communities">
            <a:extLst>
              <a:ext uri="{FF2B5EF4-FFF2-40B4-BE49-F238E27FC236}">
                <a16:creationId xmlns:a16="http://schemas.microsoft.com/office/drawing/2014/main" id="{2F185818-F958-FE41-66FF-1FB9C5B254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243"/>
          <a:stretch/>
        </p:blipFill>
        <p:spPr bwMode="auto">
          <a:xfrm>
            <a:off x="5276090" y="1288730"/>
            <a:ext cx="6269479" cy="3628044"/>
          </a:xfrm>
          <a:prstGeom prst="rect">
            <a:avLst/>
          </a:prstGeo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09863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E4055289-E0C6-4BD3-83C1-D3C305932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A person wearing a mask holding a phone and typing on a computer&#10;&#10;Description automatically generated">
            <a:extLst>
              <a:ext uri="{FF2B5EF4-FFF2-40B4-BE49-F238E27FC236}">
                <a16:creationId xmlns:a16="http://schemas.microsoft.com/office/drawing/2014/main" id="{B99F09D1-50CD-57F2-A0E4-BF29F8A8A2C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111"/>
          <a:stretch/>
        </p:blipFill>
        <p:spPr bwMode="auto">
          <a:xfrm>
            <a:off x="20" y="-1"/>
            <a:ext cx="1219198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7" name="Rectangle 2056">
            <a:extLst>
              <a:ext uri="{FF2B5EF4-FFF2-40B4-BE49-F238E27FC236}">
                <a16:creationId xmlns:a16="http://schemas.microsoft.com/office/drawing/2014/main" id="{3D0E302E-D9CD-4301-A67C-2F0F43791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2116667"/>
            <a:ext cx="10439400" cy="3793206"/>
          </a:xfrm>
          <a:prstGeom prst="rect">
            <a:avLst/>
          </a:prstGeom>
          <a:solidFill>
            <a:schemeClr val="bg1">
              <a:lumMod val="95000"/>
              <a:lumOff val="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059" name="Picture 2058">
            <a:extLst>
              <a:ext uri="{FF2B5EF4-FFF2-40B4-BE49-F238E27FC236}">
                <a16:creationId xmlns:a16="http://schemas.microsoft.com/office/drawing/2014/main" id="{CA457133-9802-4229-B919-FF91AE235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2061" name="Rectangle 2060">
            <a:extLst>
              <a:ext uri="{FF2B5EF4-FFF2-40B4-BE49-F238E27FC236}">
                <a16:creationId xmlns:a16="http://schemas.microsoft.com/office/drawing/2014/main" id="{35174CBE-3C8C-4936-BADC-26BFB4F07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E39D2A-D97B-9DD9-E656-EA216D40A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 dirty="0"/>
              <a:t>Advances in Technology </a:t>
            </a:r>
          </a:p>
        </p:txBody>
      </p:sp>
      <p:pic>
        <p:nvPicPr>
          <p:cNvPr id="2063" name="Picture 2062">
            <a:extLst>
              <a:ext uri="{FF2B5EF4-FFF2-40B4-BE49-F238E27FC236}">
                <a16:creationId xmlns:a16="http://schemas.microsoft.com/office/drawing/2014/main" id="{74CBD692-4D03-4764-98E3-F9578385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2065" name="Rectangle 2064">
            <a:extLst>
              <a:ext uri="{FF2B5EF4-FFF2-40B4-BE49-F238E27FC236}">
                <a16:creationId xmlns:a16="http://schemas.microsoft.com/office/drawing/2014/main" id="{932BC668-4D51-4090-89E3-5613B832E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FCA1C-AC72-FE7E-5EA1-A6367149FE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3395060"/>
          </a:xfrm>
        </p:spPr>
        <p:txBody>
          <a:bodyPr anchor="ctr">
            <a:normAutofit/>
          </a:bodyPr>
          <a:lstStyle/>
          <a:p>
            <a:r>
              <a:rPr lang="en-GB" sz="2000" dirty="0"/>
              <a:t>Mobile Phones/Burner Phones </a:t>
            </a:r>
          </a:p>
          <a:p>
            <a:endParaRPr lang="en-GB" sz="2000" dirty="0"/>
          </a:p>
          <a:p>
            <a:r>
              <a:rPr lang="en-GB" sz="2000" dirty="0"/>
              <a:t>Social Media 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1800" kern="100" dirty="0">
                <a:solidFill>
                  <a:schemeClr val="bg1"/>
                </a:solidFill>
                <a:effectLst/>
                <a:highlight>
                  <a:srgbClr val="FFFFFF"/>
                </a:highligh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GB" sz="1800" kern="100" dirty="0" err="1">
                <a:solidFill>
                  <a:schemeClr val="bg1"/>
                </a:solidFill>
                <a:effectLst/>
                <a:highlight>
                  <a:srgbClr val="FFFFFF"/>
                </a:highligh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Caluori</a:t>
            </a:r>
            <a:r>
              <a:rPr lang="en-GB" sz="1800" kern="100" dirty="0">
                <a:solidFill>
                  <a:schemeClr val="bg1"/>
                </a:solidFill>
                <a:effectLst/>
                <a:highlight>
                  <a:srgbClr val="FFFFFF"/>
                </a:highligh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et al., 2022)</a:t>
            </a:r>
            <a:endParaRPr lang="en-GB" sz="1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90451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BA0E5-34D2-9429-59BB-2C03231A62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Statistics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3ED49-AB24-62B9-EA00-19B0CD9162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84% increase in drug-related deaths </a:t>
            </a:r>
            <a:br>
              <a:rPr lang="en-GB" dirty="0"/>
            </a:br>
            <a:r>
              <a:rPr lang="en-GB" dirty="0"/>
              <a:t>drug-related</a:t>
            </a:r>
          </a:p>
          <a:p>
            <a:endParaRPr lang="en-GB" dirty="0"/>
          </a:p>
          <a:p>
            <a:r>
              <a:rPr lang="en-GB" dirty="0"/>
              <a:t>322 deaths due to drug poisoning </a:t>
            </a:r>
          </a:p>
          <a:p>
            <a:endParaRPr lang="en-GB" dirty="0"/>
          </a:p>
          <a:p>
            <a:r>
              <a:rPr lang="en-GB" dirty="0"/>
              <a:t>27,000 children are county line gang members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Operation Viola 2022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(Morgan,2024) </a:t>
            </a:r>
          </a:p>
        </p:txBody>
      </p:sp>
    </p:spTree>
    <p:extLst>
      <p:ext uri="{BB962C8B-B14F-4D97-AF65-F5344CB8AC3E}">
        <p14:creationId xmlns:p14="http://schemas.microsoft.com/office/powerpoint/2010/main" val="31746457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5" name="Picture 7174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177" name="Picture 7176">
            <a:extLst>
              <a:ext uri="{FF2B5EF4-FFF2-40B4-BE49-F238E27FC236}">
                <a16:creationId xmlns:a16="http://schemas.microsoft.com/office/drawing/2014/main" id="{5B5FB5AC-39B2-4094-B486-0FCD501D5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7179" name="Picture 7178">
            <a:extLst>
              <a:ext uri="{FF2B5EF4-FFF2-40B4-BE49-F238E27FC236}">
                <a16:creationId xmlns:a16="http://schemas.microsoft.com/office/drawing/2014/main" id="{7150CFE4-97B0-48C6-ACD6-9399CBA11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7181" name="Rectangle 7180">
            <a:extLst>
              <a:ext uri="{FF2B5EF4-FFF2-40B4-BE49-F238E27FC236}">
                <a16:creationId xmlns:a16="http://schemas.microsoft.com/office/drawing/2014/main" id="{A3C6F7F0-46EA-4F8E-A112-1B517C2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183" name="Rectangle 7182">
            <a:extLst>
              <a:ext uri="{FF2B5EF4-FFF2-40B4-BE49-F238E27FC236}">
                <a16:creationId xmlns:a16="http://schemas.microsoft.com/office/drawing/2014/main" id="{1691A3CC-CDA1-4C3B-9150-FCFB5373D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7185" name="Rectangle 7184">
            <a:extLst>
              <a:ext uri="{FF2B5EF4-FFF2-40B4-BE49-F238E27FC236}">
                <a16:creationId xmlns:a16="http://schemas.microsoft.com/office/drawing/2014/main" id="{C8221A89-FE35-4C46-8874-69154D2A8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Silhouette of a boy at window">
            <a:extLst>
              <a:ext uri="{FF2B5EF4-FFF2-40B4-BE49-F238E27FC236}">
                <a16:creationId xmlns:a16="http://schemas.microsoft.com/office/drawing/2014/main" id="{8FC06BBF-38D2-6E52-85B2-BD8BEB40EEC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alphaModFix amt="4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250"/>
          <a:stretch/>
        </p:blipFill>
        <p:spPr bwMode="auto">
          <a:xfrm>
            <a:off x="-3176" y="10"/>
            <a:ext cx="12192000" cy="6857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87" name="Rectangle 7186">
            <a:extLst>
              <a:ext uri="{FF2B5EF4-FFF2-40B4-BE49-F238E27FC236}">
                <a16:creationId xmlns:a16="http://schemas.microsoft.com/office/drawing/2014/main" id="{259ACC7A-6809-44E9-A594-85696A6C2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24954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F4C4AC-EC84-F1F1-E8B7-471A59F6C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4402667"/>
            <a:ext cx="8133478" cy="940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/>
              <a:t>Case study </a:t>
            </a:r>
          </a:p>
        </p:txBody>
      </p:sp>
      <p:sp>
        <p:nvSpPr>
          <p:cNvPr id="7189" name="Rectangle 7188">
            <a:extLst>
              <a:ext uri="{FF2B5EF4-FFF2-40B4-BE49-F238E27FC236}">
                <a16:creationId xmlns:a16="http://schemas.microsoft.com/office/drawing/2014/main" id="{79E62B6A-C5F9-4D52-9F66-877735827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24954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191" name="Rectangle 7190">
            <a:extLst>
              <a:ext uri="{FF2B5EF4-FFF2-40B4-BE49-F238E27FC236}">
                <a16:creationId xmlns:a16="http://schemas.microsoft.com/office/drawing/2014/main" id="{95F95C49-E748-4D32-8417-22E5B6A6F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02314"/>
            <a:ext cx="8968085" cy="275942"/>
          </a:xfrm>
          <a:prstGeom prst="rect">
            <a:avLst/>
          </a:prstGeom>
          <a:blipFill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93" name="Rectangle 7192">
            <a:extLst>
              <a:ext uri="{FF2B5EF4-FFF2-40B4-BE49-F238E27FC236}">
                <a16:creationId xmlns:a16="http://schemas.microsoft.com/office/drawing/2014/main" id="{E2AE10EC-5E3B-4FC0-B43F-1E4450009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02314"/>
            <a:ext cx="3080285" cy="275942"/>
          </a:xfrm>
          <a:prstGeom prst="rect">
            <a:avLst/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9619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1030">
            <a:extLst>
              <a:ext uri="{FF2B5EF4-FFF2-40B4-BE49-F238E27FC236}">
                <a16:creationId xmlns:a16="http://schemas.microsoft.com/office/drawing/2014/main" id="{5321D838-2C7E-4177-9DD3-DAC78324A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33" name="Picture 1032">
            <a:extLst>
              <a:ext uri="{FF2B5EF4-FFF2-40B4-BE49-F238E27FC236}">
                <a16:creationId xmlns:a16="http://schemas.microsoft.com/office/drawing/2014/main" id="{0146E45C-1450-4186-B501-74F221F89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035" name="Picture 1034">
            <a:extLst>
              <a:ext uri="{FF2B5EF4-FFF2-40B4-BE49-F238E27FC236}">
                <a16:creationId xmlns:a16="http://schemas.microsoft.com/office/drawing/2014/main" id="{EEDDA48B-BC04-4915-ADA3-A1A9522EB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037" name="Rectangle 1036">
            <a:extLst>
              <a:ext uri="{FF2B5EF4-FFF2-40B4-BE49-F238E27FC236}">
                <a16:creationId xmlns:a16="http://schemas.microsoft.com/office/drawing/2014/main" id="{78C9D07A-5A22-4E55-B18A-47CF07E50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3D71E629-0739-4A59-972B-A9E9A4500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DEDF2838-61BD-4552-A6C3-E3D6763CF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43" name="Picture 1042">
            <a:extLst>
              <a:ext uri="{FF2B5EF4-FFF2-40B4-BE49-F238E27FC236}">
                <a16:creationId xmlns:a16="http://schemas.microsoft.com/office/drawing/2014/main" id="{E7876ED4-577B-4724-914E-42A0567A3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5" name="Rectangle 1044">
            <a:extLst>
              <a:ext uri="{FF2B5EF4-FFF2-40B4-BE49-F238E27FC236}">
                <a16:creationId xmlns:a16="http://schemas.microsoft.com/office/drawing/2014/main" id="{5A35B073-543D-4B7C-85CE-3F6F3F519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176" y="0"/>
            <a:ext cx="6092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47" name="Picture 1046">
            <a:extLst>
              <a:ext uri="{FF2B5EF4-FFF2-40B4-BE49-F238E27FC236}">
                <a16:creationId xmlns:a16="http://schemas.microsoft.com/office/drawing/2014/main" id="{56C9C24B-A8AA-4E20-9A75-455D96E200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688333"/>
            <a:ext cx="6400800" cy="185701"/>
          </a:xfrm>
          <a:prstGeom prst="rect">
            <a:avLst/>
          </a:prstGeom>
        </p:spPr>
      </p:pic>
      <p:sp>
        <p:nvSpPr>
          <p:cNvPr id="1049" name="Rectangle 1048">
            <a:extLst>
              <a:ext uri="{FF2B5EF4-FFF2-40B4-BE49-F238E27FC236}">
                <a16:creationId xmlns:a16="http://schemas.microsoft.com/office/drawing/2014/main" id="{0505B119-A4E9-4F97-9673-6F51C1C35B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162908"/>
            <a:ext cx="6411743" cy="2532185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9F763B-BEAD-A2DF-02BE-C8EB7E821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2403231"/>
            <a:ext cx="5192940" cy="2133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400">
                <a:solidFill>
                  <a:srgbClr val="FFFFFF"/>
                </a:solidFill>
              </a:rPr>
              <a:t>The 4 Ps </a:t>
            </a:r>
          </a:p>
        </p:txBody>
      </p:sp>
      <p:sp useBgFill="1">
        <p:nvSpPr>
          <p:cNvPr id="1051" name="Rectangle 1050">
            <a:extLst>
              <a:ext uri="{FF2B5EF4-FFF2-40B4-BE49-F238E27FC236}">
                <a16:creationId xmlns:a16="http://schemas.microsoft.com/office/drawing/2014/main" id="{3DF5FFB9-6D81-4F3A-AF5B-6F9EC3428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163" y="642795"/>
            <a:ext cx="4812406" cy="5575125"/>
          </a:xfrm>
          <a:prstGeom prst="rect">
            <a:avLst/>
          </a:prstGeom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Cyber Crime and its inextricable links to Organised Crime Groups ...">
            <a:extLst>
              <a:ext uri="{FF2B5EF4-FFF2-40B4-BE49-F238E27FC236}">
                <a16:creationId xmlns:a16="http://schemas.microsoft.com/office/drawing/2014/main" id="{DB82C534-4EFC-0B8F-8C00-643D825FEE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0" t="13928" r="84045" b="9212"/>
          <a:stretch/>
        </p:blipFill>
        <p:spPr bwMode="auto">
          <a:xfrm>
            <a:off x="8431590" y="955591"/>
            <a:ext cx="1403105" cy="4940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51879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F9259-1CF3-4EEA-F8CD-B10231BA6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No place to hide strategy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B9B44-76FB-91EC-AD0A-4821CE1C4B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394400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Keeping the country safe </a:t>
            </a:r>
          </a:p>
          <a:p>
            <a:endParaRPr lang="en-GB" dirty="0"/>
          </a:p>
          <a:p>
            <a:r>
              <a:rPr lang="en-GB" dirty="0"/>
              <a:t>Multi-agency approach </a:t>
            </a:r>
          </a:p>
          <a:p>
            <a:endParaRPr lang="en-GB" dirty="0"/>
          </a:p>
          <a:p>
            <a:r>
              <a:rPr lang="en-GB" dirty="0"/>
              <a:t>Serious and organised crime strategy working with national cyber strategy </a:t>
            </a:r>
          </a:p>
          <a:p>
            <a:endParaRPr lang="en-GB" dirty="0"/>
          </a:p>
          <a:p>
            <a:r>
              <a:rPr lang="en-GB" dirty="0"/>
              <a:t>Focus on disruption of high-harm organised crime groups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(HM Government,2023)  </a:t>
            </a:r>
          </a:p>
        </p:txBody>
      </p:sp>
    </p:spTree>
    <p:extLst>
      <p:ext uri="{BB962C8B-B14F-4D97-AF65-F5344CB8AC3E}">
        <p14:creationId xmlns:p14="http://schemas.microsoft.com/office/powerpoint/2010/main" val="35912499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0" name="Picture 3079">
            <a:extLst>
              <a:ext uri="{FF2B5EF4-FFF2-40B4-BE49-F238E27FC236}">
                <a16:creationId xmlns:a16="http://schemas.microsoft.com/office/drawing/2014/main" id="{B3F9E774-F054-4892-8E69-C76B2C854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F78925"/>
              </a:gs>
              <a:gs pos="50000">
                <a:srgbClr val="D54209"/>
              </a:gs>
              <a:gs pos="100000">
                <a:srgbClr val="8D0000"/>
              </a:gs>
            </a:gsLst>
            <a:lin ang="2520000" scaled="0"/>
          </a:gradFill>
        </p:spPr>
      </p:pic>
      <p:pic>
        <p:nvPicPr>
          <p:cNvPr id="3082" name="Picture 3081">
            <a:extLst>
              <a:ext uri="{FF2B5EF4-FFF2-40B4-BE49-F238E27FC236}">
                <a16:creationId xmlns:a16="http://schemas.microsoft.com/office/drawing/2014/main" id="{BEF6A099-2A38-4C66-88FF-FDBCB564E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84" name="Rectangle 3083">
            <a:extLst>
              <a:ext uri="{FF2B5EF4-FFF2-40B4-BE49-F238E27FC236}">
                <a16:creationId xmlns:a16="http://schemas.microsoft.com/office/drawing/2014/main" id="{D0D98427-7B26-46E2-93FE-CB8CD38542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6" name="Rectangle 3085">
            <a:extLst>
              <a:ext uri="{FF2B5EF4-FFF2-40B4-BE49-F238E27FC236}">
                <a16:creationId xmlns:a16="http://schemas.microsoft.com/office/drawing/2014/main" id="{B15A4233-F980-4EF6-B2C0-D7C63E752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4959094" cy="1368198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ABB35B-8663-750D-8BDC-D17DE8F38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4136123" cy="1080938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rgbClr val="FFFFFF"/>
                </a:solidFill>
              </a:rPr>
              <a:t>Conclusion </a:t>
            </a:r>
          </a:p>
        </p:txBody>
      </p:sp>
      <p:pic>
        <p:nvPicPr>
          <p:cNvPr id="3088" name="Picture 3087">
            <a:extLst>
              <a:ext uri="{FF2B5EF4-FFF2-40B4-BE49-F238E27FC236}">
                <a16:creationId xmlns:a16="http://schemas.microsoft.com/office/drawing/2014/main" id="{3B7E3E62-AACE-4D18-93B3-B4C452E28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4956048" cy="19978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28ABE-59EA-3D68-ECAF-DEEA13931B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3656289" cy="3599316"/>
          </a:xfrm>
        </p:spPr>
        <p:txBody>
          <a:bodyPr>
            <a:normAutofit/>
          </a:bodyPr>
          <a:lstStyle/>
          <a:p>
            <a:r>
              <a:rPr lang="en-GB" sz="1400">
                <a:solidFill>
                  <a:srgbClr val="FFFFFF"/>
                </a:solidFill>
              </a:rPr>
              <a:t>County Lines poses a massive threat to vulnerable adults and children </a:t>
            </a:r>
          </a:p>
          <a:p>
            <a:endParaRPr lang="en-GB" sz="1400">
              <a:solidFill>
                <a:srgbClr val="FFFFFF"/>
              </a:solidFill>
            </a:endParaRPr>
          </a:p>
          <a:p>
            <a:r>
              <a:rPr lang="en-GB" sz="1400">
                <a:solidFill>
                  <a:srgbClr val="FFFFFF"/>
                </a:solidFill>
              </a:rPr>
              <a:t>Children are exploited due to being easy targets </a:t>
            </a:r>
          </a:p>
          <a:p>
            <a:endParaRPr lang="en-GB" sz="1400">
              <a:solidFill>
                <a:srgbClr val="FFFFFF"/>
              </a:solidFill>
            </a:endParaRPr>
          </a:p>
          <a:p>
            <a:r>
              <a:rPr lang="en-GB" sz="1400">
                <a:solidFill>
                  <a:srgbClr val="FFFFFF"/>
                </a:solidFill>
              </a:rPr>
              <a:t>The 4Ps are paving the way to help tackle county lines and drug supply </a:t>
            </a:r>
          </a:p>
          <a:p>
            <a:pPr marL="0" indent="0">
              <a:buNone/>
            </a:pPr>
            <a:endParaRPr lang="en-GB" sz="1400">
              <a:solidFill>
                <a:srgbClr val="FFFFFF"/>
              </a:solidFill>
            </a:endParaRPr>
          </a:p>
          <a:p>
            <a:r>
              <a:rPr lang="en-GB" sz="1400">
                <a:solidFill>
                  <a:srgbClr val="FFFFFF"/>
                </a:solidFill>
              </a:rPr>
              <a:t>The no place to hide strategy is a starting point in tackling county lines and drug supply </a:t>
            </a:r>
          </a:p>
          <a:p>
            <a:endParaRPr lang="en-GB" sz="140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140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1400">
              <a:solidFill>
                <a:srgbClr val="FFFFFF"/>
              </a:solidFill>
            </a:endParaRPr>
          </a:p>
        </p:txBody>
      </p:sp>
      <p:sp useBgFill="1">
        <p:nvSpPr>
          <p:cNvPr id="3090" name="Rectangle 3089">
            <a:extLst>
              <a:ext uri="{FF2B5EF4-FFF2-40B4-BE49-F238E27FC236}">
                <a16:creationId xmlns:a16="http://schemas.microsoft.com/office/drawing/2014/main" id="{421B5709-714B-4EA8-8C75-C105D9B4D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76090" y="642795"/>
            <a:ext cx="6272654" cy="5575126"/>
          </a:xfrm>
          <a:prstGeom prst="rect">
            <a:avLst/>
          </a:prstGeom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5" name="Picture 3" descr="10 Tips on How to Write a Conclusion">
            <a:extLst>
              <a:ext uri="{FF2B5EF4-FFF2-40B4-BE49-F238E27FC236}">
                <a16:creationId xmlns:a16="http://schemas.microsoft.com/office/drawing/2014/main" id="{D55D0517-05D3-42D2-94F6-84FD8D4501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93085" y="1546835"/>
            <a:ext cx="5629268" cy="3757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49044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3078">
            <a:extLst>
              <a:ext uri="{FF2B5EF4-FFF2-40B4-BE49-F238E27FC236}">
                <a16:creationId xmlns:a16="http://schemas.microsoft.com/office/drawing/2014/main" id="{62CFFBB8-E539-483F-B9AA-088F7D4B1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081" name="Picture 3080">
            <a:extLst>
              <a:ext uri="{FF2B5EF4-FFF2-40B4-BE49-F238E27FC236}">
                <a16:creationId xmlns:a16="http://schemas.microsoft.com/office/drawing/2014/main" id="{552C38B8-B7F9-478B-8D67-99B248A94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3083" name="Rectangle 3082">
            <a:extLst>
              <a:ext uri="{FF2B5EF4-FFF2-40B4-BE49-F238E27FC236}">
                <a16:creationId xmlns:a16="http://schemas.microsoft.com/office/drawing/2014/main" id="{8ADE9738-7B48-4F06-BA7B-E2CF9663A6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C1F07745-D943-46DF-AB69-FA455CE428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595" y="0"/>
            <a:ext cx="12192000" cy="68580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7" name="Rectangle 3086">
            <a:extLst>
              <a:ext uri="{FF2B5EF4-FFF2-40B4-BE49-F238E27FC236}">
                <a16:creationId xmlns:a16="http://schemas.microsoft.com/office/drawing/2014/main" id="{B72A2E17-3305-4404-A0DA-5CC3BDAFE0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Image result for thank you any questions images">
            <a:extLst>
              <a:ext uri="{FF2B5EF4-FFF2-40B4-BE49-F238E27FC236}">
                <a16:creationId xmlns:a16="http://schemas.microsoft.com/office/drawing/2014/main" id="{187CAE9C-D479-3DE3-D1F3-B9D80FFCE5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4277" y="751717"/>
            <a:ext cx="10914256" cy="5320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72057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5CDD5-85A0-3EEE-32E1-DDC524F7B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02C5FCB-6289-BE5C-0BB2-47D7EAB3CCE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64127" y="2381119"/>
            <a:ext cx="9613861" cy="3599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Avon and Somerset police , 2023. </a:t>
            </a:r>
            <a:r>
              <a:rPr kumimoji="0" lang="en-GB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realities of county lines and child exploitation. </a:t>
            </a: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200" b="0" i="0" u="sng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avonandsomerset.police.uk</a:t>
            </a:r>
            <a:b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29 April 2024].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Caluori, J., Mooney, B. &amp; Kirk, E., 2022. </a:t>
            </a:r>
            <a:r>
              <a:rPr kumimoji="0" lang="en-GB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Running out of credit: Mobile phone tech and the birth of county lines, </a:t>
            </a: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London: Insights Perspective.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Hagan, A. &amp; Edmundson, C., 2021. County Lines: The exploitation od vulnerable members of society. </a:t>
            </a:r>
            <a:r>
              <a:rPr kumimoji="0" lang="en-GB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Forensic Research and Criminology International Journal, </a:t>
            </a: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9(2), pp. 47-57.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HM Government , 2023. </a:t>
            </a:r>
            <a:r>
              <a:rPr kumimoji="0" lang="en-GB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No Place to Hide: Serious and Organised Crime , </a:t>
            </a: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London: Home Office .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HMICFRS, 2023. </a:t>
            </a:r>
            <a:r>
              <a:rPr kumimoji="0" lang="en-GB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4P-Approach. </a:t>
            </a: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200" b="0" i="0" u="sng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https://hmicfrs.justiceinspectorates.gov.uk/glossary/4p-approach/</a:t>
            </a:r>
            <a:b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29 April 2024].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Home Office, 2018. </a:t>
            </a:r>
            <a:r>
              <a:rPr kumimoji="0" lang="en-GB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Alcohol and drug treatment for adults: statistics summary 2017 to 2018. </a:t>
            </a: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200" b="0" i="0" u="sng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https://www.gov.uk/government/statistics/substance-misuse-treatment-for-adults-statistics-2017-to-2018/alcohol-and-drug-treatment-for-adults-statistics-summary-2017-to-2018</a:t>
            </a:r>
            <a:b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29 April 2024].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Morgan, G., 2024. </a:t>
            </a:r>
            <a:r>
              <a:rPr kumimoji="0" lang="en-GB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Tackling County Lines, </a:t>
            </a: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Wales: South Wales Police .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Morris, S., 2019. </a:t>
            </a:r>
            <a:r>
              <a:rPr kumimoji="0" lang="en-GB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 agreed because I was scared’: boy, 16, on county lines ordeal. </a:t>
            </a: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200" b="0" i="0" u="sng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https://www.theguardian.com/uk-news/2019/sep/03/boy-x-county-lines-ordeal-cornwall</a:t>
            </a:r>
            <a:b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29 April 2024].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National Crime Agency , 2017. </a:t>
            </a:r>
            <a:r>
              <a:rPr kumimoji="0" lang="en-GB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County Lines. </a:t>
            </a: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200" b="0" i="0" u="sng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https://nationalcrimeagency.gov.uk/what-we-do/crime-threats/drug-trafficking/county-lines</a:t>
            </a:r>
            <a:b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29 April 2024].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Public Health England , 2021. </a:t>
            </a:r>
            <a:r>
              <a:rPr kumimoji="0" lang="en-GB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County Lines exploitation: applying All Our Health. </a:t>
            </a: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200" b="0" i="0" u="sng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https://www.gov.uk/government/publications/county-lines-exploitation-applying-all-our-health/county-lines-exploitation-applying-all-our-health</a:t>
            </a:r>
            <a:b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29 April 2024].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9593704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391</TotalTime>
  <Words>609</Words>
  <Application>Microsoft Office PowerPoint</Application>
  <PresentationFormat>Widescreen</PresentationFormat>
  <Paragraphs>76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Arial</vt:lpstr>
      <vt:lpstr>Trebuchet MS</vt:lpstr>
      <vt:lpstr>Berlin</vt:lpstr>
      <vt:lpstr>County Lines, Violence and Drug Supply</vt:lpstr>
      <vt:lpstr>What is it? </vt:lpstr>
      <vt:lpstr>PowerPoint Presentation</vt:lpstr>
      <vt:lpstr>How it exploits the Vulnerable </vt:lpstr>
      <vt:lpstr>How it affects society </vt:lpstr>
      <vt:lpstr>Advances in Technology </vt:lpstr>
      <vt:lpstr>Statistics </vt:lpstr>
      <vt:lpstr>Case study </vt:lpstr>
      <vt:lpstr>The 4 Ps </vt:lpstr>
      <vt:lpstr>The No place to hide strategy  </vt:lpstr>
      <vt:lpstr>Conclusion 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County Lines, Violence and Drug Supply</dc:title>
  <dc:creator>Olivia Hurlow (2103531)</dc:creator>
  <cp:lastModifiedBy>Olivia Hurlow (2103531)</cp:lastModifiedBy>
  <cp:revision>3</cp:revision>
  <dcterms:created xsi:type="dcterms:W3CDTF">2024-04-25T09:23:43Z</dcterms:created>
  <dcterms:modified xsi:type="dcterms:W3CDTF">2024-04-29T18:54:51Z</dcterms:modified>
</cp:coreProperties>
</file>