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7" r:id="rId3"/>
    <p:sldId id="259" r:id="rId4"/>
    <p:sldId id="260" r:id="rId5"/>
    <p:sldId id="261"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98D86-56D2-ED33-DAC4-4094BA14B2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01494CE-6D8C-B426-06B5-283E9E4DE92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EAAAD5A-306F-C3AF-FB83-DB35C480DE58}"/>
              </a:ext>
            </a:extLst>
          </p:cNvPr>
          <p:cNvSpPr>
            <a:spLocks noGrp="1"/>
          </p:cNvSpPr>
          <p:nvPr>
            <p:ph type="dt" sz="half" idx="10"/>
          </p:nvPr>
        </p:nvSpPr>
        <p:spPr/>
        <p:txBody>
          <a:bodyPr/>
          <a:lstStyle/>
          <a:p>
            <a:fld id="{ED4490E4-5590-4C18-99E9-1FA7C9188AD2}" type="datetimeFigureOut">
              <a:rPr lang="en-GB" smtClean="0"/>
              <a:t>01/12/2025</a:t>
            </a:fld>
            <a:endParaRPr lang="en-GB"/>
          </a:p>
        </p:txBody>
      </p:sp>
      <p:sp>
        <p:nvSpPr>
          <p:cNvPr id="5" name="Footer Placeholder 4">
            <a:extLst>
              <a:ext uri="{FF2B5EF4-FFF2-40B4-BE49-F238E27FC236}">
                <a16:creationId xmlns:a16="http://schemas.microsoft.com/office/drawing/2014/main" id="{EB88EFC9-7D17-D50D-0C88-4C0BE10679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9D77FF-521A-F242-5F9A-A7E608B94BF4}"/>
              </a:ext>
            </a:extLst>
          </p:cNvPr>
          <p:cNvSpPr>
            <a:spLocks noGrp="1"/>
          </p:cNvSpPr>
          <p:nvPr>
            <p:ph type="sldNum" sz="quarter" idx="12"/>
          </p:nvPr>
        </p:nvSpPr>
        <p:spPr/>
        <p:txBody>
          <a:bodyPr/>
          <a:lstStyle/>
          <a:p>
            <a:fld id="{3CCFE876-685B-4E60-86A1-5C1C6363DB18}" type="slidenum">
              <a:rPr lang="en-GB" smtClean="0"/>
              <a:t>‹#›</a:t>
            </a:fld>
            <a:endParaRPr lang="en-GB"/>
          </a:p>
        </p:txBody>
      </p:sp>
    </p:spTree>
    <p:extLst>
      <p:ext uri="{BB962C8B-B14F-4D97-AF65-F5344CB8AC3E}">
        <p14:creationId xmlns:p14="http://schemas.microsoft.com/office/powerpoint/2010/main" val="91399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CDD65-B154-D482-D2D9-E4555B1D59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815B53-0AA3-4D69-4D27-B4AEB4B2F42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3795EB-3FF9-5C3E-82EE-A7A31CCFEB05}"/>
              </a:ext>
            </a:extLst>
          </p:cNvPr>
          <p:cNvSpPr>
            <a:spLocks noGrp="1"/>
          </p:cNvSpPr>
          <p:nvPr>
            <p:ph type="dt" sz="half" idx="10"/>
          </p:nvPr>
        </p:nvSpPr>
        <p:spPr/>
        <p:txBody>
          <a:bodyPr/>
          <a:lstStyle/>
          <a:p>
            <a:fld id="{ED4490E4-5590-4C18-99E9-1FA7C9188AD2}" type="datetimeFigureOut">
              <a:rPr lang="en-GB" smtClean="0"/>
              <a:t>01/12/2025</a:t>
            </a:fld>
            <a:endParaRPr lang="en-GB"/>
          </a:p>
        </p:txBody>
      </p:sp>
      <p:sp>
        <p:nvSpPr>
          <p:cNvPr id="5" name="Footer Placeholder 4">
            <a:extLst>
              <a:ext uri="{FF2B5EF4-FFF2-40B4-BE49-F238E27FC236}">
                <a16:creationId xmlns:a16="http://schemas.microsoft.com/office/drawing/2014/main" id="{EAFAAF2B-715A-1340-4280-50BE6F2132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23CDE6-2674-595F-F762-847A3F9DC6A1}"/>
              </a:ext>
            </a:extLst>
          </p:cNvPr>
          <p:cNvSpPr>
            <a:spLocks noGrp="1"/>
          </p:cNvSpPr>
          <p:nvPr>
            <p:ph type="sldNum" sz="quarter" idx="12"/>
          </p:nvPr>
        </p:nvSpPr>
        <p:spPr/>
        <p:txBody>
          <a:bodyPr/>
          <a:lstStyle/>
          <a:p>
            <a:fld id="{3CCFE876-685B-4E60-86A1-5C1C6363DB18}" type="slidenum">
              <a:rPr lang="en-GB" smtClean="0"/>
              <a:t>‹#›</a:t>
            </a:fld>
            <a:endParaRPr lang="en-GB"/>
          </a:p>
        </p:txBody>
      </p:sp>
    </p:spTree>
    <p:extLst>
      <p:ext uri="{BB962C8B-B14F-4D97-AF65-F5344CB8AC3E}">
        <p14:creationId xmlns:p14="http://schemas.microsoft.com/office/powerpoint/2010/main" val="16775758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152B7-6355-89F1-9968-6581E5A053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3BF63EE-9CF9-4E91-522C-16FC6A184D3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FD24A5A-9820-7309-6698-DCB14990AC6D}"/>
              </a:ext>
            </a:extLst>
          </p:cNvPr>
          <p:cNvSpPr>
            <a:spLocks noGrp="1"/>
          </p:cNvSpPr>
          <p:nvPr>
            <p:ph type="dt" sz="half" idx="10"/>
          </p:nvPr>
        </p:nvSpPr>
        <p:spPr/>
        <p:txBody>
          <a:bodyPr/>
          <a:lstStyle/>
          <a:p>
            <a:fld id="{ED4490E4-5590-4C18-99E9-1FA7C9188AD2}" type="datetimeFigureOut">
              <a:rPr lang="en-GB" smtClean="0"/>
              <a:t>01/12/2025</a:t>
            </a:fld>
            <a:endParaRPr lang="en-GB"/>
          </a:p>
        </p:txBody>
      </p:sp>
      <p:sp>
        <p:nvSpPr>
          <p:cNvPr id="5" name="Footer Placeholder 4">
            <a:extLst>
              <a:ext uri="{FF2B5EF4-FFF2-40B4-BE49-F238E27FC236}">
                <a16:creationId xmlns:a16="http://schemas.microsoft.com/office/drawing/2014/main" id="{26C4711F-3C74-09BB-7FEE-D1EB2CE1A7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797658-69E7-DF9F-3878-CA18A6431056}"/>
              </a:ext>
            </a:extLst>
          </p:cNvPr>
          <p:cNvSpPr>
            <a:spLocks noGrp="1"/>
          </p:cNvSpPr>
          <p:nvPr>
            <p:ph type="sldNum" sz="quarter" idx="12"/>
          </p:nvPr>
        </p:nvSpPr>
        <p:spPr/>
        <p:txBody>
          <a:bodyPr/>
          <a:lstStyle/>
          <a:p>
            <a:fld id="{3CCFE876-685B-4E60-86A1-5C1C6363DB18}" type="slidenum">
              <a:rPr lang="en-GB" smtClean="0"/>
              <a:t>‹#›</a:t>
            </a:fld>
            <a:endParaRPr lang="en-GB"/>
          </a:p>
        </p:txBody>
      </p:sp>
    </p:spTree>
    <p:extLst>
      <p:ext uri="{BB962C8B-B14F-4D97-AF65-F5344CB8AC3E}">
        <p14:creationId xmlns:p14="http://schemas.microsoft.com/office/powerpoint/2010/main" val="3520462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8A31A-C69B-D407-70D5-7DE9DBED91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C7C9EC-08EA-00D2-94E7-FA71DF68AFD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46092BE-242A-8CC4-4258-61394D68DCA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7E467CF-E548-D9A3-2706-0164378318C8}"/>
              </a:ext>
            </a:extLst>
          </p:cNvPr>
          <p:cNvSpPr>
            <a:spLocks noGrp="1"/>
          </p:cNvSpPr>
          <p:nvPr>
            <p:ph type="dt" sz="half" idx="10"/>
          </p:nvPr>
        </p:nvSpPr>
        <p:spPr/>
        <p:txBody>
          <a:bodyPr/>
          <a:lstStyle/>
          <a:p>
            <a:fld id="{ED4490E4-5590-4C18-99E9-1FA7C9188AD2}" type="datetimeFigureOut">
              <a:rPr lang="en-GB" smtClean="0"/>
              <a:t>01/12/2025</a:t>
            </a:fld>
            <a:endParaRPr lang="en-GB"/>
          </a:p>
        </p:txBody>
      </p:sp>
      <p:sp>
        <p:nvSpPr>
          <p:cNvPr id="6" name="Footer Placeholder 5">
            <a:extLst>
              <a:ext uri="{FF2B5EF4-FFF2-40B4-BE49-F238E27FC236}">
                <a16:creationId xmlns:a16="http://schemas.microsoft.com/office/drawing/2014/main" id="{74A12ACD-AA58-B4A9-B94B-C49D90F294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B33032-443A-689D-B51A-0B9E6E4236BC}"/>
              </a:ext>
            </a:extLst>
          </p:cNvPr>
          <p:cNvSpPr>
            <a:spLocks noGrp="1"/>
          </p:cNvSpPr>
          <p:nvPr>
            <p:ph type="sldNum" sz="quarter" idx="12"/>
          </p:nvPr>
        </p:nvSpPr>
        <p:spPr/>
        <p:txBody>
          <a:bodyPr/>
          <a:lstStyle/>
          <a:p>
            <a:fld id="{3CCFE876-685B-4E60-86A1-5C1C6363DB18}" type="slidenum">
              <a:rPr lang="en-GB" smtClean="0"/>
              <a:t>‹#›</a:t>
            </a:fld>
            <a:endParaRPr lang="en-GB"/>
          </a:p>
        </p:txBody>
      </p:sp>
    </p:spTree>
    <p:extLst>
      <p:ext uri="{BB962C8B-B14F-4D97-AF65-F5344CB8AC3E}">
        <p14:creationId xmlns:p14="http://schemas.microsoft.com/office/powerpoint/2010/main" val="4026764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EDAAC-D3FB-CA08-8670-6C44D9CFA9D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268EE5-7CE8-11C6-6A07-7D82CC054A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63E3C5-6DDF-7208-1022-C55987FA200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E98A7E-DD98-3AED-03C2-39222597AC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75F039-C4DA-9E9D-BD0C-051760AEC11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33C69E3-8FC8-CB55-CE41-97E10F0D328E}"/>
              </a:ext>
            </a:extLst>
          </p:cNvPr>
          <p:cNvSpPr>
            <a:spLocks noGrp="1"/>
          </p:cNvSpPr>
          <p:nvPr>
            <p:ph type="dt" sz="half" idx="10"/>
          </p:nvPr>
        </p:nvSpPr>
        <p:spPr/>
        <p:txBody>
          <a:bodyPr/>
          <a:lstStyle/>
          <a:p>
            <a:fld id="{ED4490E4-5590-4C18-99E9-1FA7C9188AD2}" type="datetimeFigureOut">
              <a:rPr lang="en-GB" smtClean="0"/>
              <a:t>01/12/2025</a:t>
            </a:fld>
            <a:endParaRPr lang="en-GB"/>
          </a:p>
        </p:txBody>
      </p:sp>
      <p:sp>
        <p:nvSpPr>
          <p:cNvPr id="8" name="Footer Placeholder 7">
            <a:extLst>
              <a:ext uri="{FF2B5EF4-FFF2-40B4-BE49-F238E27FC236}">
                <a16:creationId xmlns:a16="http://schemas.microsoft.com/office/drawing/2014/main" id="{6B53BF32-86DC-52DA-1BF8-41FA85E70C7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5B949D9-862D-CE86-8672-78BA0F705E85}"/>
              </a:ext>
            </a:extLst>
          </p:cNvPr>
          <p:cNvSpPr>
            <a:spLocks noGrp="1"/>
          </p:cNvSpPr>
          <p:nvPr>
            <p:ph type="sldNum" sz="quarter" idx="12"/>
          </p:nvPr>
        </p:nvSpPr>
        <p:spPr/>
        <p:txBody>
          <a:bodyPr/>
          <a:lstStyle/>
          <a:p>
            <a:fld id="{3CCFE876-685B-4E60-86A1-5C1C6363DB18}" type="slidenum">
              <a:rPr lang="en-GB" smtClean="0"/>
              <a:t>‹#›</a:t>
            </a:fld>
            <a:endParaRPr lang="en-GB"/>
          </a:p>
        </p:txBody>
      </p:sp>
    </p:spTree>
    <p:extLst>
      <p:ext uri="{BB962C8B-B14F-4D97-AF65-F5344CB8AC3E}">
        <p14:creationId xmlns:p14="http://schemas.microsoft.com/office/powerpoint/2010/main" val="886554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F9156-9730-6133-BCDC-FF5E909A255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EC65B70-358A-4925-C141-3E8FC512CED6}"/>
              </a:ext>
            </a:extLst>
          </p:cNvPr>
          <p:cNvSpPr>
            <a:spLocks noGrp="1"/>
          </p:cNvSpPr>
          <p:nvPr>
            <p:ph type="dt" sz="half" idx="10"/>
          </p:nvPr>
        </p:nvSpPr>
        <p:spPr/>
        <p:txBody>
          <a:bodyPr/>
          <a:lstStyle/>
          <a:p>
            <a:fld id="{ED4490E4-5590-4C18-99E9-1FA7C9188AD2}" type="datetimeFigureOut">
              <a:rPr lang="en-GB" smtClean="0"/>
              <a:t>01/12/2025</a:t>
            </a:fld>
            <a:endParaRPr lang="en-GB"/>
          </a:p>
        </p:txBody>
      </p:sp>
      <p:sp>
        <p:nvSpPr>
          <p:cNvPr id="4" name="Footer Placeholder 3">
            <a:extLst>
              <a:ext uri="{FF2B5EF4-FFF2-40B4-BE49-F238E27FC236}">
                <a16:creationId xmlns:a16="http://schemas.microsoft.com/office/drawing/2014/main" id="{04333C44-69A7-BD17-4177-20D2F1EE38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3C80C14-CF59-5751-F2F6-22A32460EB4B}"/>
              </a:ext>
            </a:extLst>
          </p:cNvPr>
          <p:cNvSpPr>
            <a:spLocks noGrp="1"/>
          </p:cNvSpPr>
          <p:nvPr>
            <p:ph type="sldNum" sz="quarter" idx="12"/>
          </p:nvPr>
        </p:nvSpPr>
        <p:spPr/>
        <p:txBody>
          <a:bodyPr/>
          <a:lstStyle/>
          <a:p>
            <a:fld id="{3CCFE876-685B-4E60-86A1-5C1C6363DB18}" type="slidenum">
              <a:rPr lang="en-GB" smtClean="0"/>
              <a:t>‹#›</a:t>
            </a:fld>
            <a:endParaRPr lang="en-GB"/>
          </a:p>
        </p:txBody>
      </p:sp>
    </p:spTree>
    <p:extLst>
      <p:ext uri="{BB962C8B-B14F-4D97-AF65-F5344CB8AC3E}">
        <p14:creationId xmlns:p14="http://schemas.microsoft.com/office/powerpoint/2010/main" val="2945541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A7B32E-91FD-D66A-43F7-BE553095EB9F}"/>
              </a:ext>
            </a:extLst>
          </p:cNvPr>
          <p:cNvSpPr>
            <a:spLocks noGrp="1"/>
          </p:cNvSpPr>
          <p:nvPr>
            <p:ph type="dt" sz="half" idx="10"/>
          </p:nvPr>
        </p:nvSpPr>
        <p:spPr/>
        <p:txBody>
          <a:bodyPr/>
          <a:lstStyle/>
          <a:p>
            <a:fld id="{ED4490E4-5590-4C18-99E9-1FA7C9188AD2}" type="datetimeFigureOut">
              <a:rPr lang="en-GB" smtClean="0"/>
              <a:t>01/12/2025</a:t>
            </a:fld>
            <a:endParaRPr lang="en-GB"/>
          </a:p>
        </p:txBody>
      </p:sp>
      <p:sp>
        <p:nvSpPr>
          <p:cNvPr id="3" name="Footer Placeholder 2">
            <a:extLst>
              <a:ext uri="{FF2B5EF4-FFF2-40B4-BE49-F238E27FC236}">
                <a16:creationId xmlns:a16="http://schemas.microsoft.com/office/drawing/2014/main" id="{3EC50B91-D7A3-D609-1795-91104F00F46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6E8CC8-6B2C-E314-5072-678D23042E4C}"/>
              </a:ext>
            </a:extLst>
          </p:cNvPr>
          <p:cNvSpPr>
            <a:spLocks noGrp="1"/>
          </p:cNvSpPr>
          <p:nvPr>
            <p:ph type="sldNum" sz="quarter" idx="12"/>
          </p:nvPr>
        </p:nvSpPr>
        <p:spPr/>
        <p:txBody>
          <a:bodyPr/>
          <a:lstStyle/>
          <a:p>
            <a:fld id="{3CCFE876-685B-4E60-86A1-5C1C6363DB18}" type="slidenum">
              <a:rPr lang="en-GB" smtClean="0"/>
              <a:t>‹#›</a:t>
            </a:fld>
            <a:endParaRPr lang="en-GB"/>
          </a:p>
        </p:txBody>
      </p:sp>
    </p:spTree>
    <p:extLst>
      <p:ext uri="{BB962C8B-B14F-4D97-AF65-F5344CB8AC3E}">
        <p14:creationId xmlns:p14="http://schemas.microsoft.com/office/powerpoint/2010/main" val="3594043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46D24-7965-CFBF-C34D-84D22B2B11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B5778C4-514F-BBD1-6EF4-BE0EC34520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F0B3023-B7E6-597B-8F49-2E894F2D0C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61DD8-2C75-695D-C2AC-9CF17A968C19}"/>
              </a:ext>
            </a:extLst>
          </p:cNvPr>
          <p:cNvSpPr>
            <a:spLocks noGrp="1"/>
          </p:cNvSpPr>
          <p:nvPr>
            <p:ph type="dt" sz="half" idx="10"/>
          </p:nvPr>
        </p:nvSpPr>
        <p:spPr/>
        <p:txBody>
          <a:bodyPr/>
          <a:lstStyle/>
          <a:p>
            <a:fld id="{ED4490E4-5590-4C18-99E9-1FA7C9188AD2}" type="datetimeFigureOut">
              <a:rPr lang="en-GB" smtClean="0"/>
              <a:t>01/12/2025</a:t>
            </a:fld>
            <a:endParaRPr lang="en-GB"/>
          </a:p>
        </p:txBody>
      </p:sp>
      <p:sp>
        <p:nvSpPr>
          <p:cNvPr id="6" name="Footer Placeholder 5">
            <a:extLst>
              <a:ext uri="{FF2B5EF4-FFF2-40B4-BE49-F238E27FC236}">
                <a16:creationId xmlns:a16="http://schemas.microsoft.com/office/drawing/2014/main" id="{F037025E-CFCF-0CF6-BBA1-F0E74626DA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358E72-7292-C79B-6B2F-858734E2E51F}"/>
              </a:ext>
            </a:extLst>
          </p:cNvPr>
          <p:cNvSpPr>
            <a:spLocks noGrp="1"/>
          </p:cNvSpPr>
          <p:nvPr>
            <p:ph type="sldNum" sz="quarter" idx="12"/>
          </p:nvPr>
        </p:nvSpPr>
        <p:spPr/>
        <p:txBody>
          <a:bodyPr/>
          <a:lstStyle/>
          <a:p>
            <a:fld id="{3CCFE876-685B-4E60-86A1-5C1C6363DB18}" type="slidenum">
              <a:rPr lang="en-GB" smtClean="0"/>
              <a:t>‹#›</a:t>
            </a:fld>
            <a:endParaRPr lang="en-GB"/>
          </a:p>
        </p:txBody>
      </p:sp>
    </p:spTree>
    <p:extLst>
      <p:ext uri="{BB962C8B-B14F-4D97-AF65-F5344CB8AC3E}">
        <p14:creationId xmlns:p14="http://schemas.microsoft.com/office/powerpoint/2010/main" val="1937881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CC645-47AA-0402-9E2C-9713643B4D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8F91357-B9F0-DD70-AB2D-3460FE4D2F7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061462-B123-5B86-0634-18A2101540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C7F107-BA72-F285-FA34-8E158519C9C0}"/>
              </a:ext>
            </a:extLst>
          </p:cNvPr>
          <p:cNvSpPr>
            <a:spLocks noGrp="1"/>
          </p:cNvSpPr>
          <p:nvPr>
            <p:ph type="dt" sz="half" idx="10"/>
          </p:nvPr>
        </p:nvSpPr>
        <p:spPr/>
        <p:txBody>
          <a:bodyPr/>
          <a:lstStyle/>
          <a:p>
            <a:fld id="{ED4490E4-5590-4C18-99E9-1FA7C9188AD2}" type="datetimeFigureOut">
              <a:rPr lang="en-GB" smtClean="0"/>
              <a:t>01/12/2025</a:t>
            </a:fld>
            <a:endParaRPr lang="en-GB"/>
          </a:p>
        </p:txBody>
      </p:sp>
      <p:sp>
        <p:nvSpPr>
          <p:cNvPr id="6" name="Footer Placeholder 5">
            <a:extLst>
              <a:ext uri="{FF2B5EF4-FFF2-40B4-BE49-F238E27FC236}">
                <a16:creationId xmlns:a16="http://schemas.microsoft.com/office/drawing/2014/main" id="{F68D5C31-C9DC-FF27-7969-74499FB510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0CAD83-2303-18EE-6BD7-76A410C8AEEC}"/>
              </a:ext>
            </a:extLst>
          </p:cNvPr>
          <p:cNvSpPr>
            <a:spLocks noGrp="1"/>
          </p:cNvSpPr>
          <p:nvPr>
            <p:ph type="sldNum" sz="quarter" idx="12"/>
          </p:nvPr>
        </p:nvSpPr>
        <p:spPr/>
        <p:txBody>
          <a:bodyPr/>
          <a:lstStyle/>
          <a:p>
            <a:fld id="{3CCFE876-685B-4E60-86A1-5C1C6363DB18}" type="slidenum">
              <a:rPr lang="en-GB" smtClean="0"/>
              <a:t>‹#›</a:t>
            </a:fld>
            <a:endParaRPr lang="en-GB"/>
          </a:p>
        </p:txBody>
      </p:sp>
    </p:spTree>
    <p:extLst>
      <p:ext uri="{BB962C8B-B14F-4D97-AF65-F5344CB8AC3E}">
        <p14:creationId xmlns:p14="http://schemas.microsoft.com/office/powerpoint/2010/main" val="35826755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5F1A6-61BB-1B4E-873B-7F2C9B18482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3B7381-21DA-B53D-6305-832895C184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2DC0DC-2E0B-AD9E-D660-0AD6B5F6C63F}"/>
              </a:ext>
            </a:extLst>
          </p:cNvPr>
          <p:cNvSpPr>
            <a:spLocks noGrp="1"/>
          </p:cNvSpPr>
          <p:nvPr>
            <p:ph type="dt" sz="half" idx="10"/>
          </p:nvPr>
        </p:nvSpPr>
        <p:spPr/>
        <p:txBody>
          <a:bodyPr/>
          <a:lstStyle/>
          <a:p>
            <a:fld id="{ED4490E4-5590-4C18-99E9-1FA7C9188AD2}" type="datetimeFigureOut">
              <a:rPr lang="en-GB" smtClean="0"/>
              <a:t>01/12/2025</a:t>
            </a:fld>
            <a:endParaRPr lang="en-GB"/>
          </a:p>
        </p:txBody>
      </p:sp>
      <p:sp>
        <p:nvSpPr>
          <p:cNvPr id="5" name="Footer Placeholder 4">
            <a:extLst>
              <a:ext uri="{FF2B5EF4-FFF2-40B4-BE49-F238E27FC236}">
                <a16:creationId xmlns:a16="http://schemas.microsoft.com/office/drawing/2014/main" id="{BA1F459D-F3C2-7A7B-7CA0-A824FE351C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4C63A3-06E5-BCAE-3C33-8D453D0B6799}"/>
              </a:ext>
            </a:extLst>
          </p:cNvPr>
          <p:cNvSpPr>
            <a:spLocks noGrp="1"/>
          </p:cNvSpPr>
          <p:nvPr>
            <p:ph type="sldNum" sz="quarter" idx="12"/>
          </p:nvPr>
        </p:nvSpPr>
        <p:spPr/>
        <p:txBody>
          <a:bodyPr/>
          <a:lstStyle/>
          <a:p>
            <a:fld id="{3CCFE876-685B-4E60-86A1-5C1C6363DB18}" type="slidenum">
              <a:rPr lang="en-GB" smtClean="0"/>
              <a:t>‹#›</a:t>
            </a:fld>
            <a:endParaRPr lang="en-GB"/>
          </a:p>
        </p:txBody>
      </p:sp>
    </p:spTree>
    <p:extLst>
      <p:ext uri="{BB962C8B-B14F-4D97-AF65-F5344CB8AC3E}">
        <p14:creationId xmlns:p14="http://schemas.microsoft.com/office/powerpoint/2010/main" val="694897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D61D0A-757E-1FA6-25AD-F3EC5657319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0DFC77-D507-52D2-8C56-A4DD9D2CA25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0D6783-9F24-551A-95EB-3939E753F7E6}"/>
              </a:ext>
            </a:extLst>
          </p:cNvPr>
          <p:cNvSpPr>
            <a:spLocks noGrp="1"/>
          </p:cNvSpPr>
          <p:nvPr>
            <p:ph type="dt" sz="half" idx="10"/>
          </p:nvPr>
        </p:nvSpPr>
        <p:spPr/>
        <p:txBody>
          <a:bodyPr/>
          <a:lstStyle/>
          <a:p>
            <a:fld id="{ED4490E4-5590-4C18-99E9-1FA7C9188AD2}" type="datetimeFigureOut">
              <a:rPr lang="en-GB" smtClean="0"/>
              <a:t>01/12/2025</a:t>
            </a:fld>
            <a:endParaRPr lang="en-GB"/>
          </a:p>
        </p:txBody>
      </p:sp>
      <p:sp>
        <p:nvSpPr>
          <p:cNvPr id="5" name="Footer Placeholder 4">
            <a:extLst>
              <a:ext uri="{FF2B5EF4-FFF2-40B4-BE49-F238E27FC236}">
                <a16:creationId xmlns:a16="http://schemas.microsoft.com/office/drawing/2014/main" id="{7A48817F-0FA7-38CC-CEB1-FA4C9F6A18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6AAC11-D810-1414-AD80-C6EEBE66883C}"/>
              </a:ext>
            </a:extLst>
          </p:cNvPr>
          <p:cNvSpPr>
            <a:spLocks noGrp="1"/>
          </p:cNvSpPr>
          <p:nvPr>
            <p:ph type="sldNum" sz="quarter" idx="12"/>
          </p:nvPr>
        </p:nvSpPr>
        <p:spPr/>
        <p:txBody>
          <a:bodyPr/>
          <a:lstStyle/>
          <a:p>
            <a:fld id="{3CCFE876-685B-4E60-86A1-5C1C6363DB18}" type="slidenum">
              <a:rPr lang="en-GB" smtClean="0"/>
              <a:t>‹#›</a:t>
            </a:fld>
            <a:endParaRPr lang="en-GB"/>
          </a:p>
        </p:txBody>
      </p:sp>
    </p:spTree>
    <p:extLst>
      <p:ext uri="{BB962C8B-B14F-4D97-AF65-F5344CB8AC3E}">
        <p14:creationId xmlns:p14="http://schemas.microsoft.com/office/powerpoint/2010/main" val="370469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0B5C2E-435A-96B0-768B-30F686E676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CAAD01-29E3-F187-FC91-7C1FAFC12A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D51DAC-924D-C016-60AA-9B1981FAAB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D4490E4-5590-4C18-99E9-1FA7C9188AD2}" type="datetimeFigureOut">
              <a:rPr lang="en-GB" smtClean="0"/>
              <a:t>01/12/2025</a:t>
            </a:fld>
            <a:endParaRPr lang="en-GB"/>
          </a:p>
        </p:txBody>
      </p:sp>
      <p:sp>
        <p:nvSpPr>
          <p:cNvPr id="5" name="Footer Placeholder 4">
            <a:extLst>
              <a:ext uri="{FF2B5EF4-FFF2-40B4-BE49-F238E27FC236}">
                <a16:creationId xmlns:a16="http://schemas.microsoft.com/office/drawing/2014/main" id="{653C5F30-E894-829E-4011-FB07DE9FD1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BB45BC8-6A03-7731-1857-91F47768888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CCFE876-685B-4E60-86A1-5C1C6363DB18}" type="slidenum">
              <a:rPr lang="en-GB" smtClean="0"/>
              <a:t>‹#›</a:t>
            </a:fld>
            <a:endParaRPr lang="en-GB"/>
          </a:p>
        </p:txBody>
      </p:sp>
    </p:spTree>
    <p:extLst>
      <p:ext uri="{BB962C8B-B14F-4D97-AF65-F5344CB8AC3E}">
        <p14:creationId xmlns:p14="http://schemas.microsoft.com/office/powerpoint/2010/main" val="3419920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3390/fi16010006" TargetMode="External"/><Relationship Id="rId2" Type="http://schemas.openxmlformats.org/officeDocument/2006/relationships/hyperlink" Target="https://doi.org/10.1007/978-3-319-03419-5_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43B9CA2-4B31-4ACD-9A9F-B8E6C6420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EBE4842-8F3C-2BD8-B323-97A39E7710EA}"/>
              </a:ext>
            </a:extLst>
          </p:cNvPr>
          <p:cNvPicPr>
            <a:picLocks noChangeAspect="1"/>
          </p:cNvPicPr>
          <p:nvPr/>
        </p:nvPicPr>
        <p:blipFill>
          <a:blip r:embed="rId2"/>
          <a:srcRect l="12285" r="12339" b="-3"/>
          <a:stretch>
            <a:fillRect/>
          </a:stretch>
        </p:blipFill>
        <p:spPr>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p:spPr>
      </p:pic>
      <p:pic>
        <p:nvPicPr>
          <p:cNvPr id="4" name="Picture 3">
            <a:extLst>
              <a:ext uri="{FF2B5EF4-FFF2-40B4-BE49-F238E27FC236}">
                <a16:creationId xmlns:a16="http://schemas.microsoft.com/office/drawing/2014/main" id="{41FBBDC3-54F1-1134-1ABB-C47529EBE0E3}"/>
              </a:ext>
            </a:extLst>
          </p:cNvPr>
          <p:cNvPicPr>
            <a:picLocks noChangeAspect="1"/>
          </p:cNvPicPr>
          <p:nvPr/>
        </p:nvPicPr>
        <p:blipFill>
          <a:blip r:embed="rId3"/>
          <a:srcRect l="17394" r="14507"/>
          <a:stretch>
            <a:fillRect/>
          </a:stretch>
        </p:blipFill>
        <p:spPr>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6" name="Picture 5">
            <a:extLst>
              <a:ext uri="{FF2B5EF4-FFF2-40B4-BE49-F238E27FC236}">
                <a16:creationId xmlns:a16="http://schemas.microsoft.com/office/drawing/2014/main" id="{83357E8C-3847-9623-7DC2-41A9F94E702B}"/>
              </a:ext>
            </a:extLst>
          </p:cNvPr>
          <p:cNvPicPr>
            <a:picLocks noChangeAspect="1"/>
          </p:cNvPicPr>
          <p:nvPr/>
        </p:nvPicPr>
        <p:blipFill>
          <a:blip r:embed="rId4"/>
          <a:srcRect l="10827" r="22953"/>
          <a:stretch>
            <a:fillRect/>
          </a:stretch>
        </p:blipFill>
        <p:spPr>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p:spPr>
      </p:pic>
      <p:sp useBgFill="1">
        <p:nvSpPr>
          <p:cNvPr id="13" name="Freeform: Shape 12">
            <a:extLst>
              <a:ext uri="{FF2B5EF4-FFF2-40B4-BE49-F238E27FC236}">
                <a16:creationId xmlns:a16="http://schemas.microsoft.com/office/drawing/2014/main" id="{33F94DB1-BC5D-454D-845C-7BA3A1F46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5676B86F-860B-4586-BCAA-C0650C09B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030254F-6460-91DE-65B5-68220806B889}"/>
              </a:ext>
            </a:extLst>
          </p:cNvPr>
          <p:cNvSpPr>
            <a:spLocks noGrp="1"/>
          </p:cNvSpPr>
          <p:nvPr>
            <p:ph type="title"/>
          </p:nvPr>
        </p:nvSpPr>
        <p:spPr>
          <a:xfrm>
            <a:off x="448056" y="685800"/>
            <a:ext cx="4922338" cy="1325563"/>
          </a:xfrm>
        </p:spPr>
        <p:txBody>
          <a:bodyPr>
            <a:normAutofit/>
          </a:bodyPr>
          <a:lstStyle/>
          <a:p>
            <a:r>
              <a:rPr lang="en-US" sz="2400" dirty="0">
                <a:latin typeface="Arial Black" panose="020B0A04020102020204" pitchFamily="34" charset="0"/>
              </a:rPr>
              <a:t>Understanding Collaborative Learning in Modern Education</a:t>
            </a:r>
            <a:endParaRPr lang="en-GB" sz="2400" dirty="0">
              <a:latin typeface="Arial Black" panose="020B0A04020102020204" pitchFamily="34" charset="0"/>
            </a:endParaRPr>
          </a:p>
        </p:txBody>
      </p:sp>
      <p:sp>
        <p:nvSpPr>
          <p:cNvPr id="17" name="Rectangle 16">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BC1F906-5D08-5EFE-9FAA-4A5F8F5B38FE}"/>
              </a:ext>
            </a:extLst>
          </p:cNvPr>
          <p:cNvSpPr>
            <a:spLocks noGrp="1"/>
          </p:cNvSpPr>
          <p:nvPr>
            <p:ph idx="1"/>
          </p:nvPr>
        </p:nvSpPr>
        <p:spPr>
          <a:xfrm>
            <a:off x="235383" y="2792073"/>
            <a:ext cx="4922338" cy="3666744"/>
          </a:xfrm>
        </p:spPr>
        <p:txBody>
          <a:bodyPr>
            <a:normAutofit/>
          </a:bodyPr>
          <a:lstStyle/>
          <a:p>
            <a:r>
              <a:rPr lang="en-US" sz="1400" dirty="0">
                <a:latin typeface="Arial" panose="020B0604020202020204" pitchFamily="34" charset="0"/>
                <a:cs typeface="Arial" panose="020B0604020202020204" pitchFamily="34" charset="0"/>
              </a:rPr>
              <a:t>Collaborative learning is a commonly used pedagogical approach within post-secondary education, as it encourages an active, public form of engagement through dialogue and co-constructed understanding between students (Saleem et al., 2021). </a:t>
            </a:r>
          </a:p>
          <a:p>
            <a:r>
              <a:rPr lang="en-US" sz="1400" dirty="0">
                <a:latin typeface="Arial" panose="020B0604020202020204" pitchFamily="34" charset="0"/>
                <a:cs typeface="Arial" panose="020B0604020202020204" pitchFamily="34" charset="0"/>
              </a:rPr>
              <a:t>Grounded in social constructivist principles (Dascalu, 2014), this approach helps learners create deeper levels of cognitive understanding through their active participation in the collaborative learning process, which includes negotiation of perspectives and challenging their peers’ beliefs about various topics.</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5822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6DC4976-98BB-366F-087D-588948C81DDB}"/>
              </a:ext>
            </a:extLst>
          </p:cNvPr>
          <p:cNvPicPr>
            <a:picLocks noChangeAspect="1"/>
          </p:cNvPicPr>
          <p:nvPr/>
        </p:nvPicPr>
        <p:blipFill>
          <a:blip r:embed="rId2"/>
          <a:stretch>
            <a:fillRect/>
          </a:stretch>
        </p:blipFill>
        <p:spPr>
          <a:xfrm>
            <a:off x="621676" y="652716"/>
            <a:ext cx="3874124" cy="2585977"/>
          </a:xfrm>
          <a:prstGeom prst="rect">
            <a:avLst/>
          </a:prstGeom>
        </p:spPr>
      </p:pic>
      <p:pic>
        <p:nvPicPr>
          <p:cNvPr id="4" name="Picture 3">
            <a:extLst>
              <a:ext uri="{FF2B5EF4-FFF2-40B4-BE49-F238E27FC236}">
                <a16:creationId xmlns:a16="http://schemas.microsoft.com/office/drawing/2014/main" id="{F11B950C-9007-B800-D255-934A1C5CC53A}"/>
              </a:ext>
            </a:extLst>
          </p:cNvPr>
          <p:cNvPicPr>
            <a:picLocks noChangeAspect="1"/>
          </p:cNvPicPr>
          <p:nvPr/>
        </p:nvPicPr>
        <p:blipFill>
          <a:blip r:embed="rId3"/>
          <a:stretch>
            <a:fillRect/>
          </a:stretch>
        </p:blipFill>
        <p:spPr>
          <a:xfrm>
            <a:off x="863315" y="3586297"/>
            <a:ext cx="3390846" cy="2644860"/>
          </a:xfrm>
          <a:prstGeom prst="rect">
            <a:avLst/>
          </a:prstGeom>
        </p:spPr>
      </p:pic>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029" y="623275"/>
            <a:ext cx="657079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9AB0DD-0497-9F2F-E555-521404536EDB}"/>
              </a:ext>
            </a:extLst>
          </p:cNvPr>
          <p:cNvSpPr>
            <a:spLocks noGrp="1"/>
          </p:cNvSpPr>
          <p:nvPr>
            <p:ph type="title"/>
          </p:nvPr>
        </p:nvSpPr>
        <p:spPr>
          <a:xfrm>
            <a:off x="5465660" y="770627"/>
            <a:ext cx="5642312" cy="1119435"/>
          </a:xfrm>
        </p:spPr>
        <p:txBody>
          <a:bodyPr>
            <a:normAutofit/>
          </a:bodyPr>
          <a:lstStyle/>
          <a:p>
            <a:r>
              <a:rPr lang="en-US" sz="2400" dirty="0">
                <a:latin typeface="Arial Black" panose="020B0A04020102020204" pitchFamily="34" charset="0"/>
              </a:rPr>
              <a:t>Collaborative Learning in Today’s Educational Environment</a:t>
            </a:r>
            <a:endParaRPr lang="en-GB" sz="2400" dirty="0">
              <a:latin typeface="Arial Black" panose="020B0A04020102020204" pitchFamily="34" charset="0"/>
            </a:endParaRPr>
          </a:p>
        </p:txBody>
      </p:sp>
      <p:sp>
        <p:nvSpPr>
          <p:cNvPr id="3" name="Content Placeholder 2">
            <a:extLst>
              <a:ext uri="{FF2B5EF4-FFF2-40B4-BE49-F238E27FC236}">
                <a16:creationId xmlns:a16="http://schemas.microsoft.com/office/drawing/2014/main" id="{366C7953-9179-B0C9-4B56-08CE14988DCB}"/>
              </a:ext>
            </a:extLst>
          </p:cNvPr>
          <p:cNvSpPr>
            <a:spLocks noGrp="1"/>
          </p:cNvSpPr>
          <p:nvPr>
            <p:ph idx="1"/>
          </p:nvPr>
        </p:nvSpPr>
        <p:spPr>
          <a:xfrm>
            <a:off x="5265683" y="1954924"/>
            <a:ext cx="6110713" cy="3771552"/>
          </a:xfrm>
        </p:spPr>
        <p:txBody>
          <a:bodyPr anchor="t">
            <a:normAutofit fontScale="92500" lnSpcReduction="20000"/>
          </a:bodyPr>
          <a:lstStyle/>
          <a:p>
            <a:r>
              <a:rPr lang="en-US" sz="1500" dirty="0">
                <a:latin typeface="Arial" panose="020B0604020202020204" pitchFamily="34" charset="0"/>
                <a:cs typeface="Arial" panose="020B0604020202020204" pitchFamily="34" charset="0"/>
              </a:rPr>
              <a:t>An increased emphasis on considering multiple views and creating a structured means for exchanging ideas within digital and flexible educational environments is a result of this change in technology and how students are learning today (Alyami et al., 2023). The collaborative learning approach will lead to the academic success of students to be improved as well as the development of necessary personal skills through group effort.</a:t>
            </a:r>
          </a:p>
          <a:p>
            <a:endParaRPr lang="en-US" sz="1500" dirty="0">
              <a:latin typeface="Arial" panose="020B0604020202020204" pitchFamily="34" charset="0"/>
              <a:cs typeface="Arial" panose="020B0604020202020204" pitchFamily="34" charset="0"/>
            </a:endParaRPr>
          </a:p>
          <a:p>
            <a:r>
              <a:rPr lang="en-US" sz="1500" dirty="0">
                <a:latin typeface="Arial" panose="020B0604020202020204" pitchFamily="34" charset="0"/>
                <a:cs typeface="Arial" panose="020B0604020202020204" pitchFamily="34" charset="0"/>
              </a:rPr>
              <a:t>Collaboration, through collaborative learning strategies, was based on theories of cooperative learning and socially mediated learning, which contend that when learners work with other learners to learn, they perform better than if they worked independently (Johnson &amp; Johnson, 1994). Both theories speak to three critical aspects of group learning; positive interdependence among group members, accountability to each other for their performance, and the commonality of learning goals. As a result of these aspects, students who are provided with a collaborative learning environment are more likely to be motivated and persistent in performing the tasks they are assigned. Studies continue to demonstrate that these types of Learning Environments promote Critical Thinking (CT) skill development and improve learners’ depth of understanding. (Dascalu, 2014).</a:t>
            </a:r>
          </a:p>
          <a:p>
            <a:endParaRPr lang="en-GB" sz="800" dirty="0"/>
          </a:p>
        </p:txBody>
      </p:sp>
    </p:spTree>
    <p:extLst>
      <p:ext uri="{BB962C8B-B14F-4D97-AF65-F5344CB8AC3E}">
        <p14:creationId xmlns:p14="http://schemas.microsoft.com/office/powerpoint/2010/main" val="3951871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7E90A23-AA03-FBB8-146D-A835DC8DDF44}"/>
              </a:ext>
            </a:extLst>
          </p:cNvPr>
          <p:cNvPicPr>
            <a:picLocks noChangeAspect="1"/>
          </p:cNvPicPr>
          <p:nvPr/>
        </p:nvPicPr>
        <p:blipFill>
          <a:blip r:embed="rId2"/>
          <a:srcRect l="14594" r="3483" b="1"/>
          <a:stretch>
            <a:fillRect/>
          </a:stretch>
        </p:blipFill>
        <p:spPr>
          <a:xfrm>
            <a:off x="621675" y="623282"/>
            <a:ext cx="4030914" cy="2764577"/>
          </a:xfrm>
          <a:prstGeom prst="rect">
            <a:avLst/>
          </a:prstGeom>
        </p:spPr>
      </p:pic>
      <p:pic>
        <p:nvPicPr>
          <p:cNvPr id="4" name="Picture 3">
            <a:extLst>
              <a:ext uri="{FF2B5EF4-FFF2-40B4-BE49-F238E27FC236}">
                <a16:creationId xmlns:a16="http://schemas.microsoft.com/office/drawing/2014/main" id="{D72DE3FA-FFA8-31A4-322A-42FBDAC5675C}"/>
              </a:ext>
            </a:extLst>
          </p:cNvPr>
          <p:cNvPicPr>
            <a:picLocks noChangeAspect="1"/>
          </p:cNvPicPr>
          <p:nvPr/>
        </p:nvPicPr>
        <p:blipFill>
          <a:blip r:embed="rId3"/>
          <a:srcRect l="8421" r="9894" b="1"/>
          <a:stretch>
            <a:fillRect/>
          </a:stretch>
        </p:blipFill>
        <p:spPr>
          <a:xfrm>
            <a:off x="621675" y="3466572"/>
            <a:ext cx="4032621" cy="2764578"/>
          </a:xfrm>
          <a:prstGeom prst="rect">
            <a:avLst/>
          </a:prstGeom>
        </p:spPr>
      </p:pic>
      <p:sp>
        <p:nvSpPr>
          <p:cNvPr id="21" name="Right Triangle 2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029" y="623275"/>
            <a:ext cx="657079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4DE354-6EC4-12AE-E5CB-92FA063614C9}"/>
              </a:ext>
            </a:extLst>
          </p:cNvPr>
          <p:cNvSpPr>
            <a:spLocks noGrp="1"/>
          </p:cNvSpPr>
          <p:nvPr>
            <p:ph type="title"/>
          </p:nvPr>
        </p:nvSpPr>
        <p:spPr>
          <a:xfrm>
            <a:off x="5364760" y="1082327"/>
            <a:ext cx="5642312" cy="728450"/>
          </a:xfrm>
        </p:spPr>
        <p:txBody>
          <a:bodyPr>
            <a:noAutofit/>
          </a:bodyPr>
          <a:lstStyle/>
          <a:p>
            <a:r>
              <a:rPr lang="en-US" sz="2400" dirty="0">
                <a:latin typeface="Arial Black" panose="020B0A04020102020204" pitchFamily="34" charset="0"/>
              </a:rPr>
              <a:t>Designs For Digital Collaboration Tools and Technological Improvements</a:t>
            </a:r>
            <a:br>
              <a:rPr lang="en-US" sz="2400" dirty="0">
                <a:latin typeface="Arial Black" panose="020B0A04020102020204" pitchFamily="34" charset="0"/>
              </a:rPr>
            </a:br>
            <a:endParaRPr lang="en-GB" sz="2400" dirty="0">
              <a:latin typeface="Arial Black" panose="020B0A04020102020204" pitchFamily="34" charset="0"/>
            </a:endParaRPr>
          </a:p>
        </p:txBody>
      </p:sp>
      <p:sp>
        <p:nvSpPr>
          <p:cNvPr id="3" name="Content Placeholder 2">
            <a:extLst>
              <a:ext uri="{FF2B5EF4-FFF2-40B4-BE49-F238E27FC236}">
                <a16:creationId xmlns:a16="http://schemas.microsoft.com/office/drawing/2014/main" id="{C7CC1C03-EAC3-0789-21AF-CA8D959D565D}"/>
              </a:ext>
            </a:extLst>
          </p:cNvPr>
          <p:cNvSpPr>
            <a:spLocks noGrp="1"/>
          </p:cNvSpPr>
          <p:nvPr>
            <p:ph idx="1"/>
          </p:nvPr>
        </p:nvSpPr>
        <p:spPr>
          <a:xfrm>
            <a:off x="5183702" y="2169336"/>
            <a:ext cx="6274676" cy="3363420"/>
          </a:xfrm>
        </p:spPr>
        <p:txBody>
          <a:bodyPr anchor="t">
            <a:noAutofit/>
          </a:bodyPr>
          <a:lstStyle/>
          <a:p>
            <a:r>
              <a:rPr lang="en-US" sz="1400" dirty="0">
                <a:latin typeface="Arial" panose="020B0604020202020204" pitchFamily="34" charset="0"/>
                <a:cs typeface="Arial" panose="020B0604020202020204" pitchFamily="34" charset="0"/>
              </a:rPr>
              <a:t>As technology continues to improve education, digital collaboration tools have changed how people work together in universities. Digital collaboration tools allow students to connect, collaborate and share resources, solve problems in groups, while being connected through technology. The use of digital collaboration tools enables faculty to have real time connections with students and faculty located all over the world (</a:t>
            </a:r>
            <a:r>
              <a:rPr lang="en-US" sz="1400" dirty="0" err="1">
                <a:latin typeface="Arial" panose="020B0604020202020204" pitchFamily="34" charset="0"/>
                <a:cs typeface="Arial" panose="020B0604020202020204" pitchFamily="34" charset="0"/>
              </a:rPr>
              <a:t>Lowyck</a:t>
            </a:r>
            <a:r>
              <a:rPr lang="en-US" sz="1400" dirty="0">
                <a:latin typeface="Arial" panose="020B0604020202020204" pitchFamily="34" charset="0"/>
                <a:cs typeface="Arial" panose="020B0604020202020204" pitchFamily="34" charset="0"/>
              </a:rPr>
              <a:t> &amp; </a:t>
            </a:r>
            <a:r>
              <a:rPr lang="en-US" sz="1400" dirty="0" err="1">
                <a:latin typeface="Arial" panose="020B0604020202020204" pitchFamily="34" charset="0"/>
                <a:cs typeface="Arial" panose="020B0604020202020204" pitchFamily="34" charset="0"/>
              </a:rPr>
              <a:t>Pöysä</a:t>
            </a:r>
            <a:r>
              <a:rPr lang="en-US" sz="1400" dirty="0">
                <a:latin typeface="Arial" panose="020B0604020202020204" pitchFamily="34" charset="0"/>
                <a:cs typeface="Arial" panose="020B0604020202020204" pitchFamily="34" charset="0"/>
              </a:rPr>
              <a:t>, 2001). The increased ability to connect with other students and faculty has increased opportunities for students to be part of learning communities that extend beyond the walls of the classroom.</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In addition, recent advancements in digital collaborative technologies include the development of blockchain technology-based collaborative systems that enable users to build a community of trust and transparency (Liu et al., 2023). Digital collaborative technologies provide students with greater confidence in the authenticity of the information being shared and enable students to share digital learning artifacts in a secure manner. The integration of digital collaborative technologies has increased the quality of learning experiences for students and enabled them to fully engage with the course content (Alyami et al., 2023).</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3499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D9E3B34-E9F4-5285-471C-20F4F197635B}"/>
              </a:ext>
            </a:extLst>
          </p:cNvPr>
          <p:cNvPicPr>
            <a:picLocks noChangeAspect="1"/>
          </p:cNvPicPr>
          <p:nvPr/>
        </p:nvPicPr>
        <p:blipFill>
          <a:blip r:embed="rId2"/>
          <a:srcRect r="3038" b="-1"/>
          <a:stretch>
            <a:fillRect/>
          </a:stretch>
        </p:blipFill>
        <p:spPr>
          <a:xfrm>
            <a:off x="621675" y="623282"/>
            <a:ext cx="4030914" cy="2764577"/>
          </a:xfrm>
          <a:prstGeom prst="rect">
            <a:avLst/>
          </a:prstGeom>
        </p:spPr>
      </p:pic>
      <p:pic>
        <p:nvPicPr>
          <p:cNvPr id="5" name="Picture 4">
            <a:extLst>
              <a:ext uri="{FF2B5EF4-FFF2-40B4-BE49-F238E27FC236}">
                <a16:creationId xmlns:a16="http://schemas.microsoft.com/office/drawing/2014/main" id="{F75C25DF-4985-34A0-FC30-55E4EE63EB54}"/>
              </a:ext>
            </a:extLst>
          </p:cNvPr>
          <p:cNvPicPr>
            <a:picLocks noChangeAspect="1"/>
          </p:cNvPicPr>
          <p:nvPr/>
        </p:nvPicPr>
        <p:blipFill>
          <a:blip r:embed="rId3"/>
          <a:srcRect l="6555" r="22333" b="-2"/>
          <a:stretch>
            <a:fillRect/>
          </a:stretch>
        </p:blipFill>
        <p:spPr>
          <a:xfrm>
            <a:off x="621675" y="3466572"/>
            <a:ext cx="4032621" cy="2764578"/>
          </a:xfrm>
          <a:prstGeom prst="rect">
            <a:avLst/>
          </a:prstGeom>
        </p:spPr>
      </p:pic>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029" y="623275"/>
            <a:ext cx="657079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C3D234-F45B-63D7-E69C-ACC8F1847450}"/>
              </a:ext>
            </a:extLst>
          </p:cNvPr>
          <p:cNvSpPr>
            <a:spLocks noGrp="1"/>
          </p:cNvSpPr>
          <p:nvPr>
            <p:ph type="title"/>
          </p:nvPr>
        </p:nvSpPr>
        <p:spPr>
          <a:xfrm>
            <a:off x="5440271" y="749571"/>
            <a:ext cx="5642312" cy="892411"/>
          </a:xfrm>
        </p:spPr>
        <p:txBody>
          <a:bodyPr>
            <a:normAutofit/>
          </a:bodyPr>
          <a:lstStyle/>
          <a:p>
            <a:r>
              <a:rPr lang="en-GB" sz="2400" dirty="0">
                <a:latin typeface="Arial Black" panose="020B0A04020102020204" pitchFamily="34" charset="0"/>
              </a:rPr>
              <a:t>Collaborative Learning in a Global Professional Environment</a:t>
            </a:r>
          </a:p>
        </p:txBody>
      </p:sp>
      <p:sp>
        <p:nvSpPr>
          <p:cNvPr id="3" name="Content Placeholder 2">
            <a:extLst>
              <a:ext uri="{FF2B5EF4-FFF2-40B4-BE49-F238E27FC236}">
                <a16:creationId xmlns:a16="http://schemas.microsoft.com/office/drawing/2014/main" id="{5BC6A3EB-61E6-76D5-6DC8-32AF3BBE6A0F}"/>
              </a:ext>
            </a:extLst>
          </p:cNvPr>
          <p:cNvSpPr>
            <a:spLocks noGrp="1"/>
          </p:cNvSpPr>
          <p:nvPr>
            <p:ph idx="1"/>
          </p:nvPr>
        </p:nvSpPr>
        <p:spPr>
          <a:xfrm>
            <a:off x="5133251" y="2055823"/>
            <a:ext cx="6306207" cy="4052605"/>
          </a:xfrm>
        </p:spPr>
        <p:txBody>
          <a:bodyPr anchor="t">
            <a:normAutofit/>
          </a:bodyPr>
          <a:lstStyle/>
          <a:p>
            <a:r>
              <a:rPr lang="en-US" sz="1400" dirty="0">
                <a:latin typeface="Arial" panose="020B0604020202020204" pitchFamily="34" charset="0"/>
                <a:cs typeface="Arial" panose="020B0604020202020204" pitchFamily="34" charset="0"/>
              </a:rPr>
              <a:t>Collaborative learning plays an important role in developing the competencies necessary for effective communication and teamwork among people from different cultures and countries. As the number of global companies increases, and the world continues to become more interconnected, the ability to work effectively as a member of an international team is an essential skill in today’s workplace.</a:t>
            </a:r>
          </a:p>
          <a:p>
            <a:r>
              <a:rPr lang="en-US" sz="1400" dirty="0">
                <a:latin typeface="Arial" panose="020B0604020202020204" pitchFamily="34" charset="0"/>
                <a:cs typeface="Arial" panose="020B0604020202020204" pitchFamily="34" charset="0"/>
              </a:rPr>
              <a:t>Collaborative learning environments help prepare students for the cultural differences and shared responsibilities that they will experience in a global workplace (Lotia, 2004). Students develop the skills needed to successfully navigate the diverse expectations of their future workplaces through the practice of collaboration.</a:t>
            </a:r>
          </a:p>
          <a:p>
            <a:r>
              <a:rPr lang="en-US" sz="1400" dirty="0">
                <a:latin typeface="Arial" panose="020B0604020202020204" pitchFamily="34" charset="0"/>
                <a:cs typeface="Arial" panose="020B0604020202020204" pitchFamily="34" charset="0"/>
              </a:rPr>
              <a:t>Collaborative learning experiences are designed to emulate real life workplaces where team-based decision making and problem solving are the norm. Studies show that through active collaboration, students have increased motivation and engagement levels especially when it relates to language and communication (Vega-</a:t>
            </a:r>
            <a:r>
              <a:rPr lang="en-US" sz="1400" dirty="0" err="1">
                <a:latin typeface="Arial" panose="020B0604020202020204" pitchFamily="34" charset="0"/>
                <a:cs typeface="Arial" panose="020B0604020202020204" pitchFamily="34" charset="0"/>
              </a:rPr>
              <a:t>Abarzúa</a:t>
            </a:r>
            <a:r>
              <a:rPr lang="en-US" sz="1400" dirty="0">
                <a:latin typeface="Arial" panose="020B0604020202020204" pitchFamily="34" charset="0"/>
                <a:cs typeface="Arial" panose="020B0604020202020204" pitchFamily="34" charset="0"/>
              </a:rPr>
              <a:t> et al., 2022). Furthermore, these transferable skills extend across many fields and equip learners with the ability to meet changing demands in a globalised working environment.</a:t>
            </a:r>
          </a:p>
          <a:p>
            <a:endParaRPr lang="en-GB" sz="800" dirty="0"/>
          </a:p>
        </p:txBody>
      </p:sp>
    </p:spTree>
    <p:extLst>
      <p:ext uri="{BB962C8B-B14F-4D97-AF65-F5344CB8AC3E}">
        <p14:creationId xmlns:p14="http://schemas.microsoft.com/office/powerpoint/2010/main" val="14635351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C4D77DC-5C2A-CAD0-4202-AB64913CE565}"/>
              </a:ext>
            </a:extLst>
          </p:cNvPr>
          <p:cNvPicPr>
            <a:picLocks noChangeAspect="1"/>
          </p:cNvPicPr>
          <p:nvPr/>
        </p:nvPicPr>
        <p:blipFill>
          <a:blip r:embed="rId2"/>
          <a:srcRect l="6510" r="7104" b="-1"/>
          <a:stretch>
            <a:fillRect/>
          </a:stretch>
        </p:blipFill>
        <p:spPr>
          <a:xfrm>
            <a:off x="621675" y="623282"/>
            <a:ext cx="4030914" cy="2764577"/>
          </a:xfrm>
          <a:prstGeom prst="rect">
            <a:avLst/>
          </a:prstGeom>
        </p:spPr>
      </p:pic>
      <p:pic>
        <p:nvPicPr>
          <p:cNvPr id="4" name="Picture 3">
            <a:extLst>
              <a:ext uri="{FF2B5EF4-FFF2-40B4-BE49-F238E27FC236}">
                <a16:creationId xmlns:a16="http://schemas.microsoft.com/office/drawing/2014/main" id="{98BDDD3A-2028-9290-1D8F-0C85416F3454}"/>
              </a:ext>
            </a:extLst>
          </p:cNvPr>
          <p:cNvPicPr>
            <a:picLocks noChangeAspect="1"/>
          </p:cNvPicPr>
          <p:nvPr/>
        </p:nvPicPr>
        <p:blipFill>
          <a:blip r:embed="rId3"/>
          <a:srcRect r="4" b="31448"/>
          <a:stretch>
            <a:fillRect/>
          </a:stretch>
        </p:blipFill>
        <p:spPr>
          <a:xfrm>
            <a:off x="621675" y="3466572"/>
            <a:ext cx="4032621" cy="2764578"/>
          </a:xfrm>
          <a:prstGeom prst="rect">
            <a:avLst/>
          </a:prstGeom>
        </p:spPr>
      </p:pic>
      <p:sp>
        <p:nvSpPr>
          <p:cNvPr id="17" name="Right Triangle 16">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029" y="623275"/>
            <a:ext cx="657079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EDFE2C-8FCB-7D5E-326B-27784853F941}"/>
              </a:ext>
            </a:extLst>
          </p:cNvPr>
          <p:cNvSpPr>
            <a:spLocks noGrp="1"/>
          </p:cNvSpPr>
          <p:nvPr>
            <p:ph type="title"/>
          </p:nvPr>
        </p:nvSpPr>
        <p:spPr>
          <a:xfrm>
            <a:off x="5339534" y="725072"/>
            <a:ext cx="5642312" cy="942861"/>
          </a:xfrm>
        </p:spPr>
        <p:txBody>
          <a:bodyPr>
            <a:noAutofit/>
          </a:bodyPr>
          <a:lstStyle/>
          <a:p>
            <a:r>
              <a:rPr lang="en-US" sz="2400" dirty="0">
                <a:latin typeface="Arial Black" panose="020B0A04020102020204" pitchFamily="34" charset="0"/>
              </a:rPr>
              <a:t>Barriers and Power Dynamics are Present in Collaborative Environments</a:t>
            </a:r>
            <a:endParaRPr lang="en-GB" sz="2400" dirty="0">
              <a:latin typeface="Arial Black" panose="020B0A04020102020204" pitchFamily="34" charset="0"/>
            </a:endParaRPr>
          </a:p>
        </p:txBody>
      </p:sp>
      <p:sp>
        <p:nvSpPr>
          <p:cNvPr id="3" name="Content Placeholder 2">
            <a:extLst>
              <a:ext uri="{FF2B5EF4-FFF2-40B4-BE49-F238E27FC236}">
                <a16:creationId xmlns:a16="http://schemas.microsoft.com/office/drawing/2014/main" id="{F41A721F-CCFC-51FD-DFF7-D055F7D55A3A}"/>
              </a:ext>
            </a:extLst>
          </p:cNvPr>
          <p:cNvSpPr>
            <a:spLocks noGrp="1"/>
          </p:cNvSpPr>
          <p:nvPr>
            <p:ph idx="1"/>
          </p:nvPr>
        </p:nvSpPr>
        <p:spPr>
          <a:xfrm>
            <a:off x="5070190" y="1992761"/>
            <a:ext cx="6476636" cy="4004441"/>
          </a:xfrm>
        </p:spPr>
        <p:txBody>
          <a:bodyPr anchor="t">
            <a:noAutofit/>
          </a:bodyPr>
          <a:lstStyle/>
          <a:p>
            <a:r>
              <a:rPr lang="en-US" sz="1400" dirty="0">
                <a:latin typeface="Arial" panose="020B0604020202020204" pitchFamily="34" charset="0"/>
                <a:cs typeface="Arial" panose="020B0604020202020204" pitchFamily="34" charset="0"/>
              </a:rPr>
              <a:t>Although there are many benefits associated with collaborative learning, there are also barriers to successful collaboration such as coordinating group effort, unequal levels of group participation, and power dynamics. Power dynamics could dictate who gets a chance to speak, whose voice is valued within the group, and how decisions are made. Power dynamics may also create barriers for quieter members of the group who may not feel confident participating (Lotia, 2004). Due to these factors, power dynamics can create disparities in cognitive involvement within collaborative groups and ultimately impede the learning opportunities of every member of the group. The effective management of these dynamics and related concerns depends on intentional instructional design and facilitation.</a:t>
            </a:r>
          </a:p>
          <a:p>
            <a:r>
              <a:rPr lang="en-US" sz="1400" dirty="0">
                <a:latin typeface="Arial" panose="020B0604020202020204" pitchFamily="34" charset="0"/>
                <a:cs typeface="Arial" panose="020B0604020202020204" pitchFamily="34" charset="0"/>
              </a:rPr>
              <a:t>Technology-based inequalities also create barriers to successful collaboration particularly when the environment is digitally-based. Technology-based barriers are many including but not limited to unequal access to devices; lack of familiarity with the digital platform being used for collaboration; and the lack of reliable connectivity to the Internet (Wei et al., 2022). In addition, some students may experience difficulty organising individual responsibilities for the collaboration and may also have trouble resolving interpersonal conflict(s) that may arise during collaboration. Acknowledging and acting upon these barriers will create opportunities for more inclusive and productive collaborations.</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7296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FAEC27F-8D21-C8D0-7273-D8B5DE4361F4}"/>
              </a:ext>
            </a:extLst>
          </p:cNvPr>
          <p:cNvPicPr>
            <a:picLocks noChangeAspect="1"/>
          </p:cNvPicPr>
          <p:nvPr/>
        </p:nvPicPr>
        <p:blipFill>
          <a:blip r:embed="rId2"/>
          <a:srcRect t="5048" r="1" b="15868"/>
          <a:stretch>
            <a:fillRect/>
          </a:stretch>
        </p:blipFill>
        <p:spPr>
          <a:xfrm>
            <a:off x="621675" y="623282"/>
            <a:ext cx="4030914" cy="2764577"/>
          </a:xfrm>
          <a:prstGeom prst="rect">
            <a:avLst/>
          </a:prstGeom>
        </p:spPr>
      </p:pic>
      <p:pic>
        <p:nvPicPr>
          <p:cNvPr id="4" name="Picture 3">
            <a:extLst>
              <a:ext uri="{FF2B5EF4-FFF2-40B4-BE49-F238E27FC236}">
                <a16:creationId xmlns:a16="http://schemas.microsoft.com/office/drawing/2014/main" id="{099AD5CD-C840-B788-CFF9-43CE99E86B1B}"/>
              </a:ext>
            </a:extLst>
          </p:cNvPr>
          <p:cNvPicPr>
            <a:picLocks noChangeAspect="1"/>
          </p:cNvPicPr>
          <p:nvPr/>
        </p:nvPicPr>
        <p:blipFill>
          <a:blip r:embed="rId3"/>
          <a:srcRect l="20824" r="3323" b="-2"/>
          <a:stretch>
            <a:fillRect/>
          </a:stretch>
        </p:blipFill>
        <p:spPr>
          <a:xfrm>
            <a:off x="621675" y="3466572"/>
            <a:ext cx="4032621" cy="2764578"/>
          </a:xfrm>
          <a:prstGeom prst="rect">
            <a:avLst/>
          </a:prstGeom>
        </p:spPr>
      </p:pic>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029" y="623275"/>
            <a:ext cx="657079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F56548-9846-901A-EBA6-E862E96B2846}"/>
              </a:ext>
            </a:extLst>
          </p:cNvPr>
          <p:cNvSpPr>
            <a:spLocks noGrp="1"/>
          </p:cNvSpPr>
          <p:nvPr>
            <p:ph type="title"/>
          </p:nvPr>
        </p:nvSpPr>
        <p:spPr>
          <a:xfrm>
            <a:off x="5465659" y="1188637"/>
            <a:ext cx="5642312" cy="980698"/>
          </a:xfrm>
        </p:spPr>
        <p:txBody>
          <a:bodyPr>
            <a:noAutofit/>
          </a:bodyPr>
          <a:lstStyle/>
          <a:p>
            <a:r>
              <a:rPr lang="en-US" sz="2400" dirty="0">
                <a:latin typeface="Arial Black" panose="020B0A04020102020204" pitchFamily="34" charset="0"/>
              </a:rPr>
              <a:t>How to Create Effective Collaborative Learning Environments</a:t>
            </a:r>
            <a:endParaRPr lang="en-GB" sz="2400" dirty="0">
              <a:latin typeface="Arial Black" panose="020B0A04020102020204" pitchFamily="34" charset="0"/>
            </a:endParaRPr>
          </a:p>
        </p:txBody>
      </p:sp>
      <p:sp>
        <p:nvSpPr>
          <p:cNvPr id="3" name="Content Placeholder 2">
            <a:extLst>
              <a:ext uri="{FF2B5EF4-FFF2-40B4-BE49-F238E27FC236}">
                <a16:creationId xmlns:a16="http://schemas.microsoft.com/office/drawing/2014/main" id="{C9F1B561-9413-D172-AACB-6A1167AA2234}"/>
              </a:ext>
            </a:extLst>
          </p:cNvPr>
          <p:cNvSpPr>
            <a:spLocks noGrp="1"/>
          </p:cNvSpPr>
          <p:nvPr>
            <p:ph idx="1"/>
          </p:nvPr>
        </p:nvSpPr>
        <p:spPr>
          <a:xfrm>
            <a:off x="5095415" y="2440502"/>
            <a:ext cx="6318819" cy="3619763"/>
          </a:xfrm>
        </p:spPr>
        <p:txBody>
          <a:bodyPr anchor="t">
            <a:noAutofit/>
          </a:bodyPr>
          <a:lstStyle/>
          <a:p>
            <a:r>
              <a:rPr lang="en-US" sz="1200" dirty="0">
                <a:latin typeface="Arial" panose="020B0604020202020204" pitchFamily="34" charset="0"/>
                <a:cs typeface="Arial" panose="020B0604020202020204" pitchFamily="34" charset="0"/>
              </a:rPr>
              <a:t>The design for effective collaborative learning environments must include structural elements that promote clear communication, equitable participation opportunities for all members of the collaboration, and shared accountability for the success of the group. The design of the task to be accomplished must promote interdependence among the participants of the collaborative learning environment, while also providing opportunities for each participant to have a role that is meaningful to their overall success in reaching the group's goal (</a:t>
            </a:r>
            <a:r>
              <a:rPr lang="en-US" sz="1200" dirty="0" err="1">
                <a:latin typeface="Arial" panose="020B0604020202020204" pitchFamily="34" charset="0"/>
                <a:cs typeface="Arial" panose="020B0604020202020204" pitchFamily="34" charset="0"/>
              </a:rPr>
              <a:t>Lowyck</a:t>
            </a:r>
            <a:r>
              <a:rPr lang="en-US" sz="1200" dirty="0">
                <a:latin typeface="Arial" panose="020B0604020202020204" pitchFamily="34" charset="0"/>
                <a:cs typeface="Arial" panose="020B0604020202020204" pitchFamily="34" charset="0"/>
              </a:rPr>
              <a:t> &amp; </a:t>
            </a:r>
            <a:r>
              <a:rPr lang="en-US" sz="1200" dirty="0" err="1">
                <a:latin typeface="Arial" panose="020B0604020202020204" pitchFamily="34" charset="0"/>
                <a:cs typeface="Arial" panose="020B0604020202020204" pitchFamily="34" charset="0"/>
              </a:rPr>
              <a:t>Pöysä</a:t>
            </a:r>
            <a:r>
              <a:rPr lang="en-US" sz="1200" dirty="0">
                <a:latin typeface="Arial" panose="020B0604020202020204" pitchFamily="34" charset="0"/>
                <a:cs typeface="Arial" panose="020B0604020202020204" pitchFamily="34" charset="0"/>
              </a:rPr>
              <a:t>, 2001). Educators/facilitators can also improve the quality of collaborative learning experiences by offering clearly structured roles for each participant, clear expectations for each participant, and the opportunity for each participant to reflect on their learning experience and receive feedback.</a:t>
            </a:r>
          </a:p>
          <a:p>
            <a:r>
              <a:rPr lang="en-US" sz="1200" dirty="0">
                <a:latin typeface="Arial" panose="020B0604020202020204" pitchFamily="34" charset="0"/>
                <a:cs typeface="Arial" panose="020B0604020202020204" pitchFamily="34" charset="0"/>
              </a:rPr>
              <a:t>Research has demonstrated the effectiveness of using technology-supported resources to facilitate the exchange of ideas or information in complex subject matter (such as language acquisition or technical subjects) in collaborative environments (Wei et al., 2022). By the combination of sound pedagogical understanding of how to engage learners in collaborative learning, together with the provision of appropriate technology support, educators can provide their students with significantly enhanced levels of engagement and academic performance because of their collaborative learning experiences. As such, well-designed collaborative learning environments will lead to increased depth of knowledge development and student success in achieving sound and consistent academic achievement (Alyami et al., 2023).</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5360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01B4F1-30CB-353B-8D9C-6FE404C586C7}"/>
              </a:ext>
            </a:extLst>
          </p:cNvPr>
          <p:cNvSpPr>
            <a:spLocks noGrp="1"/>
          </p:cNvSpPr>
          <p:nvPr>
            <p:ph type="title"/>
          </p:nvPr>
        </p:nvSpPr>
        <p:spPr>
          <a:xfrm>
            <a:off x="1285240" y="1050595"/>
            <a:ext cx="8074815" cy="828655"/>
          </a:xfrm>
        </p:spPr>
        <p:txBody>
          <a:bodyPr anchor="ctr">
            <a:normAutofit/>
          </a:bodyPr>
          <a:lstStyle/>
          <a:p>
            <a:r>
              <a:rPr lang="en-GB" sz="3200" dirty="0">
                <a:latin typeface="Arial Black" panose="020B0A04020102020204" pitchFamily="34" charset="0"/>
              </a:rPr>
              <a:t>References </a:t>
            </a:r>
          </a:p>
        </p:txBody>
      </p:sp>
      <p:sp>
        <p:nvSpPr>
          <p:cNvPr id="3" name="Content Placeholder 2">
            <a:extLst>
              <a:ext uri="{FF2B5EF4-FFF2-40B4-BE49-F238E27FC236}">
                <a16:creationId xmlns:a16="http://schemas.microsoft.com/office/drawing/2014/main" id="{0FF3EB50-E698-11FC-24F3-D18ACCAF9A7E}"/>
              </a:ext>
            </a:extLst>
          </p:cNvPr>
          <p:cNvSpPr>
            <a:spLocks noGrp="1"/>
          </p:cNvSpPr>
          <p:nvPr>
            <p:ph idx="1"/>
          </p:nvPr>
        </p:nvSpPr>
        <p:spPr>
          <a:xfrm>
            <a:off x="1078362" y="1936007"/>
            <a:ext cx="9711558" cy="3833858"/>
          </a:xfrm>
        </p:spPr>
        <p:txBody>
          <a:bodyPr anchor="t">
            <a:normAutofit/>
          </a:bodyPr>
          <a:lstStyle/>
          <a:p>
            <a:r>
              <a:rPr lang="en-GB" sz="1200" dirty="0">
                <a:latin typeface="Arial" panose="020B0604020202020204" pitchFamily="34" charset="0"/>
                <a:cs typeface="Arial" panose="020B0604020202020204" pitchFamily="34" charset="0"/>
              </a:rPr>
              <a:t>Alyami, A., Pileggi, S. F., &amp; </a:t>
            </a:r>
            <a:r>
              <a:rPr lang="en-GB" sz="1200" dirty="0" err="1">
                <a:latin typeface="Arial" panose="020B0604020202020204" pitchFamily="34" charset="0"/>
                <a:cs typeface="Arial" panose="020B0604020202020204" pitchFamily="34" charset="0"/>
              </a:rPr>
              <a:t>Hawryszkiewycz</a:t>
            </a:r>
            <a:r>
              <a:rPr lang="en-GB" sz="1200" dirty="0">
                <a:latin typeface="Arial" panose="020B0604020202020204" pitchFamily="34" charset="0"/>
                <a:cs typeface="Arial" panose="020B0604020202020204" pitchFamily="34" charset="0"/>
              </a:rPr>
              <a:t>, I. (2023). Knowledge development, technology and quality of experience in collaborative learning: A perspective from Saudi Arabia universities. </a:t>
            </a:r>
            <a:r>
              <a:rPr lang="en-GB" sz="1200" i="1" dirty="0">
                <a:latin typeface="Arial" panose="020B0604020202020204" pitchFamily="34" charset="0"/>
                <a:cs typeface="Arial" panose="020B0604020202020204" pitchFamily="34" charset="0"/>
              </a:rPr>
              <a:t>Quality &amp; Quantity, 57</a:t>
            </a:r>
            <a:r>
              <a:rPr lang="en-GB" sz="1200" dirty="0">
                <a:latin typeface="Arial" panose="020B0604020202020204" pitchFamily="34" charset="0"/>
                <a:cs typeface="Arial" panose="020B0604020202020204" pitchFamily="34" charset="0"/>
              </a:rPr>
              <a:t>(4), 3085–3104.</a:t>
            </a:r>
          </a:p>
          <a:p>
            <a:r>
              <a:rPr lang="en-GB" sz="1200" dirty="0">
                <a:latin typeface="Arial" panose="020B0604020202020204" pitchFamily="34" charset="0"/>
                <a:cs typeface="Arial" panose="020B0604020202020204" pitchFamily="34" charset="0"/>
              </a:rPr>
              <a:t>Dascalu, M. (2014). </a:t>
            </a:r>
            <a:r>
              <a:rPr lang="en-GB" sz="1200" i="1" dirty="0">
                <a:latin typeface="Arial" panose="020B0604020202020204" pitchFamily="34" charset="0"/>
                <a:cs typeface="Arial" panose="020B0604020202020204" pitchFamily="34" charset="0"/>
              </a:rPr>
              <a:t>Collaborative learning. In Analysing discourse and text complexity for learning and collaborating (pp. 29–51).</a:t>
            </a:r>
            <a:r>
              <a:rPr lang="en-GB" sz="1200" dirty="0">
                <a:latin typeface="Arial" panose="020B0604020202020204" pitchFamily="34" charset="0"/>
                <a:cs typeface="Arial" panose="020B0604020202020204" pitchFamily="34" charset="0"/>
              </a:rPr>
              <a:t> Springer International Publishing. </a:t>
            </a:r>
            <a:r>
              <a:rPr lang="en-GB" sz="1200" dirty="0">
                <a:latin typeface="Arial" panose="020B0604020202020204" pitchFamily="34" charset="0"/>
                <a:cs typeface="Arial" panose="020B0604020202020204" pitchFamily="34" charset="0"/>
                <a:hlinkClick r:id="rId2"/>
              </a:rPr>
              <a:t>https://doi.org/10.1007/978-3-319-03419-5_3</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Johnson, D. W., &amp; Johnson, R. T. (1994). </a:t>
            </a:r>
            <a:r>
              <a:rPr lang="en-GB" sz="1200" i="1" dirty="0">
                <a:latin typeface="Arial" panose="020B0604020202020204" pitchFamily="34" charset="0"/>
                <a:cs typeface="Arial" panose="020B0604020202020204" pitchFamily="34" charset="0"/>
              </a:rPr>
              <a:t>Learning together and alone: Cooperative, competitive, and individualistic learning</a:t>
            </a:r>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Allyn &amp; </a:t>
            </a:r>
            <a:r>
              <a:rPr lang="en-GB" sz="1200" dirty="0" err="1">
                <a:latin typeface="Arial" panose="020B0604020202020204" pitchFamily="34" charset="0"/>
                <a:cs typeface="Arial" panose="020B0604020202020204" pitchFamily="34" charset="0"/>
              </a:rPr>
              <a:t>Bacon.Liu</a:t>
            </a:r>
            <a:r>
              <a:rPr lang="en-GB" sz="1200" dirty="0">
                <a:latin typeface="Arial" panose="020B0604020202020204" pitchFamily="34" charset="0"/>
                <a:cs typeface="Arial" panose="020B0604020202020204" pitchFamily="34" charset="0"/>
              </a:rPr>
              <a:t>, J., Hai, X., &amp; Li, K. (2023). TDLearning: Trusted distributed collaborative learning based on blockchain smart contracts. </a:t>
            </a:r>
            <a:r>
              <a:rPr lang="en-GB" sz="1200" i="1" dirty="0">
                <a:latin typeface="Arial" panose="020B0604020202020204" pitchFamily="34" charset="0"/>
                <a:cs typeface="Arial" panose="020B0604020202020204" pitchFamily="34" charset="0"/>
              </a:rPr>
              <a:t>Future Internet, 16</a:t>
            </a:r>
            <a:r>
              <a:rPr lang="en-GB" sz="1200" dirty="0">
                <a:latin typeface="Arial" panose="020B0604020202020204" pitchFamily="34" charset="0"/>
                <a:cs typeface="Arial" panose="020B0604020202020204" pitchFamily="34" charset="0"/>
              </a:rPr>
              <a:t>(1), 6. </a:t>
            </a:r>
            <a:r>
              <a:rPr lang="en-GB" sz="1200" dirty="0">
                <a:latin typeface="Arial" panose="020B0604020202020204" pitchFamily="34" charset="0"/>
                <a:cs typeface="Arial" panose="020B0604020202020204" pitchFamily="34" charset="0"/>
                <a:hlinkClick r:id="rId3"/>
              </a:rPr>
              <a:t>https://doi.org/10.3390/fi16010006</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Lotia, N. (2004). Power dynamics and learning in collaborations. </a:t>
            </a:r>
            <a:r>
              <a:rPr lang="en-GB" sz="1200" i="1" dirty="0">
                <a:latin typeface="Arial" panose="020B0604020202020204" pitchFamily="34" charset="0"/>
                <a:cs typeface="Arial" panose="020B0604020202020204" pitchFamily="34" charset="0"/>
              </a:rPr>
              <a:t>Journal of Management &amp; Organisation, 10</a:t>
            </a:r>
            <a:r>
              <a:rPr lang="en-GB" sz="1200" dirty="0">
                <a:latin typeface="Arial" panose="020B0604020202020204" pitchFamily="34" charset="0"/>
                <a:cs typeface="Arial" panose="020B0604020202020204" pitchFamily="34" charset="0"/>
              </a:rPr>
              <a:t>(2), 56–68.</a:t>
            </a:r>
          </a:p>
          <a:p>
            <a:r>
              <a:rPr lang="en-GB" sz="1200" dirty="0" err="1">
                <a:latin typeface="Arial" panose="020B0604020202020204" pitchFamily="34" charset="0"/>
                <a:cs typeface="Arial" panose="020B0604020202020204" pitchFamily="34" charset="0"/>
              </a:rPr>
              <a:t>Lowyck</a:t>
            </a:r>
            <a:r>
              <a:rPr lang="en-GB" sz="1200" dirty="0">
                <a:latin typeface="Arial" panose="020B0604020202020204" pitchFamily="34" charset="0"/>
                <a:cs typeface="Arial" panose="020B0604020202020204" pitchFamily="34" charset="0"/>
              </a:rPr>
              <a:t>, J., &amp; </a:t>
            </a:r>
            <a:r>
              <a:rPr lang="en-GB" sz="1200" dirty="0" err="1">
                <a:latin typeface="Arial" panose="020B0604020202020204" pitchFamily="34" charset="0"/>
                <a:cs typeface="Arial" panose="020B0604020202020204" pitchFamily="34" charset="0"/>
              </a:rPr>
              <a:t>Pöysä</a:t>
            </a:r>
            <a:r>
              <a:rPr lang="en-GB" sz="1200" dirty="0">
                <a:latin typeface="Arial" panose="020B0604020202020204" pitchFamily="34" charset="0"/>
                <a:cs typeface="Arial" panose="020B0604020202020204" pitchFamily="34" charset="0"/>
              </a:rPr>
              <a:t>, J. (2001). Design of collaborative learning environments. </a:t>
            </a:r>
            <a:r>
              <a:rPr lang="en-GB" sz="1200" i="1" dirty="0">
                <a:latin typeface="Arial" panose="020B0604020202020204" pitchFamily="34" charset="0"/>
                <a:cs typeface="Arial" panose="020B0604020202020204" pitchFamily="34" charset="0"/>
              </a:rPr>
              <a:t>Computers in Human Behaviour, 17</a:t>
            </a:r>
            <a:r>
              <a:rPr lang="en-GB" sz="1200" dirty="0">
                <a:latin typeface="Arial" panose="020B0604020202020204" pitchFamily="34" charset="0"/>
                <a:cs typeface="Arial" panose="020B0604020202020204" pitchFamily="34" charset="0"/>
              </a:rPr>
              <a:t>(5–6), 507–516.</a:t>
            </a:r>
          </a:p>
          <a:p>
            <a:r>
              <a:rPr lang="en-GB" sz="1200" dirty="0">
                <a:latin typeface="Arial" panose="020B0604020202020204" pitchFamily="34" charset="0"/>
                <a:cs typeface="Arial" panose="020B0604020202020204" pitchFamily="34" charset="0"/>
              </a:rPr>
              <a:t>Saleem, A., Kausar, H., &amp; Deeba, F. (2021). Social constructivism: A new paradigm in teaching and learning environment. </a:t>
            </a:r>
            <a:r>
              <a:rPr lang="en-GB" sz="1200" i="1" dirty="0">
                <a:latin typeface="Arial" panose="020B0604020202020204" pitchFamily="34" charset="0"/>
                <a:cs typeface="Arial" panose="020B0604020202020204" pitchFamily="34" charset="0"/>
              </a:rPr>
              <a:t>Perennial Journal of History, 2</a:t>
            </a:r>
            <a:r>
              <a:rPr lang="en-GB" sz="1200" dirty="0">
                <a:latin typeface="Arial" panose="020B0604020202020204" pitchFamily="34" charset="0"/>
                <a:cs typeface="Arial" panose="020B0604020202020204" pitchFamily="34" charset="0"/>
              </a:rPr>
              <a:t>(2), 403–421.</a:t>
            </a:r>
          </a:p>
          <a:p>
            <a:r>
              <a:rPr lang="en-GB" sz="1200" dirty="0">
                <a:latin typeface="Arial" panose="020B0604020202020204" pitchFamily="34" charset="0"/>
                <a:cs typeface="Arial" panose="020B0604020202020204" pitchFamily="34" charset="0"/>
              </a:rPr>
              <a:t>Vega-</a:t>
            </a:r>
            <a:r>
              <a:rPr lang="en-GB" sz="1200" dirty="0" err="1">
                <a:latin typeface="Arial" panose="020B0604020202020204" pitchFamily="34" charset="0"/>
                <a:cs typeface="Arial" panose="020B0604020202020204" pitchFamily="34" charset="0"/>
              </a:rPr>
              <a:t>Abarzúa</a:t>
            </a:r>
            <a:r>
              <a:rPr lang="en-GB" sz="1200" dirty="0">
                <a:latin typeface="Arial" panose="020B0604020202020204" pitchFamily="34" charset="0"/>
                <a:cs typeface="Arial" panose="020B0604020202020204" pitchFamily="34" charset="0"/>
              </a:rPr>
              <a:t>, J., Pastene-Fuentes, J., Pastene-Fuentes, C., Ortega-Jiménez, C., &amp; Castillo-Rodríguez, T. (2022). Collaborative learning and classroom engagement: A pedagogical experience in an EFL Chilean context. </a:t>
            </a:r>
            <a:r>
              <a:rPr lang="en-GB" sz="1200" i="1" dirty="0">
                <a:latin typeface="Arial" panose="020B0604020202020204" pitchFamily="34" charset="0"/>
                <a:cs typeface="Arial" panose="020B0604020202020204" pitchFamily="34" charset="0"/>
              </a:rPr>
              <a:t>English Language Teaching Educational Journal, 5</a:t>
            </a:r>
            <a:r>
              <a:rPr lang="en-GB" sz="1200" dirty="0">
                <a:latin typeface="Arial" panose="020B0604020202020204" pitchFamily="34" charset="0"/>
                <a:cs typeface="Arial" panose="020B0604020202020204" pitchFamily="34" charset="0"/>
              </a:rPr>
              <a:t>(1), 60–74.</a:t>
            </a:r>
          </a:p>
          <a:p>
            <a:r>
              <a:rPr lang="en-GB" sz="1200" dirty="0">
                <a:latin typeface="Arial" panose="020B0604020202020204" pitchFamily="34" charset="0"/>
                <a:cs typeface="Arial" panose="020B0604020202020204" pitchFamily="34" charset="0"/>
              </a:rPr>
              <a:t>Wei, L., Shang, C., &amp; Chen, X. (2022). The use of knowledge management-based information collaborative learning tool in English teaching classroom. </a:t>
            </a:r>
            <a:r>
              <a:rPr lang="en-GB" sz="1200" i="1" dirty="0">
                <a:latin typeface="Arial" panose="020B0604020202020204" pitchFamily="34" charset="0"/>
                <a:cs typeface="Arial" panose="020B0604020202020204" pitchFamily="34" charset="0"/>
              </a:rPr>
              <a:t>Wireless Communications and Mobile Computing, 2022</a:t>
            </a:r>
            <a:r>
              <a:rPr lang="en-GB" sz="1200" dirty="0">
                <a:latin typeface="Arial" panose="020B0604020202020204" pitchFamily="34" charset="0"/>
                <a:cs typeface="Arial" panose="020B0604020202020204" pitchFamily="34" charset="0"/>
              </a:rPr>
              <a:t>(1), 6367007.</a:t>
            </a:r>
          </a:p>
        </p:txBody>
      </p:sp>
    </p:spTree>
    <p:extLst>
      <p:ext uri="{BB962C8B-B14F-4D97-AF65-F5344CB8AC3E}">
        <p14:creationId xmlns:p14="http://schemas.microsoft.com/office/powerpoint/2010/main" val="22282186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46</TotalTime>
  <Words>1531</Words>
  <PresentationFormat>Widescreen</PresentationFormat>
  <Paragraphs>31</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Aptos</vt:lpstr>
      <vt:lpstr>Aptos Display</vt:lpstr>
      <vt:lpstr>Arial</vt:lpstr>
      <vt:lpstr>Arial Black</vt:lpstr>
      <vt:lpstr>Calibri</vt:lpstr>
      <vt:lpstr>Office Theme</vt:lpstr>
      <vt:lpstr>Understanding Collaborative Learning in Modern Education</vt:lpstr>
      <vt:lpstr>Collaborative Learning in Today’s Educational Environment</vt:lpstr>
      <vt:lpstr>Designs For Digital Collaboration Tools and Technological Improvements </vt:lpstr>
      <vt:lpstr>Collaborative Learning in a Global Professional Environment</vt:lpstr>
      <vt:lpstr>Barriers and Power Dynamics are Present in Collaborative Environments</vt:lpstr>
      <vt:lpstr>How to Create Effective Collaborative Learning Environments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2025-12-01T23:19:37Z</dcterms:created>
  <dcterms:modified xsi:type="dcterms:W3CDTF">2025-12-02T00:05:50Z</dcterms:modified>
</cp:coreProperties>
</file>