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wdp" ContentType="image/vnd.ms-photo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4" r:id="rId5"/>
    <p:sldId id="265" r:id="rId6"/>
    <p:sldId id="266" r:id="rId7"/>
    <p:sldId id="259" r:id="rId8"/>
    <p:sldId id="260" r:id="rId9"/>
    <p:sldId id="262" r:id="rId10"/>
    <p:sldId id="267" r:id="rId11"/>
    <p:sldId id="261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8"/>
    <p:restoredTop sz="94585"/>
  </p:normalViewPr>
  <p:slideViewPr>
    <p:cSldViewPr snapToGrid="0" snapToObjects="1">
      <p:cViewPr>
        <p:scale>
          <a:sx n="95" d="100"/>
          <a:sy n="95" d="100"/>
        </p:scale>
        <p:origin x="64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5A6846-E0AF-B04E-B199-82776D3A4A6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717526-355D-7447-B114-7CC4AF75D6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81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17526-355D-7447-B114-7CC4AF75D6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184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2.jpeg"/><Relationship Id="rId5" Type="http://schemas.microsoft.com/office/2007/relationships/hdphoto" Target="../media/hdphoto2.wdp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Relationship Id="rId3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www.telegraph.co.uk/education/educationnews/11355797/Poland-is-leading-the-way-for-Englands-schools-Education-Secretary-says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Relationship Id="rId3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fss.org.pl/sites/fss.org.pl/files/the-system_2014_www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D29BD510-E7CC-431C-9DC5-D07910F66D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</a:extLst>
          </a:blip>
          <a:srcRect t="2388" b="3551"/>
          <a:stretch/>
        </p:blipFill>
        <p:spPr>
          <a:xfrm>
            <a:off x="6111242" y="-5534"/>
            <a:ext cx="6080758" cy="343176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LineDrawing/>
                    </a14:imgEffect>
                  </a14:imgLayer>
                </a14:imgProps>
              </a:ext>
            </a:extLst>
          </a:blip>
          <a:srcRect t="9702" r="1" b="1"/>
          <a:stretch/>
        </p:blipFill>
        <p:spPr>
          <a:xfrm>
            <a:off x="6111242" y="3426232"/>
            <a:ext cx="6080758" cy="343176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8E0437A-FA20-4E33-95A8-BBC1FD5C75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7">
            <a:extLst>
              <a:ext uri="{FF2B5EF4-FFF2-40B4-BE49-F238E27FC236}">
                <a16:creationId xmlns:a16="http://schemas.microsoft.com/office/drawing/2014/main" xmlns="" id="{C08A186A-A32B-412D-8105-6DDEC68B6C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93B06D1C-75DF-4E0C-B26C-78A4F8B399F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1241" y="3426233"/>
            <a:ext cx="6080759" cy="0"/>
          </a:xfrm>
          <a:prstGeom prst="line">
            <a:avLst/>
          </a:prstGeom>
          <a:ln w="508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279" y="967417"/>
            <a:ext cx="5280460" cy="394325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EFFFF"/>
                </a:solidFill>
              </a:rPr>
              <a:t>Polish Vs Welsh </a:t>
            </a:r>
            <a:r>
              <a:rPr lang="en-US" sz="4000" dirty="0" smtClean="0">
                <a:solidFill>
                  <a:srgbClr val="FEFFFF"/>
                </a:solidFill>
              </a:rPr>
              <a:t>Early Years and Primary School Curriculum</a:t>
            </a:r>
            <a:endParaRPr lang="en-US" sz="4000" dirty="0">
              <a:solidFill>
                <a:srgbClr val="FE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0279" y="5189400"/>
            <a:ext cx="5280460" cy="544260"/>
          </a:xfrm>
        </p:spPr>
        <p:txBody>
          <a:bodyPr anchor="ctr">
            <a:normAutofit lnSpcReduction="10000"/>
          </a:bodyPr>
          <a:lstStyle/>
          <a:p>
            <a:r>
              <a:rPr lang="en-US" sz="1600" dirty="0" smtClean="0">
                <a:solidFill>
                  <a:srgbClr val="FEFFFF"/>
                </a:solidFill>
              </a:rPr>
              <a:t>Comparing World Curriculum to National Curriculum Wales</a:t>
            </a:r>
            <a:endParaRPr lang="en-US" sz="16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15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Aims</a:t>
            </a:r>
          </a:p>
          <a:p>
            <a:r>
              <a:rPr lang="en-US" dirty="0" smtClean="0"/>
              <a:t>Basic introduction about Polish Curriculum and the National Curriculum in Wales;</a:t>
            </a:r>
          </a:p>
          <a:p>
            <a:r>
              <a:rPr lang="en-US" dirty="0" smtClean="0"/>
              <a:t>Benefits and drawbacks of Polish Curriculum</a:t>
            </a:r>
          </a:p>
          <a:p>
            <a:r>
              <a:rPr lang="en-US" dirty="0"/>
              <a:t>S</a:t>
            </a:r>
            <a:r>
              <a:rPr lang="en-US" dirty="0" smtClean="0"/>
              <a:t>imilarities and differences of the two Curriculum’s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Objectives </a:t>
            </a:r>
          </a:p>
          <a:p>
            <a:r>
              <a:rPr lang="en-US" dirty="0" smtClean="0"/>
              <a:t>Present a Power Point which will contain all of the above</a:t>
            </a:r>
          </a:p>
          <a:p>
            <a:r>
              <a:rPr lang="en-US" dirty="0" smtClean="0"/>
              <a:t>Provide suitable References</a:t>
            </a:r>
          </a:p>
        </p:txBody>
      </p:sp>
    </p:spTree>
    <p:extLst>
      <p:ext uri="{BB962C8B-B14F-4D97-AF65-F5344CB8AC3E}">
        <p14:creationId xmlns:p14="http://schemas.microsoft.com/office/powerpoint/2010/main" val="161058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9218" y="330200"/>
            <a:ext cx="8911687" cy="1280890"/>
          </a:xfrm>
        </p:spPr>
        <p:txBody>
          <a:bodyPr/>
          <a:lstStyle/>
          <a:p>
            <a:r>
              <a:rPr lang="en-US" smtClean="0"/>
              <a:t>General Education </a:t>
            </a:r>
            <a:r>
              <a:rPr lang="en-US" dirty="0" smtClean="0"/>
              <a:t>System in Poland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9218" y="2294206"/>
            <a:ext cx="8915400" cy="3777622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Compulsory education from the age of seven to eighteen</a:t>
            </a:r>
          </a:p>
          <a:p>
            <a:r>
              <a:rPr lang="en-US" dirty="0" smtClean="0"/>
              <a:t>Children also attend kindergarten around the age of three to five (</a:t>
            </a:r>
            <a:r>
              <a:rPr lang="en-US" dirty="0" err="1" smtClean="0"/>
              <a:t>Zerowka</a:t>
            </a:r>
            <a:r>
              <a:rPr lang="en-US" dirty="0" smtClean="0"/>
              <a:t> or </a:t>
            </a:r>
            <a:r>
              <a:rPr lang="en-US" dirty="0" err="1" smtClean="0"/>
              <a:t>Przedszkole</a:t>
            </a:r>
            <a:r>
              <a:rPr lang="en-US" dirty="0" smtClean="0"/>
              <a:t>)</a:t>
            </a:r>
          </a:p>
          <a:p>
            <a:r>
              <a:rPr lang="en-US" dirty="0" smtClean="0"/>
              <a:t>Children are required to attend one year of kindergarten before starting their formal primary school education. </a:t>
            </a:r>
          </a:p>
          <a:p>
            <a:r>
              <a:rPr lang="en-US" dirty="0" smtClean="0"/>
              <a:t>Public schools free, includes from children from abroad. Textbooks, stationary and uniforms are not free, and each child is required to have couple of textbooks for each subject </a:t>
            </a:r>
          </a:p>
          <a:p>
            <a:r>
              <a:rPr lang="en-US" dirty="0" smtClean="0"/>
              <a:t>Primary Schools- grades one to six (Two stages) Children finish primary school when they turn thirteen years old.</a:t>
            </a:r>
          </a:p>
          <a:p>
            <a:r>
              <a:rPr lang="en-US" dirty="0" smtClean="0"/>
              <a:t>However there is new education plan that took place from 2017. No more lower secondary schools. Rather children continue their journey- grades 7 and 8</a:t>
            </a:r>
          </a:p>
          <a:p>
            <a:r>
              <a:rPr lang="en-US" dirty="0" smtClean="0"/>
              <a:t>At the end of every year, children sit tests which determine which class or school they will go into. At the end of year 6 they sit exams. </a:t>
            </a:r>
          </a:p>
          <a:p>
            <a:r>
              <a:rPr lang="en-US" dirty="0" smtClean="0"/>
              <a:t>After this, young people have three types of education to choose from. These include three year general high-school, three year vocational high school or three year technical high school.</a:t>
            </a:r>
          </a:p>
          <a:p>
            <a:r>
              <a:rPr lang="en-US" dirty="0" smtClean="0"/>
              <a:t>University is also free, </a:t>
            </a:r>
            <a:r>
              <a:rPr lang="en-US" dirty="0" err="1" smtClean="0"/>
              <a:t>tutition</a:t>
            </a:r>
            <a:r>
              <a:rPr lang="en-US" dirty="0" smtClean="0"/>
              <a:t> fee applies for students who wish to study part time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Polish </a:t>
            </a:r>
            <a:r>
              <a:rPr lang="en-US" dirty="0"/>
              <a:t>EURYDICE </a:t>
            </a:r>
            <a:r>
              <a:rPr lang="en-US" dirty="0" smtClean="0"/>
              <a:t>Unit 2014.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0" y="766540"/>
            <a:ext cx="5080000" cy="168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74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Primary School Subjects </a:t>
            </a:r>
            <a:br>
              <a:rPr lang="en-US" dirty="0" smtClean="0"/>
            </a:br>
            <a:r>
              <a:rPr lang="en-US" dirty="0" smtClean="0"/>
              <a:t>Stage One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815" y="2147668"/>
            <a:ext cx="7761623" cy="3778250"/>
          </a:xfrm>
        </p:spPr>
      </p:pic>
      <p:sp>
        <p:nvSpPr>
          <p:cNvPr id="5" name="TextBox 4"/>
          <p:cNvSpPr txBox="1"/>
          <p:nvPr/>
        </p:nvSpPr>
        <p:spPr>
          <a:xfrm>
            <a:off x="6597748" y="6211669"/>
            <a:ext cx="2771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Polish EURYDICE Unit 2014.</a:t>
            </a:r>
          </a:p>
        </p:txBody>
      </p:sp>
    </p:spTree>
    <p:extLst>
      <p:ext uri="{BB962C8B-B14F-4D97-AF65-F5344CB8AC3E}">
        <p14:creationId xmlns:p14="http://schemas.microsoft.com/office/powerpoint/2010/main" val="133159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356824"/>
            <a:ext cx="8911687" cy="1280890"/>
          </a:xfrm>
        </p:spPr>
        <p:txBody>
          <a:bodyPr/>
          <a:lstStyle/>
          <a:p>
            <a:r>
              <a:rPr lang="en-US" dirty="0" smtClean="0"/>
              <a:t>Primary School Subjects </a:t>
            </a:r>
            <a:br>
              <a:rPr lang="en-US" dirty="0" smtClean="0"/>
            </a:br>
            <a:r>
              <a:rPr lang="en-US" dirty="0" smtClean="0"/>
              <a:t>Stage Two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326" y="1905000"/>
            <a:ext cx="6653084" cy="4673893"/>
          </a:xfrm>
        </p:spPr>
      </p:pic>
      <p:sp>
        <p:nvSpPr>
          <p:cNvPr id="5" name="TextBox 4"/>
          <p:cNvSpPr txBox="1"/>
          <p:nvPr/>
        </p:nvSpPr>
        <p:spPr>
          <a:xfrm>
            <a:off x="379828" y="5528603"/>
            <a:ext cx="2082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Polish EURYDICE Unit 2014.</a:t>
            </a:r>
          </a:p>
        </p:txBody>
      </p:sp>
    </p:spTree>
    <p:extLst>
      <p:ext uri="{BB962C8B-B14F-4D97-AF65-F5344CB8AC3E}">
        <p14:creationId xmlns:p14="http://schemas.microsoft.com/office/powerpoint/2010/main" val="80918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63818" y="1212668"/>
            <a:ext cx="3592308" cy="47897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800" y="641199"/>
            <a:ext cx="6254315" cy="54787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0435" y="6224482"/>
            <a:ext cx="201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Images taken </a:t>
            </a:r>
            <a:r>
              <a:rPr lang="en-US" smtClean="0"/>
              <a:t>from Google.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81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 of Polish Early Years and Primary Curriculum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"Our curriculum is mostly based on the effects of education — not just what students know but what they can do, and how they can use their knowledge practically," </a:t>
            </a:r>
            <a:r>
              <a:rPr lang="en-US" dirty="0" err="1"/>
              <a:t>Ewa</a:t>
            </a:r>
            <a:r>
              <a:rPr lang="en-US" dirty="0"/>
              <a:t> </a:t>
            </a:r>
            <a:r>
              <a:rPr lang="en-US" dirty="0" err="1"/>
              <a:t>Dudek</a:t>
            </a:r>
            <a:r>
              <a:rPr lang="en-US" dirty="0"/>
              <a:t>, Poland's undersecretary of state for </a:t>
            </a:r>
            <a:r>
              <a:rPr lang="en-US" dirty="0" smtClean="0"/>
              <a:t>education ( Williams, 2014). </a:t>
            </a:r>
          </a:p>
          <a:p>
            <a:r>
              <a:rPr lang="en-US" dirty="0" smtClean="0"/>
              <a:t>By 2012, Poland was to be one of the best teaching countries on earth. OECD survey</a:t>
            </a:r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www.telegraph.co.uk/education/educationnews/11355797/Poland-is-leading-the-way-for-Englands-schools-Education-Secretary-says.html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England taking Poland’s approach after high international rankings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Poland among 10 top nations for reading and science and top 15 for </a:t>
            </a:r>
            <a:r>
              <a:rPr lang="en-US" dirty="0" err="1" smtClean="0"/>
              <a:t>maths</a:t>
            </a:r>
            <a:r>
              <a:rPr lang="en-US" dirty="0" smtClean="0"/>
              <a:t>.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Polish </a:t>
            </a:r>
            <a:r>
              <a:rPr lang="en-US" dirty="0"/>
              <a:t>Parents cannot believe how easy National Curriculum is compared to Polish </a:t>
            </a:r>
            <a:r>
              <a:rPr lang="en-US" dirty="0" smtClean="0"/>
              <a:t>Curriculum</a:t>
            </a:r>
          </a:p>
          <a:p>
            <a:pPr marL="0" indent="0">
              <a:buNone/>
            </a:pPr>
            <a:r>
              <a:rPr lang="en-US" dirty="0" err="1" smtClean="0"/>
              <a:t>Swinford</a:t>
            </a:r>
            <a:r>
              <a:rPr lang="en-US" dirty="0" smtClean="0"/>
              <a:t>, 2017.</a:t>
            </a:r>
          </a:p>
          <a:p>
            <a:r>
              <a:rPr lang="en-US" dirty="0" smtClean="0"/>
              <a:t>Smaller classes, teachers are more focused</a:t>
            </a:r>
          </a:p>
          <a:p>
            <a:r>
              <a:rPr lang="en-US" dirty="0" smtClean="0"/>
              <a:t>All about the child</a:t>
            </a:r>
          </a:p>
          <a:p>
            <a:r>
              <a:rPr lang="en-US" dirty="0" smtClean="0"/>
              <a:t>Less subjects, especially in Stage one of Primary Education. As seen in previous slides</a:t>
            </a:r>
          </a:p>
          <a:p>
            <a:r>
              <a:rPr lang="en-US" dirty="0" smtClean="0"/>
              <a:t>Not so much planning- less than for teachers in Wales</a:t>
            </a:r>
          </a:p>
          <a:p>
            <a:pPr marL="0" indent="0">
              <a:buNone/>
            </a:pPr>
            <a:r>
              <a:rPr lang="en-US" dirty="0"/>
              <a:t>Polish EURYDICE Unit 2014.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88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Disadvantages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Far more strict</a:t>
            </a:r>
          </a:p>
          <a:p>
            <a:r>
              <a:rPr lang="en-US" dirty="0" smtClean="0"/>
              <a:t>Government does not spend much money on students. $5000 from primary to tertiary education. Primary schools are financed by local budgets. Can also be an advantage</a:t>
            </a:r>
            <a:endParaRPr lang="en-US" dirty="0"/>
          </a:p>
          <a:p>
            <a:r>
              <a:rPr lang="en-US" dirty="0" smtClean="0"/>
              <a:t>Children can be put under pressure </a:t>
            </a:r>
          </a:p>
          <a:p>
            <a:r>
              <a:rPr lang="en-US" dirty="0" smtClean="0"/>
              <a:t>Teaching is very demanding</a:t>
            </a:r>
          </a:p>
          <a:p>
            <a:r>
              <a:rPr lang="en-US" dirty="0" smtClean="0"/>
              <a:t>Teachers get low pay</a:t>
            </a:r>
          </a:p>
          <a:p>
            <a:r>
              <a:rPr lang="en-US" dirty="0" smtClean="0"/>
              <a:t>Children need to buy all the resources </a:t>
            </a:r>
          </a:p>
          <a:p>
            <a:r>
              <a:rPr lang="en-US" dirty="0" smtClean="0"/>
              <a:t>No uniforms in all schools. Can be problematic </a:t>
            </a:r>
          </a:p>
          <a:p>
            <a:r>
              <a:rPr lang="en-US" dirty="0" smtClean="0"/>
              <a:t>Because children learn languages, they want to travel and might not want to come back to their country. Many polish people travel abroad to gain skills.</a:t>
            </a:r>
          </a:p>
          <a:p>
            <a:pPr marL="0" indent="0">
              <a:buNone/>
            </a:pPr>
            <a:r>
              <a:rPr lang="en-US" dirty="0" smtClean="0"/>
              <a:t>Williams, 2014. </a:t>
            </a:r>
          </a:p>
        </p:txBody>
      </p:sp>
    </p:spTree>
    <p:extLst>
      <p:ext uri="{BB962C8B-B14F-4D97-AF65-F5344CB8AC3E}">
        <p14:creationId xmlns:p14="http://schemas.microsoft.com/office/powerpoint/2010/main" val="211743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365" y="0"/>
            <a:ext cx="8911687" cy="1280890"/>
          </a:xfrm>
        </p:spPr>
        <p:txBody>
          <a:bodyPr/>
          <a:lstStyle/>
          <a:p>
            <a:r>
              <a:rPr lang="en-US" dirty="0" smtClean="0"/>
              <a:t>Welsh Curriculum for Primary Schools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265" y="150883"/>
            <a:ext cx="3293533" cy="3293533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6" t="23385" r="39009" b="13805"/>
          <a:stretch/>
        </p:blipFill>
        <p:spPr>
          <a:xfrm>
            <a:off x="3079673" y="1280890"/>
            <a:ext cx="4798235" cy="48732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257735" y="5880295"/>
            <a:ext cx="2180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Howard Primary School, </a:t>
            </a:r>
            <a:r>
              <a:rPr lang="en-US" dirty="0" err="1" smtClean="0"/>
              <a:t>n.d.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490857" y="3931921"/>
            <a:ext cx="34529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Foundation Phase statutory curriculum for  children aged 3 to 7. (3-5 Early Years. 5-7 Key Stage One)</a:t>
            </a:r>
          </a:p>
          <a:p>
            <a:r>
              <a:rPr lang="en-US" dirty="0" smtClean="0"/>
              <a:t>7 areas of learning.</a:t>
            </a:r>
          </a:p>
          <a:p>
            <a:r>
              <a:rPr lang="en-US" dirty="0" err="1" smtClean="0"/>
              <a:t>Gov.Wales</a:t>
            </a:r>
            <a:r>
              <a:rPr lang="en-US" dirty="0" smtClean="0"/>
              <a:t>, 2017.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23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74900" y="811599"/>
            <a:ext cx="2882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Advantages of National Curriculum in Wales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108950" y="811598"/>
            <a:ext cx="355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Disadvantages of the National Curriculum in Wales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128000" y="1917700"/>
            <a:ext cx="22987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Written by the government-where are the teachers and their opinions ?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374900" y="1917700"/>
            <a:ext cx="2882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Guidelines- teachers know what needs to be taught </a:t>
            </a:r>
          </a:p>
          <a:p>
            <a:endParaRPr lang="en-US" dirty="0"/>
          </a:p>
          <a:p>
            <a:r>
              <a:rPr lang="en-US" dirty="0" smtClean="0"/>
              <a:t>Success is a goal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293100" y="4191000"/>
            <a:ext cx="2717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Does not focus on process but rather on product. Lack of critical thinking 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044700" y="5410200"/>
            <a:ext cx="345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Swift, (2009).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634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E491B121-12B5-4977-A064-636AB0B9B0B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2ED05F70-AB3E-4472-B26B-EFE6A5A59BC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="" xmlns:a16="http://schemas.microsoft.com/office/drawing/2014/main" id="{21F6BE39-9E37-45F0-B10C-92305CFB7C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1992" y="5065859"/>
            <a:ext cx="3981455" cy="199072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8" y="250648"/>
            <a:ext cx="6574536" cy="1259894"/>
          </a:xfrm>
        </p:spPr>
        <p:txBody>
          <a:bodyPr>
            <a:normAutofit/>
          </a:bodyPr>
          <a:lstStyle/>
          <a:p>
            <a:r>
              <a:rPr lang="en-US" dirty="0"/>
              <a:t>Comparison </a:t>
            </a:r>
            <a:r>
              <a:rPr lang="en-US" dirty="0" smtClean="0"/>
              <a:t>of the Two </a:t>
            </a:r>
            <a:r>
              <a:rPr lang="en-US" dirty="0"/>
              <a:t>C</a:t>
            </a:r>
            <a:r>
              <a:rPr lang="en-US" dirty="0" smtClean="0"/>
              <a:t>urriculum’s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224" y="1515290"/>
            <a:ext cx="6944216" cy="470263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US" sz="1700" dirty="0" smtClean="0"/>
              <a:t>Welsh </a:t>
            </a:r>
            <a:r>
              <a:rPr lang="en-US" sz="1700" dirty="0"/>
              <a:t>Curriculum Subjects different to Polish Curriculum Subjects as shown on previous slides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Different forms of </a:t>
            </a:r>
            <a:r>
              <a:rPr lang="en-US" sz="1700" dirty="0" smtClean="0"/>
              <a:t>assessment. In Poland depending on the area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Different start and finish times. Children in Poland finish earlier (8.30am to 2.45pm)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Different years when children start and finish primary schools </a:t>
            </a: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 smtClean="0"/>
              <a:t>Teachers in Poland and Wales need different forms of education in order to teach.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Uniforms. In Wales children wear uniforms in Poland they do not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Equipment in the classroom. In Poland teachers do not have electric keyboards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Primary in Poland divided into two stages, in Wales there are no stages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In Poland you are being more ‘formally’ assessed from year four. Can put children under pressure. In Wales it is far more relaxed. No formal certificates.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Poland children are assessed on their behavior also. This does not take place in Wales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Welsh schools put much more emphasis on learning through play during the Early Years, Polish do not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From 1</a:t>
            </a:r>
            <a:r>
              <a:rPr lang="en-US" sz="1700" baseline="30000" dirty="0"/>
              <a:t>st</a:t>
            </a:r>
            <a:r>
              <a:rPr lang="en-US" sz="1700" dirty="0"/>
              <a:t> of September 2017 children at nursery school children are required to learn foreign language. (West European Language). This does not apply to children in Wales. 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Polish EURYDICE Unit </a:t>
            </a:r>
            <a:r>
              <a:rPr lang="en-US" sz="1600" dirty="0" smtClean="0"/>
              <a:t>2014 </a:t>
            </a:r>
            <a:endParaRPr lang="en-US" sz="1600" dirty="0"/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sp>
        <p:nvSpPr>
          <p:cNvPr id="4" name="TextBox 3"/>
          <p:cNvSpPr txBox="1"/>
          <p:nvPr/>
        </p:nvSpPr>
        <p:spPr>
          <a:xfrm>
            <a:off x="7815943" y="-21688"/>
            <a:ext cx="2926080" cy="508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400" dirty="0" smtClean="0"/>
              <a:t>* Assessment </a:t>
            </a:r>
            <a:r>
              <a:rPr lang="en-US" sz="1400" dirty="0"/>
              <a:t>through observation and keeping records of their achievements. Similar in both </a:t>
            </a:r>
            <a:r>
              <a:rPr lang="en-US" sz="1400" dirty="0" smtClean="0"/>
              <a:t>countries for Foundation Phase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Both countries have some sort of curriculum present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Children entering schools in their area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Child-led</a:t>
            </a:r>
          </a:p>
          <a:p>
            <a:pPr>
              <a:lnSpc>
                <a:spcPct val="90000"/>
              </a:lnSpc>
            </a:pPr>
            <a:r>
              <a:rPr lang="en-US" sz="1400" dirty="0" smtClean="0"/>
              <a:t>* Polish </a:t>
            </a:r>
            <a:r>
              <a:rPr lang="en-US" sz="1400" dirty="0"/>
              <a:t>Curriculum Subjects -  pre school no curriculum.  All about learning through play. Pre-school teachers are required to provide children with various forms of activities that develop their self-reliance, working in a group  in a safe environment that needs their needs. The same with children in Foundation Phase.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400" dirty="0" smtClean="0"/>
              <a:t>Same pressure </a:t>
            </a:r>
          </a:p>
          <a:p>
            <a:r>
              <a:rPr lang="en-US" sz="1400" dirty="0" smtClean="0"/>
              <a:t>Williams, 2014.</a:t>
            </a:r>
            <a:endParaRPr lang="en-US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2921000" y="5880100"/>
            <a:ext cx="231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Which Curriculum is better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36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9788" y="2133600"/>
            <a:ext cx="9164824" cy="4065494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Gov.wales</a:t>
            </a:r>
            <a:r>
              <a:rPr lang="en-US" dirty="0"/>
              <a:t>. (2017). </a:t>
            </a:r>
            <a:r>
              <a:rPr lang="en-US" i="1" dirty="0"/>
              <a:t>Welsh </a:t>
            </a:r>
            <a:r>
              <a:rPr lang="en-US" i="1" dirty="0" err="1"/>
              <a:t>Government|Foundation</a:t>
            </a:r>
            <a:r>
              <a:rPr lang="en-US" i="1" dirty="0"/>
              <a:t> Phase</a:t>
            </a:r>
            <a:r>
              <a:rPr lang="en-US" dirty="0"/>
              <a:t>. [online] Available at: http://</a:t>
            </a:r>
            <a:r>
              <a:rPr lang="en-US" dirty="0" err="1"/>
              <a:t>gov.wales</a:t>
            </a:r>
            <a:r>
              <a:rPr lang="en-US" dirty="0"/>
              <a:t>/topics/</a:t>
            </a:r>
            <a:r>
              <a:rPr lang="en-US" dirty="0" err="1"/>
              <a:t>educationandskills</a:t>
            </a:r>
            <a:r>
              <a:rPr lang="en-US" dirty="0"/>
              <a:t>/foundation-phase/?</a:t>
            </a:r>
            <a:r>
              <a:rPr lang="en-US" dirty="0" err="1"/>
              <a:t>lang</a:t>
            </a:r>
            <a:r>
              <a:rPr lang="en-US" dirty="0"/>
              <a:t>=</a:t>
            </a:r>
            <a:r>
              <a:rPr lang="en-US" dirty="0" err="1"/>
              <a:t>en</a:t>
            </a:r>
            <a:r>
              <a:rPr lang="en-US" dirty="0"/>
              <a:t> [Accessed 22 Nov. 2017].</a:t>
            </a:r>
            <a:endParaRPr lang="en-US" dirty="0" smtClean="0"/>
          </a:p>
          <a:p>
            <a:r>
              <a:rPr lang="en-US" dirty="0" err="1" smtClean="0"/>
              <a:t>Howard.croydon.sch.uk</a:t>
            </a:r>
            <a:r>
              <a:rPr lang="en-US" dirty="0"/>
              <a:t>. (</a:t>
            </a:r>
            <a:r>
              <a:rPr lang="en-US" dirty="0" err="1"/>
              <a:t>n.d.</a:t>
            </a:r>
            <a:r>
              <a:rPr lang="en-US" dirty="0"/>
              <a:t>). </a:t>
            </a:r>
            <a:r>
              <a:rPr lang="en-US" i="1" dirty="0"/>
              <a:t>Curriculum Overview</a:t>
            </a:r>
            <a:r>
              <a:rPr lang="en-US" dirty="0"/>
              <a:t>. [online] Available at: http://</a:t>
            </a:r>
            <a:r>
              <a:rPr lang="en-US" dirty="0" err="1"/>
              <a:t>www.howard.croydon.sch.uk</a:t>
            </a:r>
            <a:r>
              <a:rPr lang="en-US" dirty="0"/>
              <a:t>/curriculum-overview/ </a:t>
            </a:r>
            <a:endParaRPr lang="en-US" dirty="0" smtClean="0"/>
          </a:p>
          <a:p>
            <a:r>
              <a:rPr lang="en-US" dirty="0"/>
              <a:t>S</a:t>
            </a:r>
            <a:r>
              <a:rPr lang="en-US" dirty="0" smtClean="0"/>
              <a:t>wift</a:t>
            </a:r>
            <a:r>
              <a:rPr lang="en-US" dirty="0"/>
              <a:t>, M. (2009). </a:t>
            </a:r>
            <a:r>
              <a:rPr lang="en-US" i="1" dirty="0"/>
              <a:t>Policy </a:t>
            </a:r>
            <a:r>
              <a:rPr lang="en-US" i="1" dirty="0" err="1"/>
              <a:t>Priorities:Has</a:t>
            </a:r>
            <a:r>
              <a:rPr lang="en-US" i="1" dirty="0"/>
              <a:t> the Time Come for National Standards?:England's National Curriculum, 20 Years On: A Teacher's Viewpoint</a:t>
            </a:r>
            <a:r>
              <a:rPr lang="en-US" dirty="0"/>
              <a:t>. [online] </a:t>
            </a:r>
            <a:r>
              <a:rPr lang="en-US" dirty="0" err="1"/>
              <a:t>Ascd.org</a:t>
            </a:r>
            <a:r>
              <a:rPr lang="en-US" dirty="0"/>
              <a:t>. Available at: http://</a:t>
            </a:r>
            <a:r>
              <a:rPr lang="en-US" dirty="0" err="1"/>
              <a:t>www.ascd.org</a:t>
            </a:r>
            <a:r>
              <a:rPr lang="en-US" dirty="0"/>
              <a:t>/publications/newsletters/policy-priorities/vol15/issue2/England%27s-National-Curriculum,-20-Years-On@-A-Teacher%27s-Viewpoint.aspx [Accessed 23 Nov. 2017</a:t>
            </a:r>
            <a:r>
              <a:rPr lang="en-US" dirty="0" smtClean="0"/>
              <a:t>].</a:t>
            </a:r>
            <a:endParaRPr lang="en-US" dirty="0" smtClean="0"/>
          </a:p>
          <a:p>
            <a:r>
              <a:rPr lang="en-US" dirty="0" err="1"/>
              <a:t>Swinford</a:t>
            </a:r>
            <a:r>
              <a:rPr lang="en-US" dirty="0"/>
              <a:t>, S. (2017). </a:t>
            </a:r>
            <a:r>
              <a:rPr lang="en-US" i="1" dirty="0"/>
              <a:t>Poland is leading the way for England's schools, Education Secretary says</a:t>
            </a:r>
            <a:r>
              <a:rPr lang="en-US" dirty="0"/>
              <a:t>. [online] </a:t>
            </a:r>
            <a:r>
              <a:rPr lang="en-US" dirty="0" err="1"/>
              <a:t>Telegraph.co.uk</a:t>
            </a:r>
            <a:r>
              <a:rPr lang="en-US" dirty="0"/>
              <a:t>. Available at: http://</a:t>
            </a:r>
            <a:r>
              <a:rPr lang="en-US" dirty="0" err="1"/>
              <a:t>www.telegraph.co.uk</a:t>
            </a:r>
            <a:r>
              <a:rPr lang="en-US" dirty="0"/>
              <a:t>/education/</a:t>
            </a:r>
            <a:r>
              <a:rPr lang="en-US" dirty="0" err="1"/>
              <a:t>educationnews</a:t>
            </a:r>
            <a:r>
              <a:rPr lang="en-US" dirty="0"/>
              <a:t>/11355797/Poland-is-leading-the-way-for-Englands-schools-Education-Secretary-says.html [Accessed 21 Nov. 2017].</a:t>
            </a:r>
            <a:endParaRPr lang="en-US" dirty="0" smtClean="0"/>
          </a:p>
          <a:p>
            <a:r>
              <a:rPr lang="en-US" dirty="0" smtClean="0"/>
              <a:t>The Polish EURYDICE Unit </a:t>
            </a:r>
            <a:r>
              <a:rPr lang="en-US" dirty="0"/>
              <a:t>(2014). </a:t>
            </a:r>
            <a:r>
              <a:rPr lang="en-US" i="1" dirty="0"/>
              <a:t>The System of Education in Poland</a:t>
            </a:r>
            <a:r>
              <a:rPr lang="en-US" dirty="0"/>
              <a:t>. [online] Available at: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www.fss.org.pl/sites/fss.org.pl/files/the-system_2014_www_0.pdf</a:t>
            </a:r>
            <a:endParaRPr lang="en-US" dirty="0" smtClean="0"/>
          </a:p>
          <a:p>
            <a:r>
              <a:rPr lang="en-US" dirty="0"/>
              <a:t>Williams, S. (2014). </a:t>
            </a:r>
            <a:r>
              <a:rPr lang="en-US" i="1" dirty="0"/>
              <a:t>What the U.S. could learn from the Polish education system</a:t>
            </a:r>
            <a:r>
              <a:rPr lang="en-US" dirty="0"/>
              <a:t>. [online] USA TODAY. Available at: https://</a:t>
            </a:r>
            <a:r>
              <a:rPr lang="en-US" dirty="0" err="1"/>
              <a:t>www.usatoday.com</a:t>
            </a:r>
            <a:r>
              <a:rPr lang="en-US" dirty="0"/>
              <a:t>/story/news/world/2014/08/12/</a:t>
            </a:r>
            <a:r>
              <a:rPr lang="en-US" dirty="0" err="1"/>
              <a:t>ozy</a:t>
            </a:r>
            <a:r>
              <a:rPr lang="en-US" dirty="0"/>
              <a:t>-polish-education-system/13949837/ [Accessed 21 Nov. 2017].</a:t>
            </a:r>
          </a:p>
        </p:txBody>
      </p:sp>
    </p:spTree>
    <p:extLst>
      <p:ext uri="{BB962C8B-B14F-4D97-AF65-F5344CB8AC3E}">
        <p14:creationId xmlns:p14="http://schemas.microsoft.com/office/powerpoint/2010/main" val="178652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3285</TotalTime>
  <Words>954</Words>
  <Application>Microsoft Macintosh PowerPoint</Application>
  <PresentationFormat>Widescreen</PresentationFormat>
  <Paragraphs>97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Century Gothic</vt:lpstr>
      <vt:lpstr>Wingdings 3</vt:lpstr>
      <vt:lpstr>Arial</vt:lpstr>
      <vt:lpstr>Wisp</vt:lpstr>
      <vt:lpstr>Polish Vs Welsh Early Years and Primary School Curriculum</vt:lpstr>
      <vt:lpstr>PowerPoint Presentation</vt:lpstr>
      <vt:lpstr>General Education System in Poland</vt:lpstr>
      <vt:lpstr>Primary School Subjects  Stage One </vt:lpstr>
      <vt:lpstr>Primary School Subjects  Stage Two</vt:lpstr>
      <vt:lpstr>PowerPoint Presentation</vt:lpstr>
      <vt:lpstr>Advantages of Polish Early Years and Primary Curriculum </vt:lpstr>
      <vt:lpstr>Disadvantages </vt:lpstr>
      <vt:lpstr>Welsh Curriculum for Primary Schools</vt:lpstr>
      <vt:lpstr>PowerPoint Presentation</vt:lpstr>
      <vt:lpstr>Comparison of the Two Curriculum’s</vt:lpstr>
      <vt:lpstr>References 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Polish Vs Welsh Curriculum</dc:title>
  <dc:creator>anna wojtasinska</dc:creator>
  <cp:lastModifiedBy>anna wojtasinska</cp:lastModifiedBy>
  <cp:revision>29</cp:revision>
  <dcterms:created xsi:type="dcterms:W3CDTF">2017-11-20T20:24:21Z</dcterms:created>
  <dcterms:modified xsi:type="dcterms:W3CDTF">2017-11-23T22:38:25Z</dcterms:modified>
</cp:coreProperties>
</file>