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439" r:id="rId3"/>
    <p:sldId id="478" r:id="rId4"/>
    <p:sldId id="479" r:id="rId5"/>
    <p:sldId id="480" r:id="rId6"/>
    <p:sldId id="481" r:id="rId7"/>
    <p:sldId id="482" r:id="rId8"/>
    <p:sldId id="483" r:id="rId9"/>
    <p:sldId id="484" r:id="rId10"/>
    <p:sldId id="485" r:id="rId11"/>
    <p:sldId id="486" r:id="rId12"/>
    <p:sldId id="487" r:id="rId13"/>
    <p:sldId id="488" r:id="rId14"/>
    <p:sldId id="489" r:id="rId15"/>
    <p:sldId id="490" r:id="rId16"/>
    <p:sldId id="491" r:id="rId17"/>
    <p:sldId id="492" r:id="rId18"/>
    <p:sldId id="493" r:id="rId19"/>
    <p:sldId id="494" r:id="rId20"/>
    <p:sldId id="495"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14" d="100"/>
          <a:sy n="114" d="100"/>
        </p:scale>
        <p:origin x="42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24/05/2022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24/05/2022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24/05/2022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24/05/2022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24/05/2022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 BMSK 5102</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Developing Relationships and Workplace Achievement.</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US" altLang="en-US" dirty="0"/>
              <a:t>Objectives and SMART Goals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p:spPr>
        <p:txBody>
          <a:bodyPr/>
          <a:lstStyle>
            <a:lvl1pPr>
              <a:spcBef>
                <a:spcPct val="20000"/>
              </a:spcBef>
              <a:buClr>
                <a:schemeClr val="folHlink"/>
              </a:buClr>
              <a:buSzPct val="60000"/>
              <a:buFont typeface="Wingdings" pitchFamily="2" charset="2"/>
              <a:buChar char="n"/>
              <a:defRPr sz="3200">
                <a:solidFill>
                  <a:schemeClr val="tx1"/>
                </a:solidFill>
                <a:latin typeface="Tahoma" pitchFamily="34" charset="0"/>
              </a:defRPr>
            </a:lvl1pPr>
            <a:lvl2pPr marL="742950" indent="-285750">
              <a:spcBef>
                <a:spcPct val="20000"/>
              </a:spcBef>
              <a:buClr>
                <a:schemeClr val="hlink"/>
              </a:buClr>
              <a:buSzPct val="55000"/>
              <a:buFont typeface="Wingdings" pitchFamily="2" charset="2"/>
              <a:buChar char="n"/>
              <a:defRPr sz="2800">
                <a:solidFill>
                  <a:schemeClr val="tx1"/>
                </a:solidFill>
                <a:latin typeface="Tahoma" pitchFamily="34" charset="0"/>
              </a:defRPr>
            </a:lvl2pPr>
            <a:lvl3pPr marL="1143000" indent="-228600">
              <a:spcBef>
                <a:spcPct val="20000"/>
              </a:spcBef>
              <a:buClr>
                <a:schemeClr val="folHlink"/>
              </a:buClr>
              <a:buSzPct val="50000"/>
              <a:buFont typeface="Wingdings" pitchFamily="2" charset="2"/>
              <a:buChar char="n"/>
              <a:defRPr sz="2400">
                <a:solidFill>
                  <a:schemeClr val="tx1"/>
                </a:solidFill>
                <a:latin typeface="Tahoma" pitchFamily="34" charset="0"/>
              </a:defRPr>
            </a:lvl3pPr>
            <a:lvl4pPr marL="1600200" indent="-228600">
              <a:spcBef>
                <a:spcPct val="20000"/>
              </a:spcBef>
              <a:buClr>
                <a:schemeClr val="accent2"/>
              </a:buClr>
              <a:buSzPct val="55000"/>
              <a:buFont typeface="Wingdings" pitchFamily="2" charset="2"/>
              <a:buChar char="n"/>
              <a:defRPr sz="2000">
                <a:solidFill>
                  <a:schemeClr val="tx1"/>
                </a:solidFill>
                <a:latin typeface="Tahoma" pitchFamily="34" charset="0"/>
              </a:defRPr>
            </a:lvl4pPr>
            <a:lvl5pPr marL="2057400" indent="-228600">
              <a:spcBef>
                <a:spcPct val="20000"/>
              </a:spcBef>
              <a:buClr>
                <a:schemeClr val="accent1"/>
              </a:buClr>
              <a:buSzPct val="50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9pPr>
          </a:lstStyle>
          <a:p>
            <a:pPr>
              <a:spcBef>
                <a:spcPct val="0"/>
              </a:spcBef>
              <a:buClrTx/>
              <a:buSzTx/>
              <a:buFontTx/>
              <a:buNone/>
            </a:pPr>
            <a:endParaRPr lang="en-US" altLang="en-US" sz="1400"/>
          </a:p>
        </p:txBody>
      </p:sp>
      <p:sp>
        <p:nvSpPr>
          <p:cNvPr id="6147" name="Slide Number Placeholder 5"/>
          <p:cNvSpPr>
            <a:spLocks noGrp="1"/>
          </p:cNvSpPr>
          <p:nvPr>
            <p:ph type="sldNum" sz="quarter" idx="12"/>
          </p:nvPr>
        </p:nvSpPr>
        <p:spPr>
          <a:noFill/>
        </p:spPr>
        <p:txBody>
          <a:bodyPr/>
          <a:lstStyle>
            <a:lvl1pPr>
              <a:spcBef>
                <a:spcPct val="20000"/>
              </a:spcBef>
              <a:buClr>
                <a:schemeClr val="folHlink"/>
              </a:buClr>
              <a:buSzPct val="60000"/>
              <a:buFont typeface="Wingdings" pitchFamily="2" charset="2"/>
              <a:buChar char="n"/>
              <a:defRPr sz="3200">
                <a:solidFill>
                  <a:schemeClr val="tx1"/>
                </a:solidFill>
                <a:latin typeface="Tahoma" pitchFamily="34" charset="0"/>
              </a:defRPr>
            </a:lvl1pPr>
            <a:lvl2pPr marL="742950" indent="-285750">
              <a:spcBef>
                <a:spcPct val="20000"/>
              </a:spcBef>
              <a:buClr>
                <a:schemeClr val="hlink"/>
              </a:buClr>
              <a:buSzPct val="55000"/>
              <a:buFont typeface="Wingdings" pitchFamily="2" charset="2"/>
              <a:buChar char="n"/>
              <a:defRPr sz="2800">
                <a:solidFill>
                  <a:schemeClr val="tx1"/>
                </a:solidFill>
                <a:latin typeface="Tahoma" pitchFamily="34" charset="0"/>
              </a:defRPr>
            </a:lvl2pPr>
            <a:lvl3pPr marL="1143000" indent="-228600">
              <a:spcBef>
                <a:spcPct val="20000"/>
              </a:spcBef>
              <a:buClr>
                <a:schemeClr val="folHlink"/>
              </a:buClr>
              <a:buSzPct val="50000"/>
              <a:buFont typeface="Wingdings" pitchFamily="2" charset="2"/>
              <a:buChar char="n"/>
              <a:defRPr sz="2400">
                <a:solidFill>
                  <a:schemeClr val="tx1"/>
                </a:solidFill>
                <a:latin typeface="Tahoma" pitchFamily="34" charset="0"/>
              </a:defRPr>
            </a:lvl3pPr>
            <a:lvl4pPr marL="1600200" indent="-228600">
              <a:spcBef>
                <a:spcPct val="20000"/>
              </a:spcBef>
              <a:buClr>
                <a:schemeClr val="accent2"/>
              </a:buClr>
              <a:buSzPct val="55000"/>
              <a:buFont typeface="Wingdings" pitchFamily="2" charset="2"/>
              <a:buChar char="n"/>
              <a:defRPr sz="2000">
                <a:solidFill>
                  <a:schemeClr val="tx1"/>
                </a:solidFill>
                <a:latin typeface="Tahoma" pitchFamily="34" charset="0"/>
              </a:defRPr>
            </a:lvl4pPr>
            <a:lvl5pPr marL="2057400" indent="-228600">
              <a:spcBef>
                <a:spcPct val="20000"/>
              </a:spcBef>
              <a:buClr>
                <a:schemeClr val="accent1"/>
              </a:buClr>
              <a:buSzPct val="50000"/>
              <a:buFont typeface="Wingdings" pitchFamily="2" charset="2"/>
              <a:buChar char="n"/>
              <a:defRPr sz="2000">
                <a:solidFill>
                  <a:schemeClr val="tx1"/>
                </a:solidFill>
                <a:latin typeface="Tahoma" pitchFamily="34"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defRPr>
            </a:lvl9pPr>
          </a:lstStyle>
          <a:p>
            <a:pPr>
              <a:spcBef>
                <a:spcPct val="0"/>
              </a:spcBef>
              <a:buClrTx/>
              <a:buSzTx/>
              <a:buFontTx/>
              <a:buNone/>
            </a:pPr>
            <a:fld id="{1A04D399-6C72-47C8-91C9-4337D192D90B}" type="slidenum">
              <a:rPr lang="en-US" altLang="en-US" sz="1400"/>
              <a:pPr>
                <a:spcBef>
                  <a:spcPct val="0"/>
                </a:spcBef>
                <a:buClrTx/>
                <a:buSzTx/>
                <a:buFontTx/>
                <a:buNone/>
              </a:pPr>
              <a:t>2</a:t>
            </a:fld>
            <a:endParaRPr lang="en-US" altLang="en-US" sz="1400"/>
          </a:p>
        </p:txBody>
      </p:sp>
      <p:sp>
        <p:nvSpPr>
          <p:cNvPr id="6148" name="Rectangle 1026"/>
          <p:cNvSpPr>
            <a:spLocks noGrp="1" noChangeArrowheads="1"/>
          </p:cNvSpPr>
          <p:nvPr>
            <p:ph type="title"/>
          </p:nvPr>
        </p:nvSpPr>
        <p:spPr/>
        <p:txBody>
          <a:bodyPr/>
          <a:lstStyle/>
          <a:p>
            <a:pPr eaLnBrk="1" hangingPunct="1"/>
            <a:r>
              <a:rPr lang="en-US" altLang="en-US" b="1" dirty="0"/>
              <a:t>SMART </a:t>
            </a:r>
          </a:p>
        </p:txBody>
      </p:sp>
      <p:sp>
        <p:nvSpPr>
          <p:cNvPr id="6149" name="Rectangle 1027"/>
          <p:cNvSpPr>
            <a:spLocks noGrp="1" noChangeArrowheads="1"/>
          </p:cNvSpPr>
          <p:nvPr>
            <p:ph type="body" idx="1"/>
          </p:nvPr>
        </p:nvSpPr>
        <p:spPr>
          <a:xfrm>
            <a:off x="1182688" y="2017713"/>
            <a:ext cx="7504112" cy="4114800"/>
          </a:xfrm>
        </p:spPr>
        <p:txBody>
          <a:bodyPr/>
          <a:lstStyle/>
          <a:p>
            <a:pPr algn="l">
              <a:buFont typeface="Arial" panose="020B0604020202020204" pitchFamily="34" charset="0"/>
              <a:buChar char="•"/>
            </a:pPr>
            <a:r>
              <a:rPr lang="en-GB" sz="1600" b="1" i="0" dirty="0">
                <a:solidFill>
                  <a:srgbClr val="57595D"/>
                </a:solidFill>
                <a:effectLst/>
                <a:latin typeface="Open Sans" panose="020B0606030504020204" pitchFamily="34" charset="0"/>
              </a:rPr>
              <a:t>S</a:t>
            </a:r>
            <a:r>
              <a:rPr lang="en-GB" sz="1600" b="0" i="0" dirty="0">
                <a:solidFill>
                  <a:srgbClr val="57595D"/>
                </a:solidFill>
                <a:effectLst/>
                <a:latin typeface="Open Sans" panose="020B0606030504020204" pitchFamily="34" charset="0"/>
              </a:rPr>
              <a:t>pecific: Well defined, clear, and unambiguous</a:t>
            </a:r>
          </a:p>
          <a:p>
            <a:pPr algn="l">
              <a:buFont typeface="Arial" panose="020B0604020202020204" pitchFamily="34" charset="0"/>
              <a:buChar char="•"/>
            </a:pPr>
            <a:r>
              <a:rPr lang="en-GB" sz="1600" b="1" i="0" dirty="0">
                <a:solidFill>
                  <a:srgbClr val="57595D"/>
                </a:solidFill>
                <a:effectLst/>
                <a:latin typeface="Open Sans" panose="020B0606030504020204" pitchFamily="34" charset="0"/>
              </a:rPr>
              <a:t>M</a:t>
            </a:r>
            <a:r>
              <a:rPr lang="en-GB" sz="1600" b="0" i="0" dirty="0">
                <a:solidFill>
                  <a:srgbClr val="57595D"/>
                </a:solidFill>
                <a:effectLst/>
                <a:latin typeface="Open Sans" panose="020B0606030504020204" pitchFamily="34" charset="0"/>
              </a:rPr>
              <a:t>easurable: With specific criteria that measure your progress toward the accomplishment of the goal</a:t>
            </a:r>
          </a:p>
          <a:p>
            <a:pPr algn="l">
              <a:buFont typeface="Arial" panose="020B0604020202020204" pitchFamily="34" charset="0"/>
              <a:buChar char="•"/>
            </a:pPr>
            <a:r>
              <a:rPr lang="en-GB" sz="1600" b="1" i="0" dirty="0">
                <a:solidFill>
                  <a:srgbClr val="57595D"/>
                </a:solidFill>
                <a:effectLst/>
                <a:latin typeface="Open Sans" panose="020B0606030504020204" pitchFamily="34" charset="0"/>
              </a:rPr>
              <a:t>A</a:t>
            </a:r>
            <a:r>
              <a:rPr lang="en-GB" sz="1600" b="0" i="0" dirty="0">
                <a:solidFill>
                  <a:srgbClr val="57595D"/>
                </a:solidFill>
                <a:effectLst/>
                <a:latin typeface="Open Sans" panose="020B0606030504020204" pitchFamily="34" charset="0"/>
              </a:rPr>
              <a:t>chievable: Attainable and not impossible to achieve</a:t>
            </a:r>
          </a:p>
          <a:p>
            <a:pPr algn="l">
              <a:buFont typeface="Arial" panose="020B0604020202020204" pitchFamily="34" charset="0"/>
              <a:buChar char="•"/>
            </a:pPr>
            <a:r>
              <a:rPr lang="en-GB" sz="1600" b="1" i="0" dirty="0">
                <a:solidFill>
                  <a:srgbClr val="57595D"/>
                </a:solidFill>
                <a:effectLst/>
                <a:latin typeface="Open Sans" panose="020B0606030504020204" pitchFamily="34" charset="0"/>
              </a:rPr>
              <a:t>R</a:t>
            </a:r>
            <a:r>
              <a:rPr lang="en-GB" sz="1600" b="0" i="0" dirty="0">
                <a:solidFill>
                  <a:srgbClr val="57595D"/>
                </a:solidFill>
                <a:effectLst/>
                <a:latin typeface="Open Sans" panose="020B0606030504020204" pitchFamily="34" charset="0"/>
              </a:rPr>
              <a:t>ealistic: Within reach, realistic, and relevant to your </a:t>
            </a:r>
            <a:r>
              <a:rPr lang="en-GB" sz="1600" b="0" i="0" u="none" strike="noStrike" dirty="0">
                <a:effectLst/>
                <a:latin typeface="Open Sans" panose="020B0606030504020204" pitchFamily="34" charset="0"/>
              </a:rPr>
              <a:t>life purpose</a:t>
            </a:r>
            <a:endParaRPr lang="en-GB" sz="1600" b="0" i="0" dirty="0">
              <a:effectLst/>
              <a:latin typeface="Open Sans" panose="020B0606030504020204" pitchFamily="34" charset="0"/>
            </a:endParaRPr>
          </a:p>
          <a:p>
            <a:pPr algn="l">
              <a:buFont typeface="Arial" panose="020B0604020202020204" pitchFamily="34" charset="0"/>
              <a:buChar char="•"/>
            </a:pPr>
            <a:r>
              <a:rPr lang="en-GB" sz="1600" b="1" i="0" dirty="0">
                <a:solidFill>
                  <a:srgbClr val="57595D"/>
                </a:solidFill>
                <a:effectLst/>
                <a:latin typeface="Open Sans" panose="020B0606030504020204" pitchFamily="34" charset="0"/>
              </a:rPr>
              <a:t>T</a:t>
            </a:r>
            <a:r>
              <a:rPr lang="en-GB" sz="1600" b="0" i="0" dirty="0">
                <a:solidFill>
                  <a:srgbClr val="57595D"/>
                </a:solidFill>
                <a:effectLst/>
                <a:latin typeface="Open Sans" panose="020B0606030504020204" pitchFamily="34" charset="0"/>
              </a:rPr>
              <a:t>imely: With a clearly defined timeline, including a starting date and a target date. The purpose is to create urgency.</a:t>
            </a:r>
          </a:p>
        </p:txBody>
      </p:sp>
    </p:spTree>
    <p:extLst>
      <p:ext uri="{BB962C8B-B14F-4D97-AF65-F5344CB8AC3E}">
        <p14:creationId xmlns:p14="http://schemas.microsoft.com/office/powerpoint/2010/main" val="3088108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34FB8-C73A-4AAC-9247-C684A18B466F}"/>
              </a:ext>
            </a:extLst>
          </p:cNvPr>
          <p:cNvSpPr>
            <a:spLocks noGrp="1"/>
          </p:cNvSpPr>
          <p:nvPr>
            <p:ph type="title"/>
          </p:nvPr>
        </p:nvSpPr>
        <p:spPr/>
        <p:txBody>
          <a:bodyPr/>
          <a:lstStyle/>
          <a:p>
            <a:r>
              <a:rPr lang="en-GB" b="1" i="0" dirty="0">
                <a:solidFill>
                  <a:srgbClr val="132E57"/>
                </a:solidFill>
                <a:effectLst/>
                <a:latin typeface="Open Sans" panose="020B0606030504020204" pitchFamily="34" charset="0"/>
              </a:rPr>
              <a:t>Specific SMART Goals</a:t>
            </a:r>
            <a:br>
              <a:rPr lang="en-GB" b="1" i="0" dirty="0">
                <a:solidFill>
                  <a:srgbClr val="132E57"/>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71C0A343-6470-4D46-9ED9-520031F0545C}"/>
              </a:ext>
            </a:extLst>
          </p:cNvPr>
          <p:cNvSpPr>
            <a:spLocks noGrp="1"/>
          </p:cNvSpPr>
          <p:nvPr>
            <p:ph idx="1"/>
          </p:nvPr>
        </p:nvSpPr>
        <p:spPr>
          <a:xfrm>
            <a:off x="476635" y="1628800"/>
            <a:ext cx="8229600" cy="3917032"/>
          </a:xfrm>
        </p:spPr>
        <p:txBody>
          <a:bodyPr/>
          <a:lstStyle/>
          <a:p>
            <a:pPr marL="0" indent="0" algn="l">
              <a:buNone/>
            </a:pPr>
            <a:r>
              <a:rPr lang="en-GB" sz="2400" b="0" i="0" dirty="0">
                <a:solidFill>
                  <a:srgbClr val="57595D"/>
                </a:solidFill>
                <a:effectLst/>
                <a:latin typeface="Open Sans" panose="020B0606030504020204" pitchFamily="34" charset="0"/>
              </a:rPr>
              <a:t>Goals that are specific have a significantly greater chance of being accomplished. To make a goal specific, the five “W” questions must be considered:</a:t>
            </a:r>
          </a:p>
          <a:p>
            <a:pPr algn="l">
              <a:buFont typeface="+mj-lt"/>
              <a:buAutoNum type="arabicPeriod"/>
            </a:pPr>
            <a:r>
              <a:rPr lang="en-GB" sz="2400" b="0" i="0" dirty="0">
                <a:solidFill>
                  <a:srgbClr val="57595D"/>
                </a:solidFill>
                <a:effectLst/>
                <a:latin typeface="Open Sans" panose="020B0606030504020204" pitchFamily="34" charset="0"/>
              </a:rPr>
              <a:t>Who: Who is involved in this goal?</a:t>
            </a:r>
          </a:p>
          <a:p>
            <a:pPr algn="l">
              <a:buFont typeface="+mj-lt"/>
              <a:buAutoNum type="arabicPeriod"/>
            </a:pPr>
            <a:r>
              <a:rPr lang="en-GB" sz="2400" b="0" i="0" dirty="0">
                <a:solidFill>
                  <a:srgbClr val="57595D"/>
                </a:solidFill>
                <a:effectLst/>
                <a:latin typeface="Open Sans" panose="020B0606030504020204" pitchFamily="34" charset="0"/>
              </a:rPr>
              <a:t>What: What do I want to accomplish?</a:t>
            </a:r>
          </a:p>
          <a:p>
            <a:pPr algn="l">
              <a:buFont typeface="+mj-lt"/>
              <a:buAutoNum type="arabicPeriod"/>
            </a:pPr>
            <a:r>
              <a:rPr lang="en-GB" sz="2400" b="0" i="0" dirty="0">
                <a:solidFill>
                  <a:srgbClr val="57595D"/>
                </a:solidFill>
                <a:effectLst/>
                <a:latin typeface="Open Sans" panose="020B0606030504020204" pitchFamily="34" charset="0"/>
              </a:rPr>
              <a:t>Where: Where is this goal to be achieved?</a:t>
            </a:r>
          </a:p>
          <a:p>
            <a:pPr algn="l">
              <a:buFont typeface="+mj-lt"/>
              <a:buAutoNum type="arabicPeriod"/>
            </a:pPr>
            <a:r>
              <a:rPr lang="en-GB" sz="2400" b="0" i="0" dirty="0">
                <a:solidFill>
                  <a:srgbClr val="57595D"/>
                </a:solidFill>
                <a:effectLst/>
                <a:latin typeface="Open Sans" panose="020B0606030504020204" pitchFamily="34" charset="0"/>
              </a:rPr>
              <a:t>When: When do I want to achieve this goal?</a:t>
            </a:r>
          </a:p>
          <a:p>
            <a:pPr algn="l">
              <a:buFont typeface="+mj-lt"/>
              <a:buAutoNum type="arabicPeriod"/>
            </a:pPr>
            <a:r>
              <a:rPr lang="en-GB" sz="2400" b="0" i="0" dirty="0">
                <a:solidFill>
                  <a:srgbClr val="57595D"/>
                </a:solidFill>
                <a:effectLst/>
                <a:latin typeface="Open Sans" panose="020B0606030504020204" pitchFamily="34" charset="0"/>
              </a:rPr>
              <a:t>Why: Why do I want to achieve this goal?</a:t>
            </a:r>
          </a:p>
          <a:p>
            <a:endParaRPr lang="en-GB" dirty="0"/>
          </a:p>
        </p:txBody>
      </p:sp>
      <p:sp>
        <p:nvSpPr>
          <p:cNvPr id="4" name="Date Placeholder 3">
            <a:extLst>
              <a:ext uri="{FF2B5EF4-FFF2-40B4-BE49-F238E27FC236}">
                <a16:creationId xmlns:a16="http://schemas.microsoft.com/office/drawing/2014/main" id="{82573857-3B82-41C3-AB5E-6679DF24D2C2}"/>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A16236AE-7CE2-4E33-9A0B-D8E28D6DFA5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071204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9CE59-76C3-4166-B363-034DCDCDA098}"/>
              </a:ext>
            </a:extLst>
          </p:cNvPr>
          <p:cNvSpPr>
            <a:spLocks noGrp="1"/>
          </p:cNvSpPr>
          <p:nvPr>
            <p:ph type="title"/>
          </p:nvPr>
        </p:nvSpPr>
        <p:spPr/>
        <p:txBody>
          <a:bodyPr/>
          <a:lstStyle/>
          <a:p>
            <a:r>
              <a:rPr lang="en-GB" sz="3200" b="1" i="0" dirty="0">
                <a:solidFill>
                  <a:srgbClr val="132E57"/>
                </a:solidFill>
                <a:effectLst/>
                <a:latin typeface="Open Sans" panose="020B0606030504020204" pitchFamily="34" charset="0"/>
              </a:rPr>
              <a:t>Measurable SMART Goals</a:t>
            </a:r>
            <a:br>
              <a:rPr lang="en-GB" b="1" i="0" dirty="0">
                <a:solidFill>
                  <a:srgbClr val="132E57"/>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DC9BE011-F143-4C53-9480-0FBF1B834181}"/>
              </a:ext>
            </a:extLst>
          </p:cNvPr>
          <p:cNvSpPr>
            <a:spLocks noGrp="1"/>
          </p:cNvSpPr>
          <p:nvPr>
            <p:ph idx="1"/>
          </p:nvPr>
        </p:nvSpPr>
        <p:spPr/>
        <p:txBody>
          <a:bodyPr/>
          <a:lstStyle/>
          <a:p>
            <a:pPr marL="0" indent="0" algn="l">
              <a:buNone/>
            </a:pPr>
            <a:r>
              <a:rPr lang="en-GB" sz="2400" b="0" i="0" dirty="0">
                <a:solidFill>
                  <a:srgbClr val="57595D"/>
                </a:solidFill>
                <a:effectLst/>
                <a:latin typeface="Open Sans" panose="020B0606030504020204" pitchFamily="34" charset="0"/>
              </a:rPr>
              <a:t>A SMART goal must have criteria for measuring progress. If there are no criteria, you will not be able to determine your progress and if you are on track to reach your goal. To make a goal </a:t>
            </a:r>
            <a:r>
              <a:rPr lang="en-GB" sz="2400" b="1" i="0" dirty="0">
                <a:solidFill>
                  <a:srgbClr val="57595D"/>
                </a:solidFill>
                <a:effectLst/>
                <a:latin typeface="Open Sans" panose="020B0606030504020204" pitchFamily="34" charset="0"/>
              </a:rPr>
              <a:t>measurable</a:t>
            </a:r>
            <a:r>
              <a:rPr lang="en-GB" sz="2400" b="0" i="0" dirty="0">
                <a:solidFill>
                  <a:srgbClr val="57595D"/>
                </a:solidFill>
                <a:effectLst/>
                <a:latin typeface="Open Sans" panose="020B0606030504020204" pitchFamily="34" charset="0"/>
              </a:rPr>
              <a:t>, ask yourself:</a:t>
            </a:r>
          </a:p>
          <a:p>
            <a:pPr algn="l">
              <a:buFont typeface="+mj-lt"/>
              <a:buAutoNum type="arabicPeriod"/>
            </a:pPr>
            <a:r>
              <a:rPr lang="en-GB" sz="2400" b="0" i="0" dirty="0">
                <a:solidFill>
                  <a:srgbClr val="57595D"/>
                </a:solidFill>
                <a:effectLst/>
                <a:latin typeface="Open Sans" panose="020B0606030504020204" pitchFamily="34" charset="0"/>
              </a:rPr>
              <a:t>How many/much?</a:t>
            </a:r>
          </a:p>
          <a:p>
            <a:pPr algn="l">
              <a:buFont typeface="+mj-lt"/>
              <a:buAutoNum type="arabicPeriod"/>
            </a:pPr>
            <a:r>
              <a:rPr lang="en-GB" sz="2400" b="0" i="0" dirty="0">
                <a:solidFill>
                  <a:srgbClr val="57595D"/>
                </a:solidFill>
                <a:effectLst/>
                <a:latin typeface="Open Sans" panose="020B0606030504020204" pitchFamily="34" charset="0"/>
              </a:rPr>
              <a:t>How do I know if I have reached my goal?</a:t>
            </a:r>
          </a:p>
          <a:p>
            <a:pPr algn="l">
              <a:buFont typeface="+mj-lt"/>
              <a:buAutoNum type="arabicPeriod"/>
            </a:pPr>
            <a:r>
              <a:rPr lang="en-GB" sz="2400" b="0" i="0" dirty="0">
                <a:solidFill>
                  <a:srgbClr val="57595D"/>
                </a:solidFill>
                <a:effectLst/>
                <a:latin typeface="Open Sans" panose="020B0606030504020204" pitchFamily="34" charset="0"/>
              </a:rPr>
              <a:t>What is my indicator of progress?</a:t>
            </a:r>
          </a:p>
          <a:p>
            <a:endParaRPr lang="en-GB" dirty="0"/>
          </a:p>
        </p:txBody>
      </p:sp>
      <p:sp>
        <p:nvSpPr>
          <p:cNvPr id="4" name="Date Placeholder 3">
            <a:extLst>
              <a:ext uri="{FF2B5EF4-FFF2-40B4-BE49-F238E27FC236}">
                <a16:creationId xmlns:a16="http://schemas.microsoft.com/office/drawing/2014/main" id="{AFAA804A-DAA1-4ABC-872B-7961469881BB}"/>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FCD11402-BBE9-4287-B135-3DBEE3D6E546}"/>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289565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88218-C1A0-4767-9E84-BCA38BA5C7CC}"/>
              </a:ext>
            </a:extLst>
          </p:cNvPr>
          <p:cNvSpPr>
            <a:spLocks noGrp="1"/>
          </p:cNvSpPr>
          <p:nvPr>
            <p:ph type="title"/>
          </p:nvPr>
        </p:nvSpPr>
        <p:spPr/>
        <p:txBody>
          <a:bodyPr/>
          <a:lstStyle/>
          <a:p>
            <a:br>
              <a:rPr lang="en-GB" sz="3600" i="0" dirty="0">
                <a:solidFill>
                  <a:srgbClr val="132E57"/>
                </a:solidFill>
                <a:effectLst/>
                <a:latin typeface="Open Sans" panose="020B0606030504020204" pitchFamily="34" charset="0"/>
              </a:rPr>
            </a:br>
            <a:r>
              <a:rPr lang="en-GB" sz="3600" b="1" i="0" dirty="0">
                <a:solidFill>
                  <a:srgbClr val="132E57"/>
                </a:solidFill>
                <a:effectLst/>
                <a:latin typeface="Open Sans" panose="020B0606030504020204" pitchFamily="34" charset="0"/>
              </a:rPr>
              <a:t>Achievable SMART Goals</a:t>
            </a:r>
            <a:br>
              <a:rPr lang="en-GB" b="1" i="0" dirty="0">
                <a:solidFill>
                  <a:srgbClr val="132E57"/>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40829611-91EF-4C3A-B968-334E672E6F4A}"/>
              </a:ext>
            </a:extLst>
          </p:cNvPr>
          <p:cNvSpPr>
            <a:spLocks noGrp="1"/>
          </p:cNvSpPr>
          <p:nvPr>
            <p:ph idx="1"/>
          </p:nvPr>
        </p:nvSpPr>
        <p:spPr/>
        <p:txBody>
          <a:bodyPr/>
          <a:lstStyle/>
          <a:p>
            <a:pPr marL="0" indent="0" algn="l">
              <a:buNone/>
            </a:pPr>
            <a:r>
              <a:rPr lang="en-GB" sz="2400" b="0" i="0" dirty="0">
                <a:solidFill>
                  <a:srgbClr val="57595D"/>
                </a:solidFill>
                <a:effectLst/>
                <a:latin typeface="Open Sans" panose="020B0606030504020204" pitchFamily="34" charset="0"/>
              </a:rPr>
              <a:t>A SMART goal must be achievable and attainable. This will help you figure out ways you can realize that goal and work towards it. The achievability of the goal should be stretched to make you feel challenged, but defined well enough that you can actually achieve it. Ask yourself:</a:t>
            </a:r>
          </a:p>
          <a:p>
            <a:pPr algn="l">
              <a:buFont typeface="+mj-lt"/>
              <a:buAutoNum type="arabicPeriod"/>
            </a:pPr>
            <a:r>
              <a:rPr lang="en-GB" sz="2400" b="0" i="0" dirty="0">
                <a:solidFill>
                  <a:srgbClr val="57595D"/>
                </a:solidFill>
                <a:effectLst/>
                <a:latin typeface="Open Sans" panose="020B0606030504020204" pitchFamily="34" charset="0"/>
              </a:rPr>
              <a:t>Do I have the resources and capabilities to achieve the goal? If not, what am I missing?</a:t>
            </a:r>
          </a:p>
          <a:p>
            <a:pPr algn="l">
              <a:buFont typeface="+mj-lt"/>
              <a:buAutoNum type="arabicPeriod"/>
            </a:pPr>
            <a:r>
              <a:rPr lang="en-GB" sz="2400" b="0" i="0" dirty="0">
                <a:solidFill>
                  <a:srgbClr val="57595D"/>
                </a:solidFill>
                <a:effectLst/>
                <a:latin typeface="Open Sans" panose="020B0606030504020204" pitchFamily="34" charset="0"/>
              </a:rPr>
              <a:t>Have others done it successfully before?</a:t>
            </a:r>
          </a:p>
          <a:p>
            <a:endParaRPr lang="en-GB" dirty="0"/>
          </a:p>
        </p:txBody>
      </p:sp>
      <p:sp>
        <p:nvSpPr>
          <p:cNvPr id="4" name="Date Placeholder 3">
            <a:extLst>
              <a:ext uri="{FF2B5EF4-FFF2-40B4-BE49-F238E27FC236}">
                <a16:creationId xmlns:a16="http://schemas.microsoft.com/office/drawing/2014/main" id="{962AE878-9A34-4818-8266-1F4F014B0569}"/>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3A0F7EEC-32A1-4B3C-BC6E-9863A892A060}"/>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316133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40855-60CF-453A-A000-2337A0D4F9AD}"/>
              </a:ext>
            </a:extLst>
          </p:cNvPr>
          <p:cNvSpPr>
            <a:spLocks noGrp="1"/>
          </p:cNvSpPr>
          <p:nvPr>
            <p:ph type="title"/>
          </p:nvPr>
        </p:nvSpPr>
        <p:spPr/>
        <p:txBody>
          <a:bodyPr/>
          <a:lstStyle/>
          <a:p>
            <a:br>
              <a:rPr lang="en-GB" b="1" i="0" dirty="0">
                <a:solidFill>
                  <a:srgbClr val="132E57"/>
                </a:solidFill>
                <a:effectLst/>
                <a:latin typeface="Open Sans" panose="020B0606030504020204" pitchFamily="34" charset="0"/>
              </a:rPr>
            </a:br>
            <a:r>
              <a:rPr lang="en-GB" b="1" i="0" dirty="0">
                <a:solidFill>
                  <a:srgbClr val="132E57"/>
                </a:solidFill>
                <a:effectLst/>
                <a:latin typeface="Open Sans" panose="020B0606030504020204" pitchFamily="34" charset="0"/>
              </a:rPr>
              <a:t>Realistic SMART Goals</a:t>
            </a:r>
            <a:br>
              <a:rPr lang="en-GB" b="1" i="0" dirty="0">
                <a:solidFill>
                  <a:srgbClr val="132E57"/>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CED2AE00-30E7-46B0-BE9A-D5DF18775B8D}"/>
              </a:ext>
            </a:extLst>
          </p:cNvPr>
          <p:cNvSpPr>
            <a:spLocks noGrp="1"/>
          </p:cNvSpPr>
          <p:nvPr>
            <p:ph idx="1"/>
          </p:nvPr>
        </p:nvSpPr>
        <p:spPr/>
        <p:txBody>
          <a:bodyPr/>
          <a:lstStyle/>
          <a:p>
            <a:pPr marL="0" indent="0" algn="l">
              <a:buNone/>
            </a:pPr>
            <a:r>
              <a:rPr lang="en-GB" sz="2400" b="0" i="0" dirty="0">
                <a:solidFill>
                  <a:srgbClr val="57595D"/>
                </a:solidFill>
                <a:effectLst/>
                <a:latin typeface="Open Sans" panose="020B0606030504020204" pitchFamily="34" charset="0"/>
              </a:rPr>
              <a:t>A SMART goal must be realistic in that the goal can be realistically achieved given the available resources and time. A SMART goal is likely realistic if you believe that it can be accomplished. Ask yourself:</a:t>
            </a:r>
          </a:p>
          <a:p>
            <a:pPr algn="l">
              <a:buFont typeface="+mj-lt"/>
              <a:buAutoNum type="arabicPeriod"/>
            </a:pPr>
            <a:r>
              <a:rPr lang="en-GB" sz="2400" b="0" i="0" dirty="0">
                <a:solidFill>
                  <a:srgbClr val="57595D"/>
                </a:solidFill>
                <a:effectLst/>
                <a:latin typeface="Open Sans" panose="020B0606030504020204" pitchFamily="34" charset="0"/>
              </a:rPr>
              <a:t>Is the goal realistic and within reach?</a:t>
            </a:r>
          </a:p>
          <a:p>
            <a:pPr algn="l">
              <a:buFont typeface="+mj-lt"/>
              <a:buAutoNum type="arabicPeriod"/>
            </a:pPr>
            <a:r>
              <a:rPr lang="en-GB" sz="2400" b="0" i="0" dirty="0">
                <a:solidFill>
                  <a:srgbClr val="57595D"/>
                </a:solidFill>
                <a:effectLst/>
                <a:latin typeface="Open Sans" panose="020B0606030504020204" pitchFamily="34" charset="0"/>
              </a:rPr>
              <a:t>Is the goal reachable, given the time and resources?</a:t>
            </a:r>
          </a:p>
          <a:p>
            <a:pPr algn="l">
              <a:buFont typeface="+mj-lt"/>
              <a:buAutoNum type="arabicPeriod"/>
            </a:pPr>
            <a:r>
              <a:rPr lang="en-GB" sz="2400" b="0" i="0" dirty="0">
                <a:solidFill>
                  <a:srgbClr val="57595D"/>
                </a:solidFill>
                <a:effectLst/>
                <a:latin typeface="Open Sans" panose="020B0606030504020204" pitchFamily="34" charset="0"/>
              </a:rPr>
              <a:t>Are you able to commit to achieving the goal?</a:t>
            </a:r>
          </a:p>
          <a:p>
            <a:endParaRPr lang="en-GB" dirty="0"/>
          </a:p>
        </p:txBody>
      </p:sp>
      <p:sp>
        <p:nvSpPr>
          <p:cNvPr id="4" name="Date Placeholder 3">
            <a:extLst>
              <a:ext uri="{FF2B5EF4-FFF2-40B4-BE49-F238E27FC236}">
                <a16:creationId xmlns:a16="http://schemas.microsoft.com/office/drawing/2014/main" id="{84D5DF3B-C8A1-4BB0-99B1-99A23464D1DF}"/>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DBD9F1A7-EDC9-4ACF-8C38-EB06F3A8D67F}"/>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350513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DC4E0-229B-4D2B-A5EC-9DE55A12297E}"/>
              </a:ext>
            </a:extLst>
          </p:cNvPr>
          <p:cNvSpPr>
            <a:spLocks noGrp="1"/>
          </p:cNvSpPr>
          <p:nvPr>
            <p:ph type="title"/>
          </p:nvPr>
        </p:nvSpPr>
        <p:spPr/>
        <p:txBody>
          <a:bodyPr/>
          <a:lstStyle/>
          <a:p>
            <a:br>
              <a:rPr lang="en-GB" b="1" i="0" dirty="0">
                <a:solidFill>
                  <a:srgbClr val="132E57"/>
                </a:solidFill>
                <a:effectLst/>
                <a:latin typeface="Open Sans" panose="020B0606030504020204" pitchFamily="34" charset="0"/>
              </a:rPr>
            </a:br>
            <a:r>
              <a:rPr lang="en-GB" b="1" i="0" dirty="0">
                <a:solidFill>
                  <a:srgbClr val="132E57"/>
                </a:solidFill>
                <a:effectLst/>
                <a:latin typeface="Open Sans" panose="020B0606030504020204" pitchFamily="34" charset="0"/>
              </a:rPr>
              <a:t>Timely SMART Goals</a:t>
            </a:r>
            <a:br>
              <a:rPr lang="en-GB" b="1" i="0" dirty="0">
                <a:solidFill>
                  <a:srgbClr val="132E57"/>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A78EC0AA-6FAA-40D6-AB8C-19001FE9B95F}"/>
              </a:ext>
            </a:extLst>
          </p:cNvPr>
          <p:cNvSpPr>
            <a:spLocks noGrp="1"/>
          </p:cNvSpPr>
          <p:nvPr>
            <p:ph idx="1"/>
          </p:nvPr>
        </p:nvSpPr>
        <p:spPr/>
        <p:txBody>
          <a:bodyPr/>
          <a:lstStyle/>
          <a:p>
            <a:pPr marL="0" indent="0" algn="l">
              <a:buNone/>
            </a:pPr>
            <a:r>
              <a:rPr lang="en-GB" sz="2400" b="0" i="0" dirty="0">
                <a:solidFill>
                  <a:srgbClr val="57595D"/>
                </a:solidFill>
                <a:effectLst/>
                <a:latin typeface="Open Sans" panose="020B0606030504020204" pitchFamily="34" charset="0"/>
              </a:rPr>
              <a:t>A SMART goal must be time-bound in that it has a start and finish date. If the goal is not time-constrained, there will be no sense of urgency and, therefore, less motivation to achieve the goal. Ask yourself:</a:t>
            </a:r>
          </a:p>
          <a:p>
            <a:pPr algn="l">
              <a:buFont typeface="+mj-lt"/>
              <a:buAutoNum type="arabicPeriod"/>
            </a:pPr>
            <a:r>
              <a:rPr lang="en-GB" sz="2400" b="0" i="0" dirty="0">
                <a:solidFill>
                  <a:srgbClr val="57595D"/>
                </a:solidFill>
                <a:effectLst/>
                <a:latin typeface="Open Sans" panose="020B0606030504020204" pitchFamily="34" charset="0"/>
              </a:rPr>
              <a:t>Does my goal have a deadline?</a:t>
            </a:r>
          </a:p>
          <a:p>
            <a:pPr algn="l">
              <a:buFont typeface="+mj-lt"/>
              <a:buAutoNum type="arabicPeriod"/>
            </a:pPr>
            <a:r>
              <a:rPr lang="en-GB" sz="2400" b="0" i="0" dirty="0">
                <a:solidFill>
                  <a:srgbClr val="57595D"/>
                </a:solidFill>
                <a:effectLst/>
                <a:latin typeface="Open Sans" panose="020B0606030504020204" pitchFamily="34" charset="0"/>
              </a:rPr>
              <a:t>By when do you want to achieve your goal?</a:t>
            </a:r>
          </a:p>
          <a:p>
            <a:endParaRPr lang="en-GB" dirty="0"/>
          </a:p>
        </p:txBody>
      </p:sp>
      <p:sp>
        <p:nvSpPr>
          <p:cNvPr id="4" name="Date Placeholder 3">
            <a:extLst>
              <a:ext uri="{FF2B5EF4-FFF2-40B4-BE49-F238E27FC236}">
                <a16:creationId xmlns:a16="http://schemas.microsoft.com/office/drawing/2014/main" id="{056BE5EB-6FCB-461D-9DC2-14BD100B9A47}"/>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A3348EF1-8559-47CC-A582-305CA64E02D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425887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04BAC-4AAB-49DF-9924-149914492884}"/>
              </a:ext>
            </a:extLst>
          </p:cNvPr>
          <p:cNvSpPr>
            <a:spLocks noGrp="1"/>
          </p:cNvSpPr>
          <p:nvPr>
            <p:ph type="title"/>
          </p:nvPr>
        </p:nvSpPr>
        <p:spPr/>
        <p:txBody>
          <a:bodyPr/>
          <a:lstStyle/>
          <a:p>
            <a:br>
              <a:rPr lang="en-GB" sz="3600" b="1" i="0" dirty="0">
                <a:solidFill>
                  <a:srgbClr val="132E57"/>
                </a:solidFill>
                <a:effectLst/>
                <a:latin typeface="Open Sans" panose="020B0606030504020204" pitchFamily="34" charset="0"/>
              </a:rPr>
            </a:br>
            <a:r>
              <a:rPr lang="en-GB" sz="3600" b="1" i="0" dirty="0">
                <a:solidFill>
                  <a:srgbClr val="132E57"/>
                </a:solidFill>
                <a:effectLst/>
                <a:latin typeface="Open Sans" panose="020B0606030504020204" pitchFamily="34" charset="0"/>
              </a:rPr>
              <a:t>The Importance of SMART Goal Setting</a:t>
            </a:r>
            <a:br>
              <a:rPr lang="en-GB" sz="3600" b="1" i="0" dirty="0">
                <a:solidFill>
                  <a:srgbClr val="132E57"/>
                </a:solidFill>
                <a:effectLst/>
                <a:latin typeface="Open Sans" panose="020B0606030504020204" pitchFamily="34" charset="0"/>
              </a:rPr>
            </a:br>
            <a:endParaRPr lang="en-GB" sz="3600" dirty="0"/>
          </a:p>
        </p:txBody>
      </p:sp>
      <p:sp>
        <p:nvSpPr>
          <p:cNvPr id="3" name="Content Placeholder 2">
            <a:extLst>
              <a:ext uri="{FF2B5EF4-FFF2-40B4-BE49-F238E27FC236}">
                <a16:creationId xmlns:a16="http://schemas.microsoft.com/office/drawing/2014/main" id="{A226A444-4B66-4285-BDBC-1A51B34ED7B4}"/>
              </a:ext>
            </a:extLst>
          </p:cNvPr>
          <p:cNvSpPr>
            <a:spLocks noGrp="1"/>
          </p:cNvSpPr>
          <p:nvPr>
            <p:ph idx="1"/>
          </p:nvPr>
        </p:nvSpPr>
        <p:spPr/>
        <p:txBody>
          <a:bodyPr/>
          <a:lstStyle/>
          <a:p>
            <a:pPr algn="l"/>
            <a:r>
              <a:rPr lang="en-GB" sz="2400" b="0" i="0" dirty="0">
                <a:solidFill>
                  <a:srgbClr val="57595D"/>
                </a:solidFill>
                <a:effectLst/>
                <a:latin typeface="Open Sans" panose="020B0606030504020204" pitchFamily="34" charset="0"/>
              </a:rPr>
              <a:t>Often, businesses will set themselves up for failure by setting general and unrealistic goals such as “I want to be the best at X.” This goal is vague, with no sense of direction.</a:t>
            </a:r>
          </a:p>
          <a:p>
            <a:pPr algn="l"/>
            <a:r>
              <a:rPr lang="en-GB" sz="2400" b="1" i="0" dirty="0">
                <a:solidFill>
                  <a:srgbClr val="57595D"/>
                </a:solidFill>
                <a:effectLst/>
                <a:latin typeface="Open Sans" panose="020B0606030504020204" pitchFamily="34" charset="0"/>
              </a:rPr>
              <a:t>SMART goals </a:t>
            </a:r>
            <a:r>
              <a:rPr lang="en-GB" sz="2400" b="0" i="0" dirty="0">
                <a:solidFill>
                  <a:srgbClr val="57595D"/>
                </a:solidFill>
                <a:effectLst/>
                <a:latin typeface="Open Sans" panose="020B0606030504020204" pitchFamily="34" charset="0"/>
              </a:rPr>
              <a:t>set you up for success by making goals specific, measurable, achievable, realistic, and timely. The SMART method helps push you further, gives you a sense of direction, and helps you organize and reach your goals.</a:t>
            </a:r>
          </a:p>
          <a:p>
            <a:pPr algn="l"/>
            <a:r>
              <a:rPr lang="en-GB" b="0" i="0" dirty="0">
                <a:solidFill>
                  <a:srgbClr val="57595D"/>
                </a:solidFill>
                <a:effectLst/>
                <a:latin typeface="Open Sans" panose="020B0606030504020204" pitchFamily="34" charset="0"/>
              </a:rPr>
              <a:t> </a:t>
            </a:r>
          </a:p>
          <a:p>
            <a:endParaRPr lang="en-GB" dirty="0"/>
          </a:p>
        </p:txBody>
      </p:sp>
      <p:sp>
        <p:nvSpPr>
          <p:cNvPr id="4" name="Date Placeholder 3">
            <a:extLst>
              <a:ext uri="{FF2B5EF4-FFF2-40B4-BE49-F238E27FC236}">
                <a16:creationId xmlns:a16="http://schemas.microsoft.com/office/drawing/2014/main" id="{36171F68-3512-45F0-B4E7-3D3D4998CBCC}"/>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D2F456E1-4141-41A1-8F01-FE488383965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269877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53EB713-12F6-FD9E-34B3-5C4F3D183A73}"/>
              </a:ext>
            </a:extLst>
          </p:cNvPr>
          <p:cNvSpPr>
            <a:spLocks noGrp="1"/>
          </p:cNvSpPr>
          <p:nvPr>
            <p:ph type="title"/>
          </p:nvPr>
        </p:nvSpPr>
        <p:spPr>
          <a:xfrm>
            <a:off x="457200" y="274638"/>
            <a:ext cx="8229600" cy="1143000"/>
          </a:xfrm>
        </p:spPr>
        <p:txBody>
          <a:bodyPr wrap="square" anchor="ctr">
            <a:normAutofit/>
          </a:bodyPr>
          <a:lstStyle/>
          <a:p>
            <a:r>
              <a:rPr lang="en-US" dirty="0"/>
              <a:t>Organizational Objectives </a:t>
            </a:r>
          </a:p>
        </p:txBody>
      </p:sp>
      <p:pic>
        <p:nvPicPr>
          <p:cNvPr id="6" name="Content Placeholder 5">
            <a:extLst>
              <a:ext uri="{FF2B5EF4-FFF2-40B4-BE49-F238E27FC236}">
                <a16:creationId xmlns:a16="http://schemas.microsoft.com/office/drawing/2014/main" id="{3FDF4ADB-6516-42A4-AD16-1EB2AB9B3657}"/>
              </a:ext>
            </a:extLst>
          </p:cNvPr>
          <p:cNvPicPr>
            <a:picLocks noGrp="1" noChangeAspect="1"/>
          </p:cNvPicPr>
          <p:nvPr>
            <p:ph idx="1"/>
          </p:nvPr>
        </p:nvPicPr>
        <p:blipFill>
          <a:blip r:embed="rId2"/>
          <a:stretch>
            <a:fillRect/>
          </a:stretch>
        </p:blipFill>
        <p:spPr>
          <a:xfrm>
            <a:off x="1259633" y="1600200"/>
            <a:ext cx="5923276" cy="3916363"/>
          </a:xfrm>
          <a:prstGeom prst="rect">
            <a:avLst/>
          </a:prstGeom>
          <a:noFill/>
        </p:spPr>
      </p:pic>
      <p:sp>
        <p:nvSpPr>
          <p:cNvPr id="4" name="Date Placeholder 3">
            <a:extLst>
              <a:ext uri="{FF2B5EF4-FFF2-40B4-BE49-F238E27FC236}">
                <a16:creationId xmlns:a16="http://schemas.microsoft.com/office/drawing/2014/main" id="{6844EE34-A9BB-4EFD-A78E-714A98A558B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24/05/2022</a:t>
            </a:fld>
            <a:endParaRPr lang="en-GB" altLang="en-US" sz="900"/>
          </a:p>
        </p:txBody>
      </p:sp>
      <p:sp>
        <p:nvSpPr>
          <p:cNvPr id="5" name="Slide Number Placeholder 4">
            <a:extLst>
              <a:ext uri="{FF2B5EF4-FFF2-40B4-BE49-F238E27FC236}">
                <a16:creationId xmlns:a16="http://schemas.microsoft.com/office/drawing/2014/main" id="{8D9ED9CD-C292-4889-964E-B6A0453EFDA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3464341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202B-DDCF-4177-A05F-4033E993694E}"/>
              </a:ext>
            </a:extLst>
          </p:cNvPr>
          <p:cNvSpPr>
            <a:spLocks noGrp="1"/>
          </p:cNvSpPr>
          <p:nvPr>
            <p:ph type="title"/>
          </p:nvPr>
        </p:nvSpPr>
        <p:spPr>
          <a:xfrm>
            <a:off x="457200" y="274638"/>
            <a:ext cx="8229600" cy="1143000"/>
          </a:xfrm>
        </p:spPr>
        <p:txBody>
          <a:bodyPr wrap="square" anchor="ctr">
            <a:normAutofit/>
          </a:bodyPr>
          <a:lstStyle/>
          <a:p>
            <a:r>
              <a:rPr lang="en-GB" dirty="0"/>
              <a:t>Organisational Objectives </a:t>
            </a:r>
            <a:r>
              <a:rPr lang="en-GB" dirty="0" err="1"/>
              <a:t>ctnd</a:t>
            </a:r>
            <a:r>
              <a:rPr lang="en-GB" dirty="0"/>
              <a:t>.</a:t>
            </a:r>
          </a:p>
        </p:txBody>
      </p:sp>
      <p:pic>
        <p:nvPicPr>
          <p:cNvPr id="6" name="Content Placeholder 5">
            <a:extLst>
              <a:ext uri="{FF2B5EF4-FFF2-40B4-BE49-F238E27FC236}">
                <a16:creationId xmlns:a16="http://schemas.microsoft.com/office/drawing/2014/main" id="{CDA3F99C-96C7-47BC-9BAA-D8DEB59AAB45}"/>
              </a:ext>
            </a:extLst>
          </p:cNvPr>
          <p:cNvPicPr>
            <a:picLocks noGrp="1" noChangeAspect="1"/>
          </p:cNvPicPr>
          <p:nvPr>
            <p:ph idx="1"/>
          </p:nvPr>
        </p:nvPicPr>
        <p:blipFill>
          <a:blip r:embed="rId2"/>
          <a:stretch>
            <a:fillRect/>
          </a:stretch>
        </p:blipFill>
        <p:spPr>
          <a:xfrm>
            <a:off x="1961091" y="1600200"/>
            <a:ext cx="5221817" cy="3916363"/>
          </a:xfrm>
          <a:prstGeom prst="rect">
            <a:avLst/>
          </a:prstGeom>
          <a:noFill/>
        </p:spPr>
      </p:pic>
      <p:sp>
        <p:nvSpPr>
          <p:cNvPr id="4" name="Date Placeholder 3">
            <a:extLst>
              <a:ext uri="{FF2B5EF4-FFF2-40B4-BE49-F238E27FC236}">
                <a16:creationId xmlns:a16="http://schemas.microsoft.com/office/drawing/2014/main" id="{62D16467-E351-45EB-9CCA-A7DC9B8C4D6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24/05/2022</a:t>
            </a:fld>
            <a:endParaRPr lang="en-GB" altLang="en-US" sz="900"/>
          </a:p>
        </p:txBody>
      </p:sp>
      <p:sp>
        <p:nvSpPr>
          <p:cNvPr id="5" name="Slide Number Placeholder 4">
            <a:extLst>
              <a:ext uri="{FF2B5EF4-FFF2-40B4-BE49-F238E27FC236}">
                <a16:creationId xmlns:a16="http://schemas.microsoft.com/office/drawing/2014/main" id="{06E1B65A-5354-45D2-9C0B-DCF7E59983A2}"/>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1243014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68695-1A2E-42E1-B88E-E86E87EB9D2B}"/>
              </a:ext>
            </a:extLst>
          </p:cNvPr>
          <p:cNvSpPr>
            <a:spLocks noGrp="1"/>
          </p:cNvSpPr>
          <p:nvPr>
            <p:ph type="title"/>
          </p:nvPr>
        </p:nvSpPr>
        <p:spPr/>
        <p:txBody>
          <a:bodyPr/>
          <a:lstStyle/>
          <a:p>
            <a:r>
              <a:rPr lang="en-GB" sz="3600" b="0" i="0" dirty="0">
                <a:solidFill>
                  <a:srgbClr val="444444"/>
                </a:solidFill>
                <a:effectLst/>
                <a:latin typeface="Roboto" panose="02000000000000000000" pitchFamily="2" charset="0"/>
              </a:rPr>
              <a:t>Professional Development Plan (PDP)</a:t>
            </a:r>
            <a:endParaRPr lang="en-GB" sz="3600" dirty="0"/>
          </a:p>
        </p:txBody>
      </p:sp>
      <p:sp>
        <p:nvSpPr>
          <p:cNvPr id="3" name="Content Placeholder 2">
            <a:extLst>
              <a:ext uri="{FF2B5EF4-FFF2-40B4-BE49-F238E27FC236}">
                <a16:creationId xmlns:a16="http://schemas.microsoft.com/office/drawing/2014/main" id="{F68FAB32-1E46-47CA-BAFA-C7841D2A74E8}"/>
              </a:ext>
            </a:extLst>
          </p:cNvPr>
          <p:cNvSpPr>
            <a:spLocks noGrp="1"/>
          </p:cNvSpPr>
          <p:nvPr>
            <p:ph idx="1"/>
          </p:nvPr>
        </p:nvSpPr>
        <p:spPr/>
        <p:txBody>
          <a:bodyPr/>
          <a:lstStyle/>
          <a:p>
            <a:pPr marL="0" indent="0">
              <a:buNone/>
            </a:pPr>
            <a:r>
              <a:rPr lang="en-GB" b="0" i="0" dirty="0">
                <a:solidFill>
                  <a:srgbClr val="444444"/>
                </a:solidFill>
                <a:effectLst/>
                <a:latin typeface="Roboto" panose="02000000000000000000" pitchFamily="2" charset="0"/>
              </a:rPr>
              <a:t>A Professional Development Plan (PDP), also known as an Employee Development Plan or an Individual Development Plan, is used to document career goals and set out a strategy on how to meet them. Creating a PDP takes time and planning.</a:t>
            </a:r>
            <a:endParaRPr lang="en-GB" dirty="0"/>
          </a:p>
        </p:txBody>
      </p:sp>
      <p:sp>
        <p:nvSpPr>
          <p:cNvPr id="4" name="Date Placeholder 3">
            <a:extLst>
              <a:ext uri="{FF2B5EF4-FFF2-40B4-BE49-F238E27FC236}">
                <a16:creationId xmlns:a16="http://schemas.microsoft.com/office/drawing/2014/main" id="{E6B11498-4CB8-405C-93CA-FD1995761C2B}"/>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7DDCD9C2-ED51-41F8-84E9-E795D440CD30}"/>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504343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AEC1F-4C84-47EE-AE18-3B3C5A8D6788}"/>
              </a:ext>
            </a:extLst>
          </p:cNvPr>
          <p:cNvSpPr>
            <a:spLocks noGrp="1"/>
          </p:cNvSpPr>
          <p:nvPr>
            <p:ph type="title"/>
          </p:nvPr>
        </p:nvSpPr>
        <p:spPr/>
        <p:txBody>
          <a:bodyPr/>
          <a:lstStyle/>
          <a:p>
            <a:r>
              <a:rPr lang="en-GB" dirty="0"/>
              <a:t>PDP Template </a:t>
            </a:r>
          </a:p>
        </p:txBody>
      </p:sp>
      <p:graphicFrame>
        <p:nvGraphicFramePr>
          <p:cNvPr id="6" name="Content Placeholder 5">
            <a:extLst>
              <a:ext uri="{FF2B5EF4-FFF2-40B4-BE49-F238E27FC236}">
                <a16:creationId xmlns:a16="http://schemas.microsoft.com/office/drawing/2014/main" id="{62610142-6E21-4A15-932D-69938B343DA3}"/>
              </a:ext>
            </a:extLst>
          </p:cNvPr>
          <p:cNvGraphicFramePr>
            <a:graphicFrameLocks noGrp="1"/>
          </p:cNvGraphicFramePr>
          <p:nvPr>
            <p:ph idx="1"/>
            <p:extLst>
              <p:ext uri="{D42A27DB-BD31-4B8C-83A1-F6EECF244321}">
                <p14:modId xmlns:p14="http://schemas.microsoft.com/office/powerpoint/2010/main" val="1021263269"/>
              </p:ext>
            </p:extLst>
          </p:nvPr>
        </p:nvGraphicFramePr>
        <p:xfrm>
          <a:off x="1108075" y="2060848"/>
          <a:ext cx="6927849" cy="2927977"/>
        </p:xfrm>
        <a:graphic>
          <a:graphicData uri="http://schemas.openxmlformats.org/drawingml/2006/table">
            <a:tbl>
              <a:tblPr firstRow="1" firstCol="1" bandRow="1">
                <a:tableStyleId>{5C22544A-7EE6-4342-B048-85BDC9FD1C3A}</a:tableStyleId>
              </a:tblPr>
              <a:tblGrid>
                <a:gridCol w="924433">
                  <a:extLst>
                    <a:ext uri="{9D8B030D-6E8A-4147-A177-3AD203B41FA5}">
                      <a16:colId xmlns:a16="http://schemas.microsoft.com/office/drawing/2014/main" val="1946842661"/>
                    </a:ext>
                  </a:extLst>
                </a:gridCol>
                <a:gridCol w="717945">
                  <a:extLst>
                    <a:ext uri="{9D8B030D-6E8A-4147-A177-3AD203B41FA5}">
                      <a16:colId xmlns:a16="http://schemas.microsoft.com/office/drawing/2014/main" val="469139136"/>
                    </a:ext>
                  </a:extLst>
                </a:gridCol>
                <a:gridCol w="1167772">
                  <a:extLst>
                    <a:ext uri="{9D8B030D-6E8A-4147-A177-3AD203B41FA5}">
                      <a16:colId xmlns:a16="http://schemas.microsoft.com/office/drawing/2014/main" val="820158843"/>
                    </a:ext>
                  </a:extLst>
                </a:gridCol>
                <a:gridCol w="1431442">
                  <a:extLst>
                    <a:ext uri="{9D8B030D-6E8A-4147-A177-3AD203B41FA5}">
                      <a16:colId xmlns:a16="http://schemas.microsoft.com/office/drawing/2014/main" val="1992690153"/>
                    </a:ext>
                  </a:extLst>
                </a:gridCol>
                <a:gridCol w="805623">
                  <a:extLst>
                    <a:ext uri="{9D8B030D-6E8A-4147-A177-3AD203B41FA5}">
                      <a16:colId xmlns:a16="http://schemas.microsoft.com/office/drawing/2014/main" val="958987650"/>
                    </a:ext>
                  </a:extLst>
                </a:gridCol>
                <a:gridCol w="803717">
                  <a:extLst>
                    <a:ext uri="{9D8B030D-6E8A-4147-A177-3AD203B41FA5}">
                      <a16:colId xmlns:a16="http://schemas.microsoft.com/office/drawing/2014/main" val="1413694673"/>
                    </a:ext>
                  </a:extLst>
                </a:gridCol>
                <a:gridCol w="1076917">
                  <a:extLst>
                    <a:ext uri="{9D8B030D-6E8A-4147-A177-3AD203B41FA5}">
                      <a16:colId xmlns:a16="http://schemas.microsoft.com/office/drawing/2014/main" val="1923488926"/>
                    </a:ext>
                  </a:extLst>
                </a:gridCol>
              </a:tblGrid>
              <a:tr h="553077">
                <a:tc>
                  <a:txBody>
                    <a:bodyPr/>
                    <a:lstStyle/>
                    <a:p>
                      <a:pPr marL="15240" marR="67945" indent="-6350" algn="just">
                        <a:lnSpc>
                          <a:spcPct val="99000"/>
                        </a:lnSpc>
                        <a:spcAft>
                          <a:spcPts val="5"/>
                        </a:spcAft>
                      </a:pPr>
                      <a:r>
                        <a:rPr lang="en-GB" sz="1100">
                          <a:effectLst/>
                        </a:rPr>
                        <a:t>Development Objectives</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Priority</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Activities to be undertaken</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Resources</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Target Start Date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Target End Date</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Evaluation </a:t>
                      </a:r>
                    </a:p>
                  </a:txBody>
                  <a:tcPr marL="68580" marR="68580" marT="0" marB="0"/>
                </a:tc>
                <a:extLst>
                  <a:ext uri="{0D108BD9-81ED-4DB2-BD59-A6C34878D82A}">
                    <a16:rowId xmlns:a16="http://schemas.microsoft.com/office/drawing/2014/main" val="440383162"/>
                  </a:ext>
                </a:extLst>
              </a:tr>
              <a:tr h="474980">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399813"/>
                  </a:ext>
                </a:extLst>
              </a:tr>
              <a:tr h="474980">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7336474"/>
                  </a:ext>
                </a:extLst>
              </a:tr>
              <a:tr h="474980">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65989042"/>
                  </a:ext>
                </a:extLst>
              </a:tr>
              <a:tr h="474980">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2389221"/>
                  </a:ext>
                </a:extLst>
              </a:tr>
              <a:tr h="474980">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dirty="0">
                          <a:effectLst/>
                        </a:rPr>
                        <a:t> </a:t>
                      </a:r>
                      <a:endParaRPr lang="en-GB" sz="1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marL="15240" marR="67945" indent="-6350" algn="just">
                        <a:lnSpc>
                          <a:spcPct val="99000"/>
                        </a:lnSpc>
                        <a:spcAft>
                          <a:spcPts val="5"/>
                        </a:spcAft>
                      </a:pPr>
                      <a:r>
                        <a:rPr lang="en-GB" sz="1100" dirty="0">
                          <a:effectLst/>
                        </a:rPr>
                        <a:t> </a:t>
                      </a:r>
                      <a:endParaRPr lang="en-GB" sz="1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9102268"/>
                  </a:ext>
                </a:extLst>
              </a:tr>
            </a:tbl>
          </a:graphicData>
        </a:graphic>
      </p:graphicFrame>
      <p:sp>
        <p:nvSpPr>
          <p:cNvPr id="4" name="Date Placeholder 3">
            <a:extLst>
              <a:ext uri="{FF2B5EF4-FFF2-40B4-BE49-F238E27FC236}">
                <a16:creationId xmlns:a16="http://schemas.microsoft.com/office/drawing/2014/main" id="{82F13C37-BB7B-4F39-B09D-E291E5C0F5DD}"/>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2526662D-86D1-4747-A1C7-E63AF26F3E0F}"/>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Rectangle 1">
            <a:extLst>
              <a:ext uri="{FF2B5EF4-FFF2-40B4-BE49-F238E27FC236}">
                <a16:creationId xmlns:a16="http://schemas.microsoft.com/office/drawing/2014/main" id="{E77360FD-785F-44D2-9E19-0D27736F23BE}"/>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460230" rIns="430077" bIns="914112"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rgbClr val="000000"/>
                </a:solidFill>
                <a:effectLst/>
                <a:latin typeface="Arial" panose="020B0604020202020204" pitchFamily="34" charset="0"/>
                <a:ea typeface="Times New Roman" panose="02020603050405020304" pitchFamily="18" charset="0"/>
              </a:rPr>
              <a:t>Appendix A – PDP Template </a:t>
            </a:r>
            <a:endParaRPr kumimoji="0" lang="en-GB" altLang="en-US" sz="6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 </a:t>
            </a:r>
            <a:endParaRPr kumimoji="0" lang="en-GB" altLang="en-US" sz="1100" b="0" i="0" u="none" strike="noStrike" cap="none" normalizeH="0" baseline="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rgbClr val="000000"/>
                </a:solidFill>
                <a:effectLst/>
                <a:latin typeface="Arial" panose="020B0604020202020204" pitchFamily="34" charset="0"/>
                <a:ea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1713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2E7B4-35ED-42F2-AB21-450BD3B6FC63}"/>
              </a:ext>
            </a:extLst>
          </p:cNvPr>
          <p:cNvSpPr>
            <a:spLocks noGrp="1"/>
          </p:cNvSpPr>
          <p:nvPr>
            <p:ph type="title"/>
          </p:nvPr>
        </p:nvSpPr>
        <p:spPr/>
        <p:txBody>
          <a:bodyPr/>
          <a:lstStyle/>
          <a:p>
            <a:r>
              <a:rPr lang="en-GB" dirty="0"/>
              <a:t>Development objectives </a:t>
            </a:r>
          </a:p>
        </p:txBody>
      </p:sp>
      <p:sp>
        <p:nvSpPr>
          <p:cNvPr id="3" name="Content Placeholder 2">
            <a:extLst>
              <a:ext uri="{FF2B5EF4-FFF2-40B4-BE49-F238E27FC236}">
                <a16:creationId xmlns:a16="http://schemas.microsoft.com/office/drawing/2014/main" id="{10CC67FD-7E40-4F93-AC3B-C94D8570C5C6}"/>
              </a:ext>
            </a:extLst>
          </p:cNvPr>
          <p:cNvSpPr>
            <a:spLocks noGrp="1"/>
          </p:cNvSpPr>
          <p:nvPr>
            <p:ph idx="1"/>
          </p:nvPr>
        </p:nvSpPr>
        <p:spPr/>
        <p:txBody>
          <a:bodyPr/>
          <a:lstStyle/>
          <a:p>
            <a:r>
              <a:rPr lang="en-GB" dirty="0"/>
              <a:t>As a company what do you want to develop further to achieve organisational goals ? </a:t>
            </a:r>
          </a:p>
          <a:p>
            <a:endParaRPr lang="en-GB" dirty="0"/>
          </a:p>
          <a:p>
            <a:r>
              <a:rPr lang="en-GB" dirty="0"/>
              <a:t>Identify 5 development objectives for your chosen  company</a:t>
            </a:r>
          </a:p>
        </p:txBody>
      </p:sp>
      <p:sp>
        <p:nvSpPr>
          <p:cNvPr id="4" name="Date Placeholder 3">
            <a:extLst>
              <a:ext uri="{FF2B5EF4-FFF2-40B4-BE49-F238E27FC236}">
                <a16:creationId xmlns:a16="http://schemas.microsoft.com/office/drawing/2014/main" id="{B3D619CF-AA36-4D86-BAC5-1969A434EB9D}"/>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E9DC4864-C686-414F-98E5-AEF96CEA718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264882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75FB2-2541-4658-BBA6-7FA2E84E12F7}"/>
              </a:ext>
            </a:extLst>
          </p:cNvPr>
          <p:cNvSpPr>
            <a:spLocks noGrp="1"/>
          </p:cNvSpPr>
          <p:nvPr>
            <p:ph type="title"/>
          </p:nvPr>
        </p:nvSpPr>
        <p:spPr/>
        <p:txBody>
          <a:bodyPr/>
          <a:lstStyle/>
          <a:p>
            <a:r>
              <a:rPr lang="en-GB" dirty="0"/>
              <a:t>Priority</a:t>
            </a:r>
          </a:p>
        </p:txBody>
      </p:sp>
      <p:sp>
        <p:nvSpPr>
          <p:cNvPr id="3" name="Content Placeholder 2">
            <a:extLst>
              <a:ext uri="{FF2B5EF4-FFF2-40B4-BE49-F238E27FC236}">
                <a16:creationId xmlns:a16="http://schemas.microsoft.com/office/drawing/2014/main" id="{36414AF1-2412-4002-9DFB-26EEFB44571F}"/>
              </a:ext>
            </a:extLst>
          </p:cNvPr>
          <p:cNvSpPr>
            <a:spLocks noGrp="1"/>
          </p:cNvSpPr>
          <p:nvPr>
            <p:ph idx="1"/>
          </p:nvPr>
        </p:nvSpPr>
        <p:spPr/>
        <p:txBody>
          <a:bodyPr/>
          <a:lstStyle/>
          <a:p>
            <a:pPr marL="0" indent="0">
              <a:buNone/>
            </a:pPr>
            <a:r>
              <a:rPr lang="en-GB" dirty="0"/>
              <a:t>How important is it for the company to develop those objectives ?</a:t>
            </a:r>
          </a:p>
          <a:p>
            <a:endParaRPr lang="en-GB" dirty="0"/>
          </a:p>
          <a:p>
            <a:pPr marL="0" indent="0">
              <a:buNone/>
            </a:pPr>
            <a:r>
              <a:rPr lang="en-GB" b="1" dirty="0"/>
              <a:t>Are the objectives ?</a:t>
            </a:r>
          </a:p>
          <a:p>
            <a:pPr marL="0" indent="0">
              <a:buNone/>
            </a:pPr>
            <a:r>
              <a:rPr lang="en-GB" dirty="0"/>
              <a:t>High / Important</a:t>
            </a:r>
          </a:p>
          <a:p>
            <a:pPr marL="0" indent="0">
              <a:buNone/>
            </a:pPr>
            <a:r>
              <a:rPr lang="en-GB" dirty="0"/>
              <a:t>Very High/ Very important</a:t>
            </a:r>
          </a:p>
        </p:txBody>
      </p:sp>
      <p:sp>
        <p:nvSpPr>
          <p:cNvPr id="4" name="Date Placeholder 3">
            <a:extLst>
              <a:ext uri="{FF2B5EF4-FFF2-40B4-BE49-F238E27FC236}">
                <a16:creationId xmlns:a16="http://schemas.microsoft.com/office/drawing/2014/main" id="{0E9CFB68-F916-4EE7-8EFA-0378D226BDB4}"/>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8FBDB511-123C-448A-9B08-D8033A52A95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220106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38EE6-E2E1-433F-8D64-ED0B443811DD}"/>
              </a:ext>
            </a:extLst>
          </p:cNvPr>
          <p:cNvSpPr>
            <a:spLocks noGrp="1"/>
          </p:cNvSpPr>
          <p:nvPr>
            <p:ph type="title"/>
          </p:nvPr>
        </p:nvSpPr>
        <p:spPr/>
        <p:txBody>
          <a:bodyPr/>
          <a:lstStyle/>
          <a:p>
            <a:r>
              <a:rPr lang="en-GB" dirty="0"/>
              <a:t>Activities to be Undertaken </a:t>
            </a:r>
          </a:p>
        </p:txBody>
      </p:sp>
      <p:sp>
        <p:nvSpPr>
          <p:cNvPr id="3" name="Content Placeholder 2">
            <a:extLst>
              <a:ext uri="{FF2B5EF4-FFF2-40B4-BE49-F238E27FC236}">
                <a16:creationId xmlns:a16="http://schemas.microsoft.com/office/drawing/2014/main" id="{1FE8EBCA-42AF-4F05-806E-D1014806B246}"/>
              </a:ext>
            </a:extLst>
          </p:cNvPr>
          <p:cNvSpPr>
            <a:spLocks noGrp="1"/>
          </p:cNvSpPr>
          <p:nvPr>
            <p:ph idx="1"/>
          </p:nvPr>
        </p:nvSpPr>
        <p:spPr/>
        <p:txBody>
          <a:bodyPr/>
          <a:lstStyle/>
          <a:p>
            <a:r>
              <a:rPr lang="en-GB" dirty="0"/>
              <a:t>To achieve those development objectives, what does the company plan to do ? </a:t>
            </a:r>
          </a:p>
          <a:p>
            <a:r>
              <a:rPr lang="en-GB" dirty="0"/>
              <a:t>List all the activities involved within the process</a:t>
            </a:r>
          </a:p>
        </p:txBody>
      </p:sp>
      <p:sp>
        <p:nvSpPr>
          <p:cNvPr id="4" name="Date Placeholder 3">
            <a:extLst>
              <a:ext uri="{FF2B5EF4-FFF2-40B4-BE49-F238E27FC236}">
                <a16:creationId xmlns:a16="http://schemas.microsoft.com/office/drawing/2014/main" id="{438BAAC3-4BE5-44B0-A884-5BD64CCE6836}"/>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0677CAD0-AE2E-4F6D-97D8-AD1D0711A5AE}"/>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771032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48999-785E-4F07-858B-66BDD7C5201C}"/>
              </a:ext>
            </a:extLst>
          </p:cNvPr>
          <p:cNvSpPr>
            <a:spLocks noGrp="1"/>
          </p:cNvSpPr>
          <p:nvPr>
            <p:ph type="title"/>
          </p:nvPr>
        </p:nvSpPr>
        <p:spPr/>
        <p:txBody>
          <a:bodyPr/>
          <a:lstStyle/>
          <a:p>
            <a:r>
              <a:rPr lang="en-GB" dirty="0"/>
              <a:t>Resources </a:t>
            </a:r>
          </a:p>
        </p:txBody>
      </p:sp>
      <p:sp>
        <p:nvSpPr>
          <p:cNvPr id="3" name="Content Placeholder 2">
            <a:extLst>
              <a:ext uri="{FF2B5EF4-FFF2-40B4-BE49-F238E27FC236}">
                <a16:creationId xmlns:a16="http://schemas.microsoft.com/office/drawing/2014/main" id="{B6C53456-F56F-4AB5-A5C0-B74A38BCF4BA}"/>
              </a:ext>
            </a:extLst>
          </p:cNvPr>
          <p:cNvSpPr>
            <a:spLocks noGrp="1"/>
          </p:cNvSpPr>
          <p:nvPr>
            <p:ph idx="1"/>
          </p:nvPr>
        </p:nvSpPr>
        <p:spPr/>
        <p:txBody>
          <a:bodyPr/>
          <a:lstStyle/>
          <a:p>
            <a:r>
              <a:rPr lang="en-GB" dirty="0"/>
              <a:t>What resources will you need to achieve those objectives </a:t>
            </a:r>
          </a:p>
          <a:p>
            <a:endParaRPr lang="en-GB" dirty="0"/>
          </a:p>
          <a:p>
            <a:r>
              <a:rPr lang="en-GB" dirty="0"/>
              <a:t>You may want to consider financial and non financial resources including manpower and materials</a:t>
            </a:r>
          </a:p>
        </p:txBody>
      </p:sp>
      <p:sp>
        <p:nvSpPr>
          <p:cNvPr id="4" name="Date Placeholder 3">
            <a:extLst>
              <a:ext uri="{FF2B5EF4-FFF2-40B4-BE49-F238E27FC236}">
                <a16:creationId xmlns:a16="http://schemas.microsoft.com/office/drawing/2014/main" id="{07BEC70B-DA07-49F6-A359-1D1F9D922D47}"/>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7D2E25FE-9582-42C8-ACBC-826687C027E8}"/>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087740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37DC7-35A9-4D03-8F81-2BD8E4763AFB}"/>
              </a:ext>
            </a:extLst>
          </p:cNvPr>
          <p:cNvSpPr>
            <a:spLocks noGrp="1"/>
          </p:cNvSpPr>
          <p:nvPr>
            <p:ph type="title"/>
          </p:nvPr>
        </p:nvSpPr>
        <p:spPr/>
        <p:txBody>
          <a:bodyPr/>
          <a:lstStyle/>
          <a:p>
            <a:r>
              <a:rPr lang="en-GB" dirty="0"/>
              <a:t>Target start date </a:t>
            </a:r>
          </a:p>
        </p:txBody>
      </p:sp>
      <p:sp>
        <p:nvSpPr>
          <p:cNvPr id="3" name="Content Placeholder 2">
            <a:extLst>
              <a:ext uri="{FF2B5EF4-FFF2-40B4-BE49-F238E27FC236}">
                <a16:creationId xmlns:a16="http://schemas.microsoft.com/office/drawing/2014/main" id="{6EC5F948-2B36-4EA7-BEA9-63EB764D3511}"/>
              </a:ext>
            </a:extLst>
          </p:cNvPr>
          <p:cNvSpPr>
            <a:spLocks noGrp="1"/>
          </p:cNvSpPr>
          <p:nvPr>
            <p:ph idx="1"/>
          </p:nvPr>
        </p:nvSpPr>
        <p:spPr/>
        <p:txBody>
          <a:bodyPr/>
          <a:lstStyle/>
          <a:p>
            <a:r>
              <a:rPr lang="en-GB" dirty="0"/>
              <a:t>Which date you intend to start ?</a:t>
            </a:r>
          </a:p>
          <a:p>
            <a:endParaRPr lang="en-GB" dirty="0"/>
          </a:p>
          <a:p>
            <a:r>
              <a:rPr lang="en-GB" dirty="0"/>
              <a:t>Now ? In 3 months ? In 1 year ?</a:t>
            </a:r>
          </a:p>
        </p:txBody>
      </p:sp>
      <p:sp>
        <p:nvSpPr>
          <p:cNvPr id="4" name="Date Placeholder 3">
            <a:extLst>
              <a:ext uri="{FF2B5EF4-FFF2-40B4-BE49-F238E27FC236}">
                <a16:creationId xmlns:a16="http://schemas.microsoft.com/office/drawing/2014/main" id="{1CEBE181-FD7F-4FCD-9C57-1728E3F7B588}"/>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072BBAF9-33C6-4BB0-A083-BCA6FF585B1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365612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D478-0803-4A79-8120-29571D267BA4}"/>
              </a:ext>
            </a:extLst>
          </p:cNvPr>
          <p:cNvSpPr>
            <a:spLocks noGrp="1"/>
          </p:cNvSpPr>
          <p:nvPr>
            <p:ph type="title"/>
          </p:nvPr>
        </p:nvSpPr>
        <p:spPr/>
        <p:txBody>
          <a:bodyPr/>
          <a:lstStyle/>
          <a:p>
            <a:r>
              <a:rPr lang="en-GB" dirty="0"/>
              <a:t>Target End date </a:t>
            </a:r>
          </a:p>
        </p:txBody>
      </p:sp>
      <p:sp>
        <p:nvSpPr>
          <p:cNvPr id="3" name="Content Placeholder 2">
            <a:extLst>
              <a:ext uri="{FF2B5EF4-FFF2-40B4-BE49-F238E27FC236}">
                <a16:creationId xmlns:a16="http://schemas.microsoft.com/office/drawing/2014/main" id="{6103B276-940F-4091-870C-4EAF5B76A7B5}"/>
              </a:ext>
            </a:extLst>
          </p:cNvPr>
          <p:cNvSpPr>
            <a:spLocks noGrp="1"/>
          </p:cNvSpPr>
          <p:nvPr>
            <p:ph idx="1"/>
          </p:nvPr>
        </p:nvSpPr>
        <p:spPr/>
        <p:txBody>
          <a:bodyPr/>
          <a:lstStyle/>
          <a:p>
            <a:r>
              <a:rPr lang="en-GB" dirty="0"/>
              <a:t>When do you intend to meet the target ?</a:t>
            </a:r>
          </a:p>
          <a:p>
            <a:endParaRPr lang="en-GB" dirty="0"/>
          </a:p>
          <a:p>
            <a:r>
              <a:rPr lang="en-GB" dirty="0"/>
              <a:t>Consider short, medium and long term objectives </a:t>
            </a:r>
          </a:p>
          <a:p>
            <a:r>
              <a:rPr lang="en-GB" dirty="0"/>
              <a:t>3 Months </a:t>
            </a:r>
          </a:p>
          <a:p>
            <a:r>
              <a:rPr lang="en-GB" dirty="0"/>
              <a:t>1 Year</a:t>
            </a:r>
          </a:p>
          <a:p>
            <a:r>
              <a:rPr lang="en-GB" dirty="0"/>
              <a:t>1 Year +</a:t>
            </a:r>
          </a:p>
          <a:p>
            <a:endParaRPr lang="en-GB" dirty="0"/>
          </a:p>
        </p:txBody>
      </p:sp>
      <p:sp>
        <p:nvSpPr>
          <p:cNvPr id="4" name="Date Placeholder 3">
            <a:extLst>
              <a:ext uri="{FF2B5EF4-FFF2-40B4-BE49-F238E27FC236}">
                <a16:creationId xmlns:a16="http://schemas.microsoft.com/office/drawing/2014/main" id="{6EE9E622-8A0F-4912-AE2B-962A65CD8595}"/>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D36311DD-7D11-4EBE-A854-37D7E5C1F639}"/>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456881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E9D4D-4A58-4467-8E16-B2E3219761C1}"/>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D02CD24F-460F-49A1-8F08-A0D8E19F6EC9}"/>
              </a:ext>
            </a:extLst>
          </p:cNvPr>
          <p:cNvSpPr>
            <a:spLocks noGrp="1"/>
          </p:cNvSpPr>
          <p:nvPr>
            <p:ph idx="1"/>
          </p:nvPr>
        </p:nvSpPr>
        <p:spPr/>
        <p:txBody>
          <a:bodyPr/>
          <a:lstStyle/>
          <a:p>
            <a:r>
              <a:rPr lang="en-GB" dirty="0"/>
              <a:t>When do I review my target ( date)  and How ? </a:t>
            </a:r>
          </a:p>
        </p:txBody>
      </p:sp>
      <p:sp>
        <p:nvSpPr>
          <p:cNvPr id="4" name="Date Placeholder 3">
            <a:extLst>
              <a:ext uri="{FF2B5EF4-FFF2-40B4-BE49-F238E27FC236}">
                <a16:creationId xmlns:a16="http://schemas.microsoft.com/office/drawing/2014/main" id="{9A2E845F-FEC6-4213-9D84-18C668D8BE13}"/>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211C964F-838F-4C91-947E-04316271E5BE}"/>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59034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50BEA-F38B-4FCB-8A11-7A5CD500D85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DB36905-2DA1-4AC8-A078-35181330F404}"/>
              </a:ext>
            </a:extLst>
          </p:cNvPr>
          <p:cNvSpPr>
            <a:spLocks noGrp="1"/>
          </p:cNvSpPr>
          <p:nvPr>
            <p:ph idx="1"/>
          </p:nvPr>
        </p:nvSpPr>
        <p:spPr/>
        <p:txBody>
          <a:bodyPr/>
          <a:lstStyle/>
          <a:p>
            <a:pPr lvl="0"/>
            <a:r>
              <a:rPr lang="en-GB" sz="2400" dirty="0"/>
              <a:t>ARMSTRONG, A. (2011) Armstrong's Handbook of Strategic Human Resource Management. 5th ed. London: Kogan Page. </a:t>
            </a:r>
            <a:endParaRPr lang="en-US" sz="2400" dirty="0"/>
          </a:p>
          <a:p>
            <a:pPr lvl="0"/>
            <a:r>
              <a:rPr lang="en-GB" sz="2400" dirty="0"/>
              <a:t>CAMPBELL, D., EDGAR, D. and STONEHOUSE, G. (2011) Business Strategy: An Introduction. 3rd ed. Basingstoke: Palgrave Macmillan. </a:t>
            </a:r>
            <a:endParaRPr lang="en-US" sz="2400" dirty="0"/>
          </a:p>
          <a:p>
            <a:endParaRPr lang="en-GB" dirty="0"/>
          </a:p>
        </p:txBody>
      </p:sp>
      <p:sp>
        <p:nvSpPr>
          <p:cNvPr id="4" name="Date Placeholder 3">
            <a:extLst>
              <a:ext uri="{FF2B5EF4-FFF2-40B4-BE49-F238E27FC236}">
                <a16:creationId xmlns:a16="http://schemas.microsoft.com/office/drawing/2014/main" id="{17A3981F-B985-4AAA-83FA-661995DE96A5}"/>
              </a:ext>
            </a:extLst>
          </p:cNvPr>
          <p:cNvSpPr>
            <a:spLocks noGrp="1"/>
          </p:cNvSpPr>
          <p:nvPr>
            <p:ph type="dt" sz="half" idx="10"/>
          </p:nvPr>
        </p:nvSpPr>
        <p:spPr/>
        <p:txBody>
          <a:bodyPr/>
          <a:lstStyle/>
          <a:p>
            <a:pPr>
              <a:defRPr/>
            </a:pPr>
            <a:fld id="{2303D31F-598B-47EE-BA37-93F097A3D676}" type="datetime1">
              <a:rPr lang="en-GB" altLang="en-US" smtClean="0"/>
              <a:pPr>
                <a:defRPr/>
              </a:pPr>
              <a:t>24/05/2022</a:t>
            </a:fld>
            <a:endParaRPr lang="en-GB" altLang="en-US"/>
          </a:p>
        </p:txBody>
      </p:sp>
      <p:sp>
        <p:nvSpPr>
          <p:cNvPr id="5" name="Slide Number Placeholder 4">
            <a:extLst>
              <a:ext uri="{FF2B5EF4-FFF2-40B4-BE49-F238E27FC236}">
                <a16:creationId xmlns:a16="http://schemas.microsoft.com/office/drawing/2014/main" id="{CC5C45F7-5E3B-4BBC-A2E8-D565ABB834F9}"/>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4330419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1534</TotalTime>
  <Words>926</Words>
  <Application>Microsoft Office PowerPoint</Application>
  <PresentationFormat>On-screen Show (4:3)</PresentationFormat>
  <Paragraphs>163</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Myriad Pro</vt:lpstr>
      <vt:lpstr>Open Sans</vt:lpstr>
      <vt:lpstr>Roboto</vt:lpstr>
      <vt:lpstr>Tahoma</vt:lpstr>
      <vt:lpstr>Verdana</vt:lpstr>
      <vt:lpstr>20140311PresentationUWTSDTemplate</vt:lpstr>
      <vt:lpstr>Module Code: BMSK 5102</vt:lpstr>
      <vt:lpstr>SMART </vt:lpstr>
      <vt:lpstr>Specific SMART Goals </vt:lpstr>
      <vt:lpstr>Measurable SMART Goals </vt:lpstr>
      <vt:lpstr> Achievable SMART Goals </vt:lpstr>
      <vt:lpstr> Realistic SMART Goals </vt:lpstr>
      <vt:lpstr> Timely SMART Goals </vt:lpstr>
      <vt:lpstr> The Importance of SMART Goal Setting </vt:lpstr>
      <vt:lpstr>Organizational Objectives </vt:lpstr>
      <vt:lpstr>Organisational Objectives ctnd.</vt:lpstr>
      <vt:lpstr>Professional Development Plan (PDP)</vt:lpstr>
      <vt:lpstr>PDP Template </vt:lpstr>
      <vt:lpstr>Development objectives </vt:lpstr>
      <vt:lpstr>Priority</vt:lpstr>
      <vt:lpstr>Activities to be Undertaken </vt:lpstr>
      <vt:lpstr>Resources </vt:lpstr>
      <vt:lpstr>Target start date </vt:lpstr>
      <vt:lpstr>Target End date </vt:lpstr>
      <vt:lpstr>Evaluation </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80</cp:revision>
  <cp:lastPrinted>2018-07-09T15:27:01Z</cp:lastPrinted>
  <dcterms:created xsi:type="dcterms:W3CDTF">2002-10-07T19:43:58Z</dcterms:created>
  <dcterms:modified xsi:type="dcterms:W3CDTF">2022-05-24T15:05:41Z</dcterms:modified>
</cp:coreProperties>
</file>