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9" d="100"/>
          <a:sy n="109" d="100"/>
        </p:scale>
        <p:origin x="-1674" y="-84"/>
      </p:cViewPr>
      <p:guideLst>
        <p:guide orient="horz" pos="2160"/>
        <p:guide pos="2880"/>
      </p:guideLst>
    </p:cSldViewPr>
  </p:slideViewPr>
  <p:notesTextViewPr>
    <p:cViewPr>
      <p:scale>
        <a:sx n="100" d="100"/>
        <a:sy n="100" d="100"/>
      </p:scale>
      <p:origin x="0" y="144"/>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ACD82F-FAB6-4235-98D0-01F0710F2C4A}" type="datetimeFigureOut">
              <a:rPr lang="en-US" smtClean="0"/>
              <a:pPr/>
              <a:t>4/15/2021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836343-66F6-4532-A2B0-1EF893F1895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development of certain academic and employability skills are extremely necessary towards the development of a career path (</a:t>
            </a:r>
            <a:r>
              <a:rPr lang="en-US" sz="1200" kern="1200" dirty="0" err="1" smtClean="0">
                <a:solidFill>
                  <a:schemeClr val="tx1"/>
                </a:solidFill>
                <a:latin typeface="+mn-lt"/>
                <a:ea typeface="+mn-ea"/>
                <a:cs typeface="+mn-cs"/>
              </a:rPr>
              <a:t>Suleman</a:t>
            </a:r>
            <a:r>
              <a:rPr lang="en-US" sz="1200" kern="1200" dirty="0" smtClean="0">
                <a:solidFill>
                  <a:schemeClr val="tx1"/>
                </a:solidFill>
                <a:latin typeface="+mn-lt"/>
                <a:ea typeface="+mn-ea"/>
                <a:cs typeface="+mn-cs"/>
              </a:rPr>
              <a:t>, 2018). The presentation would try to reflect upon this from the aspect of a graduate level job in the banking sector of the UK. Certain skills would be emphasized upon that are considered essential in the banking sector along with reflecting upon my strengths and weaknesses. The ways in which I could work upon some of my weaknesses would also be discussed that would help me in securing a job within the banking sector. </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I would like to choose the career in the banking sector of the UK and would like to secure a graduate level job in the same.</a:t>
            </a:r>
          </a:p>
          <a:p>
            <a:r>
              <a:rPr lang="en-US" sz="1200" kern="1200" dirty="0" smtClean="0">
                <a:solidFill>
                  <a:schemeClr val="tx1"/>
                </a:solidFill>
                <a:latin typeface="+mn-lt"/>
                <a:ea typeface="+mn-ea"/>
                <a:cs typeface="+mn-cs"/>
              </a:rPr>
              <a:t>The reason for choosing the job is because of the future growth prospective of this sector. The banking sector in the UK is the fourth largest banking sector in the world and is the largest in Europe (</a:t>
            </a:r>
            <a:r>
              <a:rPr lang="en-US" sz="1200" kern="1200" dirty="0" err="1" smtClean="0">
                <a:solidFill>
                  <a:schemeClr val="tx1"/>
                </a:solidFill>
                <a:latin typeface="+mn-lt"/>
                <a:ea typeface="+mn-ea"/>
                <a:cs typeface="+mn-cs"/>
              </a:rPr>
              <a:t>Murawski</a:t>
            </a:r>
            <a:r>
              <a:rPr lang="en-US" sz="1200" i="1" kern="1200" dirty="0" err="1" smtClean="0">
                <a:solidFill>
                  <a:schemeClr val="tx1"/>
                </a:solidFill>
                <a:latin typeface="+mn-lt"/>
                <a:ea typeface="+mn-ea"/>
                <a:cs typeface="+mn-cs"/>
              </a:rPr>
              <a:t>et</a:t>
            </a:r>
            <a:r>
              <a:rPr lang="en-US" sz="1200" i="1" kern="1200" dirty="0" smtClean="0">
                <a:solidFill>
                  <a:schemeClr val="tx1"/>
                </a:solidFill>
                <a:latin typeface="+mn-lt"/>
                <a:ea typeface="+mn-ea"/>
                <a:cs typeface="+mn-cs"/>
              </a:rPr>
              <a:t> al</a:t>
            </a:r>
            <a:r>
              <a:rPr lang="en-US" sz="1200" kern="1200" dirty="0" smtClean="0">
                <a:solidFill>
                  <a:schemeClr val="tx1"/>
                </a:solidFill>
                <a:latin typeface="+mn-lt"/>
                <a:ea typeface="+mn-ea"/>
                <a:cs typeface="+mn-cs"/>
              </a:rPr>
              <a:t>., 2020). The sector offers many privileges towards the career growth opportunities through the building up of confidence, patience, behavioral development, communication skills and so on (</a:t>
            </a:r>
            <a:r>
              <a:rPr lang="en-US" sz="1200" kern="1200" dirty="0" err="1" smtClean="0">
                <a:solidFill>
                  <a:schemeClr val="tx1"/>
                </a:solidFill>
                <a:latin typeface="+mn-lt"/>
                <a:ea typeface="+mn-ea"/>
                <a:cs typeface="+mn-cs"/>
              </a:rPr>
              <a:t>Gunesh</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Maheshwari</a:t>
            </a:r>
            <a:r>
              <a:rPr lang="en-US" sz="1200" kern="1200" dirty="0" smtClean="0">
                <a:solidFill>
                  <a:schemeClr val="tx1"/>
                </a:solidFill>
                <a:latin typeface="+mn-lt"/>
                <a:ea typeface="+mn-ea"/>
                <a:cs typeface="+mn-cs"/>
              </a:rPr>
              <a:t>, 2019). These would help me in securing higher positions in the sector with added responsibilities in the future and the growth of the sector is in adherence to the fact that it would see more upward growth in the coming times.</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Key skills</a:t>
            </a:r>
          </a:p>
          <a:p>
            <a:r>
              <a:rPr lang="en-US" sz="1200" kern="1200" dirty="0" smtClean="0">
                <a:solidFill>
                  <a:schemeClr val="tx1"/>
                </a:solidFill>
                <a:latin typeface="+mn-lt"/>
                <a:ea typeface="+mn-ea"/>
                <a:cs typeface="+mn-cs"/>
              </a:rPr>
              <a:t>Two of the most important skills that are extremely necessary in the banking sector are the communication skills and the negotiation skills. As the sector is a part of the service sector, both of these skills help in the attraction and handling of the customers which is quite intrinsic towards the generation of business revenue within the sector. Organizational and time management skills are also of utmost importance as these would help in the carrying out of several jobs through effective delegation and allocation in a scheduled manner that would guarantee their timely completion. Problem solving skills are also required as this would help in the solving of any internal operational logjams. Presentation skills would help in the conveying of certain information to the higher authorities in a much informed manner. These skills would also have to be coupled with proper collaboration skills that would lead to enhanced productivity within the sector (</a:t>
            </a:r>
            <a:r>
              <a:rPr lang="en-US" sz="1200" kern="1200" dirty="0" err="1" smtClean="0">
                <a:solidFill>
                  <a:schemeClr val="tx1"/>
                </a:solidFill>
                <a:latin typeface="+mn-lt"/>
                <a:ea typeface="+mn-ea"/>
                <a:cs typeface="+mn-cs"/>
              </a:rPr>
              <a:t>Rijamampianina</a:t>
            </a:r>
            <a:r>
              <a:rPr lang="en-US" sz="1200" kern="1200" dirty="0" smtClean="0">
                <a:solidFill>
                  <a:schemeClr val="tx1"/>
                </a:solidFill>
                <a:latin typeface="+mn-lt"/>
                <a:ea typeface="+mn-ea"/>
                <a:cs typeface="+mn-cs"/>
              </a:rPr>
              <a:t>, 2016).</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Knowledge</a:t>
            </a:r>
          </a:p>
          <a:p>
            <a:r>
              <a:rPr lang="en-US" sz="1200" kern="1200" dirty="0" smtClean="0">
                <a:solidFill>
                  <a:schemeClr val="tx1"/>
                </a:solidFill>
                <a:latin typeface="+mn-lt"/>
                <a:ea typeface="+mn-ea"/>
                <a:cs typeface="+mn-cs"/>
              </a:rPr>
              <a:t>In order to secure a job in the banking sector, one must possess a thorough knowledge of financial skills. This would help him in the analysis of complex numerical figures and balance sheets that are quite intrinsic to the job. It would also help in the creation of effective financial management and loaning schemes. The individual must also possess sound knowledge of several banking terms and ideologies along with financial theories in adherence to the sector of banking. The various taxation policies of different regions along with the exchange rates and base rates would also have to be known to the individual. Having a sound knowledge of some of the fiscal and monetary policies would also help in giving an advantage to the candidate in the matter of career progression within the sector (</a:t>
            </a:r>
            <a:r>
              <a:rPr lang="en-US" sz="1200" kern="1200" dirty="0" err="1" smtClean="0">
                <a:solidFill>
                  <a:schemeClr val="tx1"/>
                </a:solidFill>
                <a:latin typeface="+mn-lt"/>
                <a:ea typeface="+mn-ea"/>
                <a:cs typeface="+mn-cs"/>
              </a:rPr>
              <a:t>Joharia</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Subramaniamb</a:t>
            </a:r>
            <a:r>
              <a:rPr lang="en-US" sz="1200" kern="1200" dirty="0" smtClean="0">
                <a:solidFill>
                  <a:schemeClr val="tx1"/>
                </a:solidFill>
                <a:latin typeface="+mn-lt"/>
                <a:ea typeface="+mn-ea"/>
                <a:cs typeface="+mn-cs"/>
              </a:rPr>
              <a:t>, 2018).</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Experience</a:t>
            </a:r>
          </a:p>
          <a:p>
            <a:r>
              <a:rPr lang="en-US" sz="1200" kern="1200" dirty="0" smtClean="0">
                <a:solidFill>
                  <a:schemeClr val="tx1"/>
                </a:solidFill>
                <a:latin typeface="+mn-lt"/>
                <a:ea typeface="+mn-ea"/>
                <a:cs typeface="+mn-cs"/>
              </a:rPr>
              <a:t>As the job would be from the perspective of a graduate level, it would be considered that there would be no experience on the part of the candidate. However, the banking sector would offer more advantage to the candidates who might be having prior experience in this sector. Having an experience of taking apprenticeship programs offered by certain banks in the field of commercial banking, retail banking or investment banking would come in handy. Candidates looking for career growth in the sector could apply for higher managerial positions if they have the experience of working as bankers or as financial planners and advisors for certain renowned organizations (Al-</a:t>
            </a:r>
            <a:r>
              <a:rPr lang="en-US" sz="1200" kern="1200" dirty="0" err="1" smtClean="0">
                <a:solidFill>
                  <a:schemeClr val="tx1"/>
                </a:solidFill>
                <a:latin typeface="+mn-lt"/>
                <a:ea typeface="+mn-ea"/>
                <a:cs typeface="+mn-cs"/>
              </a:rPr>
              <a:t>dalahmeh</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et al</a:t>
            </a:r>
            <a:r>
              <a:rPr lang="en-US" sz="1200" kern="1200" dirty="0" smtClean="0">
                <a:solidFill>
                  <a:schemeClr val="tx1"/>
                </a:solidFill>
                <a:latin typeface="+mn-lt"/>
                <a:ea typeface="+mn-ea"/>
                <a:cs typeface="+mn-cs"/>
              </a:rPr>
              <a:t>., 2018).</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Strengths</a:t>
            </a:r>
            <a:r>
              <a:rPr lang="en-US" sz="1200" kern="1200" dirty="0" smtClean="0">
                <a:solidFill>
                  <a:schemeClr val="tx1"/>
                </a:solidFill>
                <a:latin typeface="+mn-lt"/>
                <a:ea typeface="+mn-ea"/>
                <a:cs typeface="+mn-cs"/>
              </a:rPr>
              <a:t>: I have quite strong communication and financials skills that would help me towards my career path in the banking sector. This would also be coupled with my strong time management skills and problem solving skills</a:t>
            </a:r>
            <a:r>
              <a:rPr lang="en-US" sz="1200" kern="1200" dirty="0" smtClean="0">
                <a:solidFill>
                  <a:schemeClr val="tx1"/>
                </a:solidFill>
                <a:latin typeface="+mn-lt"/>
                <a:ea typeface="+mn-ea"/>
                <a:cs typeface="+mn-cs"/>
              </a:rPr>
              <a:t>. </a:t>
            </a:r>
            <a:r>
              <a:rPr lang="en-GB" sz="1200" kern="1200" smtClean="0">
                <a:solidFill>
                  <a:schemeClr val="tx1"/>
                </a:solidFill>
                <a:latin typeface="+mn-lt"/>
                <a:ea typeface="+mn-ea"/>
                <a:cs typeface="+mn-cs"/>
              </a:rPr>
              <a:t>I also possess some decent collaborative skills as well that would help me in working together in a team and contribute significantly towards it.</a:t>
            </a:r>
            <a:endParaRPr lang="en-US" sz="1200" kern="1200" dirty="0" smtClean="0">
              <a:solidFill>
                <a:schemeClr val="tx1"/>
              </a:solidFill>
              <a:latin typeface="+mn-lt"/>
              <a:ea typeface="+mn-ea"/>
              <a:cs typeface="+mn-cs"/>
            </a:endParaRPr>
          </a:p>
          <a:p>
            <a:r>
              <a:rPr lang="en-US" sz="1200" b="1" kern="1200" dirty="0" smtClean="0">
                <a:solidFill>
                  <a:schemeClr val="tx1"/>
                </a:solidFill>
                <a:latin typeface="+mn-lt"/>
                <a:ea typeface="+mn-ea"/>
                <a:cs typeface="+mn-cs"/>
              </a:rPr>
              <a:t>Weaknesses</a:t>
            </a:r>
            <a:r>
              <a:rPr lang="en-US" sz="1200" kern="1200" dirty="0" smtClean="0">
                <a:solidFill>
                  <a:schemeClr val="tx1"/>
                </a:solidFill>
                <a:latin typeface="+mn-lt"/>
                <a:ea typeface="+mn-ea"/>
                <a:cs typeface="+mn-cs"/>
              </a:rPr>
              <a:t>: Negotiation skills, customer dealings and presentation skills are some of my weaknesses that would have to be worked upon for effectively securing a job in the banking sector.</a:t>
            </a:r>
          </a:p>
          <a:p>
            <a:r>
              <a:rPr lang="en-US" sz="1200" b="1" kern="1200" dirty="0" smtClean="0">
                <a:solidFill>
                  <a:schemeClr val="tx1"/>
                </a:solidFill>
                <a:latin typeface="+mn-lt"/>
                <a:ea typeface="+mn-ea"/>
                <a:cs typeface="+mn-cs"/>
              </a:rPr>
              <a:t>Opportunities:</a:t>
            </a:r>
            <a:r>
              <a:rPr lang="en-US" sz="1200" kern="1200" dirty="0" smtClean="0">
                <a:solidFill>
                  <a:schemeClr val="tx1"/>
                </a:solidFill>
                <a:latin typeface="+mn-lt"/>
                <a:ea typeface="+mn-ea"/>
                <a:cs typeface="+mn-cs"/>
              </a:rPr>
              <a:t> There are certain opportunities such as taking part in public speaking programs and the advice provided by the assessors that would help in the improvement of skills. The apprenticeship programs offered by certain banks are also effective opportunities towards the improvement of negotiation and customer dealing skills.</a:t>
            </a:r>
          </a:p>
          <a:p>
            <a:r>
              <a:rPr lang="en-US" sz="1200" b="1" kern="1200" dirty="0" smtClean="0">
                <a:solidFill>
                  <a:schemeClr val="tx1"/>
                </a:solidFill>
                <a:latin typeface="+mn-lt"/>
                <a:ea typeface="+mn-ea"/>
                <a:cs typeface="+mn-cs"/>
              </a:rPr>
              <a:t>Threats</a:t>
            </a:r>
            <a:r>
              <a:rPr lang="en-US" sz="1200" kern="1200" dirty="0" smtClean="0">
                <a:solidFill>
                  <a:schemeClr val="tx1"/>
                </a:solidFill>
                <a:latin typeface="+mn-lt"/>
                <a:ea typeface="+mn-ea"/>
                <a:cs typeface="+mn-cs"/>
              </a:rPr>
              <a:t>: The strong competition in this sector and the fear of failure are some of the threats associated with the same.</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Negotiation Skills</a:t>
            </a:r>
          </a:p>
          <a:p>
            <a:r>
              <a:rPr lang="en-US" sz="1200" kern="1200" dirty="0" smtClean="0">
                <a:solidFill>
                  <a:schemeClr val="tx1"/>
                </a:solidFill>
                <a:latin typeface="+mn-lt"/>
                <a:ea typeface="+mn-ea"/>
                <a:cs typeface="+mn-cs"/>
              </a:rPr>
              <a:t>Emphasis would have to be paid on the notion of practical training that would be provided in the initial days of training within the banking sector. Some theoretical aspects would also have to be studied that would give a clear idea of the deal points and their necessity towards both the negotiating parties. The notion of leverage and considering this from the aspect of both sides would also have to be considered to crack a deal in the most efficient manner (</a:t>
            </a:r>
            <a:r>
              <a:rPr lang="en-US" sz="1200" kern="1200" dirty="0" err="1" smtClean="0">
                <a:solidFill>
                  <a:schemeClr val="tx1"/>
                </a:solidFill>
                <a:latin typeface="+mn-lt"/>
                <a:ea typeface="+mn-ea"/>
                <a:cs typeface="+mn-cs"/>
              </a:rPr>
              <a:t>Ternikov</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Aleksandrova</a:t>
            </a:r>
            <a:r>
              <a:rPr lang="en-US" sz="1200" kern="1200" dirty="0" smtClean="0">
                <a:solidFill>
                  <a:schemeClr val="tx1"/>
                </a:solidFill>
                <a:latin typeface="+mn-lt"/>
                <a:ea typeface="+mn-ea"/>
                <a:cs typeface="+mn-cs"/>
              </a:rPr>
              <a:t>, 2020). All such skills would have to be theoretically acquired through proper learning procedures and they must be applied in a practical manner by taking part in mock negotiations with the assessors and my peers that would help me in reflecting upon the areas in which I excelled and those in which I would need to go through some improvements.</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Customer Dealings</a:t>
            </a:r>
          </a:p>
          <a:p>
            <a:r>
              <a:rPr lang="en-US" sz="1200" kern="1200" dirty="0" smtClean="0">
                <a:solidFill>
                  <a:schemeClr val="tx1"/>
                </a:solidFill>
                <a:latin typeface="+mn-lt"/>
                <a:ea typeface="+mn-ea"/>
                <a:cs typeface="+mn-cs"/>
              </a:rPr>
              <a:t>Theoretical knowledge would have to be gained in order to get a vivid idea of the customer journey process in the banking sector. This would present the aspect from the perspective of the customer and help in realizing their expectations in a practical manner. The experience of their touch points would have to be improved by deploying proper communication skills at the correct junctures. It would also have to be seen that their feedback is being emphasized upon as this would give me an idea of their perspective regarding my performance and how I could further lead to the improvements of the same (Morales </a:t>
            </a:r>
            <a:r>
              <a:rPr lang="en-US" sz="1200" kern="1200" dirty="0" err="1" smtClean="0">
                <a:solidFill>
                  <a:schemeClr val="tx1"/>
                </a:solidFill>
                <a:latin typeface="+mn-lt"/>
                <a:ea typeface="+mn-ea"/>
                <a:cs typeface="+mn-cs"/>
              </a:rPr>
              <a:t>Mediano</a:t>
            </a:r>
            <a:r>
              <a:rPr lang="en-US" sz="1200" kern="1200" dirty="0" smtClean="0">
                <a:solidFill>
                  <a:schemeClr val="tx1"/>
                </a:solidFill>
                <a:latin typeface="+mn-lt"/>
                <a:ea typeface="+mn-ea"/>
                <a:cs typeface="+mn-cs"/>
              </a:rPr>
              <a:t> and Ruiz-Alba, 2019). This would have to be coupled with some apprenticeship programs offered by certain banks that would help me in furthering such skills in a much more productive manner.</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 would like to take part in mock presentations that would help me in enhancing this skill of mine. The preparation of notes prior to the presentation and revising them beforehand would also prove to be beneficial. One of the chief reasons behind weaker presentation skills can be attributed to the notion of stage fright. This could be very well tackled by taking part in several public speaking programs that would help me in working upon this aspect and remove any sort of stage fright that I might have been harboring (Al </a:t>
            </a:r>
            <a:r>
              <a:rPr lang="en-US" sz="1200" kern="1200" dirty="0" err="1" smtClean="0">
                <a:solidFill>
                  <a:schemeClr val="tx1"/>
                </a:solidFill>
                <a:latin typeface="+mn-lt"/>
                <a:ea typeface="+mn-ea"/>
                <a:cs typeface="+mn-cs"/>
              </a:rPr>
              <a:t>Jahromi</a:t>
            </a:r>
            <a:r>
              <a:rPr lang="en-US" sz="1200" kern="1200" dirty="0" smtClean="0">
                <a:solidFill>
                  <a:schemeClr val="tx1"/>
                </a:solidFill>
                <a:latin typeface="+mn-lt"/>
                <a:ea typeface="+mn-ea"/>
                <a:cs typeface="+mn-cs"/>
              </a:rPr>
              <a:t>, 2020). I would also like to gain some suggestions from my assessors regarding certain ways that would help me towards the improvement of the said skill that would help me to gain an edge over the other candidates at the time of applying for the job in the banking sector.</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presentation has provided a detailed account of the various skills and knowledge that are required for securing a career in the banking sector. It has also reflected upon my strengths and weaknesses through the conducting of a personal SWOT analysis that has also given an idea of the opportunities available along with the threats. The ways in which the weaknesses could be improved upon have also been suggested. This would ensure proper career growth in the sector and also help me in achieving competitive advantage over the other applicants.</a:t>
            </a:r>
          </a:p>
          <a:p>
            <a:endParaRPr lang="en-US" dirty="0"/>
          </a:p>
        </p:txBody>
      </p:sp>
      <p:sp>
        <p:nvSpPr>
          <p:cNvPr id="4" name="Slide Number Placeholder 3"/>
          <p:cNvSpPr>
            <a:spLocks noGrp="1"/>
          </p:cNvSpPr>
          <p:nvPr>
            <p:ph type="sldNum" sz="quarter" idx="10"/>
          </p:nvPr>
        </p:nvSpPr>
        <p:spPr/>
        <p:txBody>
          <a:bodyPr/>
          <a:lstStyle/>
          <a:p>
            <a:fld id="{64836343-66F6-4532-A2B0-1EF893F1895D}"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57FB81C-EBC1-4747-BE72-FE1192AF57BB}"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57FB81C-EBC1-4747-BE72-FE1192AF57BB}"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7FB81C-EBC1-4747-BE72-FE1192AF57BB}"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57FB81C-EBC1-4747-BE72-FE1192AF57BB}"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57FB81C-EBC1-4747-BE72-FE1192AF57BB}" type="datetimeFigureOut">
              <a:rPr lang="en-US" smtClean="0"/>
              <a:pPr/>
              <a:t>4/15/2021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57FB81C-EBC1-4747-BE72-FE1192AF57BB}" type="datetimeFigureOut">
              <a:rPr lang="en-US" smtClean="0"/>
              <a:pPr/>
              <a:t>4/15/2021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7FB81C-EBC1-4747-BE72-FE1192AF57BB}" type="datetimeFigureOut">
              <a:rPr lang="en-US" smtClean="0"/>
              <a:pPr/>
              <a:t>4/15/2021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7FB81C-EBC1-4747-BE72-FE1192AF57BB}"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7FB81C-EBC1-4747-BE72-FE1192AF57BB}"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57FB81C-EBC1-4747-BE72-FE1192AF57BB}"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57FB81C-EBC1-4747-BE72-FE1192AF57BB}"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9472B4-1B45-4E4B-A3A6-5BDA4BF13A8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1000"/>
            <a:lum/>
          </a:blip>
          <a:srcRect/>
          <a:stretch>
            <a:fillRect l="-2000" r="-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7FB81C-EBC1-4747-BE72-FE1192AF57BB}" type="datetimeFigureOut">
              <a:rPr lang="en-US" smtClean="0"/>
              <a:pPr/>
              <a:t>4/15/2021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9472B4-1B45-4E4B-A3A6-5BDA4BF13A8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u="sng" dirty="0">
                <a:latin typeface="Times New Roman" pitchFamily="18" charset="0"/>
                <a:cs typeface="Times New Roman" pitchFamily="18" charset="0"/>
              </a:rPr>
              <a:t>BMSW4001</a:t>
            </a:r>
            <a:r>
              <a:rPr lang="en-US" dirty="0">
                <a:latin typeface="Times New Roman" pitchFamily="18" charset="0"/>
                <a:cs typeface="Times New Roman" pitchFamily="18" charset="0"/>
              </a:rPr>
              <a:t/>
            </a:r>
            <a:br>
              <a:rPr lang="en-US" dirty="0">
                <a:latin typeface="Times New Roman" pitchFamily="18" charset="0"/>
                <a:cs typeface="Times New Roman" pitchFamily="18" charset="0"/>
              </a:rPr>
            </a:br>
            <a:r>
              <a:rPr lang="en-US" b="1" u="sng" dirty="0">
                <a:latin typeface="Times New Roman" pitchFamily="18" charset="0"/>
                <a:cs typeface="Times New Roman" pitchFamily="18" charset="0"/>
              </a:rPr>
              <a:t>Academic and Employability Skills (ACE)</a:t>
            </a:r>
            <a:r>
              <a:rPr lang="en-US" dirty="0"/>
              <a:t/>
            </a:r>
            <a:br>
              <a:rPr lang="en-US" dirty="0"/>
            </a:br>
            <a:endParaRPr lang="en-US" dirty="0"/>
          </a:p>
        </p:txBody>
      </p:sp>
      <p:sp>
        <p:nvSpPr>
          <p:cNvPr id="3" name="Subtitle 2"/>
          <p:cNvSpPr>
            <a:spLocks noGrp="1"/>
          </p:cNvSpPr>
          <p:nvPr>
            <p:ph type="subTitle" idx="1"/>
          </p:nvPr>
        </p:nvSpPr>
        <p:spPr/>
        <p:txBody>
          <a:bodyPr/>
          <a:lstStyle/>
          <a:p>
            <a:r>
              <a:rPr lang="en-US" b="1" dirty="0">
                <a:solidFill>
                  <a:schemeClr val="tx1"/>
                </a:solidFill>
                <a:latin typeface="Times New Roman" pitchFamily="18" charset="0"/>
                <a:cs typeface="Times New Roman" pitchFamily="18" charset="0"/>
              </a:rPr>
              <a:t>Chosen career: Future job in the Bank</a:t>
            </a:r>
            <a:endParaRPr lang="en-US" dirty="0">
              <a:solidFill>
                <a:schemeClr val="tx1"/>
              </a:solidFill>
              <a:latin typeface="Times New Roman" pitchFamily="18" charset="0"/>
              <a:cs typeface="Times New Roman" pitchFamily="18" charset="0"/>
            </a:endParaRP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BEAC7"/>
            </a:gs>
            <a:gs pos="17999">
              <a:srgbClr val="FEE7F2"/>
            </a:gs>
            <a:gs pos="36000">
              <a:srgbClr val="FAC77D"/>
            </a:gs>
            <a:gs pos="61000">
              <a:srgbClr val="FBA97D"/>
            </a:gs>
            <a:gs pos="82001">
              <a:srgbClr val="FBD49C"/>
            </a:gs>
            <a:gs pos="100000">
              <a:srgbClr val="FEE7F2"/>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00108"/>
          </a:xfrm>
        </p:spPr>
        <p:txBody>
          <a:bodyPr/>
          <a:lstStyle/>
          <a:p>
            <a:r>
              <a:rPr lang="en-US" b="1" dirty="0" smtClean="0">
                <a:latin typeface="Times New Roman" pitchFamily="18" charset="0"/>
                <a:cs typeface="Times New Roman" pitchFamily="18" charset="0"/>
              </a:rPr>
              <a:t>Table of Contents</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928670"/>
            <a:ext cx="8229600" cy="5929330"/>
          </a:xfrm>
        </p:spPr>
        <p:txBody>
          <a:bodyPr>
            <a:normAutofit fontScale="85000" lnSpcReduction="20000"/>
          </a:bodyPr>
          <a:lstStyle/>
          <a:p>
            <a:r>
              <a:rPr lang="en-US" b="1" dirty="0" smtClean="0">
                <a:latin typeface="Times New Roman" pitchFamily="18" charset="0"/>
                <a:cs typeface="Times New Roman" pitchFamily="18" charset="0"/>
              </a:rPr>
              <a:t>Introduction</a:t>
            </a:r>
            <a:endParaRPr lang="en-US" b="1" dirty="0">
              <a:latin typeface="Times New Roman" pitchFamily="18" charset="0"/>
              <a:cs typeface="Times New Roman" pitchFamily="18" charset="0"/>
            </a:endParaRPr>
          </a:p>
          <a:p>
            <a:r>
              <a:rPr lang="en-US" b="1" dirty="0">
                <a:latin typeface="Times New Roman" pitchFamily="18" charset="0"/>
                <a:cs typeface="Times New Roman" pitchFamily="18" charset="0"/>
              </a:rPr>
              <a:t>Chosen Career and the Reason for Choosing the </a:t>
            </a:r>
            <a:r>
              <a:rPr lang="en-US" b="1" dirty="0" smtClean="0">
                <a:latin typeface="Times New Roman" pitchFamily="18" charset="0"/>
                <a:cs typeface="Times New Roman" pitchFamily="18" charset="0"/>
              </a:rPr>
              <a:t>Same</a:t>
            </a:r>
            <a:endParaRPr lang="en-US" b="1" dirty="0">
              <a:latin typeface="Times New Roman" pitchFamily="18" charset="0"/>
              <a:cs typeface="Times New Roman" pitchFamily="18" charset="0"/>
            </a:endParaRPr>
          </a:p>
          <a:p>
            <a:r>
              <a:rPr lang="en-US" b="1" dirty="0">
                <a:latin typeface="Times New Roman" pitchFamily="18" charset="0"/>
                <a:cs typeface="Times New Roman" pitchFamily="18" charset="0"/>
              </a:rPr>
              <a:t>The skills / knowledge and experience </a:t>
            </a:r>
            <a:r>
              <a:rPr lang="en-US" b="1" dirty="0" smtClean="0">
                <a:latin typeface="Times New Roman" pitchFamily="18" charset="0"/>
                <a:cs typeface="Times New Roman" pitchFamily="18" charset="0"/>
              </a:rPr>
              <a:t>required</a:t>
            </a:r>
            <a:endParaRPr lang="en-US" b="1" dirty="0">
              <a:latin typeface="Times New Roman" pitchFamily="18" charset="0"/>
              <a:cs typeface="Times New Roman" pitchFamily="18" charset="0"/>
            </a:endParaRPr>
          </a:p>
          <a:p>
            <a:pPr>
              <a:buFont typeface="Wingdings" pitchFamily="2" charset="2"/>
              <a:buChar char="v"/>
            </a:pPr>
            <a:r>
              <a:rPr lang="en-US" b="1" dirty="0">
                <a:latin typeface="Times New Roman" pitchFamily="18" charset="0"/>
                <a:cs typeface="Times New Roman" pitchFamily="18" charset="0"/>
              </a:rPr>
              <a:t>Key </a:t>
            </a:r>
            <a:r>
              <a:rPr lang="en-US" b="1" dirty="0" smtClean="0">
                <a:latin typeface="Times New Roman" pitchFamily="18" charset="0"/>
                <a:cs typeface="Times New Roman" pitchFamily="18" charset="0"/>
              </a:rPr>
              <a:t>skills</a:t>
            </a:r>
          </a:p>
          <a:p>
            <a:pPr>
              <a:buFont typeface="Wingdings" pitchFamily="2" charset="2"/>
              <a:buChar char="v"/>
            </a:pPr>
            <a:r>
              <a:rPr lang="en-US" b="1" dirty="0" smtClean="0">
                <a:latin typeface="Times New Roman" pitchFamily="18" charset="0"/>
                <a:cs typeface="Times New Roman" pitchFamily="18" charset="0"/>
              </a:rPr>
              <a:t>Knowledge</a:t>
            </a:r>
          </a:p>
          <a:p>
            <a:pPr>
              <a:buFont typeface="Wingdings" pitchFamily="2" charset="2"/>
              <a:buChar char="v"/>
            </a:pPr>
            <a:r>
              <a:rPr lang="en-US" b="1" dirty="0" smtClean="0">
                <a:latin typeface="Times New Roman" pitchFamily="18" charset="0"/>
                <a:cs typeface="Times New Roman" pitchFamily="18" charset="0"/>
              </a:rPr>
              <a:t>Experience</a:t>
            </a:r>
            <a:endParaRPr lang="en-US" b="1" dirty="0">
              <a:latin typeface="Times New Roman" pitchFamily="18" charset="0"/>
              <a:cs typeface="Times New Roman" pitchFamily="18" charset="0"/>
            </a:endParaRPr>
          </a:p>
          <a:p>
            <a:r>
              <a:rPr lang="en-US" b="1" dirty="0">
                <a:latin typeface="Times New Roman" pitchFamily="18" charset="0"/>
                <a:cs typeface="Times New Roman" pitchFamily="18" charset="0"/>
              </a:rPr>
              <a:t>Personal SWOT Analysis	</a:t>
            </a:r>
          </a:p>
          <a:p>
            <a:r>
              <a:rPr lang="en-US" b="1" dirty="0">
                <a:latin typeface="Times New Roman" pitchFamily="18" charset="0"/>
                <a:cs typeface="Times New Roman" pitchFamily="18" charset="0"/>
              </a:rPr>
              <a:t>Ways of Improving upon the Weaker </a:t>
            </a:r>
            <a:r>
              <a:rPr lang="en-US" b="1" dirty="0" smtClean="0">
                <a:latin typeface="Times New Roman" pitchFamily="18" charset="0"/>
                <a:cs typeface="Times New Roman" pitchFamily="18" charset="0"/>
              </a:rPr>
              <a:t>Aspects</a:t>
            </a:r>
            <a:endParaRPr lang="en-US" b="1" dirty="0">
              <a:latin typeface="Times New Roman" pitchFamily="18" charset="0"/>
              <a:cs typeface="Times New Roman" pitchFamily="18" charset="0"/>
            </a:endParaRPr>
          </a:p>
          <a:p>
            <a:pPr>
              <a:buFont typeface="Wingdings" pitchFamily="2" charset="2"/>
              <a:buChar char="v"/>
            </a:pPr>
            <a:r>
              <a:rPr lang="en-US" b="1" dirty="0">
                <a:latin typeface="Times New Roman" pitchFamily="18" charset="0"/>
                <a:cs typeface="Times New Roman" pitchFamily="18" charset="0"/>
              </a:rPr>
              <a:t>Negotiation </a:t>
            </a:r>
            <a:r>
              <a:rPr lang="en-US" b="1" dirty="0" smtClean="0">
                <a:latin typeface="Times New Roman" pitchFamily="18" charset="0"/>
                <a:cs typeface="Times New Roman" pitchFamily="18" charset="0"/>
              </a:rPr>
              <a:t>Skills</a:t>
            </a:r>
          </a:p>
          <a:p>
            <a:pPr>
              <a:buFont typeface="Wingdings" pitchFamily="2" charset="2"/>
              <a:buChar char="v"/>
            </a:pPr>
            <a:r>
              <a:rPr lang="en-US" b="1" dirty="0" smtClean="0">
                <a:latin typeface="Times New Roman" pitchFamily="18" charset="0"/>
                <a:cs typeface="Times New Roman" pitchFamily="18" charset="0"/>
              </a:rPr>
              <a:t>Customer Dealings</a:t>
            </a:r>
          </a:p>
          <a:p>
            <a:pPr>
              <a:buFont typeface="Wingdings" pitchFamily="2" charset="2"/>
              <a:buChar char="v"/>
            </a:pPr>
            <a:r>
              <a:rPr lang="en-US" b="1" dirty="0" smtClean="0">
                <a:latin typeface="Times New Roman" pitchFamily="18" charset="0"/>
                <a:cs typeface="Times New Roman" pitchFamily="18" charset="0"/>
              </a:rPr>
              <a:t>Presentation skills</a:t>
            </a:r>
            <a:endParaRPr lang="en-US" b="1" dirty="0">
              <a:latin typeface="Times New Roman" pitchFamily="18" charset="0"/>
              <a:cs typeface="Times New Roman" pitchFamily="18" charset="0"/>
            </a:endParaRPr>
          </a:p>
          <a:p>
            <a:r>
              <a:rPr lang="en-US" b="1" dirty="0" smtClean="0">
                <a:latin typeface="Times New Roman" pitchFamily="18" charset="0"/>
                <a:cs typeface="Times New Roman" pitchFamily="18" charset="0"/>
              </a:rPr>
              <a:t>Conclusion</a:t>
            </a:r>
            <a:endParaRPr lang="en-US" b="1" dirty="0">
              <a:latin typeface="Times New Roman" pitchFamily="18" charset="0"/>
              <a:cs typeface="Times New Roman" pitchFamily="18" charset="0"/>
            </a:endParaRPr>
          </a:p>
          <a:p>
            <a:r>
              <a:rPr lang="en-US" b="1" dirty="0">
                <a:latin typeface="Times New Roman" pitchFamily="18" charset="0"/>
                <a:cs typeface="Times New Roman" pitchFamily="18" charset="0"/>
              </a:rPr>
              <a:t>Reference </a:t>
            </a:r>
            <a:r>
              <a:rPr lang="en-US" b="1" dirty="0" smtClean="0">
                <a:latin typeface="Times New Roman" pitchFamily="18" charset="0"/>
                <a:cs typeface="Times New Roman" pitchFamily="18" charset="0"/>
              </a:rPr>
              <a:t>Links</a:t>
            </a:r>
            <a:endParaRPr lang="en-US" b="1"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000132"/>
          </a:xfrm>
        </p:spPr>
        <p:txBody>
          <a:bodyPr>
            <a:normAutofit fontScale="90000"/>
          </a:bodyPr>
          <a:lstStyle/>
          <a:p>
            <a:r>
              <a:rPr lang="en-US" b="1" dirty="0">
                <a:latin typeface="Times New Roman" pitchFamily="18" charset="0"/>
                <a:cs typeface="Times New Roman" pitchFamily="18" charset="0"/>
              </a:rPr>
              <a:t>Introduction</a:t>
            </a:r>
            <a:r>
              <a:rPr lang="en-US" b="1" dirty="0"/>
              <a:t/>
            </a:r>
            <a:br>
              <a:rPr lang="en-US" b="1" dirty="0"/>
            </a:br>
            <a:endParaRPr lang="en-US" dirty="0"/>
          </a:p>
        </p:txBody>
      </p:sp>
      <p:sp>
        <p:nvSpPr>
          <p:cNvPr id="3" name="Content Placeholder 2"/>
          <p:cNvSpPr>
            <a:spLocks noGrp="1"/>
          </p:cNvSpPr>
          <p:nvPr>
            <p:ph idx="1"/>
          </p:nvPr>
        </p:nvSpPr>
        <p:spPr>
          <a:xfrm>
            <a:off x="457200" y="642919"/>
            <a:ext cx="8229600" cy="2714643"/>
          </a:xfrm>
        </p:spPr>
        <p:txBody>
          <a:bodyPr>
            <a:normAutofit fontScale="92500" lnSpcReduction="20000"/>
          </a:bodyPr>
          <a:lstStyle/>
          <a:p>
            <a:pPr lvl="0"/>
            <a:r>
              <a:rPr lang="en-US" dirty="0">
                <a:latin typeface="Times New Roman" pitchFamily="18" charset="0"/>
                <a:cs typeface="Times New Roman" pitchFamily="18" charset="0"/>
              </a:rPr>
              <a:t>The skills required for getting a job in the banking sector of the UK would be discussed.</a:t>
            </a:r>
          </a:p>
          <a:p>
            <a:pPr lvl="0"/>
            <a:r>
              <a:rPr lang="en-US" dirty="0">
                <a:latin typeface="Times New Roman" pitchFamily="18" charset="0"/>
                <a:cs typeface="Times New Roman" pitchFamily="18" charset="0"/>
              </a:rPr>
              <a:t>My strengths and weaknesses regarding the same would be presented.</a:t>
            </a:r>
          </a:p>
          <a:p>
            <a:pPr lvl="0"/>
            <a:r>
              <a:rPr lang="en-US" dirty="0">
                <a:latin typeface="Times New Roman" pitchFamily="18" charset="0"/>
                <a:cs typeface="Times New Roman" pitchFamily="18" charset="0"/>
              </a:rPr>
              <a:t>Ways of improving upon certain skills would also be discussed.</a:t>
            </a:r>
          </a:p>
          <a:p>
            <a:endParaRPr lang="en-US" dirty="0"/>
          </a:p>
        </p:txBody>
      </p:sp>
      <p:pic>
        <p:nvPicPr>
          <p:cNvPr id="4" name="Picture 3" descr="1.png"/>
          <p:cNvPicPr>
            <a:picLocks noChangeAspect="1"/>
          </p:cNvPicPr>
          <p:nvPr/>
        </p:nvPicPr>
        <p:blipFill>
          <a:blip r:embed="rId3"/>
          <a:stretch>
            <a:fillRect/>
          </a:stretch>
        </p:blipFill>
        <p:spPr>
          <a:xfrm>
            <a:off x="928662" y="3214686"/>
            <a:ext cx="7286676" cy="342898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25536"/>
          </a:xfrm>
        </p:spPr>
        <p:txBody>
          <a:bodyPr>
            <a:normAutofit fontScale="90000"/>
          </a:bodyPr>
          <a:lstStyle/>
          <a:p>
            <a:r>
              <a:rPr lang="en-US" b="1" dirty="0">
                <a:latin typeface="Times New Roman" pitchFamily="18" charset="0"/>
                <a:cs typeface="Times New Roman" pitchFamily="18" charset="0"/>
              </a:rPr>
              <a:t>Chosen Career and the Reason for Choosing the Same</a:t>
            </a:r>
            <a:r>
              <a:rPr lang="en-US" b="1" dirty="0"/>
              <a:t/>
            </a:r>
            <a:br>
              <a:rPr lang="en-US" b="1" dirty="0"/>
            </a:br>
            <a:endParaRPr lang="en-US" dirty="0"/>
          </a:p>
        </p:txBody>
      </p:sp>
      <p:sp>
        <p:nvSpPr>
          <p:cNvPr id="4" name="Content Placeholder 3"/>
          <p:cNvSpPr>
            <a:spLocks noGrp="1"/>
          </p:cNvSpPr>
          <p:nvPr>
            <p:ph sz="half" idx="1"/>
          </p:nvPr>
        </p:nvSpPr>
        <p:spPr>
          <a:xfrm>
            <a:off x="457200" y="1214422"/>
            <a:ext cx="4038600" cy="5643578"/>
          </a:xfrm>
        </p:spPr>
        <p:txBody>
          <a:bodyPr>
            <a:normAutofit fontScale="92500" lnSpcReduction="20000"/>
          </a:bodyPr>
          <a:lstStyle/>
          <a:p>
            <a:pPr lvl="0"/>
            <a:r>
              <a:rPr lang="en-US" dirty="0">
                <a:latin typeface="Times New Roman" pitchFamily="18" charset="0"/>
                <a:cs typeface="Times New Roman" pitchFamily="18" charset="0"/>
              </a:rPr>
              <a:t>The chosen career is the banking sector in the UK.</a:t>
            </a:r>
          </a:p>
          <a:p>
            <a:pPr lvl="0"/>
            <a:r>
              <a:rPr lang="en-US" dirty="0">
                <a:latin typeface="Times New Roman" pitchFamily="18" charset="0"/>
                <a:cs typeface="Times New Roman" pitchFamily="18" charset="0"/>
              </a:rPr>
              <a:t>The UK banking sector is ever expanding and is the fourth largest in the world (</a:t>
            </a:r>
            <a:r>
              <a:rPr lang="en-US" dirty="0" err="1">
                <a:latin typeface="Times New Roman" pitchFamily="18" charset="0"/>
                <a:cs typeface="Times New Roman" pitchFamily="18" charset="0"/>
              </a:rPr>
              <a:t>Murawski</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2020).</a:t>
            </a:r>
          </a:p>
          <a:p>
            <a:pPr lvl="0"/>
            <a:r>
              <a:rPr lang="en-US" dirty="0">
                <a:latin typeface="Times New Roman" pitchFamily="18" charset="0"/>
                <a:cs typeface="Times New Roman" pitchFamily="18" charset="0"/>
              </a:rPr>
              <a:t>The sector offers many privileges towards the career growth opportunities through the building up of confidence, patience, behavioral development, communication skills and so on (</a:t>
            </a:r>
            <a:r>
              <a:rPr lang="en-US" dirty="0" err="1">
                <a:latin typeface="Times New Roman" pitchFamily="18" charset="0"/>
                <a:cs typeface="Times New Roman" pitchFamily="18" charset="0"/>
              </a:rPr>
              <a:t>Gunesh</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Maheshwari</a:t>
            </a:r>
            <a:r>
              <a:rPr lang="en-US" dirty="0">
                <a:latin typeface="Times New Roman" pitchFamily="18" charset="0"/>
                <a:cs typeface="Times New Roman" pitchFamily="18" charset="0"/>
              </a:rPr>
              <a:t>, 2019).</a:t>
            </a:r>
          </a:p>
          <a:p>
            <a:endParaRPr lang="en-US" dirty="0"/>
          </a:p>
        </p:txBody>
      </p:sp>
      <p:pic>
        <p:nvPicPr>
          <p:cNvPr id="6" name="Content Placeholder 5" descr="2.jpg"/>
          <p:cNvPicPr>
            <a:picLocks noGrp="1" noChangeAspect="1"/>
          </p:cNvPicPr>
          <p:nvPr>
            <p:ph sz="half" idx="2"/>
          </p:nvPr>
        </p:nvPicPr>
        <p:blipFill>
          <a:blip r:embed="rId3"/>
          <a:stretch>
            <a:fillRect/>
          </a:stretch>
        </p:blipFill>
        <p:spPr>
          <a:xfrm>
            <a:off x="4648200" y="1857364"/>
            <a:ext cx="4138642" cy="3786214"/>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itchFamily="18" charset="0"/>
                <a:cs typeface="Times New Roman" pitchFamily="18" charset="0"/>
              </a:rPr>
              <a:t>The Skills / Knowledge and Experience Required</a:t>
            </a:r>
            <a:r>
              <a:rPr lang="en-US" b="1" dirty="0"/>
              <a:t/>
            </a:r>
            <a:br>
              <a:rPr lang="en-US" b="1" dirty="0"/>
            </a:br>
            <a:endParaRPr lang="en-US" dirty="0"/>
          </a:p>
        </p:txBody>
      </p:sp>
      <p:sp>
        <p:nvSpPr>
          <p:cNvPr id="3" name="Content Placeholder 2"/>
          <p:cNvSpPr>
            <a:spLocks noGrp="1"/>
          </p:cNvSpPr>
          <p:nvPr>
            <p:ph sz="half" idx="1"/>
          </p:nvPr>
        </p:nvSpPr>
        <p:spPr>
          <a:xfrm>
            <a:off x="457200" y="1214423"/>
            <a:ext cx="5472122" cy="2643205"/>
          </a:xfrm>
        </p:spPr>
        <p:txBody>
          <a:bodyPr>
            <a:normAutofit fontScale="70000" lnSpcReduction="20000"/>
          </a:bodyPr>
          <a:lstStyle/>
          <a:p>
            <a:pPr>
              <a:buNone/>
            </a:pPr>
            <a:r>
              <a:rPr lang="en-US" b="1" dirty="0">
                <a:latin typeface="Times New Roman" pitchFamily="18" charset="0"/>
                <a:cs typeface="Times New Roman" pitchFamily="18" charset="0"/>
              </a:rPr>
              <a:t>Key skills</a:t>
            </a:r>
          </a:p>
          <a:p>
            <a:pPr lvl="0"/>
            <a:r>
              <a:rPr lang="en-US" dirty="0">
                <a:latin typeface="Times New Roman" pitchFamily="18" charset="0"/>
                <a:cs typeface="Times New Roman" pitchFamily="18" charset="0"/>
              </a:rPr>
              <a:t>Communication skills</a:t>
            </a:r>
          </a:p>
          <a:p>
            <a:pPr lvl="0"/>
            <a:r>
              <a:rPr lang="en-US" dirty="0">
                <a:latin typeface="Times New Roman" pitchFamily="18" charset="0"/>
                <a:cs typeface="Times New Roman" pitchFamily="18" charset="0"/>
              </a:rPr>
              <a:t>Negotiation skills</a:t>
            </a:r>
          </a:p>
          <a:p>
            <a:pPr lvl="0"/>
            <a:r>
              <a:rPr lang="en-US" dirty="0">
                <a:latin typeface="Times New Roman" pitchFamily="18" charset="0"/>
                <a:cs typeface="Times New Roman" pitchFamily="18" charset="0"/>
              </a:rPr>
              <a:t>Organizational skills</a:t>
            </a:r>
          </a:p>
          <a:p>
            <a:pPr lvl="0"/>
            <a:r>
              <a:rPr lang="en-US" dirty="0">
                <a:latin typeface="Times New Roman" pitchFamily="18" charset="0"/>
                <a:cs typeface="Times New Roman" pitchFamily="18" charset="0"/>
              </a:rPr>
              <a:t>Time management skills</a:t>
            </a:r>
          </a:p>
          <a:p>
            <a:pPr lvl="0"/>
            <a:r>
              <a:rPr lang="en-US" dirty="0">
                <a:latin typeface="Times New Roman" pitchFamily="18" charset="0"/>
                <a:cs typeface="Times New Roman" pitchFamily="18" charset="0"/>
              </a:rPr>
              <a:t>Problem solving skills</a:t>
            </a:r>
          </a:p>
          <a:p>
            <a:pPr lvl="0"/>
            <a:r>
              <a:rPr lang="en-US" dirty="0">
                <a:latin typeface="Times New Roman" pitchFamily="18" charset="0"/>
                <a:cs typeface="Times New Roman" pitchFamily="18" charset="0"/>
              </a:rPr>
              <a:t>Presentation skills </a:t>
            </a:r>
          </a:p>
          <a:p>
            <a:pPr lvl="0"/>
            <a:r>
              <a:rPr lang="en-US" dirty="0">
                <a:latin typeface="Times New Roman" pitchFamily="18" charset="0"/>
                <a:cs typeface="Times New Roman" pitchFamily="18" charset="0"/>
              </a:rPr>
              <a:t>Collaboration skills (</a:t>
            </a:r>
            <a:r>
              <a:rPr lang="en-US" dirty="0" err="1">
                <a:latin typeface="Times New Roman" pitchFamily="18" charset="0"/>
                <a:cs typeface="Times New Roman" pitchFamily="18" charset="0"/>
              </a:rPr>
              <a:t>Rijamampianina</a:t>
            </a:r>
            <a:r>
              <a:rPr lang="en-US" dirty="0">
                <a:latin typeface="Times New Roman" pitchFamily="18" charset="0"/>
                <a:cs typeface="Times New Roman" pitchFamily="18" charset="0"/>
              </a:rPr>
              <a:t>, 2016).</a:t>
            </a:r>
          </a:p>
          <a:p>
            <a:endParaRPr lang="en-US" dirty="0"/>
          </a:p>
        </p:txBody>
      </p:sp>
      <p:pic>
        <p:nvPicPr>
          <p:cNvPr id="5" name="Content Placeholder 4" descr="3.1.jpeg"/>
          <p:cNvPicPr>
            <a:picLocks noGrp="1" noChangeAspect="1"/>
          </p:cNvPicPr>
          <p:nvPr>
            <p:ph sz="half" idx="2"/>
          </p:nvPr>
        </p:nvPicPr>
        <p:blipFill>
          <a:blip r:embed="rId3" cstate="print"/>
          <a:stretch>
            <a:fillRect/>
          </a:stretch>
        </p:blipFill>
        <p:spPr>
          <a:xfrm>
            <a:off x="3500430" y="1500174"/>
            <a:ext cx="1752584" cy="1714512"/>
          </a:xfrm>
        </p:spPr>
      </p:pic>
      <p:pic>
        <p:nvPicPr>
          <p:cNvPr id="6" name="Picture 5" descr="3.2.jpg"/>
          <p:cNvPicPr>
            <a:picLocks noChangeAspect="1"/>
          </p:cNvPicPr>
          <p:nvPr/>
        </p:nvPicPr>
        <p:blipFill>
          <a:blip r:embed="rId4" cstate="print"/>
          <a:stretch>
            <a:fillRect/>
          </a:stretch>
        </p:blipFill>
        <p:spPr>
          <a:xfrm>
            <a:off x="5286380" y="1500174"/>
            <a:ext cx="1785950" cy="1714512"/>
          </a:xfrm>
          <a:prstGeom prst="rect">
            <a:avLst/>
          </a:prstGeom>
        </p:spPr>
      </p:pic>
      <p:pic>
        <p:nvPicPr>
          <p:cNvPr id="7" name="Picture 6" descr="3.3.jpg"/>
          <p:cNvPicPr>
            <a:picLocks noChangeAspect="1"/>
          </p:cNvPicPr>
          <p:nvPr/>
        </p:nvPicPr>
        <p:blipFill>
          <a:blip r:embed="rId5" cstate="print"/>
          <a:stretch>
            <a:fillRect/>
          </a:stretch>
        </p:blipFill>
        <p:spPr>
          <a:xfrm>
            <a:off x="7143768" y="1500174"/>
            <a:ext cx="1785950" cy="1714512"/>
          </a:xfrm>
          <a:prstGeom prst="rect">
            <a:avLst/>
          </a:prstGeom>
        </p:spPr>
      </p:pic>
      <p:pic>
        <p:nvPicPr>
          <p:cNvPr id="8" name="Picture 7" descr="3.4.png"/>
          <p:cNvPicPr>
            <a:picLocks noChangeAspect="1"/>
          </p:cNvPicPr>
          <p:nvPr/>
        </p:nvPicPr>
        <p:blipFill>
          <a:blip r:embed="rId6" cstate="print"/>
          <a:stretch>
            <a:fillRect/>
          </a:stretch>
        </p:blipFill>
        <p:spPr>
          <a:xfrm>
            <a:off x="142844" y="4143380"/>
            <a:ext cx="2143140" cy="2428892"/>
          </a:xfrm>
          <a:prstGeom prst="rect">
            <a:avLst/>
          </a:prstGeom>
        </p:spPr>
      </p:pic>
      <p:pic>
        <p:nvPicPr>
          <p:cNvPr id="9" name="Picture 8" descr="3.7.jpg"/>
          <p:cNvPicPr>
            <a:picLocks noChangeAspect="1"/>
          </p:cNvPicPr>
          <p:nvPr/>
        </p:nvPicPr>
        <p:blipFill>
          <a:blip r:embed="rId7" cstate="print"/>
          <a:stretch>
            <a:fillRect/>
          </a:stretch>
        </p:blipFill>
        <p:spPr>
          <a:xfrm>
            <a:off x="7000892" y="4143380"/>
            <a:ext cx="1928826" cy="2286016"/>
          </a:xfrm>
          <a:prstGeom prst="rect">
            <a:avLst/>
          </a:prstGeom>
        </p:spPr>
      </p:pic>
      <p:pic>
        <p:nvPicPr>
          <p:cNvPr id="10" name="Picture 9" descr="3.5.jpg"/>
          <p:cNvPicPr>
            <a:picLocks noChangeAspect="1"/>
          </p:cNvPicPr>
          <p:nvPr/>
        </p:nvPicPr>
        <p:blipFill>
          <a:blip r:embed="rId8"/>
          <a:stretch>
            <a:fillRect/>
          </a:stretch>
        </p:blipFill>
        <p:spPr>
          <a:xfrm>
            <a:off x="2428860" y="4143380"/>
            <a:ext cx="2071702" cy="2357454"/>
          </a:xfrm>
          <a:prstGeom prst="rect">
            <a:avLst/>
          </a:prstGeom>
        </p:spPr>
      </p:pic>
      <p:pic>
        <p:nvPicPr>
          <p:cNvPr id="11" name="Picture 10" descr="3.6.png"/>
          <p:cNvPicPr>
            <a:picLocks noChangeAspect="1"/>
          </p:cNvPicPr>
          <p:nvPr/>
        </p:nvPicPr>
        <p:blipFill>
          <a:blip r:embed="rId9"/>
          <a:stretch>
            <a:fillRect/>
          </a:stretch>
        </p:blipFill>
        <p:spPr>
          <a:xfrm>
            <a:off x="4714876" y="4143380"/>
            <a:ext cx="2143140" cy="235745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itchFamily="18" charset="0"/>
                <a:cs typeface="Times New Roman" pitchFamily="18" charset="0"/>
              </a:rPr>
              <a:t>The Skills / Knowledge and Experience Required</a:t>
            </a:r>
            <a:r>
              <a:rPr lang="en-US" b="1" dirty="0"/>
              <a:t/>
            </a:r>
            <a:br>
              <a:rPr lang="en-US" b="1" dirty="0"/>
            </a:br>
            <a:endParaRPr lang="en-US" dirty="0"/>
          </a:p>
        </p:txBody>
      </p:sp>
      <p:sp>
        <p:nvSpPr>
          <p:cNvPr id="3" name="Content Placeholder 2"/>
          <p:cNvSpPr>
            <a:spLocks noGrp="1"/>
          </p:cNvSpPr>
          <p:nvPr>
            <p:ph sz="half" idx="1"/>
          </p:nvPr>
        </p:nvSpPr>
        <p:spPr>
          <a:xfrm>
            <a:off x="457200" y="1285860"/>
            <a:ext cx="4038600" cy="5572140"/>
          </a:xfrm>
        </p:spPr>
        <p:txBody>
          <a:bodyPr>
            <a:normAutofit lnSpcReduction="10000"/>
          </a:bodyPr>
          <a:lstStyle/>
          <a:p>
            <a:pPr>
              <a:buNone/>
            </a:pPr>
            <a:r>
              <a:rPr lang="en-US" b="1" dirty="0">
                <a:latin typeface="Times New Roman" pitchFamily="18" charset="0"/>
                <a:cs typeface="Times New Roman" pitchFamily="18" charset="0"/>
              </a:rPr>
              <a:t>Knowledge</a:t>
            </a:r>
          </a:p>
          <a:p>
            <a:pPr lvl="0"/>
            <a:r>
              <a:rPr lang="en-US" dirty="0">
                <a:latin typeface="Times New Roman" pitchFamily="18" charset="0"/>
                <a:cs typeface="Times New Roman" pitchFamily="18" charset="0"/>
              </a:rPr>
              <a:t>Thorough knowledge of finances.</a:t>
            </a:r>
          </a:p>
          <a:p>
            <a:pPr lvl="0"/>
            <a:r>
              <a:rPr lang="en-US" dirty="0">
                <a:latin typeface="Times New Roman" pitchFamily="18" charset="0"/>
                <a:cs typeface="Times New Roman" pitchFamily="18" charset="0"/>
              </a:rPr>
              <a:t>Knowledge of several banking terms and ideologies.</a:t>
            </a:r>
          </a:p>
          <a:p>
            <a:pPr lvl="0"/>
            <a:r>
              <a:rPr lang="en-US" dirty="0">
                <a:latin typeface="Times New Roman" pitchFamily="18" charset="0"/>
                <a:cs typeface="Times New Roman" pitchFamily="18" charset="0"/>
              </a:rPr>
              <a:t>The different taxation policies and exchange rates.</a:t>
            </a:r>
          </a:p>
          <a:p>
            <a:pPr lvl="0"/>
            <a:r>
              <a:rPr lang="en-US" dirty="0">
                <a:latin typeface="Times New Roman" pitchFamily="18" charset="0"/>
                <a:cs typeface="Times New Roman" pitchFamily="18" charset="0"/>
              </a:rPr>
              <a:t>The various monetary and fiscal policies (</a:t>
            </a:r>
            <a:r>
              <a:rPr lang="en-US" dirty="0" err="1">
                <a:latin typeface="Times New Roman" pitchFamily="18" charset="0"/>
                <a:cs typeface="Times New Roman" pitchFamily="18" charset="0"/>
              </a:rPr>
              <a:t>Joharia</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Subramaniamb</a:t>
            </a:r>
            <a:r>
              <a:rPr lang="en-US" dirty="0">
                <a:latin typeface="Times New Roman" pitchFamily="18" charset="0"/>
                <a:cs typeface="Times New Roman" pitchFamily="18" charset="0"/>
              </a:rPr>
              <a:t>, 2018).</a:t>
            </a:r>
          </a:p>
          <a:p>
            <a:endParaRPr lang="en-US" dirty="0"/>
          </a:p>
        </p:txBody>
      </p:sp>
      <p:pic>
        <p:nvPicPr>
          <p:cNvPr id="5" name="Content Placeholder 4" descr="4.1.jpg"/>
          <p:cNvPicPr>
            <a:picLocks noGrp="1" noChangeAspect="1"/>
          </p:cNvPicPr>
          <p:nvPr>
            <p:ph sz="half" idx="2"/>
          </p:nvPr>
        </p:nvPicPr>
        <p:blipFill>
          <a:blip r:embed="rId3"/>
          <a:stretch>
            <a:fillRect/>
          </a:stretch>
        </p:blipFill>
        <p:spPr>
          <a:xfrm>
            <a:off x="4857752" y="1714488"/>
            <a:ext cx="3786214" cy="2143140"/>
          </a:xfrm>
        </p:spPr>
      </p:pic>
      <p:pic>
        <p:nvPicPr>
          <p:cNvPr id="6" name="Picture 5" descr="4.2.jpg"/>
          <p:cNvPicPr>
            <a:picLocks noChangeAspect="1"/>
          </p:cNvPicPr>
          <p:nvPr/>
        </p:nvPicPr>
        <p:blipFill>
          <a:blip r:embed="rId4"/>
          <a:stretch>
            <a:fillRect/>
          </a:stretch>
        </p:blipFill>
        <p:spPr>
          <a:xfrm>
            <a:off x="4929190" y="4071942"/>
            <a:ext cx="3714776" cy="253840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itchFamily="18" charset="0"/>
                <a:cs typeface="Times New Roman" pitchFamily="18" charset="0"/>
              </a:rPr>
              <a:t>The Skills / Knowledge and Experience Required</a:t>
            </a:r>
            <a:r>
              <a:rPr lang="en-US" b="1" dirty="0"/>
              <a:t/>
            </a:r>
            <a:br>
              <a:rPr lang="en-US" b="1" dirty="0"/>
            </a:br>
            <a:endParaRPr lang="en-US" dirty="0"/>
          </a:p>
        </p:txBody>
      </p:sp>
      <p:sp>
        <p:nvSpPr>
          <p:cNvPr id="3" name="Content Placeholder 2"/>
          <p:cNvSpPr>
            <a:spLocks noGrp="1"/>
          </p:cNvSpPr>
          <p:nvPr>
            <p:ph sz="half" idx="1"/>
          </p:nvPr>
        </p:nvSpPr>
        <p:spPr>
          <a:xfrm>
            <a:off x="457200" y="1214422"/>
            <a:ext cx="4038600" cy="5643578"/>
          </a:xfrm>
        </p:spPr>
        <p:txBody>
          <a:bodyPr>
            <a:normAutofit fontScale="77500" lnSpcReduction="20000"/>
          </a:bodyPr>
          <a:lstStyle/>
          <a:p>
            <a:pPr>
              <a:buNone/>
            </a:pPr>
            <a:r>
              <a:rPr lang="en-US" b="1" dirty="0">
                <a:latin typeface="Times New Roman" pitchFamily="18" charset="0"/>
                <a:cs typeface="Times New Roman" pitchFamily="18" charset="0"/>
              </a:rPr>
              <a:t>Experience</a:t>
            </a:r>
          </a:p>
          <a:p>
            <a:pPr lvl="0"/>
            <a:r>
              <a:rPr lang="en-US" dirty="0">
                <a:latin typeface="Times New Roman" pitchFamily="18" charset="0"/>
                <a:cs typeface="Times New Roman" pitchFamily="18" charset="0"/>
              </a:rPr>
              <a:t>Candidates having prior experience in this sector would have added advantage over the others.</a:t>
            </a:r>
          </a:p>
          <a:p>
            <a:pPr lvl="0"/>
            <a:r>
              <a:rPr lang="en-US" dirty="0">
                <a:latin typeface="Times New Roman" pitchFamily="18" charset="0"/>
                <a:cs typeface="Times New Roman" pitchFamily="18" charset="0"/>
              </a:rPr>
              <a:t>Having an experience of taking apprenticeship programs offered by certain banks in the field of commercial banking, retail banking or investment banking would come in handy.</a:t>
            </a:r>
          </a:p>
          <a:p>
            <a:pPr lvl="0"/>
            <a:r>
              <a:rPr lang="en-US" dirty="0">
                <a:latin typeface="Times New Roman" pitchFamily="18" charset="0"/>
                <a:cs typeface="Times New Roman" pitchFamily="18" charset="0"/>
              </a:rPr>
              <a:t>Working as bankers or as financial planners and advisors for certain renowned organizations could prove to be effective towards career growth and attaining higher positions (Al-</a:t>
            </a:r>
            <a:r>
              <a:rPr lang="en-US" dirty="0" err="1">
                <a:latin typeface="Times New Roman" pitchFamily="18" charset="0"/>
                <a:cs typeface="Times New Roman" pitchFamily="18" charset="0"/>
              </a:rPr>
              <a:t>dalahmeh</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a:t>
            </a:r>
            <a:r>
              <a:rPr lang="en-US" dirty="0">
                <a:latin typeface="Times New Roman" pitchFamily="18" charset="0"/>
                <a:cs typeface="Times New Roman" pitchFamily="18" charset="0"/>
              </a:rPr>
              <a:t>., 2018).</a:t>
            </a:r>
          </a:p>
          <a:p>
            <a:endParaRPr lang="en-US" dirty="0"/>
          </a:p>
        </p:txBody>
      </p:sp>
      <p:pic>
        <p:nvPicPr>
          <p:cNvPr id="5" name="Content Placeholder 4" descr="5.1.jpg"/>
          <p:cNvPicPr>
            <a:picLocks noGrp="1" noChangeAspect="1"/>
          </p:cNvPicPr>
          <p:nvPr>
            <p:ph sz="half" idx="2"/>
          </p:nvPr>
        </p:nvPicPr>
        <p:blipFill>
          <a:blip r:embed="rId3"/>
          <a:stretch>
            <a:fillRect/>
          </a:stretch>
        </p:blipFill>
        <p:spPr>
          <a:xfrm>
            <a:off x="5000628" y="1571612"/>
            <a:ext cx="3643338" cy="2071702"/>
          </a:xfrm>
        </p:spPr>
      </p:pic>
      <p:pic>
        <p:nvPicPr>
          <p:cNvPr id="6" name="Picture 5" descr="5.2.jpg"/>
          <p:cNvPicPr>
            <a:picLocks noChangeAspect="1"/>
          </p:cNvPicPr>
          <p:nvPr/>
        </p:nvPicPr>
        <p:blipFill>
          <a:blip r:embed="rId4"/>
          <a:stretch>
            <a:fillRect/>
          </a:stretch>
        </p:blipFill>
        <p:spPr>
          <a:xfrm>
            <a:off x="5000628" y="3929066"/>
            <a:ext cx="3643338" cy="235173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b="1" dirty="0">
                <a:latin typeface="Times New Roman" pitchFamily="18" charset="0"/>
                <a:cs typeface="Times New Roman" pitchFamily="18" charset="0"/>
              </a:rPr>
              <a:t>Personal SWOT Analysis</a:t>
            </a:r>
            <a:r>
              <a:rPr lang="en-US" b="1" dirty="0"/>
              <a:t/>
            </a:r>
            <a:br>
              <a:rPr lang="en-US" b="1" dirty="0"/>
            </a:br>
            <a:endParaRPr lang="en-US" dirty="0"/>
          </a:p>
        </p:txBody>
      </p:sp>
      <p:graphicFrame>
        <p:nvGraphicFramePr>
          <p:cNvPr id="7" name="Content Placeholder 6"/>
          <p:cNvGraphicFramePr>
            <a:graphicFrameLocks noGrp="1"/>
          </p:cNvGraphicFramePr>
          <p:nvPr>
            <p:ph idx="1"/>
          </p:nvPr>
        </p:nvGraphicFramePr>
        <p:xfrm>
          <a:off x="457200" y="1000123"/>
          <a:ext cx="8229600" cy="5775054"/>
        </p:xfrm>
        <a:graphic>
          <a:graphicData uri="http://schemas.openxmlformats.org/drawingml/2006/table">
            <a:tbl>
              <a:tblPr firstRow="1" bandRow="1">
                <a:tableStyleId>{073A0DAA-6AF3-43AB-8588-CEC1D06C72B9}</a:tableStyleId>
              </a:tblPr>
              <a:tblGrid>
                <a:gridCol w="4114800"/>
                <a:gridCol w="4114800"/>
              </a:tblGrid>
              <a:tr h="662487">
                <a:tc>
                  <a:txBody>
                    <a:bodyPr/>
                    <a:lstStyle/>
                    <a:p>
                      <a:pPr algn="ctr"/>
                      <a:r>
                        <a:rPr lang="en-US" sz="2800" dirty="0" smtClean="0">
                          <a:latin typeface="Times New Roman" pitchFamily="18" charset="0"/>
                          <a:cs typeface="Times New Roman" pitchFamily="18" charset="0"/>
                        </a:rPr>
                        <a:t>Strengths</a:t>
                      </a:r>
                      <a:endParaRPr lang="en-US" sz="2800" dirty="0">
                        <a:latin typeface="Times New Roman" pitchFamily="18" charset="0"/>
                        <a:cs typeface="Times New Roman" pitchFamily="18" charset="0"/>
                      </a:endParaRPr>
                    </a:p>
                  </a:txBody>
                  <a:tcPr/>
                </a:tc>
                <a:tc>
                  <a:txBody>
                    <a:bodyPr/>
                    <a:lstStyle/>
                    <a:p>
                      <a:pPr algn="ctr"/>
                      <a:r>
                        <a:rPr lang="en-US" sz="2800" dirty="0" smtClean="0">
                          <a:latin typeface="Times New Roman" pitchFamily="18" charset="0"/>
                          <a:cs typeface="Times New Roman" pitchFamily="18" charset="0"/>
                        </a:rPr>
                        <a:t>Weaknesses</a:t>
                      </a:r>
                      <a:endParaRPr lang="en-US" sz="2800" dirty="0">
                        <a:latin typeface="Times New Roman" pitchFamily="18" charset="0"/>
                        <a:cs typeface="Times New Roman" pitchFamily="18" charset="0"/>
                      </a:endParaRPr>
                    </a:p>
                  </a:txBody>
                  <a:tcPr/>
                </a:tc>
              </a:tr>
              <a:tr h="2123587">
                <a:tc>
                  <a:txBody>
                    <a:bodyPr/>
                    <a:lstStyle/>
                    <a:p>
                      <a:pPr>
                        <a:buFont typeface="Arial" pitchFamily="34" charset="0"/>
                        <a:buChar char="•"/>
                      </a:pPr>
                      <a:r>
                        <a:rPr lang="en-US" sz="2800" dirty="0" smtClean="0">
                          <a:latin typeface="Times New Roman" pitchFamily="18" charset="0"/>
                          <a:cs typeface="Times New Roman" pitchFamily="18" charset="0"/>
                        </a:rPr>
                        <a:t>Communication</a:t>
                      </a:r>
                      <a:r>
                        <a:rPr lang="en-US" sz="2800" baseline="0" dirty="0" smtClean="0">
                          <a:latin typeface="Times New Roman" pitchFamily="18" charset="0"/>
                          <a:cs typeface="Times New Roman" pitchFamily="18" charset="0"/>
                        </a:rPr>
                        <a:t> skills</a:t>
                      </a:r>
                    </a:p>
                    <a:p>
                      <a:pPr>
                        <a:buFont typeface="Arial" pitchFamily="34" charset="0"/>
                        <a:buChar char="•"/>
                      </a:pPr>
                      <a:r>
                        <a:rPr lang="en-US" sz="2800" baseline="0" dirty="0" smtClean="0">
                          <a:latin typeface="Times New Roman" pitchFamily="18" charset="0"/>
                          <a:cs typeface="Times New Roman" pitchFamily="18" charset="0"/>
                        </a:rPr>
                        <a:t>Financial skills</a:t>
                      </a:r>
                    </a:p>
                    <a:p>
                      <a:pPr>
                        <a:buFont typeface="Arial" pitchFamily="34" charset="0"/>
                        <a:buChar char="•"/>
                      </a:pPr>
                      <a:r>
                        <a:rPr lang="en-US" sz="2800" baseline="0" dirty="0" smtClean="0">
                          <a:latin typeface="Times New Roman" pitchFamily="18" charset="0"/>
                          <a:cs typeface="Times New Roman" pitchFamily="18" charset="0"/>
                        </a:rPr>
                        <a:t>Time management skills</a:t>
                      </a:r>
                    </a:p>
                    <a:p>
                      <a:pPr>
                        <a:buFont typeface="Arial" pitchFamily="34" charset="0"/>
                        <a:buChar char="•"/>
                      </a:pPr>
                      <a:r>
                        <a:rPr lang="en-US" sz="2800" baseline="0" dirty="0" smtClean="0">
                          <a:latin typeface="Times New Roman" pitchFamily="18" charset="0"/>
                          <a:cs typeface="Times New Roman" pitchFamily="18" charset="0"/>
                        </a:rPr>
                        <a:t>Problem solving </a:t>
                      </a:r>
                      <a:r>
                        <a:rPr lang="en-US" sz="2800" baseline="0" dirty="0" smtClean="0">
                          <a:latin typeface="Times New Roman" pitchFamily="18" charset="0"/>
                          <a:cs typeface="Times New Roman" pitchFamily="18" charset="0"/>
                        </a:rPr>
                        <a:t>skills</a:t>
                      </a:r>
                    </a:p>
                    <a:p>
                      <a:pPr>
                        <a:buFont typeface="Arial" pitchFamily="34" charset="0"/>
                        <a:buChar char="•"/>
                      </a:pPr>
                      <a:r>
                        <a:rPr lang="en-US" sz="2800" baseline="0" dirty="0" smtClean="0">
                          <a:latin typeface="Times New Roman" pitchFamily="18" charset="0"/>
                          <a:cs typeface="Times New Roman" pitchFamily="18" charset="0"/>
                        </a:rPr>
                        <a:t>Collaboration skills</a:t>
                      </a:r>
                      <a:endParaRPr lang="en-US" sz="2800" dirty="0">
                        <a:latin typeface="Times New Roman" pitchFamily="18" charset="0"/>
                        <a:cs typeface="Times New Roman" pitchFamily="18" charset="0"/>
                      </a:endParaRPr>
                    </a:p>
                  </a:txBody>
                  <a:tcPr/>
                </a:tc>
                <a:tc>
                  <a:txBody>
                    <a:bodyPr/>
                    <a:lstStyle/>
                    <a:p>
                      <a:pPr>
                        <a:buFont typeface="Arial" pitchFamily="34" charset="0"/>
                        <a:buChar char="•"/>
                      </a:pPr>
                      <a:r>
                        <a:rPr lang="en-US" sz="2800" dirty="0" smtClean="0">
                          <a:latin typeface="Times New Roman" pitchFamily="18" charset="0"/>
                          <a:cs typeface="Times New Roman" pitchFamily="18" charset="0"/>
                        </a:rPr>
                        <a:t>Negotiation</a:t>
                      </a:r>
                      <a:r>
                        <a:rPr lang="en-US" sz="2800" baseline="0" dirty="0" smtClean="0">
                          <a:latin typeface="Times New Roman" pitchFamily="18" charset="0"/>
                          <a:cs typeface="Times New Roman" pitchFamily="18" charset="0"/>
                        </a:rPr>
                        <a:t> skills</a:t>
                      </a:r>
                    </a:p>
                    <a:p>
                      <a:pPr>
                        <a:buFont typeface="Arial" pitchFamily="34" charset="0"/>
                        <a:buChar char="•"/>
                      </a:pPr>
                      <a:r>
                        <a:rPr lang="en-US" sz="2800" baseline="0" dirty="0" smtClean="0">
                          <a:latin typeface="Times New Roman" pitchFamily="18" charset="0"/>
                          <a:cs typeface="Times New Roman" pitchFamily="18" charset="0"/>
                        </a:rPr>
                        <a:t>Customer dealing skills</a:t>
                      </a:r>
                    </a:p>
                    <a:p>
                      <a:pPr>
                        <a:buFont typeface="Arial" pitchFamily="34" charset="0"/>
                        <a:buChar char="•"/>
                      </a:pPr>
                      <a:r>
                        <a:rPr lang="en-US" sz="2800" baseline="0" dirty="0" smtClean="0">
                          <a:latin typeface="Times New Roman" pitchFamily="18" charset="0"/>
                          <a:cs typeface="Times New Roman" pitchFamily="18" charset="0"/>
                        </a:rPr>
                        <a:t>Presentation skills</a:t>
                      </a:r>
                      <a:endParaRPr lang="en-US" sz="2800" dirty="0">
                        <a:latin typeface="Times New Roman" pitchFamily="18" charset="0"/>
                        <a:cs typeface="Times New Roman" pitchFamily="18" charset="0"/>
                      </a:endParaRPr>
                    </a:p>
                  </a:txBody>
                  <a:tcPr/>
                </a:tc>
              </a:tr>
              <a:tr h="662487">
                <a:tc>
                  <a:txBody>
                    <a:bodyPr/>
                    <a:lstStyle/>
                    <a:p>
                      <a:pPr algn="ctr"/>
                      <a:r>
                        <a:rPr lang="en-US" sz="2800" b="1" dirty="0" smtClean="0">
                          <a:latin typeface="Times New Roman" pitchFamily="18" charset="0"/>
                          <a:cs typeface="Times New Roman" pitchFamily="18" charset="0"/>
                        </a:rPr>
                        <a:t>Opportunities</a:t>
                      </a:r>
                      <a:endParaRPr lang="en-US" sz="2800" b="1" dirty="0">
                        <a:latin typeface="Times New Roman" pitchFamily="18" charset="0"/>
                        <a:cs typeface="Times New Roman" pitchFamily="18" charset="0"/>
                      </a:endParaRPr>
                    </a:p>
                  </a:txBody>
                  <a:tcPr/>
                </a:tc>
                <a:tc>
                  <a:txBody>
                    <a:bodyPr/>
                    <a:lstStyle/>
                    <a:p>
                      <a:pPr algn="ctr"/>
                      <a:r>
                        <a:rPr lang="en-US" sz="2800" b="1" dirty="0" smtClean="0">
                          <a:latin typeface="Times New Roman" pitchFamily="18" charset="0"/>
                          <a:cs typeface="Times New Roman" pitchFamily="18" charset="0"/>
                        </a:rPr>
                        <a:t>Threats</a:t>
                      </a:r>
                      <a:endParaRPr lang="en-US" sz="2800" b="1" dirty="0">
                        <a:latin typeface="Times New Roman" pitchFamily="18" charset="0"/>
                        <a:cs typeface="Times New Roman" pitchFamily="18" charset="0"/>
                      </a:endParaRPr>
                    </a:p>
                  </a:txBody>
                  <a:tcPr/>
                </a:tc>
              </a:tr>
              <a:tr h="2123587">
                <a:tc>
                  <a:txBody>
                    <a:bodyPr/>
                    <a:lstStyle/>
                    <a:p>
                      <a:pPr>
                        <a:buFont typeface="Arial" pitchFamily="34" charset="0"/>
                        <a:buChar char="•"/>
                      </a:pPr>
                      <a:r>
                        <a:rPr lang="en-US" sz="2800" dirty="0" smtClean="0">
                          <a:latin typeface="Times New Roman" pitchFamily="18" charset="0"/>
                          <a:cs typeface="Times New Roman" pitchFamily="18" charset="0"/>
                        </a:rPr>
                        <a:t>Public speaking</a:t>
                      </a:r>
                      <a:r>
                        <a:rPr lang="en-US" sz="2800" baseline="0" dirty="0" smtClean="0">
                          <a:latin typeface="Times New Roman" pitchFamily="18" charset="0"/>
                          <a:cs typeface="Times New Roman" pitchFamily="18" charset="0"/>
                        </a:rPr>
                        <a:t> programs</a:t>
                      </a:r>
                    </a:p>
                    <a:p>
                      <a:pPr>
                        <a:buFont typeface="Arial" pitchFamily="34" charset="0"/>
                        <a:buChar char="•"/>
                      </a:pPr>
                      <a:r>
                        <a:rPr lang="en-US" sz="2800" baseline="0" dirty="0" smtClean="0">
                          <a:latin typeface="Times New Roman" pitchFamily="18" charset="0"/>
                          <a:cs typeface="Times New Roman" pitchFamily="18" charset="0"/>
                        </a:rPr>
                        <a:t>The feedback provided by the assessors</a:t>
                      </a:r>
                    </a:p>
                    <a:p>
                      <a:pPr>
                        <a:buFont typeface="Arial" pitchFamily="34" charset="0"/>
                        <a:buChar char="•"/>
                      </a:pPr>
                      <a:r>
                        <a:rPr lang="en-US" sz="2800" baseline="0" dirty="0" smtClean="0">
                          <a:latin typeface="Times New Roman" pitchFamily="18" charset="0"/>
                          <a:cs typeface="Times New Roman" pitchFamily="18" charset="0"/>
                        </a:rPr>
                        <a:t>Apprenticeship programs offered by certain banks</a:t>
                      </a:r>
                      <a:endParaRPr lang="en-US" sz="2800" dirty="0">
                        <a:latin typeface="Times New Roman" pitchFamily="18" charset="0"/>
                        <a:cs typeface="Times New Roman" pitchFamily="18" charset="0"/>
                      </a:endParaRPr>
                    </a:p>
                  </a:txBody>
                  <a:tcPr/>
                </a:tc>
                <a:tc>
                  <a:txBody>
                    <a:bodyPr/>
                    <a:lstStyle/>
                    <a:p>
                      <a:pPr>
                        <a:buFont typeface="Arial" pitchFamily="34" charset="0"/>
                        <a:buChar char="•"/>
                      </a:pPr>
                      <a:r>
                        <a:rPr lang="en-US" sz="2800" dirty="0" smtClean="0">
                          <a:latin typeface="Times New Roman" pitchFamily="18" charset="0"/>
                          <a:cs typeface="Times New Roman" pitchFamily="18" charset="0"/>
                        </a:rPr>
                        <a:t>Strong competition in the sector</a:t>
                      </a:r>
                    </a:p>
                    <a:p>
                      <a:pPr>
                        <a:buFont typeface="Arial" pitchFamily="34" charset="0"/>
                        <a:buChar char="•"/>
                      </a:pPr>
                      <a:r>
                        <a:rPr lang="en-US" sz="2800" dirty="0" smtClean="0">
                          <a:latin typeface="Times New Roman" pitchFamily="18" charset="0"/>
                          <a:cs typeface="Times New Roman" pitchFamily="18" charset="0"/>
                        </a:rPr>
                        <a:t>Failure of threats</a:t>
                      </a:r>
                      <a:endParaRPr lang="en-US" sz="2800" dirty="0">
                        <a:latin typeface="Times New Roman" pitchFamily="18" charset="0"/>
                        <a:cs typeface="Times New Roman" pitchFamily="18" charset="0"/>
                      </a:endParaRPr>
                    </a:p>
                  </a:txBody>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25536"/>
          </a:xfrm>
        </p:spPr>
        <p:txBody>
          <a:bodyPr>
            <a:normAutofit fontScale="90000"/>
          </a:bodyPr>
          <a:lstStyle/>
          <a:p>
            <a:r>
              <a:rPr lang="en-US" b="1" dirty="0">
                <a:latin typeface="Times New Roman" pitchFamily="18" charset="0"/>
                <a:cs typeface="Times New Roman" pitchFamily="18" charset="0"/>
              </a:rPr>
              <a:t>Ways of Improving upon the Weaker Aspects</a:t>
            </a:r>
            <a:r>
              <a:rPr lang="en-US" b="1" dirty="0"/>
              <a:t/>
            </a:r>
            <a:br>
              <a:rPr lang="en-US" b="1" dirty="0"/>
            </a:br>
            <a:endParaRPr lang="en-US" dirty="0"/>
          </a:p>
        </p:txBody>
      </p:sp>
      <p:sp>
        <p:nvSpPr>
          <p:cNvPr id="4" name="Content Placeholder 3"/>
          <p:cNvSpPr>
            <a:spLocks noGrp="1"/>
          </p:cNvSpPr>
          <p:nvPr>
            <p:ph sz="half" idx="1"/>
          </p:nvPr>
        </p:nvSpPr>
        <p:spPr>
          <a:xfrm>
            <a:off x="457200" y="1357298"/>
            <a:ext cx="4038600" cy="5286412"/>
          </a:xfrm>
        </p:spPr>
        <p:txBody>
          <a:bodyPr>
            <a:normAutofit fontScale="92500" lnSpcReduction="10000"/>
          </a:bodyPr>
          <a:lstStyle/>
          <a:p>
            <a:pPr>
              <a:buNone/>
            </a:pPr>
            <a:r>
              <a:rPr lang="en-US" b="1" dirty="0">
                <a:latin typeface="Times New Roman" pitchFamily="18" charset="0"/>
                <a:cs typeface="Times New Roman" pitchFamily="18" charset="0"/>
              </a:rPr>
              <a:t>Negotiation Skills</a:t>
            </a:r>
          </a:p>
          <a:p>
            <a:pPr lvl="0"/>
            <a:r>
              <a:rPr lang="en-US" dirty="0">
                <a:latin typeface="Times New Roman" pitchFamily="18" charset="0"/>
                <a:cs typeface="Times New Roman" pitchFamily="18" charset="0"/>
              </a:rPr>
              <a:t>Getting an idea of the deal points and leverage points of both sides of negotiation.</a:t>
            </a:r>
          </a:p>
          <a:p>
            <a:pPr lvl="0"/>
            <a:r>
              <a:rPr lang="en-US" dirty="0">
                <a:latin typeface="Times New Roman" pitchFamily="18" charset="0"/>
                <a:cs typeface="Times New Roman" pitchFamily="18" charset="0"/>
              </a:rPr>
              <a:t>Taking part in mock negotiations.</a:t>
            </a:r>
          </a:p>
          <a:p>
            <a:pPr lvl="0"/>
            <a:r>
              <a:rPr lang="en-US" dirty="0">
                <a:latin typeface="Times New Roman" pitchFamily="18" charset="0"/>
                <a:cs typeface="Times New Roman" pitchFamily="18" charset="0"/>
              </a:rPr>
              <a:t>Emphasizing upon the practical training offered by certain banking and coaching organizations (</a:t>
            </a:r>
            <a:r>
              <a:rPr lang="en-US" dirty="0" err="1">
                <a:latin typeface="Times New Roman" pitchFamily="18" charset="0"/>
                <a:cs typeface="Times New Roman" pitchFamily="18" charset="0"/>
              </a:rPr>
              <a:t>Ternikov</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Aleksandrova</a:t>
            </a:r>
            <a:r>
              <a:rPr lang="en-US" dirty="0">
                <a:latin typeface="Times New Roman" pitchFamily="18" charset="0"/>
                <a:cs typeface="Times New Roman" pitchFamily="18" charset="0"/>
              </a:rPr>
              <a:t>, 2020).</a:t>
            </a:r>
          </a:p>
          <a:p>
            <a:endParaRPr lang="en-US" dirty="0"/>
          </a:p>
        </p:txBody>
      </p:sp>
      <p:pic>
        <p:nvPicPr>
          <p:cNvPr id="6" name="Content Placeholder 5" descr="7.png"/>
          <p:cNvPicPr>
            <a:picLocks noGrp="1" noChangeAspect="1"/>
          </p:cNvPicPr>
          <p:nvPr>
            <p:ph sz="half" idx="2"/>
          </p:nvPr>
        </p:nvPicPr>
        <p:blipFill>
          <a:blip r:embed="rId3"/>
          <a:stretch>
            <a:fillRect/>
          </a:stretch>
        </p:blipFill>
        <p:spPr>
          <a:xfrm>
            <a:off x="4648200" y="2214554"/>
            <a:ext cx="4038600" cy="328614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25536"/>
          </a:xfrm>
        </p:spPr>
        <p:txBody>
          <a:bodyPr>
            <a:normAutofit fontScale="90000"/>
          </a:bodyPr>
          <a:lstStyle/>
          <a:p>
            <a:r>
              <a:rPr lang="en-US" b="1" dirty="0">
                <a:latin typeface="Times New Roman" pitchFamily="18" charset="0"/>
                <a:cs typeface="Times New Roman" pitchFamily="18" charset="0"/>
              </a:rPr>
              <a:t>Ways of Improving upon the Weaker Aspects</a:t>
            </a:r>
            <a:r>
              <a:rPr lang="en-US" b="1" dirty="0"/>
              <a:t/>
            </a:r>
            <a:br>
              <a:rPr lang="en-US" b="1" dirty="0"/>
            </a:br>
            <a:endParaRPr lang="en-US" dirty="0"/>
          </a:p>
        </p:txBody>
      </p:sp>
      <p:sp>
        <p:nvSpPr>
          <p:cNvPr id="4" name="Content Placeholder 3"/>
          <p:cNvSpPr>
            <a:spLocks noGrp="1"/>
          </p:cNvSpPr>
          <p:nvPr>
            <p:ph sz="half" idx="1"/>
          </p:nvPr>
        </p:nvSpPr>
        <p:spPr>
          <a:xfrm>
            <a:off x="457200" y="1285860"/>
            <a:ext cx="4038600" cy="5572140"/>
          </a:xfrm>
        </p:spPr>
        <p:txBody>
          <a:bodyPr>
            <a:normAutofit fontScale="85000" lnSpcReduction="20000"/>
          </a:bodyPr>
          <a:lstStyle/>
          <a:p>
            <a:pPr>
              <a:buNone/>
            </a:pPr>
            <a:r>
              <a:rPr lang="en-US" b="1" dirty="0">
                <a:latin typeface="Times New Roman" pitchFamily="18" charset="0"/>
                <a:cs typeface="Times New Roman" pitchFamily="18" charset="0"/>
              </a:rPr>
              <a:t>Customer Dealings</a:t>
            </a:r>
          </a:p>
          <a:p>
            <a:pPr lvl="0"/>
            <a:r>
              <a:rPr lang="en-US" dirty="0">
                <a:latin typeface="Times New Roman" pitchFamily="18" charset="0"/>
                <a:cs typeface="Times New Roman" pitchFamily="18" charset="0"/>
              </a:rPr>
              <a:t>Getting a through idea of the customer journey process in the banking sector.</a:t>
            </a:r>
          </a:p>
          <a:p>
            <a:pPr lvl="0"/>
            <a:r>
              <a:rPr lang="en-US" dirty="0">
                <a:latin typeface="Times New Roman" pitchFamily="18" charset="0"/>
                <a:cs typeface="Times New Roman" pitchFamily="18" charset="0"/>
              </a:rPr>
              <a:t>Deploying effective communication skills at relevant </a:t>
            </a:r>
            <a:r>
              <a:rPr lang="en-US" dirty="0" err="1">
                <a:latin typeface="Times New Roman" pitchFamily="18" charset="0"/>
                <a:cs typeface="Times New Roman" pitchFamily="18" charset="0"/>
              </a:rPr>
              <a:t>touchpoints</a:t>
            </a:r>
            <a:r>
              <a:rPr lang="en-US" dirty="0">
                <a:latin typeface="Times New Roman" pitchFamily="18" charset="0"/>
                <a:cs typeface="Times New Roman" pitchFamily="18" charset="0"/>
              </a:rPr>
              <a:t> of the customers.</a:t>
            </a:r>
          </a:p>
          <a:p>
            <a:pPr lvl="0"/>
            <a:r>
              <a:rPr lang="en-US" dirty="0">
                <a:latin typeface="Times New Roman" pitchFamily="18" charset="0"/>
                <a:cs typeface="Times New Roman" pitchFamily="18" charset="0"/>
              </a:rPr>
              <a:t>Reflecting upon the feedback provided by the customers (Morales </a:t>
            </a:r>
            <a:r>
              <a:rPr lang="en-US" dirty="0" err="1">
                <a:latin typeface="Times New Roman" pitchFamily="18" charset="0"/>
                <a:cs typeface="Times New Roman" pitchFamily="18" charset="0"/>
              </a:rPr>
              <a:t>Mediano</a:t>
            </a:r>
            <a:r>
              <a:rPr lang="en-US" dirty="0">
                <a:latin typeface="Times New Roman" pitchFamily="18" charset="0"/>
                <a:cs typeface="Times New Roman" pitchFamily="18" charset="0"/>
              </a:rPr>
              <a:t> and Ruiz-Alba, 2019).</a:t>
            </a:r>
          </a:p>
          <a:p>
            <a:pPr lvl="0"/>
            <a:r>
              <a:rPr lang="en-US" dirty="0">
                <a:latin typeface="Times New Roman" pitchFamily="18" charset="0"/>
                <a:cs typeface="Times New Roman" pitchFamily="18" charset="0"/>
              </a:rPr>
              <a:t>Taking part in apprenticeship programs offered by some of the banks.</a:t>
            </a:r>
          </a:p>
          <a:p>
            <a:endParaRPr lang="en-US" dirty="0"/>
          </a:p>
        </p:txBody>
      </p:sp>
      <p:pic>
        <p:nvPicPr>
          <p:cNvPr id="6" name="Content Placeholder 5" descr="8.jpg"/>
          <p:cNvPicPr>
            <a:picLocks noGrp="1" noChangeAspect="1"/>
          </p:cNvPicPr>
          <p:nvPr>
            <p:ph sz="half" idx="2"/>
          </p:nvPr>
        </p:nvPicPr>
        <p:blipFill>
          <a:blip r:embed="rId3"/>
          <a:stretch>
            <a:fillRect/>
          </a:stretch>
        </p:blipFill>
        <p:spPr>
          <a:xfrm>
            <a:off x="4648200" y="2071678"/>
            <a:ext cx="4038600" cy="3429023"/>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25536"/>
          </a:xfrm>
        </p:spPr>
        <p:txBody>
          <a:bodyPr>
            <a:normAutofit fontScale="90000"/>
          </a:bodyPr>
          <a:lstStyle/>
          <a:p>
            <a:r>
              <a:rPr lang="en-US" b="1" dirty="0">
                <a:latin typeface="Times New Roman" pitchFamily="18" charset="0"/>
                <a:cs typeface="Times New Roman" pitchFamily="18" charset="0"/>
              </a:rPr>
              <a:t>Ways of Improving upon the Weaker Aspects</a:t>
            </a:r>
            <a:r>
              <a:rPr lang="en-US" b="1" dirty="0"/>
              <a:t/>
            </a:r>
            <a:br>
              <a:rPr lang="en-US" b="1" dirty="0"/>
            </a:br>
            <a:endParaRPr lang="en-US" dirty="0"/>
          </a:p>
        </p:txBody>
      </p:sp>
      <p:sp>
        <p:nvSpPr>
          <p:cNvPr id="4" name="Content Placeholder 3"/>
          <p:cNvSpPr>
            <a:spLocks noGrp="1"/>
          </p:cNvSpPr>
          <p:nvPr>
            <p:ph sz="half" idx="1"/>
          </p:nvPr>
        </p:nvSpPr>
        <p:spPr>
          <a:xfrm>
            <a:off x="457200" y="1285860"/>
            <a:ext cx="4038600" cy="5572140"/>
          </a:xfrm>
        </p:spPr>
        <p:txBody>
          <a:bodyPr>
            <a:normAutofit fontScale="92500"/>
          </a:bodyPr>
          <a:lstStyle/>
          <a:p>
            <a:pPr>
              <a:buNone/>
            </a:pPr>
            <a:r>
              <a:rPr lang="en-US" b="1" dirty="0">
                <a:latin typeface="Times New Roman" pitchFamily="18" charset="0"/>
                <a:cs typeface="Times New Roman" pitchFamily="18" charset="0"/>
              </a:rPr>
              <a:t>Presentation skills</a:t>
            </a:r>
          </a:p>
          <a:p>
            <a:pPr lvl="0"/>
            <a:r>
              <a:rPr lang="en-US" dirty="0">
                <a:latin typeface="Times New Roman" pitchFamily="18" charset="0"/>
                <a:cs typeface="Times New Roman" pitchFamily="18" charset="0"/>
              </a:rPr>
              <a:t>Taking part in mock presentations.</a:t>
            </a:r>
          </a:p>
          <a:p>
            <a:pPr lvl="0"/>
            <a:r>
              <a:rPr lang="en-US" dirty="0">
                <a:latin typeface="Times New Roman" pitchFamily="18" charset="0"/>
                <a:cs typeface="Times New Roman" pitchFamily="18" charset="0"/>
              </a:rPr>
              <a:t>Preparation and revising of notes prior to the presentation.</a:t>
            </a:r>
          </a:p>
          <a:p>
            <a:pPr lvl="0"/>
            <a:r>
              <a:rPr lang="en-US" dirty="0">
                <a:latin typeface="Times New Roman" pitchFamily="18" charset="0"/>
                <a:cs typeface="Times New Roman" pitchFamily="18" charset="0"/>
              </a:rPr>
              <a:t>Involving in public speaking programs (Al </a:t>
            </a:r>
            <a:r>
              <a:rPr lang="en-US" dirty="0" err="1">
                <a:latin typeface="Times New Roman" pitchFamily="18" charset="0"/>
                <a:cs typeface="Times New Roman" pitchFamily="18" charset="0"/>
              </a:rPr>
              <a:t>Jahromi</a:t>
            </a:r>
            <a:r>
              <a:rPr lang="en-US" dirty="0">
                <a:latin typeface="Times New Roman" pitchFamily="18" charset="0"/>
                <a:cs typeface="Times New Roman" pitchFamily="18" charset="0"/>
              </a:rPr>
              <a:t>, 2020).</a:t>
            </a:r>
          </a:p>
          <a:p>
            <a:pPr lvl="0"/>
            <a:r>
              <a:rPr lang="en-US" dirty="0">
                <a:latin typeface="Times New Roman" pitchFamily="18" charset="0"/>
                <a:cs typeface="Times New Roman" pitchFamily="18" charset="0"/>
              </a:rPr>
              <a:t>Getting suggestions from the assessors towards the improvement of the skill.</a:t>
            </a:r>
          </a:p>
          <a:p>
            <a:endParaRPr lang="en-US" dirty="0"/>
          </a:p>
        </p:txBody>
      </p:sp>
      <p:pic>
        <p:nvPicPr>
          <p:cNvPr id="6" name="Content Placeholder 5" descr="9.jpg"/>
          <p:cNvPicPr>
            <a:picLocks noGrp="1" noChangeAspect="1"/>
          </p:cNvPicPr>
          <p:nvPr>
            <p:ph sz="half" idx="2"/>
          </p:nvPr>
        </p:nvPicPr>
        <p:blipFill>
          <a:blip r:embed="rId3"/>
          <a:stretch>
            <a:fillRect/>
          </a:stretch>
        </p:blipFill>
        <p:spPr>
          <a:xfrm>
            <a:off x="4648200" y="2143116"/>
            <a:ext cx="4038600" cy="3214710"/>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itchFamily="18" charset="0"/>
                <a:cs typeface="Times New Roman" pitchFamily="18" charset="0"/>
              </a:rPr>
              <a:t>Conclusion</a:t>
            </a:r>
            <a:r>
              <a:rPr lang="en-US" b="1" dirty="0"/>
              <a:t/>
            </a:r>
            <a:br>
              <a:rPr lang="en-US" b="1" dirty="0"/>
            </a:br>
            <a:endParaRPr lang="en-US" dirty="0"/>
          </a:p>
        </p:txBody>
      </p:sp>
      <p:sp>
        <p:nvSpPr>
          <p:cNvPr id="5" name="Content Placeholder 4"/>
          <p:cNvSpPr>
            <a:spLocks noGrp="1"/>
          </p:cNvSpPr>
          <p:nvPr>
            <p:ph idx="1"/>
          </p:nvPr>
        </p:nvSpPr>
        <p:spPr>
          <a:xfrm>
            <a:off x="457200" y="1000108"/>
            <a:ext cx="8229600" cy="5857892"/>
          </a:xfrm>
        </p:spPr>
        <p:txBody>
          <a:bodyPr/>
          <a:lstStyle/>
          <a:p>
            <a:pPr lvl="0"/>
            <a:r>
              <a:rPr lang="en-US" dirty="0">
                <a:latin typeface="Times New Roman" pitchFamily="18" charset="0"/>
                <a:cs typeface="Times New Roman" pitchFamily="18" charset="0"/>
              </a:rPr>
              <a:t>The various skills and knowledge that are required for securing a career in the banking sector have been presented.</a:t>
            </a:r>
          </a:p>
          <a:p>
            <a:pPr lvl="0"/>
            <a:r>
              <a:rPr lang="en-US" dirty="0">
                <a:latin typeface="Times New Roman" pitchFamily="18" charset="0"/>
                <a:cs typeface="Times New Roman" pitchFamily="18" charset="0"/>
              </a:rPr>
              <a:t>A personal SWOT analysis has been conducted giving an idea of my strengths and weaknesses.</a:t>
            </a:r>
          </a:p>
          <a:p>
            <a:pPr lvl="0"/>
            <a:r>
              <a:rPr lang="en-US" dirty="0">
                <a:latin typeface="Times New Roman" pitchFamily="18" charset="0"/>
                <a:cs typeface="Times New Roman" pitchFamily="18" charset="0"/>
              </a:rPr>
              <a:t>The ways of improving upon the weaknesses have also been discussed.</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normAutofit fontScale="90000"/>
          </a:bodyPr>
          <a:lstStyle/>
          <a:p>
            <a:r>
              <a:rPr lang="en-US" b="1" dirty="0">
                <a:latin typeface="Times New Roman" pitchFamily="18" charset="0"/>
                <a:cs typeface="Times New Roman" pitchFamily="18" charset="0"/>
              </a:rPr>
              <a:t>Reference Links</a:t>
            </a:r>
            <a:r>
              <a:rPr lang="en-US" b="1" dirty="0"/>
              <a:t/>
            </a:r>
            <a:br>
              <a:rPr lang="en-US" b="1" dirty="0"/>
            </a:br>
            <a:endParaRPr lang="en-US" dirty="0"/>
          </a:p>
        </p:txBody>
      </p:sp>
      <p:sp>
        <p:nvSpPr>
          <p:cNvPr id="3" name="Content Placeholder 2"/>
          <p:cNvSpPr>
            <a:spLocks noGrp="1"/>
          </p:cNvSpPr>
          <p:nvPr>
            <p:ph idx="1"/>
          </p:nvPr>
        </p:nvSpPr>
        <p:spPr>
          <a:xfrm>
            <a:off x="457200" y="928670"/>
            <a:ext cx="8229600" cy="5929330"/>
          </a:xfrm>
        </p:spPr>
        <p:txBody>
          <a:bodyPr>
            <a:normAutofit fontScale="47500" lnSpcReduction="20000"/>
          </a:bodyPr>
          <a:lstStyle/>
          <a:p>
            <a:r>
              <a:rPr lang="en-US" sz="3400" dirty="0">
                <a:latin typeface="Times New Roman" pitchFamily="18" charset="0"/>
                <a:cs typeface="Times New Roman" pitchFamily="18" charset="0"/>
              </a:rPr>
              <a:t>Al </a:t>
            </a:r>
            <a:r>
              <a:rPr lang="en-US" sz="3400" dirty="0" err="1">
                <a:latin typeface="Times New Roman" pitchFamily="18" charset="0"/>
                <a:cs typeface="Times New Roman" pitchFamily="18" charset="0"/>
              </a:rPr>
              <a:t>Jahromi</a:t>
            </a:r>
            <a:r>
              <a:rPr lang="en-US" sz="3400" dirty="0">
                <a:latin typeface="Times New Roman" pitchFamily="18" charset="0"/>
                <a:cs typeface="Times New Roman" pitchFamily="18" charset="0"/>
              </a:rPr>
              <a:t>, D., 2020. Can Teacher and Peer Formative Feedback Enhance L2 University Students’ Oral Presentation Skills?. In </a:t>
            </a:r>
            <a:r>
              <a:rPr lang="en-US" sz="3400" i="1" dirty="0">
                <a:latin typeface="Times New Roman" pitchFamily="18" charset="0"/>
                <a:cs typeface="Times New Roman" pitchFamily="18" charset="0"/>
              </a:rPr>
              <a:t>Changing Language Assessment</a:t>
            </a:r>
            <a:r>
              <a:rPr lang="en-US" sz="3400" dirty="0">
                <a:latin typeface="Times New Roman" pitchFamily="18" charset="0"/>
                <a:cs typeface="Times New Roman" pitchFamily="18" charset="0"/>
              </a:rPr>
              <a:t> (pp. 95-131). Palgrave Macmillan, Cham.</a:t>
            </a:r>
          </a:p>
          <a:p>
            <a:r>
              <a:rPr lang="en-US" sz="3400" dirty="0">
                <a:latin typeface="Times New Roman" pitchFamily="18" charset="0"/>
                <a:cs typeface="Times New Roman" pitchFamily="18" charset="0"/>
              </a:rPr>
              <a:t>Al-</a:t>
            </a:r>
            <a:r>
              <a:rPr lang="en-US" sz="3400" dirty="0" err="1">
                <a:latin typeface="Times New Roman" pitchFamily="18" charset="0"/>
                <a:cs typeface="Times New Roman" pitchFamily="18" charset="0"/>
              </a:rPr>
              <a:t>dalahmeh</a:t>
            </a:r>
            <a:r>
              <a:rPr lang="en-US" sz="3400" dirty="0">
                <a:latin typeface="Times New Roman" pitchFamily="18" charset="0"/>
                <a:cs typeface="Times New Roman" pitchFamily="18" charset="0"/>
              </a:rPr>
              <a:t>, M., </a:t>
            </a:r>
            <a:r>
              <a:rPr lang="en-US" sz="3400" dirty="0" err="1">
                <a:latin typeface="Times New Roman" pitchFamily="18" charset="0"/>
                <a:cs typeface="Times New Roman" pitchFamily="18" charset="0"/>
              </a:rPr>
              <a:t>Khalaf</a:t>
            </a:r>
            <a:r>
              <a:rPr lang="en-US" sz="3400" dirty="0">
                <a:latin typeface="Times New Roman" pitchFamily="18" charset="0"/>
                <a:cs typeface="Times New Roman" pitchFamily="18" charset="0"/>
              </a:rPr>
              <a:t>, R. and </a:t>
            </a:r>
            <a:r>
              <a:rPr lang="en-US" sz="3400" dirty="0" err="1">
                <a:latin typeface="Times New Roman" pitchFamily="18" charset="0"/>
                <a:cs typeface="Times New Roman" pitchFamily="18" charset="0"/>
              </a:rPr>
              <a:t>Obeidat</a:t>
            </a:r>
            <a:r>
              <a:rPr lang="en-US" sz="3400" dirty="0">
                <a:latin typeface="Times New Roman" pitchFamily="18" charset="0"/>
                <a:cs typeface="Times New Roman" pitchFamily="18" charset="0"/>
              </a:rPr>
              <a:t>, B., 2018. The effect of employee engagement on organizational performance via the mediating role of job satisfaction: The case of IT employees in Jordanian banking sector. </a:t>
            </a:r>
            <a:r>
              <a:rPr lang="en-US" sz="3400" i="1" dirty="0">
                <a:latin typeface="Times New Roman" pitchFamily="18" charset="0"/>
                <a:cs typeface="Times New Roman" pitchFamily="18" charset="0"/>
              </a:rPr>
              <a:t>Modern Applied Science</a:t>
            </a:r>
            <a:r>
              <a:rPr lang="en-US" sz="3400" dirty="0">
                <a:latin typeface="Times New Roman" pitchFamily="18" charset="0"/>
                <a:cs typeface="Times New Roman" pitchFamily="18" charset="0"/>
              </a:rPr>
              <a:t>, </a:t>
            </a:r>
            <a:r>
              <a:rPr lang="en-US" sz="3400" i="1" dirty="0">
                <a:latin typeface="Times New Roman" pitchFamily="18" charset="0"/>
                <a:cs typeface="Times New Roman" pitchFamily="18" charset="0"/>
              </a:rPr>
              <a:t>12</a:t>
            </a:r>
            <a:r>
              <a:rPr lang="en-US" sz="3400" dirty="0">
                <a:latin typeface="Times New Roman" pitchFamily="18" charset="0"/>
                <a:cs typeface="Times New Roman" pitchFamily="18" charset="0"/>
              </a:rPr>
              <a:t>(6), pp.17-43.</a:t>
            </a:r>
          </a:p>
          <a:p>
            <a:r>
              <a:rPr lang="en-US" sz="3400" dirty="0" err="1">
                <a:latin typeface="Times New Roman" pitchFamily="18" charset="0"/>
                <a:cs typeface="Times New Roman" pitchFamily="18" charset="0"/>
              </a:rPr>
              <a:t>Gunesh</a:t>
            </a:r>
            <a:r>
              <a:rPr lang="en-US" sz="3400" dirty="0">
                <a:latin typeface="Times New Roman" pitchFamily="18" charset="0"/>
                <a:cs typeface="Times New Roman" pitchFamily="18" charset="0"/>
              </a:rPr>
              <a:t>, P. and </a:t>
            </a:r>
            <a:r>
              <a:rPr lang="en-US" sz="3400" dirty="0" err="1">
                <a:latin typeface="Times New Roman" pitchFamily="18" charset="0"/>
                <a:cs typeface="Times New Roman" pitchFamily="18" charset="0"/>
              </a:rPr>
              <a:t>Maheshwari</a:t>
            </a:r>
            <a:r>
              <a:rPr lang="en-US" sz="3400" dirty="0">
                <a:latin typeface="Times New Roman" pitchFamily="18" charset="0"/>
                <a:cs typeface="Times New Roman" pitchFamily="18" charset="0"/>
              </a:rPr>
              <a:t>, V., 2019. Role of organizational career websites for employer brand development. </a:t>
            </a:r>
            <a:r>
              <a:rPr lang="en-US" sz="3400" i="1" dirty="0">
                <a:latin typeface="Times New Roman" pitchFamily="18" charset="0"/>
                <a:cs typeface="Times New Roman" pitchFamily="18" charset="0"/>
              </a:rPr>
              <a:t>International Journal of Organizational Analysis</a:t>
            </a:r>
            <a:r>
              <a:rPr lang="en-US" sz="3400" dirty="0">
                <a:latin typeface="Times New Roman" pitchFamily="18" charset="0"/>
                <a:cs typeface="Times New Roman" pitchFamily="18" charset="0"/>
              </a:rPr>
              <a:t>.</a:t>
            </a:r>
          </a:p>
          <a:p>
            <a:r>
              <a:rPr lang="en-US" sz="3400" dirty="0" err="1">
                <a:latin typeface="Times New Roman" pitchFamily="18" charset="0"/>
                <a:cs typeface="Times New Roman" pitchFamily="18" charset="0"/>
              </a:rPr>
              <a:t>Joharia</a:t>
            </a:r>
            <a:r>
              <a:rPr lang="en-US" sz="3400" dirty="0">
                <a:latin typeface="Times New Roman" pitchFamily="18" charset="0"/>
                <a:cs typeface="Times New Roman" pitchFamily="18" charset="0"/>
              </a:rPr>
              <a:t>, J. and </a:t>
            </a:r>
            <a:r>
              <a:rPr lang="en-US" sz="3400" dirty="0" err="1">
                <a:latin typeface="Times New Roman" pitchFamily="18" charset="0"/>
                <a:cs typeface="Times New Roman" pitchFamily="18" charset="0"/>
              </a:rPr>
              <a:t>Subramaniamb</a:t>
            </a:r>
            <a:r>
              <a:rPr lang="en-US" sz="3400" dirty="0">
                <a:latin typeface="Times New Roman" pitchFamily="18" charset="0"/>
                <a:cs typeface="Times New Roman" pitchFamily="18" charset="0"/>
              </a:rPr>
              <a:t>, H., 2018. ENHANCING JOB PERFORMANCE THROUGH PROACTIVE PERSONALITY AND HUMAN RESOURCE MANAGEMENT PRACTICES: A CASE OF BANKING SECTOR EMPLOYEES. </a:t>
            </a:r>
            <a:r>
              <a:rPr lang="en-US" sz="3400" i="1" dirty="0">
                <a:latin typeface="Times New Roman" pitchFamily="18" charset="0"/>
                <a:cs typeface="Times New Roman" pitchFamily="18" charset="0"/>
              </a:rPr>
              <a:t>PROCEEDINGS OF NHRMC 2018</a:t>
            </a:r>
            <a:r>
              <a:rPr lang="en-US" sz="3400" dirty="0">
                <a:latin typeface="Times New Roman" pitchFamily="18" charset="0"/>
                <a:cs typeface="Times New Roman" pitchFamily="18" charset="0"/>
              </a:rPr>
              <a:t>, p.28.</a:t>
            </a:r>
          </a:p>
          <a:p>
            <a:r>
              <a:rPr lang="en-US" sz="3400" dirty="0">
                <a:latin typeface="Times New Roman" pitchFamily="18" charset="0"/>
                <a:cs typeface="Times New Roman" pitchFamily="18" charset="0"/>
              </a:rPr>
              <a:t>Morales </a:t>
            </a:r>
            <a:r>
              <a:rPr lang="en-US" sz="3400" dirty="0" err="1">
                <a:latin typeface="Times New Roman" pitchFamily="18" charset="0"/>
                <a:cs typeface="Times New Roman" pitchFamily="18" charset="0"/>
              </a:rPr>
              <a:t>Mediano</a:t>
            </a:r>
            <a:r>
              <a:rPr lang="en-US" sz="3400" dirty="0">
                <a:latin typeface="Times New Roman" pitchFamily="18" charset="0"/>
                <a:cs typeface="Times New Roman" pitchFamily="18" charset="0"/>
              </a:rPr>
              <a:t>, J. and Ruiz-Alba, J.L., 2019. New perspective on Customer Orientation of Service Employees: A conceptual framework. </a:t>
            </a:r>
            <a:r>
              <a:rPr lang="en-US" sz="3400" i="1" dirty="0">
                <a:latin typeface="Times New Roman" pitchFamily="18" charset="0"/>
                <a:cs typeface="Times New Roman" pitchFamily="18" charset="0"/>
              </a:rPr>
              <a:t>The Service Industries Journal</a:t>
            </a:r>
            <a:r>
              <a:rPr lang="en-US" sz="3400" dirty="0">
                <a:latin typeface="Times New Roman" pitchFamily="18" charset="0"/>
                <a:cs typeface="Times New Roman" pitchFamily="18" charset="0"/>
              </a:rPr>
              <a:t>, </a:t>
            </a:r>
            <a:r>
              <a:rPr lang="en-US" sz="3400" i="1" dirty="0">
                <a:latin typeface="Times New Roman" pitchFamily="18" charset="0"/>
                <a:cs typeface="Times New Roman" pitchFamily="18" charset="0"/>
              </a:rPr>
              <a:t>39</a:t>
            </a:r>
            <a:r>
              <a:rPr lang="en-US" sz="3400" dirty="0">
                <a:latin typeface="Times New Roman" pitchFamily="18" charset="0"/>
                <a:cs typeface="Times New Roman" pitchFamily="18" charset="0"/>
              </a:rPr>
              <a:t>(13-14), pp.966-982.</a:t>
            </a:r>
          </a:p>
          <a:p>
            <a:r>
              <a:rPr lang="en-US" sz="3400" dirty="0" err="1">
                <a:latin typeface="Times New Roman" pitchFamily="18" charset="0"/>
                <a:cs typeface="Times New Roman" pitchFamily="18" charset="0"/>
              </a:rPr>
              <a:t>Murawski</a:t>
            </a:r>
            <a:r>
              <a:rPr lang="en-US" sz="3400" dirty="0">
                <a:latin typeface="Times New Roman" pitchFamily="18" charset="0"/>
                <a:cs typeface="Times New Roman" pitchFamily="18" charset="0"/>
              </a:rPr>
              <a:t>, M., </a:t>
            </a:r>
            <a:r>
              <a:rPr lang="en-US" sz="3400" dirty="0" err="1">
                <a:latin typeface="Times New Roman" pitchFamily="18" charset="0"/>
                <a:cs typeface="Times New Roman" pitchFamily="18" charset="0"/>
              </a:rPr>
              <a:t>Darvish</a:t>
            </a:r>
            <a:r>
              <a:rPr lang="en-US" sz="3400" dirty="0">
                <a:latin typeface="Times New Roman" pitchFamily="18" charset="0"/>
                <a:cs typeface="Times New Roman" pitchFamily="18" charset="0"/>
              </a:rPr>
              <a:t>, M., </a:t>
            </a:r>
            <a:r>
              <a:rPr lang="en-US" sz="3400" dirty="0" err="1">
                <a:latin typeface="Times New Roman" pitchFamily="18" charset="0"/>
                <a:cs typeface="Times New Roman" pitchFamily="18" charset="0"/>
              </a:rPr>
              <a:t>Prinz</a:t>
            </a:r>
            <a:r>
              <a:rPr lang="en-US" sz="3400" dirty="0">
                <a:latin typeface="Times New Roman" pitchFamily="18" charset="0"/>
                <a:cs typeface="Times New Roman" pitchFamily="18" charset="0"/>
              </a:rPr>
              <a:t>, C.M. and Bick, M., 2020, April. Exploring Digital Competence Requirements for Junior Financial Analysts in the UK Banking Industry. In </a:t>
            </a:r>
            <a:r>
              <a:rPr lang="en-US" sz="3400" i="1" dirty="0">
                <a:latin typeface="Times New Roman" pitchFamily="18" charset="0"/>
                <a:cs typeface="Times New Roman" pitchFamily="18" charset="0"/>
              </a:rPr>
              <a:t>Conference on e-Business, e-Services and e-Society</a:t>
            </a:r>
            <a:r>
              <a:rPr lang="en-US" sz="3400" dirty="0">
                <a:latin typeface="Times New Roman" pitchFamily="18" charset="0"/>
                <a:cs typeface="Times New Roman" pitchFamily="18" charset="0"/>
              </a:rPr>
              <a:t> (pp. 358-369). Springer, Cham.</a:t>
            </a:r>
          </a:p>
          <a:p>
            <a:r>
              <a:rPr lang="en-US" sz="3400" dirty="0" err="1">
                <a:latin typeface="Times New Roman" pitchFamily="18" charset="0"/>
                <a:cs typeface="Times New Roman" pitchFamily="18" charset="0"/>
              </a:rPr>
              <a:t>Rijamampianina</a:t>
            </a:r>
            <a:r>
              <a:rPr lang="en-US" sz="3400" dirty="0">
                <a:latin typeface="Times New Roman" pitchFamily="18" charset="0"/>
                <a:cs typeface="Times New Roman" pitchFamily="18" charset="0"/>
              </a:rPr>
              <a:t>, R., 2016. A qualitative analysis of the internal audit function in the banking sector. </a:t>
            </a:r>
            <a:r>
              <a:rPr lang="en-US" sz="3400" i="1" dirty="0">
                <a:latin typeface="Times New Roman" pitchFamily="18" charset="0"/>
                <a:cs typeface="Times New Roman" pitchFamily="18" charset="0"/>
              </a:rPr>
              <a:t>Banks &amp; bank systems</a:t>
            </a:r>
            <a:r>
              <a:rPr lang="en-US" sz="3400" dirty="0">
                <a:latin typeface="Times New Roman" pitchFamily="18" charset="0"/>
                <a:cs typeface="Times New Roman" pitchFamily="18" charset="0"/>
              </a:rPr>
              <a:t>, (11, </a:t>
            </a:r>
            <a:r>
              <a:rPr lang="en-US" sz="3400" dirty="0" err="1">
                <a:latin typeface="Times New Roman" pitchFamily="18" charset="0"/>
                <a:cs typeface="Times New Roman" pitchFamily="18" charset="0"/>
              </a:rPr>
              <a:t>Iss</a:t>
            </a:r>
            <a:r>
              <a:rPr lang="en-US" sz="3400" dirty="0">
                <a:latin typeface="Times New Roman" pitchFamily="18" charset="0"/>
                <a:cs typeface="Times New Roman" pitchFamily="18" charset="0"/>
              </a:rPr>
              <a:t>. 4 (cont.)), pp.161-168.</a:t>
            </a:r>
          </a:p>
          <a:p>
            <a:r>
              <a:rPr lang="en-US" sz="3400" dirty="0" err="1">
                <a:latin typeface="Times New Roman" pitchFamily="18" charset="0"/>
                <a:cs typeface="Times New Roman" pitchFamily="18" charset="0"/>
              </a:rPr>
              <a:t>Suleman</a:t>
            </a:r>
            <a:r>
              <a:rPr lang="en-US" sz="3400" dirty="0">
                <a:latin typeface="Times New Roman" pitchFamily="18" charset="0"/>
                <a:cs typeface="Times New Roman" pitchFamily="18" charset="0"/>
              </a:rPr>
              <a:t>, F., 2018. The employability skills of higher education graduates: insights into conceptual frameworks and methodological options. </a:t>
            </a:r>
            <a:r>
              <a:rPr lang="en-US" sz="3400" i="1" dirty="0">
                <a:latin typeface="Times New Roman" pitchFamily="18" charset="0"/>
                <a:cs typeface="Times New Roman" pitchFamily="18" charset="0"/>
              </a:rPr>
              <a:t>Higher Education</a:t>
            </a:r>
            <a:r>
              <a:rPr lang="en-US" sz="3400" dirty="0">
                <a:latin typeface="Times New Roman" pitchFamily="18" charset="0"/>
                <a:cs typeface="Times New Roman" pitchFamily="18" charset="0"/>
              </a:rPr>
              <a:t>, </a:t>
            </a:r>
            <a:r>
              <a:rPr lang="en-US" sz="3400" i="1" dirty="0">
                <a:latin typeface="Times New Roman" pitchFamily="18" charset="0"/>
                <a:cs typeface="Times New Roman" pitchFamily="18" charset="0"/>
              </a:rPr>
              <a:t>76</a:t>
            </a:r>
            <a:r>
              <a:rPr lang="en-US" sz="3400" dirty="0">
                <a:latin typeface="Times New Roman" pitchFamily="18" charset="0"/>
                <a:cs typeface="Times New Roman" pitchFamily="18" charset="0"/>
              </a:rPr>
              <a:t>(2), pp.263-278.</a:t>
            </a:r>
          </a:p>
          <a:p>
            <a:r>
              <a:rPr lang="en-US" sz="3400" dirty="0" err="1">
                <a:latin typeface="Times New Roman" pitchFamily="18" charset="0"/>
                <a:cs typeface="Times New Roman" pitchFamily="18" charset="0"/>
              </a:rPr>
              <a:t>Ternikov</a:t>
            </a:r>
            <a:r>
              <a:rPr lang="en-US" sz="3400" dirty="0">
                <a:latin typeface="Times New Roman" pitchFamily="18" charset="0"/>
                <a:cs typeface="Times New Roman" pitchFamily="18" charset="0"/>
              </a:rPr>
              <a:t>, A.A. and </a:t>
            </a:r>
            <a:r>
              <a:rPr lang="en-US" sz="3400" dirty="0" err="1">
                <a:latin typeface="Times New Roman" pitchFamily="18" charset="0"/>
                <a:cs typeface="Times New Roman" pitchFamily="18" charset="0"/>
              </a:rPr>
              <a:t>Aleksandrova</a:t>
            </a:r>
            <a:r>
              <a:rPr lang="en-US" sz="3400" dirty="0">
                <a:latin typeface="Times New Roman" pitchFamily="18" charset="0"/>
                <a:cs typeface="Times New Roman" pitchFamily="18" charset="0"/>
              </a:rPr>
              <a:t>, E.A., 2020. Demand for skills on the labor market in the IT sector. </a:t>
            </a:r>
            <a:r>
              <a:rPr lang="en-US" sz="3400" i="1" dirty="0" err="1">
                <a:latin typeface="Times New Roman" pitchFamily="18" charset="0"/>
                <a:cs typeface="Times New Roman" pitchFamily="18" charset="0"/>
              </a:rPr>
              <a:t>Бизнес-информатика</a:t>
            </a:r>
            <a:r>
              <a:rPr lang="en-US" sz="3400" dirty="0">
                <a:latin typeface="Times New Roman" pitchFamily="18" charset="0"/>
                <a:cs typeface="Times New Roman" pitchFamily="18" charset="0"/>
              </a:rPr>
              <a:t>, </a:t>
            </a:r>
            <a:r>
              <a:rPr lang="en-US" sz="3400" i="1" dirty="0">
                <a:latin typeface="Times New Roman" pitchFamily="18" charset="0"/>
                <a:cs typeface="Times New Roman" pitchFamily="18" charset="0"/>
              </a:rPr>
              <a:t>14</a:t>
            </a:r>
            <a:r>
              <a:rPr lang="en-US" sz="3400" dirty="0">
                <a:latin typeface="Times New Roman" pitchFamily="18" charset="0"/>
                <a:cs typeface="Times New Roman" pitchFamily="18" charset="0"/>
              </a:rPr>
              <a:t>(2 (eng)).</a:t>
            </a:r>
          </a:p>
          <a:p>
            <a:pPr>
              <a:buNone/>
            </a:pPr>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Thank_You_Ppt_PowerPoint_Presentation_Infographics_Graphic_Tips_Slide_1-.jpg"/>
          <p:cNvPicPr>
            <a:picLocks noGrp="1" noChangeAspect="1"/>
          </p:cNvPicPr>
          <p:nvPr>
            <p:ph idx="1"/>
          </p:nvPr>
        </p:nvPicPr>
        <p:blipFill>
          <a:blip r:embed="rId2"/>
          <a:stretch>
            <a:fillRect/>
          </a:stretch>
        </p:blipFill>
        <p:spPr>
          <a:xfrm>
            <a:off x="0" y="0"/>
            <a:ext cx="9144000" cy="685800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1990</Words>
  <PresentationFormat>On-screen Show (4:3)</PresentationFormat>
  <Paragraphs>122</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BMSW4001 Academic and Employability Skills (ACE) </vt:lpstr>
      <vt:lpstr>Table of Contents</vt:lpstr>
      <vt:lpstr>Introduction </vt:lpstr>
      <vt:lpstr>Chosen Career and the Reason for Choosing the Same </vt:lpstr>
      <vt:lpstr>The Skills / Knowledge and Experience Required </vt:lpstr>
      <vt:lpstr>The Skills / Knowledge and Experience Required </vt:lpstr>
      <vt:lpstr>The Skills / Knowledge and Experience Required </vt:lpstr>
      <vt:lpstr>Personal SWOT Analysis </vt:lpstr>
      <vt:lpstr>Ways of Improving upon the Weaker Aspects </vt:lpstr>
      <vt:lpstr>Ways of Improving upon the Weaker Aspects </vt:lpstr>
      <vt:lpstr>Ways of Improving upon the Weaker Aspects </vt:lpstr>
      <vt:lpstr>Conclusion </vt:lpstr>
      <vt:lpstr>Reference Links </vt:lpstr>
      <vt:lpstr>Slide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2021-04-15T09:54:48Z</dcterms:created>
  <dcterms:modified xsi:type="dcterms:W3CDTF">2021-04-15T10:30:06Z</dcterms:modified>
</cp:coreProperties>
</file>