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rah Hill" initials="SH" lastIdx="1" clrIdx="0">
    <p:extLst>
      <p:ext uri="{19B8F6BF-5375-455C-9EA6-DF929625EA0E}">
        <p15:presenceInfo xmlns:p15="http://schemas.microsoft.com/office/powerpoint/2012/main" userId="S-1-5-21-611898407-1479474180-3664137271-10229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8" autoAdjust="0"/>
    <p:restoredTop sz="94660"/>
  </p:normalViewPr>
  <p:slideViewPr>
    <p:cSldViewPr snapToGrid="0">
      <p:cViewPr varScale="1">
        <p:scale>
          <a:sx n="72" d="100"/>
          <a:sy n="72" d="100"/>
        </p:scale>
        <p:origin x="4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BF13FE-E560-49F0-B950-95E2B9DFF5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6195BE-D37A-4700-AB23-C7558D23B8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424585-6BF9-4B3E-B4D8-EAA4CB218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666F4-8C47-45CC-A72A-D1AE0D83E8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49F06C-1EBB-43B9-909D-CA71F934F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2ECCC5-9767-4683-BBAF-6270E035C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6B976-18C4-486C-A66D-3D07146A7E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541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D230F-1D76-43CB-8A62-A1144DFFA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A11492-4318-493D-A769-61F6623744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FE8F38-3EAE-40EC-9F3B-507216202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666F4-8C47-45CC-A72A-D1AE0D83E8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4E2EE4-C609-4DB9-A2F0-92508B005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52FD06-DA87-4F2C-AE7D-E51123433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6B976-18C4-486C-A66D-3D07146A7E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766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DB508-91FD-4655-8245-EEC93A1677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659399-D873-44F4-9991-5F9D8A19D0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3D6BED-A0B3-4B17-8045-ED6E142C1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666F4-8C47-45CC-A72A-D1AE0D83E8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B5FA28-5348-4BDA-9323-4074E88EF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93A84-08EA-4917-B793-ACD2E65768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6B976-18C4-486C-A66D-3D07146A7E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960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71B62-AAC5-4259-AA14-9196AB3B6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044445-6700-4BF1-A58F-9FEF8CED70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9C36B6-8E9C-43D6-9738-76059BDE68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9A2A03-1959-49CE-B554-4CD4431DB7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666F4-8C47-45CC-A72A-D1AE0D83E8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5B309E-58F4-4D5D-8350-41B870C7B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36998D-A305-4FB8-99C2-BE890183E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6B976-18C4-486C-A66D-3D07146A7E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443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1C4A4-AD66-4BB8-A886-C3C4978B5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A745C6-9FEE-42AD-8076-867298777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8CAC0F-8A07-4E12-BBAA-4BC84A5406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2DAB1F-1FC7-4E17-BBBB-09116ECCFB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FA2CEA-04A2-4587-BE0A-697551D955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CC364A-3446-453F-93F0-432E73F65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666F4-8C47-45CC-A72A-D1AE0D83E8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3E368C-F31A-4BF1-8C19-818DBA0BB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1BFD10-13D7-4C7E-8A4C-0A3546793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6B976-18C4-486C-A66D-3D07146A7E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814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D8DC0-280B-4605-A388-EA6C7A2A9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A9FD47-12F2-4FFE-835E-FF9DEDCE1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666F4-8C47-45CC-A72A-D1AE0D83E8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1EFB26-1247-4844-9C01-0E6571A1E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35D79F-9EB0-459C-ADF4-6140A4F29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6B976-18C4-486C-A66D-3D07146A7E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96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5D89C2-B116-4FDB-9C6B-C81BA115EA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666F4-8C47-45CC-A72A-D1AE0D83E8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99CB3F-68B0-46D3-BEB9-A1D783065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80FDCD-41D9-44AF-AF17-737DBF72E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6B976-18C4-486C-A66D-3D07146A7E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543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736F9-88A7-4DCC-A856-A68290107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700A36-B61D-4197-BBA7-2FE8A491F9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FAF665-33A0-4904-B199-343E684EFB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1D407B-FEFD-44BF-A92F-5DE477034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666F4-8C47-45CC-A72A-D1AE0D83E8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644BBC-05F9-4F15-941C-B619EF84C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CC16B0-0805-4455-8777-3B16574B6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6B976-18C4-486C-A66D-3D07146A7E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61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95263-D911-4A05-B8B3-05D27B16E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12286F0-4937-4074-8B8A-823CC283DE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064A6E-931F-4D0C-82F4-F6615D79AF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564D39-F421-40BA-B4F9-3EA2E6D02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666F4-8C47-45CC-A72A-D1AE0D83E8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00AB58-C848-42A6-8844-7EB1BC7AD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123578-E54E-47E9-B9EC-A39784189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6B976-18C4-486C-A66D-3D07146A7E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044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F71D9-39A0-42DF-B8D7-76074A333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3B97C5-B472-4F7C-9951-40039AB0D2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54E107-5B6E-47E0-B0F3-65771B73A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666F4-8C47-45CC-A72A-D1AE0D83E8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CE888F-D44C-4CEE-A64B-7C8AD2905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14E565-E8B8-46BA-A38A-96B03EA0A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6B976-18C4-486C-A66D-3D07146A7E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325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24FC3F-ADCC-425C-83C8-96CB33718A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23CD35-C157-43B0-B466-C19147A93F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ABF0D6-C05A-4639-9F13-DC0DCDEAD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666F4-8C47-45CC-A72A-D1AE0D83E8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6C4586-CF91-4397-92D2-DE4C238FF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0722FB-7D6A-437C-9FED-599F90C48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6B976-18C4-486C-A66D-3D07146A7E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528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500">
              <a:schemeClr val="accent2"/>
            </a:gs>
            <a:gs pos="1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4129BE-533B-40D9-91F9-328B14CC61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8EC6F-3E72-437C-963A-210AA37641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2CCB4-532B-46A9-8830-DEF76BEA9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D666F4-8C47-45CC-A72A-D1AE0D83E8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3E6D03-9675-4AF1-8257-AB6C63FEC4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54F223-6C2F-4418-9D1F-A4214A8F14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56B976-18C4-486C-A66D-3D07146A7E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321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hutterstock.com/search/twitter" TargetMode="External"/><Relationship Id="rId3" Type="http://schemas.openxmlformats.org/officeDocument/2006/relationships/hyperlink" Target="https://www.shutterstock.com/search/email" TargetMode="External"/><Relationship Id="rId7" Type="http://schemas.openxmlformats.org/officeDocument/2006/relationships/hyperlink" Target="https://www.shutterstock.com/search/text" TargetMode="External"/><Relationship Id="rId2" Type="http://schemas.openxmlformats.org/officeDocument/2006/relationships/hyperlink" Target="https://www.tigermobiles.com/faq/cyberbullying-statistics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shutterstock.com/search/snapchat" TargetMode="External"/><Relationship Id="rId5" Type="http://schemas.openxmlformats.org/officeDocument/2006/relationships/hyperlink" Target="https://www.shutterstock.com/search/Instagram" TargetMode="External"/><Relationship Id="rId10" Type="http://schemas.openxmlformats.org/officeDocument/2006/relationships/hyperlink" Target="https://www.thenationalnews.com/opinion/comment/mobile-phones-are-killing-our-attention-spans-and-ruining-public-discourse-1.872749" TargetMode="External"/><Relationship Id="rId4" Type="http://schemas.openxmlformats.org/officeDocument/2006/relationships/hyperlink" Target="https://www.shutterstock.com/search/facebook" TargetMode="External"/><Relationship Id="rId9" Type="http://schemas.openxmlformats.org/officeDocument/2006/relationships/hyperlink" Target="https://www.shutterstock.com/search/tikto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7FA6B01-7357-46A6-8C40-EAF353B2C6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27" t="18056" r="16549" b="23023"/>
          <a:stretch/>
        </p:blipFill>
        <p:spPr>
          <a:xfrm>
            <a:off x="5252331" y="2455423"/>
            <a:ext cx="1590499" cy="15714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026" name="Picture 2" descr="Israel passes emergency law to use mobile data for COVID-19 contact tracing  | TechCrunch">
            <a:extLst>
              <a:ext uri="{FF2B5EF4-FFF2-40B4-BE49-F238E27FC236}">
                <a16:creationId xmlns:a16="http://schemas.microsoft.com/office/drawing/2014/main" id="{417881EF-8294-4BE9-83A9-5675B19A59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57" t="19759" r="26127" b="1687"/>
          <a:stretch/>
        </p:blipFill>
        <p:spPr bwMode="auto">
          <a:xfrm>
            <a:off x="83547" y="547513"/>
            <a:ext cx="4527933" cy="538724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A5DF8A8-03A6-4ACA-B68F-EAEA6A2ADB1D}"/>
              </a:ext>
            </a:extLst>
          </p:cNvPr>
          <p:cNvSpPr/>
          <p:nvPr/>
        </p:nvSpPr>
        <p:spPr>
          <a:xfrm>
            <a:off x="2543783" y="0"/>
            <a:ext cx="71044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Cyberbullying</a:t>
            </a:r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- </a:t>
            </a:r>
            <a:r>
              <a:rPr lang="en-US" sz="5400" i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delete it!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DAD79B-11DF-486D-80FD-A2B9A0F0807E}"/>
              </a:ext>
            </a:extLst>
          </p:cNvPr>
          <p:cNvSpPr/>
          <p:nvPr/>
        </p:nvSpPr>
        <p:spPr>
          <a:xfrm>
            <a:off x="1060220" y="5831020"/>
            <a:ext cx="97367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Make the most of what you post!</a:t>
            </a:r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FE37A9-876B-4049-9734-F9D367EA77DE}"/>
              </a:ext>
            </a:extLst>
          </p:cNvPr>
          <p:cNvSpPr txBox="1"/>
          <p:nvPr/>
        </p:nvSpPr>
        <p:spPr>
          <a:xfrm>
            <a:off x="3922661" y="923330"/>
            <a:ext cx="237566" cy="36933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accent2"/>
                </a:solidFill>
              </a:rPr>
              <a:t> 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11D1FE-4F82-425E-B9A6-2C3E77E1162B}"/>
              </a:ext>
            </a:extLst>
          </p:cNvPr>
          <p:cNvSpPr txBox="1"/>
          <p:nvPr/>
        </p:nvSpPr>
        <p:spPr>
          <a:xfrm>
            <a:off x="4549638" y="3645822"/>
            <a:ext cx="343363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GB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AutoShape 10" descr="Valencia Spain March 08 2017 Collection Stock Photo (Edit Now) 628802006">
            <a:extLst>
              <a:ext uri="{FF2B5EF4-FFF2-40B4-BE49-F238E27FC236}">
                <a16:creationId xmlns:a16="http://schemas.microsoft.com/office/drawing/2014/main" id="{D9F261F9-8410-4B61-8AF8-B9A9621367F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844931" y="1454728"/>
            <a:ext cx="3956892" cy="1328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C0A713B-C395-4827-BC91-32187C00771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17" t="13856" r="63708" b="16747"/>
          <a:stretch/>
        </p:blipFill>
        <p:spPr>
          <a:xfrm>
            <a:off x="8222723" y="3336941"/>
            <a:ext cx="1120474" cy="18508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DD1174B-17E4-419F-89A8-3FA5EF65C07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6377" t="11752" r="6049" b="20502"/>
          <a:stretch/>
        </p:blipFill>
        <p:spPr>
          <a:xfrm>
            <a:off x="9905306" y="421787"/>
            <a:ext cx="1783365" cy="18067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DD5B197-9F7D-4D16-A3F1-0B967B71144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642" t="7485" r="36933" b="21116"/>
          <a:stretch/>
        </p:blipFill>
        <p:spPr>
          <a:xfrm>
            <a:off x="7340054" y="1092280"/>
            <a:ext cx="1773717" cy="19042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61E5686-E19C-4F56-B5B4-0F4B9CE16A8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0000" t="59811" r="27510" b="10452"/>
          <a:stretch/>
        </p:blipFill>
        <p:spPr>
          <a:xfrm>
            <a:off x="4392693" y="4079940"/>
            <a:ext cx="745475" cy="7930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62805CA-7E2D-4B89-8E54-61D843EACFE8}"/>
              </a:ext>
            </a:extLst>
          </p:cNvPr>
          <p:cNvSpPr txBox="1"/>
          <p:nvPr/>
        </p:nvSpPr>
        <p:spPr>
          <a:xfrm>
            <a:off x="9974995" y="2136656"/>
            <a:ext cx="9653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/>
              <a:t>Shutterstock, 2020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91C91B1-D0E6-47C5-A29C-6F38525BD0BE}"/>
              </a:ext>
            </a:extLst>
          </p:cNvPr>
          <p:cNvSpPr/>
          <p:nvPr/>
        </p:nvSpPr>
        <p:spPr>
          <a:xfrm>
            <a:off x="10723090" y="4368762"/>
            <a:ext cx="96532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" dirty="0"/>
              <a:t>Shutterstock, 2020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6B9440D-2C79-4D2B-BA28-AA29DBE16403}"/>
              </a:ext>
            </a:extLst>
          </p:cNvPr>
          <p:cNvSpPr txBox="1"/>
          <p:nvPr/>
        </p:nvSpPr>
        <p:spPr>
          <a:xfrm>
            <a:off x="8010145" y="2936557"/>
            <a:ext cx="96532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/>
              <a:t>Shutterstock, 2020</a:t>
            </a:r>
          </a:p>
          <a:p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D4FD18F-25C2-4611-B9DB-5621996B1EA2}"/>
              </a:ext>
            </a:extLst>
          </p:cNvPr>
          <p:cNvSpPr txBox="1"/>
          <p:nvPr/>
        </p:nvSpPr>
        <p:spPr>
          <a:xfrm>
            <a:off x="4298826" y="4885350"/>
            <a:ext cx="9653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/>
              <a:t>Shutterstock, 2020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489F937-A0A1-450B-9935-C3A91F9DD45F}"/>
              </a:ext>
            </a:extLst>
          </p:cNvPr>
          <p:cNvSpPr txBox="1"/>
          <p:nvPr/>
        </p:nvSpPr>
        <p:spPr>
          <a:xfrm>
            <a:off x="186961" y="5662070"/>
            <a:ext cx="12859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/>
              <a:t>(The National News, 2020)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2C227E7-2D1F-44C4-9CBD-44A314B5A4E8}"/>
              </a:ext>
            </a:extLst>
          </p:cNvPr>
          <p:cNvSpPr txBox="1"/>
          <p:nvPr/>
        </p:nvSpPr>
        <p:spPr>
          <a:xfrm>
            <a:off x="5408661" y="3953385"/>
            <a:ext cx="106471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/>
              <a:t>Shutterstock, 2020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43C9B10-8FA5-4871-9DC4-6DB8EBFA751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859" t="15256" r="12616" b="12427"/>
          <a:stretch/>
        </p:blipFill>
        <p:spPr>
          <a:xfrm>
            <a:off x="9802505" y="2331937"/>
            <a:ext cx="2158112" cy="20664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66B9199B-3255-4DD4-A7F2-72739A046F55}"/>
              </a:ext>
            </a:extLst>
          </p:cNvPr>
          <p:cNvSpPr txBox="1"/>
          <p:nvPr/>
        </p:nvSpPr>
        <p:spPr>
          <a:xfrm>
            <a:off x="8117057" y="5155049"/>
            <a:ext cx="103906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/>
              <a:t>Shutterstock,2020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2E6D3AD-334A-4574-BB8B-BAAB271F2614}"/>
              </a:ext>
            </a:extLst>
          </p:cNvPr>
          <p:cNvSpPr txBox="1"/>
          <p:nvPr/>
        </p:nvSpPr>
        <p:spPr>
          <a:xfrm>
            <a:off x="4185620" y="1381481"/>
            <a:ext cx="2680542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solidFill>
                  <a:schemeClr val="accent1">
                    <a:lumMod val="75000"/>
                  </a:schemeClr>
                </a:solidFill>
              </a:rPr>
              <a:t>5.43 million young</a:t>
            </a:r>
          </a:p>
          <a:p>
            <a:r>
              <a:rPr lang="en-GB" sz="1400" dirty="0">
                <a:solidFill>
                  <a:schemeClr val="accent1">
                    <a:lumMod val="75000"/>
                  </a:schemeClr>
                </a:solidFill>
              </a:rPr>
              <a:t> people in the UK have </a:t>
            </a:r>
          </a:p>
          <a:p>
            <a:r>
              <a:rPr lang="en-GB" sz="1400" dirty="0">
                <a:solidFill>
                  <a:schemeClr val="accent1">
                    <a:lumMod val="75000"/>
                  </a:schemeClr>
                </a:solidFill>
              </a:rPr>
              <a:t>been the victims of Cyberbullying!</a:t>
            </a:r>
          </a:p>
          <a:p>
            <a:r>
              <a:rPr lang="en-GB" sz="1400" dirty="0">
                <a:solidFill>
                  <a:schemeClr val="accent1">
                    <a:lumMod val="75000"/>
                  </a:schemeClr>
                </a:solidFill>
              </a:rPr>
              <a:t>(Ackroyd, 2019) </a:t>
            </a:r>
          </a:p>
          <a:p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058FA397-29AA-46C6-BAC9-289B5ED9377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5659" t="9186" r="16161" b="9367"/>
          <a:stretch/>
        </p:blipFill>
        <p:spPr>
          <a:xfrm>
            <a:off x="6217630" y="4385509"/>
            <a:ext cx="1039068" cy="12412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16142BF2-A939-4167-A4E8-80067FA036C2}"/>
              </a:ext>
            </a:extLst>
          </p:cNvPr>
          <p:cNvSpPr txBox="1"/>
          <p:nvPr/>
        </p:nvSpPr>
        <p:spPr>
          <a:xfrm>
            <a:off x="6206659" y="5534888"/>
            <a:ext cx="138147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Shutterstock, 2020</a:t>
            </a:r>
          </a:p>
        </p:txBody>
      </p:sp>
    </p:spTree>
    <p:extLst>
      <p:ext uri="{BB962C8B-B14F-4D97-AF65-F5344CB8AC3E}">
        <p14:creationId xmlns:p14="http://schemas.microsoft.com/office/powerpoint/2010/main" val="967030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7AA606-7069-457D-A81E-339321CE9FE0}"/>
              </a:ext>
            </a:extLst>
          </p:cNvPr>
          <p:cNvSpPr txBox="1"/>
          <p:nvPr/>
        </p:nvSpPr>
        <p:spPr>
          <a:xfrm>
            <a:off x="1961002" y="991518"/>
            <a:ext cx="8119432" cy="4747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Reference List</a:t>
            </a:r>
          </a:p>
          <a:p>
            <a:pPr algn="ctr"/>
            <a:endParaRPr lang="en-GB" b="1" i="1" dirty="0"/>
          </a:p>
          <a:p>
            <a:pPr algn="ctr"/>
            <a:r>
              <a:rPr lang="en-GB" sz="1050" dirty="0"/>
              <a:t>Ackroyd, B., 2019. </a:t>
            </a:r>
            <a:r>
              <a:rPr lang="en-GB" sz="1050" i="1" dirty="0"/>
              <a:t>Compare The Best Mobile Phone Deals And Save £ At </a:t>
            </a:r>
            <a:r>
              <a:rPr lang="en-GB" sz="1050" i="1" dirty="0" err="1"/>
              <a:t>Tigermobiles.Com</a:t>
            </a:r>
            <a:r>
              <a:rPr lang="en-GB" sz="1050" dirty="0"/>
              <a:t>. [online] TigerMobiles.com. Available at: </a:t>
            </a:r>
            <a:r>
              <a:rPr lang="en-GB" sz="1050" dirty="0">
                <a:hlinkClick r:id="rId2"/>
              </a:rPr>
              <a:t>https://www.tigermobiles.com/faq/cyberbullying-statistics/</a:t>
            </a:r>
            <a:r>
              <a:rPr lang="en-GB" sz="1050" dirty="0"/>
              <a:t>  [Accessed 27 November 2020].</a:t>
            </a:r>
          </a:p>
          <a:p>
            <a:pPr algn="ctr"/>
            <a:r>
              <a:rPr lang="en-GB" sz="1050" dirty="0"/>
              <a:t>Bates, B., 2019. </a:t>
            </a:r>
            <a:r>
              <a:rPr lang="en-GB" sz="1050" i="1" dirty="0"/>
              <a:t>Learning Theories Simplified</a:t>
            </a:r>
            <a:r>
              <a:rPr lang="en-GB" sz="1050" dirty="0"/>
              <a:t>. 2nd ed. London: SAGE Publications, p.52.</a:t>
            </a:r>
          </a:p>
          <a:p>
            <a:pPr algn="ctr"/>
            <a:r>
              <a:rPr lang="en-GB" sz="1050" dirty="0"/>
              <a:t>Bates, B., 2019. </a:t>
            </a:r>
            <a:r>
              <a:rPr lang="en-GB" sz="1050" i="1" dirty="0"/>
              <a:t>Learning Theories Simplified</a:t>
            </a:r>
            <a:r>
              <a:rPr lang="en-GB" sz="1050" dirty="0"/>
              <a:t>. 2nd ed. London: Sage publ., p.188</a:t>
            </a:r>
            <a:r>
              <a:rPr lang="en-GB" dirty="0"/>
              <a:t>.</a:t>
            </a:r>
          </a:p>
          <a:p>
            <a:pPr algn="ctr"/>
            <a:r>
              <a:rPr lang="en-GB" sz="1050" dirty="0"/>
              <a:t>Bates, B., 2019. </a:t>
            </a:r>
            <a:r>
              <a:rPr lang="en-GB" sz="1050" i="1" dirty="0"/>
              <a:t>Learning Theories Simplified</a:t>
            </a:r>
            <a:r>
              <a:rPr lang="en-GB" sz="1050" dirty="0"/>
              <a:t>. 2nd ed. London: Sage publ., p.194.</a:t>
            </a:r>
          </a:p>
          <a:p>
            <a:pPr algn="ctr"/>
            <a:endParaRPr lang="en-GB" sz="1050" dirty="0"/>
          </a:p>
          <a:p>
            <a:pPr algn="ctr"/>
            <a:r>
              <a:rPr lang="en-GB" sz="1050" dirty="0" err="1"/>
              <a:t>KiVa</a:t>
            </a:r>
            <a:r>
              <a:rPr lang="en-GB" sz="1050" dirty="0"/>
              <a:t> Program. 2021. </a:t>
            </a:r>
            <a:r>
              <a:rPr lang="en-GB" sz="1050" i="1" dirty="0"/>
              <a:t>Kiva Is An Anti-Bullying Programme | Kiva Antibullying Program | Just Another Kiva </a:t>
            </a:r>
            <a:r>
              <a:rPr lang="en-GB" sz="1050" i="1" dirty="0" err="1"/>
              <a:t>Koulu</a:t>
            </a:r>
            <a:r>
              <a:rPr lang="en-GB" sz="1050" i="1" dirty="0"/>
              <a:t> Site</a:t>
            </a:r>
            <a:r>
              <a:rPr lang="en-GB" sz="1050" dirty="0"/>
              <a:t>. [online] Available at: &lt;https://www.kivaprogram.net/&gt; [Accessed 17 January 2021].</a:t>
            </a:r>
            <a:endParaRPr lang="en-GB" sz="1050" b="1" i="1" dirty="0"/>
          </a:p>
          <a:p>
            <a:pPr algn="ctr"/>
            <a:r>
              <a:rPr lang="en-GB" sz="1050" dirty="0"/>
              <a:t>Ons.gov.uk. 2021. </a:t>
            </a:r>
            <a:r>
              <a:rPr lang="en-GB" sz="1050" i="1" dirty="0"/>
              <a:t>Online Bullying In England And Wales - Office For National Statistics</a:t>
            </a:r>
            <a:r>
              <a:rPr lang="en-GB" sz="1050" dirty="0"/>
              <a:t>. [online] Available at: https://www.ons.gov.uk/peoplepopulationandcommunity/crimeandjustice/bulletins/onlinebullyinginenglandandwales/yearendingmarch2020 [Accessed 16 January 2021].</a:t>
            </a:r>
            <a:endParaRPr lang="en-GB" sz="1050" b="1" i="1" dirty="0"/>
          </a:p>
          <a:p>
            <a:r>
              <a:rPr lang="en-GB" sz="1000" dirty="0"/>
              <a:t>Shutterstock, 2020 </a:t>
            </a:r>
            <a:r>
              <a:rPr lang="en-GB" sz="1000" i="1" dirty="0"/>
              <a:t>Email Logo</a:t>
            </a:r>
            <a:r>
              <a:rPr lang="en-GB" sz="1000" dirty="0"/>
              <a:t>. [image] Available at: </a:t>
            </a:r>
            <a:r>
              <a:rPr lang="en-GB" sz="1000" dirty="0">
                <a:hlinkClick r:id="rId3"/>
              </a:rPr>
              <a:t>https://www.shutterstock.com/search/email</a:t>
            </a:r>
            <a:r>
              <a:rPr lang="en-GB" sz="1000" dirty="0"/>
              <a:t>  [Accessed 24 November 2020].</a:t>
            </a:r>
          </a:p>
          <a:p>
            <a:r>
              <a:rPr lang="en-GB" sz="1050" dirty="0"/>
              <a:t>Shutterstock, 2020. </a:t>
            </a:r>
            <a:r>
              <a:rPr lang="en-GB" sz="1050" i="1" dirty="0"/>
              <a:t>Facebook Logo</a:t>
            </a:r>
            <a:r>
              <a:rPr lang="en-GB" sz="1050" dirty="0"/>
              <a:t>. [image] Available at: </a:t>
            </a:r>
            <a:r>
              <a:rPr lang="en-GB" sz="1050" dirty="0">
                <a:hlinkClick r:id="rId4"/>
              </a:rPr>
              <a:t>https://www.shutterstock.com/search/facebook</a:t>
            </a:r>
            <a:r>
              <a:rPr lang="en-GB" sz="1050" dirty="0"/>
              <a:t>  [Accessed 24 November 2020].</a:t>
            </a:r>
          </a:p>
          <a:p>
            <a:r>
              <a:rPr lang="en-GB" sz="1050" dirty="0"/>
              <a:t>Shutterstock, 2020 </a:t>
            </a:r>
            <a:r>
              <a:rPr lang="en-GB" sz="1050" i="1" dirty="0"/>
              <a:t>Instagram Logo. </a:t>
            </a:r>
            <a:r>
              <a:rPr lang="en-GB" sz="1050" dirty="0"/>
              <a:t>[image] Available at: </a:t>
            </a:r>
            <a:r>
              <a:rPr lang="en-GB" sz="1050" dirty="0">
                <a:hlinkClick r:id="rId5"/>
              </a:rPr>
              <a:t>https://www.shutterstock.com/search/Instagram</a:t>
            </a:r>
            <a:r>
              <a:rPr lang="en-GB" sz="1050" dirty="0"/>
              <a:t> [Accessed 24 November 2020].</a:t>
            </a:r>
          </a:p>
          <a:p>
            <a:r>
              <a:rPr lang="en-GB" sz="1050" dirty="0"/>
              <a:t>Shutterstock, 2020 </a:t>
            </a:r>
            <a:r>
              <a:rPr lang="en-GB" sz="1050" i="1" dirty="0"/>
              <a:t>Snapchat Logo</a:t>
            </a:r>
            <a:r>
              <a:rPr lang="en-GB" sz="1050" dirty="0"/>
              <a:t>. [image] Available at </a:t>
            </a:r>
            <a:r>
              <a:rPr lang="en-GB" sz="1050" dirty="0">
                <a:hlinkClick r:id="rId6"/>
              </a:rPr>
              <a:t>https://www.shutterstock.com/search/snapchat</a:t>
            </a:r>
            <a:r>
              <a:rPr lang="en-GB" sz="1050" dirty="0"/>
              <a:t> [Accessed 24 November 2020].</a:t>
            </a:r>
          </a:p>
          <a:p>
            <a:r>
              <a:rPr lang="en-GB" sz="1050" dirty="0"/>
              <a:t>Shutterstock, 2020 </a:t>
            </a:r>
            <a:r>
              <a:rPr lang="en-GB" sz="1050" i="1" dirty="0"/>
              <a:t>Text Logo</a:t>
            </a:r>
            <a:r>
              <a:rPr lang="en-GB" sz="1050" dirty="0"/>
              <a:t>. [image] Available at: </a:t>
            </a:r>
            <a:r>
              <a:rPr lang="en-GB" sz="1050" dirty="0">
                <a:hlinkClick r:id="rId7"/>
              </a:rPr>
              <a:t>https://www.shutterstock.com/search/text</a:t>
            </a:r>
            <a:r>
              <a:rPr lang="en-GB" sz="1050" dirty="0"/>
              <a:t>  [Accessed 24 November 2020].</a:t>
            </a:r>
          </a:p>
          <a:p>
            <a:r>
              <a:rPr lang="en-GB" sz="1050" dirty="0"/>
              <a:t>Shutterstock, 2020 </a:t>
            </a:r>
            <a:r>
              <a:rPr lang="en-GB" sz="1050" i="1" dirty="0"/>
              <a:t>Twitter Logo</a:t>
            </a:r>
            <a:r>
              <a:rPr lang="en-GB" sz="1050" dirty="0"/>
              <a:t>. [image] Available at: </a:t>
            </a:r>
            <a:r>
              <a:rPr lang="en-GB" sz="1050" dirty="0">
                <a:hlinkClick r:id="rId8"/>
              </a:rPr>
              <a:t>https://www.shutterstock.com/search/twitter</a:t>
            </a:r>
            <a:r>
              <a:rPr lang="en-GB" sz="1050" dirty="0"/>
              <a:t> [Accessed 24 November 2020].</a:t>
            </a:r>
          </a:p>
          <a:p>
            <a:r>
              <a:rPr lang="en-GB" sz="1050" dirty="0"/>
              <a:t>Shutterstock, 2020 </a:t>
            </a:r>
            <a:r>
              <a:rPr lang="en-GB" sz="1050" i="1" dirty="0"/>
              <a:t>Tiktok Logo</a:t>
            </a:r>
            <a:r>
              <a:rPr lang="en-GB" sz="1050" dirty="0"/>
              <a:t>. [image] Available at: </a:t>
            </a:r>
            <a:r>
              <a:rPr lang="en-GB" sz="1050" dirty="0">
                <a:hlinkClick r:id="rId9"/>
              </a:rPr>
              <a:t>https://www.shutterstock.com/search/tiktok</a:t>
            </a:r>
            <a:r>
              <a:rPr lang="en-GB" sz="1050" dirty="0"/>
              <a:t>  [Accessed 24 November 2020].</a:t>
            </a:r>
          </a:p>
          <a:p>
            <a:r>
              <a:rPr lang="en-GB" sz="1050" dirty="0"/>
              <a:t>The National News, 2020. </a:t>
            </a:r>
            <a:r>
              <a:rPr lang="en-GB" sz="1050" i="1" dirty="0"/>
              <a:t>Mobile Phone</a:t>
            </a:r>
            <a:r>
              <a:rPr lang="en-GB" sz="1050" dirty="0"/>
              <a:t>. [image] Available at: </a:t>
            </a:r>
            <a:r>
              <a:rPr lang="en-GB" sz="1050" dirty="0">
                <a:hlinkClick r:id="rId10"/>
              </a:rPr>
              <a:t>https://www.thenationalnews.com/opinion/comment/mobile-phones-are-killing-our-attention-spans-and-ruining-public-discourse-1.872749</a:t>
            </a:r>
            <a:r>
              <a:rPr lang="en-GB" sz="1050" dirty="0"/>
              <a:t> [Accessed 24 November 2020].</a:t>
            </a:r>
          </a:p>
          <a:p>
            <a:r>
              <a:rPr lang="en-GB" sz="1050" dirty="0" err="1"/>
              <a:t>Unicef</a:t>
            </a:r>
            <a:r>
              <a:rPr lang="en-GB" sz="1050" dirty="0"/>
              <a:t> UK. 2021. </a:t>
            </a:r>
            <a:r>
              <a:rPr lang="en-GB" sz="1050" i="1" dirty="0"/>
              <a:t>UN Convention On The Rights Of The Child (UNCRC) - </a:t>
            </a:r>
            <a:r>
              <a:rPr lang="en-GB" sz="1050" i="1" dirty="0" err="1"/>
              <a:t>Unicef</a:t>
            </a:r>
            <a:r>
              <a:rPr lang="en-GB" sz="1050" i="1" dirty="0"/>
              <a:t> UK</a:t>
            </a:r>
            <a:r>
              <a:rPr lang="en-GB" sz="1050" dirty="0"/>
              <a:t>. [online] Available at: &lt;https://www.unicef.org.uk/what-we-do/un-convention-child-rights/&gt; [Accessed 17 January 2021].</a:t>
            </a:r>
          </a:p>
          <a:p>
            <a:endParaRPr lang="en-GB" sz="1050" dirty="0"/>
          </a:p>
          <a:p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31525026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564</Words>
  <Application>Microsoft Office PowerPoint</Application>
  <PresentationFormat>Widescreen</PresentationFormat>
  <Paragraphs>34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Hill</dc:creator>
  <cp:lastModifiedBy>Isaac Hill</cp:lastModifiedBy>
  <cp:revision>22</cp:revision>
  <dcterms:created xsi:type="dcterms:W3CDTF">2020-11-23T14:14:46Z</dcterms:created>
  <dcterms:modified xsi:type="dcterms:W3CDTF">2021-01-17T14:55:42Z</dcterms:modified>
</cp:coreProperties>
</file>