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81" r:id="rId2"/>
    <p:sldId id="268" r:id="rId3"/>
    <p:sldId id="269" r:id="rId4"/>
    <p:sldId id="270" r:id="rId5"/>
    <p:sldId id="271" r:id="rId6"/>
    <p:sldId id="272" r:id="rId7"/>
    <p:sldId id="273" r:id="rId8"/>
    <p:sldId id="274" r:id="rId9"/>
    <p:sldId id="275" r:id="rId10"/>
    <p:sldId id="276" r:id="rId11"/>
    <p:sldId id="277" r:id="rId12"/>
    <p:sldId id="278" r:id="rId13"/>
    <p:sldId id="279" r:id="rId14"/>
    <p:sldId id="280" r:id="rId1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417" autoAdjust="0"/>
  </p:normalViewPr>
  <p:slideViewPr>
    <p:cSldViewPr>
      <p:cViewPr varScale="1">
        <p:scale>
          <a:sx n="86" d="100"/>
          <a:sy n="86" d="100"/>
        </p:scale>
        <p:origin x="-96" y="-21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11/12/2017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FB8E9A7E-45AE-4B57-923B-7FF97088811A}" type="datetimeFigureOut">
              <a:rPr lang="en-GB" smtClean="0"/>
              <a:t>11/12/2017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F15496C4-5ED8-4BF4-825F-9346C4CEF3CD}" type="slidenum">
              <a:rPr lang="en-GB" smtClean="0"/>
              <a:t>‹#›</a:t>
            </a:fld>
            <a:endParaRPr lang="en-GB"/>
          </a:p>
        </p:txBody>
      </p:sp>
    </p:spTree>
    <p:extLst>
      <p:ext uri="{BB962C8B-B14F-4D97-AF65-F5344CB8AC3E}">
        <p14:creationId xmlns:p14="http://schemas.microsoft.com/office/powerpoint/2010/main" val="177221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Draw up module handbook</a:t>
            </a:r>
            <a:r>
              <a:rPr lang="en-GB" baseline="0" dirty="0" smtClean="0"/>
              <a:t> from Moodle and show other Moodle documents. discuss key aspects of module</a:t>
            </a:r>
          </a:p>
          <a:p>
            <a:r>
              <a:rPr lang="en-GB" baseline="0" dirty="0" smtClean="0"/>
              <a:t>Explain that this session, as well as introducing the module, looks at leadership itself; leadership styles; some characteristics and competencies of leaders, including the ability to delegate.</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a:t>
            </a:fld>
            <a:endParaRPr lang="en-GB"/>
          </a:p>
        </p:txBody>
      </p:sp>
    </p:spTree>
    <p:extLst>
      <p:ext uri="{BB962C8B-B14F-4D97-AF65-F5344CB8AC3E}">
        <p14:creationId xmlns:p14="http://schemas.microsoft.com/office/powerpoint/2010/main" val="3652746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Successful settings….</a:t>
            </a:r>
          </a:p>
          <a:p>
            <a:r>
              <a:rPr lang="en-GB" dirty="0" smtClean="0"/>
              <a:t>How do we know these settings are successful??</a:t>
            </a:r>
          </a:p>
          <a:p>
            <a:r>
              <a:rPr lang="en-GB" dirty="0" smtClean="0"/>
              <a:t>Inspection Reports?</a:t>
            </a:r>
          </a:p>
          <a:p>
            <a:r>
              <a:rPr lang="en-GB" dirty="0" smtClean="0"/>
              <a:t>Numbers attending setting? Waiting lists</a:t>
            </a:r>
          </a:p>
          <a:p>
            <a:r>
              <a:rPr lang="en-GB" dirty="0" smtClean="0"/>
              <a:t>Low staff turnover?</a:t>
            </a:r>
          </a:p>
          <a:p>
            <a:r>
              <a:rPr lang="en-GB" dirty="0" smtClean="0"/>
              <a:t>Parent/stakeholder feedback?</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a:t>
            </a:fld>
            <a:endParaRPr lang="en-GB"/>
          </a:p>
        </p:txBody>
      </p:sp>
    </p:spTree>
    <p:extLst>
      <p:ext uri="{BB962C8B-B14F-4D97-AF65-F5344CB8AC3E}">
        <p14:creationId xmlns:p14="http://schemas.microsoft.com/office/powerpoint/2010/main" val="1929339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students think of their own experiences of working under leaders who fall into these categories.</a:t>
            </a:r>
          </a:p>
          <a:p>
            <a:r>
              <a:rPr lang="en-GB" dirty="0" smtClean="0"/>
              <a:t>What about their first part time jobs/current jobs?</a:t>
            </a:r>
          </a:p>
          <a:p>
            <a:endParaRPr lang="en-GB" dirty="0" smtClean="0"/>
          </a:p>
          <a:p>
            <a:r>
              <a:rPr lang="en-GB" dirty="0" smtClean="0"/>
              <a:t>Discuss each style and consider the pros and cons…</a:t>
            </a:r>
          </a:p>
          <a:p>
            <a:endParaRPr lang="en-GB" dirty="0" smtClean="0"/>
          </a:p>
          <a:p>
            <a:r>
              <a:rPr lang="en-GB" dirty="0" smtClean="0"/>
              <a:t>Laissez-faire – giving the workforce considerable scope – an indulgent style</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4</a:t>
            </a:fld>
            <a:endParaRPr lang="en-GB"/>
          </a:p>
        </p:txBody>
      </p:sp>
    </p:spTree>
    <p:extLst>
      <p:ext uri="{BB962C8B-B14F-4D97-AF65-F5344CB8AC3E}">
        <p14:creationId xmlns:p14="http://schemas.microsoft.com/office/powerpoint/2010/main" val="3806769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we look up to any particular leader – </a:t>
            </a:r>
          </a:p>
          <a:p>
            <a:endParaRPr lang="en-GB" dirty="0" smtClean="0"/>
          </a:p>
          <a:p>
            <a:r>
              <a:rPr lang="en-GB" dirty="0" smtClean="0"/>
              <a:t>Early memories of a practitioner? A teacher? A </a:t>
            </a:r>
            <a:r>
              <a:rPr lang="en-GB" dirty="0" err="1" smtClean="0"/>
              <a:t>headteacher</a:t>
            </a:r>
            <a:r>
              <a:rPr lang="en-GB" dirty="0" smtClean="0"/>
              <a:t>? A Manager/Leader? </a:t>
            </a: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6</a:t>
            </a:fld>
            <a:endParaRPr lang="en-GB"/>
          </a:p>
        </p:txBody>
      </p:sp>
    </p:spTree>
    <p:extLst>
      <p:ext uri="{BB962C8B-B14F-4D97-AF65-F5344CB8AC3E}">
        <p14:creationId xmlns:p14="http://schemas.microsoft.com/office/powerpoint/2010/main" val="608780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Sometimes leaders are brought into organisations as trouble shooters because organisations are failing – therefore there is a need to transform the organisation: systems and mind-set. </a:t>
            </a:r>
          </a:p>
          <a:p>
            <a:endParaRPr lang="en-GB" dirty="0" smtClean="0"/>
          </a:p>
          <a:p>
            <a:r>
              <a:rPr lang="en-GB" dirty="0" smtClean="0"/>
              <a:t>Impact on morale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7</a:t>
            </a:fld>
            <a:endParaRPr lang="en-GB"/>
          </a:p>
        </p:txBody>
      </p:sp>
    </p:spTree>
    <p:extLst>
      <p:ext uri="{BB962C8B-B14F-4D97-AF65-F5344CB8AC3E}">
        <p14:creationId xmlns:p14="http://schemas.microsoft.com/office/powerpoint/2010/main" val="2691140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about Reggio Emilia or </a:t>
            </a:r>
            <a:r>
              <a:rPr lang="en-GB" dirty="0" err="1" smtClean="0"/>
              <a:t>Te</a:t>
            </a:r>
            <a:r>
              <a:rPr lang="en-GB" dirty="0" smtClean="0"/>
              <a:t> </a:t>
            </a:r>
            <a:r>
              <a:rPr lang="en-GB" dirty="0" err="1" smtClean="0"/>
              <a:t>Whariki</a:t>
            </a:r>
            <a:r>
              <a:rPr lang="en-GB" dirty="0" smtClean="0"/>
              <a:t> as examples of this.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2068466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Core work should focus on children and their families.</a:t>
            </a:r>
          </a:p>
          <a:p>
            <a:r>
              <a:rPr lang="en-GB" dirty="0" smtClean="0"/>
              <a:t>Structure: best structure for the organisation – the team that is made up in order to run the setting</a:t>
            </a:r>
          </a:p>
          <a:p>
            <a:r>
              <a:rPr lang="en-GB" dirty="0" smtClean="0"/>
              <a:t>Organisation: this not only includes being organised in terms of paperwork but the organisation of the environment – how the setting is arranged – the physical environment. How you best make use of your space – a welcoming and safe environment.</a:t>
            </a:r>
          </a:p>
          <a:p>
            <a:r>
              <a:rPr lang="en-GB" dirty="0" smtClean="0"/>
              <a:t>Organisation also refers to systems: policies, procedures, storing administration.   </a:t>
            </a:r>
          </a:p>
          <a:p>
            <a:endParaRPr lang="en-GB" dirty="0" smtClean="0"/>
          </a:p>
          <a:p>
            <a:r>
              <a:rPr lang="en-GB" dirty="0" smtClean="0"/>
              <a:t>Technical: knowledge about methods and processes to use the most efficient and relevant tools and equipment. </a:t>
            </a:r>
          </a:p>
          <a:p>
            <a:r>
              <a:rPr lang="en-GB" dirty="0" smtClean="0"/>
              <a:t>People skills: the ability to communicate clearly and effectively in order to develop effective working relationships</a:t>
            </a:r>
          </a:p>
          <a:p>
            <a:r>
              <a:rPr lang="en-GB" dirty="0" smtClean="0"/>
              <a:t>Dealing with others requires interpersonal skills – leaders need to understand: feelings/motives/attitudes to the behaviours they see in their staff.</a:t>
            </a:r>
          </a:p>
          <a:p>
            <a:r>
              <a:rPr lang="en-GB" dirty="0" smtClean="0"/>
              <a:t>Conceptual skills – they need analytical ability and logical thinking. The ability to be creative. The ability to see the wood from the trees. The ability to problem solve. The ability to anticipate problems, </a:t>
            </a:r>
            <a:r>
              <a:rPr lang="en-GB" dirty="0" err="1" smtClean="0"/>
              <a:t>chamge</a:t>
            </a:r>
            <a:r>
              <a:rPr lang="en-GB" dirty="0" smtClean="0"/>
              <a:t> and </a:t>
            </a:r>
            <a:r>
              <a:rPr lang="en-GB" dirty="0" err="1" smtClean="0"/>
              <a:t>opportuntities</a:t>
            </a:r>
            <a:r>
              <a:rPr lang="en-GB" dirty="0" smtClean="0"/>
              <a:t>.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11</a:t>
            </a:fld>
            <a:endParaRPr lang="en-GB"/>
          </a:p>
        </p:txBody>
      </p:sp>
    </p:spTree>
    <p:extLst>
      <p:ext uri="{BB962C8B-B14F-4D97-AF65-F5344CB8AC3E}">
        <p14:creationId xmlns:p14="http://schemas.microsoft.com/office/powerpoint/2010/main" val="1402364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deliberate process of sharing leadership – team members taking responsibility for some areas of leadership work in order to develop best practice.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12</a:t>
            </a:fld>
            <a:endParaRPr lang="en-GB"/>
          </a:p>
        </p:txBody>
      </p:sp>
    </p:spTree>
    <p:extLst>
      <p:ext uri="{BB962C8B-B14F-4D97-AF65-F5344CB8AC3E}">
        <p14:creationId xmlns:p14="http://schemas.microsoft.com/office/powerpoint/2010/main" val="20502165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Reluctant leaders: </a:t>
            </a:r>
            <a:r>
              <a:rPr lang="en-GB" dirty="0" err="1" smtClean="0"/>
              <a:t>Manjula</a:t>
            </a:r>
            <a:r>
              <a:rPr lang="en-GB" dirty="0" smtClean="0"/>
              <a:t> </a:t>
            </a:r>
            <a:r>
              <a:rPr lang="en-GB" dirty="0" err="1" smtClean="0"/>
              <a:t>Waniganayake</a:t>
            </a:r>
            <a:r>
              <a:rPr lang="en-GB" dirty="0" smtClean="0"/>
              <a:t> (2002) Australia. Higher levels of confidence amongst the workforce to take on further responsibilities. </a:t>
            </a:r>
          </a:p>
          <a:p>
            <a:r>
              <a:rPr lang="en-GB" dirty="0" smtClean="0"/>
              <a:t>She attributes the success of this outlook to women's sensitivity to the ‘unspoken’  </a:t>
            </a:r>
          </a:p>
          <a:p>
            <a:endParaRPr lang="en-GB" dirty="0" smtClean="0"/>
          </a:p>
          <a:p>
            <a:r>
              <a:rPr lang="en-GB" dirty="0" smtClean="0"/>
              <a:t>Duffy and Marshall (2007) suggest that some early years workforce believe you are either born to lead </a:t>
            </a:r>
            <a:r>
              <a:rPr lang="en-GB" dirty="0" err="1" smtClean="0"/>
              <a:t>oR</a:t>
            </a:r>
            <a:r>
              <a:rPr lang="en-GB" dirty="0" smtClean="0"/>
              <a:t> not. The rest are destined to be followers. </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13</a:t>
            </a:fld>
            <a:endParaRPr lang="en-GB"/>
          </a:p>
        </p:txBody>
      </p:sp>
    </p:spTree>
    <p:extLst>
      <p:ext uri="{BB962C8B-B14F-4D97-AF65-F5344CB8AC3E}">
        <p14:creationId xmlns:p14="http://schemas.microsoft.com/office/powerpoint/2010/main" val="3355311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14</a:t>
            </a:fld>
            <a:endParaRPr lang="en-GB"/>
          </a:p>
        </p:txBody>
      </p:sp>
    </p:spTree>
    <p:extLst>
      <p:ext uri="{BB962C8B-B14F-4D97-AF65-F5344CB8AC3E}">
        <p14:creationId xmlns:p14="http://schemas.microsoft.com/office/powerpoint/2010/main" val="710060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EAEC6009/C</a:t>
            </a:r>
            <a:endParaRPr lang="en-GB" dirty="0"/>
          </a:p>
        </p:txBody>
      </p:sp>
      <p:sp>
        <p:nvSpPr>
          <p:cNvPr id="3" name="Subtitle 2"/>
          <p:cNvSpPr>
            <a:spLocks noGrp="1"/>
          </p:cNvSpPr>
          <p:nvPr>
            <p:ph type="subTitle" idx="1"/>
          </p:nvPr>
        </p:nvSpPr>
        <p:spPr/>
        <p:txBody>
          <a:bodyPr>
            <a:normAutofit fontScale="92500" lnSpcReduction="20000"/>
          </a:bodyPr>
          <a:lstStyle/>
          <a:p>
            <a:r>
              <a:rPr lang="en-GB" dirty="0" err="1" smtClean="0">
                <a:solidFill>
                  <a:schemeClr val="bg1"/>
                </a:solidFill>
              </a:rPr>
              <a:t>Arweinyddiaeth</a:t>
            </a:r>
            <a:r>
              <a:rPr lang="en-GB" dirty="0" smtClean="0">
                <a:solidFill>
                  <a:schemeClr val="bg1"/>
                </a:solidFill>
              </a:rPr>
              <a:t> </a:t>
            </a:r>
            <a:r>
              <a:rPr lang="en-GB" dirty="0" err="1" smtClean="0">
                <a:solidFill>
                  <a:schemeClr val="bg1"/>
                </a:solidFill>
              </a:rPr>
              <a:t>yn</a:t>
            </a:r>
            <a:r>
              <a:rPr lang="en-GB" dirty="0" smtClean="0">
                <a:solidFill>
                  <a:schemeClr val="bg1"/>
                </a:solidFill>
              </a:rPr>
              <a:t> y </a:t>
            </a:r>
            <a:r>
              <a:rPr lang="en-GB" dirty="0" err="1" smtClean="0">
                <a:solidFill>
                  <a:schemeClr val="bg1"/>
                </a:solidFill>
              </a:rPr>
              <a:t>Ddarpariaeth</a:t>
            </a:r>
            <a:r>
              <a:rPr lang="en-GB" dirty="0" smtClean="0">
                <a:solidFill>
                  <a:schemeClr val="bg1"/>
                </a:solidFill>
              </a:rPr>
              <a:t> </a:t>
            </a:r>
            <a:r>
              <a:rPr lang="en-GB" dirty="0" err="1">
                <a:solidFill>
                  <a:schemeClr val="bg1"/>
                </a:solidFill>
              </a:rPr>
              <a:t>i</a:t>
            </a:r>
            <a:r>
              <a:rPr lang="en-GB" dirty="0" err="1" smtClean="0">
                <a:solidFill>
                  <a:schemeClr val="bg1"/>
                </a:solidFill>
              </a:rPr>
              <a:t>’r</a:t>
            </a:r>
            <a:r>
              <a:rPr lang="en-GB" dirty="0" smtClean="0">
                <a:solidFill>
                  <a:schemeClr val="bg1"/>
                </a:solidFill>
              </a:rPr>
              <a:t> </a:t>
            </a:r>
            <a:r>
              <a:rPr lang="en-GB" dirty="0" err="1" smtClean="0">
                <a:solidFill>
                  <a:schemeClr val="bg1"/>
                </a:solidFill>
              </a:rPr>
              <a:t>Blynyddoedd</a:t>
            </a:r>
            <a:r>
              <a:rPr lang="en-GB" dirty="0" smtClean="0">
                <a:solidFill>
                  <a:schemeClr val="bg1"/>
                </a:solidFill>
              </a:rPr>
              <a:t> </a:t>
            </a:r>
            <a:r>
              <a:rPr lang="en-GB" dirty="0" err="1" smtClean="0">
                <a:solidFill>
                  <a:schemeClr val="bg1"/>
                </a:solidFill>
              </a:rPr>
              <a:t>Cynnar</a:t>
            </a:r>
            <a:r>
              <a:rPr lang="en-GB" dirty="0" smtClean="0">
                <a:solidFill>
                  <a:schemeClr val="bg1"/>
                </a:solidFill>
              </a:rPr>
              <a:t> </a:t>
            </a:r>
          </a:p>
          <a:p>
            <a:r>
              <a:rPr lang="en-GB" dirty="0" smtClean="0">
                <a:solidFill>
                  <a:schemeClr val="bg1"/>
                </a:solidFill>
              </a:rPr>
              <a:t>Leadership in Early Years </a:t>
            </a:r>
            <a:r>
              <a:rPr lang="en-GB" dirty="0" smtClean="0">
                <a:solidFill>
                  <a:schemeClr val="bg1"/>
                </a:solidFill>
              </a:rPr>
              <a:t>Provision</a:t>
            </a:r>
          </a:p>
          <a:p>
            <a:r>
              <a:rPr lang="en-GB" smtClean="0">
                <a:solidFill>
                  <a:schemeClr val="bg1"/>
                </a:solidFill>
              </a:rPr>
              <a:t>DARLITH 2 </a:t>
            </a:r>
            <a:r>
              <a:rPr lang="en-GB" dirty="0" smtClean="0">
                <a:solidFill>
                  <a:schemeClr val="bg1"/>
                </a:solidFill>
              </a:rPr>
              <a:t>– </a:t>
            </a:r>
            <a:r>
              <a:rPr lang="en-GB" smtClean="0">
                <a:solidFill>
                  <a:schemeClr val="bg1"/>
                </a:solidFill>
              </a:rPr>
              <a:t>LECTURE 2 </a:t>
            </a:r>
            <a:endParaRPr lang="en-GB" dirty="0">
              <a:solidFill>
                <a:schemeClr val="bg1"/>
              </a:solidFill>
            </a:endParaRPr>
          </a:p>
        </p:txBody>
      </p:sp>
    </p:spTree>
    <p:extLst>
      <p:ext uri="{BB962C8B-B14F-4D97-AF65-F5344CB8AC3E}">
        <p14:creationId xmlns:p14="http://schemas.microsoft.com/office/powerpoint/2010/main" val="2224615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Arweinyddiaeth</a:t>
            </a:r>
            <a:r>
              <a:rPr lang="en-GB" dirty="0" smtClean="0"/>
              <a:t/>
            </a:r>
            <a:br>
              <a:rPr lang="en-GB" dirty="0" smtClean="0"/>
            </a:br>
            <a:r>
              <a:rPr lang="en-GB" dirty="0" smtClean="0"/>
              <a:t>Leadership</a:t>
            </a:r>
            <a:endParaRPr lang="en-GB" dirty="0"/>
          </a:p>
        </p:txBody>
      </p:sp>
      <p:sp>
        <p:nvSpPr>
          <p:cNvPr id="5" name="Content Placeholder 4"/>
          <p:cNvSpPr>
            <a:spLocks noGrp="1"/>
          </p:cNvSpPr>
          <p:nvPr>
            <p:ph sz="half" idx="1"/>
          </p:nvPr>
        </p:nvSpPr>
        <p:spPr/>
        <p:txBody>
          <a:bodyPr>
            <a:normAutofit fontScale="85000" lnSpcReduction="20000"/>
          </a:bodyPr>
          <a:lstStyle/>
          <a:p>
            <a:pPr marL="0" indent="0">
              <a:buNone/>
            </a:pPr>
            <a:r>
              <a:rPr lang="en-GB" dirty="0" err="1" smtClean="0"/>
              <a:t>Rôl</a:t>
            </a:r>
            <a:r>
              <a:rPr lang="en-GB" dirty="0" smtClean="0"/>
              <a:t> </a:t>
            </a:r>
            <a:r>
              <a:rPr lang="en-GB" dirty="0" err="1" smtClean="0"/>
              <a:t>yr</a:t>
            </a:r>
            <a:r>
              <a:rPr lang="en-GB" dirty="0" smtClean="0"/>
              <a:t> </a:t>
            </a:r>
            <a:r>
              <a:rPr lang="en-GB" dirty="0" err="1" smtClean="0"/>
              <a:t>ymarferydd</a:t>
            </a:r>
            <a:r>
              <a:rPr lang="en-GB" dirty="0" smtClean="0"/>
              <a:t>/person </a:t>
            </a:r>
            <a:r>
              <a:rPr lang="en-GB" dirty="0" err="1" smtClean="0"/>
              <a:t>proffesiynol</a:t>
            </a:r>
            <a:r>
              <a:rPr lang="en-GB" dirty="0" smtClean="0"/>
              <a:t> </a:t>
            </a:r>
            <a:r>
              <a:rPr lang="en-GB" dirty="0" err="1" smtClean="0"/>
              <a:t>Blynyddoedd</a:t>
            </a:r>
            <a:r>
              <a:rPr lang="en-GB" dirty="0" smtClean="0"/>
              <a:t> </a:t>
            </a:r>
            <a:r>
              <a:rPr lang="en-GB" dirty="0" err="1" smtClean="0"/>
              <a:t>Cynnar</a:t>
            </a:r>
            <a:endParaRPr lang="en-GB" dirty="0" smtClean="0"/>
          </a:p>
          <a:p>
            <a:r>
              <a:rPr lang="en-GB" dirty="0" err="1" smtClean="0"/>
              <a:t>Rôl</a:t>
            </a:r>
            <a:r>
              <a:rPr lang="en-GB" dirty="0" smtClean="0"/>
              <a:t> y </a:t>
            </a:r>
            <a:r>
              <a:rPr lang="en-GB" dirty="0" err="1" smtClean="0"/>
              <a:t>pedagog</a:t>
            </a:r>
            <a:endParaRPr lang="en-GB" dirty="0" smtClean="0"/>
          </a:p>
          <a:p>
            <a:r>
              <a:rPr lang="en-GB" dirty="0" err="1" smtClean="0"/>
              <a:t>Rôl</a:t>
            </a:r>
            <a:r>
              <a:rPr lang="en-GB" dirty="0" smtClean="0"/>
              <a:t> model </a:t>
            </a:r>
            <a:r>
              <a:rPr lang="en-GB" dirty="0" err="1" smtClean="0"/>
              <a:t>i</a:t>
            </a:r>
            <a:r>
              <a:rPr lang="en-GB" dirty="0" smtClean="0"/>
              <a:t> </a:t>
            </a:r>
            <a:r>
              <a:rPr lang="en-GB" dirty="0" err="1" smtClean="0"/>
              <a:t>bawb</a:t>
            </a:r>
            <a:endParaRPr lang="en-GB" dirty="0" smtClean="0"/>
          </a:p>
          <a:p>
            <a:r>
              <a:rPr lang="en-GB" dirty="0" err="1" smtClean="0"/>
              <a:t>Arweinydd</a:t>
            </a:r>
            <a:r>
              <a:rPr lang="en-GB" dirty="0" smtClean="0"/>
              <a:t> </a:t>
            </a:r>
            <a:r>
              <a:rPr lang="en-GB" dirty="0" err="1" smtClean="0"/>
              <a:t>yn</a:t>
            </a:r>
            <a:r>
              <a:rPr lang="en-GB" dirty="0" smtClean="0"/>
              <a:t> </a:t>
            </a:r>
            <a:r>
              <a:rPr lang="en-GB" dirty="0" err="1" smtClean="0"/>
              <a:t>ymarfer</a:t>
            </a:r>
            <a:r>
              <a:rPr lang="en-GB" dirty="0" smtClean="0"/>
              <a:t> </a:t>
            </a:r>
            <a:r>
              <a:rPr lang="en-GB" dirty="0" err="1" smtClean="0"/>
              <a:t>eich</a:t>
            </a:r>
            <a:r>
              <a:rPr lang="en-GB" dirty="0" smtClean="0"/>
              <a:t> </a:t>
            </a:r>
            <a:r>
              <a:rPr lang="en-GB" dirty="0" err="1" smtClean="0"/>
              <a:t>hun</a:t>
            </a:r>
            <a:endParaRPr lang="en-GB" dirty="0" smtClean="0"/>
          </a:p>
          <a:p>
            <a:r>
              <a:rPr lang="en-GB" dirty="0" err="1" smtClean="0"/>
              <a:t>Cyfathrebwr</a:t>
            </a:r>
            <a:r>
              <a:rPr lang="en-GB" dirty="0" smtClean="0"/>
              <a:t> </a:t>
            </a:r>
            <a:r>
              <a:rPr lang="en-GB" dirty="0" err="1" smtClean="0"/>
              <a:t>effeithiol</a:t>
            </a:r>
            <a:endParaRPr lang="en-GB" dirty="0" smtClean="0"/>
          </a:p>
          <a:p>
            <a:r>
              <a:rPr lang="en-GB" dirty="0" err="1" smtClean="0"/>
              <a:t>Arwain</a:t>
            </a:r>
            <a:r>
              <a:rPr lang="en-GB" dirty="0" smtClean="0"/>
              <a:t> </a:t>
            </a:r>
            <a:r>
              <a:rPr lang="en-GB" dirty="0" err="1" smtClean="0"/>
              <a:t>mewn</a:t>
            </a:r>
            <a:r>
              <a:rPr lang="en-GB" dirty="0" smtClean="0"/>
              <a:t> </a:t>
            </a:r>
            <a:r>
              <a:rPr lang="en-GB" dirty="0" err="1" smtClean="0"/>
              <a:t>partneriaeth</a:t>
            </a:r>
            <a:endParaRPr lang="en-GB" dirty="0" smtClean="0"/>
          </a:p>
          <a:p>
            <a:r>
              <a:rPr lang="en-GB" dirty="0" err="1" smtClean="0"/>
              <a:t>Aelod</a:t>
            </a:r>
            <a:r>
              <a:rPr lang="en-GB" dirty="0" smtClean="0"/>
              <a:t> </a:t>
            </a:r>
            <a:r>
              <a:rPr lang="en-GB" dirty="0" err="1" smtClean="0"/>
              <a:t>tîm</a:t>
            </a:r>
            <a:r>
              <a:rPr lang="en-GB" dirty="0" smtClean="0"/>
              <a:t>/</a:t>
            </a:r>
            <a:r>
              <a:rPr lang="en-GB" dirty="0" err="1" smtClean="0"/>
              <a:t>arwain</a:t>
            </a:r>
            <a:r>
              <a:rPr lang="en-GB" dirty="0" smtClean="0"/>
              <a:t> </a:t>
            </a:r>
            <a:r>
              <a:rPr lang="en-GB" dirty="0" err="1" smtClean="0"/>
              <a:t>tîm</a:t>
            </a:r>
            <a:r>
              <a:rPr lang="en-GB" dirty="0" smtClean="0"/>
              <a:t> </a:t>
            </a:r>
          </a:p>
          <a:p>
            <a:endParaRPr lang="en-GB" dirty="0"/>
          </a:p>
        </p:txBody>
      </p:sp>
      <p:sp>
        <p:nvSpPr>
          <p:cNvPr id="6" name="Content Placeholder 5"/>
          <p:cNvSpPr>
            <a:spLocks noGrp="1"/>
          </p:cNvSpPr>
          <p:nvPr>
            <p:ph sz="half" idx="2"/>
          </p:nvPr>
        </p:nvSpPr>
        <p:spPr/>
        <p:txBody>
          <a:bodyPr>
            <a:normAutofit fontScale="85000" lnSpcReduction="20000"/>
          </a:bodyPr>
          <a:lstStyle/>
          <a:p>
            <a:pPr marL="0" indent="0">
              <a:buNone/>
            </a:pPr>
            <a:r>
              <a:rPr lang="en-GB" dirty="0" smtClean="0"/>
              <a:t>The role of the Early Years Practitioner/  Professional</a:t>
            </a:r>
          </a:p>
          <a:p>
            <a:r>
              <a:rPr lang="en-GB" dirty="0" smtClean="0"/>
              <a:t>Role of the pedagogue</a:t>
            </a:r>
          </a:p>
          <a:p>
            <a:r>
              <a:rPr lang="en-GB" dirty="0" smtClean="0"/>
              <a:t>Role model for all</a:t>
            </a:r>
          </a:p>
          <a:p>
            <a:r>
              <a:rPr lang="en-GB" dirty="0" smtClean="0"/>
              <a:t>A leader of your practice</a:t>
            </a:r>
          </a:p>
          <a:p>
            <a:r>
              <a:rPr lang="en-GB" dirty="0" smtClean="0"/>
              <a:t>An effective communicator</a:t>
            </a:r>
          </a:p>
          <a:p>
            <a:r>
              <a:rPr lang="en-GB" dirty="0" smtClean="0"/>
              <a:t>Leading in partnership</a:t>
            </a:r>
          </a:p>
          <a:p>
            <a:r>
              <a:rPr lang="en-GB" dirty="0" smtClean="0"/>
              <a:t>Team member/leading a team  </a:t>
            </a:r>
            <a:endParaRPr lang="en-GB" dirty="0"/>
          </a:p>
        </p:txBody>
      </p:sp>
    </p:spTree>
    <p:extLst>
      <p:ext uri="{BB962C8B-B14F-4D97-AF65-F5344CB8AC3E}">
        <p14:creationId xmlns:p14="http://schemas.microsoft.com/office/powerpoint/2010/main" val="195060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Beth </a:t>
            </a:r>
            <a:r>
              <a:rPr lang="en-GB" dirty="0" err="1" smtClean="0"/>
              <a:t>yw’r</a:t>
            </a:r>
            <a:r>
              <a:rPr lang="en-GB" dirty="0" smtClean="0"/>
              <a:t> </a:t>
            </a:r>
            <a:r>
              <a:rPr lang="en-GB" dirty="0" err="1" smtClean="0"/>
              <a:t>tystiolaeth</a:t>
            </a:r>
            <a:r>
              <a:rPr lang="en-GB" dirty="0" smtClean="0"/>
              <a:t>?</a:t>
            </a:r>
            <a:br>
              <a:rPr lang="en-GB" dirty="0" smtClean="0"/>
            </a:br>
            <a:r>
              <a:rPr lang="en-GB" dirty="0" smtClean="0"/>
              <a:t>What is the evidence?</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Sut</a:t>
            </a:r>
            <a:r>
              <a:rPr lang="en-GB" dirty="0" smtClean="0"/>
              <a:t> </a:t>
            </a:r>
            <a:r>
              <a:rPr lang="en-GB" dirty="0" err="1" smtClean="0"/>
              <a:t>i</a:t>
            </a:r>
            <a:r>
              <a:rPr lang="en-GB" dirty="0" smtClean="0"/>
              <a:t> </a:t>
            </a:r>
            <a:r>
              <a:rPr lang="en-GB" dirty="0" err="1" smtClean="0"/>
              <a:t>chi’n</a:t>
            </a:r>
            <a:r>
              <a:rPr lang="en-GB" dirty="0" smtClean="0"/>
              <a:t> </a:t>
            </a:r>
            <a:r>
              <a:rPr lang="en-GB" dirty="0" err="1" smtClean="0"/>
              <a:t>gweithio</a:t>
            </a:r>
            <a:r>
              <a:rPr lang="en-GB" dirty="0" smtClean="0"/>
              <a:t> </a:t>
            </a:r>
            <a:r>
              <a:rPr lang="en-GB" dirty="0" err="1" smtClean="0"/>
              <a:t>gyda</a:t>
            </a:r>
            <a:r>
              <a:rPr lang="en-GB" dirty="0" smtClean="0"/>
              <a:t> </a:t>
            </a:r>
            <a:r>
              <a:rPr lang="en-GB" dirty="0" err="1" smtClean="0"/>
              <a:t>phlant</a:t>
            </a:r>
            <a:endParaRPr lang="en-GB" dirty="0" smtClean="0"/>
          </a:p>
          <a:p>
            <a:r>
              <a:rPr lang="en-GB" dirty="0" err="1"/>
              <a:t>Sut</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smtClean="0"/>
              <a:t>rhieni</a:t>
            </a:r>
            <a:r>
              <a:rPr lang="en-GB" dirty="0" smtClean="0"/>
              <a:t> a </a:t>
            </a:r>
            <a:r>
              <a:rPr lang="en-GB" dirty="0" err="1" smtClean="0"/>
              <a:t>gofalwyr</a:t>
            </a:r>
            <a:endParaRPr lang="en-GB" dirty="0" smtClean="0"/>
          </a:p>
          <a:p>
            <a:r>
              <a:rPr lang="en-GB" dirty="0" err="1"/>
              <a:t>Sut</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smtClean="0"/>
              <a:t>o </a:t>
            </a:r>
            <a:r>
              <a:rPr lang="en-GB" dirty="0" err="1" smtClean="0"/>
              <a:t>fewn</a:t>
            </a:r>
            <a:r>
              <a:rPr lang="en-GB" dirty="0" smtClean="0"/>
              <a:t> </a:t>
            </a:r>
            <a:r>
              <a:rPr lang="en-GB" dirty="0" err="1" smtClean="0"/>
              <a:t>tîm</a:t>
            </a:r>
            <a:r>
              <a:rPr lang="en-GB" dirty="0" smtClean="0"/>
              <a:t> o staff</a:t>
            </a:r>
          </a:p>
          <a:p>
            <a:r>
              <a:rPr lang="en-GB" dirty="0" err="1"/>
              <a:t>Sut</a:t>
            </a:r>
            <a:r>
              <a:rPr lang="en-GB" dirty="0"/>
              <a:t> </a:t>
            </a:r>
            <a:r>
              <a:rPr lang="en-GB" dirty="0" err="1"/>
              <a:t>i</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smtClean="0"/>
              <a:t>phobl</a:t>
            </a:r>
            <a:r>
              <a:rPr lang="en-GB" dirty="0" smtClean="0"/>
              <a:t> </a:t>
            </a:r>
            <a:r>
              <a:rPr lang="en-GB" dirty="0" err="1" smtClean="0"/>
              <a:t>proffesiynol</a:t>
            </a:r>
            <a:r>
              <a:rPr lang="en-GB" dirty="0" smtClean="0"/>
              <a:t> </a:t>
            </a:r>
            <a:r>
              <a:rPr lang="en-GB" dirty="0" err="1" smtClean="0"/>
              <a:t>eraill</a:t>
            </a:r>
            <a:endParaRPr lang="en-GB" dirty="0"/>
          </a:p>
          <a:p>
            <a:endParaRPr lang="en-GB" dirty="0"/>
          </a:p>
          <a:p>
            <a:endParaRPr lang="en-GB" dirty="0"/>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t>How you work with children</a:t>
            </a:r>
          </a:p>
          <a:p>
            <a:r>
              <a:rPr lang="en-GB" dirty="0" smtClean="0"/>
              <a:t>How you work with parents and carers</a:t>
            </a:r>
          </a:p>
          <a:p>
            <a:r>
              <a:rPr lang="en-GB" dirty="0" smtClean="0"/>
              <a:t>How you work within a staff team</a:t>
            </a:r>
          </a:p>
          <a:p>
            <a:r>
              <a:rPr lang="en-GB" dirty="0" smtClean="0"/>
              <a:t>How you work with other professionals</a:t>
            </a:r>
          </a:p>
          <a:p>
            <a:pPr marL="0" indent="0" algn="r">
              <a:buNone/>
            </a:pPr>
            <a:r>
              <a:rPr lang="en-GB" dirty="0" smtClean="0"/>
              <a:t>(</a:t>
            </a:r>
            <a:r>
              <a:rPr lang="en-GB" dirty="0" err="1" smtClean="0"/>
              <a:t>Whalley</a:t>
            </a:r>
            <a:r>
              <a:rPr lang="en-GB" dirty="0" smtClean="0"/>
              <a:t>, 2011)</a:t>
            </a:r>
            <a:endParaRPr lang="en-GB" dirty="0"/>
          </a:p>
        </p:txBody>
      </p:sp>
    </p:spTree>
    <p:extLst>
      <p:ext uri="{BB962C8B-B14F-4D97-AF65-F5344CB8AC3E}">
        <p14:creationId xmlns:p14="http://schemas.microsoft.com/office/powerpoint/2010/main" val="34160791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Arddulliau</a:t>
            </a:r>
            <a:r>
              <a:rPr lang="en-GB" dirty="0" smtClean="0"/>
              <a:t> </a:t>
            </a:r>
            <a:r>
              <a:rPr lang="en-GB" dirty="0" err="1" smtClean="0"/>
              <a:t>traddodiadol</a:t>
            </a:r>
            <a:r>
              <a:rPr lang="en-GB" dirty="0" smtClean="0"/>
              <a:t/>
            </a:r>
            <a:br>
              <a:rPr lang="en-GB" dirty="0" smtClean="0"/>
            </a:br>
            <a:r>
              <a:rPr lang="en-GB" dirty="0" smtClean="0"/>
              <a:t>Traditional styles</a:t>
            </a:r>
            <a:endParaRPr lang="en-GB" dirty="0"/>
          </a:p>
        </p:txBody>
      </p:sp>
      <p:sp>
        <p:nvSpPr>
          <p:cNvPr id="3" name="Content Placeholder 2"/>
          <p:cNvSpPr>
            <a:spLocks noGrp="1"/>
          </p:cNvSpPr>
          <p:nvPr>
            <p:ph sz="half" idx="1"/>
          </p:nvPr>
        </p:nvSpPr>
        <p:spPr/>
        <p:txBody>
          <a:bodyPr/>
          <a:lstStyle/>
          <a:p>
            <a:r>
              <a:rPr lang="en-GB" dirty="0" err="1" smtClean="0"/>
              <a:t>Awtocratig</a:t>
            </a:r>
            <a:endParaRPr lang="en-GB" dirty="0" smtClean="0"/>
          </a:p>
          <a:p>
            <a:r>
              <a:rPr lang="en-GB" dirty="0" err="1" smtClean="0"/>
              <a:t>Democratig</a:t>
            </a:r>
            <a:endParaRPr lang="en-GB" dirty="0" smtClean="0"/>
          </a:p>
          <a:p>
            <a:r>
              <a:rPr lang="en-GB" dirty="0" smtClean="0"/>
              <a:t>Laissez-faire (</a:t>
            </a:r>
            <a:r>
              <a:rPr lang="en-GB" dirty="0" err="1" smtClean="0"/>
              <a:t>arddull</a:t>
            </a:r>
            <a:r>
              <a:rPr lang="en-GB" dirty="0" smtClean="0"/>
              <a:t> </a:t>
            </a:r>
            <a:r>
              <a:rPr lang="en-GB" dirty="0" err="1" smtClean="0"/>
              <a:t>goddefgar</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Autocratic</a:t>
            </a:r>
          </a:p>
          <a:p>
            <a:r>
              <a:rPr lang="en-GB" dirty="0" smtClean="0"/>
              <a:t>Democratic</a:t>
            </a:r>
          </a:p>
          <a:p>
            <a:r>
              <a:rPr lang="en-GB" dirty="0" smtClean="0"/>
              <a:t>Laissez-faire (permissive style) </a:t>
            </a:r>
            <a:endParaRPr lang="en-GB" dirty="0"/>
          </a:p>
        </p:txBody>
      </p:sp>
    </p:spTree>
    <p:extLst>
      <p:ext uri="{BB962C8B-B14F-4D97-AF65-F5344CB8AC3E}">
        <p14:creationId xmlns:p14="http://schemas.microsoft.com/office/powerpoint/2010/main" val="4749474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err="1" smtClean="0"/>
              <a:t>Rhinweddau</a:t>
            </a:r>
            <a:r>
              <a:rPr lang="en-GB" sz="4000" dirty="0" smtClean="0"/>
              <a:t> </a:t>
            </a:r>
            <a:r>
              <a:rPr lang="en-GB" sz="4000" dirty="0" err="1" smtClean="0"/>
              <a:t>arweinyddiaeth</a:t>
            </a:r>
            <a:r>
              <a:rPr lang="en-GB" sz="4000" dirty="0" smtClean="0"/>
              <a:t/>
            </a:r>
            <a:br>
              <a:rPr lang="en-GB" sz="4000" dirty="0" smtClean="0"/>
            </a:br>
            <a:r>
              <a:rPr lang="en-GB" sz="4000" dirty="0" smtClean="0"/>
              <a:t>Leadership qualities</a:t>
            </a:r>
            <a:endParaRPr lang="en-GB" sz="4000" dirty="0"/>
          </a:p>
        </p:txBody>
      </p:sp>
      <p:sp>
        <p:nvSpPr>
          <p:cNvPr id="3" name="Content Placeholder 2"/>
          <p:cNvSpPr>
            <a:spLocks noGrp="1"/>
          </p:cNvSpPr>
          <p:nvPr>
            <p:ph sz="half" idx="1"/>
          </p:nvPr>
        </p:nvSpPr>
        <p:spPr/>
        <p:txBody>
          <a:bodyPr>
            <a:normAutofit/>
          </a:bodyPr>
          <a:lstStyle/>
          <a:p>
            <a:pPr marL="0" indent="0">
              <a:buNone/>
            </a:pPr>
            <a:r>
              <a:rPr lang="en-GB" dirty="0" err="1"/>
              <a:t>Moyles</a:t>
            </a:r>
            <a:r>
              <a:rPr lang="en-GB" dirty="0"/>
              <a:t> (2006)</a:t>
            </a:r>
          </a:p>
          <a:p>
            <a:pPr marL="0" indent="0">
              <a:buNone/>
            </a:pPr>
            <a:r>
              <a:rPr lang="en-GB" b="1" dirty="0" err="1" smtClean="0"/>
              <a:t>Pedwar</a:t>
            </a:r>
            <a:r>
              <a:rPr lang="en-GB" b="1" dirty="0" smtClean="0"/>
              <a:t> </a:t>
            </a:r>
            <a:r>
              <a:rPr lang="en-GB" b="1" dirty="0" err="1" smtClean="0"/>
              <a:t>cangen</a:t>
            </a:r>
            <a:r>
              <a:rPr lang="en-GB" b="1" dirty="0" smtClean="0"/>
              <a:t>…</a:t>
            </a:r>
            <a:endParaRPr lang="en-GB" b="1" dirty="0"/>
          </a:p>
          <a:p>
            <a:r>
              <a:rPr lang="en-GB" dirty="0" err="1" smtClean="0"/>
              <a:t>Rhinweddau</a:t>
            </a:r>
            <a:r>
              <a:rPr lang="en-GB" dirty="0" smtClean="0"/>
              <a:t> </a:t>
            </a:r>
            <a:r>
              <a:rPr lang="en-GB" dirty="0" err="1" smtClean="0"/>
              <a:t>arweinyddiaeth</a:t>
            </a:r>
            <a:endParaRPr lang="en-GB" dirty="0" smtClean="0"/>
          </a:p>
          <a:p>
            <a:r>
              <a:rPr lang="en-GB" dirty="0" err="1" smtClean="0"/>
              <a:t>Sgiliau</a:t>
            </a:r>
            <a:r>
              <a:rPr lang="en-GB" dirty="0" smtClean="0"/>
              <a:t> </a:t>
            </a:r>
            <a:r>
              <a:rPr lang="en-GB" dirty="0" err="1" smtClean="0"/>
              <a:t>rheoli</a:t>
            </a:r>
            <a:endParaRPr lang="en-GB" dirty="0"/>
          </a:p>
          <a:p>
            <a:r>
              <a:rPr lang="en-GB" dirty="0" err="1" smtClean="0"/>
              <a:t>Priodoleddau</a:t>
            </a:r>
            <a:r>
              <a:rPr lang="en-GB" dirty="0" smtClean="0"/>
              <a:t> </a:t>
            </a:r>
            <a:r>
              <a:rPr lang="en-GB" dirty="0" err="1" smtClean="0"/>
              <a:t>proffesiynol</a:t>
            </a:r>
            <a:endParaRPr lang="en-GB" dirty="0"/>
          </a:p>
          <a:p>
            <a:r>
              <a:rPr lang="en-GB" dirty="0" err="1" smtClean="0"/>
              <a:t>Nodweddion</a:t>
            </a:r>
            <a:r>
              <a:rPr lang="en-GB" dirty="0" smtClean="0"/>
              <a:t> </a:t>
            </a:r>
            <a:r>
              <a:rPr lang="en-GB" dirty="0" err="1" smtClean="0"/>
              <a:t>personol</a:t>
            </a:r>
            <a:r>
              <a:rPr lang="en-GB" dirty="0" smtClean="0"/>
              <a:t>  </a:t>
            </a:r>
            <a:endParaRPr lang="en-GB" dirty="0"/>
          </a:p>
          <a:p>
            <a:endParaRPr lang="en-GB" dirty="0"/>
          </a:p>
        </p:txBody>
      </p:sp>
      <p:sp>
        <p:nvSpPr>
          <p:cNvPr id="4" name="Content Placeholder 3"/>
          <p:cNvSpPr>
            <a:spLocks noGrp="1"/>
          </p:cNvSpPr>
          <p:nvPr>
            <p:ph sz="half" idx="2"/>
          </p:nvPr>
        </p:nvSpPr>
        <p:spPr/>
        <p:txBody>
          <a:bodyPr>
            <a:normAutofit/>
          </a:bodyPr>
          <a:lstStyle/>
          <a:p>
            <a:pPr marL="0" indent="0">
              <a:buNone/>
            </a:pPr>
            <a:r>
              <a:rPr lang="en-GB" dirty="0" err="1" smtClean="0"/>
              <a:t>Moyles</a:t>
            </a:r>
            <a:r>
              <a:rPr lang="en-GB" dirty="0" smtClean="0"/>
              <a:t> (2006)</a:t>
            </a:r>
          </a:p>
          <a:p>
            <a:pPr marL="0" indent="0">
              <a:buNone/>
            </a:pPr>
            <a:r>
              <a:rPr lang="en-GB" b="1" dirty="0" smtClean="0"/>
              <a:t>Four branches…</a:t>
            </a:r>
          </a:p>
          <a:p>
            <a:r>
              <a:rPr lang="en-GB" dirty="0" smtClean="0"/>
              <a:t>Leadership qualities</a:t>
            </a:r>
          </a:p>
          <a:p>
            <a:r>
              <a:rPr lang="en-GB" dirty="0" smtClean="0"/>
              <a:t>Management skills</a:t>
            </a:r>
          </a:p>
          <a:p>
            <a:r>
              <a:rPr lang="en-GB" dirty="0" smtClean="0"/>
              <a:t>Professional attributes</a:t>
            </a:r>
          </a:p>
          <a:p>
            <a:r>
              <a:rPr lang="en-GB" dirty="0" smtClean="0"/>
              <a:t>Personal characteristics  </a:t>
            </a:r>
            <a:endParaRPr lang="en-GB" dirty="0"/>
          </a:p>
        </p:txBody>
      </p:sp>
    </p:spTree>
    <p:extLst>
      <p:ext uri="{BB962C8B-B14F-4D97-AF65-F5344CB8AC3E}">
        <p14:creationId xmlns:p14="http://schemas.microsoft.com/office/powerpoint/2010/main" val="3387168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Sut</a:t>
            </a:r>
            <a:r>
              <a:rPr lang="en-GB" dirty="0" smtClean="0"/>
              <a:t> </a:t>
            </a:r>
            <a:r>
              <a:rPr lang="en-GB" dirty="0" err="1" smtClean="0"/>
              <a:t>i</a:t>
            </a:r>
            <a:r>
              <a:rPr lang="en-GB" dirty="0" smtClean="0"/>
              <a:t> </a:t>
            </a:r>
            <a:r>
              <a:rPr lang="en-GB" dirty="0" err="1" smtClean="0"/>
              <a:t>ni’n</a:t>
            </a:r>
            <a:r>
              <a:rPr lang="en-GB" dirty="0" smtClean="0"/>
              <a:t> </a:t>
            </a:r>
            <a:r>
              <a:rPr lang="en-GB" dirty="0" err="1" smtClean="0"/>
              <a:t>datblygu</a:t>
            </a:r>
            <a:r>
              <a:rPr lang="en-GB" dirty="0" smtClean="0"/>
              <a:t>…</a:t>
            </a:r>
            <a:br>
              <a:rPr lang="en-GB" dirty="0" smtClean="0"/>
            </a:br>
            <a:r>
              <a:rPr lang="en-GB" dirty="0" smtClean="0"/>
              <a:t>How we develop…</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Arswyli</a:t>
            </a:r>
            <a:r>
              <a:rPr lang="en-GB" dirty="0" smtClean="0"/>
              <a:t> a </a:t>
            </a:r>
            <a:r>
              <a:rPr lang="en-GB" dirty="0" err="1" smtClean="0"/>
              <a:t>gwrando</a:t>
            </a:r>
            <a:endParaRPr lang="en-GB" dirty="0" smtClean="0"/>
          </a:p>
          <a:p>
            <a:r>
              <a:rPr lang="en-GB" dirty="0" err="1" smtClean="0"/>
              <a:t>Dilyn</a:t>
            </a:r>
            <a:r>
              <a:rPr lang="en-GB" dirty="0" smtClean="0"/>
              <a:t> </a:t>
            </a:r>
            <a:r>
              <a:rPr lang="en-GB" dirty="0" err="1" smtClean="0"/>
              <a:t>arweinydd</a:t>
            </a:r>
            <a:endParaRPr lang="en-GB" dirty="0" smtClean="0"/>
          </a:p>
          <a:p>
            <a:r>
              <a:rPr lang="en-GB" dirty="0" err="1" smtClean="0"/>
              <a:t>Dynwared</a:t>
            </a:r>
            <a:r>
              <a:rPr lang="en-GB" dirty="0" smtClean="0"/>
              <a:t> </a:t>
            </a:r>
            <a:r>
              <a:rPr lang="en-GB" dirty="0" err="1" smtClean="0"/>
              <a:t>ymddygiad</a:t>
            </a:r>
            <a:r>
              <a:rPr lang="en-GB" dirty="0" smtClean="0"/>
              <a:t> </a:t>
            </a:r>
            <a:r>
              <a:rPr lang="en-GB" dirty="0" err="1" smtClean="0"/>
              <a:t>i</a:t>
            </a:r>
            <a:r>
              <a:rPr lang="en-GB" dirty="0" smtClean="0"/>
              <a:t> </a:t>
            </a:r>
            <a:r>
              <a:rPr lang="en-GB" dirty="0" err="1" smtClean="0"/>
              <a:t>ni’n</a:t>
            </a:r>
            <a:r>
              <a:rPr lang="en-GB" dirty="0" smtClean="0"/>
              <a:t> </a:t>
            </a:r>
            <a:r>
              <a:rPr lang="en-GB" dirty="0" err="1" smtClean="0"/>
              <a:t>teimlo</a:t>
            </a:r>
            <a:r>
              <a:rPr lang="en-GB" dirty="0" smtClean="0"/>
              <a:t> </a:t>
            </a:r>
            <a:r>
              <a:rPr lang="en-GB" dirty="0" err="1" smtClean="0"/>
              <a:t>sydd</a:t>
            </a:r>
            <a:r>
              <a:rPr lang="en-GB" dirty="0" smtClean="0"/>
              <a:t> </a:t>
            </a:r>
            <a:r>
              <a:rPr lang="en-GB" dirty="0" err="1" smtClean="0"/>
              <a:t>yn</a:t>
            </a:r>
            <a:r>
              <a:rPr lang="en-GB" dirty="0" smtClean="0"/>
              <a:t> </a:t>
            </a:r>
            <a:r>
              <a:rPr lang="en-GB" dirty="0" err="1" smtClean="0"/>
              <a:t>effeithiol</a:t>
            </a:r>
            <a:endParaRPr lang="en-GB" dirty="0" smtClean="0"/>
          </a:p>
          <a:p>
            <a:r>
              <a:rPr lang="en-GB" dirty="0" err="1" smtClean="0"/>
              <a:t>Adnabod</a:t>
            </a:r>
            <a:r>
              <a:rPr lang="en-GB" dirty="0" smtClean="0"/>
              <a:t> </a:t>
            </a:r>
            <a:r>
              <a:rPr lang="en-GB" dirty="0" err="1" smtClean="0"/>
              <a:t>ymarfer</a:t>
            </a:r>
            <a:r>
              <a:rPr lang="en-GB" dirty="0" smtClean="0"/>
              <a:t>/</a:t>
            </a:r>
            <a:r>
              <a:rPr lang="en-GB" dirty="0" err="1" smtClean="0"/>
              <a:t>sgiliau</a:t>
            </a:r>
            <a:r>
              <a:rPr lang="en-GB" dirty="0" smtClean="0"/>
              <a:t>/ </a:t>
            </a:r>
            <a:r>
              <a:rPr lang="en-GB" dirty="0" err="1" smtClean="0"/>
              <a:t>arddulliau</a:t>
            </a:r>
            <a:r>
              <a:rPr lang="en-GB" dirty="0" smtClean="0"/>
              <a:t> </a:t>
            </a:r>
            <a:r>
              <a:rPr lang="en-GB" dirty="0" err="1" smtClean="0"/>
              <a:t>positif</a:t>
            </a:r>
            <a:r>
              <a:rPr lang="en-GB" dirty="0" smtClean="0"/>
              <a:t> a </a:t>
            </a:r>
            <a:r>
              <a:rPr lang="en-GB" dirty="0" err="1" smtClean="0"/>
              <a:t>negyddol</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Observe and listen</a:t>
            </a:r>
          </a:p>
          <a:p>
            <a:r>
              <a:rPr lang="en-GB" dirty="0" smtClean="0"/>
              <a:t>Follow a leader</a:t>
            </a:r>
          </a:p>
          <a:p>
            <a:r>
              <a:rPr lang="en-GB" dirty="0" smtClean="0"/>
              <a:t>Imitate any behaviour we feel is effective </a:t>
            </a:r>
          </a:p>
          <a:p>
            <a:r>
              <a:rPr lang="en-GB" dirty="0" smtClean="0"/>
              <a:t>Identify practice/skills/styles which are positive and negative </a:t>
            </a:r>
            <a:endParaRPr lang="en-GB" dirty="0"/>
          </a:p>
        </p:txBody>
      </p:sp>
    </p:spTree>
    <p:extLst>
      <p:ext uri="{BB962C8B-B14F-4D97-AF65-F5344CB8AC3E}">
        <p14:creationId xmlns:p14="http://schemas.microsoft.com/office/powerpoint/2010/main" val="16807584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Arweinyddwyr</a:t>
            </a:r>
            <a:r>
              <a:rPr lang="en-GB" dirty="0" smtClean="0"/>
              <a:t> </a:t>
            </a:r>
            <a:r>
              <a:rPr lang="en-GB" dirty="0" err="1" smtClean="0"/>
              <a:t>trawsnewidiol</a:t>
            </a:r>
            <a:r>
              <a:rPr lang="en-GB" dirty="0" smtClean="0"/>
              <a:t/>
            </a:r>
            <a:br>
              <a:rPr lang="en-GB" dirty="0" smtClean="0"/>
            </a:br>
            <a:r>
              <a:rPr lang="en-GB" dirty="0" smtClean="0"/>
              <a:t>Transformational leaders</a:t>
            </a:r>
            <a:endParaRPr lang="en-GB" dirty="0"/>
          </a:p>
        </p:txBody>
      </p:sp>
      <p:sp>
        <p:nvSpPr>
          <p:cNvPr id="3" name="Content Placeholder 2"/>
          <p:cNvSpPr>
            <a:spLocks noGrp="1"/>
          </p:cNvSpPr>
          <p:nvPr>
            <p:ph sz="half" idx="1"/>
          </p:nvPr>
        </p:nvSpPr>
        <p:spPr/>
        <p:txBody>
          <a:bodyPr/>
          <a:lstStyle/>
          <a:p>
            <a:r>
              <a:rPr lang="en-GB" dirty="0" err="1" smtClean="0"/>
              <a:t>Arweinyddwyr</a:t>
            </a:r>
            <a:r>
              <a:rPr lang="en-GB" dirty="0" smtClean="0"/>
              <a:t> </a:t>
            </a:r>
            <a:r>
              <a:rPr lang="en-GB" dirty="0" err="1" smtClean="0"/>
              <a:t>gweledigaethol</a:t>
            </a:r>
            <a:endParaRPr lang="en-GB" dirty="0" smtClean="0"/>
          </a:p>
          <a:p>
            <a:r>
              <a:rPr lang="en-GB" dirty="0" err="1" smtClean="0"/>
              <a:t>Yn</a:t>
            </a:r>
            <a:r>
              <a:rPr lang="en-GB" dirty="0" smtClean="0"/>
              <a:t> </a:t>
            </a:r>
            <a:r>
              <a:rPr lang="en-GB" dirty="0" err="1" smtClean="0"/>
              <a:t>symud</a:t>
            </a:r>
            <a:r>
              <a:rPr lang="en-GB" dirty="0" smtClean="0"/>
              <a:t> </a:t>
            </a:r>
            <a:r>
              <a:rPr lang="en-GB" dirty="0" err="1" smtClean="0"/>
              <a:t>ymlaen</a:t>
            </a:r>
            <a:r>
              <a:rPr lang="en-GB" dirty="0" smtClean="0"/>
              <a:t> </a:t>
            </a:r>
            <a:r>
              <a:rPr lang="en-GB" dirty="0" err="1" smtClean="0"/>
              <a:t>yn</a:t>
            </a:r>
            <a:r>
              <a:rPr lang="en-GB" dirty="0" smtClean="0"/>
              <a:t> </a:t>
            </a:r>
            <a:r>
              <a:rPr lang="en-GB" dirty="0" err="1" smtClean="0"/>
              <a:t>barhaol</a:t>
            </a:r>
            <a:endParaRPr lang="en-GB" dirty="0" smtClean="0"/>
          </a:p>
          <a:p>
            <a:r>
              <a:rPr lang="en-GB" dirty="0" err="1" smtClean="0"/>
              <a:t>Ehangu</a:t>
            </a:r>
            <a:r>
              <a:rPr lang="en-GB" dirty="0" smtClean="0"/>
              <a:t> </a:t>
            </a:r>
            <a:r>
              <a:rPr lang="en-GB" dirty="0" err="1" smtClean="0"/>
              <a:t>sgiliau</a:t>
            </a:r>
            <a:r>
              <a:rPr lang="en-GB" dirty="0" smtClean="0"/>
              <a:t> a </a:t>
            </a:r>
            <a:r>
              <a:rPr lang="en-GB" dirty="0" err="1" smtClean="0"/>
              <a:t>gwybodaeth</a:t>
            </a:r>
            <a:endParaRPr lang="en-GB" dirty="0" smtClean="0"/>
          </a:p>
          <a:p>
            <a:r>
              <a:rPr lang="en-GB" dirty="0" smtClean="0"/>
              <a:t>Y </a:t>
            </a:r>
            <a:r>
              <a:rPr lang="en-GB" dirty="0" err="1" smtClean="0"/>
              <a:t>gallu</a:t>
            </a:r>
            <a:r>
              <a:rPr lang="en-GB" dirty="0" smtClean="0"/>
              <a:t> </a:t>
            </a:r>
            <a:r>
              <a:rPr lang="en-GB" dirty="0" err="1" smtClean="0"/>
              <a:t>i</a:t>
            </a:r>
            <a:r>
              <a:rPr lang="en-GB" dirty="0" smtClean="0"/>
              <a:t> </a:t>
            </a:r>
            <a:r>
              <a:rPr lang="en-GB" dirty="0" err="1" smtClean="0"/>
              <a:t>ddatblygu</a:t>
            </a:r>
            <a:r>
              <a:rPr lang="en-GB" dirty="0" smtClean="0"/>
              <a:t> a </a:t>
            </a:r>
            <a:r>
              <a:rPr lang="en-GB" dirty="0" err="1" smtClean="0"/>
              <a:t>newid</a:t>
            </a:r>
            <a:r>
              <a:rPr lang="en-GB" dirty="0" smtClean="0"/>
              <a:t> </a:t>
            </a:r>
            <a:r>
              <a:rPr lang="en-GB" dirty="0" err="1" smtClean="0"/>
              <a:t>ymarfer</a:t>
            </a:r>
            <a:endParaRPr lang="en-GB" dirty="0"/>
          </a:p>
        </p:txBody>
      </p:sp>
      <p:sp>
        <p:nvSpPr>
          <p:cNvPr id="4" name="Content Placeholder 3"/>
          <p:cNvSpPr>
            <a:spLocks noGrp="1"/>
          </p:cNvSpPr>
          <p:nvPr>
            <p:ph sz="half" idx="2"/>
          </p:nvPr>
        </p:nvSpPr>
        <p:spPr/>
        <p:txBody>
          <a:bodyPr/>
          <a:lstStyle/>
          <a:p>
            <a:r>
              <a:rPr lang="en-GB" dirty="0" smtClean="0"/>
              <a:t>Visionary leaders</a:t>
            </a:r>
          </a:p>
          <a:p>
            <a:r>
              <a:rPr lang="en-GB" dirty="0" smtClean="0"/>
              <a:t>Moving forward continuously</a:t>
            </a:r>
          </a:p>
          <a:p>
            <a:r>
              <a:rPr lang="en-GB" dirty="0" smtClean="0"/>
              <a:t>Expanding skills and knowledge</a:t>
            </a:r>
          </a:p>
          <a:p>
            <a:r>
              <a:rPr lang="en-GB" dirty="0" smtClean="0"/>
              <a:t>Ability to develop and change practice</a:t>
            </a:r>
          </a:p>
          <a:p>
            <a:endParaRPr lang="en-GB" dirty="0"/>
          </a:p>
        </p:txBody>
      </p:sp>
    </p:spTree>
    <p:extLst>
      <p:ext uri="{BB962C8B-B14F-4D97-AF65-F5344CB8AC3E}">
        <p14:creationId xmlns:p14="http://schemas.microsoft.com/office/powerpoint/2010/main" val="10253730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o </a:t>
            </a:r>
            <a:r>
              <a:rPr lang="en-GB" dirty="0" err="1" smtClean="0"/>
              <a:t>arfer</a:t>
            </a:r>
            <a:r>
              <a:rPr lang="en-GB" dirty="0" smtClean="0"/>
              <a:t> </a:t>
            </a:r>
            <a:r>
              <a:rPr lang="en-GB" dirty="0" err="1" smtClean="0"/>
              <a:t>cyfartal</a:t>
            </a:r>
            <a:r>
              <a:rPr lang="en-GB" dirty="0" smtClean="0"/>
              <a:t/>
            </a:r>
            <a:br>
              <a:rPr lang="en-GB" dirty="0" smtClean="0"/>
            </a:br>
            <a:r>
              <a:rPr lang="en-GB" dirty="0" smtClean="0"/>
              <a:t>Leadership of equality practice</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Bod </a:t>
            </a:r>
            <a:r>
              <a:rPr lang="en-GB" dirty="0" err="1" smtClean="0"/>
              <a:t>yn</a:t>
            </a:r>
            <a:r>
              <a:rPr lang="en-GB" dirty="0" smtClean="0"/>
              <a:t> </a:t>
            </a:r>
            <a:r>
              <a:rPr lang="en-GB" dirty="0" err="1" smtClean="0"/>
              <a:t>gallu</a:t>
            </a:r>
            <a:r>
              <a:rPr lang="en-GB" dirty="0" smtClean="0"/>
              <a:t> </a:t>
            </a:r>
            <a:r>
              <a:rPr lang="en-GB" dirty="0" err="1" smtClean="0"/>
              <a:t>hybu</a:t>
            </a:r>
            <a:r>
              <a:rPr lang="en-GB" dirty="0" smtClean="0"/>
              <a:t> </a:t>
            </a:r>
            <a:r>
              <a:rPr lang="en-GB" dirty="0" err="1" smtClean="0"/>
              <a:t>gwerthoedd</a:t>
            </a:r>
            <a:r>
              <a:rPr lang="en-GB" dirty="0" smtClean="0"/>
              <a:t> ac </a:t>
            </a:r>
            <a:r>
              <a:rPr lang="en-GB" dirty="0" err="1" smtClean="0"/>
              <a:t>egwyddorion</a:t>
            </a:r>
            <a:endParaRPr lang="en-GB" dirty="0" smtClean="0"/>
          </a:p>
          <a:p>
            <a:r>
              <a:rPr lang="en-GB" dirty="0" smtClean="0"/>
              <a:t>Bod </a:t>
            </a:r>
            <a:r>
              <a:rPr lang="en-GB" dirty="0" err="1" smtClean="0"/>
              <a:t>yn</a:t>
            </a:r>
            <a:r>
              <a:rPr lang="en-GB" dirty="0" smtClean="0"/>
              <a:t> </a:t>
            </a:r>
            <a:r>
              <a:rPr lang="en-GB" dirty="0" err="1" smtClean="0"/>
              <a:t>gallu</a:t>
            </a:r>
            <a:r>
              <a:rPr lang="en-GB" dirty="0" smtClean="0"/>
              <a:t> </a:t>
            </a:r>
            <a:r>
              <a:rPr lang="en-GB" dirty="0" err="1" smtClean="0"/>
              <a:t>adnabod</a:t>
            </a:r>
            <a:r>
              <a:rPr lang="en-GB" dirty="0" smtClean="0"/>
              <a:t> </a:t>
            </a:r>
            <a:r>
              <a:rPr lang="en-GB" dirty="0" err="1" smtClean="0"/>
              <a:t>ystod</a:t>
            </a:r>
            <a:r>
              <a:rPr lang="en-GB" dirty="0" smtClean="0"/>
              <a:t> o </a:t>
            </a:r>
            <a:r>
              <a:rPr lang="en-GB" dirty="0" err="1" smtClean="0"/>
              <a:t>anghenion</a:t>
            </a:r>
            <a:endParaRPr lang="en-GB" dirty="0" smtClean="0"/>
          </a:p>
          <a:p>
            <a:r>
              <a:rPr lang="en-GB" dirty="0" smtClean="0"/>
              <a:t>Cael </a:t>
            </a:r>
            <a:r>
              <a:rPr lang="en-GB" dirty="0" err="1" smtClean="0"/>
              <a:t>dealltwriaeth</a:t>
            </a:r>
            <a:r>
              <a:rPr lang="en-GB" dirty="0" smtClean="0"/>
              <a:t> </a:t>
            </a:r>
            <a:r>
              <a:rPr lang="en-GB" dirty="0" err="1" smtClean="0"/>
              <a:t>o’r</a:t>
            </a:r>
            <a:r>
              <a:rPr lang="en-GB" dirty="0" smtClean="0"/>
              <a:t> </a:t>
            </a:r>
            <a:r>
              <a:rPr lang="en-GB" dirty="0" err="1" smtClean="0"/>
              <a:t>fframwaith</a:t>
            </a:r>
            <a:r>
              <a:rPr lang="en-GB" dirty="0" smtClean="0"/>
              <a:t> </a:t>
            </a:r>
            <a:r>
              <a:rPr lang="en-GB" dirty="0" err="1" smtClean="0"/>
              <a:t>deddfwriaethol</a:t>
            </a:r>
            <a:endParaRPr lang="en-GB" dirty="0" smtClean="0"/>
          </a:p>
          <a:p>
            <a:r>
              <a:rPr lang="en-GB" dirty="0" smtClean="0"/>
              <a:t>Parch </a:t>
            </a:r>
            <a:r>
              <a:rPr lang="en-GB" dirty="0" err="1" smtClean="0"/>
              <a:t>tuag</a:t>
            </a:r>
            <a:r>
              <a:rPr lang="en-GB" dirty="0" smtClean="0"/>
              <a:t> at </a:t>
            </a:r>
            <a:r>
              <a:rPr lang="en-GB" dirty="0" err="1" smtClean="0"/>
              <a:t>materion</a:t>
            </a:r>
            <a:r>
              <a:rPr lang="en-GB" dirty="0" smtClean="0"/>
              <a:t> </a:t>
            </a:r>
            <a:r>
              <a:rPr lang="en-GB" dirty="0" err="1" smtClean="0"/>
              <a:t>perthnasol</a:t>
            </a:r>
            <a:r>
              <a:rPr lang="en-GB" dirty="0" smtClean="0"/>
              <a:t>: </a:t>
            </a:r>
            <a:r>
              <a:rPr lang="en-GB" dirty="0" err="1" smtClean="0"/>
              <a:t>cyflog</a:t>
            </a:r>
            <a:r>
              <a:rPr lang="en-GB" dirty="0" smtClean="0"/>
              <a:t>/</a:t>
            </a:r>
            <a:r>
              <a:rPr lang="en-GB" dirty="0" err="1" smtClean="0"/>
              <a:t>hawliau</a:t>
            </a:r>
            <a:r>
              <a:rPr lang="en-GB" dirty="0" smtClean="0"/>
              <a:t>/</a:t>
            </a:r>
            <a:r>
              <a:rPr lang="en-GB" dirty="0" err="1" smtClean="0"/>
              <a:t>anghenion</a:t>
            </a:r>
            <a:r>
              <a:rPr lang="en-GB" dirty="0" smtClean="0"/>
              <a:t> </a:t>
            </a:r>
            <a:r>
              <a:rPr lang="en-GB" dirty="0" err="1" smtClean="0"/>
              <a:t>ychwanegol</a:t>
            </a:r>
            <a:r>
              <a:rPr lang="en-GB" dirty="0" smtClean="0"/>
              <a:t>/</a:t>
            </a:r>
            <a:r>
              <a:rPr lang="en-GB" dirty="0" err="1" smtClean="0"/>
              <a:t>diwylliant</a:t>
            </a:r>
            <a:r>
              <a:rPr lang="en-GB" dirty="0" smtClean="0"/>
              <a:t>/ </a:t>
            </a:r>
            <a:r>
              <a:rPr lang="en-GB" dirty="0" err="1" smtClean="0"/>
              <a:t>gwahaniaethu</a:t>
            </a:r>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Be able to promote values and principles</a:t>
            </a:r>
          </a:p>
          <a:p>
            <a:r>
              <a:rPr lang="en-GB" dirty="0" smtClean="0"/>
              <a:t>Be able to identify a range of needs</a:t>
            </a:r>
          </a:p>
          <a:p>
            <a:r>
              <a:rPr lang="en-GB" dirty="0" smtClean="0"/>
              <a:t>Have an understanding of legislative framework</a:t>
            </a:r>
          </a:p>
          <a:p>
            <a:r>
              <a:rPr lang="en-GB" dirty="0" smtClean="0"/>
              <a:t>Respect for equality related issues; pay/rights/additional needs/culture/ discrimination… </a:t>
            </a:r>
            <a:endParaRPr lang="en-GB" dirty="0"/>
          </a:p>
        </p:txBody>
      </p:sp>
    </p:spTree>
    <p:extLst>
      <p:ext uri="{BB962C8B-B14F-4D97-AF65-F5344CB8AC3E}">
        <p14:creationId xmlns:p14="http://schemas.microsoft.com/office/powerpoint/2010/main" val="2760919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o </a:t>
            </a:r>
            <a:r>
              <a:rPr lang="en-GB" dirty="0" err="1" smtClean="0"/>
              <a:t>arfer</a:t>
            </a:r>
            <a:r>
              <a:rPr lang="en-GB" dirty="0" smtClean="0"/>
              <a:t> </a:t>
            </a:r>
            <a:r>
              <a:rPr lang="en-GB" dirty="0" err="1" smtClean="0"/>
              <a:t>adfyfyriol</a:t>
            </a:r>
            <a:r>
              <a:rPr lang="en-GB" dirty="0" smtClean="0"/>
              <a:t/>
            </a:r>
            <a:br>
              <a:rPr lang="en-GB" dirty="0" smtClean="0"/>
            </a:br>
            <a:r>
              <a:rPr lang="en-GB" dirty="0" smtClean="0"/>
              <a:t>Leadership of reflective practice</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Hybu</a:t>
            </a:r>
            <a:r>
              <a:rPr lang="en-GB" dirty="0" smtClean="0"/>
              <a:t> </a:t>
            </a:r>
            <a:r>
              <a:rPr lang="en-GB" dirty="0" err="1" smtClean="0"/>
              <a:t>sgiliau</a:t>
            </a:r>
            <a:r>
              <a:rPr lang="en-GB" dirty="0" smtClean="0"/>
              <a:t> </a:t>
            </a:r>
            <a:r>
              <a:rPr lang="en-GB" dirty="0" err="1" smtClean="0"/>
              <a:t>adfyfyriol</a:t>
            </a:r>
            <a:r>
              <a:rPr lang="en-GB" dirty="0" smtClean="0"/>
              <a:t> </a:t>
            </a:r>
            <a:r>
              <a:rPr lang="en-GB" dirty="0" err="1" smtClean="0"/>
              <a:t>eich</a:t>
            </a:r>
            <a:r>
              <a:rPr lang="en-GB" dirty="0" smtClean="0"/>
              <a:t> </a:t>
            </a:r>
            <a:r>
              <a:rPr lang="en-GB" dirty="0" err="1" smtClean="0"/>
              <a:t>hunain</a:t>
            </a:r>
            <a:endParaRPr lang="en-GB" dirty="0" smtClean="0"/>
          </a:p>
          <a:p>
            <a:r>
              <a:rPr lang="en-GB" dirty="0" err="1" smtClean="0"/>
              <a:t>Hybu</a:t>
            </a:r>
            <a:r>
              <a:rPr lang="en-GB" dirty="0" smtClean="0"/>
              <a:t> </a:t>
            </a:r>
            <a:r>
              <a:rPr lang="en-GB" dirty="0" err="1" smtClean="0"/>
              <a:t>arfer</a:t>
            </a:r>
            <a:r>
              <a:rPr lang="en-GB" dirty="0" smtClean="0"/>
              <a:t> </a:t>
            </a:r>
            <a:r>
              <a:rPr lang="en-GB" dirty="0" err="1" smtClean="0"/>
              <a:t>adfyfyriol</a:t>
            </a:r>
            <a:r>
              <a:rPr lang="en-GB" dirty="0" smtClean="0"/>
              <a:t> o </a:t>
            </a:r>
            <a:r>
              <a:rPr lang="en-GB" dirty="0" err="1" smtClean="0"/>
              <a:t>fewn</a:t>
            </a:r>
            <a:r>
              <a:rPr lang="en-GB" dirty="0" smtClean="0"/>
              <a:t> y </a:t>
            </a:r>
            <a:r>
              <a:rPr lang="en-GB" dirty="0" err="1" smtClean="0"/>
              <a:t>tîm</a:t>
            </a:r>
            <a:endParaRPr lang="en-GB" dirty="0" smtClean="0"/>
          </a:p>
          <a:p>
            <a:r>
              <a:rPr lang="en-GB" dirty="0" smtClean="0"/>
              <a:t>Bod </a:t>
            </a:r>
            <a:r>
              <a:rPr lang="en-GB" dirty="0" err="1" smtClean="0"/>
              <a:t>yn</a:t>
            </a:r>
            <a:r>
              <a:rPr lang="en-GB" dirty="0" smtClean="0"/>
              <a:t> </a:t>
            </a:r>
            <a:r>
              <a:rPr lang="en-GB" dirty="0" err="1" smtClean="0"/>
              <a:t>gallu</a:t>
            </a:r>
            <a:r>
              <a:rPr lang="en-GB" dirty="0" smtClean="0"/>
              <a:t> </a:t>
            </a:r>
            <a:r>
              <a:rPr lang="en-GB" dirty="0" err="1" smtClean="0"/>
              <a:t>arfarnu</a:t>
            </a:r>
            <a:r>
              <a:rPr lang="en-GB" dirty="0" smtClean="0"/>
              <a:t> </a:t>
            </a:r>
            <a:r>
              <a:rPr lang="en-GB" dirty="0" err="1" smtClean="0"/>
              <a:t>eich</a:t>
            </a:r>
            <a:r>
              <a:rPr lang="en-GB" dirty="0" smtClean="0"/>
              <a:t> </a:t>
            </a:r>
            <a:r>
              <a:rPr lang="en-GB" dirty="0" err="1" smtClean="0"/>
              <a:t>cryfderau</a:t>
            </a:r>
            <a:r>
              <a:rPr lang="en-GB" dirty="0" smtClean="0"/>
              <a:t> </a:t>
            </a:r>
            <a:r>
              <a:rPr lang="en-GB" dirty="0" err="1" smtClean="0"/>
              <a:t>yn</a:t>
            </a:r>
            <a:r>
              <a:rPr lang="en-GB" dirty="0" smtClean="0"/>
              <a:t> </a:t>
            </a:r>
            <a:r>
              <a:rPr lang="en-GB" dirty="0" err="1" smtClean="0"/>
              <a:t>feirniadol</a:t>
            </a:r>
            <a:endParaRPr lang="en-GB" dirty="0" smtClean="0"/>
          </a:p>
          <a:p>
            <a:r>
              <a:rPr lang="en-GB" dirty="0" err="1" smtClean="0"/>
              <a:t>Hybu</a:t>
            </a:r>
            <a:r>
              <a:rPr lang="en-GB" dirty="0" smtClean="0"/>
              <a:t> </a:t>
            </a:r>
            <a:r>
              <a:rPr lang="en-GB" dirty="0" err="1" smtClean="0"/>
              <a:t>gwneud</a:t>
            </a:r>
            <a:r>
              <a:rPr lang="en-GB" dirty="0" smtClean="0"/>
              <a:t> </a:t>
            </a:r>
            <a:r>
              <a:rPr lang="en-GB" dirty="0" err="1" smtClean="0"/>
              <a:t>penderfyniadau</a:t>
            </a:r>
            <a:r>
              <a:rPr lang="en-GB" dirty="0" smtClean="0"/>
              <a:t> </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Promote own reflective skills</a:t>
            </a:r>
          </a:p>
          <a:p>
            <a:r>
              <a:rPr lang="en-GB" dirty="0" smtClean="0"/>
              <a:t>Promote reflective practice within team</a:t>
            </a:r>
          </a:p>
          <a:p>
            <a:r>
              <a:rPr lang="en-GB" dirty="0" smtClean="0"/>
              <a:t>Be able to critically appraise own strengths</a:t>
            </a:r>
          </a:p>
          <a:p>
            <a:r>
              <a:rPr lang="en-GB" dirty="0" smtClean="0"/>
              <a:t>Promote decision making</a:t>
            </a:r>
            <a:endParaRPr lang="en-GB" dirty="0"/>
          </a:p>
        </p:txBody>
      </p:sp>
    </p:spTree>
    <p:extLst>
      <p:ext uri="{BB962C8B-B14F-4D97-AF65-F5344CB8AC3E}">
        <p14:creationId xmlns:p14="http://schemas.microsoft.com/office/powerpoint/2010/main" val="24777642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a:t>
            </a:r>
            <a:r>
              <a:rPr lang="en-GB" dirty="0" err="1" smtClean="0"/>
              <a:t>Pedagogaidd</a:t>
            </a:r>
            <a:r>
              <a:rPr lang="en-GB" dirty="0" smtClean="0"/>
              <a:t/>
            </a:r>
            <a:br>
              <a:rPr lang="en-GB" dirty="0" smtClean="0"/>
            </a:br>
            <a:r>
              <a:rPr lang="en-GB" dirty="0" smtClean="0"/>
              <a:t>Pedagogical Leadership</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Dealltwriaeth</a:t>
            </a:r>
            <a:r>
              <a:rPr lang="en-GB" dirty="0" smtClean="0"/>
              <a:t> y </a:t>
            </a:r>
            <a:r>
              <a:rPr lang="en-GB" dirty="0" err="1" smtClean="0"/>
              <a:t>plentyn</a:t>
            </a:r>
            <a:endParaRPr lang="en-GB" dirty="0" smtClean="0"/>
          </a:p>
          <a:p>
            <a:r>
              <a:rPr lang="en-GB" dirty="0" err="1" smtClean="0"/>
              <a:t>Dealltwriaeth</a:t>
            </a:r>
            <a:r>
              <a:rPr lang="en-GB" dirty="0" smtClean="0"/>
              <a:t> </a:t>
            </a:r>
            <a:r>
              <a:rPr lang="en-GB" dirty="0" err="1" smtClean="0"/>
              <a:t>rôl</a:t>
            </a:r>
            <a:r>
              <a:rPr lang="en-GB" dirty="0" smtClean="0"/>
              <a:t> </a:t>
            </a:r>
            <a:r>
              <a:rPr lang="en-GB" dirty="0" err="1" smtClean="0"/>
              <a:t>yr</a:t>
            </a:r>
            <a:r>
              <a:rPr lang="en-GB" dirty="0" smtClean="0"/>
              <a:t> </a:t>
            </a:r>
            <a:r>
              <a:rPr lang="en-GB" dirty="0" err="1" smtClean="0"/>
              <a:t>oedolyn</a:t>
            </a:r>
            <a:r>
              <a:rPr lang="en-GB" dirty="0" smtClean="0"/>
              <a:t> </a:t>
            </a:r>
            <a:r>
              <a:rPr lang="en-GB" dirty="0" err="1" smtClean="0"/>
              <a:t>fel</a:t>
            </a:r>
            <a:r>
              <a:rPr lang="en-GB" dirty="0" smtClean="0"/>
              <a:t> </a:t>
            </a:r>
            <a:r>
              <a:rPr lang="en-GB" dirty="0" err="1" smtClean="0"/>
              <a:t>hwylusydd</a:t>
            </a:r>
            <a:endParaRPr lang="en-GB" dirty="0" smtClean="0"/>
          </a:p>
          <a:p>
            <a:r>
              <a:rPr lang="en-GB" dirty="0" err="1" smtClean="0"/>
              <a:t>Datblygu’r</a:t>
            </a:r>
            <a:r>
              <a:rPr lang="en-GB" dirty="0" smtClean="0"/>
              <a:t> </a:t>
            </a:r>
            <a:r>
              <a:rPr lang="en-GB" dirty="0" err="1" smtClean="0"/>
              <a:t>darpariaeth</a:t>
            </a:r>
            <a:endParaRPr lang="en-GB" dirty="0" smtClean="0"/>
          </a:p>
          <a:p>
            <a:r>
              <a:rPr lang="en-GB" dirty="0" err="1" smtClean="0"/>
              <a:t>Datblygu’r</a:t>
            </a:r>
            <a:r>
              <a:rPr lang="en-GB" dirty="0" smtClean="0"/>
              <a:t> </a:t>
            </a:r>
            <a:r>
              <a:rPr lang="en-GB" dirty="0" err="1" smtClean="0"/>
              <a:t>tîm</a:t>
            </a:r>
            <a:r>
              <a:rPr lang="en-GB" dirty="0" smtClean="0"/>
              <a:t>/</a:t>
            </a:r>
            <a:r>
              <a:rPr lang="en-GB" dirty="0" err="1" smtClean="0"/>
              <a:t>sgiliau</a:t>
            </a:r>
            <a:r>
              <a:rPr lang="en-GB" dirty="0" smtClean="0"/>
              <a:t> a </a:t>
            </a:r>
            <a:r>
              <a:rPr lang="en-GB" dirty="0" err="1" smtClean="0"/>
              <a:t>gwybodaeth</a:t>
            </a:r>
            <a:r>
              <a:rPr lang="en-GB" dirty="0" smtClean="0"/>
              <a:t> y </a:t>
            </a:r>
            <a:r>
              <a:rPr lang="en-GB" dirty="0" err="1" smtClean="0"/>
              <a:t>tîm</a:t>
            </a:r>
            <a:endParaRPr lang="en-GB" dirty="0" smtClean="0"/>
          </a:p>
          <a:p>
            <a:r>
              <a:rPr lang="en-GB" dirty="0" err="1" smtClean="0"/>
              <a:t>Darparu</a:t>
            </a:r>
            <a:r>
              <a:rPr lang="en-GB" dirty="0" smtClean="0"/>
              <a:t> </a:t>
            </a:r>
            <a:r>
              <a:rPr lang="en-GB" dirty="0" err="1" smtClean="0"/>
              <a:t>amgylchedd</a:t>
            </a:r>
            <a:r>
              <a:rPr lang="en-GB" dirty="0" smtClean="0"/>
              <a:t> </a:t>
            </a:r>
            <a:r>
              <a:rPr lang="en-GB" dirty="0" err="1" smtClean="0"/>
              <a:t>dysgu</a:t>
            </a:r>
            <a:r>
              <a:rPr lang="en-GB" dirty="0" smtClean="0"/>
              <a:t>  </a:t>
            </a:r>
            <a:r>
              <a:rPr lang="en-GB" dirty="0" err="1" smtClean="0"/>
              <a:t>sydd</a:t>
            </a:r>
            <a:r>
              <a:rPr lang="en-GB" dirty="0" smtClean="0"/>
              <a:t> </a:t>
            </a:r>
            <a:r>
              <a:rPr lang="en-GB" dirty="0" err="1" smtClean="0"/>
              <a:t>yn</a:t>
            </a:r>
            <a:r>
              <a:rPr lang="en-GB" dirty="0" smtClean="0"/>
              <a:t> </a:t>
            </a:r>
            <a:r>
              <a:rPr lang="en-GB" dirty="0" err="1" smtClean="0"/>
              <a:t>galluogi</a:t>
            </a:r>
            <a:r>
              <a:rPr lang="en-GB" dirty="0" smtClean="0"/>
              <a:t>…</a:t>
            </a:r>
          </a:p>
          <a:p>
            <a:pPr marL="0" indent="0" algn="r">
              <a:buNone/>
            </a:pPr>
            <a:r>
              <a:rPr lang="en-GB" dirty="0" smtClean="0"/>
              <a:t>(Allen, 2011)</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Understanding of the child</a:t>
            </a:r>
          </a:p>
          <a:p>
            <a:r>
              <a:rPr lang="en-GB" dirty="0" smtClean="0"/>
              <a:t>Understanding of the role of the adult as facilitator</a:t>
            </a:r>
          </a:p>
          <a:p>
            <a:r>
              <a:rPr lang="en-GB" dirty="0" smtClean="0"/>
              <a:t>Develop provision</a:t>
            </a:r>
          </a:p>
          <a:p>
            <a:r>
              <a:rPr lang="en-GB" dirty="0" smtClean="0"/>
              <a:t>Develop the team/skills and knowledge</a:t>
            </a:r>
          </a:p>
          <a:p>
            <a:r>
              <a:rPr lang="en-GB" dirty="0" smtClean="0"/>
              <a:t>Provide a learning environment that… </a:t>
            </a:r>
          </a:p>
          <a:p>
            <a:endParaRPr lang="en-GB" dirty="0"/>
          </a:p>
        </p:txBody>
      </p:sp>
    </p:spTree>
    <p:extLst>
      <p:ext uri="{BB962C8B-B14F-4D97-AF65-F5344CB8AC3E}">
        <p14:creationId xmlns:p14="http://schemas.microsoft.com/office/powerpoint/2010/main" val="35539863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a:t>
            </a:r>
            <a:r>
              <a:rPr lang="en-GB" dirty="0" err="1" smtClean="0"/>
              <a:t>Gweithrediadol</a:t>
            </a:r>
            <a:r>
              <a:rPr lang="en-GB" dirty="0" smtClean="0"/>
              <a:t/>
            </a:r>
            <a:br>
              <a:rPr lang="en-GB" dirty="0" smtClean="0"/>
            </a:br>
            <a:r>
              <a:rPr lang="en-GB" dirty="0" smtClean="0"/>
              <a:t>Transactional Leadership</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err="1" smtClean="0"/>
              <a:t>Yn</a:t>
            </a:r>
            <a:r>
              <a:rPr lang="en-GB" dirty="0" smtClean="0"/>
              <a:t> </a:t>
            </a:r>
            <a:r>
              <a:rPr lang="en-GB" dirty="0" err="1" smtClean="0"/>
              <a:t>seiliedig</a:t>
            </a:r>
            <a:r>
              <a:rPr lang="en-GB" dirty="0" smtClean="0"/>
              <a:t> </a:t>
            </a:r>
            <a:r>
              <a:rPr lang="en-GB" dirty="0" err="1" smtClean="0"/>
              <a:t>ar</a:t>
            </a:r>
            <a:r>
              <a:rPr lang="en-GB" dirty="0" smtClean="0"/>
              <a:t> 2 </a:t>
            </a:r>
            <a:r>
              <a:rPr lang="en-GB" dirty="0" err="1" smtClean="0"/>
              <a:t>ardal</a:t>
            </a:r>
            <a:r>
              <a:rPr lang="en-GB" dirty="0" smtClean="0"/>
              <a:t> </a:t>
            </a:r>
            <a:r>
              <a:rPr lang="en-GB" dirty="0" err="1" smtClean="0"/>
              <a:t>allweddol</a:t>
            </a:r>
            <a:r>
              <a:rPr lang="en-GB" dirty="0" smtClean="0"/>
              <a:t>: </a:t>
            </a:r>
            <a:r>
              <a:rPr lang="en-GB" dirty="0" err="1" smtClean="0"/>
              <a:t>sgiliau</a:t>
            </a:r>
            <a:r>
              <a:rPr lang="en-GB" dirty="0" smtClean="0"/>
              <a:t> </a:t>
            </a:r>
            <a:r>
              <a:rPr lang="en-GB" dirty="0" err="1" smtClean="0"/>
              <a:t>tasg</a:t>
            </a:r>
            <a:r>
              <a:rPr lang="en-GB" dirty="0" smtClean="0"/>
              <a:t> a </a:t>
            </a:r>
            <a:r>
              <a:rPr lang="en-GB" dirty="0" err="1" smtClean="0"/>
              <a:t>sgiliau</a:t>
            </a:r>
            <a:r>
              <a:rPr lang="en-GB" dirty="0" smtClean="0"/>
              <a:t> </a:t>
            </a:r>
            <a:r>
              <a:rPr lang="en-GB" dirty="0" err="1" smtClean="0"/>
              <a:t>cynnal</a:t>
            </a:r>
            <a:r>
              <a:rPr lang="en-GB" dirty="0" smtClean="0"/>
              <a:t> a </a:t>
            </a:r>
            <a:r>
              <a:rPr lang="en-GB" dirty="0" err="1" smtClean="0"/>
              <a:t>chadw</a:t>
            </a:r>
            <a:endParaRPr lang="en-GB" dirty="0" smtClean="0"/>
          </a:p>
          <a:p>
            <a:r>
              <a:rPr lang="en-GB" dirty="0" err="1" smtClean="0"/>
              <a:t>Agwedd</a:t>
            </a:r>
            <a:r>
              <a:rPr lang="en-GB" dirty="0" smtClean="0"/>
              <a:t> </a:t>
            </a:r>
            <a:r>
              <a:rPr lang="en-GB" dirty="0" err="1" smtClean="0"/>
              <a:t>allweddol</a:t>
            </a:r>
            <a:r>
              <a:rPr lang="en-GB" dirty="0" smtClean="0"/>
              <a:t> o </a:t>
            </a:r>
            <a:r>
              <a:rPr lang="en-GB" dirty="0" err="1" smtClean="0"/>
              <a:t>rheolaeth</a:t>
            </a:r>
            <a:endParaRPr lang="en-GB" dirty="0" smtClean="0"/>
          </a:p>
          <a:p>
            <a:r>
              <a:rPr lang="en-GB" dirty="0" err="1" smtClean="0"/>
              <a:t>Strywthur</a:t>
            </a:r>
            <a:endParaRPr lang="en-GB" dirty="0" smtClean="0"/>
          </a:p>
          <a:p>
            <a:r>
              <a:rPr lang="en-GB" dirty="0" err="1" smtClean="0"/>
              <a:t>Trefn</a:t>
            </a:r>
            <a:endParaRPr lang="en-GB" dirty="0" smtClean="0"/>
          </a:p>
          <a:p>
            <a:r>
              <a:rPr lang="en-GB" dirty="0" err="1" smtClean="0"/>
              <a:t>Sgiliau</a:t>
            </a:r>
            <a:r>
              <a:rPr lang="en-GB" dirty="0" smtClean="0"/>
              <a:t> </a:t>
            </a:r>
            <a:r>
              <a:rPr lang="en-GB" dirty="0" err="1" smtClean="0"/>
              <a:t>technegol</a:t>
            </a:r>
            <a:endParaRPr lang="en-GB" dirty="0" smtClean="0"/>
          </a:p>
          <a:p>
            <a:r>
              <a:rPr lang="en-GB" dirty="0" err="1" smtClean="0"/>
              <a:t>Sgiliau</a:t>
            </a:r>
            <a:r>
              <a:rPr lang="en-GB" dirty="0" smtClean="0"/>
              <a:t> </a:t>
            </a:r>
            <a:r>
              <a:rPr lang="en-GB" dirty="0" err="1" smtClean="0"/>
              <a:t>gyda</a:t>
            </a:r>
            <a:r>
              <a:rPr lang="en-GB" dirty="0" smtClean="0"/>
              <a:t> </a:t>
            </a:r>
            <a:r>
              <a:rPr lang="en-GB" dirty="0" err="1" smtClean="0"/>
              <a:t>phobl</a:t>
            </a:r>
            <a:endParaRPr lang="en-GB" dirty="0" smtClean="0"/>
          </a:p>
          <a:p>
            <a:r>
              <a:rPr lang="en-GB" dirty="0" err="1" smtClean="0"/>
              <a:t>Sgiliau</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Based on 2 key areas: Task and maintenance skills</a:t>
            </a:r>
          </a:p>
          <a:p>
            <a:r>
              <a:rPr lang="en-GB" dirty="0" smtClean="0"/>
              <a:t>Key aspect of management</a:t>
            </a:r>
          </a:p>
          <a:p>
            <a:r>
              <a:rPr lang="en-GB" dirty="0" smtClean="0"/>
              <a:t>Structure</a:t>
            </a:r>
          </a:p>
          <a:p>
            <a:r>
              <a:rPr lang="en-GB" dirty="0" smtClean="0"/>
              <a:t>Organisation</a:t>
            </a:r>
          </a:p>
          <a:p>
            <a:r>
              <a:rPr lang="en-GB" dirty="0" smtClean="0"/>
              <a:t>Technical skills</a:t>
            </a:r>
          </a:p>
          <a:p>
            <a:r>
              <a:rPr lang="en-GB" dirty="0" smtClean="0"/>
              <a:t>People skills</a:t>
            </a:r>
          </a:p>
          <a:p>
            <a:r>
              <a:rPr lang="en-GB" dirty="0" smtClean="0"/>
              <a:t>Conceptual skills</a:t>
            </a:r>
            <a:endParaRPr lang="en-GB" dirty="0"/>
          </a:p>
        </p:txBody>
      </p:sp>
    </p:spTree>
    <p:extLst>
      <p:ext uri="{BB962C8B-B14F-4D97-AF65-F5344CB8AC3E}">
        <p14:creationId xmlns:p14="http://schemas.microsoft.com/office/powerpoint/2010/main" val="42844469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Arweinyddiaeth</a:t>
            </a:r>
            <a:r>
              <a:rPr lang="en-GB" dirty="0" smtClean="0"/>
              <a:t> </a:t>
            </a:r>
            <a:r>
              <a:rPr lang="en-GB" dirty="0" err="1" smtClean="0"/>
              <a:t>Gwasgaredig</a:t>
            </a:r>
            <a:r>
              <a:rPr lang="en-GB" dirty="0" smtClean="0"/>
              <a:t/>
            </a:r>
            <a:br>
              <a:rPr lang="en-GB" dirty="0" smtClean="0"/>
            </a:br>
            <a:r>
              <a:rPr lang="en-GB" dirty="0" smtClean="0"/>
              <a:t>Distributed Leadership </a:t>
            </a:r>
            <a:endParaRPr lang="en-GB" dirty="0"/>
          </a:p>
        </p:txBody>
      </p:sp>
      <p:sp>
        <p:nvSpPr>
          <p:cNvPr id="3" name="Content Placeholder 2"/>
          <p:cNvSpPr>
            <a:spLocks noGrp="1"/>
          </p:cNvSpPr>
          <p:nvPr>
            <p:ph sz="half" idx="1"/>
          </p:nvPr>
        </p:nvSpPr>
        <p:spPr/>
        <p:txBody>
          <a:bodyPr/>
          <a:lstStyle/>
          <a:p>
            <a:r>
              <a:rPr lang="en-GB" dirty="0" smtClean="0"/>
              <a:t>Mae </a:t>
            </a:r>
            <a:r>
              <a:rPr lang="en-GB" dirty="0" err="1" smtClean="0"/>
              <a:t>hyn</a:t>
            </a:r>
            <a:r>
              <a:rPr lang="en-GB" dirty="0" smtClean="0"/>
              <a:t> </a:t>
            </a:r>
            <a:r>
              <a:rPr lang="en-GB" dirty="0" err="1" smtClean="0"/>
              <a:t>yn</a:t>
            </a:r>
            <a:r>
              <a:rPr lang="en-GB" dirty="0" smtClean="0"/>
              <a:t> </a:t>
            </a:r>
            <a:r>
              <a:rPr lang="en-GB" dirty="0" err="1" smtClean="0"/>
              <a:t>edrych</a:t>
            </a:r>
            <a:r>
              <a:rPr lang="en-GB" dirty="0" smtClean="0"/>
              <a:t> </a:t>
            </a:r>
            <a:r>
              <a:rPr lang="en-GB" dirty="0" err="1" smtClean="0"/>
              <a:t>yn</a:t>
            </a:r>
            <a:r>
              <a:rPr lang="en-GB" dirty="0" smtClean="0"/>
              <a:t> </a:t>
            </a:r>
            <a:r>
              <a:rPr lang="en-GB" dirty="0" err="1" smtClean="0"/>
              <a:t>bellach</a:t>
            </a:r>
            <a:r>
              <a:rPr lang="en-GB" dirty="0" smtClean="0"/>
              <a:t> </a:t>
            </a:r>
            <a:r>
              <a:rPr lang="en-GB" dirty="0" err="1" smtClean="0"/>
              <a:t>na</a:t>
            </a:r>
            <a:r>
              <a:rPr lang="en-GB" dirty="0" smtClean="0"/>
              <a:t> UN math o </a:t>
            </a:r>
            <a:r>
              <a:rPr lang="en-GB" dirty="0" err="1" smtClean="0"/>
              <a:t>arwain</a:t>
            </a:r>
            <a:r>
              <a:rPr lang="en-GB" dirty="0" smtClean="0"/>
              <a:t>.</a:t>
            </a:r>
          </a:p>
          <a:p>
            <a:r>
              <a:rPr lang="en-GB" dirty="0" err="1" smtClean="0"/>
              <a:t>Rhannu</a:t>
            </a:r>
            <a:endParaRPr lang="en-GB" dirty="0" smtClean="0"/>
          </a:p>
          <a:p>
            <a:r>
              <a:rPr lang="en-GB" dirty="0" err="1" smtClean="0"/>
              <a:t>Gwasgaru</a:t>
            </a:r>
            <a:endParaRPr lang="en-GB" dirty="0" smtClean="0"/>
          </a:p>
          <a:p>
            <a:r>
              <a:rPr lang="en-GB" dirty="0" err="1" smtClean="0"/>
              <a:t>Democratig</a:t>
            </a:r>
            <a:endParaRPr lang="en-GB" dirty="0" smtClean="0"/>
          </a:p>
          <a:p>
            <a:r>
              <a:rPr lang="en-GB" dirty="0" err="1" smtClean="0"/>
              <a:t>Cynhywsol</a:t>
            </a:r>
            <a:endParaRPr lang="en-GB" dirty="0"/>
          </a:p>
        </p:txBody>
      </p:sp>
      <p:sp>
        <p:nvSpPr>
          <p:cNvPr id="4" name="Content Placeholder 3"/>
          <p:cNvSpPr>
            <a:spLocks noGrp="1"/>
          </p:cNvSpPr>
          <p:nvPr>
            <p:ph sz="half" idx="2"/>
          </p:nvPr>
        </p:nvSpPr>
        <p:spPr/>
        <p:txBody>
          <a:bodyPr/>
          <a:lstStyle/>
          <a:p>
            <a:r>
              <a:rPr lang="en-GB" dirty="0" smtClean="0"/>
              <a:t>This looks beyond the leadership on ONE leader.</a:t>
            </a:r>
          </a:p>
          <a:p>
            <a:r>
              <a:rPr lang="en-GB" dirty="0" smtClean="0"/>
              <a:t>Shared</a:t>
            </a:r>
          </a:p>
          <a:p>
            <a:r>
              <a:rPr lang="en-GB" dirty="0" smtClean="0"/>
              <a:t>Dispersed</a:t>
            </a:r>
          </a:p>
          <a:p>
            <a:r>
              <a:rPr lang="en-GB" dirty="0" smtClean="0"/>
              <a:t>Democratic</a:t>
            </a:r>
          </a:p>
          <a:p>
            <a:r>
              <a:rPr lang="en-GB" dirty="0" smtClean="0"/>
              <a:t>Inclusive </a:t>
            </a:r>
            <a:endParaRPr lang="en-GB" dirty="0"/>
          </a:p>
        </p:txBody>
      </p:sp>
    </p:spTree>
    <p:extLst>
      <p:ext uri="{BB962C8B-B14F-4D97-AF65-F5344CB8AC3E}">
        <p14:creationId xmlns:p14="http://schemas.microsoft.com/office/powerpoint/2010/main" val="40612336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Meddyliwch</a:t>
            </a:r>
            <a:r>
              <a:rPr lang="en-GB" dirty="0" smtClean="0"/>
              <a:t> am…</a:t>
            </a:r>
            <a:br>
              <a:rPr lang="en-GB" dirty="0" smtClean="0"/>
            </a:br>
            <a:r>
              <a:rPr lang="en-GB" dirty="0" smtClean="0"/>
              <a:t>Think about…</a:t>
            </a:r>
            <a:endParaRPr lang="en-GB" dirty="0"/>
          </a:p>
        </p:txBody>
      </p:sp>
      <p:sp>
        <p:nvSpPr>
          <p:cNvPr id="3" name="Content Placeholder 2"/>
          <p:cNvSpPr>
            <a:spLocks noGrp="1"/>
          </p:cNvSpPr>
          <p:nvPr>
            <p:ph sz="half" idx="1"/>
          </p:nvPr>
        </p:nvSpPr>
        <p:spPr/>
        <p:txBody>
          <a:bodyPr/>
          <a:lstStyle/>
          <a:p>
            <a:r>
              <a:rPr lang="en-GB" dirty="0" err="1" smtClean="0"/>
              <a:t>Arweinwyr</a:t>
            </a:r>
            <a:r>
              <a:rPr lang="en-GB" dirty="0" smtClean="0"/>
              <a:t> </a:t>
            </a:r>
            <a:r>
              <a:rPr lang="en-GB" dirty="0" err="1" smtClean="0"/>
              <a:t>amharod</a:t>
            </a:r>
            <a:r>
              <a:rPr lang="en-GB" dirty="0" smtClean="0"/>
              <a:t>?</a:t>
            </a:r>
          </a:p>
          <a:p>
            <a:endParaRPr lang="en-GB" dirty="0"/>
          </a:p>
          <a:p>
            <a:r>
              <a:rPr lang="en-GB" dirty="0" err="1" smtClean="0"/>
              <a:t>Arweinwyr</a:t>
            </a:r>
            <a:r>
              <a:rPr lang="en-GB" dirty="0" smtClean="0"/>
              <a:t> </a:t>
            </a:r>
            <a:r>
              <a:rPr lang="en-GB" dirty="0" err="1" smtClean="0"/>
              <a:t>naturiol</a:t>
            </a:r>
            <a:r>
              <a:rPr lang="en-GB" dirty="0" smtClean="0"/>
              <a:t>?</a:t>
            </a:r>
          </a:p>
          <a:p>
            <a:endParaRPr lang="en-GB" dirty="0"/>
          </a:p>
          <a:p>
            <a:r>
              <a:rPr lang="en-GB" dirty="0" err="1" smtClean="0"/>
              <a:t>Ydy</a:t>
            </a:r>
            <a:r>
              <a:rPr lang="en-GB" dirty="0" smtClean="0"/>
              <a:t> </a:t>
            </a:r>
            <a:r>
              <a:rPr lang="en-GB" dirty="0" err="1" smtClean="0"/>
              <a:t>pawb</a:t>
            </a:r>
            <a:r>
              <a:rPr lang="en-GB" dirty="0" smtClean="0"/>
              <a:t>/</a:t>
            </a:r>
            <a:r>
              <a:rPr lang="en-GB" dirty="0" err="1" smtClean="0"/>
              <a:t>unrhyw</a:t>
            </a:r>
            <a:r>
              <a:rPr lang="en-GB" dirty="0" smtClean="0"/>
              <a:t> un </a:t>
            </a:r>
            <a:r>
              <a:rPr lang="en-GB" dirty="0" err="1" smtClean="0"/>
              <a:t>yn</a:t>
            </a:r>
            <a:r>
              <a:rPr lang="en-GB" dirty="0" smtClean="0"/>
              <a:t> </a:t>
            </a:r>
            <a:r>
              <a:rPr lang="en-GB" dirty="0" err="1" smtClean="0"/>
              <a:t>gallu</a:t>
            </a:r>
            <a:r>
              <a:rPr lang="en-GB" dirty="0" smtClean="0"/>
              <a:t> bod </a:t>
            </a:r>
            <a:r>
              <a:rPr lang="en-GB" dirty="0" err="1" smtClean="0"/>
              <a:t>yn</a:t>
            </a:r>
            <a:r>
              <a:rPr lang="en-GB" dirty="0" smtClean="0"/>
              <a:t> </a:t>
            </a:r>
            <a:r>
              <a:rPr lang="en-GB" dirty="0" err="1" smtClean="0"/>
              <a:t>arweinydd</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Reluctant leaders?</a:t>
            </a:r>
          </a:p>
          <a:p>
            <a:endParaRPr lang="en-GB" dirty="0" smtClean="0"/>
          </a:p>
          <a:p>
            <a:r>
              <a:rPr lang="en-GB" dirty="0" smtClean="0"/>
              <a:t>Natural leaders?</a:t>
            </a:r>
          </a:p>
          <a:p>
            <a:endParaRPr lang="en-GB" dirty="0"/>
          </a:p>
          <a:p>
            <a:r>
              <a:rPr lang="en-GB" dirty="0" smtClean="0"/>
              <a:t>Can everyone/            anyone be a leader?</a:t>
            </a:r>
          </a:p>
          <a:p>
            <a:endParaRPr lang="en-GB" dirty="0"/>
          </a:p>
        </p:txBody>
      </p:sp>
    </p:spTree>
    <p:extLst>
      <p:ext uri="{BB962C8B-B14F-4D97-AF65-F5344CB8AC3E}">
        <p14:creationId xmlns:p14="http://schemas.microsoft.com/office/powerpoint/2010/main" val="12470625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Dros</a:t>
            </a:r>
            <a:r>
              <a:rPr lang="en-GB" dirty="0" smtClean="0"/>
              <a:t> </a:t>
            </a:r>
            <a:r>
              <a:rPr lang="en-GB" dirty="0" err="1" smtClean="0"/>
              <a:t>Nadolig</a:t>
            </a:r>
            <a:r>
              <a:rPr lang="en-GB" dirty="0" smtClean="0"/>
              <a:t>…</a:t>
            </a:r>
            <a:r>
              <a:rPr lang="en-GB" dirty="0" err="1" smtClean="0"/>
              <a:t>astudiwch</a:t>
            </a:r>
            <a:r>
              <a:rPr lang="en-GB" dirty="0" smtClean="0"/>
              <a:t/>
            </a:r>
            <a:br>
              <a:rPr lang="en-GB" dirty="0" smtClean="0"/>
            </a:br>
            <a:r>
              <a:rPr lang="en-GB" dirty="0" smtClean="0"/>
              <a:t>Over Christmas…study</a:t>
            </a:r>
            <a:endParaRPr lang="en-GB" dirty="0"/>
          </a:p>
        </p:txBody>
      </p:sp>
      <p:sp>
        <p:nvSpPr>
          <p:cNvPr id="3" name="Content Placeholder 2"/>
          <p:cNvSpPr>
            <a:spLocks noGrp="1"/>
          </p:cNvSpPr>
          <p:nvPr>
            <p:ph sz="half" idx="1"/>
          </p:nvPr>
        </p:nvSpPr>
        <p:spPr/>
        <p:txBody>
          <a:bodyPr/>
          <a:lstStyle/>
          <a:p>
            <a:r>
              <a:rPr lang="en-GB" dirty="0" err="1" smtClean="0"/>
              <a:t>Arweinyddiaeth</a:t>
            </a:r>
            <a:r>
              <a:rPr lang="en-GB" dirty="0" smtClean="0"/>
              <a:t> a gender</a:t>
            </a:r>
          </a:p>
          <a:p>
            <a:r>
              <a:rPr lang="en-GB" dirty="0" err="1" smtClean="0"/>
              <a:t>Nodweddion</a:t>
            </a:r>
            <a:r>
              <a:rPr lang="en-GB" dirty="0" smtClean="0"/>
              <a:t> </a:t>
            </a:r>
            <a:r>
              <a:rPr lang="en-GB" dirty="0" err="1" smtClean="0"/>
              <a:t>arweinydd</a:t>
            </a:r>
            <a:endParaRPr lang="en-GB" dirty="0" smtClean="0"/>
          </a:p>
          <a:p>
            <a:r>
              <a:rPr lang="en-GB" dirty="0" err="1" smtClean="0"/>
              <a:t>Personoliaeth</a:t>
            </a:r>
            <a:r>
              <a:rPr lang="en-GB" dirty="0" smtClean="0"/>
              <a:t> </a:t>
            </a:r>
            <a:r>
              <a:rPr lang="en-GB" dirty="0" err="1" smtClean="0"/>
              <a:t>arweinydd</a:t>
            </a:r>
            <a:endParaRPr lang="en-GB" dirty="0" smtClean="0"/>
          </a:p>
          <a:p>
            <a:r>
              <a:rPr lang="en-GB" dirty="0" err="1" smtClean="0"/>
              <a:t>Arwain</a:t>
            </a:r>
            <a:r>
              <a:rPr lang="en-GB" dirty="0" smtClean="0"/>
              <a:t> </a:t>
            </a:r>
            <a:r>
              <a:rPr lang="en-GB" dirty="0" err="1" smtClean="0"/>
              <a:t>pobl</a:t>
            </a:r>
            <a:r>
              <a:rPr lang="en-GB" dirty="0" smtClean="0"/>
              <a:t> – </a:t>
            </a:r>
            <a:r>
              <a:rPr lang="en-GB" dirty="0" err="1" smtClean="0"/>
              <a:t>beth</a:t>
            </a:r>
            <a:r>
              <a:rPr lang="en-GB" dirty="0" smtClean="0"/>
              <a:t> </a:t>
            </a:r>
            <a:r>
              <a:rPr lang="en-GB" dirty="0" err="1" smtClean="0"/>
              <a:t>mae</a:t>
            </a:r>
            <a:r>
              <a:rPr lang="en-GB" dirty="0" smtClean="0"/>
              <a:t> </a:t>
            </a:r>
            <a:r>
              <a:rPr lang="en-GB" dirty="0" err="1" smtClean="0"/>
              <a:t>hyn</a:t>
            </a:r>
            <a:r>
              <a:rPr lang="en-GB" dirty="0" smtClean="0"/>
              <a:t> </a:t>
            </a:r>
            <a:r>
              <a:rPr lang="en-GB" dirty="0" err="1" smtClean="0"/>
              <a:t>yn</a:t>
            </a:r>
            <a:r>
              <a:rPr lang="en-GB" dirty="0" smtClean="0"/>
              <a:t> </a:t>
            </a:r>
            <a:r>
              <a:rPr lang="en-GB" dirty="0" err="1" smtClean="0"/>
              <a:t>meddwl</a:t>
            </a:r>
            <a:r>
              <a:rPr lang="en-GB" dirty="0" smtClean="0"/>
              <a:t>?</a:t>
            </a:r>
          </a:p>
          <a:p>
            <a:endParaRPr lang="en-GB" dirty="0"/>
          </a:p>
        </p:txBody>
      </p:sp>
      <p:sp>
        <p:nvSpPr>
          <p:cNvPr id="4" name="Content Placeholder 3"/>
          <p:cNvSpPr>
            <a:spLocks noGrp="1"/>
          </p:cNvSpPr>
          <p:nvPr>
            <p:ph sz="half" idx="2"/>
          </p:nvPr>
        </p:nvSpPr>
        <p:spPr/>
        <p:txBody>
          <a:bodyPr/>
          <a:lstStyle/>
          <a:p>
            <a:r>
              <a:rPr lang="en-GB" dirty="0" smtClean="0"/>
              <a:t>Gender in leadership</a:t>
            </a:r>
          </a:p>
          <a:p>
            <a:r>
              <a:rPr lang="en-GB" dirty="0" smtClean="0"/>
              <a:t>Traits of a leader </a:t>
            </a:r>
          </a:p>
          <a:p>
            <a:r>
              <a:rPr lang="en-GB" dirty="0" smtClean="0"/>
              <a:t>Personality of a  leader </a:t>
            </a:r>
          </a:p>
          <a:p>
            <a:r>
              <a:rPr lang="en-GB" dirty="0" smtClean="0"/>
              <a:t>Leading people – what does this mean?</a:t>
            </a:r>
          </a:p>
        </p:txBody>
      </p:sp>
    </p:spTree>
    <p:extLst>
      <p:ext uri="{BB962C8B-B14F-4D97-AF65-F5344CB8AC3E}">
        <p14:creationId xmlns:p14="http://schemas.microsoft.com/office/powerpoint/2010/main" val="11352881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548</TotalTime>
  <Words>1071</Words>
  <Application>Microsoft Office PowerPoint</Application>
  <PresentationFormat>On-screen Show (4:3)</PresentationFormat>
  <Paragraphs>189</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20140311PresentationUWTSDTemplate</vt:lpstr>
      <vt:lpstr>EAEC6009/C</vt:lpstr>
      <vt:lpstr>Arweinyddiaeth Leadership</vt:lpstr>
      <vt:lpstr>Beth yw’r tystiolaeth? What is the evidence?</vt:lpstr>
      <vt:lpstr>Arddulliau traddodiadol Traditional styles</vt:lpstr>
      <vt:lpstr>Rhinweddau arweinyddiaeth Leadership qualities</vt:lpstr>
      <vt:lpstr>Sut i ni’n datblygu… How we develop…</vt:lpstr>
      <vt:lpstr>Arweinyddwyr trawsnewidiol Transformational leaders</vt:lpstr>
      <vt:lpstr>Arweinyddiaeth o arfer cyfartal Leadership of equality practice</vt:lpstr>
      <vt:lpstr>Arweinyddiaeth o arfer adfyfyriol Leadership of reflective practice</vt:lpstr>
      <vt:lpstr>Arweinyddiaeth Pedagogaidd Pedagogical Leadership</vt:lpstr>
      <vt:lpstr>Arweinyddiaeth Gweithrediadol Transactional Leadership</vt:lpstr>
      <vt:lpstr>Arweinyddiaeth Gwasgaredig Distributed Leadership </vt:lpstr>
      <vt:lpstr>Meddyliwch am… Think about…</vt:lpstr>
      <vt:lpstr>Dros Nadolig…astudiwch Over Christmas…study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40</cp:revision>
  <cp:lastPrinted>2016-02-17T13:00:40Z</cp:lastPrinted>
  <dcterms:created xsi:type="dcterms:W3CDTF">2015-04-14T15:21:28Z</dcterms:created>
  <dcterms:modified xsi:type="dcterms:W3CDTF">2017-12-11T08:30:31Z</dcterms:modified>
</cp:coreProperties>
</file>