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B14275-C20C-403E-85FD-0DAAAAE36998}" type="datetimeFigureOut">
              <a:rPr lang="en-GB" smtClean="0"/>
              <a:t>31/01/2021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598DC7-4CCD-461D-B528-EA536D6DCA20}" type="slidenum">
              <a:rPr lang="en-GB" smtClean="0"/>
              <a:t>‹#›</a:t>
            </a:fld>
            <a:endParaRPr lang="en-GB"/>
          </a:p>
        </p:txBody>
      </p:sp>
    </p:spTree>
    <p:extLst>
      <p:ext uri="{BB962C8B-B14F-4D97-AF65-F5344CB8AC3E}">
        <p14:creationId xmlns:p14="http://schemas.microsoft.com/office/powerpoint/2010/main" val="661531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716F-6A8A-4279-8F1A-1E404F92EA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59F2F7-C049-46A1-93A8-02B0F61405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87398B-C0D0-4596-B3D3-FCDB8136FECB}"/>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2D888384-39F8-4D4A-BCC2-8545139AE6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BB7EFC-CDD2-4D28-BE25-A4C28584DEA2}"/>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115201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58FB4-3D54-4E38-BB16-865C5C09F8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24A3B-0F63-4B90-8715-474C20807A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993FF0-9752-4ABF-9329-7D648E309594}"/>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63C270C0-4158-44CE-AEF0-B79611682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5F01A-F373-4F74-933A-5EC016F57858}"/>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2231037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61E8A-F38D-44E0-A34D-F8445B5B86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12B935-7F8B-44A6-B7B7-45A7DCD351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4FAEBE-1095-46D0-8D25-38A1C62F66E0}"/>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0B650E0D-30CA-4321-AA73-895F09C442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59B31-E1C1-439F-8658-A6274D788210}"/>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1320701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9B27-0E6A-4CE1-AE23-D3DF123172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ECC42F-3673-472A-B2AF-DE3503ED7A0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460DE8-210C-4F2F-8E17-D8BD0937EE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22D18D-1E78-4AA6-B306-4F9540A44723}"/>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6" name="Footer Placeholder 5">
            <a:extLst>
              <a:ext uri="{FF2B5EF4-FFF2-40B4-BE49-F238E27FC236}">
                <a16:creationId xmlns:a16="http://schemas.microsoft.com/office/drawing/2014/main" id="{A1594039-8AD1-412B-98B4-D28D74693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653C0D-A434-4FA2-857A-E0561DDD612B}"/>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233082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4FC0-C9E8-4EF2-A2D5-07F3DAB0DD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C85E4-BBCF-4B6E-80C3-9E63A23F97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C3E42D-2024-4D01-A767-EDDD18EE87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75A425-BC3F-4E5B-9D1A-556FC2BBF9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A1F2D4-FFF1-4383-AB83-38D2E0E22D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080E6C-C2D4-49FC-9956-868680D9D2F8}"/>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8" name="Footer Placeholder 7">
            <a:extLst>
              <a:ext uri="{FF2B5EF4-FFF2-40B4-BE49-F238E27FC236}">
                <a16:creationId xmlns:a16="http://schemas.microsoft.com/office/drawing/2014/main" id="{D88DF15A-C12E-40D1-9353-1870C34A28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644F7A-80A9-4CAD-8F48-1479DACFED06}"/>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1124740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46FB2-8B5C-4157-8AAF-70ACA09415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ADBB14-CE0B-47A0-AA4E-3FC1CE4F4C87}"/>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4" name="Footer Placeholder 3">
            <a:extLst>
              <a:ext uri="{FF2B5EF4-FFF2-40B4-BE49-F238E27FC236}">
                <a16:creationId xmlns:a16="http://schemas.microsoft.com/office/drawing/2014/main" id="{50CF85C3-9DF2-4DB0-BB04-32DAD5FB25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D0DBD9-BEF6-4303-A602-578F260E9D91}"/>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1252446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FC77B9-780C-4D69-A752-75E6B8F4F58C}"/>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3" name="Footer Placeholder 2">
            <a:extLst>
              <a:ext uri="{FF2B5EF4-FFF2-40B4-BE49-F238E27FC236}">
                <a16:creationId xmlns:a16="http://schemas.microsoft.com/office/drawing/2014/main" id="{CF883236-DE57-4D07-A607-D616037826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5BA898-7E9D-4C1C-A4A6-E411DA8862DE}"/>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3691898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AE82-BDD8-4A07-BF28-CB8E884C0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9CB3C8-85A4-4A60-85F6-F7FDF3F2FC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A3A758-AB0B-4162-8EC7-61BDC586FE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E63CF1-D4A7-480D-A8B8-75C66148621C}"/>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6" name="Footer Placeholder 5">
            <a:extLst>
              <a:ext uri="{FF2B5EF4-FFF2-40B4-BE49-F238E27FC236}">
                <a16:creationId xmlns:a16="http://schemas.microsoft.com/office/drawing/2014/main" id="{3E90B438-01EE-4D71-8430-95FC2F938B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5A9C6A-2018-4040-972A-A60B663B16B1}"/>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2118395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D316E-1A21-4177-8E9D-7366BB6790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273EF7-8714-4887-A4F6-5D437BDDB5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C1EA30-FEA6-4DF4-8D24-305C7974A5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A13F6-BC49-40C8-8794-13C8A6D650C1}"/>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6" name="Footer Placeholder 5">
            <a:extLst>
              <a:ext uri="{FF2B5EF4-FFF2-40B4-BE49-F238E27FC236}">
                <a16:creationId xmlns:a16="http://schemas.microsoft.com/office/drawing/2014/main" id="{360AF417-16F3-4792-BBCE-4120E9A771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D5991F-5C64-4E3D-BAF9-F0BF1888F569}"/>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2172705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B09B-03E8-4F2D-96AF-022DDAA2DD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B6AADE-265C-4467-9942-E6CA40B819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B1451-EDFA-4336-96DE-CD445C9AD977}"/>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41553839-F909-4675-B2BD-2F07C86BB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1A0FA-1597-4FB7-ACB6-8FBD9C05274B}"/>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395600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B6F5EE-16B5-48CF-9AB4-162A6C4A33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3D45C9-BFCA-42DD-A296-5041E63DCD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5977D-F448-4779-A8F9-231A3533C1C4}"/>
              </a:ext>
            </a:extLst>
          </p:cNvPr>
          <p:cNvSpPr>
            <a:spLocks noGrp="1"/>
          </p:cNvSpPr>
          <p:nvPr>
            <p:ph type="dt" sz="half" idx="10"/>
          </p:nvPr>
        </p:nvSpPr>
        <p:spPr/>
        <p:txBody>
          <a:body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FFB599D1-272F-4E7F-94ED-D110C0E36D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CE7FA9-816E-418A-BC64-2D2376B4F7BD}"/>
              </a:ext>
            </a:extLst>
          </p:cNvPr>
          <p:cNvSpPr>
            <a:spLocks noGrp="1"/>
          </p:cNvSpPr>
          <p:nvPr>
            <p:ph type="sldNum" sz="quarter" idx="12"/>
          </p:nvPr>
        </p:nvSpPr>
        <p:spPr/>
        <p:txBody>
          <a:bodyPr/>
          <a:lstStyle/>
          <a:p>
            <a:fld id="{09D2EEB1-D01B-40D7-8D1E-930232F9D12B}" type="slidenum">
              <a:rPr lang="en-GB" smtClean="0"/>
              <a:t>‹#›</a:t>
            </a:fld>
            <a:endParaRPr lang="en-GB"/>
          </a:p>
        </p:txBody>
      </p:sp>
    </p:spTree>
    <p:extLst>
      <p:ext uri="{BB962C8B-B14F-4D97-AF65-F5344CB8AC3E}">
        <p14:creationId xmlns:p14="http://schemas.microsoft.com/office/powerpoint/2010/main" val="1255633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911194-AAC2-4E23-9E10-0B251A489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48DD34-B573-4C4C-B383-FB595EE38C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A69A3-EDA9-40F7-8940-612117EC18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9E3FBC-1860-4DA5-B361-C612EBD21710}" type="datetimeFigureOut">
              <a:rPr lang="en-GB" smtClean="0"/>
              <a:t>31/01/2021</a:t>
            </a:fld>
            <a:endParaRPr lang="en-GB"/>
          </a:p>
        </p:txBody>
      </p:sp>
      <p:sp>
        <p:nvSpPr>
          <p:cNvPr id="5" name="Footer Placeholder 4">
            <a:extLst>
              <a:ext uri="{FF2B5EF4-FFF2-40B4-BE49-F238E27FC236}">
                <a16:creationId xmlns:a16="http://schemas.microsoft.com/office/drawing/2014/main" id="{EC8C8821-962E-45C1-AE91-D4C63A6034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D75747-0A85-4F79-843B-971F6C9D30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2EEB1-D01B-40D7-8D1E-930232F9D12B}" type="slidenum">
              <a:rPr lang="en-GB" smtClean="0"/>
              <a:t>‹#›</a:t>
            </a:fld>
            <a:endParaRPr lang="en-GB"/>
          </a:p>
        </p:txBody>
      </p:sp>
    </p:spTree>
    <p:extLst>
      <p:ext uri="{BB962C8B-B14F-4D97-AF65-F5344CB8AC3E}">
        <p14:creationId xmlns:p14="http://schemas.microsoft.com/office/powerpoint/2010/main" val="2351516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3D84B752-41CF-486E-89EF-751A67669D19}"/>
              </a:ext>
            </a:extLst>
          </p:cNvPr>
          <p:cNvPicPr>
            <a:picLocks noChangeAspect="1"/>
          </p:cNvPicPr>
          <p:nvPr/>
        </p:nvPicPr>
        <p:blipFill>
          <a:blip r:embed="rId2"/>
          <a:stretch>
            <a:fillRect/>
          </a:stretch>
        </p:blipFill>
        <p:spPr>
          <a:xfrm>
            <a:off x="4295775" y="122543"/>
            <a:ext cx="2523310" cy="1745479"/>
          </a:xfrm>
          <a:prstGeom prst="rect">
            <a:avLst/>
          </a:prstGeom>
        </p:spPr>
      </p:pic>
      <p:sp>
        <p:nvSpPr>
          <p:cNvPr id="6" name="Oval 5">
            <a:extLst>
              <a:ext uri="{FF2B5EF4-FFF2-40B4-BE49-F238E27FC236}">
                <a16:creationId xmlns:a16="http://schemas.microsoft.com/office/drawing/2014/main" id="{396DD849-CFE5-4E1B-9C52-E214A1BA5E1B}"/>
              </a:ext>
            </a:extLst>
          </p:cNvPr>
          <p:cNvSpPr/>
          <p:nvPr/>
        </p:nvSpPr>
        <p:spPr>
          <a:xfrm>
            <a:off x="4610100" y="2514600"/>
            <a:ext cx="2880360" cy="1828800"/>
          </a:xfrm>
          <a:prstGeom prst="ellipse">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dirty="0"/>
              <a:t>Electronic Engineering </a:t>
            </a:r>
          </a:p>
        </p:txBody>
      </p:sp>
      <p:cxnSp>
        <p:nvCxnSpPr>
          <p:cNvPr id="7" name="Straight Arrow Connector 6">
            <a:extLst>
              <a:ext uri="{FF2B5EF4-FFF2-40B4-BE49-F238E27FC236}">
                <a16:creationId xmlns:a16="http://schemas.microsoft.com/office/drawing/2014/main" id="{6221D4E9-F702-4D05-8F70-264CE2599231}"/>
              </a:ext>
            </a:extLst>
          </p:cNvPr>
          <p:cNvCxnSpPr>
            <a:cxnSpLocks/>
            <a:stCxn id="6" idx="1"/>
          </p:cNvCxnSpPr>
          <p:nvPr/>
        </p:nvCxnSpPr>
        <p:spPr>
          <a:xfrm flipH="1" flipV="1">
            <a:off x="3825241" y="2125980"/>
            <a:ext cx="1206678" cy="6564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6C65CA8-B995-474B-BA79-DEFA0A95FADB}"/>
              </a:ext>
            </a:extLst>
          </p:cNvPr>
          <p:cNvSpPr txBox="1"/>
          <p:nvPr/>
        </p:nvSpPr>
        <p:spPr>
          <a:xfrm>
            <a:off x="236220" y="483275"/>
            <a:ext cx="3810000" cy="2031325"/>
          </a:xfrm>
          <a:prstGeom prst="rect">
            <a:avLst/>
          </a:prstGeom>
          <a:noFill/>
        </p:spPr>
        <p:txBody>
          <a:bodyPr wrap="square" rtlCol="0">
            <a:spAutoFit/>
          </a:bodyPr>
          <a:lstStyle/>
          <a:p>
            <a:r>
              <a:rPr lang="en-US" dirty="0"/>
              <a:t>Why you should choose electronic engineering.</a:t>
            </a:r>
          </a:p>
          <a:p>
            <a:pPr marL="285750" indent="-285750">
              <a:buFont typeface="Arial" panose="020B0604020202020204" pitchFamily="34" charset="0"/>
              <a:buChar char="•"/>
            </a:pPr>
            <a:r>
              <a:rPr lang="en-US" dirty="0"/>
              <a:t> electronic and electrical engineers work at the forefront of practical technology. Technology is used everyday from things like solar energy systems to mobile phones. </a:t>
            </a:r>
          </a:p>
        </p:txBody>
      </p:sp>
      <p:cxnSp>
        <p:nvCxnSpPr>
          <p:cNvPr id="12" name="Straight Arrow Connector 11">
            <a:extLst>
              <a:ext uri="{FF2B5EF4-FFF2-40B4-BE49-F238E27FC236}">
                <a16:creationId xmlns:a16="http://schemas.microsoft.com/office/drawing/2014/main" id="{B3B91C46-3FCF-431A-9E38-748B98EC98FE}"/>
              </a:ext>
            </a:extLst>
          </p:cNvPr>
          <p:cNvCxnSpPr>
            <a:cxnSpLocks/>
          </p:cNvCxnSpPr>
          <p:nvPr/>
        </p:nvCxnSpPr>
        <p:spPr>
          <a:xfrm flipV="1">
            <a:off x="7068641" y="953622"/>
            <a:ext cx="778599" cy="18299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FBC084E-639F-4E8E-9F40-D678859D2ED0}"/>
              </a:ext>
            </a:extLst>
          </p:cNvPr>
          <p:cNvSpPr txBox="1"/>
          <p:nvPr/>
        </p:nvSpPr>
        <p:spPr>
          <a:xfrm>
            <a:off x="7847240" y="483275"/>
            <a:ext cx="3733800" cy="2585323"/>
          </a:xfrm>
          <a:prstGeom prst="rect">
            <a:avLst/>
          </a:prstGeom>
          <a:noFill/>
        </p:spPr>
        <p:txBody>
          <a:bodyPr wrap="square" rtlCol="0">
            <a:spAutoFit/>
          </a:bodyPr>
          <a:lstStyle/>
          <a:p>
            <a:r>
              <a:rPr lang="en-US" dirty="0"/>
              <a:t>What are the advantages of being an electrical engineer?</a:t>
            </a:r>
          </a:p>
          <a:p>
            <a:pPr marL="285750" indent="-285750">
              <a:buFont typeface="Arial" panose="020B0604020202020204" pitchFamily="34" charset="0"/>
              <a:buChar char="•"/>
            </a:pPr>
            <a:r>
              <a:rPr lang="en-US" dirty="0"/>
              <a:t>Skills learned can be used in  other fields and electrical engineering is the easiest field to enter without a formal degree because you can gain proficiency in the field through self-study, experimentation and hard work.</a:t>
            </a:r>
          </a:p>
        </p:txBody>
      </p:sp>
      <p:cxnSp>
        <p:nvCxnSpPr>
          <p:cNvPr id="15" name="Straight Arrow Connector 14">
            <a:extLst>
              <a:ext uri="{FF2B5EF4-FFF2-40B4-BE49-F238E27FC236}">
                <a16:creationId xmlns:a16="http://schemas.microsoft.com/office/drawing/2014/main" id="{84BA3D99-D828-4C7B-B550-B9E494CAC423}"/>
              </a:ext>
            </a:extLst>
          </p:cNvPr>
          <p:cNvCxnSpPr>
            <a:cxnSpLocks/>
            <a:stCxn id="6" idx="3"/>
          </p:cNvCxnSpPr>
          <p:nvPr/>
        </p:nvCxnSpPr>
        <p:spPr>
          <a:xfrm flipH="1">
            <a:off x="3276600" y="4075578"/>
            <a:ext cx="17553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776E7CA-163B-4146-9C17-1971C53748EA}"/>
              </a:ext>
            </a:extLst>
          </p:cNvPr>
          <p:cNvSpPr txBox="1"/>
          <p:nvPr/>
        </p:nvSpPr>
        <p:spPr>
          <a:xfrm>
            <a:off x="289560" y="3543299"/>
            <a:ext cx="2880360" cy="2308324"/>
          </a:xfrm>
          <a:prstGeom prst="rect">
            <a:avLst/>
          </a:prstGeom>
          <a:noFill/>
        </p:spPr>
        <p:txBody>
          <a:bodyPr wrap="square" rtlCol="0">
            <a:spAutoFit/>
          </a:bodyPr>
          <a:lstStyle/>
          <a:p>
            <a:r>
              <a:rPr lang="en-US" dirty="0"/>
              <a:t> skills needed for a job in Electrical engineering </a:t>
            </a:r>
          </a:p>
          <a:p>
            <a:pPr marL="285750" indent="-285750">
              <a:buFont typeface="Arial" panose="020B0604020202020204" pitchFamily="34" charset="0"/>
              <a:buChar char="•"/>
            </a:pPr>
            <a:r>
              <a:rPr lang="en-US" dirty="0"/>
              <a:t>Problem solving skills </a:t>
            </a:r>
          </a:p>
          <a:p>
            <a:pPr marL="285750" indent="-285750">
              <a:buFont typeface="Arial" panose="020B0604020202020204" pitchFamily="34" charset="0"/>
              <a:buChar char="•"/>
            </a:pPr>
            <a:r>
              <a:rPr lang="en-US" dirty="0"/>
              <a:t>Critical thinking skills </a:t>
            </a:r>
          </a:p>
          <a:p>
            <a:pPr marL="285750" indent="-285750">
              <a:buFont typeface="Arial" panose="020B0604020202020204" pitchFamily="34" charset="0"/>
              <a:buChar char="•"/>
            </a:pPr>
            <a:r>
              <a:rPr lang="en-US" dirty="0"/>
              <a:t>Basic circuit knowledge </a:t>
            </a:r>
          </a:p>
          <a:p>
            <a:pPr marL="285750" indent="-285750">
              <a:buFont typeface="Arial" panose="020B0604020202020204" pitchFamily="34" charset="0"/>
              <a:buChar char="•"/>
            </a:pPr>
            <a:r>
              <a:rPr lang="en-US" dirty="0"/>
              <a:t>Enthusiasm for learning </a:t>
            </a:r>
          </a:p>
          <a:p>
            <a:pPr marL="285750" indent="-285750">
              <a:buFont typeface="Arial" panose="020B0604020202020204" pitchFamily="34" charset="0"/>
              <a:buChar char="•"/>
            </a:pPr>
            <a:r>
              <a:rPr lang="en-US" dirty="0" err="1"/>
              <a:t>Organisational</a:t>
            </a:r>
            <a:r>
              <a:rPr lang="en-US" dirty="0"/>
              <a:t> skills </a:t>
            </a:r>
          </a:p>
          <a:p>
            <a:pPr marL="285750" indent="-285750">
              <a:buFont typeface="Arial" panose="020B0604020202020204" pitchFamily="34" charset="0"/>
              <a:buChar char="•"/>
            </a:pPr>
            <a:r>
              <a:rPr lang="en-US" dirty="0"/>
              <a:t>Communications skills </a:t>
            </a:r>
          </a:p>
        </p:txBody>
      </p:sp>
      <p:cxnSp>
        <p:nvCxnSpPr>
          <p:cNvPr id="24" name="Straight Arrow Connector 23">
            <a:extLst>
              <a:ext uri="{FF2B5EF4-FFF2-40B4-BE49-F238E27FC236}">
                <a16:creationId xmlns:a16="http://schemas.microsoft.com/office/drawing/2014/main" id="{FBC4BDB3-4488-40EA-9510-36603D92D9F1}"/>
              </a:ext>
            </a:extLst>
          </p:cNvPr>
          <p:cNvCxnSpPr>
            <a:stCxn id="6" idx="5"/>
          </p:cNvCxnSpPr>
          <p:nvPr/>
        </p:nvCxnSpPr>
        <p:spPr>
          <a:xfrm>
            <a:off x="7068641" y="4075578"/>
            <a:ext cx="520879" cy="6869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338EEF3A-654B-4F99-89D7-D1C0D6821311}"/>
              </a:ext>
            </a:extLst>
          </p:cNvPr>
          <p:cNvSpPr txBox="1"/>
          <p:nvPr/>
        </p:nvSpPr>
        <p:spPr>
          <a:xfrm>
            <a:off x="7749540" y="4907280"/>
            <a:ext cx="2484120" cy="495300"/>
          </a:xfrm>
          <a:prstGeom prst="rect">
            <a:avLst/>
          </a:prstGeom>
          <a:noFill/>
        </p:spPr>
        <p:txBody>
          <a:bodyPr wrap="square" rtlCol="0">
            <a:spAutoFit/>
          </a:bodyPr>
          <a:lstStyle/>
          <a:p>
            <a:endParaRPr lang="en-GB" dirty="0"/>
          </a:p>
        </p:txBody>
      </p:sp>
      <p:sp>
        <p:nvSpPr>
          <p:cNvPr id="26" name="TextBox 25">
            <a:extLst>
              <a:ext uri="{FF2B5EF4-FFF2-40B4-BE49-F238E27FC236}">
                <a16:creationId xmlns:a16="http://schemas.microsoft.com/office/drawing/2014/main" id="{8D479C3E-8263-406A-B105-0ABF58D84F50}"/>
              </a:ext>
            </a:extLst>
          </p:cNvPr>
          <p:cNvSpPr txBox="1"/>
          <p:nvPr/>
        </p:nvSpPr>
        <p:spPr>
          <a:xfrm rot="10800000" flipH="1" flipV="1">
            <a:off x="7665988" y="3791234"/>
            <a:ext cx="3822253" cy="2308324"/>
          </a:xfrm>
          <a:prstGeom prst="rect">
            <a:avLst/>
          </a:prstGeom>
          <a:noFill/>
        </p:spPr>
        <p:txBody>
          <a:bodyPr wrap="square" rtlCol="0">
            <a:spAutoFit/>
          </a:bodyPr>
          <a:lstStyle/>
          <a:p>
            <a:r>
              <a:rPr lang="en-US" dirty="0"/>
              <a:t>What does an electrical engineer do?</a:t>
            </a:r>
          </a:p>
          <a:p>
            <a:r>
              <a:rPr lang="en-US" dirty="0"/>
              <a:t> There is a wide range of things for an electrical engineer to do, such as designs, develops, tests and manages the manufacturing of electrical equipment and systems these things could be mobile phones or electric motors for example. </a:t>
            </a:r>
          </a:p>
        </p:txBody>
      </p:sp>
      <p:cxnSp>
        <p:nvCxnSpPr>
          <p:cNvPr id="30" name="Straight Arrow Connector 29">
            <a:extLst>
              <a:ext uri="{FF2B5EF4-FFF2-40B4-BE49-F238E27FC236}">
                <a16:creationId xmlns:a16="http://schemas.microsoft.com/office/drawing/2014/main" id="{F785C29B-146D-4777-A06A-1ED06BAD7853}"/>
              </a:ext>
            </a:extLst>
          </p:cNvPr>
          <p:cNvCxnSpPr>
            <a:stCxn id="6" idx="0"/>
          </p:cNvCxnSpPr>
          <p:nvPr/>
        </p:nvCxnSpPr>
        <p:spPr>
          <a:xfrm flipH="1" flipV="1">
            <a:off x="5969726" y="1933303"/>
            <a:ext cx="80554" cy="5812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7581962-E588-4309-947B-B1A54E7A7EDF}"/>
              </a:ext>
            </a:extLst>
          </p:cNvPr>
          <p:cNvCxnSpPr>
            <a:stCxn id="6" idx="4"/>
          </p:cNvCxnSpPr>
          <p:nvPr/>
        </p:nvCxnSpPr>
        <p:spPr>
          <a:xfrm flipH="1">
            <a:off x="5557430" y="4343400"/>
            <a:ext cx="492850" cy="5638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669F0AC3-402F-49AF-8D5E-744796029A31}"/>
              </a:ext>
            </a:extLst>
          </p:cNvPr>
          <p:cNvPicPr>
            <a:picLocks noChangeAspect="1"/>
          </p:cNvPicPr>
          <p:nvPr/>
        </p:nvPicPr>
        <p:blipFill>
          <a:blip r:embed="rId3"/>
          <a:stretch>
            <a:fillRect/>
          </a:stretch>
        </p:blipFill>
        <p:spPr>
          <a:xfrm>
            <a:off x="3746044" y="4989978"/>
            <a:ext cx="2571750" cy="1781175"/>
          </a:xfrm>
          <a:prstGeom prst="rect">
            <a:avLst/>
          </a:prstGeom>
        </p:spPr>
      </p:pic>
    </p:spTree>
    <p:extLst>
      <p:ext uri="{BB962C8B-B14F-4D97-AF65-F5344CB8AC3E}">
        <p14:creationId xmlns:p14="http://schemas.microsoft.com/office/powerpoint/2010/main" val="276147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C28AB5AE-AAE4-4CE7-88F6-CA46F12C2FDB}"/>
              </a:ext>
            </a:extLst>
          </p:cNvPr>
          <p:cNvSpPr/>
          <p:nvPr/>
        </p:nvSpPr>
        <p:spPr>
          <a:xfrm>
            <a:off x="4389121" y="2514600"/>
            <a:ext cx="3579222"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Accompanying sheet </a:t>
            </a:r>
          </a:p>
        </p:txBody>
      </p:sp>
      <p:cxnSp>
        <p:nvCxnSpPr>
          <p:cNvPr id="6" name="Straight Arrow Connector 5">
            <a:extLst>
              <a:ext uri="{FF2B5EF4-FFF2-40B4-BE49-F238E27FC236}">
                <a16:creationId xmlns:a16="http://schemas.microsoft.com/office/drawing/2014/main" id="{4D094F71-0D8B-4934-8A42-5DDBAFDD66A1}"/>
              </a:ext>
            </a:extLst>
          </p:cNvPr>
          <p:cNvCxnSpPr>
            <a:cxnSpLocks/>
            <a:stCxn id="5" idx="1"/>
          </p:cNvCxnSpPr>
          <p:nvPr/>
        </p:nvCxnSpPr>
        <p:spPr>
          <a:xfrm flipH="1" flipV="1">
            <a:off x="3122023" y="1828800"/>
            <a:ext cx="1791263" cy="9536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FAAACF3-02B4-43CC-9A62-1EBAF9542C91}"/>
              </a:ext>
            </a:extLst>
          </p:cNvPr>
          <p:cNvSpPr txBox="1"/>
          <p:nvPr/>
        </p:nvSpPr>
        <p:spPr>
          <a:xfrm>
            <a:off x="1240971" y="1045029"/>
            <a:ext cx="2031274" cy="1200329"/>
          </a:xfrm>
          <a:prstGeom prst="rect">
            <a:avLst/>
          </a:prstGeom>
          <a:noFill/>
        </p:spPr>
        <p:txBody>
          <a:bodyPr wrap="square" rtlCol="0">
            <a:spAutoFit/>
          </a:bodyPr>
          <a:lstStyle/>
          <a:p>
            <a:r>
              <a:rPr lang="en-US" dirty="0"/>
              <a:t>Why you should choose electrical engineering: www.brisstol.ac.uk</a:t>
            </a:r>
          </a:p>
        </p:txBody>
      </p:sp>
      <p:cxnSp>
        <p:nvCxnSpPr>
          <p:cNvPr id="18" name="Straight Arrow Connector 17">
            <a:extLst>
              <a:ext uri="{FF2B5EF4-FFF2-40B4-BE49-F238E27FC236}">
                <a16:creationId xmlns:a16="http://schemas.microsoft.com/office/drawing/2014/main" id="{90310772-A386-42C7-8CA1-6EFD562E2839}"/>
              </a:ext>
            </a:extLst>
          </p:cNvPr>
          <p:cNvCxnSpPr>
            <a:stCxn id="5" idx="7"/>
          </p:cNvCxnSpPr>
          <p:nvPr/>
        </p:nvCxnSpPr>
        <p:spPr>
          <a:xfrm flipV="1">
            <a:off x="7444178" y="1933303"/>
            <a:ext cx="1007491" cy="8491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E2B5A7F-FDA0-4536-B416-7F0200A66D9F}"/>
              </a:ext>
            </a:extLst>
          </p:cNvPr>
          <p:cNvSpPr txBox="1"/>
          <p:nvPr/>
        </p:nvSpPr>
        <p:spPr>
          <a:xfrm>
            <a:off x="8255726" y="1332411"/>
            <a:ext cx="3056708" cy="849119"/>
          </a:xfrm>
          <a:prstGeom prst="rect">
            <a:avLst/>
          </a:prstGeom>
          <a:noFill/>
        </p:spPr>
        <p:txBody>
          <a:bodyPr wrap="square" rtlCol="0">
            <a:spAutoFit/>
          </a:bodyPr>
          <a:lstStyle/>
          <a:p>
            <a:endParaRPr lang="en-GB" dirty="0"/>
          </a:p>
        </p:txBody>
      </p:sp>
      <p:sp>
        <p:nvSpPr>
          <p:cNvPr id="20" name="TextBox 19">
            <a:extLst>
              <a:ext uri="{FF2B5EF4-FFF2-40B4-BE49-F238E27FC236}">
                <a16:creationId xmlns:a16="http://schemas.microsoft.com/office/drawing/2014/main" id="{156D4449-518D-4716-9B47-5D44B1DECFD9}"/>
              </a:ext>
            </a:extLst>
          </p:cNvPr>
          <p:cNvSpPr txBox="1"/>
          <p:nvPr/>
        </p:nvSpPr>
        <p:spPr>
          <a:xfrm>
            <a:off x="8608423" y="1489166"/>
            <a:ext cx="3056708" cy="923330"/>
          </a:xfrm>
          <a:prstGeom prst="rect">
            <a:avLst/>
          </a:prstGeom>
          <a:noFill/>
        </p:spPr>
        <p:txBody>
          <a:bodyPr wrap="square" rtlCol="0">
            <a:spAutoFit/>
          </a:bodyPr>
          <a:lstStyle/>
          <a:p>
            <a:r>
              <a:rPr lang="en-GB" dirty="0"/>
              <a:t>What are the advantages of being an electrical engineer: honestproscons.com</a:t>
            </a:r>
          </a:p>
        </p:txBody>
      </p:sp>
      <p:cxnSp>
        <p:nvCxnSpPr>
          <p:cNvPr id="22" name="Straight Arrow Connector 21">
            <a:extLst>
              <a:ext uri="{FF2B5EF4-FFF2-40B4-BE49-F238E27FC236}">
                <a16:creationId xmlns:a16="http://schemas.microsoft.com/office/drawing/2014/main" id="{34B0B8F4-5062-4AFC-9FC6-343567B013D6}"/>
              </a:ext>
            </a:extLst>
          </p:cNvPr>
          <p:cNvCxnSpPr>
            <a:stCxn id="5" idx="3"/>
          </p:cNvCxnSpPr>
          <p:nvPr/>
        </p:nvCxnSpPr>
        <p:spPr>
          <a:xfrm flipH="1">
            <a:off x="3272245" y="4075578"/>
            <a:ext cx="1641041" cy="7315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35FA002F-DFCA-4257-BCC8-C74D2A0D25AD}"/>
              </a:ext>
            </a:extLst>
          </p:cNvPr>
          <p:cNvSpPr txBox="1"/>
          <p:nvPr/>
        </p:nvSpPr>
        <p:spPr>
          <a:xfrm>
            <a:off x="1613263" y="4684489"/>
            <a:ext cx="1828800" cy="1754326"/>
          </a:xfrm>
          <a:prstGeom prst="rect">
            <a:avLst/>
          </a:prstGeom>
          <a:noFill/>
        </p:spPr>
        <p:txBody>
          <a:bodyPr wrap="square" rtlCol="0">
            <a:spAutoFit/>
          </a:bodyPr>
          <a:lstStyle/>
          <a:p>
            <a:r>
              <a:rPr lang="en-US" dirty="0"/>
              <a:t> skills you need for a job in electrical engineering: www.careeraddict.com </a:t>
            </a:r>
          </a:p>
        </p:txBody>
      </p:sp>
      <p:cxnSp>
        <p:nvCxnSpPr>
          <p:cNvPr id="25" name="Straight Arrow Connector 24">
            <a:extLst>
              <a:ext uri="{FF2B5EF4-FFF2-40B4-BE49-F238E27FC236}">
                <a16:creationId xmlns:a16="http://schemas.microsoft.com/office/drawing/2014/main" id="{610AD36F-DCDA-4A14-947A-3F4CE853BE1A}"/>
              </a:ext>
            </a:extLst>
          </p:cNvPr>
          <p:cNvCxnSpPr>
            <a:cxnSpLocks/>
            <a:stCxn id="5" idx="5"/>
          </p:cNvCxnSpPr>
          <p:nvPr/>
        </p:nvCxnSpPr>
        <p:spPr>
          <a:xfrm>
            <a:off x="7444178" y="4075578"/>
            <a:ext cx="1164245" cy="7315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053B9D44-879D-4F77-B676-3F1660C8CB0F}"/>
              </a:ext>
            </a:extLst>
          </p:cNvPr>
          <p:cNvSpPr txBox="1"/>
          <p:nvPr/>
        </p:nvSpPr>
        <p:spPr>
          <a:xfrm>
            <a:off x="8749939" y="4610015"/>
            <a:ext cx="1828800" cy="1200329"/>
          </a:xfrm>
          <a:prstGeom prst="rect">
            <a:avLst/>
          </a:prstGeom>
          <a:noFill/>
        </p:spPr>
        <p:txBody>
          <a:bodyPr wrap="square" rtlCol="0">
            <a:spAutoFit/>
          </a:bodyPr>
          <a:lstStyle/>
          <a:p>
            <a:r>
              <a:rPr lang="en-US" dirty="0"/>
              <a:t>What does an electric engineer do?: www.snhdu.edu</a:t>
            </a:r>
          </a:p>
        </p:txBody>
      </p:sp>
      <p:cxnSp>
        <p:nvCxnSpPr>
          <p:cNvPr id="30" name="Straight Arrow Connector 29">
            <a:extLst>
              <a:ext uri="{FF2B5EF4-FFF2-40B4-BE49-F238E27FC236}">
                <a16:creationId xmlns:a16="http://schemas.microsoft.com/office/drawing/2014/main" id="{F710F17A-89FE-4F8F-AD33-B12D1503C8DE}"/>
              </a:ext>
            </a:extLst>
          </p:cNvPr>
          <p:cNvCxnSpPr>
            <a:stCxn id="5" idx="0"/>
          </p:cNvCxnSpPr>
          <p:nvPr/>
        </p:nvCxnSpPr>
        <p:spPr>
          <a:xfrm flipV="1">
            <a:off x="6178732" y="2181530"/>
            <a:ext cx="13062" cy="333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DD2E3183-9BE5-4CCA-91AC-A31E0B7FCB8A}"/>
              </a:ext>
            </a:extLst>
          </p:cNvPr>
          <p:cNvSpPr txBox="1"/>
          <p:nvPr/>
        </p:nvSpPr>
        <p:spPr>
          <a:xfrm>
            <a:off x="5016963" y="1931550"/>
            <a:ext cx="2832989" cy="369332"/>
          </a:xfrm>
          <a:prstGeom prst="rect">
            <a:avLst/>
          </a:prstGeom>
          <a:noFill/>
        </p:spPr>
        <p:txBody>
          <a:bodyPr wrap="square" rtlCol="0">
            <a:spAutoFit/>
          </a:bodyPr>
          <a:lstStyle/>
          <a:p>
            <a:r>
              <a:rPr lang="en-GB" dirty="0"/>
              <a:t>Semielectronics.com</a:t>
            </a:r>
          </a:p>
        </p:txBody>
      </p:sp>
      <p:pic>
        <p:nvPicPr>
          <p:cNvPr id="33" name="Picture 32">
            <a:extLst>
              <a:ext uri="{FF2B5EF4-FFF2-40B4-BE49-F238E27FC236}">
                <a16:creationId xmlns:a16="http://schemas.microsoft.com/office/drawing/2014/main" id="{14A5DDF5-F94D-4608-BEDF-76E73F5C0D65}"/>
              </a:ext>
            </a:extLst>
          </p:cNvPr>
          <p:cNvPicPr>
            <a:picLocks noChangeAspect="1"/>
          </p:cNvPicPr>
          <p:nvPr/>
        </p:nvPicPr>
        <p:blipFill>
          <a:blip r:embed="rId2"/>
          <a:stretch>
            <a:fillRect/>
          </a:stretch>
        </p:blipFill>
        <p:spPr>
          <a:xfrm>
            <a:off x="4640580" y="184426"/>
            <a:ext cx="2857500" cy="1600200"/>
          </a:xfrm>
          <a:prstGeom prst="rect">
            <a:avLst/>
          </a:prstGeom>
        </p:spPr>
      </p:pic>
      <p:cxnSp>
        <p:nvCxnSpPr>
          <p:cNvPr id="35" name="Straight Arrow Connector 34">
            <a:extLst>
              <a:ext uri="{FF2B5EF4-FFF2-40B4-BE49-F238E27FC236}">
                <a16:creationId xmlns:a16="http://schemas.microsoft.com/office/drawing/2014/main" id="{9C05DE46-65F5-46C0-9705-7B2442FE20C4}"/>
              </a:ext>
            </a:extLst>
          </p:cNvPr>
          <p:cNvCxnSpPr>
            <a:cxnSpLocks/>
            <a:stCxn id="5" idx="4"/>
          </p:cNvCxnSpPr>
          <p:nvPr/>
        </p:nvCxnSpPr>
        <p:spPr>
          <a:xfrm flipH="1">
            <a:off x="6137366" y="4343400"/>
            <a:ext cx="41366" cy="3410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DEF88BD3-9A4B-44EE-9E0A-0132E743758B}"/>
              </a:ext>
            </a:extLst>
          </p:cNvPr>
          <p:cNvPicPr>
            <a:picLocks noChangeAspect="1"/>
          </p:cNvPicPr>
          <p:nvPr/>
        </p:nvPicPr>
        <p:blipFill>
          <a:blip r:embed="rId3"/>
          <a:stretch>
            <a:fillRect/>
          </a:stretch>
        </p:blipFill>
        <p:spPr>
          <a:xfrm>
            <a:off x="5016963" y="5357676"/>
            <a:ext cx="2034810" cy="1315898"/>
          </a:xfrm>
          <a:prstGeom prst="rect">
            <a:avLst/>
          </a:prstGeom>
        </p:spPr>
      </p:pic>
      <p:sp>
        <p:nvSpPr>
          <p:cNvPr id="39" name="TextBox 38">
            <a:extLst>
              <a:ext uri="{FF2B5EF4-FFF2-40B4-BE49-F238E27FC236}">
                <a16:creationId xmlns:a16="http://schemas.microsoft.com/office/drawing/2014/main" id="{740D30B4-FE3D-4835-97B0-14897198E7A3}"/>
              </a:ext>
            </a:extLst>
          </p:cNvPr>
          <p:cNvSpPr txBox="1"/>
          <p:nvPr/>
        </p:nvSpPr>
        <p:spPr>
          <a:xfrm>
            <a:off x="4913286" y="4834515"/>
            <a:ext cx="2365430" cy="369332"/>
          </a:xfrm>
          <a:prstGeom prst="rect">
            <a:avLst/>
          </a:prstGeom>
          <a:noFill/>
        </p:spPr>
        <p:txBody>
          <a:bodyPr wrap="square" rtlCol="0">
            <a:spAutoFit/>
          </a:bodyPr>
          <a:lstStyle/>
          <a:p>
            <a:r>
              <a:rPr lang="en-GB" dirty="0"/>
              <a:t>Topuniversities.com</a:t>
            </a:r>
          </a:p>
        </p:txBody>
      </p:sp>
    </p:spTree>
    <p:extLst>
      <p:ext uri="{BB962C8B-B14F-4D97-AF65-F5344CB8AC3E}">
        <p14:creationId xmlns:p14="http://schemas.microsoft.com/office/powerpoint/2010/main" val="1082812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2" ma:contentTypeDescription="Create a new document." ma:contentTypeScope="" ma:versionID="be7740f31ae6b13920471419c0f58aae">
  <xsd:schema xmlns:xsd="http://www.w3.org/2001/XMLSchema" xmlns:xs="http://www.w3.org/2001/XMLSchema" xmlns:p="http://schemas.microsoft.com/office/2006/metadata/properties" xmlns:ns3="f9cd839b-d2f7-4d79-867e-33235b171cd7" targetNamespace="http://schemas.microsoft.com/office/2006/metadata/properties" ma:root="true" ma:fieldsID="da7b7e05a6ac00359278d59dbc8792e9" ns3:_="">
    <xsd:import namespace="f9cd839b-d2f7-4d79-867e-33235b171cd7"/>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5E70A4-180D-47BD-B1E6-A1F4BA9E5913}">
  <ds:schemaRefs>
    <ds:schemaRef ds:uri="http://purl.org/dc/elements/1.1/"/>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http://purl.org/dc/dcmitype/"/>
    <ds:schemaRef ds:uri="f9cd839b-d2f7-4d79-867e-33235b171cd7"/>
    <ds:schemaRef ds:uri="http://purl.org/dc/terms/"/>
    <ds:schemaRef ds:uri="http://schemas.microsoft.com/office/2006/metadata/properties"/>
  </ds:schemaRefs>
</ds:datastoreItem>
</file>

<file path=customXml/itemProps2.xml><?xml version="1.0" encoding="utf-8"?>
<ds:datastoreItem xmlns:ds="http://schemas.openxmlformats.org/officeDocument/2006/customXml" ds:itemID="{B11C2A9B-99AB-4F6E-BE92-5FAC6F0EE8D7}">
  <ds:schemaRefs>
    <ds:schemaRef ds:uri="http://schemas.microsoft.com/sharepoint/v3/contenttype/forms"/>
  </ds:schemaRefs>
</ds:datastoreItem>
</file>

<file path=customXml/itemProps3.xml><?xml version="1.0" encoding="utf-8"?>
<ds:datastoreItem xmlns:ds="http://schemas.openxmlformats.org/officeDocument/2006/customXml" ds:itemID="{5FBCE2F6-EE4A-478B-A867-5EF072DED0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95</TotalTime>
  <Words>221</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Hakem</dc:creator>
  <cp:lastModifiedBy>Abdul Hakem (1910833)</cp:lastModifiedBy>
  <cp:revision>1</cp:revision>
  <dcterms:created xsi:type="dcterms:W3CDTF">2021-01-20T18:26:36Z</dcterms:created>
  <dcterms:modified xsi:type="dcterms:W3CDTF">2021-01-31T23:24:30Z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