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7" r:id="rId2"/>
    <p:sldId id="258" r:id="rId3"/>
    <p:sldId id="259" r:id="rId4"/>
    <p:sldId id="260" r:id="rId5"/>
    <p:sldId id="262" r:id="rId6"/>
    <p:sldId id="265" r:id="rId7"/>
    <p:sldId id="266" r:id="rId8"/>
    <p:sldId id="263" r:id="rId9"/>
    <p:sldId id="264" r:id="rId10"/>
    <p:sldId id="267" r:id="rId11"/>
    <p:sldId id="269" r:id="rId12"/>
    <p:sldId id="270" r:id="rId13"/>
    <p:sldId id="272" r:id="rId14"/>
    <p:sldId id="273" r:id="rId15"/>
    <p:sldId id="274" r:id="rId16"/>
    <p:sldId id="268" r:id="rId17"/>
    <p:sldId id="275" r:id="rId18"/>
    <p:sldId id="279" r:id="rId19"/>
    <p:sldId id="280" r:id="rId20"/>
    <p:sldId id="276" r:id="rId21"/>
    <p:sldId id="278" r:id="rId22"/>
    <p:sldId id="277" r:id="rId2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71" d="100"/>
          <a:sy n="71" d="100"/>
        </p:scale>
        <p:origin x="90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8F7187-E1DC-4EBA-AC3B-913A097B8E29}" type="datetimeFigureOut">
              <a:rPr lang="en-US" smtClean="0"/>
              <a:t>10/14/2016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5B8F1B-1083-4D4B-92CB-EF23344340C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3057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36BA96-1E4F-43E1-ACAD-B9CB3ABDA199}" type="datetimeFigureOut">
              <a:rPr lang="en-US" smtClean="0"/>
              <a:t>10/14/2016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B79BF3-EC9C-408D-9B1B-515EECC79B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79436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62209C-33C9-4B70-B2CD-F5D88FA77FF5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817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347200" y="152399"/>
            <a:ext cx="26416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3200" y="153923"/>
            <a:ext cx="89408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347200" y="2052960"/>
            <a:ext cx="26416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CFA551C-2BD4-4627-9BF3-50171C17916A}" type="datetimeFigureOut">
              <a:rPr lang="en-GB" smtClean="0">
                <a:solidFill>
                  <a:srgbClr val="CCD1B9"/>
                </a:solidFill>
              </a:rPr>
              <a:pPr/>
              <a:t>14/10/2016</a:t>
            </a:fld>
            <a:endParaRPr lang="en-GB" dirty="0">
              <a:solidFill>
                <a:srgbClr val="CCD1B9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08FEAED-1B6C-4881-9E49-D68F7C3115A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>
              <a:solidFill>
                <a:srgbClr val="CCD1B9"/>
              </a:solidFill>
            </a:endParaRP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609600" y="2052960"/>
            <a:ext cx="84328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0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A551C-2BD4-4627-9BF3-50171C17916A}" type="datetimeFigureOut">
              <a:rPr lang="en-GB" smtClean="0">
                <a:solidFill>
                  <a:srgbClr val="534949"/>
                </a:solidFill>
              </a:rPr>
              <a:pPr/>
              <a:t>14/10/2016</a:t>
            </a:fld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EAED-1B6C-4881-9E49-D68F7C3115A8}" type="slidenum">
              <a:rPr lang="en-GB" smtClean="0">
                <a:solidFill>
                  <a:srgbClr val="534949"/>
                </a:solidFill>
              </a:rPr>
              <a:pPr/>
              <a:t>‹#›</a:t>
            </a:fld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569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347200" y="152399"/>
            <a:ext cx="26416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3200" y="153923"/>
            <a:ext cx="89408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50400" y="2892277"/>
            <a:ext cx="21336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CFA551C-2BD4-4627-9BF3-50171C17916A}" type="datetimeFigureOut">
              <a:rPr lang="en-GB" smtClean="0"/>
              <a:pPr/>
              <a:t>14/10/2016</a:t>
            </a:fld>
            <a:endParaRPr lang="en-GB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08FEAED-1B6C-4881-9E49-D68F7C3115A8}" type="slidenum">
              <a:rPr lang="en-GB" smtClean="0">
                <a:solidFill>
                  <a:srgbClr val="CCD1B9"/>
                </a:solidFill>
              </a:rPr>
              <a:pPr/>
              <a:t>‹#›</a:t>
            </a:fld>
            <a:endParaRPr lang="en-GB" dirty="0">
              <a:solidFill>
                <a:srgbClr val="CCD1B9"/>
              </a:solidFill>
            </a:endParaRP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508000" y="2892277"/>
            <a:ext cx="84328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096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719072"/>
            <a:ext cx="53848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719072"/>
            <a:ext cx="53848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A551C-2BD4-4627-9BF3-50171C17916A}" type="datetimeFigureOut">
              <a:rPr lang="en-GB" smtClean="0">
                <a:solidFill>
                  <a:srgbClr val="534949"/>
                </a:solidFill>
              </a:rPr>
              <a:pPr/>
              <a:t>14/10/2016</a:t>
            </a:fld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EAED-1B6C-4881-9E49-D68F7C3115A8}" type="slidenum">
              <a:rPr lang="en-GB" smtClean="0">
                <a:solidFill>
                  <a:srgbClr val="534949"/>
                </a:solidFill>
              </a:rPr>
              <a:pPr/>
              <a:t>‹#›</a:t>
            </a:fld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30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722438"/>
            <a:ext cx="5386917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38400"/>
            <a:ext cx="5386917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722438"/>
            <a:ext cx="5389033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438400"/>
            <a:ext cx="5389033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A551C-2BD4-4627-9BF3-50171C17916A}" type="datetimeFigureOut">
              <a:rPr lang="en-GB" smtClean="0">
                <a:solidFill>
                  <a:srgbClr val="534949"/>
                </a:solidFill>
              </a:rPr>
              <a:pPr/>
              <a:t>14/10/2016</a:t>
            </a:fld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EAED-1B6C-4881-9E49-D68F7C3115A8}" type="slidenum">
              <a:rPr lang="en-GB" smtClean="0">
                <a:solidFill>
                  <a:srgbClr val="534949"/>
                </a:solidFill>
              </a:rPr>
              <a:pPr/>
              <a:t>‹#›</a:t>
            </a:fld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720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A551C-2BD4-4627-9BF3-50171C17916A}" type="datetimeFigureOut">
              <a:rPr lang="en-GB" smtClean="0">
                <a:solidFill>
                  <a:srgbClr val="534949"/>
                </a:solidFill>
              </a:rPr>
              <a:pPr/>
              <a:t>14/10/2016</a:t>
            </a:fld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EAED-1B6C-4881-9E49-D68F7C3115A8}" type="slidenum">
              <a:rPr lang="en-GB" smtClean="0">
                <a:solidFill>
                  <a:srgbClr val="534949"/>
                </a:solidFill>
              </a:rPr>
              <a:pPr/>
              <a:t>‹#›</a:t>
            </a:fld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656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03200" y="150919"/>
            <a:ext cx="11775736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A551C-2BD4-4627-9BF3-50171C17916A}" type="datetimeFigureOut">
              <a:rPr lang="en-GB" smtClean="0">
                <a:solidFill>
                  <a:srgbClr val="534949"/>
                </a:solidFill>
              </a:rPr>
              <a:pPr/>
              <a:t>14/10/2016</a:t>
            </a:fld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EAED-1B6C-4881-9E49-D68F7C3115A8}" type="slidenum">
              <a:rPr lang="en-GB" smtClean="0">
                <a:solidFill>
                  <a:srgbClr val="534949"/>
                </a:solidFill>
              </a:rPr>
              <a:pPr/>
              <a:t>‹#›</a:t>
            </a:fld>
            <a:endParaRPr lang="en-GB" dirty="0">
              <a:solidFill>
                <a:srgbClr val="53494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198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347200" y="150876"/>
            <a:ext cx="26416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9" name="Rectangle 8"/>
          <p:cNvSpPr/>
          <p:nvPr/>
        </p:nvSpPr>
        <p:spPr>
          <a:xfrm>
            <a:off x="203200" y="152400"/>
            <a:ext cx="89408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800" y="304801"/>
            <a:ext cx="7823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46336" y="2130552"/>
            <a:ext cx="2231136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A551C-2BD4-4627-9BF3-50171C17916A}" type="datetimeFigureOut">
              <a:rPr lang="en-GB" smtClean="0">
                <a:solidFill>
                  <a:srgbClr val="534949"/>
                </a:solidFill>
              </a:rPr>
              <a:pPr/>
              <a:t>14/10/2016</a:t>
            </a:fld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08FEAED-1B6C-4881-9E49-D68F7C3115A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9546336" y="457200"/>
            <a:ext cx="2234213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7393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 useBgFill="1">
        <p:nvSpPr>
          <p:cNvPr id="9" name="Rectangle 8"/>
          <p:cNvSpPr/>
          <p:nvPr/>
        </p:nvSpPr>
        <p:spPr>
          <a:xfrm>
            <a:off x="9347200" y="150876"/>
            <a:ext cx="26416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3200" y="152400"/>
            <a:ext cx="89408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50400" y="2133600"/>
            <a:ext cx="22352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A551C-2BD4-4627-9BF3-50171C17916A}" type="datetimeFigureOut">
              <a:rPr lang="en-GB" smtClean="0">
                <a:solidFill>
                  <a:srgbClr val="CCD1B9"/>
                </a:solidFill>
              </a:rPr>
              <a:pPr/>
              <a:t>14/10/2016</a:t>
            </a:fld>
            <a:endParaRPr lang="en-GB" dirty="0">
              <a:solidFill>
                <a:srgbClr val="CCD1B9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CCD1B9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EAED-1B6C-4881-9E49-D68F7C3115A8}" type="slidenum">
              <a:rPr lang="en-GB" smtClean="0">
                <a:solidFill>
                  <a:srgbClr val="CCD1B9"/>
                </a:solidFill>
              </a:rPr>
              <a:pPr/>
              <a:t>‹#›</a:t>
            </a:fld>
            <a:endParaRPr lang="en-GB" dirty="0">
              <a:solidFill>
                <a:srgbClr val="CCD1B9"/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550400" y="460248"/>
            <a:ext cx="22352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75801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A551C-2BD4-4627-9BF3-50171C17916A}" type="datetimeFigureOut">
              <a:rPr lang="en-GB" smtClean="0">
                <a:solidFill>
                  <a:srgbClr val="534949"/>
                </a:solidFill>
              </a:rPr>
              <a:pPr/>
              <a:t>14/10/2016</a:t>
            </a:fld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FEAED-1B6C-4881-9E49-D68F7C3115A8}" type="slidenum">
              <a:rPr lang="en-GB" smtClean="0">
                <a:solidFill>
                  <a:srgbClr val="534949"/>
                </a:solidFill>
              </a:rPr>
              <a:pPr/>
              <a:t>‹#›</a:t>
            </a:fld>
            <a:endParaRPr lang="en-GB" dirty="0">
              <a:solidFill>
                <a:srgbClr val="53494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412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03200" y="147319"/>
            <a:ext cx="89408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347200" y="147319"/>
            <a:ext cx="2608061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50400" y="274639"/>
            <a:ext cx="2235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A551C-2BD4-4627-9BF3-50171C17916A}" type="datetimeFigureOut">
              <a:rPr lang="en-GB" smtClean="0">
                <a:solidFill>
                  <a:srgbClr val="534949"/>
                </a:solidFill>
              </a:rPr>
              <a:pPr/>
              <a:t>14/10/2016</a:t>
            </a:fld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08FEAED-1B6C-4881-9E49-D68F7C3115A8}" type="slidenum">
              <a:rPr lang="en-GB" smtClean="0">
                <a:solidFill>
                  <a:srgbClr val="CCD1B9"/>
                </a:solidFill>
              </a:rPr>
              <a:pPr/>
              <a:t>‹#›</a:t>
            </a:fld>
            <a:endParaRPr lang="en-GB" dirty="0">
              <a:solidFill>
                <a:srgbClr val="CCD1B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368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3200" y="1634971"/>
            <a:ext cx="11775736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3199" y="152401"/>
            <a:ext cx="11752063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355847"/>
            <a:ext cx="11175013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7999" y="1719071"/>
            <a:ext cx="11210524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4517" y="6356350"/>
            <a:ext cx="2844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2CFA551C-2BD4-4627-9BF3-50171C17916A}" type="datetimeFigureOut">
              <a:rPr lang="en-GB" smtClean="0">
                <a:solidFill>
                  <a:srgbClr val="534949"/>
                </a:solidFill>
              </a:rPr>
              <a:pPr/>
              <a:t>14/10/2016</a:t>
            </a:fld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64000" y="6356350"/>
            <a:ext cx="4470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GB" dirty="0">
              <a:solidFill>
                <a:srgbClr val="53494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79573" y="6355080"/>
            <a:ext cx="777288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A08FEAED-1B6C-4881-9E49-D68F7C3115A8}" type="slidenum">
              <a:rPr lang="en-GB" smtClean="0">
                <a:solidFill>
                  <a:srgbClr val="534949"/>
                </a:solidFill>
              </a:rPr>
              <a:pPr/>
              <a:t>‹#›</a:t>
            </a:fld>
            <a:endParaRPr lang="en-GB" dirty="0">
              <a:solidFill>
                <a:srgbClr val="53494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135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onoskop.org/images/4/43/Foucault_Michel_Discipline_and_Punish_The_Birth_of_the_Prison_1977_1995.pdf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Alexander Scott</a:t>
            </a:r>
          </a:p>
          <a:p>
            <a:r>
              <a:rPr lang="en-GB" sz="1600" dirty="0" smtClean="0">
                <a:solidFill>
                  <a:srgbClr val="002060"/>
                </a:solidFill>
              </a:rPr>
              <a:t>alexander.scott@uwtsd.ac.uk</a:t>
            </a:r>
            <a:endParaRPr lang="en-GB" sz="1600" dirty="0">
              <a:solidFill>
                <a:srgbClr val="00206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9981" y="2749646"/>
            <a:ext cx="8755961" cy="1828800"/>
          </a:xfrm>
        </p:spPr>
        <p:txBody>
          <a:bodyPr/>
          <a:lstStyle/>
          <a:p>
            <a:r>
              <a:rPr lang="en-GB" sz="3200" b="1" dirty="0" smtClean="0"/>
              <a:t>AHHI6013</a:t>
            </a:r>
            <a:br>
              <a:rPr lang="en-GB" sz="3200" b="1" dirty="0" smtClean="0"/>
            </a:br>
            <a:r>
              <a:rPr lang="en-GB" dirty="0" smtClean="0">
                <a:solidFill>
                  <a:srgbClr val="FFFF00"/>
                </a:solidFill>
              </a:rPr>
              <a:t>Week 2</a:t>
            </a:r>
            <a:br>
              <a:rPr lang="en-GB" dirty="0" smtClean="0">
                <a:solidFill>
                  <a:srgbClr val="FFFF00"/>
                </a:solidFill>
              </a:rPr>
            </a:br>
            <a:r>
              <a:rPr lang="en-GB" b="1" dirty="0"/>
              <a:t>Power, Punishment, Panopticism: 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Prison </a:t>
            </a:r>
            <a:r>
              <a:rPr lang="en-GB" b="1" dirty="0"/>
              <a:t>and the Birth of Disciplinary </a:t>
            </a:r>
            <a:r>
              <a:rPr lang="en-GB" b="1" dirty="0" smtClean="0"/>
              <a:t>Society</a:t>
            </a:r>
            <a:br>
              <a:rPr lang="en-GB" b="1" dirty="0" smtClean="0"/>
            </a:br>
            <a:r>
              <a:rPr lang="en-GB" b="1" dirty="0" smtClean="0">
                <a:solidFill>
                  <a:srgbClr val="92D050"/>
                </a:solidFill>
              </a:rPr>
              <a:t>Lecture </a:t>
            </a:r>
            <a:r>
              <a:rPr lang="en-GB" b="1" dirty="0" smtClean="0">
                <a:solidFill>
                  <a:srgbClr val="92D050"/>
                </a:solidFill>
              </a:rPr>
              <a:t>2: </a:t>
            </a:r>
            <a:r>
              <a:rPr lang="en-GB" b="1" dirty="0" smtClean="0">
                <a:solidFill>
                  <a:srgbClr val="92D050"/>
                </a:solidFill>
              </a:rPr>
              <a:t>benthamite</a:t>
            </a:r>
            <a:r>
              <a:rPr lang="en-GB" b="1" dirty="0" smtClean="0">
                <a:solidFill>
                  <a:srgbClr val="92D050"/>
                </a:solidFill>
              </a:rPr>
              <a:t> conceptions of power/punishment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r>
              <a:rPr lang="en-GB" dirty="0" smtClean="0">
                <a:solidFill>
                  <a:srgbClr val="92D050"/>
                </a:solidFill>
              </a:rPr>
              <a:t> </a:t>
            </a:r>
            <a:endParaRPr lang="en-GB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11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00" y="435518"/>
            <a:ext cx="11175013" cy="1054394"/>
          </a:xfrm>
        </p:spPr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Michel Foucault (1926–1984)</a:t>
            </a:r>
            <a:br>
              <a:rPr lang="en-GB" dirty="0" smtClean="0"/>
            </a:b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101" y="1693994"/>
            <a:ext cx="2619375" cy="39433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111564" y="1851692"/>
            <a:ext cx="4991549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dirty="0" smtClean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Lecture reading:</a:t>
            </a:r>
          </a:p>
          <a:p>
            <a:pPr algn="just"/>
            <a:r>
              <a:rPr lang="en-GB" dirty="0" smtClean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Michel </a:t>
            </a:r>
            <a:r>
              <a:rPr lang="en-GB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Foucault</a:t>
            </a:r>
            <a:r>
              <a:rPr lang="en-GB" i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Discipline and Punish: The Birth of the Prison</a:t>
            </a:r>
            <a:r>
              <a:rPr lang="en-GB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(London: Penguin, 1977 </a:t>
            </a:r>
            <a:r>
              <a:rPr lang="en-GB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[French 1975</a:t>
            </a:r>
            <a:r>
              <a:rPr lang="en-GB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]), pp. </a:t>
            </a:r>
            <a:r>
              <a:rPr lang="en-GB" dirty="0" smtClean="0"/>
              <a:t>195–209, 293–296, 307-308.</a:t>
            </a:r>
            <a:endParaRPr lang="en-US" dirty="0" smtClean="0"/>
          </a:p>
          <a:p>
            <a:pPr algn="just"/>
            <a:r>
              <a:rPr lang="en-GB" dirty="0" smtClean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Full </a:t>
            </a:r>
            <a:r>
              <a:rPr lang="en-GB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copy of book, available here: </a:t>
            </a:r>
            <a:r>
              <a:rPr lang="en-GB" u="sng" dirty="0">
                <a:solidFill>
                  <a:srgbClr val="0563C1"/>
                </a:solidFill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https://monoskop.org/images/4/43/Foucault_Michel_Discipline_and_Punish_The_Birth_of_the_Prison_1977_1995.pdf</a:t>
            </a:r>
            <a:r>
              <a:rPr lang="en-GB" dirty="0" smtClean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GB" dirty="0" smtClean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Jeremy </a:t>
            </a:r>
            <a:r>
              <a:rPr lang="en-GB" sz="1600" dirty="0"/>
              <a:t>Bentham, </a:t>
            </a:r>
            <a:r>
              <a:rPr lang="en-GB" sz="1600" i="1" dirty="0"/>
              <a:t>Panopticon; Or the Inspection-House</a:t>
            </a:r>
            <a:r>
              <a:rPr lang="en-GB" sz="1600" dirty="0"/>
              <a:t> (1787) extracts: Preface, Letter I, Letter II, Letter IV, Letter V, Letter VI, Letter XXI.</a:t>
            </a:r>
            <a:endParaRPr lang="en-US" sz="16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/>
              <a:t>Samuel Bentham, Panopticon illustrations (1787)</a:t>
            </a: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N Harou Romain, Plan for Penitentiary illustration (1840</a:t>
            </a:r>
            <a:endParaRPr lang="en-US" sz="16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3113" y="1593801"/>
            <a:ext cx="3864056" cy="25255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3113" y="4112372"/>
            <a:ext cx="3922326" cy="2745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60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946023" y="1420342"/>
            <a:ext cx="2762364" cy="28955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 cap="all" spc="200" baseline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 Placeholder 2"/>
          <p:cNvSpPr txBox="1">
            <a:spLocks/>
          </p:cNvSpPr>
          <p:nvPr/>
        </p:nvSpPr>
        <p:spPr>
          <a:xfrm>
            <a:off x="165003" y="1562641"/>
            <a:ext cx="2233951" cy="1675411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000" kern="1200" spc="1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6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3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C66951"/>
              </a:buClr>
              <a:buFont typeface="Wingdings 2" pitchFamily="18" charset="2"/>
              <a:buNone/>
            </a:pPr>
            <a:endParaRPr lang="en-US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165003" y="1617820"/>
            <a:ext cx="8721776" cy="5083412"/>
          </a:xfrm>
          <a:prstGeom prst="rect">
            <a:avLst/>
          </a:prstGeom>
        </p:spPr>
        <p:txBody>
          <a:bodyPr lIns="365760" rIns="365760">
            <a:no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000" kern="1200" spc="1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6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3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just">
              <a:buClr>
                <a:srgbClr val="C66951"/>
              </a:buClr>
              <a:buFont typeface="Wingdings 2" pitchFamily="18" charset="2"/>
              <a:buNone/>
            </a:pPr>
            <a:endParaRPr lang="en-US" sz="1000" dirty="0" smtClean="0">
              <a:solidFill>
                <a:srgbClr val="534949"/>
              </a:solidFill>
            </a:endParaRPr>
          </a:p>
          <a:p>
            <a:pPr algn="just">
              <a:buClr>
                <a:srgbClr val="C66951"/>
              </a:buClr>
            </a:pPr>
            <a:r>
              <a:rPr lang="en-US" dirty="0" smtClean="0">
                <a:solidFill>
                  <a:srgbClr val="534949"/>
                </a:solidFill>
              </a:rPr>
              <a:t>Foucault argues against </a:t>
            </a:r>
            <a:r>
              <a:rPr lang="en-US" dirty="0" smtClean="0">
                <a:solidFill>
                  <a:srgbClr val="534949"/>
                </a:solidFill>
              </a:rPr>
              <a:t>the notion </a:t>
            </a:r>
            <a:r>
              <a:rPr lang="en-US" dirty="0" smtClean="0">
                <a:solidFill>
                  <a:srgbClr val="534949"/>
                </a:solidFill>
              </a:rPr>
              <a:t>that </a:t>
            </a:r>
            <a:r>
              <a:rPr lang="en-US" dirty="0" smtClean="0">
                <a:solidFill>
                  <a:srgbClr val="534949"/>
                </a:solidFill>
              </a:rPr>
              <a:t>late-18</a:t>
            </a:r>
            <a:r>
              <a:rPr lang="en-US" baseline="30000" dirty="0" smtClean="0">
                <a:solidFill>
                  <a:srgbClr val="534949"/>
                </a:solidFill>
              </a:rPr>
              <a:t>th</a:t>
            </a:r>
            <a:r>
              <a:rPr lang="en-US" dirty="0">
                <a:solidFill>
                  <a:srgbClr val="534949"/>
                </a:solidFill>
              </a:rPr>
              <a:t>-</a:t>
            </a:r>
            <a:r>
              <a:rPr lang="en-US" dirty="0" smtClean="0">
                <a:solidFill>
                  <a:srgbClr val="534949"/>
                </a:solidFill>
              </a:rPr>
              <a:t>/early-19</a:t>
            </a:r>
            <a:r>
              <a:rPr lang="en-US" baseline="30000" dirty="0" smtClean="0">
                <a:solidFill>
                  <a:srgbClr val="534949"/>
                </a:solidFill>
              </a:rPr>
              <a:t>th</a:t>
            </a:r>
            <a:r>
              <a:rPr lang="en-US" dirty="0" smtClean="0">
                <a:solidFill>
                  <a:srgbClr val="534949"/>
                </a:solidFill>
              </a:rPr>
              <a:t>-century shifts </a:t>
            </a:r>
            <a:r>
              <a:rPr lang="en-US" dirty="0" smtClean="0">
                <a:solidFill>
                  <a:srgbClr val="534949"/>
                </a:solidFill>
              </a:rPr>
              <a:t>in how crime was </a:t>
            </a:r>
            <a:r>
              <a:rPr lang="en-GB" dirty="0" smtClean="0">
                <a:solidFill>
                  <a:srgbClr val="534949"/>
                </a:solidFill>
              </a:rPr>
              <a:t>conceptualised</a:t>
            </a:r>
            <a:r>
              <a:rPr lang="en-US" dirty="0" smtClean="0">
                <a:solidFill>
                  <a:srgbClr val="534949"/>
                </a:solidFill>
              </a:rPr>
              <a:t> and punishment administered </a:t>
            </a:r>
            <a:r>
              <a:rPr lang="en-US" dirty="0" smtClean="0">
                <a:solidFill>
                  <a:srgbClr val="534949"/>
                </a:solidFill>
              </a:rPr>
              <a:t>resulted </a:t>
            </a:r>
            <a:r>
              <a:rPr lang="en-US" dirty="0" smtClean="0">
                <a:solidFill>
                  <a:srgbClr val="534949"/>
                </a:solidFill>
              </a:rPr>
              <a:t>from Enlightened Humanism so much as they </a:t>
            </a:r>
            <a:r>
              <a:rPr lang="en-US" dirty="0" smtClean="0">
                <a:solidFill>
                  <a:srgbClr val="FF0000"/>
                </a:solidFill>
              </a:rPr>
              <a:t>aimed at a better economy of punishment </a:t>
            </a:r>
            <a:r>
              <a:rPr lang="en-US" dirty="0" smtClean="0">
                <a:solidFill>
                  <a:srgbClr val="534949"/>
                </a:solidFill>
              </a:rPr>
              <a:t>– and by extension </a:t>
            </a:r>
            <a:r>
              <a:rPr lang="en-US" b="1" dirty="0" smtClean="0">
                <a:solidFill>
                  <a:srgbClr val="7030A0"/>
                </a:solidFill>
              </a:rPr>
              <a:t>a better economy of power. </a:t>
            </a:r>
          </a:p>
          <a:p>
            <a:pPr algn="just">
              <a:buClr>
                <a:srgbClr val="C66951"/>
              </a:buClr>
            </a:pPr>
            <a:endParaRPr lang="en-US" dirty="0" smtClean="0">
              <a:solidFill>
                <a:srgbClr val="534949"/>
              </a:solidFill>
            </a:endParaRPr>
          </a:p>
          <a:p>
            <a:pPr algn="just">
              <a:buClr>
                <a:srgbClr val="C66951"/>
              </a:buClr>
            </a:pPr>
            <a:r>
              <a:rPr lang="en-US" dirty="0" smtClean="0">
                <a:solidFill>
                  <a:srgbClr val="534949"/>
                </a:solidFill>
              </a:rPr>
              <a:t>Thus it </a:t>
            </a:r>
            <a:r>
              <a:rPr lang="en-US" dirty="0">
                <a:solidFill>
                  <a:srgbClr val="534949"/>
                </a:solidFill>
              </a:rPr>
              <a:t>was less torture per se that was a problem for prison and social reformers, and more its </a:t>
            </a:r>
            <a:r>
              <a:rPr lang="en-US" i="1" dirty="0">
                <a:solidFill>
                  <a:srgbClr val="534949"/>
                </a:solidFill>
              </a:rPr>
              <a:t>inefficiencies</a:t>
            </a:r>
            <a:r>
              <a:rPr lang="en-US" dirty="0">
                <a:solidFill>
                  <a:srgbClr val="534949"/>
                </a:solidFill>
              </a:rPr>
              <a:t>. </a:t>
            </a:r>
            <a:r>
              <a:rPr lang="en-US" dirty="0" smtClean="0">
                <a:solidFill>
                  <a:srgbClr val="534949"/>
                </a:solidFill>
              </a:rPr>
              <a:t>Because  even </a:t>
            </a:r>
            <a:r>
              <a:rPr lang="en-GB" dirty="0" smtClean="0">
                <a:solidFill>
                  <a:srgbClr val="534949"/>
                </a:solidFill>
              </a:rPr>
              <a:t>“in </a:t>
            </a:r>
            <a:r>
              <a:rPr lang="en-US" dirty="0" smtClean="0">
                <a:solidFill>
                  <a:srgbClr val="534949"/>
                </a:solidFill>
              </a:rPr>
              <a:t>the </a:t>
            </a:r>
            <a:r>
              <a:rPr lang="en-US" dirty="0">
                <a:solidFill>
                  <a:srgbClr val="534949"/>
                </a:solidFill>
              </a:rPr>
              <a:t>‘excesses’ of torture, a whole economy of power is </a:t>
            </a:r>
            <a:r>
              <a:rPr lang="en-US" dirty="0" smtClean="0">
                <a:solidFill>
                  <a:srgbClr val="534949"/>
                </a:solidFill>
              </a:rPr>
              <a:t>invested” (p</a:t>
            </a:r>
            <a:r>
              <a:rPr lang="en-US" dirty="0">
                <a:solidFill>
                  <a:srgbClr val="534949"/>
                </a:solidFill>
              </a:rPr>
              <a:t>. </a:t>
            </a:r>
            <a:r>
              <a:rPr lang="en-US" dirty="0" smtClean="0">
                <a:solidFill>
                  <a:srgbClr val="534949"/>
                </a:solidFill>
              </a:rPr>
              <a:t>35), prison reform therefore involved the creation and exercise of new economies of punishment and new regimes of power.</a:t>
            </a:r>
            <a:endParaRPr lang="en-US" dirty="0">
              <a:solidFill>
                <a:srgbClr val="534949"/>
              </a:solidFill>
            </a:endParaRPr>
          </a:p>
          <a:p>
            <a:pPr marL="45720" indent="0">
              <a:buClr>
                <a:srgbClr val="C66951"/>
              </a:buClr>
              <a:buFont typeface="Wingdings 2" pitchFamily="18" charset="2"/>
              <a:buNone/>
            </a:pPr>
            <a:endParaRPr lang="en-US" dirty="0" smtClean="0">
              <a:solidFill>
                <a:srgbClr val="534949"/>
              </a:solidFill>
            </a:endParaRPr>
          </a:p>
          <a:p>
            <a:pPr marL="45720" indent="0">
              <a:buClr>
                <a:srgbClr val="C66951"/>
              </a:buClr>
              <a:buFont typeface="Wingdings 2" pitchFamily="18" charset="2"/>
              <a:buNone/>
            </a:pPr>
            <a:endParaRPr lang="en-US" dirty="0">
              <a:solidFill>
                <a:srgbClr val="534949"/>
              </a:solidFill>
            </a:endParaRPr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220122" y="158652"/>
            <a:ext cx="11783608" cy="12475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 cap="all" spc="200" baseline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i="1" dirty="0" smtClean="0">
                <a:solidFill>
                  <a:prstClr val="white"/>
                </a:solidFill>
              </a:rPr>
              <a:t>Discipline and </a:t>
            </a:r>
            <a:r>
              <a:rPr lang="en-GB" i="1" dirty="0" smtClean="0">
                <a:solidFill>
                  <a:prstClr val="white"/>
                </a:solidFill>
              </a:rPr>
              <a:t>punish</a:t>
            </a:r>
            <a:endParaRPr lang="en-GB" dirty="0">
              <a:solidFill>
                <a:srgbClr val="FFFF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9754" y="1639336"/>
            <a:ext cx="3203975" cy="22290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7103" y="3819784"/>
            <a:ext cx="2206626" cy="2881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52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12140" y="1693994"/>
            <a:ext cx="4991549" cy="6596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endParaRPr lang="en-GB" sz="28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188686" y="1693994"/>
            <a:ext cx="8058104" cy="4931590"/>
          </a:xfrm>
          <a:prstGeom prst="rect">
            <a:avLst/>
          </a:prstGeom>
        </p:spPr>
        <p:txBody>
          <a:bodyPr lIns="365760" rIns="365760">
            <a:no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000" kern="1200" spc="1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6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3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C66951"/>
              </a:buClr>
            </a:pPr>
            <a:r>
              <a:rPr lang="en-GB" sz="2150" dirty="0" smtClean="0">
                <a:solidFill>
                  <a:srgbClr val="534949"/>
                </a:solidFill>
              </a:rPr>
              <a:t>Foucault’s primary intellectual concern was the symbiosis of </a:t>
            </a:r>
            <a:r>
              <a:rPr lang="en-GB" sz="215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knowledge/power</a:t>
            </a:r>
            <a:r>
              <a:rPr lang="en-GB" sz="2150" dirty="0" smtClean="0">
                <a:solidFill>
                  <a:srgbClr val="534949"/>
                </a:solidFill>
              </a:rPr>
              <a:t>. In </a:t>
            </a:r>
            <a:r>
              <a:rPr lang="en-GB" sz="2150" i="1" dirty="0" smtClean="0">
                <a:solidFill>
                  <a:srgbClr val="534949"/>
                </a:solidFill>
              </a:rPr>
              <a:t>Discipline and Punish</a:t>
            </a:r>
            <a:r>
              <a:rPr lang="en-GB" sz="2150" dirty="0" smtClean="0">
                <a:solidFill>
                  <a:srgbClr val="534949"/>
                </a:solidFill>
              </a:rPr>
              <a:t>, he paid particular attention to what he perceived as the intimate relationship between human sciences – sociology, criminology, psychology, psychoanalysis – and systems of punishment/power.</a:t>
            </a:r>
          </a:p>
          <a:p>
            <a:pPr algn="just">
              <a:buClr>
                <a:srgbClr val="C66951"/>
              </a:buClr>
            </a:pPr>
            <a:r>
              <a:rPr lang="en-GB" sz="2150" dirty="0" smtClean="0">
                <a:solidFill>
                  <a:srgbClr val="534949"/>
                </a:solidFill>
              </a:rPr>
              <a:t>The implications of this were not deemed as exclusively limited to ‘the birth of the prison.’ Rather, Foucault sought to map the </a:t>
            </a:r>
            <a:r>
              <a:rPr lang="en-GB" sz="2150" b="1" i="1" dirty="0" smtClean="0">
                <a:solidFill>
                  <a:srgbClr val="534949"/>
                </a:solidFill>
              </a:rPr>
              <a:t>disciplinary regimes </a:t>
            </a:r>
            <a:r>
              <a:rPr lang="en-GB" sz="2150" dirty="0" smtClean="0">
                <a:solidFill>
                  <a:srgbClr val="534949"/>
                </a:solidFill>
              </a:rPr>
              <a:t>of the modern prison </a:t>
            </a:r>
            <a:r>
              <a:rPr lang="en-GB" sz="2150" b="1" i="1" dirty="0" smtClean="0">
                <a:solidFill>
                  <a:srgbClr val="534949"/>
                </a:solidFill>
              </a:rPr>
              <a:t>onto society as a whole</a:t>
            </a:r>
            <a:r>
              <a:rPr lang="en-GB" sz="2150" dirty="0" smtClean="0">
                <a:solidFill>
                  <a:srgbClr val="534949"/>
                </a:solidFill>
              </a:rPr>
              <a:t>. </a:t>
            </a:r>
            <a:r>
              <a:rPr lang="en-GB" sz="2150" dirty="0" smtClean="0">
                <a:solidFill>
                  <a:srgbClr val="534949"/>
                </a:solidFill>
              </a:rPr>
              <a:t>The key to  Foucault’s analytical ‘leap’ is the ideal prison designed by Jeremy Bentham in 1787: the </a:t>
            </a:r>
            <a:r>
              <a:rPr lang="en-GB" sz="2150" b="1" dirty="0" smtClean="0">
                <a:solidFill>
                  <a:srgbClr val="534949"/>
                </a:solidFill>
              </a:rPr>
              <a:t>Panopticon</a:t>
            </a:r>
            <a:r>
              <a:rPr lang="en-GB" sz="2150" dirty="0" smtClean="0">
                <a:solidFill>
                  <a:srgbClr val="534949"/>
                </a:solidFill>
              </a:rPr>
              <a:t> (see Friday class).</a:t>
            </a:r>
            <a:endParaRPr lang="en-US" sz="2150" dirty="0">
              <a:solidFill>
                <a:srgbClr val="534949"/>
              </a:solidFill>
            </a:endParaRPr>
          </a:p>
          <a:p>
            <a:pPr marL="45720" indent="0">
              <a:buClr>
                <a:srgbClr val="C66951"/>
              </a:buClr>
              <a:buFont typeface="Wingdings 2" pitchFamily="18" charset="2"/>
              <a:buNone/>
            </a:pPr>
            <a:endParaRPr lang="en-US" dirty="0" smtClean="0">
              <a:solidFill>
                <a:srgbClr val="534949"/>
              </a:solidFill>
            </a:endParaRPr>
          </a:p>
          <a:p>
            <a:pPr marL="45720" indent="0">
              <a:buClr>
                <a:srgbClr val="C66951"/>
              </a:buClr>
              <a:buFont typeface="Wingdings 2" pitchFamily="18" charset="2"/>
              <a:buNone/>
            </a:pPr>
            <a:endParaRPr lang="en-US" dirty="0">
              <a:solidFill>
                <a:srgbClr val="534949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0" y="1568700"/>
            <a:ext cx="3810000" cy="2667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3737" y="3701143"/>
            <a:ext cx="1948478" cy="291525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/>
          <a:srcRect t="491" b="-1"/>
          <a:stretch/>
        </p:blipFill>
        <p:spPr>
          <a:xfrm>
            <a:off x="8246790" y="3701143"/>
            <a:ext cx="1751099" cy="2924441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Title 2"/>
          <p:cNvSpPr txBox="1">
            <a:spLocks/>
          </p:cNvSpPr>
          <p:nvPr/>
        </p:nvSpPr>
        <p:spPr>
          <a:xfrm>
            <a:off x="220122" y="158652"/>
            <a:ext cx="11783608" cy="12475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 cap="all" spc="200" baseline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i="1" dirty="0" smtClean="0">
                <a:solidFill>
                  <a:prstClr val="white"/>
                </a:solidFill>
              </a:rPr>
              <a:t>Discipline and </a:t>
            </a:r>
            <a:r>
              <a:rPr lang="en-GB" i="1" dirty="0" smtClean="0">
                <a:solidFill>
                  <a:prstClr val="white"/>
                </a:solidFill>
              </a:rPr>
              <a:t>punish</a:t>
            </a:r>
            <a:endParaRPr lang="en-GB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36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609599" y="1719071"/>
            <a:ext cx="6033247" cy="5044800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n-GB" dirty="0" smtClean="0"/>
              <a:t>b. 1748, London; d. 1832, London</a:t>
            </a:r>
          </a:p>
          <a:p>
            <a:pPr algn="just"/>
            <a:r>
              <a:rPr lang="en-GB" dirty="0" smtClean="0"/>
              <a:t>Philosopher, legal scholar, social reformer </a:t>
            </a:r>
          </a:p>
          <a:p>
            <a:pPr algn="just"/>
            <a:r>
              <a:rPr lang="en-GB" dirty="0" smtClean="0"/>
              <a:t>Product of Age of Enlightenment – influence of French </a:t>
            </a:r>
            <a:r>
              <a:rPr lang="en-GB" i="1" dirty="0" smtClean="0"/>
              <a:t>philosophes </a:t>
            </a:r>
            <a:r>
              <a:rPr lang="en-GB" dirty="0"/>
              <a:t>plus Joseph </a:t>
            </a:r>
            <a:r>
              <a:rPr lang="en-GB" dirty="0" smtClean="0"/>
              <a:t>Priestley, </a:t>
            </a:r>
            <a:r>
              <a:rPr lang="en-US" dirty="0" smtClean="0"/>
              <a:t>John Locke and David Hume; close friend of James Mill – father of John Stuart Mill, a key follower of Bentham’s thought</a:t>
            </a:r>
          </a:p>
          <a:p>
            <a:pPr algn="just"/>
            <a:r>
              <a:rPr lang="en-GB" dirty="0" smtClean="0"/>
              <a:t>Context of American and French Revolutions</a:t>
            </a:r>
          </a:p>
          <a:p>
            <a:pPr algn="just"/>
            <a:r>
              <a:rPr lang="en-GB" dirty="0" smtClean="0"/>
              <a:t>Context of Industrial Revolution’s onset – era of technological change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267680" y="1719263"/>
            <a:ext cx="3244640" cy="44069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Jeremy Bentham </a:t>
            </a:r>
            <a:r>
              <a:rPr lang="en-GB" dirty="0"/>
              <a:t>(</a:t>
            </a:r>
            <a:r>
              <a:rPr lang="en-GB" dirty="0" smtClean="0"/>
              <a:t>1748–1832)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561662" y="1850641"/>
            <a:ext cx="122393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Jeremy Bentham, by Henry William Pickersgill (pre 1875)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375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609600" y="1719071"/>
            <a:ext cx="6264536" cy="4821578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n-GB" dirty="0" smtClean="0"/>
              <a:t>Campaigned for codification of common law</a:t>
            </a:r>
          </a:p>
          <a:p>
            <a:pPr algn="just"/>
            <a:r>
              <a:rPr lang="en-GB" dirty="0" smtClean="0"/>
              <a:t>Animal Rights campaigner</a:t>
            </a:r>
          </a:p>
          <a:p>
            <a:pPr algn="just"/>
            <a:r>
              <a:rPr lang="en-GB" dirty="0" smtClean="0"/>
              <a:t>Believed in gender equality</a:t>
            </a:r>
          </a:p>
          <a:p>
            <a:pPr algn="just"/>
            <a:r>
              <a:rPr lang="en-GB" dirty="0" smtClean="0"/>
              <a:t>Argued for decriminalisation </a:t>
            </a:r>
            <a:r>
              <a:rPr lang="en-GB" dirty="0"/>
              <a:t>of homosexuality </a:t>
            </a:r>
            <a:r>
              <a:rPr lang="en-GB" dirty="0" smtClean="0"/>
              <a:t>(‘pederasty’ </a:t>
            </a:r>
            <a:r>
              <a:rPr lang="en-GB" dirty="0"/>
              <a:t>–</a:t>
            </a:r>
            <a:r>
              <a:rPr lang="en-GB" sz="1400" dirty="0"/>
              <a:t> see  Offences Against </a:t>
            </a:r>
            <a:r>
              <a:rPr lang="en-GB" sz="1400" dirty="0" smtClean="0"/>
              <a:t>One’s Self, 1785</a:t>
            </a:r>
            <a:r>
              <a:rPr lang="en-GB" dirty="0" smtClean="0"/>
              <a:t>)</a:t>
            </a:r>
          </a:p>
          <a:p>
            <a:pPr algn="just"/>
            <a:r>
              <a:rPr lang="en-GB" dirty="0"/>
              <a:t>I</a:t>
            </a:r>
            <a:r>
              <a:rPr lang="en-GB" dirty="0" smtClean="0"/>
              <a:t>nfluence on est. of University College London, 1826 (its ‘spiritual founder’) – open  access to all </a:t>
            </a:r>
            <a:r>
              <a:rPr lang="en-US" dirty="0"/>
              <a:t>the first in England to admit </a:t>
            </a:r>
            <a:r>
              <a:rPr lang="en-US" dirty="0" smtClean="0"/>
              <a:t>all males regardless </a:t>
            </a:r>
            <a:r>
              <a:rPr lang="en-US" dirty="0"/>
              <a:t>of race, creed or political </a:t>
            </a:r>
            <a:r>
              <a:rPr lang="en-US" dirty="0" smtClean="0"/>
              <a:t>belief (first to admit women on equal terms, 1878)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267680" y="1719263"/>
            <a:ext cx="3244640" cy="44069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Jeremy Bentham </a:t>
            </a:r>
            <a:r>
              <a:rPr lang="en-GB" dirty="0"/>
              <a:t>(1748–1832) </a:t>
            </a:r>
            <a:r>
              <a:rPr lang="en-GB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2799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307787" y="1665282"/>
            <a:ext cx="4640731" cy="490764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GB" dirty="0" smtClean="0"/>
              <a:t>Bentham dedicated his body to science – public dissection</a:t>
            </a:r>
          </a:p>
          <a:p>
            <a:pPr algn="just"/>
            <a:r>
              <a:rPr lang="en-GB" dirty="0" smtClean="0"/>
              <a:t>Skeleton and skull used in creation of the “auto-icon” – preserved cadaver using mummification and taxidermy methods (since replaced with wax moulds, through retaining some of Bentham’s hair)</a:t>
            </a:r>
          </a:p>
          <a:p>
            <a:pPr algn="just"/>
            <a:r>
              <a:rPr lang="en-GB" dirty="0" smtClean="0"/>
              <a:t>Auto-icon still on public display at UCL (pictured) – original skull in its archaeological collection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Jeremy Bentham </a:t>
            </a:r>
            <a:r>
              <a:rPr lang="en-GB" dirty="0"/>
              <a:t>(1748–1832</a:t>
            </a:r>
            <a:r>
              <a:rPr lang="en-GB" dirty="0" smtClean="0"/>
              <a:t>) 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399141" y="1728416"/>
            <a:ext cx="4311427" cy="276621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399141" y="4494634"/>
            <a:ext cx="23463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‘The Mortal Remains of Jeremy Bentham, laid out for public dissection,’  HH Pickersgill (1832)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0898" y="2369039"/>
            <a:ext cx="3220292" cy="429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605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609599" y="1719071"/>
            <a:ext cx="6361355" cy="4649455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GB" dirty="0" smtClean="0"/>
              <a:t>Founder of modern social-moral-political philosophy of Utilitarianism: emphasis on utility, usefulness</a:t>
            </a:r>
          </a:p>
          <a:p>
            <a:pPr algn="just"/>
            <a:r>
              <a:rPr lang="en-GB" dirty="0" smtClean="0"/>
              <a:t>Ethical dimension: based on Bentham’s “</a:t>
            </a:r>
            <a:r>
              <a:rPr lang="en-US" dirty="0" smtClean="0"/>
              <a:t>fundamental axiom” that “it </a:t>
            </a:r>
            <a:r>
              <a:rPr lang="en-US" dirty="0"/>
              <a:t>is the greatest happiness of the greatest number that is the measure of right and </a:t>
            </a:r>
            <a:r>
              <a:rPr lang="en-US" dirty="0" smtClean="0"/>
              <a:t>wrong” </a:t>
            </a:r>
            <a:r>
              <a:rPr lang="en-US" sz="1400" dirty="0" smtClean="0"/>
              <a:t>(from </a:t>
            </a:r>
            <a:r>
              <a:rPr lang="en-US" sz="1400" i="1" dirty="0" smtClean="0"/>
              <a:t>A Fragment on Government</a:t>
            </a:r>
            <a:r>
              <a:rPr lang="en-US" sz="1400" dirty="0" smtClean="0"/>
              <a:t>, 1776)</a:t>
            </a:r>
            <a:endParaRPr lang="en-GB" dirty="0"/>
          </a:p>
          <a:p>
            <a:pPr algn="just"/>
            <a:r>
              <a:rPr lang="en-GB" dirty="0" smtClean="0"/>
              <a:t>Attempted to devise mathematical formulae to quantify and define such happiness </a:t>
            </a:r>
          </a:p>
          <a:p>
            <a:pPr algn="just"/>
            <a:r>
              <a:rPr lang="en-GB" dirty="0" smtClean="0"/>
              <a:t>Belief in psychological egoism – that human nature is defined by self-interest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267680" y="1719263"/>
            <a:ext cx="3244640" cy="44069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Utilitarianism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9992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45720" indent="0" algn="just">
              <a:buNone/>
            </a:pPr>
            <a:r>
              <a:rPr lang="en-US" dirty="0" smtClean="0"/>
              <a:t>“Nature </a:t>
            </a:r>
            <a:r>
              <a:rPr lang="en-US" dirty="0"/>
              <a:t>has placed mankind under the governance of </a:t>
            </a:r>
            <a:r>
              <a:rPr lang="en-US" dirty="0">
                <a:solidFill>
                  <a:srgbClr val="FF0000"/>
                </a:solidFill>
              </a:rPr>
              <a:t>two sovereign masters, pain and pleasure</a:t>
            </a:r>
            <a:r>
              <a:rPr lang="en-US" dirty="0"/>
              <a:t>. </a:t>
            </a:r>
            <a:r>
              <a:rPr lang="en-US" dirty="0">
                <a:solidFill>
                  <a:srgbClr val="7030A0"/>
                </a:solidFill>
              </a:rPr>
              <a:t>It is for them alone to point out what we ought to do, as well as to determine what we shall do</a:t>
            </a:r>
            <a:r>
              <a:rPr lang="en-US" dirty="0"/>
              <a:t>. On the one hand the standard of right and wrong, on the other the chain of causes and effects, are fastened to their throne. </a:t>
            </a:r>
            <a:r>
              <a:rPr lang="en-US" dirty="0">
                <a:solidFill>
                  <a:srgbClr val="FF0000"/>
                </a:solidFill>
              </a:rPr>
              <a:t>They govern us in all we do, in all we say, in all we </a:t>
            </a:r>
            <a:r>
              <a:rPr lang="en-US" dirty="0" smtClean="0">
                <a:solidFill>
                  <a:srgbClr val="FF0000"/>
                </a:solidFill>
              </a:rPr>
              <a:t>think</a:t>
            </a:r>
            <a:r>
              <a:rPr lang="en-US" dirty="0" smtClean="0"/>
              <a:t>.”</a:t>
            </a:r>
          </a:p>
          <a:p>
            <a:pPr marL="45720" indent="0" algn="just">
              <a:buNone/>
            </a:pPr>
            <a:r>
              <a:rPr lang="en-GB" sz="1600" dirty="0" smtClean="0"/>
              <a:t>(from </a:t>
            </a:r>
            <a:r>
              <a:rPr lang="en-US" sz="1600" i="1" dirty="0"/>
              <a:t>The Principles of Morals and </a:t>
            </a:r>
            <a:r>
              <a:rPr lang="en-US" sz="1600" i="1" dirty="0" smtClean="0"/>
              <a:t>Legislation</a:t>
            </a:r>
            <a:r>
              <a:rPr lang="en-US" sz="1600" dirty="0" smtClean="0"/>
              <a:t>, 1789)</a:t>
            </a:r>
            <a:endParaRPr lang="en-US" sz="16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267680" y="1719263"/>
            <a:ext cx="3244640" cy="44069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Utilitarianism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2045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609600" y="1719072"/>
            <a:ext cx="5384799" cy="486460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sz="2400" dirty="0"/>
              <a:t>In 1786 and 1787, Bentham travelled to </a:t>
            </a:r>
            <a:r>
              <a:rPr lang="en-US" sz="2400" dirty="0"/>
              <a:t>Krichev</a:t>
            </a:r>
            <a:r>
              <a:rPr lang="en-US" sz="2400" dirty="0"/>
              <a:t> in White Russia (modern Belarus) to visit his brother, Samuel, who was </a:t>
            </a:r>
            <a:r>
              <a:rPr lang="en-US" sz="2400" dirty="0" smtClean="0"/>
              <a:t>managing </a:t>
            </a:r>
            <a:r>
              <a:rPr lang="en-US" sz="2400" dirty="0"/>
              <a:t>various industrial and other projects for Prince </a:t>
            </a:r>
            <a:r>
              <a:rPr lang="en-US" sz="2400" dirty="0" smtClean="0"/>
              <a:t>Potemkin</a:t>
            </a:r>
          </a:p>
          <a:p>
            <a:pPr algn="just"/>
            <a:r>
              <a:rPr lang="en-US" sz="2400" dirty="0" smtClean="0"/>
              <a:t>Mechanical </a:t>
            </a:r>
            <a:r>
              <a:rPr lang="en-US" sz="2400" dirty="0"/>
              <a:t>engineer and naval architect credited with numerous innovations, particularly related to naval </a:t>
            </a:r>
            <a:r>
              <a:rPr lang="en-US" sz="2400" dirty="0" smtClean="0"/>
              <a:t>architecture (Portsmouth docks) and weaponry (</a:t>
            </a:r>
            <a:r>
              <a:rPr lang="en-US" sz="2400" i="1" dirty="0" smtClean="0"/>
              <a:t>Arrow </a:t>
            </a:r>
            <a:r>
              <a:rPr lang="en-US" sz="2400" dirty="0" smtClean="0"/>
              <a:t>sloop)</a:t>
            </a:r>
          </a:p>
          <a:p>
            <a:pPr algn="just"/>
            <a:r>
              <a:rPr lang="en-GB" sz="2400" i="1" dirty="0" smtClean="0"/>
              <a:t>Panopticon</a:t>
            </a:r>
            <a:r>
              <a:rPr lang="en-GB" sz="2400" i="1" dirty="0"/>
              <a:t>; Or the Inspection-House</a:t>
            </a:r>
            <a:r>
              <a:rPr lang="en-GB" sz="2400" dirty="0"/>
              <a:t> (</a:t>
            </a:r>
            <a:r>
              <a:rPr lang="en-GB" sz="2400" dirty="0" smtClean="0"/>
              <a:t>1787) arose out of the Benthams’ visit to Russia – originally as letters to from Jeremy to their father</a:t>
            </a:r>
            <a:endParaRPr lang="en-US" sz="2400" i="1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Panopticon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560521" y="1847999"/>
            <a:ext cx="1905000" cy="26003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1642" y="1847999"/>
            <a:ext cx="2381250" cy="15335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560521" y="4562916"/>
            <a:ext cx="19734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Samuel Bentham, as </a:t>
            </a:r>
          </a:p>
          <a:p>
            <a:pPr algn="ctr"/>
            <a:r>
              <a:rPr lang="en-US" dirty="0" smtClean="0"/>
              <a:t>Inspector General of Naval Works</a:t>
            </a:r>
          </a:p>
          <a:p>
            <a:pPr algn="ctr"/>
            <a:r>
              <a:rPr lang="en-US" dirty="0" smtClean="0"/>
              <a:t> (1757–1831)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31643" y="3449949"/>
            <a:ext cx="2016462" cy="917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Vauxhall Bridge, designed by Samuel Bentham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1550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2759" y="1627095"/>
            <a:ext cx="11674782" cy="5230906"/>
          </a:xfrm>
        </p:spPr>
        <p:txBody>
          <a:bodyPr lIns="182880" tIns="182880" rIns="182880" bIns="182880"/>
          <a:lstStyle/>
          <a:p>
            <a:pPr marL="45720" lvl="0" indent="0">
              <a:buNone/>
            </a:pPr>
            <a:r>
              <a:rPr lang="en-GB" dirty="0"/>
              <a:t>Jeremy Bentham, </a:t>
            </a:r>
            <a:r>
              <a:rPr lang="en-GB" i="1" dirty="0"/>
              <a:t>Panopticon; Or the Inspection-House</a:t>
            </a:r>
            <a:r>
              <a:rPr lang="en-GB" dirty="0"/>
              <a:t> (1787) extracts: Preface, Letter I, Letter II, Letter IV, Letter V, Letter VI, Letter XXI</a:t>
            </a:r>
            <a:r>
              <a:rPr lang="en-GB" dirty="0" smtClean="0"/>
              <a:t>.</a:t>
            </a:r>
          </a:p>
          <a:p>
            <a:pPr marL="45720" lvl="0" indent="0">
              <a:buNone/>
            </a:pPr>
            <a:endParaRPr lang="en-GB" dirty="0"/>
          </a:p>
          <a:p>
            <a:pPr lvl="0"/>
            <a:r>
              <a:rPr lang="en-GB" sz="2800" b="1" dirty="0"/>
              <a:t>What are the key features of the Panopticon according to Bentham? What are its main utilities? How is it deemed advantageous over other possible methods of imprisonment or detention?</a:t>
            </a:r>
            <a:endParaRPr lang="en-US" sz="2800" dirty="0"/>
          </a:p>
          <a:p>
            <a:pPr marL="45720" indent="0">
              <a:buNone/>
            </a:pPr>
            <a:endParaRPr lang="en-US" sz="1000" dirty="0"/>
          </a:p>
          <a:p>
            <a:pPr lvl="0"/>
            <a:r>
              <a:rPr lang="en-GB" sz="2800" b="1" dirty="0"/>
              <a:t>What would you describe as the key goals of Bentham’s Panopticon, and how does are these desired outcomes supposed to be achieved</a:t>
            </a:r>
            <a:r>
              <a:rPr lang="en-GB" sz="2800" b="1" dirty="0" smtClean="0"/>
              <a:t>?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Panopticon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726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lvl="0" indent="0">
              <a:buNone/>
            </a:pPr>
            <a:endParaRPr lang="en-GB" dirty="0"/>
          </a:p>
          <a:p>
            <a:pPr marL="45720" lvl="0" indent="0">
              <a:buNone/>
            </a:pPr>
            <a:endParaRPr lang="en-US" dirty="0"/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43510" y="426523"/>
            <a:ext cx="11175013" cy="1054394"/>
          </a:xfrm>
        </p:spPr>
        <p:txBody>
          <a:bodyPr/>
          <a:lstStyle/>
          <a:p>
            <a:pPr lvl="0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Panopticon: </a:t>
            </a:r>
            <a:r>
              <a:rPr lang="en-GB" dirty="0"/>
              <a:t>Samuel Bentham, Panopticon illustrations (1787)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946" y="1480917"/>
            <a:ext cx="10058400" cy="5399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4349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9778701" y="1021976"/>
            <a:ext cx="1905300" cy="3516221"/>
          </a:xfrm>
        </p:spPr>
        <p:txBody>
          <a:bodyPr>
            <a:normAutofit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Panopticon: Samuel Bentham, </a:t>
            </a:r>
            <a:r>
              <a:rPr lang="en-GB" dirty="0" smtClean="0"/>
              <a:t>Panopticon </a:t>
            </a:r>
            <a:r>
              <a:rPr lang="en-GB" dirty="0"/>
              <a:t>illustrations (1787)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152" y="0"/>
            <a:ext cx="9009717" cy="7137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59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lvl="0" indent="0">
              <a:buNone/>
            </a:pPr>
            <a:endParaRPr lang="en-US" dirty="0"/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Panopticon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99" y="1719071"/>
            <a:ext cx="2743200" cy="385572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89257" y="5941813"/>
            <a:ext cx="55238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 Harou Romain, Plan for Penitentiary illustration (1840) </a:t>
            </a:r>
            <a:endParaRPr lang="en-US" dirty="0"/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3463961" y="1871471"/>
            <a:ext cx="8406961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000" kern="1200" spc="1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6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3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 smtClean="0"/>
              <a:t>The Benthams’ plans for a prison built on panoptic principles went unfulfilled in their lifetime – abortive plans for a National Penitentiary</a:t>
            </a:r>
          </a:p>
          <a:p>
            <a:r>
              <a:rPr lang="en-GB" b="1" dirty="0" smtClean="0"/>
              <a:t>However, features of their proposed design were embraced and incorporated (though not replicated wholesale) by architects of numerous prisons across the world</a:t>
            </a:r>
            <a:endParaRPr lang="en-US" dirty="0" smtClean="0"/>
          </a:p>
          <a:p>
            <a:pPr marL="45720" indent="0">
              <a:buFont typeface="Wingdings 2" pitchFamily="18" charset="2"/>
              <a:buNone/>
            </a:pP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2631" y="3922775"/>
            <a:ext cx="3598291" cy="262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363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lvl="0" indent="0">
              <a:buNone/>
            </a:pPr>
            <a:endParaRPr lang="en-US" dirty="0"/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602" y="130766"/>
            <a:ext cx="4593542" cy="34451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602" y="3575923"/>
            <a:ext cx="3442655" cy="25819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2883" y="153964"/>
            <a:ext cx="2286000" cy="20669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l="1" t="15455" r="1094" b="20151"/>
          <a:stretch/>
        </p:blipFill>
        <p:spPr>
          <a:xfrm>
            <a:off x="9774397" y="4903323"/>
            <a:ext cx="1778088" cy="1801551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9458000" y="2335561"/>
            <a:ext cx="2410883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Panoptic design principles at HM Prison, Lancaster Castle</a:t>
            </a:r>
          </a:p>
          <a:p>
            <a:r>
              <a:rPr lang="en-GB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(earliest origins 11</a:t>
            </a:r>
            <a:r>
              <a:rPr lang="en-GB" baseline="30000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century, prison decommissioned 2011) 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8784" y="3649948"/>
            <a:ext cx="4073235" cy="305492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57630" y="130766"/>
            <a:ext cx="2734389" cy="410158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43121" y="116672"/>
            <a:ext cx="1952294" cy="2475922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562647" y="5195132"/>
            <a:ext cx="15675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"Hanging Corner" – the site of public executions until 1865</a:t>
            </a:r>
            <a:endParaRPr lang="en-U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808207" y="3649948"/>
            <a:ext cx="1310577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/>
              <a:t>A-Wing, renovated in the 1820s,  incorporates a panopticon, a glass atrium and 18 cells over each of 3 floors.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7269537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204396" y="1636637"/>
            <a:ext cx="9091624" cy="5000831"/>
          </a:xfrm>
        </p:spPr>
        <p:txBody>
          <a:bodyPr>
            <a:normAutofit fontScale="92500"/>
          </a:bodyPr>
          <a:lstStyle/>
          <a:p>
            <a:pPr lvl="0"/>
            <a:r>
              <a:rPr lang="en-GB" sz="2000" dirty="0"/>
              <a:t>But Foucault does not see the importance of Bentham’s ideas as being limited to prison architecture, and instead thinks they offer profound insights into the modern world</a:t>
            </a:r>
            <a:endParaRPr lang="en-GB" sz="2000" b="1" dirty="0"/>
          </a:p>
          <a:p>
            <a:pPr lvl="0"/>
            <a:endParaRPr lang="en-GB" sz="1100" b="1" dirty="0" smtClean="0"/>
          </a:p>
          <a:p>
            <a:pPr lvl="0"/>
            <a:r>
              <a:rPr lang="en-GB" sz="2400" b="1" dirty="0" smtClean="0"/>
              <a:t>Why does Foucault </a:t>
            </a:r>
            <a:r>
              <a:rPr lang="en-GB" b="1" dirty="0" smtClean="0"/>
              <a:t>place such importance on Bentham's </a:t>
            </a:r>
            <a:r>
              <a:rPr lang="en-GB" b="1" dirty="0" smtClean="0"/>
              <a:t>panopticon</a:t>
            </a:r>
            <a:r>
              <a:rPr lang="en-GB" sz="2400" b="1" dirty="0" smtClean="0"/>
              <a:t>? </a:t>
            </a:r>
            <a:r>
              <a:rPr lang="en-GB" sz="2400" b="1" dirty="0"/>
              <a:t>What arguments is he trying to express?</a:t>
            </a:r>
            <a:endParaRPr lang="en-US" sz="2400" dirty="0"/>
          </a:p>
          <a:p>
            <a:pPr marL="45720" indent="0">
              <a:buNone/>
            </a:pPr>
            <a:endParaRPr lang="en-US" sz="1100" dirty="0"/>
          </a:p>
          <a:p>
            <a:pPr lvl="0"/>
            <a:r>
              <a:rPr lang="en-GB" sz="2400" b="1" dirty="0"/>
              <a:t>What do you understand by Foucault’s key phrases: </a:t>
            </a:r>
            <a:endParaRPr lang="en-US" sz="2400" dirty="0"/>
          </a:p>
          <a:p>
            <a:pPr lvl="1"/>
            <a:r>
              <a:rPr lang="en-GB" sz="2000" b="1" dirty="0"/>
              <a:t>a) Panopticism; </a:t>
            </a:r>
            <a:endParaRPr lang="en-US" sz="2000" dirty="0"/>
          </a:p>
          <a:p>
            <a:pPr lvl="1"/>
            <a:r>
              <a:rPr lang="en-GB" sz="2000" b="1" dirty="0"/>
              <a:t>b) Disciplinary society;</a:t>
            </a:r>
            <a:endParaRPr lang="en-US" sz="2000" dirty="0"/>
          </a:p>
          <a:p>
            <a:pPr lvl="1"/>
            <a:r>
              <a:rPr lang="en-GB" sz="2000" b="1" dirty="0"/>
              <a:t>c) The </a:t>
            </a:r>
            <a:r>
              <a:rPr lang="en-GB" sz="2000" b="1" dirty="0"/>
              <a:t>carceral</a:t>
            </a:r>
            <a:r>
              <a:rPr lang="en-GB" sz="2000" b="1" dirty="0"/>
              <a:t>; </a:t>
            </a:r>
            <a:endParaRPr lang="en-US" sz="2000" dirty="0"/>
          </a:p>
          <a:p>
            <a:pPr lvl="1"/>
            <a:r>
              <a:rPr lang="en-GB" sz="2000" b="1" dirty="0"/>
              <a:t>d) “Economy of punishment</a:t>
            </a:r>
            <a:r>
              <a:rPr lang="en-GB" sz="2000" b="1" dirty="0" smtClean="0"/>
              <a:t>”?</a:t>
            </a:r>
          </a:p>
          <a:p>
            <a:endParaRPr lang="en-GB" sz="1100" b="1" dirty="0"/>
          </a:p>
          <a:p>
            <a:r>
              <a:rPr lang="en-GB" sz="2400" b="1" dirty="0" smtClean="0"/>
              <a:t>What different connotations do you associate with ‘discipline,’ what significances might you draw from them?</a:t>
            </a:r>
          </a:p>
          <a:p>
            <a:pPr marL="45720" indent="0">
              <a:buNone/>
            </a:pPr>
            <a:endParaRPr lang="en-GB" b="1" dirty="0"/>
          </a:p>
          <a:p>
            <a:endParaRPr lang="en-US" sz="24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Panopticism and disciplinary society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4973" y="1632322"/>
            <a:ext cx="2621507" cy="394445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296019" y="5576776"/>
            <a:ext cx="26504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None/>
            </a:pPr>
            <a:r>
              <a:rPr lang="en-GB" dirty="0" smtClean="0"/>
              <a:t>Foucault, </a:t>
            </a:r>
            <a:r>
              <a:rPr lang="en-GB" i="1" dirty="0" smtClean="0"/>
              <a:t>Discipline and Punish</a:t>
            </a:r>
            <a:r>
              <a:rPr lang="en-GB" dirty="0" smtClean="0"/>
              <a:t>, pp. 195–209, 293–296, 307-308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52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188259" y="1632322"/>
            <a:ext cx="9136714" cy="5091207"/>
          </a:xfrm>
        </p:spPr>
        <p:txBody>
          <a:bodyPr lIns="182880" tIns="182880" rIns="182880" bIns="182880">
            <a:noAutofit/>
          </a:bodyPr>
          <a:lstStyle/>
          <a:p>
            <a:pPr algn="just"/>
            <a:r>
              <a:rPr lang="en-GB" sz="1900" dirty="0" smtClean="0"/>
              <a:t>Foucault suggests panopticism is a key attribute of modern, ‘disciplinary’ society – in which a whole series of institutions are linked with one another. How might these ideas relate to analyses of, say, museums and schools? </a:t>
            </a:r>
          </a:p>
          <a:p>
            <a:pPr marL="594360" lvl="2" indent="0">
              <a:buNone/>
            </a:pPr>
            <a:r>
              <a:rPr lang="en-GB" sz="1900" i="1" dirty="0" smtClean="0"/>
              <a:t>	In groups, use the collection of primary sources made available to you to formulate answers to the above question. Also think about the following: </a:t>
            </a:r>
          </a:p>
          <a:p>
            <a:pPr lvl="3">
              <a:buFontTx/>
              <a:buChar char="-"/>
            </a:pPr>
            <a:r>
              <a:rPr lang="en-GB" sz="1900" i="1" dirty="0" smtClean="0"/>
              <a:t>What insights might the sources afford onto ‘panopticism’ or ‘disciplinary society’? </a:t>
            </a:r>
          </a:p>
          <a:p>
            <a:pPr lvl="3">
              <a:buFontTx/>
              <a:buChar char="-"/>
            </a:pPr>
            <a:r>
              <a:rPr lang="en-US" sz="1900" i="1" dirty="0"/>
              <a:t>What different connotations do you associate with ‘discipline,’ what significances might you draw from them?</a:t>
            </a:r>
          </a:p>
          <a:p>
            <a:pPr lvl="3">
              <a:buFontTx/>
              <a:buChar char="-"/>
            </a:pPr>
            <a:r>
              <a:rPr lang="en-GB" sz="1900" i="1" dirty="0" smtClean="0"/>
              <a:t>Do the sources affirm Foucault’s ideas? </a:t>
            </a:r>
          </a:p>
          <a:p>
            <a:pPr lvl="3">
              <a:buFontTx/>
              <a:buChar char="-"/>
            </a:pPr>
            <a:r>
              <a:rPr lang="en-GB" sz="1900" i="1" dirty="0" smtClean="0"/>
              <a:t>Might Foucault’s ideas have resonances today, and if so how? </a:t>
            </a:r>
          </a:p>
          <a:p>
            <a:pPr lvl="3">
              <a:buFontTx/>
              <a:buChar char="-"/>
            </a:pPr>
            <a:r>
              <a:rPr lang="en-GB" sz="1900" i="1" dirty="0" smtClean="0"/>
              <a:t>What counter-arguments might one formulate in response to Foucault’s ideas?</a:t>
            </a:r>
            <a:endParaRPr lang="en-GB" sz="1900" dirty="0" smtClean="0"/>
          </a:p>
          <a:p>
            <a:pPr marL="320040" lvl="1" indent="0">
              <a:buNone/>
            </a:pPr>
            <a:r>
              <a:rPr lang="en-GB" sz="1900" dirty="0" smtClean="0"/>
              <a:t> 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Panopticism and disciplinary society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4973" y="1632322"/>
            <a:ext cx="2621507" cy="394445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296019" y="5576776"/>
            <a:ext cx="26504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None/>
            </a:pPr>
            <a:r>
              <a:rPr lang="en-GB" dirty="0" smtClean="0"/>
              <a:t>Foucault, </a:t>
            </a:r>
            <a:r>
              <a:rPr lang="en-GB" i="1" dirty="0" smtClean="0"/>
              <a:t>Discipline and Punish</a:t>
            </a:r>
            <a:r>
              <a:rPr lang="en-GB" dirty="0" smtClean="0"/>
              <a:t>, pp. 195–209, 293–296, 307-308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007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Panopticism and disciplinary society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4973" y="1632322"/>
            <a:ext cx="2621507" cy="394445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296019" y="5576776"/>
            <a:ext cx="26504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None/>
            </a:pPr>
            <a:r>
              <a:rPr lang="en-GB" dirty="0" smtClean="0"/>
              <a:t>Foucault, </a:t>
            </a:r>
            <a:r>
              <a:rPr lang="en-GB" i="1" dirty="0" smtClean="0"/>
              <a:t>Discipline and Punish</a:t>
            </a:r>
            <a:r>
              <a:rPr lang="en-GB" dirty="0" smtClean="0"/>
              <a:t>, p. </a:t>
            </a:r>
            <a:r>
              <a:rPr lang="en-GB" dirty="0" smtClean="0"/>
              <a:t>148</a:t>
            </a:r>
            <a:endParaRPr lang="en-US" dirty="0"/>
          </a:p>
        </p:txBody>
      </p:sp>
      <p:sp>
        <p:nvSpPr>
          <p:cNvPr id="8" name="Content Placeholder 1"/>
          <p:cNvSpPr>
            <a:spLocks noGrp="1"/>
          </p:cNvSpPr>
          <p:nvPr>
            <p:ph sz="half" idx="2"/>
          </p:nvPr>
        </p:nvSpPr>
        <p:spPr>
          <a:xfrm>
            <a:off x="387275" y="1771425"/>
            <a:ext cx="8659905" cy="4833770"/>
          </a:xfrm>
        </p:spPr>
        <p:txBody>
          <a:bodyPr>
            <a:normAutofit fontScale="70000" lnSpcReduction="20000"/>
          </a:bodyPr>
          <a:lstStyle/>
          <a:p>
            <a:pPr marL="45720" indent="0" algn="just">
              <a:buNone/>
            </a:pPr>
            <a:r>
              <a:rPr lang="en-GB" sz="2900" dirty="0" smtClean="0"/>
              <a:t>“</a:t>
            </a:r>
            <a:r>
              <a:rPr lang="en-US" sz="2900" dirty="0"/>
              <a:t>In organizing ‘cells’, ‘places’ and ‘</a:t>
            </a:r>
            <a:r>
              <a:rPr lang="en-US" sz="2900" dirty="0" smtClean="0"/>
              <a:t>ranks,’ </a:t>
            </a:r>
            <a:r>
              <a:rPr lang="en-US" sz="2900" dirty="0"/>
              <a:t>the disciplines </a:t>
            </a:r>
            <a:r>
              <a:rPr lang="en-US" sz="2900" dirty="0" smtClean="0"/>
              <a:t>create </a:t>
            </a:r>
            <a:r>
              <a:rPr lang="en-US" sz="2900" dirty="0" smtClean="0">
                <a:solidFill>
                  <a:srgbClr val="FF0000"/>
                </a:solidFill>
              </a:rPr>
              <a:t>complex spaces that are at once architectural, functional and hierarchical</a:t>
            </a:r>
            <a:r>
              <a:rPr lang="en-US" sz="2900" dirty="0" smtClean="0"/>
              <a:t>. </a:t>
            </a:r>
            <a:r>
              <a:rPr lang="en-US" sz="2900" dirty="0"/>
              <a:t>It is spaces that </a:t>
            </a:r>
            <a:r>
              <a:rPr lang="en-US" sz="2900" dirty="0">
                <a:solidFill>
                  <a:srgbClr val="FF0000"/>
                </a:solidFill>
              </a:rPr>
              <a:t>provide fixed positions and </a:t>
            </a:r>
            <a:r>
              <a:rPr lang="en-US" sz="2900" dirty="0" smtClean="0">
                <a:solidFill>
                  <a:srgbClr val="FF0000"/>
                </a:solidFill>
              </a:rPr>
              <a:t>permit </a:t>
            </a:r>
            <a:r>
              <a:rPr lang="en-US" sz="2900" dirty="0">
                <a:solidFill>
                  <a:srgbClr val="FF0000"/>
                </a:solidFill>
              </a:rPr>
              <a:t>circulation</a:t>
            </a:r>
            <a:r>
              <a:rPr lang="en-US" sz="2900" dirty="0"/>
              <a:t>; they carve out individual segments and establish operational links; they mark places and indicate values; </a:t>
            </a:r>
            <a:r>
              <a:rPr lang="en-US" sz="2900" dirty="0">
                <a:solidFill>
                  <a:srgbClr val="FF0000"/>
                </a:solidFill>
              </a:rPr>
              <a:t>they guarantee the obedience of individuals, but also a better economy of time and gesture</a:t>
            </a:r>
            <a:r>
              <a:rPr lang="en-US" sz="2900" dirty="0"/>
              <a:t>. </a:t>
            </a:r>
            <a:r>
              <a:rPr lang="en-US" sz="2900" dirty="0">
                <a:solidFill>
                  <a:srgbClr val="7030A0"/>
                </a:solidFill>
              </a:rPr>
              <a:t>They are mixed spaces: real because they </a:t>
            </a:r>
            <a:r>
              <a:rPr lang="en-US" sz="2900" dirty="0" smtClean="0">
                <a:solidFill>
                  <a:srgbClr val="7030A0"/>
                </a:solidFill>
              </a:rPr>
              <a:t>govern the disposition of buildings, rooms, furniture, but also ideal, because they are projected over this arrangement </a:t>
            </a:r>
            <a:r>
              <a:rPr lang="en-US" sz="2900" dirty="0">
                <a:solidFill>
                  <a:srgbClr val="7030A0"/>
                </a:solidFill>
              </a:rPr>
              <a:t>of characterizations, assessments, </a:t>
            </a:r>
            <a:r>
              <a:rPr lang="en-US" sz="2900" dirty="0" smtClean="0">
                <a:solidFill>
                  <a:srgbClr val="7030A0"/>
                </a:solidFill>
              </a:rPr>
              <a:t>hierarchies</a:t>
            </a:r>
            <a:r>
              <a:rPr lang="en-US" sz="2900" dirty="0" smtClean="0"/>
              <a:t>. </a:t>
            </a:r>
            <a:r>
              <a:rPr lang="en-US" sz="2900" dirty="0"/>
              <a:t>The first of the great operations of discipline is, therefore, the constitution of </a:t>
            </a:r>
            <a:r>
              <a:rPr lang="en-US" sz="2900" b="1" i="1" dirty="0"/>
              <a:t>‘tableaux vivants’ </a:t>
            </a:r>
            <a:r>
              <a:rPr lang="en-US" sz="2000" dirty="0"/>
              <a:t>[</a:t>
            </a:r>
            <a:r>
              <a:rPr lang="en-GB" sz="2000" i="1" dirty="0"/>
              <a:t>a silent and motionless group of people arranged to represent a scene or incident</a:t>
            </a:r>
            <a:r>
              <a:rPr lang="en-GB" sz="2000" dirty="0"/>
              <a:t>]</a:t>
            </a:r>
            <a:r>
              <a:rPr lang="en-US" sz="2900" dirty="0"/>
              <a:t>, which </a:t>
            </a:r>
            <a:r>
              <a:rPr lang="en-US" sz="2900" dirty="0">
                <a:solidFill>
                  <a:srgbClr val="FF0000"/>
                </a:solidFill>
              </a:rPr>
              <a:t>transform the confused, useless or dangerous multitudes into ordered </a:t>
            </a:r>
            <a:r>
              <a:rPr lang="en-US" sz="2900" dirty="0" smtClean="0">
                <a:solidFill>
                  <a:srgbClr val="FF0000"/>
                </a:solidFill>
              </a:rPr>
              <a:t>multiplicities</a:t>
            </a:r>
            <a:r>
              <a:rPr lang="en-US" sz="2900" dirty="0" smtClean="0"/>
              <a:t>.”</a:t>
            </a:r>
            <a:endParaRPr lang="en-GB" sz="2900" dirty="0" smtClean="0"/>
          </a:p>
          <a:p>
            <a:pPr marL="45720" indent="0">
              <a:buNone/>
            </a:pPr>
            <a:endParaRPr lang="en-GB" dirty="0"/>
          </a:p>
          <a:p>
            <a:pPr marL="45720" indent="0" algn="r">
              <a:buNone/>
            </a:pPr>
            <a:r>
              <a:rPr lang="en-GB" dirty="0" smtClean="0"/>
              <a:t>Note: Foucault later elaborated the idea of ‘mixed space’ in an essay on ‘other spaces’ or what he called </a:t>
            </a:r>
            <a:r>
              <a:rPr lang="en-GB" i="1" dirty="0" smtClean="0">
                <a:solidFill>
                  <a:srgbClr val="7030A0"/>
                </a:solidFill>
              </a:rPr>
              <a:t>heterotopias</a:t>
            </a:r>
            <a:r>
              <a:rPr lang="en-GB" i="1" dirty="0" smtClean="0"/>
              <a:t> </a:t>
            </a:r>
            <a:r>
              <a:rPr lang="en-GB" dirty="0" smtClean="0"/>
              <a:t>– buildings and institutions that combine physical space and idealised, metaphysical (utopic) elements.</a:t>
            </a:r>
          </a:p>
        </p:txBody>
      </p:sp>
    </p:spTree>
    <p:extLst>
      <p:ext uri="{BB962C8B-B14F-4D97-AF65-F5344CB8AC3E}">
        <p14:creationId xmlns:p14="http://schemas.microsoft.com/office/powerpoint/2010/main" val="331718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Panopticism and disciplinary society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4973" y="1632322"/>
            <a:ext cx="2621507" cy="394445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296019" y="5576776"/>
            <a:ext cx="26504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None/>
            </a:pPr>
            <a:r>
              <a:rPr lang="en-GB" dirty="0" smtClean="0"/>
              <a:t>Foucault, </a:t>
            </a:r>
            <a:r>
              <a:rPr lang="en-GB" i="1" dirty="0" smtClean="0"/>
              <a:t>Discipline and Punish</a:t>
            </a:r>
            <a:r>
              <a:rPr lang="en-GB" dirty="0" smtClean="0"/>
              <a:t>, pp. </a:t>
            </a:r>
            <a:r>
              <a:rPr lang="en-GB" dirty="0" smtClean="0"/>
              <a:t>148–149</a:t>
            </a:r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8" name="Content Placeholder 1"/>
          <p:cNvSpPr>
            <a:spLocks noGrp="1"/>
          </p:cNvSpPr>
          <p:nvPr>
            <p:ph sz="half" idx="2"/>
          </p:nvPr>
        </p:nvSpPr>
        <p:spPr>
          <a:xfrm>
            <a:off x="398032" y="1666336"/>
            <a:ext cx="8659905" cy="4833770"/>
          </a:xfrm>
        </p:spPr>
        <p:txBody>
          <a:bodyPr>
            <a:normAutofit fontScale="77500" lnSpcReduction="20000"/>
          </a:bodyPr>
          <a:lstStyle/>
          <a:p>
            <a:pPr marL="45720" indent="0" algn="just">
              <a:buNone/>
            </a:pPr>
            <a:r>
              <a:rPr lang="en-GB" dirty="0" smtClean="0"/>
              <a:t>“</a:t>
            </a:r>
            <a:r>
              <a:rPr lang="en-US" dirty="0"/>
              <a:t>The drawing up of ‘</a:t>
            </a:r>
            <a:r>
              <a:rPr lang="en-US" dirty="0">
                <a:solidFill>
                  <a:srgbClr val="FF0000"/>
                </a:solidFill>
              </a:rPr>
              <a:t>tables</a:t>
            </a:r>
            <a:r>
              <a:rPr lang="en-US" dirty="0"/>
              <a:t>’ was one of the great problems of the scientific, political and economic technology of the </a:t>
            </a:r>
            <a:r>
              <a:rPr lang="en-US" dirty="0" smtClean="0"/>
              <a:t>18th </a:t>
            </a:r>
            <a:r>
              <a:rPr lang="en-US" dirty="0"/>
              <a:t>century: how one was to arrange botanical and zoological gardens, and construct </a:t>
            </a:r>
            <a:r>
              <a:rPr lang="en-US" dirty="0" smtClean="0"/>
              <a:t>at the same time </a:t>
            </a:r>
            <a:r>
              <a:rPr lang="en-US" dirty="0" smtClean="0">
                <a:solidFill>
                  <a:srgbClr val="FF0000"/>
                </a:solidFill>
              </a:rPr>
              <a:t>rational </a:t>
            </a:r>
            <a:r>
              <a:rPr lang="en-US" dirty="0">
                <a:solidFill>
                  <a:srgbClr val="FF0000"/>
                </a:solidFill>
              </a:rPr>
              <a:t>classifications of living beings</a:t>
            </a:r>
            <a:r>
              <a:rPr lang="en-US" dirty="0"/>
              <a:t>; how one was to </a:t>
            </a:r>
            <a:r>
              <a:rPr lang="en-US" dirty="0">
                <a:solidFill>
                  <a:srgbClr val="FF0000"/>
                </a:solidFill>
              </a:rPr>
              <a:t>observe, supervise, regularize </a:t>
            </a:r>
            <a:r>
              <a:rPr lang="en-US" dirty="0"/>
              <a:t>the </a:t>
            </a:r>
            <a:r>
              <a:rPr lang="en-US" dirty="0">
                <a:solidFill>
                  <a:srgbClr val="FF0000"/>
                </a:solidFill>
              </a:rPr>
              <a:t>circulation</a:t>
            </a:r>
            <a:r>
              <a:rPr lang="en-US" dirty="0"/>
              <a:t> of commodities and money and thus build up an economic table that might serve as the principle of the increase of wealth; how one was to </a:t>
            </a:r>
            <a:r>
              <a:rPr lang="en-US" dirty="0">
                <a:solidFill>
                  <a:srgbClr val="FF0000"/>
                </a:solidFill>
              </a:rPr>
              <a:t>inspect</a:t>
            </a:r>
            <a:r>
              <a:rPr lang="en-US" dirty="0"/>
              <a:t> men, observe their presence and absence and constitute a general and permanent register of the armed forces; </a:t>
            </a:r>
            <a:r>
              <a:rPr lang="en-US" dirty="0">
                <a:solidFill>
                  <a:srgbClr val="FF0000"/>
                </a:solidFill>
              </a:rPr>
              <a:t>how one was to distribute patients, separate them from one another, divide up the hospital space and make a systematic classification of diseases</a:t>
            </a:r>
            <a:r>
              <a:rPr lang="en-US" dirty="0"/>
              <a:t>: these were all twin operations in which the two elements – </a:t>
            </a:r>
            <a:r>
              <a:rPr lang="en-US" dirty="0">
                <a:solidFill>
                  <a:srgbClr val="7030A0"/>
                </a:solidFill>
              </a:rPr>
              <a:t>distribution and analysis, supervision and intelligibility </a:t>
            </a:r>
            <a:r>
              <a:rPr lang="en-US" dirty="0"/>
              <a:t>— are inextricably bound up. In the </a:t>
            </a:r>
            <a:r>
              <a:rPr lang="en-US" dirty="0" smtClean="0"/>
              <a:t>18th century</a:t>
            </a:r>
            <a:r>
              <a:rPr lang="en-US" dirty="0"/>
              <a:t>, </a:t>
            </a:r>
            <a:r>
              <a:rPr lang="en-US" dirty="0">
                <a:solidFill>
                  <a:srgbClr val="0070C0"/>
                </a:solidFill>
              </a:rPr>
              <a:t>the table was both a technique of power and a procedure of knowledge</a:t>
            </a:r>
            <a:r>
              <a:rPr lang="en-US" dirty="0"/>
              <a:t>. It was a question of organizing the multiple, of providing oneself with an instrument to cover it and to master it; it was a question of imposing upon it an ‘order’ … Tactics, the spatial ordering of men; taxonomy, the disciplinary space of natural beings; the economic table, the regulated movement of wealth</a:t>
            </a:r>
            <a:r>
              <a:rPr lang="en-US" dirty="0" smtClean="0"/>
              <a:t>.”</a:t>
            </a:r>
            <a:endParaRPr lang="en-US" dirty="0"/>
          </a:p>
          <a:p>
            <a:pPr marL="45720" indent="0" algn="just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424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Panopticism and disciplinary society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4973" y="1632322"/>
            <a:ext cx="2621507" cy="394445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296019" y="5576776"/>
            <a:ext cx="26504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None/>
            </a:pPr>
            <a:r>
              <a:rPr lang="en-GB" dirty="0" smtClean="0"/>
              <a:t>Foucault, </a:t>
            </a:r>
            <a:r>
              <a:rPr lang="en-GB" i="1" dirty="0" smtClean="0"/>
              <a:t>Discipline and Punish</a:t>
            </a:r>
            <a:r>
              <a:rPr lang="en-GB" dirty="0" smtClean="0"/>
              <a:t>, pp. 195–209, 293–296, 307-308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028" y="1632322"/>
            <a:ext cx="3295650" cy="4762500"/>
          </a:xfrm>
          <a:prstGeom prst="rect">
            <a:avLst/>
          </a:prstGeom>
        </p:spPr>
      </p:pic>
      <p:sp>
        <p:nvSpPr>
          <p:cNvPr id="8" name="Content Placeholder 1"/>
          <p:cNvSpPr>
            <a:spLocks noGrp="1"/>
          </p:cNvSpPr>
          <p:nvPr>
            <p:ph sz="half" idx="2"/>
          </p:nvPr>
        </p:nvSpPr>
        <p:spPr>
          <a:xfrm>
            <a:off x="3775934" y="1760668"/>
            <a:ext cx="5195944" cy="4554071"/>
          </a:xfrm>
        </p:spPr>
        <p:txBody>
          <a:bodyPr>
            <a:normAutofit/>
          </a:bodyPr>
          <a:lstStyle/>
          <a:p>
            <a:r>
              <a:rPr lang="en-GB" dirty="0" smtClean="0"/>
              <a:t>See Tony Bennett’s work for a concerted attempt to apply Foucauldian ideas to an interpretation</a:t>
            </a:r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 smtClean="0"/>
          </a:p>
          <a:p>
            <a:pPr marL="45720" indent="0">
              <a:buNone/>
            </a:pPr>
            <a:r>
              <a:rPr lang="en-GB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0163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Panopticism and disciplinary society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4973" y="1632322"/>
            <a:ext cx="2621507" cy="394445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296019" y="5576776"/>
            <a:ext cx="26504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None/>
            </a:pPr>
            <a:r>
              <a:rPr lang="en-GB" dirty="0" smtClean="0"/>
              <a:t>Foucault, </a:t>
            </a:r>
            <a:r>
              <a:rPr lang="en-GB" i="1" dirty="0" smtClean="0"/>
              <a:t>Discipline and Punish</a:t>
            </a:r>
            <a:r>
              <a:rPr lang="en-GB" dirty="0" smtClean="0"/>
              <a:t>, pp. 227–228</a:t>
            </a:r>
            <a:endParaRPr lang="en-US" dirty="0"/>
          </a:p>
        </p:txBody>
      </p:sp>
      <p:sp>
        <p:nvSpPr>
          <p:cNvPr id="8" name="Content Placeholder 1"/>
          <p:cNvSpPr>
            <a:spLocks noGrp="1"/>
          </p:cNvSpPr>
          <p:nvPr>
            <p:ph sz="half" idx="2"/>
          </p:nvPr>
        </p:nvSpPr>
        <p:spPr>
          <a:xfrm>
            <a:off x="290455" y="1632323"/>
            <a:ext cx="9005564" cy="5091206"/>
          </a:xfrm>
        </p:spPr>
        <p:txBody>
          <a:bodyPr lIns="182880" tIns="182880" rIns="182880" bIns="182880">
            <a:normAutofit fontScale="92500" lnSpcReduction="20000"/>
          </a:bodyPr>
          <a:lstStyle/>
          <a:p>
            <a:pPr marL="45720" indent="0" algn="just">
              <a:buNone/>
            </a:pPr>
            <a:r>
              <a:rPr lang="en-GB" sz="3000" dirty="0" smtClean="0"/>
              <a:t>“</a:t>
            </a:r>
            <a:r>
              <a:rPr lang="en-US" sz="2300" dirty="0"/>
              <a:t>The public execution was </a:t>
            </a:r>
            <a:r>
              <a:rPr lang="en-US" sz="2300" dirty="0" smtClean="0"/>
              <a:t>the </a:t>
            </a:r>
            <a:r>
              <a:rPr lang="en-US" sz="2300" dirty="0" smtClean="0">
                <a:solidFill>
                  <a:srgbClr val="FF0000"/>
                </a:solidFill>
              </a:rPr>
              <a:t>logical </a:t>
            </a:r>
            <a:r>
              <a:rPr lang="en-US" sz="2300" dirty="0">
                <a:solidFill>
                  <a:srgbClr val="FF0000"/>
                </a:solidFill>
              </a:rPr>
              <a:t>culmination </a:t>
            </a:r>
            <a:r>
              <a:rPr lang="en-US" sz="2300" dirty="0"/>
              <a:t>of a procedure governed by the Inquisition</a:t>
            </a:r>
            <a:r>
              <a:rPr lang="en-US" sz="2300" dirty="0" smtClean="0"/>
              <a:t>. [Just as] the practice </a:t>
            </a:r>
            <a:r>
              <a:rPr lang="en-US" sz="2300" dirty="0"/>
              <a:t>of placing individuals under </a:t>
            </a:r>
            <a:r>
              <a:rPr lang="en-US" sz="2300" dirty="0" smtClean="0"/>
              <a:t>‘observation’ </a:t>
            </a:r>
            <a:r>
              <a:rPr lang="en-US" sz="2300" dirty="0"/>
              <a:t>is a natural </a:t>
            </a:r>
            <a:r>
              <a:rPr lang="en-US" sz="2300" dirty="0" smtClean="0"/>
              <a:t>extension of </a:t>
            </a:r>
            <a:r>
              <a:rPr lang="en-US" sz="2300" dirty="0"/>
              <a:t>a justice imbued with disciplinary methods and </a:t>
            </a:r>
            <a:r>
              <a:rPr lang="en-US" sz="2300" dirty="0" smtClean="0"/>
              <a:t>examination procedures</a:t>
            </a:r>
            <a:r>
              <a:rPr lang="en-US" sz="2300" dirty="0"/>
              <a:t>. Is it surprising that the cellular prison, with its </a:t>
            </a:r>
            <a:r>
              <a:rPr lang="en-US" sz="2300" dirty="0" smtClean="0"/>
              <a:t>regular chronologies</a:t>
            </a:r>
            <a:r>
              <a:rPr lang="en-US" sz="2300" dirty="0"/>
              <a:t>, forced </a:t>
            </a:r>
            <a:r>
              <a:rPr lang="en-GB" sz="2300" dirty="0" smtClean="0"/>
              <a:t>labour</a:t>
            </a:r>
            <a:r>
              <a:rPr lang="en-US" sz="2300" dirty="0" smtClean="0"/>
              <a:t>, </a:t>
            </a:r>
            <a:r>
              <a:rPr lang="en-US" sz="2300" dirty="0"/>
              <a:t>its authorities of surveillance </a:t>
            </a:r>
            <a:r>
              <a:rPr lang="en-US" sz="2300" dirty="0" smtClean="0"/>
              <a:t>and registration</a:t>
            </a:r>
            <a:r>
              <a:rPr lang="en-US" sz="2300" dirty="0"/>
              <a:t>, its experts in normality, who continue and multiply </a:t>
            </a:r>
            <a:r>
              <a:rPr lang="en-US" sz="2300" dirty="0" smtClean="0"/>
              <a:t>the functions </a:t>
            </a:r>
            <a:r>
              <a:rPr lang="en-US" sz="2300" dirty="0"/>
              <a:t>of the judge, should have become the modern </a:t>
            </a:r>
            <a:r>
              <a:rPr lang="en-US" sz="2300" dirty="0" smtClean="0"/>
              <a:t>instrument of </a:t>
            </a:r>
            <a:r>
              <a:rPr lang="en-US" sz="2300" dirty="0" smtClean="0"/>
              <a:t>penality</a:t>
            </a:r>
            <a:r>
              <a:rPr lang="en-US" sz="2300" dirty="0" smtClean="0"/>
              <a:t> </a:t>
            </a:r>
            <a:r>
              <a:rPr lang="en-US" sz="1600" dirty="0"/>
              <a:t>[</a:t>
            </a:r>
            <a:r>
              <a:rPr lang="en-US" sz="1600" i="1" dirty="0" smtClean="0"/>
              <a:t>societal system of investigation and punishment</a:t>
            </a:r>
            <a:r>
              <a:rPr lang="en-US" sz="1600" dirty="0" smtClean="0"/>
              <a:t>]</a:t>
            </a:r>
            <a:r>
              <a:rPr lang="en-US" sz="2300" i="1" dirty="0" smtClean="0"/>
              <a:t>?</a:t>
            </a:r>
            <a:r>
              <a:rPr lang="en-US" sz="3000" dirty="0" smtClean="0"/>
              <a:t> 	</a:t>
            </a:r>
            <a:r>
              <a:rPr lang="en-US" sz="47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</a:t>
            </a:r>
            <a:r>
              <a:rPr lang="en-US" sz="47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 surprising that prisons resemble factories, schools</a:t>
            </a:r>
            <a:r>
              <a:rPr lang="en-US" sz="47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barracks</a:t>
            </a:r>
            <a:r>
              <a:rPr lang="en-US" sz="47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hospitals, which all resemble prisons</a:t>
            </a:r>
            <a:r>
              <a:rPr lang="en-US" sz="47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r>
              <a:rPr lang="en-US" sz="2300" dirty="0" smtClean="0"/>
              <a:t>”</a:t>
            </a:r>
            <a:endParaRPr lang="en-GB" sz="2300" dirty="0" smtClean="0"/>
          </a:p>
        </p:txBody>
      </p:sp>
    </p:spTree>
    <p:extLst>
      <p:ext uri="{BB962C8B-B14F-4D97-AF65-F5344CB8AC3E}">
        <p14:creationId xmlns:p14="http://schemas.microsoft.com/office/powerpoint/2010/main" val="184333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Panopticism and disciplinary society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4973" y="1632322"/>
            <a:ext cx="2621507" cy="394445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296019" y="5576776"/>
            <a:ext cx="26504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buNone/>
            </a:pPr>
            <a:r>
              <a:rPr lang="en-GB" dirty="0" smtClean="0"/>
              <a:t>Foucault, </a:t>
            </a:r>
            <a:r>
              <a:rPr lang="en-GB" i="1" dirty="0" smtClean="0"/>
              <a:t>Discipline and Punish</a:t>
            </a:r>
            <a:r>
              <a:rPr lang="en-GB" dirty="0" smtClean="0"/>
              <a:t>, pp. 195–209, 293–296, 307-308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508001" y="1632322"/>
            <a:ext cx="8030882" cy="4622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3200" dirty="0" smtClean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Essay question: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 smtClean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Michel Foucault posited that “prisons resemble factories, schools, barracks [and] hospitals, which all resemble prisons.” What does this quotation tell us about Foucault’s conception of ‘disciplinary society,’ and how persuasive do you find his ideas? 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3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Grid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</TotalTime>
  <Words>1906</Words>
  <Application>Microsoft Office PowerPoint</Application>
  <PresentationFormat>Widescreen</PresentationFormat>
  <Paragraphs>115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Arial</vt:lpstr>
      <vt:lpstr>Calibri</vt:lpstr>
      <vt:lpstr>Franklin Gothic Medium</vt:lpstr>
      <vt:lpstr>Symbol</vt:lpstr>
      <vt:lpstr>Times New Roman</vt:lpstr>
      <vt:lpstr>Wingdings</vt:lpstr>
      <vt:lpstr>Wingdings 2</vt:lpstr>
      <vt:lpstr>Grid</vt:lpstr>
      <vt:lpstr>AHHI6013 Week 2 Power, Punishment, Panopticism:  Prison and the Birth of Disciplinary Society Lecture 2: benthamite conceptions of power/punishment  </vt:lpstr>
      <vt:lpstr> Michel Foucault (1926–1984) </vt:lpstr>
      <vt:lpstr>PowerPoint Presentation</vt:lpstr>
      <vt:lpstr>PowerPoint Presentation</vt:lpstr>
      <vt:lpstr>Jeremy Bentham (1748–1832) </vt:lpstr>
      <vt:lpstr>Jeremy Bentham (1748–1832)  </vt:lpstr>
      <vt:lpstr>Jeremy Bentham (1748–1832) </vt:lpstr>
      <vt:lpstr>Utilitarianism</vt:lpstr>
      <vt:lpstr>Utilitarianism</vt:lpstr>
      <vt:lpstr>Panopticon</vt:lpstr>
      <vt:lpstr>Panopticon</vt:lpstr>
      <vt:lpstr> Panopticon: Samuel Bentham, Panopticon illustrations (1787) </vt:lpstr>
      <vt:lpstr>PowerPoint Presentation</vt:lpstr>
      <vt:lpstr>Panopticon</vt:lpstr>
      <vt:lpstr>PowerPoint Presentation</vt:lpstr>
      <vt:lpstr>Panopticism and disciplinary society</vt:lpstr>
      <vt:lpstr>Panopticism and disciplinary society</vt:lpstr>
      <vt:lpstr>Panopticism and disciplinary society</vt:lpstr>
      <vt:lpstr>Panopticism and disciplinary society</vt:lpstr>
      <vt:lpstr>Panopticism and disciplinary society</vt:lpstr>
      <vt:lpstr>Panopticism and disciplinary society</vt:lpstr>
      <vt:lpstr>Panopticism and disciplinary society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AHHI6013 Week 2 Power, Punishment, Panopticism:  Prison and the Birth of Disciplinary Society Lecture 2: benthamite conceptions of power/punsishment</dc:title>
  <dc:creator>Alexander Scott</dc:creator>
  <cp:lastModifiedBy>Alexander Scott</cp:lastModifiedBy>
  <cp:revision>23</cp:revision>
  <cp:lastPrinted>2016-10-14T09:42:40Z</cp:lastPrinted>
  <dcterms:created xsi:type="dcterms:W3CDTF">2016-10-14T07:10:05Z</dcterms:created>
  <dcterms:modified xsi:type="dcterms:W3CDTF">2016-10-14T14:44:59Z</dcterms:modified>
</cp:coreProperties>
</file>