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5.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6.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1" r:id="rId3"/>
    <p:sldMasterId id="2147483679" r:id="rId4"/>
    <p:sldMasterId id="2147483682" r:id="rId5"/>
    <p:sldMasterId id="2147483686" r:id="rId6"/>
    <p:sldMasterId id="2147483690" r:id="rId7"/>
  </p:sldMasterIdLst>
  <p:notesMasterIdLst>
    <p:notesMasterId r:id="rId37"/>
  </p:notesMasterIdLst>
  <p:sldIdLst>
    <p:sldId id="266" r:id="rId8"/>
    <p:sldId id="256" r:id="rId9"/>
    <p:sldId id="257" r:id="rId10"/>
    <p:sldId id="305" r:id="rId11"/>
    <p:sldId id="284" r:id="rId12"/>
    <p:sldId id="285" r:id="rId13"/>
    <p:sldId id="306" r:id="rId14"/>
    <p:sldId id="286" r:id="rId15"/>
    <p:sldId id="287" r:id="rId16"/>
    <p:sldId id="308" r:id="rId17"/>
    <p:sldId id="315" r:id="rId18"/>
    <p:sldId id="310" r:id="rId19"/>
    <p:sldId id="311" r:id="rId20"/>
    <p:sldId id="258" r:id="rId21"/>
    <p:sldId id="283" r:id="rId22"/>
    <p:sldId id="302" r:id="rId23"/>
    <p:sldId id="304" r:id="rId24"/>
    <p:sldId id="307" r:id="rId25"/>
    <p:sldId id="312" r:id="rId26"/>
    <p:sldId id="309" r:id="rId27"/>
    <p:sldId id="314" r:id="rId28"/>
    <p:sldId id="316" r:id="rId29"/>
    <p:sldId id="317" r:id="rId30"/>
    <p:sldId id="313" r:id="rId31"/>
    <p:sldId id="318" r:id="rId32"/>
    <p:sldId id="321" r:id="rId33"/>
    <p:sldId id="319" r:id="rId34"/>
    <p:sldId id="320" r:id="rId35"/>
    <p:sldId id="28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20" autoAdjust="0"/>
    <p:restoredTop sz="94604" autoAdjust="0"/>
  </p:normalViewPr>
  <p:slideViewPr>
    <p:cSldViewPr snapToGrid="0">
      <p:cViewPr varScale="1">
        <p:scale>
          <a:sx n="96" d="100"/>
          <a:sy n="96" d="100"/>
        </p:scale>
        <p:origin x="108" y="216"/>
      </p:cViewPr>
      <p:guideLst/>
    </p:cSldViewPr>
  </p:slideViewPr>
  <p:outlineViewPr>
    <p:cViewPr>
      <p:scale>
        <a:sx n="33" d="100"/>
        <a:sy n="33" d="100"/>
      </p:scale>
      <p:origin x="0" y="-25056"/>
    </p:cViewPr>
  </p:outlineViewPr>
  <p:notesTextViewPr>
    <p:cViewPr>
      <p:scale>
        <a:sx n="1" d="1"/>
        <a:sy n="1" d="1"/>
      </p:scale>
      <p:origin x="0" y="0"/>
    </p:cViewPr>
  </p:notesTextViewPr>
  <p:sorterViewPr>
    <p:cViewPr>
      <p:scale>
        <a:sx n="100" d="100"/>
        <a:sy n="100" d="100"/>
      </p:scale>
      <p:origin x="0" y="-5313"/>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FFAD7-CDEA-4858-8450-DB14DEA90ECB}" type="datetimeFigureOut">
              <a:rPr lang="en-GB" smtClean="0"/>
              <a:t>30/09/2025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87C6A0-026F-4E14-AFF8-8EBFD193CDA7}" type="slidenum">
              <a:rPr lang="en-GB" smtClean="0"/>
              <a:t>‹#›</a:t>
            </a:fld>
            <a:endParaRPr lang="en-GB"/>
          </a:p>
        </p:txBody>
      </p:sp>
    </p:spTree>
    <p:extLst>
      <p:ext uri="{BB962C8B-B14F-4D97-AF65-F5344CB8AC3E}">
        <p14:creationId xmlns:p14="http://schemas.microsoft.com/office/powerpoint/2010/main" val="2730949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A7DC8BCD-C757-441B-97B7-5DF40ABB4806}" type="slidenum">
              <a:rPr lang="en-GB" smtClean="0"/>
              <a:t>1</a:t>
            </a:fld>
            <a:endParaRPr lang="en-GB"/>
          </a:p>
        </p:txBody>
      </p:sp>
    </p:spTree>
    <p:extLst>
      <p:ext uri="{BB962C8B-B14F-4D97-AF65-F5344CB8AC3E}">
        <p14:creationId xmlns:p14="http://schemas.microsoft.com/office/powerpoint/2010/main" val="4255778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87C6A0-026F-4E14-AFF8-8EBFD193CDA7}" type="slidenum">
              <a:rPr lang="en-GB" smtClean="0"/>
              <a:t>9</a:t>
            </a:fld>
            <a:endParaRPr lang="en-GB"/>
          </a:p>
        </p:txBody>
      </p:sp>
    </p:spTree>
    <p:extLst>
      <p:ext uri="{BB962C8B-B14F-4D97-AF65-F5344CB8AC3E}">
        <p14:creationId xmlns:p14="http://schemas.microsoft.com/office/powerpoint/2010/main" val="2035319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rights interconnected, </a:t>
            </a:r>
            <a:r>
              <a:rPr lang="en-GB" sz="1200" dirty="0"/>
              <a:t>human rights as inalienable, indivisible and interdependent. Why do we need a separate convention? to reiterate they are human, and have rights, and to adopt agreed additional human rights obligations and standards in relation to children.</a:t>
            </a:r>
            <a:endParaRPr lang="en-GB" dirty="0"/>
          </a:p>
        </p:txBody>
      </p:sp>
      <p:sp>
        <p:nvSpPr>
          <p:cNvPr id="4" name="Slide Number Placeholder 3"/>
          <p:cNvSpPr>
            <a:spLocks noGrp="1"/>
          </p:cNvSpPr>
          <p:nvPr>
            <p:ph type="sldNum" sz="quarter" idx="5"/>
          </p:nvPr>
        </p:nvSpPr>
        <p:spPr/>
        <p:txBody>
          <a:bodyPr/>
          <a:lstStyle/>
          <a:p>
            <a:fld id="{4987C6A0-026F-4E14-AFF8-8EBFD193CDA7}" type="slidenum">
              <a:rPr lang="en-GB" smtClean="0"/>
              <a:t>15</a:t>
            </a:fld>
            <a:endParaRPr lang="en-GB"/>
          </a:p>
        </p:txBody>
      </p:sp>
    </p:spTree>
    <p:extLst>
      <p:ext uri="{BB962C8B-B14F-4D97-AF65-F5344CB8AC3E}">
        <p14:creationId xmlns:p14="http://schemas.microsoft.com/office/powerpoint/2010/main" val="2828395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18808" y="4485353"/>
            <a:ext cx="4950460" cy="4010380"/>
          </a:xfrm>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376E4024-6ACA-412F-AB7B-38BA1C9DCBBA}" type="slidenum">
              <a:rPr lang="en-GB" smtClean="0"/>
              <a:t>16</a:t>
            </a:fld>
            <a:endParaRPr lang="en-GB"/>
          </a:p>
        </p:txBody>
      </p:sp>
    </p:spTree>
    <p:extLst>
      <p:ext uri="{BB962C8B-B14F-4D97-AF65-F5344CB8AC3E}">
        <p14:creationId xmlns:p14="http://schemas.microsoft.com/office/powerpoint/2010/main" val="1307338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18808" y="4485353"/>
            <a:ext cx="4950460" cy="4010380"/>
          </a:xfrm>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376E4024-6ACA-412F-AB7B-38BA1C9DCBBA}" type="slidenum">
              <a:rPr lang="en-GB" smtClean="0"/>
              <a:t>17</a:t>
            </a:fld>
            <a:endParaRPr lang="en-GB"/>
          </a:p>
        </p:txBody>
      </p:sp>
    </p:spTree>
    <p:extLst>
      <p:ext uri="{BB962C8B-B14F-4D97-AF65-F5344CB8AC3E}">
        <p14:creationId xmlns:p14="http://schemas.microsoft.com/office/powerpoint/2010/main" val="3580592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other preliminary findings hinting at that policy implementation access</a:t>
            </a:r>
          </a:p>
        </p:txBody>
      </p:sp>
      <p:sp>
        <p:nvSpPr>
          <p:cNvPr id="4" name="Slide Number Placeholder 3"/>
          <p:cNvSpPr>
            <a:spLocks noGrp="1"/>
          </p:cNvSpPr>
          <p:nvPr>
            <p:ph type="sldNum" sz="quarter" idx="5"/>
          </p:nvPr>
        </p:nvSpPr>
        <p:spPr/>
        <p:txBody>
          <a:bodyPr/>
          <a:lstStyle/>
          <a:p>
            <a:fld id="{4987C6A0-026F-4E14-AFF8-8EBFD193CDA7}" type="slidenum">
              <a:rPr lang="en-GB" smtClean="0"/>
              <a:t>26</a:t>
            </a:fld>
            <a:endParaRPr lang="en-GB"/>
          </a:p>
        </p:txBody>
      </p:sp>
    </p:spTree>
    <p:extLst>
      <p:ext uri="{BB962C8B-B14F-4D97-AF65-F5344CB8AC3E}">
        <p14:creationId xmlns:p14="http://schemas.microsoft.com/office/powerpoint/2010/main" val="318923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8686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38F6-0148-1E26-D6E4-51410409C3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975166-6357-E098-EB00-9AC86896BC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ECDE59-11F1-0868-D35A-04DB51D072A5}"/>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F36B5900-06A0-7F09-8664-3B504B129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677B0-FF66-FFEB-11FE-BB3568C89D5C}"/>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4229133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035-B329-A80E-AC1E-19288E1F7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01E3A4-7DE4-3F07-4BF8-1709323727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F51F0-7701-0D56-030A-4ECA3586FE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1DB47-801F-A1A4-1901-BE831FA107F0}"/>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6" name="Footer Placeholder 5">
            <a:extLst>
              <a:ext uri="{FF2B5EF4-FFF2-40B4-BE49-F238E27FC236}">
                <a16:creationId xmlns:a16="http://schemas.microsoft.com/office/drawing/2014/main" id="{0E8B4E7D-E905-BD19-334F-19903A46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B9C6F-260A-FBF3-3C07-686CEB9C9DC6}"/>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1438552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BD67-5B14-0E5F-8B4F-44C7421375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F96C73-E59B-F7F1-F0C3-E85A875CE0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0D0AB-8961-2F2E-8EE1-AB15D294C791}"/>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76690213-C68F-A8AA-C8F3-17A7A835D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D1878D-1EBB-004E-6726-0D69576B6084}"/>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4188109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73301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26736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76335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05687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85628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38F6-0148-1E26-D6E4-51410409C3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975166-6357-E098-EB00-9AC86896BC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ECDE59-11F1-0868-D35A-04DB51D072A5}"/>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F36B5900-06A0-7F09-8664-3B504B129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677B0-FF66-FFEB-11FE-BB3568C89D5C}"/>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1235059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035-B329-A80E-AC1E-19288E1F7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01E3A4-7DE4-3F07-4BF8-1709323727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F51F0-7701-0D56-030A-4ECA3586FE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1DB47-801F-A1A4-1901-BE831FA107F0}"/>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6" name="Footer Placeholder 5">
            <a:extLst>
              <a:ext uri="{FF2B5EF4-FFF2-40B4-BE49-F238E27FC236}">
                <a16:creationId xmlns:a16="http://schemas.microsoft.com/office/drawing/2014/main" id="{0E8B4E7D-E905-BD19-334F-19903A46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B9C6F-260A-FBF3-3C07-686CEB9C9DC6}"/>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32772226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BD67-5B14-0E5F-8B4F-44C7421375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F96C73-E59B-F7F1-F0C3-E85A875CE0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0D0AB-8961-2F2E-8EE1-AB15D294C791}"/>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76690213-C68F-A8AA-C8F3-17A7A835D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D1878D-1EBB-004E-6726-0D69576B6084}"/>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30213871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75295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44804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34949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32194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64055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76807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92503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38F6-0148-1E26-D6E4-51410409C3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975166-6357-E098-EB00-9AC86896BC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ECDE59-11F1-0868-D35A-04DB51D072A5}"/>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F36B5900-06A0-7F09-8664-3B504B129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677B0-FF66-FFEB-11FE-BB3568C89D5C}"/>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27713080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035-B329-A80E-AC1E-19288E1F7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01E3A4-7DE4-3F07-4BF8-1709323727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F51F0-7701-0D56-030A-4ECA3586FE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1DB47-801F-A1A4-1901-BE831FA107F0}"/>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6" name="Footer Placeholder 5">
            <a:extLst>
              <a:ext uri="{FF2B5EF4-FFF2-40B4-BE49-F238E27FC236}">
                <a16:creationId xmlns:a16="http://schemas.microsoft.com/office/drawing/2014/main" id="{0E8B4E7D-E905-BD19-334F-19903A46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B9C6F-260A-FBF3-3C07-686CEB9C9DC6}"/>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16378889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BD67-5B14-0E5F-8B4F-44C7421375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F96C73-E59B-F7F1-F0C3-E85A875CE0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0D0AB-8961-2F2E-8EE1-AB15D294C791}"/>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76690213-C68F-A8AA-C8F3-17A7A835D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D1878D-1EBB-004E-6726-0D69576B6084}"/>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38797943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898976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400725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38F6-0148-1E26-D6E4-51410409C3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975166-6357-E098-EB00-9AC86896BC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ECDE59-11F1-0868-D35A-04DB51D072A5}"/>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F36B5900-06A0-7F09-8664-3B504B129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677B0-FF66-FFEB-11FE-BB3568C89D5C}"/>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39711944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035-B329-A80E-AC1E-19288E1F7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01E3A4-7DE4-3F07-4BF8-1709323727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F51F0-7701-0D56-030A-4ECA3586FE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1DB47-801F-A1A4-1901-BE831FA107F0}"/>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6" name="Footer Placeholder 5">
            <a:extLst>
              <a:ext uri="{FF2B5EF4-FFF2-40B4-BE49-F238E27FC236}">
                <a16:creationId xmlns:a16="http://schemas.microsoft.com/office/drawing/2014/main" id="{0E8B4E7D-E905-BD19-334F-19903A46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B9C6F-260A-FBF3-3C07-686CEB9C9DC6}"/>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1391830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BD67-5B14-0E5F-8B4F-44C7421375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F96C73-E59B-F7F1-F0C3-E85A875CE0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0D0AB-8961-2F2E-8EE1-AB15D294C791}"/>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76690213-C68F-A8AA-C8F3-17A7A835D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D1878D-1EBB-004E-6726-0D69576B6084}"/>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23901081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98187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17714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812786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002140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38F6-0148-1E26-D6E4-51410409C3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975166-6357-E098-EB00-9AC86896BC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ECDE59-11F1-0868-D35A-04DB51D072A5}"/>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F36B5900-06A0-7F09-8664-3B504B129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677B0-FF66-FFEB-11FE-BB3568C89D5C}"/>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28904638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035-B329-A80E-AC1E-19288E1F7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01E3A4-7DE4-3F07-4BF8-1709323727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F51F0-7701-0D56-030A-4ECA3586FE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1DB47-801F-A1A4-1901-BE831FA107F0}"/>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6" name="Footer Placeholder 5">
            <a:extLst>
              <a:ext uri="{FF2B5EF4-FFF2-40B4-BE49-F238E27FC236}">
                <a16:creationId xmlns:a16="http://schemas.microsoft.com/office/drawing/2014/main" id="{0E8B4E7D-E905-BD19-334F-19903A46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B9C6F-260A-FBF3-3C07-686CEB9C9DC6}"/>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29920323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BD67-5B14-0E5F-8B4F-44C7421375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F96C73-E59B-F7F1-F0C3-E85A875CE0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0D0AB-8961-2F2E-8EE1-AB15D294C791}"/>
              </a:ext>
            </a:extLst>
          </p:cNvPr>
          <p:cNvSpPr>
            <a:spLocks noGrp="1"/>
          </p:cNvSpPr>
          <p:nvPr>
            <p:ph type="dt" sz="half" idx="10"/>
          </p:nvPr>
        </p:nvSpPr>
        <p:spPr/>
        <p:txBody>
          <a:body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76690213-C68F-A8AA-C8F3-17A7A835D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D1878D-1EBB-004E-6726-0D69576B6084}"/>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32542094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899370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240143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1922102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263368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3547650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549671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74107079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45578709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375972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8881838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6854368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10" Type="http://schemas.openxmlformats.org/officeDocument/2006/relationships/image" Target="../media/image2.png"/><Relationship Id="rId4" Type="http://schemas.openxmlformats.org/officeDocument/2006/relationships/slideLayout" Target="../slideLayouts/slideLayout8.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image" Target="../media/image7.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theme" Target="../theme/theme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5.xml"/><Relationship Id="rId7"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31.xml"/><Relationship Id="rId7" Type="http://schemas.openxmlformats.org/officeDocument/2006/relationships/theme" Target="../theme/theme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5" Type="http://schemas.openxmlformats.org/officeDocument/2006/relationships/slideLayout" Target="../slideLayouts/slideLayout33.xml"/><Relationship Id="rId4" Type="http://schemas.openxmlformats.org/officeDocument/2006/relationships/slideLayout" Target="../slideLayouts/slideLayout32.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F001AE-0467-44D6-A7B3-AE67577C6D87}" type="datetimeFigureOut">
              <a:rPr lang="en-GB" smtClean="0"/>
              <a:t>30/09/2025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63988D-CA6F-4D8E-B3A3-DE2C9F06754C}"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27693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091199208"/>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702" r:id="rId6"/>
    <p:sldLayoutId id="2147483703" r:id="rId7"/>
    <p:sldLayoutId id="214748370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724407152"/>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705" r:id="rId8"/>
    <p:sldLayoutId id="2147483706" r:id="rId9"/>
    <p:sldLayoutId id="2147483707"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8007899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99" r:id="rId3"/>
    <p:sldLayoutId id="2147483700" r:id="rId4"/>
    <p:sldLayoutId id="2147483701" r:id="rId5"/>
    <p:sldLayoutId id="214748371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183644530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708" r:id="rId4"/>
    <p:sldLayoutId id="2147483709" r:id="rId5"/>
    <p:sldLayoutId id="214748371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152836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8684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111/chso.12848" TargetMode="Externa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hyperlink" Target="https://eur01.safelinks.protection.outlook.com/?url=https%3A%2F%2Fdoi.org%2F10.1177%2F14782103241257281&amp;data=05%7C02%7Ca.murphy%40uwtsd.ac.uk%7C055a98aeaabe4649ec4808dcb141c3fd%7C4e0f11f9046e45059cb8db2152311e21%7C0%7C0%7C638580146315705551%7CUnknown%7CTWFpbGZsb3d8eyJWIjoiMC4wLjAwMDAiLCJQIjoiV2luMzIiLCJBTiI6Ik1haWwiLCJXVCI6Mn0%3D%7C0%7C%7C%7C&amp;sdata=5hlUYQPZPGBsH51jF15pL8E4W9tUZsqKzqqWEO6DkMM%3D&amp;reserved=0" TargetMode="External"/><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2" Type="http://schemas.openxmlformats.org/officeDocument/2006/relationships/hyperlink" Target="https://www.proquest.com/docview/2536825509?parentSessionId=PXw8fRHvM0lZ7j6TvVEg5M%2BXDyWV1wmKqM2e3Vz0YfA%3D&amp;sourcetype=Scholarly%20Journals" TargetMode="External"/><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2" Type="http://schemas.openxmlformats.org/officeDocument/2006/relationships/hyperlink" Target="https://doi.org/10.1080/03004279.2022.2052234" TargetMode="External"/><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3" Type="http://schemas.openxmlformats.org/officeDocument/2006/relationships/hyperlink" Target="https://eur01.safelinks.protection.outlook.com/?url=https%3A%2F%2Fdoi.org%2F10.1177%2F14782103241257281&amp;data=05%7C02%7Ca.murphy%40uwtsd.ac.uk%7C055a98aeaabe4649ec4808dcb141c3fd%7C4e0f11f9046e45059cb8db2152311e21%7C0%7C0%7C638580146315705551%7CUnknown%7CTWFpbGZsb3d8eyJWIjoiMC4wLjAwMDAiLCJQIjoiV2luMzIiLCJBTiI6Ik1haWwiLCJXVCI6Mn0%3D%7C0%7C%7C%7C&amp;sdata=5hlUYQPZPGBsH51jF15pL8E4W9tUZsqKzqqWEO6DkMM%3D&amp;reserved=0" TargetMode="External"/><Relationship Id="rId2" Type="http://schemas.openxmlformats.org/officeDocument/2006/relationships/hyperlink" Target="https://doi.org/10.1080/03004279.2022.2052234" TargetMode="External"/><Relationship Id="rId1" Type="http://schemas.openxmlformats.org/officeDocument/2006/relationships/slideLayout" Target="../slideLayouts/slideLayout27.xml"/><Relationship Id="rId5" Type="http://schemas.openxmlformats.org/officeDocument/2006/relationships/hyperlink" Target="https://doi.org/10.1111/chso.12848" TargetMode="External"/><Relationship Id="rId4" Type="http://schemas.openxmlformats.org/officeDocument/2006/relationships/hyperlink" Target="https://eur01.safelinks.protection.outlook.com/?url=https%3A%2F%2Fdoi.org%2F10.4324%2F9781003163206&amp;data=05%7C02%7Ca.murphy%40uwtsd.ac.uk%7Ce0719e2a3e6e4a37b22208dcc04342cd%7C4e0f11f9046e45059cb8db2152311e21%7C0%7C0%7C638596642341644312%7CUnknown%7CTWFpbGZsb3d8eyJWIjoiMC4wLjAwMDAiLCJQIjoiV2luMzIiLCJBTiI6Ik1haWwiLCJXVCI6Mn0%3D%7C0%7C%7C%7C&amp;sdata=D%2BU2Cf9Vinvh%2B5KG28S8oNKzhDDNzQSAQNec7c5n%2FPE%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428DD1-86FC-75B1-1CC0-69D7A4313292}"/>
              </a:ext>
            </a:extLst>
          </p:cNvPr>
          <p:cNvPicPr>
            <a:picLocks noChangeAspect="1"/>
          </p:cNvPicPr>
          <p:nvPr/>
        </p:nvPicPr>
        <p:blipFill>
          <a:blip r:embed="rId3"/>
          <a:stretch>
            <a:fillRect/>
          </a:stretch>
        </p:blipFill>
        <p:spPr>
          <a:xfrm>
            <a:off x="0" y="65314"/>
            <a:ext cx="12192000" cy="6816132"/>
          </a:xfrm>
          <a:prstGeom prst="rect">
            <a:avLst/>
          </a:prstGeom>
        </p:spPr>
      </p:pic>
      <p:sp>
        <p:nvSpPr>
          <p:cNvPr id="5" name="TextBox 4">
            <a:extLst>
              <a:ext uri="{FF2B5EF4-FFF2-40B4-BE49-F238E27FC236}">
                <a16:creationId xmlns:a16="http://schemas.microsoft.com/office/drawing/2014/main" id="{85B0336F-C212-03CB-EA55-95E8EE847C8B}"/>
              </a:ext>
            </a:extLst>
          </p:cNvPr>
          <p:cNvSpPr txBox="1"/>
          <p:nvPr/>
        </p:nvSpPr>
        <p:spPr>
          <a:xfrm>
            <a:off x="9417132" y="5919849"/>
            <a:ext cx="1828257" cy="369332"/>
          </a:xfrm>
          <a:prstGeom prst="rect">
            <a:avLst/>
          </a:prstGeom>
          <a:noFill/>
        </p:spPr>
        <p:txBody>
          <a:bodyPr wrap="none" rtlCol="0">
            <a:spAutoFit/>
          </a:bodyPr>
          <a:lstStyle/>
          <a:p>
            <a:r>
              <a:rPr lang="en-GB" dirty="0">
                <a:solidFill>
                  <a:srgbClr val="F7F6D9"/>
                </a:solidFill>
              </a:rPr>
              <a:t>Dr Alison Murphy</a:t>
            </a:r>
          </a:p>
        </p:txBody>
      </p:sp>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12234-048A-2BC1-6CAD-B1A8E79AC8AC}"/>
              </a:ext>
            </a:extLst>
          </p:cNvPr>
          <p:cNvSpPr>
            <a:spLocks noGrp="1"/>
          </p:cNvSpPr>
          <p:nvPr>
            <p:ph type="ctrTitle"/>
          </p:nvPr>
        </p:nvSpPr>
        <p:spPr/>
        <p:txBody>
          <a:bodyPr>
            <a:normAutofit fontScale="90000"/>
          </a:bodyPr>
          <a:lstStyle/>
          <a:p>
            <a:r>
              <a:rPr lang="cy-GB" dirty="0"/>
              <a:t>Lluniadau o blant a phlentyndod </a:t>
            </a:r>
            <a:r>
              <a:rPr lang="en-GB" dirty="0"/>
              <a:t>Constructions of children and childhood</a:t>
            </a:r>
          </a:p>
        </p:txBody>
      </p:sp>
      <p:sp>
        <p:nvSpPr>
          <p:cNvPr id="3" name="Subtitle 2">
            <a:extLst>
              <a:ext uri="{FF2B5EF4-FFF2-40B4-BE49-F238E27FC236}">
                <a16:creationId xmlns:a16="http://schemas.microsoft.com/office/drawing/2014/main" id="{D654B5F1-E6C2-FEA9-88B8-8DFB60BD97CE}"/>
              </a:ext>
            </a:extLst>
          </p:cNvPr>
          <p:cNvSpPr>
            <a:spLocks noGrp="1"/>
          </p:cNvSpPr>
          <p:nvPr>
            <p:ph type="subTitle" idx="1"/>
          </p:nvPr>
        </p:nvSpPr>
        <p:spPr/>
        <p:txBody>
          <a:bodyPr/>
          <a:lstStyle/>
          <a:p>
            <a:r>
              <a:rPr lang="en-GB" b="1" dirty="0">
                <a:latin typeface="+mj-lt"/>
              </a:rPr>
              <a:t>ECCP7002/C</a:t>
            </a:r>
          </a:p>
          <a:p>
            <a:r>
              <a:rPr lang="cy-GB" sz="1800" b="1" i="0" noProof="0" dirty="0">
                <a:solidFill>
                  <a:srgbClr val="2B2B2B"/>
                </a:solidFill>
                <a:effectLst/>
                <a:highlight>
                  <a:srgbClr val="FFFFFF"/>
                </a:highlight>
                <a:latin typeface="+mj-lt"/>
              </a:rPr>
              <a:t>Safbwyntiau beirniadol mewn polisi, cynllunio a darparu </a:t>
            </a:r>
          </a:p>
          <a:p>
            <a:r>
              <a:rPr lang="en-GB" sz="1800" b="1" i="0" dirty="0">
                <a:solidFill>
                  <a:srgbClr val="2B2B2B"/>
                </a:solidFill>
                <a:effectLst/>
                <a:highlight>
                  <a:srgbClr val="FFFFFF"/>
                </a:highlight>
                <a:latin typeface="+mj-lt"/>
              </a:rPr>
              <a:t>Critical perspectives in policy, planning and delivery </a:t>
            </a:r>
            <a:endParaRPr lang="en-GB" b="1" dirty="0">
              <a:latin typeface="+mj-lt"/>
            </a:endParaRPr>
          </a:p>
        </p:txBody>
      </p:sp>
    </p:spTree>
    <p:extLst>
      <p:ext uri="{BB962C8B-B14F-4D97-AF65-F5344CB8AC3E}">
        <p14:creationId xmlns:p14="http://schemas.microsoft.com/office/powerpoint/2010/main" val="1177479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53DAB-0F07-16CC-9BB1-EEEA0CCE0921}"/>
              </a:ext>
            </a:extLst>
          </p:cNvPr>
          <p:cNvSpPr>
            <a:spLocks noGrp="1"/>
          </p:cNvSpPr>
          <p:nvPr>
            <p:ph type="title"/>
          </p:nvPr>
        </p:nvSpPr>
        <p:spPr/>
        <p:txBody>
          <a:bodyPr/>
          <a:lstStyle/>
          <a:p>
            <a:r>
              <a:rPr lang="cy-GB" noProof="0" dirty="0"/>
              <a:t>Cwestiynau i’w hystyried heddiw </a:t>
            </a:r>
            <a:br>
              <a:rPr lang="en-GB" dirty="0"/>
            </a:br>
            <a:r>
              <a:rPr lang="en-GB" dirty="0"/>
              <a:t>Questions to consider today</a:t>
            </a:r>
          </a:p>
        </p:txBody>
      </p:sp>
      <p:sp>
        <p:nvSpPr>
          <p:cNvPr id="3" name="Content Placeholder 2">
            <a:extLst>
              <a:ext uri="{FF2B5EF4-FFF2-40B4-BE49-F238E27FC236}">
                <a16:creationId xmlns:a16="http://schemas.microsoft.com/office/drawing/2014/main" id="{4B6127C0-5C8B-58AD-DD66-72CD8A2C91F2}"/>
              </a:ext>
            </a:extLst>
          </p:cNvPr>
          <p:cNvSpPr>
            <a:spLocks noGrp="1"/>
          </p:cNvSpPr>
          <p:nvPr>
            <p:ph sz="half" idx="1"/>
          </p:nvPr>
        </p:nvSpPr>
        <p:spPr>
          <a:xfrm>
            <a:off x="838200" y="1825625"/>
            <a:ext cx="5181600" cy="3815946"/>
          </a:xfrm>
        </p:spPr>
        <p:txBody>
          <a:bodyPr>
            <a:normAutofit lnSpcReduction="10000"/>
          </a:bodyPr>
          <a:lstStyle/>
          <a:p>
            <a:pPr lvl="0">
              <a:defRPr/>
            </a:pPr>
            <a:r>
              <a:rPr lang="cy-GB" dirty="0">
                <a:solidFill>
                  <a:prstClr val="black"/>
                </a:solidFill>
              </a:rPr>
              <a:t>Sut ydyn ni'n gweld y plant a'r bobl ifanc rydyn ni'n gweithio gyda nhw?</a:t>
            </a:r>
          </a:p>
          <a:p>
            <a:pPr lvl="0">
              <a:defRPr/>
            </a:pPr>
            <a:r>
              <a:rPr lang="cy-GB" dirty="0">
                <a:solidFill>
                  <a:prstClr val="black"/>
                </a:solidFill>
              </a:rPr>
              <a:t>Sut mae’r lluniad o’r plentyn yn cael ei gyfleu mewn deddfwriaeth a pholisi</a:t>
            </a:r>
            <a:r>
              <a:rPr kumimoji="0" lang="cy-GB" sz="2800" b="0" i="0" u="none" strike="noStrike" kern="1200" cap="none" spc="0" normalizeH="0" baseline="0" noProof="0" dirty="0">
                <a:ln>
                  <a:noFill/>
                </a:ln>
                <a:solidFill>
                  <a:prstClr val="black"/>
                </a:solidFill>
                <a:effectLst/>
                <a:uLnTx/>
                <a:uFillTx/>
                <a:latin typeface="Aptos" panose="02110004020202020204"/>
              </a:rPr>
              <a:t>? </a:t>
            </a:r>
          </a:p>
          <a:p>
            <a:pPr lvl="0">
              <a:defRPr/>
            </a:pPr>
            <a:r>
              <a:rPr lang="cy-GB" dirty="0">
                <a:solidFill>
                  <a:prstClr val="black"/>
                </a:solidFill>
              </a:rPr>
              <a:t>A yw cyfleu plant a phobl ifanc fel hyn yn effeithio ar ein gweithrediad o'r polisi yn y cyd-destun ymarferol?</a:t>
            </a:r>
            <a:endParaRPr kumimoji="0" lang="cy-GB" sz="2800" b="0" i="0" u="none" strike="noStrike" kern="1200" cap="none" spc="0" normalizeH="0" baseline="0" noProof="0" dirty="0">
              <a:ln>
                <a:noFill/>
              </a:ln>
              <a:solidFill>
                <a:prstClr val="black"/>
              </a:solidFill>
              <a:effectLst/>
              <a:uLnTx/>
              <a:uFillTx/>
              <a:latin typeface="Aptos" panose="02110004020202020204"/>
            </a:endParaRPr>
          </a:p>
          <a:p>
            <a:endParaRPr lang="en-GB" dirty="0"/>
          </a:p>
        </p:txBody>
      </p:sp>
      <p:sp>
        <p:nvSpPr>
          <p:cNvPr id="4" name="Content Placeholder 3">
            <a:extLst>
              <a:ext uri="{FF2B5EF4-FFF2-40B4-BE49-F238E27FC236}">
                <a16:creationId xmlns:a16="http://schemas.microsoft.com/office/drawing/2014/main" id="{22C5FBD1-1CAD-A13B-EF1E-A81EAFA114BB}"/>
              </a:ext>
            </a:extLst>
          </p:cNvPr>
          <p:cNvSpPr>
            <a:spLocks noGrp="1"/>
          </p:cNvSpPr>
          <p:nvPr>
            <p:ph sz="half" idx="2"/>
          </p:nvPr>
        </p:nvSpPr>
        <p:spPr/>
        <p:txBody>
          <a:bodyPr>
            <a:normAutofit lnSpcReduction="10000"/>
          </a:bodyPr>
          <a:lstStyle/>
          <a:p>
            <a:r>
              <a:rPr lang="en-GB" dirty="0"/>
              <a:t>How do we view the children and young people that we work with?</a:t>
            </a:r>
          </a:p>
          <a:p>
            <a:r>
              <a:rPr lang="en-GB" dirty="0"/>
              <a:t>How is the construction of the child framed in legislation and policy? </a:t>
            </a:r>
          </a:p>
          <a:p>
            <a:r>
              <a:rPr lang="en-GB" dirty="0"/>
              <a:t>Does this framing of children and young people impact on our implementation of the policy in the practice context?</a:t>
            </a:r>
          </a:p>
          <a:p>
            <a:endParaRPr lang="en-GB" dirty="0"/>
          </a:p>
        </p:txBody>
      </p:sp>
    </p:spTree>
    <p:extLst>
      <p:ext uri="{BB962C8B-B14F-4D97-AF65-F5344CB8AC3E}">
        <p14:creationId xmlns:p14="http://schemas.microsoft.com/office/powerpoint/2010/main" val="3892750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471F34-D360-B432-403C-594B01931B1E}"/>
              </a:ext>
            </a:extLst>
          </p:cNvPr>
          <p:cNvSpPr>
            <a:spLocks noGrp="1"/>
          </p:cNvSpPr>
          <p:nvPr>
            <p:ph type="title"/>
          </p:nvPr>
        </p:nvSpPr>
        <p:spPr/>
        <p:txBody>
          <a:bodyPr>
            <a:normAutofit/>
          </a:bodyPr>
          <a:lstStyle/>
          <a:p>
            <a:r>
              <a:rPr lang="cy-GB" dirty="0"/>
              <a:t>Plentyndod fel lluniad cymdeithasol </a:t>
            </a:r>
            <a:r>
              <a:rPr lang="en-GB" dirty="0"/>
              <a:t>Childhood as a social construction</a:t>
            </a:r>
          </a:p>
        </p:txBody>
      </p:sp>
      <p:sp>
        <p:nvSpPr>
          <p:cNvPr id="5" name="Content Placeholder 4">
            <a:extLst>
              <a:ext uri="{FF2B5EF4-FFF2-40B4-BE49-F238E27FC236}">
                <a16:creationId xmlns:a16="http://schemas.microsoft.com/office/drawing/2014/main" id="{630193A7-BAC8-B8A9-F890-EBC8CB6F3A3C}"/>
              </a:ext>
            </a:extLst>
          </p:cNvPr>
          <p:cNvSpPr>
            <a:spLocks noGrp="1"/>
          </p:cNvSpPr>
          <p:nvPr>
            <p:ph sz="half" idx="1"/>
          </p:nvPr>
        </p:nvSpPr>
        <p:spPr/>
        <p:txBody>
          <a:bodyPr>
            <a:normAutofit fontScale="92500"/>
          </a:bodyPr>
          <a:lstStyle/>
          <a:p>
            <a:pPr lvl="0">
              <a:defRPr/>
            </a:pPr>
            <a:r>
              <a:rPr lang="cy-GB" dirty="0">
                <a:solidFill>
                  <a:prstClr val="black"/>
                </a:solidFill>
              </a:rPr>
              <a:t>Mae plentyndod yn aml yn cael ei ystyried yn lluniad cymdeithasol.</a:t>
            </a:r>
            <a:endPar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lvl="0">
              <a:defRPr/>
            </a:pPr>
            <a:r>
              <a:rPr lang="cy-GB" dirty="0">
                <a:solidFill>
                  <a:prstClr val="black"/>
                </a:solidFill>
              </a:rPr>
              <a:t>Yn hytrach na chyfnod biolegol statig mewn bywyd </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a:t>
            </a:r>
            <a:r>
              <a:rPr kumimoji="0" lang="cy-GB" sz="2800" b="0" i="0" u="none" strike="noStrike" kern="1200" cap="none" spc="0" normalizeH="0" baseline="0" noProof="0" dirty="0" err="1">
                <a:ln>
                  <a:noFill/>
                </a:ln>
                <a:solidFill>
                  <a:prstClr val="black"/>
                </a:solidFill>
                <a:effectLst/>
                <a:uLnTx/>
                <a:uFillTx/>
                <a:latin typeface="Aptos" panose="02110004020202020204"/>
                <a:ea typeface="+mn-ea"/>
                <a:cs typeface="+mn-cs"/>
              </a:rPr>
              <a:t>Valentine</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 2004).</a:t>
            </a:r>
          </a:p>
          <a:p>
            <a:pPr lvl="0">
              <a:defRPr/>
            </a:pPr>
            <a:r>
              <a:rPr lang="cy-GB" dirty="0">
                <a:solidFill>
                  <a:prstClr val="black"/>
                </a:solidFill>
              </a:rPr>
              <a:t>Nid yw plant yn tyfu i fyny heb unrhyw gysylltiadau, maent yn dysgu meddwl, teimlo, cyfathrebu a gweithredu o fewn sefyllfaoedd cymdeithasol </a:t>
            </a:r>
            <a:r>
              <a:rPr lang="en-GB" dirty="0">
                <a:solidFill>
                  <a:prstClr val="black"/>
                </a:solidFill>
              </a:rPr>
              <a:t>(</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Woodhead 2015).</a:t>
            </a:r>
          </a:p>
          <a:p>
            <a:endParaRPr lang="en-GB" dirty="0"/>
          </a:p>
        </p:txBody>
      </p:sp>
      <p:sp>
        <p:nvSpPr>
          <p:cNvPr id="6" name="Content Placeholder 5">
            <a:extLst>
              <a:ext uri="{FF2B5EF4-FFF2-40B4-BE49-F238E27FC236}">
                <a16:creationId xmlns:a16="http://schemas.microsoft.com/office/drawing/2014/main" id="{05193963-1FE0-945A-DA2C-21EA22AC540F}"/>
              </a:ext>
            </a:extLst>
          </p:cNvPr>
          <p:cNvSpPr>
            <a:spLocks noGrp="1"/>
          </p:cNvSpPr>
          <p:nvPr>
            <p:ph sz="half" idx="2"/>
          </p:nvPr>
        </p:nvSpPr>
        <p:spPr/>
        <p:txBody>
          <a:bodyPr>
            <a:normAutofit fontScale="92500"/>
          </a:bodyPr>
          <a:lstStyle/>
          <a:p>
            <a:r>
              <a:rPr lang="en-GB" dirty="0"/>
              <a:t>Childhood is often considered to be a social construction.</a:t>
            </a:r>
          </a:p>
          <a:p>
            <a:r>
              <a:rPr lang="en-GB" dirty="0"/>
              <a:t>Rather than a static biological stage of life (Valentine, 2004).</a:t>
            </a:r>
          </a:p>
          <a:p>
            <a:r>
              <a:rPr lang="en-GB" dirty="0"/>
              <a:t>Children do not grow up in isolation, they learn to think, feel, communicate and act within social situations (Woodhead 2015).</a:t>
            </a:r>
          </a:p>
        </p:txBody>
      </p:sp>
    </p:spTree>
    <p:extLst>
      <p:ext uri="{BB962C8B-B14F-4D97-AF65-F5344CB8AC3E}">
        <p14:creationId xmlns:p14="http://schemas.microsoft.com/office/powerpoint/2010/main" val="3375503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5A4376-DFD7-CB98-4517-37B1CF21F6C8}"/>
              </a:ext>
            </a:extLst>
          </p:cNvPr>
          <p:cNvSpPr>
            <a:spLocks noGrp="1"/>
          </p:cNvSpPr>
          <p:nvPr>
            <p:ph type="title"/>
          </p:nvPr>
        </p:nvSpPr>
        <p:spPr/>
        <p:txBody>
          <a:bodyPr>
            <a:normAutofit/>
          </a:bodyPr>
          <a:lstStyle/>
          <a:p>
            <a:r>
              <a:rPr kumimoji="0" lang="cy-GB" sz="4400" b="0" i="0" u="none" strike="noStrike" kern="1200" cap="none" spc="0" normalizeH="0" baseline="0" noProof="0" dirty="0">
                <a:ln>
                  <a:noFill/>
                </a:ln>
                <a:solidFill>
                  <a:prstClr val="black"/>
                </a:solidFill>
                <a:effectLst/>
                <a:uLnTx/>
                <a:uFillTx/>
                <a:latin typeface="Aptos Display" panose="02110004020202020204"/>
                <a:ea typeface="+mj-ea"/>
                <a:cs typeface="+mj-cs"/>
              </a:rPr>
              <a:t>Plentyndod fel lluniad cymdeithasol </a:t>
            </a:r>
            <a:r>
              <a:rPr lang="en-GB" dirty="0"/>
              <a:t>Childhood as a social construction</a:t>
            </a:r>
          </a:p>
        </p:txBody>
      </p:sp>
      <p:sp>
        <p:nvSpPr>
          <p:cNvPr id="5" name="Content Placeholder 4">
            <a:extLst>
              <a:ext uri="{FF2B5EF4-FFF2-40B4-BE49-F238E27FC236}">
                <a16:creationId xmlns:a16="http://schemas.microsoft.com/office/drawing/2014/main" id="{055BA9E8-AB36-0938-E98B-8B71E54631F6}"/>
              </a:ext>
            </a:extLst>
          </p:cNvPr>
          <p:cNvSpPr>
            <a:spLocks noGrp="1"/>
          </p:cNvSpPr>
          <p:nvPr>
            <p:ph sz="half" idx="1"/>
          </p:nvPr>
        </p:nvSpPr>
        <p:spPr/>
        <p:txBody>
          <a:bodyPr>
            <a:normAutofit lnSpcReduction="10000"/>
          </a:bodyPr>
          <a:lstStyle/>
          <a:p>
            <a:pPr lvl="0">
              <a:defRPr/>
            </a:pPr>
            <a:r>
              <a:rPr lang="cy-GB" dirty="0">
                <a:solidFill>
                  <a:prstClr val="black"/>
                </a:solidFill>
              </a:rPr>
              <a:t>Mae James a James (2008) yn nodi bod lluniad cymdeithasol yn 'safbwynt damcaniaethol sy'n archwilio'r ffyrdd yr ymdrinnir â "realiti" mewn bywyd bob dydd trwy ryngweithiadau pobl a thrwy setiau o sgyrsiau’ </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(t. 122)</a:t>
            </a:r>
          </a:p>
          <a:p>
            <a:pPr lvl="0">
              <a:defRPr/>
            </a:pPr>
            <a:r>
              <a:rPr lang="cy-GB" dirty="0">
                <a:solidFill>
                  <a:prstClr val="black"/>
                </a:solidFill>
              </a:rPr>
              <a:t>Mae plentyndod yn cael ei greu gan y lluniadau cymdeithasol o amgylch y plentyn.</a:t>
            </a:r>
            <a:endPar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endParaRPr lang="en-GB" dirty="0"/>
          </a:p>
        </p:txBody>
      </p:sp>
      <p:sp>
        <p:nvSpPr>
          <p:cNvPr id="6" name="Content Placeholder 5">
            <a:extLst>
              <a:ext uri="{FF2B5EF4-FFF2-40B4-BE49-F238E27FC236}">
                <a16:creationId xmlns:a16="http://schemas.microsoft.com/office/drawing/2014/main" id="{C4FBF89E-1F97-452C-5C41-9456471D607B}"/>
              </a:ext>
            </a:extLst>
          </p:cNvPr>
          <p:cNvSpPr>
            <a:spLocks noGrp="1"/>
          </p:cNvSpPr>
          <p:nvPr>
            <p:ph sz="half" idx="2"/>
          </p:nvPr>
        </p:nvSpPr>
        <p:spPr/>
        <p:txBody>
          <a:bodyPr>
            <a:normAutofit lnSpcReduction="10000"/>
          </a:bodyPr>
          <a:lstStyle/>
          <a:p>
            <a:r>
              <a:rPr lang="en-GB" dirty="0"/>
              <a:t>James and James (2008) state that social construction is ‘a theoretical perspective that explores the ways in which “reality” is negotiated in everyday life through people’s interactions and through sets of discourses’ (p. 122)</a:t>
            </a:r>
          </a:p>
          <a:p>
            <a:r>
              <a:rPr lang="en-GB" dirty="0"/>
              <a:t>Childhood is created by the social constructs around the child.</a:t>
            </a:r>
          </a:p>
          <a:p>
            <a:pPr marL="0" indent="0">
              <a:buNone/>
            </a:pPr>
            <a:endParaRPr lang="en-GB" dirty="0"/>
          </a:p>
        </p:txBody>
      </p:sp>
    </p:spTree>
    <p:extLst>
      <p:ext uri="{BB962C8B-B14F-4D97-AF65-F5344CB8AC3E}">
        <p14:creationId xmlns:p14="http://schemas.microsoft.com/office/powerpoint/2010/main" val="1189273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93C55-B4C9-BD02-2400-442D56B8A801}"/>
              </a:ext>
            </a:extLst>
          </p:cNvPr>
          <p:cNvSpPr>
            <a:spLocks noGrp="1"/>
          </p:cNvSpPr>
          <p:nvPr>
            <p:ph type="title"/>
          </p:nvPr>
        </p:nvSpPr>
        <p:spPr/>
        <p:txBody>
          <a:bodyPr>
            <a:normAutofit/>
          </a:bodyPr>
          <a:lstStyle/>
          <a:p>
            <a:r>
              <a:rPr kumimoji="0" lang="cy-GB" sz="4400" b="0" i="0" u="none" strike="noStrike" kern="1200" cap="none" spc="0" normalizeH="0" baseline="0" noProof="0" dirty="0">
                <a:ln>
                  <a:noFill/>
                </a:ln>
                <a:solidFill>
                  <a:prstClr val="black"/>
                </a:solidFill>
                <a:effectLst/>
                <a:uLnTx/>
                <a:uFillTx/>
                <a:latin typeface="Aptos Display" panose="02110004020202020204"/>
                <a:ea typeface="+mj-ea"/>
                <a:cs typeface="+mj-cs"/>
              </a:rPr>
              <a:t>Plentyndod fel lluniad cymdeithasol </a:t>
            </a:r>
            <a:r>
              <a:rPr lang="en-GB" dirty="0"/>
              <a:t>Childhood as a social construction</a:t>
            </a:r>
          </a:p>
        </p:txBody>
      </p:sp>
      <p:sp>
        <p:nvSpPr>
          <p:cNvPr id="3" name="Content Placeholder 2">
            <a:extLst>
              <a:ext uri="{FF2B5EF4-FFF2-40B4-BE49-F238E27FC236}">
                <a16:creationId xmlns:a16="http://schemas.microsoft.com/office/drawing/2014/main" id="{4203E1D9-69B4-560A-448A-2D560559B7FD}"/>
              </a:ext>
            </a:extLst>
          </p:cNvPr>
          <p:cNvSpPr>
            <a:spLocks noGrp="1"/>
          </p:cNvSpPr>
          <p:nvPr>
            <p:ph sz="half" idx="1"/>
          </p:nvPr>
        </p:nvSpPr>
        <p:spPr/>
        <p:txBody>
          <a:bodyPr>
            <a:normAutofit fontScale="77500" lnSpcReduction="20000"/>
          </a:bodyPr>
          <a:lstStyle/>
          <a:p>
            <a:pPr lvl="0">
              <a:defRPr/>
            </a:pPr>
            <a:r>
              <a:rPr lang="cy-GB" dirty="0">
                <a:solidFill>
                  <a:prstClr val="black"/>
                </a:solidFill>
              </a:rPr>
              <a:t>Mae pob plentyn yn dod ar draws set unigryw o gyd-destunau cymdeithasol bob dydd</a:t>
            </a:r>
            <a:r>
              <a:rPr kumimoji="0" lang="cy-GB" sz="2800" b="0" i="0" u="none" strike="noStrike" kern="1200" cap="none" spc="0" normalizeH="0" baseline="0" noProof="0" dirty="0">
                <a:ln>
                  <a:noFill/>
                </a:ln>
                <a:solidFill>
                  <a:prstClr val="black"/>
                </a:solidFill>
                <a:effectLst/>
                <a:uLnTx/>
                <a:uFillTx/>
                <a:latin typeface="Aptos" panose="02110004020202020204"/>
              </a:rPr>
              <a:t>.</a:t>
            </a:r>
          </a:p>
          <a:p>
            <a:pPr lvl="0">
              <a:defRPr/>
            </a:pPr>
            <a:r>
              <a:rPr lang="cy-GB" dirty="0">
                <a:solidFill>
                  <a:prstClr val="black"/>
                </a:solidFill>
              </a:rPr>
              <a:t>Mae'r ffactorau sy'n dylanwadu ar y cyd-destunau hyn yn cynnwys rhyw, dosbarth cymdeithasol yn ogystal â'r cyfarfyddiadau cymdeithasol y mae plant yn eu cael gyda'r rhai o'u cwmpas.</a:t>
            </a:r>
            <a:endParaRPr kumimoji="0" lang="cy-GB" sz="2800" b="0" i="0" u="none" strike="noStrike" kern="1200" cap="none" spc="0" normalizeH="0" baseline="0" noProof="0" dirty="0">
              <a:ln>
                <a:noFill/>
              </a:ln>
              <a:solidFill>
                <a:prstClr val="black"/>
              </a:solidFill>
              <a:effectLst/>
              <a:uLnTx/>
              <a:uFillTx/>
              <a:latin typeface="Aptos" panose="02110004020202020204"/>
            </a:endParaRPr>
          </a:p>
          <a:p>
            <a:pPr lvl="0">
              <a:defRPr/>
            </a:pPr>
            <a:r>
              <a:rPr lang="cy-GB" dirty="0">
                <a:solidFill>
                  <a:prstClr val="black"/>
                </a:solidFill>
              </a:rPr>
              <a:t>Mae'r rhyngweithiadau hyn yn cael eu dylanwadu gan y ffordd yr ydym yn edrych ar blant a phlentyndod ac felly </a:t>
            </a:r>
            <a:r>
              <a:rPr lang="cy-GB" dirty="0" err="1">
                <a:solidFill>
                  <a:prstClr val="black"/>
                </a:solidFill>
              </a:rPr>
              <a:t>gallant</a:t>
            </a:r>
            <a:r>
              <a:rPr lang="cy-GB" dirty="0">
                <a:solidFill>
                  <a:prstClr val="black"/>
                </a:solidFill>
              </a:rPr>
              <a:t> gael effaith ar y modd mae plant yn gallu cymryd rhan o fewn lleoliadau a chael cyfleoedd i fynegi eu barn a chael gwrandawiad</a:t>
            </a:r>
            <a:r>
              <a:rPr kumimoji="0" lang="cy-GB" sz="2800" b="0" i="0" u="none" strike="noStrike" kern="1200" cap="none" spc="0" normalizeH="0" baseline="0" noProof="0" dirty="0">
                <a:ln>
                  <a:noFill/>
                </a:ln>
                <a:solidFill>
                  <a:prstClr val="black"/>
                </a:solidFill>
                <a:effectLst/>
                <a:uLnTx/>
                <a:uFillTx/>
                <a:latin typeface="Aptos" panose="02110004020202020204"/>
              </a:rPr>
              <a:t>.</a:t>
            </a:r>
          </a:p>
          <a:p>
            <a:endParaRPr lang="en-GB" dirty="0"/>
          </a:p>
        </p:txBody>
      </p:sp>
      <p:sp>
        <p:nvSpPr>
          <p:cNvPr id="4" name="Content Placeholder 3">
            <a:extLst>
              <a:ext uri="{FF2B5EF4-FFF2-40B4-BE49-F238E27FC236}">
                <a16:creationId xmlns:a16="http://schemas.microsoft.com/office/drawing/2014/main" id="{1988C711-0343-988A-F9FD-8D4BC1B1DDAB}"/>
              </a:ext>
            </a:extLst>
          </p:cNvPr>
          <p:cNvSpPr>
            <a:spLocks noGrp="1"/>
          </p:cNvSpPr>
          <p:nvPr>
            <p:ph sz="half" idx="2"/>
          </p:nvPr>
        </p:nvSpPr>
        <p:spPr/>
        <p:txBody>
          <a:bodyPr>
            <a:normAutofit fontScale="77500" lnSpcReduction="20000"/>
          </a:bodyPr>
          <a:lstStyle/>
          <a:p>
            <a:r>
              <a:rPr lang="en-GB" dirty="0"/>
              <a:t>Every child encounters a unique set of social contexts every day.</a:t>
            </a:r>
          </a:p>
          <a:p>
            <a:r>
              <a:rPr lang="en-GB" dirty="0"/>
              <a:t>Factors which influence these contexts include gender, social class as well as the social encounters children have with those around them.</a:t>
            </a:r>
          </a:p>
          <a:p>
            <a:r>
              <a:rPr lang="en-GB" dirty="0"/>
              <a:t>These interactions are influenced by the way we view children and childhood and can therefore have an impact on how children are able to participate within settings and being given opportunities to express their views and be listened to.</a:t>
            </a:r>
          </a:p>
        </p:txBody>
      </p:sp>
    </p:spTree>
    <p:extLst>
      <p:ext uri="{BB962C8B-B14F-4D97-AF65-F5344CB8AC3E}">
        <p14:creationId xmlns:p14="http://schemas.microsoft.com/office/powerpoint/2010/main" val="2274863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91C4-575E-BA20-3720-F26EEEB1201B}"/>
              </a:ext>
            </a:extLst>
          </p:cNvPr>
          <p:cNvSpPr>
            <a:spLocks noGrp="1"/>
          </p:cNvSpPr>
          <p:nvPr>
            <p:ph type="title"/>
          </p:nvPr>
        </p:nvSpPr>
        <p:spPr/>
        <p:txBody>
          <a:bodyPr/>
          <a:lstStyle/>
          <a:p>
            <a:r>
              <a:rPr lang="cy-GB" dirty="0"/>
              <a:t>Trafodaeth</a:t>
            </a:r>
            <a:r>
              <a:rPr lang="en-GB" dirty="0"/>
              <a:t> 				Discussion</a:t>
            </a:r>
          </a:p>
        </p:txBody>
      </p:sp>
      <p:sp>
        <p:nvSpPr>
          <p:cNvPr id="3" name="Content Placeholder 2">
            <a:extLst>
              <a:ext uri="{FF2B5EF4-FFF2-40B4-BE49-F238E27FC236}">
                <a16:creationId xmlns:a16="http://schemas.microsoft.com/office/drawing/2014/main" id="{BF02704F-E143-8165-6F8C-8452C1B6731C}"/>
              </a:ext>
            </a:extLst>
          </p:cNvPr>
          <p:cNvSpPr>
            <a:spLocks noGrp="1"/>
          </p:cNvSpPr>
          <p:nvPr>
            <p:ph sz="half" idx="1"/>
          </p:nvPr>
        </p:nvSpPr>
        <p:spPr/>
        <p:txBody>
          <a:bodyPr/>
          <a:lstStyle/>
          <a:p>
            <a:pPr lvl="0">
              <a:defRPr/>
            </a:pPr>
            <a:r>
              <a:rPr lang="cy-GB" dirty="0">
                <a:solidFill>
                  <a:prstClr val="black"/>
                </a:solidFill>
              </a:rPr>
              <a:t>Mae perthnasoedd plant yn cael eu 'cyfryngu gan gredoau ynghylch sut y dylid trin plant a beth mae'n ei olygu i fod yn blentyn</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(Woodhead, 2015, t.21)</a:t>
            </a:r>
          </a:p>
          <a:p>
            <a:endParaRPr lang="en-GB" dirty="0"/>
          </a:p>
        </p:txBody>
      </p:sp>
      <p:sp>
        <p:nvSpPr>
          <p:cNvPr id="4" name="Content Placeholder 3">
            <a:extLst>
              <a:ext uri="{FF2B5EF4-FFF2-40B4-BE49-F238E27FC236}">
                <a16:creationId xmlns:a16="http://schemas.microsoft.com/office/drawing/2014/main" id="{B21F438B-83BE-F4E6-F399-99F695DAA946}"/>
              </a:ext>
            </a:extLst>
          </p:cNvPr>
          <p:cNvSpPr>
            <a:spLocks noGrp="1"/>
          </p:cNvSpPr>
          <p:nvPr>
            <p:ph sz="half" idx="2"/>
          </p:nvPr>
        </p:nvSpPr>
        <p:spPr/>
        <p:txBody>
          <a:bodyPr/>
          <a:lstStyle/>
          <a:p>
            <a:r>
              <a:rPr lang="en-GB" dirty="0"/>
              <a:t>Children’s relationships are ‘mediated by beliefs about how children should be treated and what it means to be a child.’ (Woodhead, 2015, p.21)</a:t>
            </a:r>
          </a:p>
        </p:txBody>
      </p:sp>
    </p:spTree>
    <p:extLst>
      <p:ext uri="{BB962C8B-B14F-4D97-AF65-F5344CB8AC3E}">
        <p14:creationId xmlns:p14="http://schemas.microsoft.com/office/powerpoint/2010/main" val="3739703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758A9-4741-65F0-03A7-D67FBE03C261}"/>
              </a:ext>
            </a:extLst>
          </p:cNvPr>
          <p:cNvSpPr>
            <a:spLocks noGrp="1"/>
          </p:cNvSpPr>
          <p:nvPr>
            <p:ph type="title"/>
          </p:nvPr>
        </p:nvSpPr>
        <p:spPr/>
        <p:txBody>
          <a:bodyPr>
            <a:normAutofit/>
          </a:bodyPr>
          <a:lstStyle/>
          <a:p>
            <a:r>
              <a:rPr lang="cy-GB" dirty="0"/>
              <a:t>Lluniadau presennol o’r plentyn</a:t>
            </a:r>
            <a:r>
              <a:rPr lang="en-GB" dirty="0"/>
              <a:t>?</a:t>
            </a:r>
            <a:br>
              <a:rPr lang="en-GB" dirty="0"/>
            </a:br>
            <a:r>
              <a:rPr lang="en-GB" dirty="0"/>
              <a:t>Current constructions of the child?</a:t>
            </a:r>
          </a:p>
        </p:txBody>
      </p:sp>
      <p:sp>
        <p:nvSpPr>
          <p:cNvPr id="3" name="Content Placeholder 2">
            <a:extLst>
              <a:ext uri="{FF2B5EF4-FFF2-40B4-BE49-F238E27FC236}">
                <a16:creationId xmlns:a16="http://schemas.microsoft.com/office/drawing/2014/main" id="{B271D9C2-92A0-7EDD-5C79-C5F6301887FB}"/>
              </a:ext>
            </a:extLst>
          </p:cNvPr>
          <p:cNvSpPr>
            <a:spLocks noGrp="1"/>
          </p:cNvSpPr>
          <p:nvPr>
            <p:ph sz="half" idx="1"/>
          </p:nvPr>
        </p:nvSpPr>
        <p:spPr>
          <a:xfrm>
            <a:off x="838200" y="1825625"/>
            <a:ext cx="5181600" cy="3843655"/>
          </a:xfrm>
        </p:spPr>
        <p:txBody>
          <a:bodyPr>
            <a:normAutofit fontScale="92500" lnSpcReduction="10000"/>
          </a:bodyPr>
          <a:lstStyle/>
          <a:p>
            <a:pPr lvl="0">
              <a:defRPr/>
            </a:pPr>
            <a:r>
              <a:rPr lang="cy-GB" dirty="0">
                <a:solidFill>
                  <a:prstClr val="black"/>
                </a:solidFill>
              </a:rPr>
              <a:t>Sut ydyn ni'n gweld plant/pobl ifanc yn ein disgyblaethau ar hyn o bryd</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a:t>
            </a:r>
          </a:p>
          <a:p>
            <a:pPr lvl="0">
              <a:defRPr/>
            </a:pPr>
            <a:r>
              <a:rPr lang="cy-GB" dirty="0">
                <a:solidFill>
                  <a:prstClr val="black"/>
                </a:solidFill>
              </a:rPr>
              <a:t>A yw’r lluniad hwn o'r plentyn / plentyndod yn gymesur â'r safbwyntiau oedd yn gyfarwydd i chi wrth dyfu i fyny?</a:t>
            </a:r>
            <a:endPar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lvl="0">
              <a:defRPr/>
            </a:pPr>
            <a:r>
              <a:rPr lang="cy-GB" dirty="0">
                <a:solidFill>
                  <a:prstClr val="black"/>
                </a:solidFill>
              </a:rPr>
              <a:t>Ydy lluniadau plentyndod wedi newid? Os felly, pryd? Sut? Beth wnaeth ddylanwadu ar y newidiadau hyn</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a:t>
            </a:r>
          </a:p>
          <a:p>
            <a:endParaRPr lang="en-GB" dirty="0"/>
          </a:p>
        </p:txBody>
      </p:sp>
      <p:sp>
        <p:nvSpPr>
          <p:cNvPr id="4" name="Content Placeholder 3">
            <a:extLst>
              <a:ext uri="{FF2B5EF4-FFF2-40B4-BE49-F238E27FC236}">
                <a16:creationId xmlns:a16="http://schemas.microsoft.com/office/drawing/2014/main" id="{15E64FBD-A9C2-1069-82D4-74D535760AB4}"/>
              </a:ext>
            </a:extLst>
          </p:cNvPr>
          <p:cNvSpPr>
            <a:spLocks noGrp="1"/>
          </p:cNvSpPr>
          <p:nvPr>
            <p:ph sz="half" idx="2"/>
          </p:nvPr>
        </p:nvSpPr>
        <p:spPr/>
        <p:txBody>
          <a:bodyPr>
            <a:normAutofit fontScale="92500" lnSpcReduction="10000"/>
          </a:bodyPr>
          <a:lstStyle/>
          <a:p>
            <a:r>
              <a:rPr lang="en-GB" dirty="0"/>
              <a:t>How do we currently view children/young people within our disciplines?</a:t>
            </a:r>
          </a:p>
          <a:p>
            <a:r>
              <a:rPr lang="en-GB" dirty="0"/>
              <a:t>Is this construction of the child/childhood commensurate with the viewpoints that you were brought up with?</a:t>
            </a:r>
          </a:p>
          <a:p>
            <a:r>
              <a:rPr lang="en-GB" dirty="0"/>
              <a:t>Have constructions of childhood changed? If so, when? How? What influenced these changes?</a:t>
            </a:r>
          </a:p>
          <a:p>
            <a:pPr marL="0" indent="0">
              <a:buNone/>
            </a:pPr>
            <a:endParaRPr lang="en-GB" dirty="0"/>
          </a:p>
        </p:txBody>
      </p:sp>
      <p:sp>
        <p:nvSpPr>
          <p:cNvPr id="5" name="Speech Bubble: Rectangle 4">
            <a:extLst>
              <a:ext uri="{FF2B5EF4-FFF2-40B4-BE49-F238E27FC236}">
                <a16:creationId xmlns:a16="http://schemas.microsoft.com/office/drawing/2014/main" id="{0ADA8388-AE08-4421-27B7-E0A989CE100F}"/>
              </a:ext>
            </a:extLst>
          </p:cNvPr>
          <p:cNvSpPr/>
          <p:nvPr/>
        </p:nvSpPr>
        <p:spPr>
          <a:xfrm>
            <a:off x="9498676" y="365125"/>
            <a:ext cx="1855124" cy="1075748"/>
          </a:xfrm>
          <a:prstGeom prst="wedgeRect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dirty="0">
                <a:ln w="0"/>
                <a:solidFill>
                  <a:schemeClr val="tx1"/>
                </a:solidFill>
                <a:effectLst>
                  <a:outerShdw blurRad="38100" dist="19050" dir="2700000" algn="tl" rotWithShape="0">
                    <a:schemeClr val="dk1">
                      <a:alpha val="40000"/>
                    </a:schemeClr>
                  </a:outerShdw>
                </a:effectLst>
              </a:rPr>
              <a:t>Trafodwch mewn grwpiau bach </a:t>
            </a:r>
            <a:r>
              <a:rPr lang="en-GB" dirty="0">
                <a:ln w="0"/>
                <a:solidFill>
                  <a:schemeClr val="tx1"/>
                </a:solidFill>
                <a:effectLst>
                  <a:outerShdw blurRad="38100" dist="19050" dir="2700000" algn="tl" rotWithShape="0">
                    <a:schemeClr val="dk1">
                      <a:alpha val="40000"/>
                    </a:schemeClr>
                  </a:outerShdw>
                </a:effectLst>
              </a:rPr>
              <a:t>Discuss in small groups</a:t>
            </a:r>
          </a:p>
        </p:txBody>
      </p:sp>
    </p:spTree>
    <p:extLst>
      <p:ext uri="{BB962C8B-B14F-4D97-AF65-F5344CB8AC3E}">
        <p14:creationId xmlns:p14="http://schemas.microsoft.com/office/powerpoint/2010/main" val="2354918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75A88-C4BB-0750-5B06-CBA25228B27C}"/>
              </a:ext>
            </a:extLst>
          </p:cNvPr>
          <p:cNvSpPr>
            <a:spLocks noGrp="1"/>
          </p:cNvSpPr>
          <p:nvPr>
            <p:ph type="title"/>
          </p:nvPr>
        </p:nvSpPr>
        <p:spPr/>
        <p:txBody>
          <a:bodyPr/>
          <a:lstStyle/>
          <a:p>
            <a:r>
              <a:rPr lang="cy-GB" dirty="0"/>
              <a:t>Trosolwg hanesyddol</a:t>
            </a:r>
            <a:br>
              <a:rPr lang="cy-GB" dirty="0"/>
            </a:br>
            <a:r>
              <a:rPr lang="en-GB" dirty="0"/>
              <a:t>Historical overview</a:t>
            </a:r>
          </a:p>
        </p:txBody>
      </p:sp>
      <p:sp>
        <p:nvSpPr>
          <p:cNvPr id="3" name="Content Placeholder 2">
            <a:extLst>
              <a:ext uri="{FF2B5EF4-FFF2-40B4-BE49-F238E27FC236}">
                <a16:creationId xmlns:a16="http://schemas.microsoft.com/office/drawing/2014/main" id="{63798883-DFC7-8922-FAED-FC831C623D7B}"/>
              </a:ext>
            </a:extLst>
          </p:cNvPr>
          <p:cNvSpPr>
            <a:spLocks noGrp="1"/>
          </p:cNvSpPr>
          <p:nvPr>
            <p:ph sz="half" idx="1"/>
          </p:nvPr>
        </p:nvSpPr>
        <p:spPr/>
        <p:txBody>
          <a:bodyPr>
            <a:normAutofit fontScale="85000" lnSpcReduction="20000"/>
          </a:bodyPr>
          <a:lstStyle/>
          <a:p>
            <a:pPr lvl="0">
              <a:defRPr/>
            </a:pPr>
            <a:r>
              <a:rPr lang="cy-GB" dirty="0">
                <a:solidFill>
                  <a:prstClr val="black"/>
                </a:solidFill>
              </a:rPr>
              <a:t>Roedd y plentyn yn cael ei ystyried fel rhywun agored i niwed ac mewn angen YN HYTRACH na rhywun gweithgar a chymwys a galluog. Dyma’r model diffyg nad yw’n cydnabod </a:t>
            </a:r>
            <a:r>
              <a:rPr lang="cy-GB" dirty="0" err="1">
                <a:solidFill>
                  <a:prstClr val="black"/>
                </a:solidFill>
              </a:rPr>
              <a:t>galluogedd</a:t>
            </a:r>
            <a:r>
              <a:rPr lang="cy-GB" dirty="0">
                <a:solidFill>
                  <a:prstClr val="black"/>
                </a:solidFill>
              </a:rPr>
              <a:t> plant</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a:t>
            </a:r>
          </a:p>
          <a:p>
            <a:pPr lvl="0">
              <a:defRPr/>
            </a:pPr>
            <a:r>
              <a:rPr lang="cy-GB" dirty="0">
                <a:solidFill>
                  <a:prstClr val="black"/>
                </a:solidFill>
              </a:rPr>
              <a:t>Roedd safbwyntiau datblygiadol yn edrych ar blant yn y model 'oedran a chyfnod', YN HYTRACH na </a:t>
            </a:r>
            <a:r>
              <a:rPr lang="cy-GB" b="1" dirty="0">
                <a:solidFill>
                  <a:srgbClr val="FF0000"/>
                </a:solidFill>
              </a:rPr>
              <a:t>chydnabod unigrywiaeth a'r amrywiadau sy'n bodoli, gan adlewyrchu amrywiaeth diwylliannol a chyd-destunol. </a:t>
            </a:r>
            <a:endParaRPr kumimoji="0" lang="cy-GB" sz="2800" b="1" i="0" u="none" strike="noStrike" kern="1200" cap="none" spc="0" normalizeH="0" baseline="0" noProof="0" dirty="0">
              <a:ln>
                <a:noFill/>
              </a:ln>
              <a:solidFill>
                <a:srgbClr val="FF0000"/>
              </a:solidFill>
              <a:effectLst/>
              <a:uLnTx/>
              <a:uFillTx/>
              <a:latin typeface="Aptos" panose="02110004020202020204"/>
              <a:ea typeface="+mn-ea"/>
              <a:cs typeface="+mn-cs"/>
            </a:endParaRPr>
          </a:p>
          <a:p>
            <a:pPr lvl="0">
              <a:defRPr/>
            </a:pPr>
            <a:r>
              <a:rPr lang="cy-GB" dirty="0">
                <a:solidFill>
                  <a:prstClr val="black"/>
                </a:solidFill>
              </a:rPr>
              <a:t>A yw'r newid hwn wedi'i gynrychioli mewn polisi ac yna yn ymarferol? </a:t>
            </a:r>
            <a:endPar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endParaRPr lang="en-GB" dirty="0"/>
          </a:p>
        </p:txBody>
      </p:sp>
      <p:sp>
        <p:nvSpPr>
          <p:cNvPr id="4" name="Content Placeholder 3">
            <a:extLst>
              <a:ext uri="{FF2B5EF4-FFF2-40B4-BE49-F238E27FC236}">
                <a16:creationId xmlns:a16="http://schemas.microsoft.com/office/drawing/2014/main" id="{1FBB7E9C-7E7B-21C3-29C0-4229284F5448}"/>
              </a:ext>
            </a:extLst>
          </p:cNvPr>
          <p:cNvSpPr>
            <a:spLocks noGrp="1"/>
          </p:cNvSpPr>
          <p:nvPr>
            <p:ph sz="half" idx="2"/>
          </p:nvPr>
        </p:nvSpPr>
        <p:spPr/>
        <p:txBody>
          <a:bodyPr>
            <a:normAutofit fontScale="85000" lnSpcReduction="20000"/>
          </a:bodyPr>
          <a:lstStyle/>
          <a:p>
            <a:r>
              <a:rPr lang="en-GB" dirty="0"/>
              <a:t>Child seen as vulnerable and in need RATHER than active and competent and capable. This deficit model which does not recognise children’s agency.</a:t>
            </a:r>
          </a:p>
          <a:p>
            <a:r>
              <a:rPr lang="en-GB" dirty="0"/>
              <a:t>Developmental perspectives viewing children in the ‘age and stage’ model, RATHER than </a:t>
            </a:r>
            <a:r>
              <a:rPr lang="en-GB" b="1" dirty="0">
                <a:solidFill>
                  <a:srgbClr val="FF0000"/>
                </a:solidFill>
              </a:rPr>
              <a:t>recognising uniqueness and the variations that exist. Reflecting cultural and contextual variation</a:t>
            </a:r>
            <a:r>
              <a:rPr lang="en-GB" dirty="0"/>
              <a:t>. </a:t>
            </a:r>
          </a:p>
          <a:p>
            <a:r>
              <a:rPr lang="en-GB" dirty="0"/>
              <a:t>Is this change been represented in policy and subsequently in practice? </a:t>
            </a:r>
          </a:p>
        </p:txBody>
      </p:sp>
      <p:sp>
        <p:nvSpPr>
          <p:cNvPr id="5" name="Thought Bubble: Cloud 4">
            <a:extLst>
              <a:ext uri="{FF2B5EF4-FFF2-40B4-BE49-F238E27FC236}">
                <a16:creationId xmlns:a16="http://schemas.microsoft.com/office/drawing/2014/main" id="{32C22852-B337-7A39-5EAE-07FC537E5755}"/>
              </a:ext>
            </a:extLst>
          </p:cNvPr>
          <p:cNvSpPr/>
          <p:nvPr/>
        </p:nvSpPr>
        <p:spPr>
          <a:xfrm>
            <a:off x="10839795" y="4727171"/>
            <a:ext cx="1307870" cy="1108364"/>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050" dirty="0"/>
              <a:t>Adfyfyrio </a:t>
            </a:r>
            <a:r>
              <a:rPr lang="en-GB" sz="1050" dirty="0"/>
              <a:t>Reflection</a:t>
            </a:r>
          </a:p>
        </p:txBody>
      </p:sp>
    </p:spTree>
    <p:extLst>
      <p:ext uri="{BB962C8B-B14F-4D97-AF65-F5344CB8AC3E}">
        <p14:creationId xmlns:p14="http://schemas.microsoft.com/office/powerpoint/2010/main" val="3615548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DA5F3-1BBF-483C-867C-C0133F622AD4}"/>
              </a:ext>
            </a:extLst>
          </p:cNvPr>
          <p:cNvSpPr>
            <a:spLocks noGrp="1"/>
          </p:cNvSpPr>
          <p:nvPr>
            <p:ph type="title"/>
          </p:nvPr>
        </p:nvSpPr>
        <p:spPr/>
        <p:txBody>
          <a:bodyPr>
            <a:normAutofit/>
          </a:bodyPr>
          <a:lstStyle/>
          <a:p>
            <a:r>
              <a:rPr lang="cy-GB" dirty="0"/>
              <a:t>Tystiolaeth ymchwil - Effaith ar arfer</a:t>
            </a:r>
            <a:br>
              <a:rPr lang="en-GB" dirty="0"/>
            </a:br>
            <a:r>
              <a:rPr lang="en-GB" dirty="0"/>
              <a:t>Research evidence - Impact on practice</a:t>
            </a:r>
          </a:p>
        </p:txBody>
      </p:sp>
      <p:sp>
        <p:nvSpPr>
          <p:cNvPr id="3" name="Content Placeholder 2">
            <a:extLst>
              <a:ext uri="{FF2B5EF4-FFF2-40B4-BE49-F238E27FC236}">
                <a16:creationId xmlns:a16="http://schemas.microsoft.com/office/drawing/2014/main" id="{6ADDE2F8-5627-CB03-89A6-17B14AD25345}"/>
              </a:ext>
            </a:extLst>
          </p:cNvPr>
          <p:cNvSpPr>
            <a:spLocks noGrp="1"/>
          </p:cNvSpPr>
          <p:nvPr>
            <p:ph sz="half" idx="1"/>
          </p:nvPr>
        </p:nvSpPr>
        <p:spPr>
          <a:xfrm>
            <a:off x="838200" y="1825625"/>
            <a:ext cx="5181600" cy="3860280"/>
          </a:xfrm>
        </p:spPr>
        <p:txBody>
          <a:bodyPr>
            <a:normAutofit fontScale="70000" lnSpcReduction="20000"/>
          </a:bodyPr>
          <a:lstStyle/>
          <a:p>
            <a:pPr lvl="0">
              <a:defRPr/>
            </a:pPr>
            <a:r>
              <a:rPr lang="cy-GB" dirty="0">
                <a:solidFill>
                  <a:srgbClr val="000000"/>
                </a:solidFill>
              </a:rPr>
              <a:t>Dangoswyd bod credoau am y plentyn yn pennu arfer proffesiynol (</a:t>
            </a:r>
            <a:r>
              <a:rPr kumimoji="0" lang="cy-GB" sz="2800" b="0" i="0" u="none" strike="noStrike" kern="1200" cap="none" spc="0" normalizeH="0" baseline="0" dirty="0">
                <a:ln>
                  <a:noFill/>
                </a:ln>
                <a:solidFill>
                  <a:srgbClr val="000000"/>
                </a:solidFill>
                <a:effectLst/>
                <a:uLnTx/>
                <a:uFillTx/>
                <a:latin typeface="Aptos" panose="02110004020202020204"/>
                <a:ea typeface="+mn-ea"/>
                <a:cs typeface="+mn-cs"/>
              </a:rPr>
              <a:t>e.e. </a:t>
            </a:r>
            <a:r>
              <a:rPr kumimoji="0" lang="cy-GB" sz="2800" b="0" i="0" u="none" strike="noStrike" kern="1200" cap="none" spc="0" normalizeH="0" baseline="0" dirty="0" err="1">
                <a:ln>
                  <a:noFill/>
                </a:ln>
                <a:solidFill>
                  <a:srgbClr val="000000"/>
                </a:solidFill>
                <a:effectLst/>
                <a:uLnTx/>
                <a:uFillTx/>
                <a:latin typeface="Aptos" panose="02110004020202020204"/>
                <a:ea typeface="+mn-ea"/>
                <a:cs typeface="+mn-cs"/>
              </a:rPr>
              <a:t>Salamon</a:t>
            </a:r>
            <a:r>
              <a:rPr kumimoji="0" lang="cy-GB" sz="2800" b="0" i="0" u="none" strike="noStrike" kern="1200" cap="none" spc="0" normalizeH="0" baseline="0" dirty="0">
                <a:ln>
                  <a:noFill/>
                </a:ln>
                <a:solidFill>
                  <a:srgbClr val="000000"/>
                </a:solidFill>
                <a:effectLst/>
                <a:uLnTx/>
                <a:uFillTx/>
                <a:latin typeface="Aptos" panose="02110004020202020204"/>
                <a:ea typeface="+mn-ea"/>
                <a:cs typeface="+mn-cs"/>
              </a:rPr>
              <a:t> a Harrison 2015, </a:t>
            </a:r>
            <a:r>
              <a:rPr kumimoji="0" lang="cy-GB" sz="2800" b="0" i="0" u="none" strike="noStrike" kern="1200" cap="none" spc="0" normalizeH="0" baseline="0" dirty="0" err="1">
                <a:ln>
                  <a:noFill/>
                </a:ln>
                <a:solidFill>
                  <a:srgbClr val="000000"/>
                </a:solidFill>
                <a:effectLst/>
                <a:uLnTx/>
                <a:uFillTx/>
                <a:latin typeface="Aptos" panose="02110004020202020204"/>
                <a:ea typeface="+mn-ea"/>
                <a:cs typeface="+mn-cs"/>
              </a:rPr>
              <a:t>Biesta</a:t>
            </a:r>
            <a:r>
              <a:rPr kumimoji="0" lang="cy-GB" sz="2800" b="0" i="0" u="none" strike="noStrike" kern="1200" cap="none" spc="0" normalizeH="0" baseline="0" dirty="0">
                <a:ln>
                  <a:noFill/>
                </a:ln>
                <a:solidFill>
                  <a:srgbClr val="000000"/>
                </a:solidFill>
                <a:effectLst/>
                <a:uLnTx/>
                <a:uFillTx/>
                <a:latin typeface="Aptos" panose="02110004020202020204"/>
                <a:ea typeface="+mn-ea"/>
                <a:cs typeface="+mn-cs"/>
              </a:rPr>
              <a:t>, </a:t>
            </a:r>
            <a:r>
              <a:rPr kumimoji="0" lang="cy-GB" sz="2800" b="0" i="0" u="none" strike="noStrike" kern="1200" cap="none" spc="0" normalizeH="0" baseline="0" dirty="0" err="1">
                <a:ln>
                  <a:noFill/>
                </a:ln>
                <a:solidFill>
                  <a:srgbClr val="000000"/>
                </a:solidFill>
                <a:effectLst/>
                <a:uLnTx/>
                <a:uFillTx/>
                <a:latin typeface="Aptos" panose="02110004020202020204"/>
                <a:ea typeface="+mn-ea"/>
                <a:cs typeface="+mn-cs"/>
              </a:rPr>
              <a:t>Priestley</a:t>
            </a:r>
            <a:r>
              <a:rPr kumimoji="0" lang="cy-GB" sz="2800" b="0" i="0" u="none" strike="noStrike" kern="1200" cap="none" spc="0" normalizeH="0" baseline="0" dirty="0">
                <a:ln>
                  <a:noFill/>
                </a:ln>
                <a:solidFill>
                  <a:srgbClr val="000000"/>
                </a:solidFill>
                <a:effectLst/>
                <a:uLnTx/>
                <a:uFillTx/>
                <a:latin typeface="Aptos" panose="02110004020202020204"/>
                <a:ea typeface="+mn-ea"/>
                <a:cs typeface="+mn-cs"/>
              </a:rPr>
              <a:t> a Robinson 2015, </a:t>
            </a:r>
            <a:r>
              <a:rPr kumimoji="0" lang="cy-GB" sz="2800" b="0" i="0" u="none" strike="noStrike" kern="1200" cap="none" spc="0" normalizeH="0" baseline="0" dirty="0" err="1">
                <a:ln>
                  <a:noFill/>
                </a:ln>
                <a:solidFill>
                  <a:srgbClr val="000000"/>
                </a:solidFill>
                <a:effectLst/>
                <a:uLnTx/>
                <a:uFillTx/>
                <a:latin typeface="Aptos" panose="02110004020202020204"/>
                <a:ea typeface="+mn-ea"/>
                <a:cs typeface="+mn-cs"/>
              </a:rPr>
              <a:t>Barros</a:t>
            </a:r>
            <a:r>
              <a:rPr kumimoji="0" lang="cy-GB" sz="2800" b="0" i="0" u="none" strike="noStrike" kern="1200" cap="none" spc="0" normalizeH="0" baseline="0" dirty="0">
                <a:ln>
                  <a:noFill/>
                </a:ln>
                <a:solidFill>
                  <a:srgbClr val="000000"/>
                </a:solidFill>
                <a:effectLst/>
                <a:uLnTx/>
                <a:uFillTx/>
                <a:latin typeface="Aptos" panose="02110004020202020204"/>
                <a:ea typeface="+mn-ea"/>
                <a:cs typeface="+mn-cs"/>
              </a:rPr>
              <a:t> </a:t>
            </a:r>
            <a:r>
              <a:rPr kumimoji="0" lang="cy-GB" sz="2800" b="0" i="0" u="none" strike="noStrike" kern="1200" cap="none" spc="0" normalizeH="0" baseline="0" dirty="0" err="1">
                <a:ln>
                  <a:noFill/>
                </a:ln>
                <a:solidFill>
                  <a:srgbClr val="000000"/>
                </a:solidFill>
                <a:effectLst/>
                <a:uLnTx/>
                <a:uFillTx/>
                <a:latin typeface="Aptos" panose="02110004020202020204"/>
                <a:ea typeface="+mn-ea"/>
                <a:cs typeface="+mn-cs"/>
              </a:rPr>
              <a:t>Araujo</a:t>
            </a:r>
            <a:r>
              <a:rPr kumimoji="0" lang="cy-GB" sz="2800" b="0" i="0" u="none" strike="noStrike" kern="1200" cap="none" spc="0" normalizeH="0" baseline="0" dirty="0">
                <a:ln>
                  <a:noFill/>
                </a:ln>
                <a:solidFill>
                  <a:srgbClr val="000000"/>
                </a:solidFill>
                <a:effectLst/>
                <a:uLnTx/>
                <a:uFillTx/>
                <a:latin typeface="Aptos" panose="02110004020202020204"/>
                <a:ea typeface="+mn-ea"/>
                <a:cs typeface="+mn-cs"/>
              </a:rPr>
              <a:t> 2022)</a:t>
            </a:r>
          </a:p>
          <a:p>
            <a:pPr lvl="0">
              <a:defRPr/>
            </a:pPr>
            <a:r>
              <a:rPr lang="cy-GB" dirty="0">
                <a:solidFill>
                  <a:prstClr val="black"/>
                </a:solidFill>
              </a:rPr>
              <a:t>Adroddodd </a:t>
            </a:r>
            <a:r>
              <a:rPr lang="cy-GB" dirty="0" err="1">
                <a:solidFill>
                  <a:prstClr val="black"/>
                </a:solidFill>
              </a:rPr>
              <a:t>Salamon</a:t>
            </a:r>
            <a:r>
              <a:rPr lang="cy-GB" dirty="0">
                <a:solidFill>
                  <a:prstClr val="black"/>
                </a:solidFill>
              </a:rPr>
              <a:t> a Harrison (2015) fod cysyniadau athrawon am alluoedd plant cyn oed ysgol yn effeithio ar eu hymddygiad tuag at blant.</a:t>
            </a:r>
            <a:endParaRPr kumimoji="0" lang="cy-GB" sz="2800" b="0" i="0" u="none" strike="noStrike" kern="1200" cap="none" spc="0" normalizeH="0" baseline="0" dirty="0">
              <a:ln>
                <a:noFill/>
              </a:ln>
              <a:solidFill>
                <a:prstClr val="black"/>
              </a:solidFill>
              <a:effectLst/>
              <a:uLnTx/>
              <a:uFillTx/>
              <a:latin typeface="Aptos" panose="02110004020202020204"/>
              <a:ea typeface="+mn-ea"/>
              <a:cs typeface="+mn-cs"/>
            </a:endParaRPr>
          </a:p>
          <a:p>
            <a:pPr lvl="0">
              <a:defRPr/>
            </a:pPr>
            <a:r>
              <a:rPr lang="cy-GB" dirty="0">
                <a:solidFill>
                  <a:prstClr val="black"/>
                </a:solidFill>
              </a:rPr>
              <a:t>Goblygiadau i brofiadau addysgol plant. </a:t>
            </a:r>
            <a:endParaRPr kumimoji="0" lang="cy-GB" sz="2800" b="0" i="0" u="none" strike="noStrike" kern="1200" cap="none" spc="0" normalizeH="0" baseline="0" dirty="0">
              <a:ln>
                <a:noFill/>
              </a:ln>
              <a:solidFill>
                <a:prstClr val="black"/>
              </a:solidFill>
              <a:effectLst/>
              <a:uLnTx/>
              <a:uFillTx/>
              <a:latin typeface="Aptos" panose="02110004020202020204"/>
              <a:ea typeface="+mn-ea"/>
              <a:cs typeface="+mn-cs"/>
            </a:endParaRPr>
          </a:p>
          <a:p>
            <a:pPr lvl="0">
              <a:defRPr/>
            </a:pPr>
            <a:r>
              <a:rPr lang="cy-GB" dirty="0">
                <a:solidFill>
                  <a:prstClr val="black"/>
                </a:solidFill>
              </a:rPr>
              <a:t>Dangosodd yr astudiaeth hon fod cysyniadau addysgwyr plentyndod cynnar am alluoedd babanod wedi dylanwadu ar eu harferion ac o ganlyniad yr hyn y gallai babanod ddatblygu i fod yn alluog i’w wneud.</a:t>
            </a:r>
            <a:endParaRPr kumimoji="0" lang="cy-GB" sz="2800" b="0" i="0" u="none" strike="noStrike" kern="1200" cap="none" spc="0" normalizeH="0" baseline="0" dirty="0">
              <a:ln>
                <a:noFill/>
              </a:ln>
              <a:solidFill>
                <a:prstClr val="black"/>
              </a:solidFill>
              <a:effectLst/>
              <a:uLnTx/>
              <a:uFillTx/>
              <a:latin typeface="Aptos" panose="02110004020202020204"/>
              <a:ea typeface="+mn-ea"/>
              <a:cs typeface="+mn-cs"/>
            </a:endParaRPr>
          </a:p>
          <a:p>
            <a:endParaRPr lang="en-GB" dirty="0"/>
          </a:p>
        </p:txBody>
      </p:sp>
      <p:sp>
        <p:nvSpPr>
          <p:cNvPr id="4" name="Content Placeholder 3">
            <a:extLst>
              <a:ext uri="{FF2B5EF4-FFF2-40B4-BE49-F238E27FC236}">
                <a16:creationId xmlns:a16="http://schemas.microsoft.com/office/drawing/2014/main" id="{C71A456D-3F53-0B13-9AA7-C8E3E5D54984}"/>
              </a:ext>
            </a:extLst>
          </p:cNvPr>
          <p:cNvSpPr>
            <a:spLocks noGrp="1"/>
          </p:cNvSpPr>
          <p:nvPr>
            <p:ph sz="half" idx="2"/>
          </p:nvPr>
        </p:nvSpPr>
        <p:spPr/>
        <p:txBody>
          <a:bodyPr>
            <a:normAutofit fontScale="70000" lnSpcReduction="20000"/>
          </a:bodyPr>
          <a:lstStyle/>
          <a:p>
            <a:r>
              <a:rPr lang="en-GB" b="0" i="0" dirty="0">
                <a:solidFill>
                  <a:srgbClr val="000000"/>
                </a:solidFill>
                <a:effectLst/>
              </a:rPr>
              <a:t>It has been established that beliefs about the child determine professional practice (e.g. </a:t>
            </a:r>
            <a:r>
              <a:rPr lang="en-GB" b="0" i="0" dirty="0" err="1">
                <a:solidFill>
                  <a:srgbClr val="000000"/>
                </a:solidFill>
                <a:effectLst/>
              </a:rPr>
              <a:t>Salamon</a:t>
            </a:r>
            <a:r>
              <a:rPr lang="en-GB" b="0" i="0" dirty="0">
                <a:solidFill>
                  <a:srgbClr val="000000"/>
                </a:solidFill>
                <a:effectLst/>
              </a:rPr>
              <a:t> and Harrison 2015, Biesta, Priestley and Robinson 2015, Barros Araujo 2022)</a:t>
            </a:r>
          </a:p>
          <a:p>
            <a:r>
              <a:rPr lang="en-GB" dirty="0" err="1"/>
              <a:t>Salamon</a:t>
            </a:r>
            <a:r>
              <a:rPr lang="en-GB" dirty="0"/>
              <a:t> and Harrison (2015) reported that teachers’ conceptions of preschool children’s abilities impact their behaviour towards children.</a:t>
            </a:r>
          </a:p>
          <a:p>
            <a:r>
              <a:rPr lang="en-GB" dirty="0"/>
              <a:t>Implications for children’s educational experiences. </a:t>
            </a:r>
          </a:p>
          <a:p>
            <a:r>
              <a:rPr lang="en-GB" dirty="0"/>
              <a:t>This study showed that early childhood educators’ conceptions of infants’ capabilities influenced their practices and in turn, what infants may become capable of.</a:t>
            </a:r>
          </a:p>
          <a:p>
            <a:endParaRPr lang="en-GB" dirty="0"/>
          </a:p>
        </p:txBody>
      </p:sp>
    </p:spTree>
    <p:extLst>
      <p:ext uri="{BB962C8B-B14F-4D97-AF65-F5344CB8AC3E}">
        <p14:creationId xmlns:p14="http://schemas.microsoft.com/office/powerpoint/2010/main" val="1218532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35456-DDA5-0E5E-48C5-38FAA571A22D}"/>
              </a:ext>
            </a:extLst>
          </p:cNvPr>
          <p:cNvSpPr>
            <a:spLocks noGrp="1"/>
          </p:cNvSpPr>
          <p:nvPr>
            <p:ph type="title"/>
          </p:nvPr>
        </p:nvSpPr>
        <p:spPr/>
        <p:txBody>
          <a:bodyPr>
            <a:normAutofit/>
          </a:bodyPr>
          <a:lstStyle/>
          <a:p>
            <a:r>
              <a:rPr kumimoji="0" lang="cy-GB" sz="4400" b="0" i="0" u="none" strike="noStrike" kern="1200" cap="none" spc="0" normalizeH="0" baseline="0" noProof="0" dirty="0">
                <a:ln>
                  <a:noFill/>
                </a:ln>
                <a:solidFill>
                  <a:prstClr val="black"/>
                </a:solidFill>
                <a:effectLst/>
                <a:uLnTx/>
                <a:uFillTx/>
                <a:latin typeface="Aptos Display" panose="02110004020202020204"/>
                <a:ea typeface="+mj-ea"/>
                <a:cs typeface="+mj-cs"/>
              </a:rPr>
              <a:t>Tystiolaeth ymchwil - Effaith ar arfer </a:t>
            </a:r>
            <a:br>
              <a:rPr kumimoji="0" lang="cy-GB" sz="4400" b="0" i="0" u="none" strike="noStrike" kern="1200" cap="none" spc="0" normalizeH="0" baseline="0" noProof="0" dirty="0">
                <a:ln>
                  <a:noFill/>
                </a:ln>
                <a:solidFill>
                  <a:prstClr val="black"/>
                </a:solidFill>
                <a:effectLst/>
                <a:uLnTx/>
                <a:uFillTx/>
                <a:latin typeface="Aptos Display" panose="02110004020202020204"/>
                <a:ea typeface="+mj-ea"/>
                <a:cs typeface="+mj-cs"/>
              </a:rPr>
            </a:br>
            <a:r>
              <a:rPr lang="en-GB" dirty="0"/>
              <a:t>Research evidence - Impact on practice</a:t>
            </a:r>
          </a:p>
        </p:txBody>
      </p:sp>
      <p:sp>
        <p:nvSpPr>
          <p:cNvPr id="3" name="Content Placeholder 2">
            <a:extLst>
              <a:ext uri="{FF2B5EF4-FFF2-40B4-BE49-F238E27FC236}">
                <a16:creationId xmlns:a16="http://schemas.microsoft.com/office/drawing/2014/main" id="{614EEF95-7A1E-47A1-204A-8B08FBFCFB8D}"/>
              </a:ext>
            </a:extLst>
          </p:cNvPr>
          <p:cNvSpPr>
            <a:spLocks noGrp="1"/>
          </p:cNvSpPr>
          <p:nvPr>
            <p:ph sz="half" idx="1"/>
          </p:nvPr>
        </p:nvSpPr>
        <p:spPr/>
        <p:txBody>
          <a:bodyPr>
            <a:normAutofit fontScale="70000" lnSpcReduction="20000"/>
          </a:bodyPr>
          <a:lstStyle/>
          <a:p>
            <a:pPr lvl="0">
              <a:defRPr/>
            </a:pPr>
            <a:r>
              <a:rPr lang="cy-GB" sz="2900" dirty="0">
                <a:solidFill>
                  <a:srgbClr val="000000"/>
                </a:solidFill>
              </a:rPr>
              <a:t>Gwnaed ymchwil gan Waters-Davies a MacDonald (2022) yn y sector cyn-ysgol yng Nghymru gydag ymarferwyr plentyndod cynnar</a:t>
            </a:r>
            <a:r>
              <a:rPr kumimoji="0" lang="cy-GB" sz="2900" b="0" i="0" u="none" strike="noStrike" kern="1200" cap="none" spc="0" normalizeH="0" baseline="0" noProof="0" dirty="0">
                <a:ln>
                  <a:noFill/>
                </a:ln>
                <a:solidFill>
                  <a:srgbClr val="000000"/>
                </a:solidFill>
                <a:effectLst/>
                <a:highlight>
                  <a:srgbClr val="FFFFFF"/>
                </a:highlight>
                <a:uLnTx/>
                <a:uFillTx/>
                <a:latin typeface="Aptos" panose="02110004020202020204"/>
                <a:ea typeface="+mn-ea"/>
                <a:cs typeface="+mn-cs"/>
              </a:rPr>
              <a:t>.</a:t>
            </a:r>
          </a:p>
          <a:p>
            <a:pPr lvl="0">
              <a:defRPr/>
            </a:pPr>
            <a:r>
              <a:rPr lang="cy-GB" sz="2900" dirty="0">
                <a:solidFill>
                  <a:srgbClr val="000000"/>
                </a:solidFill>
              </a:rPr>
              <a:t>Disgrifiwyd plant dro ar ôl tro fel rhai a oedd yn rhy ifanc, o dan anfantais gymdeithasol, a gyda set sgiliau llafar rhy gyfyngedig i feddwl yn annibynnol a gofyn cwestiynau.</a:t>
            </a:r>
          </a:p>
          <a:p>
            <a:pPr lvl="0">
              <a:defRPr/>
            </a:pPr>
            <a:r>
              <a:rPr lang="cy-GB" sz="2900" dirty="0">
                <a:solidFill>
                  <a:srgbClr val="000000"/>
                </a:solidFill>
              </a:rPr>
              <a:t>Ystyriwyd bod y </a:t>
            </a:r>
            <a:r>
              <a:rPr lang="cy-GB" sz="2900" dirty="0" err="1">
                <a:solidFill>
                  <a:srgbClr val="000000"/>
                </a:solidFill>
              </a:rPr>
              <a:t>cysyniadoli</a:t>
            </a:r>
            <a:r>
              <a:rPr lang="cy-GB" sz="2900" dirty="0">
                <a:solidFill>
                  <a:srgbClr val="000000"/>
                </a:solidFill>
              </a:rPr>
              <a:t> hwn, er gwaethaf dysgu proffesiynol drwy brofiad yn canolbwyntio ar gymwyseddau plant, yn gysylltiedig â lluniad sylfaenol o’r plentyn ifanc fel rhywun analluog (model diffyg</a:t>
            </a:r>
            <a:r>
              <a:rPr kumimoji="0" lang="cy-GB" sz="2900" b="0" i="0" u="none" strike="noStrike" kern="1200" cap="none" spc="0" normalizeH="0" baseline="0" noProof="0" dirty="0">
                <a:ln>
                  <a:noFill/>
                </a:ln>
                <a:solidFill>
                  <a:srgbClr val="000000"/>
                </a:solidFill>
                <a:effectLst/>
                <a:highlight>
                  <a:srgbClr val="FFFFFF"/>
                </a:highlight>
                <a:uLnTx/>
                <a:uFillTx/>
                <a:latin typeface="Aptos" panose="02110004020202020204"/>
                <a:ea typeface="+mn-ea"/>
                <a:cs typeface="+mn-cs"/>
              </a:rPr>
              <a:t>).</a:t>
            </a:r>
          </a:p>
          <a:p>
            <a:pPr lvl="0">
              <a:defRPr/>
            </a:pPr>
            <a:r>
              <a:rPr lang="cy-GB" sz="2900" dirty="0">
                <a:solidFill>
                  <a:srgbClr val="000000"/>
                </a:solidFill>
              </a:rPr>
              <a:t>Roedd y credoau yn parhau er gwaethaf negeseuon craidd gan </a:t>
            </a:r>
            <a:r>
              <a:rPr lang="cy-GB" sz="2900" dirty="0">
                <a:solidFill>
                  <a:srgbClr val="FF0000"/>
                </a:solidFill>
              </a:rPr>
              <a:t>bolisi cenedlaethol </a:t>
            </a:r>
            <a:r>
              <a:rPr lang="cy-GB" sz="2900" dirty="0">
                <a:solidFill>
                  <a:srgbClr val="000000"/>
                </a:solidFill>
              </a:rPr>
              <a:t>a dysgu proffesiynol wedi'i dargedu.</a:t>
            </a:r>
            <a:endParaRPr lang="en-GB" dirty="0"/>
          </a:p>
        </p:txBody>
      </p:sp>
      <p:sp>
        <p:nvSpPr>
          <p:cNvPr id="4" name="Content Placeholder 3">
            <a:extLst>
              <a:ext uri="{FF2B5EF4-FFF2-40B4-BE49-F238E27FC236}">
                <a16:creationId xmlns:a16="http://schemas.microsoft.com/office/drawing/2014/main" id="{92D66F85-2BE1-10FE-576A-A840BAA726D7}"/>
              </a:ext>
            </a:extLst>
          </p:cNvPr>
          <p:cNvSpPr>
            <a:spLocks noGrp="1"/>
          </p:cNvSpPr>
          <p:nvPr>
            <p:ph sz="half" idx="2"/>
          </p:nvPr>
        </p:nvSpPr>
        <p:spPr/>
        <p:txBody>
          <a:bodyPr>
            <a:normAutofit fontScale="70000" lnSpcReduction="20000"/>
          </a:bodyPr>
          <a:lstStyle/>
          <a:p>
            <a:r>
              <a:rPr lang="en-GB" b="0" i="0" dirty="0">
                <a:solidFill>
                  <a:srgbClr val="000000"/>
                </a:solidFill>
                <a:effectLst/>
              </a:rPr>
              <a:t>Waters-Davies and MacDonald (2022) research undertaken in the Welsh pre-school sector with early childhood practitioners.</a:t>
            </a:r>
          </a:p>
          <a:p>
            <a:r>
              <a:rPr lang="en-GB" dirty="0">
                <a:solidFill>
                  <a:srgbClr val="000000"/>
                </a:solidFill>
              </a:rPr>
              <a:t>They</a:t>
            </a:r>
            <a:r>
              <a:rPr lang="en-GB" b="0" i="0" dirty="0">
                <a:solidFill>
                  <a:srgbClr val="000000"/>
                </a:solidFill>
                <a:effectLst/>
              </a:rPr>
              <a:t> repeatedly described children as being too young, too socially disadvantaged, and with too limited a verbal skill set to think independently and ask questions. </a:t>
            </a:r>
          </a:p>
          <a:p>
            <a:r>
              <a:rPr lang="en-GB" b="0" i="0" dirty="0">
                <a:solidFill>
                  <a:srgbClr val="000000"/>
                </a:solidFill>
                <a:effectLst/>
              </a:rPr>
              <a:t>These conceptualisations, despite experiential professional learning focussed on children’s competencies, was considered to be related to an underpinning construction of the young child as incapable (a deficit model).</a:t>
            </a:r>
          </a:p>
          <a:p>
            <a:r>
              <a:rPr lang="en-GB" b="0" i="0" dirty="0">
                <a:solidFill>
                  <a:srgbClr val="000000"/>
                </a:solidFill>
                <a:effectLst/>
              </a:rPr>
              <a:t>beliefs were persistent despite core messages from </a:t>
            </a:r>
            <a:r>
              <a:rPr lang="en-GB" b="0" i="0" dirty="0">
                <a:solidFill>
                  <a:srgbClr val="FF0000"/>
                </a:solidFill>
                <a:effectLst/>
              </a:rPr>
              <a:t>national policy </a:t>
            </a:r>
            <a:r>
              <a:rPr lang="en-GB" b="0" i="0" dirty="0">
                <a:solidFill>
                  <a:srgbClr val="000000"/>
                </a:solidFill>
                <a:effectLst/>
              </a:rPr>
              <a:t>and targeted professional learning. </a:t>
            </a:r>
            <a:endParaRPr lang="en-GB" dirty="0"/>
          </a:p>
        </p:txBody>
      </p:sp>
    </p:spTree>
    <p:extLst>
      <p:ext uri="{BB962C8B-B14F-4D97-AF65-F5344CB8AC3E}">
        <p14:creationId xmlns:p14="http://schemas.microsoft.com/office/powerpoint/2010/main" val="3865583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D869F-951A-1C3D-2FD6-F9FC1D097F4E}"/>
              </a:ext>
            </a:extLst>
          </p:cNvPr>
          <p:cNvSpPr>
            <a:spLocks noGrp="1"/>
          </p:cNvSpPr>
          <p:nvPr>
            <p:ph type="title"/>
          </p:nvPr>
        </p:nvSpPr>
        <p:spPr/>
        <p:txBody>
          <a:bodyPr>
            <a:normAutofit/>
          </a:bodyPr>
          <a:lstStyle/>
          <a:p>
            <a:r>
              <a:rPr lang="cy-GB" dirty="0"/>
              <a:t>Tystiolaeth ymchwil - Effaith ar arfer</a:t>
            </a:r>
            <a:br>
              <a:rPr lang="en-GB" dirty="0"/>
            </a:br>
            <a:r>
              <a:rPr lang="en-GB" dirty="0"/>
              <a:t>Research evidence – Impact on practice</a:t>
            </a:r>
          </a:p>
        </p:txBody>
      </p:sp>
      <p:sp>
        <p:nvSpPr>
          <p:cNvPr id="3" name="Content Placeholder 2">
            <a:extLst>
              <a:ext uri="{FF2B5EF4-FFF2-40B4-BE49-F238E27FC236}">
                <a16:creationId xmlns:a16="http://schemas.microsoft.com/office/drawing/2014/main" id="{C919F293-1972-217C-0C07-864E91D4A857}"/>
              </a:ext>
            </a:extLst>
          </p:cNvPr>
          <p:cNvSpPr>
            <a:spLocks noGrp="1"/>
          </p:cNvSpPr>
          <p:nvPr>
            <p:ph sz="half" idx="1"/>
          </p:nvPr>
        </p:nvSpPr>
        <p:spPr/>
        <p:txBody>
          <a:bodyPr>
            <a:normAutofit fontScale="32500" lnSpcReduction="20000"/>
          </a:bodyPr>
          <a:lstStyle/>
          <a:p>
            <a:pPr lvl="0">
              <a:defRPr/>
            </a:pPr>
            <a:r>
              <a:rPr lang="cy-GB" sz="4900" dirty="0">
                <a:solidFill>
                  <a:srgbClr val="000000"/>
                </a:solidFill>
              </a:rPr>
              <a:t>Lluniadau o blant a’u galluoedd a goleddir </a:t>
            </a:r>
            <a:r>
              <a:rPr kumimoji="0" lang="cy-GB" sz="4900" b="0" i="0" u="none" strike="noStrike" kern="1200" cap="none" spc="0" normalizeH="0" baseline="0" noProof="0" dirty="0">
                <a:ln>
                  <a:noFill/>
                </a:ln>
                <a:solidFill>
                  <a:srgbClr val="000000"/>
                </a:solidFill>
                <a:effectLst/>
                <a:uLnTx/>
                <a:uFillTx/>
                <a:latin typeface="Aptos" panose="02110004020202020204"/>
                <a:ea typeface="+mn-ea"/>
                <a:cs typeface="+mn-cs"/>
              </a:rPr>
              <a:t>gan athrawon a ddywedodd </a:t>
            </a:r>
            <a:r>
              <a:rPr lang="cy-GB" sz="4900" dirty="0">
                <a:solidFill>
                  <a:srgbClr val="000000"/>
                </a:solidFill>
              </a:rPr>
              <a:t>wrthym am gyfleoedd </a:t>
            </a:r>
            <a:r>
              <a:rPr kumimoji="0" lang="cy-GB" sz="4900" b="0" i="0" u="none" strike="noStrike" kern="1200" cap="none" spc="0" normalizeH="0" baseline="0" noProof="0" dirty="0">
                <a:ln>
                  <a:noFill/>
                </a:ln>
                <a:solidFill>
                  <a:srgbClr val="000000"/>
                </a:solidFill>
                <a:effectLst/>
                <a:uLnTx/>
                <a:uFillTx/>
                <a:latin typeface="Aptos" panose="02110004020202020204"/>
                <a:ea typeface="+mn-ea"/>
                <a:cs typeface="+mn-cs"/>
              </a:rPr>
              <a:t>a gafodd y plant yn eu dosbarthiadau </a:t>
            </a:r>
            <a:r>
              <a:rPr lang="cy-GB" sz="4900" dirty="0">
                <a:solidFill>
                  <a:srgbClr val="000000"/>
                </a:solidFill>
              </a:rPr>
              <a:t>i gymryd rhan.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4900" b="0" i="0" u="none" strike="noStrike" kern="1200" cap="none" spc="0" normalizeH="0" baseline="0" noProof="0" dirty="0">
                <a:ln>
                  <a:noFill/>
                </a:ln>
                <a:solidFill>
                  <a:srgbClr val="000000"/>
                </a:solidFill>
                <a:effectLst/>
                <a:uLnTx/>
                <a:uFillTx/>
                <a:latin typeface="Aptos" panose="02110004020202020204"/>
                <a:ea typeface="+mn-ea"/>
                <a:cs typeface="+mn-cs"/>
              </a:rPr>
              <a:t>Mae lluniadau diffyg  o blant yn gysylltiedig â chyfleoedd o fewn terfynau neu gyfleoedd cyfyngedig i gymryd rhan</a:t>
            </a:r>
            <a:r>
              <a:rPr kumimoji="0" lang="cy-GB" sz="4900" b="0" i="0" u="none" strike="noStrike" kern="1200" cap="none" spc="0" normalizeH="0" baseline="0" noProof="0" dirty="0">
                <a:ln>
                  <a:noFill/>
                </a:ln>
                <a:solidFill>
                  <a:srgbClr val="000000"/>
                </a:solidFill>
                <a:effectLst/>
                <a:highlight>
                  <a:srgbClr val="FFFFFF"/>
                </a:highlight>
                <a:uLnTx/>
                <a:uFillTx/>
                <a:latin typeface="Aptos" panose="02110004020202020204"/>
                <a:ea typeface="+mn-ea"/>
                <a:cs typeface="+mn-cs"/>
              </a:rPr>
              <a:t>.</a:t>
            </a:r>
          </a:p>
          <a:p>
            <a:pPr lvl="0">
              <a:defRPr/>
            </a:pPr>
            <a:r>
              <a:rPr lang="cy-GB" sz="4900" dirty="0">
                <a:solidFill>
                  <a:srgbClr val="000000"/>
                </a:solidFill>
              </a:rPr>
              <a:t>Mae lluniadau galluog yn gysylltiedig â chyfleoedd ehangach i blant weithredu </a:t>
            </a:r>
            <a:r>
              <a:rPr lang="cy-GB" sz="4900" dirty="0" err="1">
                <a:solidFill>
                  <a:srgbClr val="000000"/>
                </a:solidFill>
              </a:rPr>
              <a:t>galluogedd</a:t>
            </a:r>
            <a:r>
              <a:rPr lang="cy-GB" sz="4900" dirty="0">
                <a:solidFill>
                  <a:srgbClr val="000000"/>
                </a:solidFill>
              </a:rPr>
              <a:t> o fewn yr ystafell ddosbarth</a:t>
            </a:r>
            <a:r>
              <a:rPr lang="cy-GB" sz="4900" dirty="0">
                <a:solidFill>
                  <a:srgbClr val="000000"/>
                </a:solidFill>
                <a:highlight>
                  <a:srgbClr val="FFFFFF"/>
                </a:highlight>
              </a:rPr>
              <a:t>. </a:t>
            </a:r>
            <a:endParaRPr kumimoji="0" lang="cy-GB" sz="4900" b="0" i="0" u="none" strike="noStrike" kern="1200" cap="none" spc="0" normalizeH="0" baseline="0" noProof="0" dirty="0">
              <a:ln>
                <a:noFill/>
              </a:ln>
              <a:solidFill>
                <a:srgbClr val="000000"/>
              </a:solidFill>
              <a:effectLst/>
              <a:highlight>
                <a:srgbClr val="FFFFFF"/>
              </a:highlight>
              <a:uLnTx/>
              <a:uFillTx/>
              <a:latin typeface="Aptos" panose="02110004020202020204"/>
              <a:ea typeface="+mn-ea"/>
              <a:cs typeface="+mn-cs"/>
            </a:endParaRPr>
          </a:p>
          <a:p>
            <a:pPr lvl="0">
              <a:defRPr/>
            </a:pPr>
            <a:r>
              <a:rPr lang="cy-GB" sz="4900" dirty="0">
                <a:solidFill>
                  <a:srgbClr val="000000"/>
                </a:solidFill>
              </a:rPr>
              <a:t>Dylai’r lluniad o’r plentyn fel rhywun galluog fod yn gysyniad trothwy ar gyfer y rhai sy'n gweithio mewn plentyndod cynnar</a:t>
            </a:r>
          </a:p>
          <a:p>
            <a:pPr lvl="0">
              <a:defRPr/>
            </a:pPr>
            <a:r>
              <a:rPr kumimoji="0" lang="cy-GB" sz="4900" b="0" i="0" u="none" strike="noStrike" kern="1200" cap="none" spc="0" normalizeH="0" baseline="0" noProof="0" dirty="0">
                <a:ln>
                  <a:noFill/>
                </a:ln>
                <a:solidFill>
                  <a:srgbClr val="000000"/>
                </a:solidFill>
                <a:effectLst/>
                <a:highlight>
                  <a:srgbClr val="FFFFFF"/>
                </a:highlight>
                <a:uLnTx/>
                <a:uFillTx/>
                <a:latin typeface="Aptos" panose="02110004020202020204"/>
                <a:ea typeface="+mn-ea"/>
                <a:cs typeface="+mn-cs"/>
              </a:rPr>
              <a:t>Gweler </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Waters-Davies, J.,</a:t>
            </a:r>
            <a:r>
              <a:rPr kumimoji="0" lang="cy-GB" sz="4900" b="1"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Murphy, A.,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Chicken</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S.,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Tyrie</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J., &amp; Clement, J. (2024).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Constructing</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child</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participation</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in</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early</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years</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classrooms</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An</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exploration</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t>
            </a:r>
            <a:r>
              <a:rPr kumimoji="0" lang="cy-GB" sz="4900" b="0" i="0"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from</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Wales. </a:t>
            </a:r>
            <a:r>
              <a:rPr kumimoji="0" lang="cy-GB" sz="4900" b="0" i="1" u="none" strike="noStrike" kern="1200" cap="none" spc="0" normalizeH="0" baseline="0" noProof="0" dirty="0" err="1">
                <a:ln>
                  <a:noFill/>
                </a:ln>
                <a:solidFill>
                  <a:srgbClr val="1C1D1E"/>
                </a:solidFill>
                <a:effectLst/>
                <a:highlight>
                  <a:srgbClr val="FFFFFF"/>
                </a:highlight>
                <a:uLnTx/>
                <a:uFillTx/>
                <a:latin typeface="Aptos" panose="02110004020202020204"/>
                <a:ea typeface="+mn-ea"/>
                <a:cs typeface="+mn-cs"/>
              </a:rPr>
              <a:t>Children</a:t>
            </a:r>
            <a:r>
              <a:rPr kumimoji="0" lang="cy-GB" sz="4900" b="0" i="1"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&amp; Society</a:t>
            </a:r>
            <a:r>
              <a:rPr kumimoji="0" lang="cy-GB" sz="4900" b="0" i="0" u="none" strike="noStrike" kern="1200" cap="none" spc="0" normalizeH="0" baseline="0" noProof="0" dirty="0">
                <a:ln>
                  <a:noFill/>
                </a:ln>
                <a:solidFill>
                  <a:srgbClr val="1C1D1E"/>
                </a:solidFill>
                <a:effectLst/>
                <a:highlight>
                  <a:srgbClr val="FFFFFF"/>
                </a:highlight>
                <a:uLnTx/>
                <a:uFillTx/>
                <a:latin typeface="Aptos" panose="02110004020202020204"/>
                <a:ea typeface="+mn-ea"/>
                <a:cs typeface="+mn-cs"/>
              </a:rPr>
              <a:t>, 00, 1–18. </a:t>
            </a:r>
            <a:r>
              <a:rPr kumimoji="0" lang="cy-GB" sz="4900" b="0" i="0" u="none" strike="noStrike" kern="1200" cap="none" spc="0" normalizeH="0" baseline="0" noProof="0" dirty="0">
                <a:ln>
                  <a:noFill/>
                </a:ln>
                <a:solidFill>
                  <a:srgbClr val="1F3864"/>
                </a:solidFill>
                <a:effectLst/>
                <a:highlight>
                  <a:srgbClr val="FFFFFF"/>
                </a:highlight>
                <a:uLnTx/>
                <a:uFillTx/>
                <a:latin typeface="Aptos" panose="02110004020202020204"/>
                <a:ea typeface="+mn-ea"/>
                <a:cs typeface="+mn-cs"/>
                <a:hlinkClick r:id="rId2"/>
              </a:rPr>
              <a:t>https://doi.org/10.1111/chso.12848</a:t>
            </a:r>
            <a:endParaRPr kumimoji="0" lang="cy-GB" sz="4900" b="0" i="0" u="none" strike="noStrike" kern="1200" cap="none" spc="0" normalizeH="0" baseline="0" noProof="0" dirty="0">
              <a:ln>
                <a:noFill/>
              </a:ln>
              <a:solidFill>
                <a:srgbClr val="1F3864"/>
              </a:solidFill>
              <a:effectLst/>
              <a:highlight>
                <a:srgbClr val="FFFFFF"/>
              </a:highlight>
              <a:uLnTx/>
              <a:uFillTx/>
              <a:latin typeface="Aptos" panose="02110004020202020204"/>
              <a:ea typeface="+mn-ea"/>
              <a:cs typeface="+mn-cs"/>
            </a:endParaRPr>
          </a:p>
          <a:p>
            <a:endParaRPr lang="en-GB" dirty="0"/>
          </a:p>
        </p:txBody>
      </p:sp>
      <p:sp>
        <p:nvSpPr>
          <p:cNvPr id="4" name="Content Placeholder 3">
            <a:extLst>
              <a:ext uri="{FF2B5EF4-FFF2-40B4-BE49-F238E27FC236}">
                <a16:creationId xmlns:a16="http://schemas.microsoft.com/office/drawing/2014/main" id="{3E962A39-70EF-BA43-A4A9-9A0685FD65F9}"/>
              </a:ext>
            </a:extLst>
          </p:cNvPr>
          <p:cNvSpPr>
            <a:spLocks noGrp="1"/>
          </p:cNvSpPr>
          <p:nvPr>
            <p:ph sz="half" idx="2"/>
          </p:nvPr>
        </p:nvSpPr>
        <p:spPr/>
        <p:txBody>
          <a:bodyPr>
            <a:normAutofit fontScale="32500" lnSpcReduction="20000"/>
          </a:bodyPr>
          <a:lstStyle/>
          <a:p>
            <a:r>
              <a:rPr lang="en-GB" sz="5000" dirty="0">
                <a:solidFill>
                  <a:srgbClr val="000000"/>
                </a:solidFill>
              </a:rPr>
              <a:t>C</a:t>
            </a:r>
            <a:r>
              <a:rPr lang="en-GB" sz="5000" b="0" i="0" dirty="0">
                <a:solidFill>
                  <a:srgbClr val="000000"/>
                </a:solidFill>
                <a:effectLst/>
              </a:rPr>
              <a:t>onstructions of the child and their capabilities held by teachers who told us about opportunities for participation experienced by their children in the classes. </a:t>
            </a:r>
          </a:p>
          <a:p>
            <a:r>
              <a:rPr lang="en-GB" sz="5000" dirty="0">
                <a:solidFill>
                  <a:srgbClr val="000000"/>
                </a:solidFill>
              </a:rPr>
              <a:t>D</a:t>
            </a:r>
            <a:r>
              <a:rPr lang="en-GB" sz="5000" b="0" i="0" dirty="0">
                <a:solidFill>
                  <a:srgbClr val="000000"/>
                </a:solidFill>
                <a:effectLst/>
              </a:rPr>
              <a:t>eficit constructions of the child are associated with </a:t>
            </a:r>
            <a:r>
              <a:rPr lang="en-GB" sz="5000" b="0" i="0" dirty="0" err="1">
                <a:solidFill>
                  <a:srgbClr val="000000"/>
                </a:solidFill>
                <a:effectLst/>
              </a:rPr>
              <a:t>boundaried</a:t>
            </a:r>
            <a:r>
              <a:rPr lang="en-GB" sz="5000" b="0" i="0" dirty="0">
                <a:solidFill>
                  <a:srgbClr val="000000"/>
                </a:solidFill>
                <a:effectLst/>
              </a:rPr>
              <a:t> or restricted opportunities for participation.</a:t>
            </a:r>
          </a:p>
          <a:p>
            <a:r>
              <a:rPr lang="en-GB" sz="5000" b="0" i="0" dirty="0">
                <a:solidFill>
                  <a:srgbClr val="000000"/>
                </a:solidFill>
                <a:effectLst/>
              </a:rPr>
              <a:t>Capable constructions associated with wider opportunities for children’s enactment of agency within the classroom. </a:t>
            </a:r>
          </a:p>
          <a:p>
            <a:r>
              <a:rPr lang="en-GB" sz="5000" dirty="0">
                <a:solidFill>
                  <a:srgbClr val="000000"/>
                </a:solidFill>
              </a:rPr>
              <a:t>C</a:t>
            </a:r>
            <a:r>
              <a:rPr lang="en-GB" sz="5000" b="0" i="0" dirty="0">
                <a:solidFill>
                  <a:srgbClr val="000000"/>
                </a:solidFill>
                <a:effectLst/>
              </a:rPr>
              <a:t>onstruction of the child as capable should be recognised as a threshold concept for those working in early childhood</a:t>
            </a:r>
            <a:endParaRPr lang="en-GB" sz="5000" dirty="0">
              <a:solidFill>
                <a:srgbClr val="000000"/>
              </a:solidFill>
            </a:endParaRPr>
          </a:p>
          <a:p>
            <a:r>
              <a:rPr lang="en-GB" sz="5000" b="0" i="0" dirty="0">
                <a:solidFill>
                  <a:srgbClr val="1C1D1E"/>
                </a:solidFill>
                <a:effectLst/>
              </a:rPr>
              <a:t>See Waters-Davies, J.,</a:t>
            </a:r>
            <a:r>
              <a:rPr lang="en-GB" sz="5000" b="1" i="0" dirty="0">
                <a:solidFill>
                  <a:srgbClr val="1C1D1E"/>
                </a:solidFill>
                <a:effectLst/>
              </a:rPr>
              <a:t> Murphy, A., </a:t>
            </a:r>
            <a:r>
              <a:rPr lang="en-GB" sz="5000" b="0" i="0" dirty="0">
                <a:solidFill>
                  <a:srgbClr val="1C1D1E"/>
                </a:solidFill>
                <a:effectLst/>
              </a:rPr>
              <a:t>Chicken, S., Tyrie, J., &amp; Clement, J. (2024). Constructing child participation in early years classrooms: An exploration from Wales. </a:t>
            </a:r>
            <a:r>
              <a:rPr lang="en-GB" sz="5000" b="0" i="1" dirty="0">
                <a:solidFill>
                  <a:srgbClr val="1C1D1E"/>
                </a:solidFill>
                <a:effectLst/>
              </a:rPr>
              <a:t>Children &amp; Society</a:t>
            </a:r>
            <a:r>
              <a:rPr lang="en-GB" sz="5000" b="0" i="0" dirty="0">
                <a:solidFill>
                  <a:srgbClr val="1C1D1E"/>
                </a:solidFill>
                <a:effectLst/>
              </a:rPr>
              <a:t>, 00, 1–18. </a:t>
            </a:r>
            <a:r>
              <a:rPr lang="en-GB" sz="5000" b="0" i="0" u="none" strike="noStrike" dirty="0">
                <a:solidFill>
                  <a:srgbClr val="1F3864"/>
                </a:solidFill>
                <a:effectLst/>
                <a:hlinkClick r:id="rId2"/>
              </a:rPr>
              <a:t>https://doi.org/10.1111/chso.12848</a:t>
            </a:r>
            <a:endParaRPr lang="en-GB" sz="5000" b="0" i="0" u="none" strike="noStrike" dirty="0">
              <a:solidFill>
                <a:srgbClr val="1F3864"/>
              </a:solidFill>
              <a:effectLst/>
            </a:endParaRPr>
          </a:p>
          <a:p>
            <a:endParaRPr lang="en-GB" dirty="0"/>
          </a:p>
        </p:txBody>
      </p:sp>
    </p:spTree>
    <p:extLst>
      <p:ext uri="{BB962C8B-B14F-4D97-AF65-F5344CB8AC3E}">
        <p14:creationId xmlns:p14="http://schemas.microsoft.com/office/powerpoint/2010/main" val="3396884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AE49A2-A306-45F8-2C36-7CB18F933B2D}"/>
              </a:ext>
            </a:extLst>
          </p:cNvPr>
          <p:cNvSpPr>
            <a:spLocks noGrp="1"/>
          </p:cNvSpPr>
          <p:nvPr>
            <p:ph type="title"/>
          </p:nvPr>
        </p:nvSpPr>
        <p:spPr/>
        <p:txBody>
          <a:bodyPr>
            <a:normAutofit/>
          </a:bodyPr>
          <a:lstStyle/>
          <a:p>
            <a:r>
              <a:rPr kumimoji="0" lang="cy-GB" sz="4400" b="0" i="0" u="none" strike="noStrike" kern="1200" cap="none" spc="0" normalizeH="0" baseline="0" noProof="0" dirty="0">
                <a:ln>
                  <a:noFill/>
                </a:ln>
                <a:solidFill>
                  <a:prstClr val="black"/>
                </a:solidFill>
                <a:effectLst/>
                <a:uLnTx/>
                <a:uFillTx/>
                <a:latin typeface="Aptos Display" panose="02110004020202020204"/>
                <a:ea typeface="+mj-ea"/>
                <a:cs typeface="+mj-cs"/>
              </a:rPr>
              <a:t>Tystiolaeth ymchwil - Effaith ar arfer </a:t>
            </a:r>
            <a:br>
              <a:rPr kumimoji="0" lang="cy-GB" sz="4400" b="0" i="0" u="none" strike="noStrike" kern="1200" cap="none" spc="0" normalizeH="0" baseline="0" noProof="0" dirty="0">
                <a:ln>
                  <a:noFill/>
                </a:ln>
                <a:solidFill>
                  <a:prstClr val="black"/>
                </a:solidFill>
                <a:effectLst/>
                <a:uLnTx/>
                <a:uFillTx/>
                <a:latin typeface="Aptos Display" panose="02110004020202020204"/>
                <a:ea typeface="+mj-ea"/>
                <a:cs typeface="+mj-cs"/>
              </a:rPr>
            </a:br>
            <a:r>
              <a:rPr lang="en-GB" dirty="0"/>
              <a:t>Research evidence – Impact on practice</a:t>
            </a:r>
          </a:p>
        </p:txBody>
      </p:sp>
      <p:sp>
        <p:nvSpPr>
          <p:cNvPr id="5" name="Content Placeholder 4">
            <a:extLst>
              <a:ext uri="{FF2B5EF4-FFF2-40B4-BE49-F238E27FC236}">
                <a16:creationId xmlns:a16="http://schemas.microsoft.com/office/drawing/2014/main" id="{FA46F21D-2426-D19E-EE65-ABDA0A7B403B}"/>
              </a:ext>
            </a:extLst>
          </p:cNvPr>
          <p:cNvSpPr>
            <a:spLocks noGrp="1"/>
          </p:cNvSpPr>
          <p:nvPr>
            <p:ph sz="half" idx="1"/>
          </p:nvPr>
        </p:nvSpPr>
        <p:spPr>
          <a:xfrm>
            <a:off x="838200" y="1640378"/>
            <a:ext cx="5181600" cy="4536585"/>
          </a:xfrm>
        </p:spPr>
        <p:txBody>
          <a:bodyPr>
            <a:normAutofit fontScale="92500" lnSpcReduction="20000"/>
          </a:bodyPr>
          <a:lstStyle/>
          <a:p>
            <a:pPr lvl="0">
              <a:defRPr/>
            </a:pPr>
            <a:r>
              <a:rPr lang="cy-GB" sz="1800" dirty="0">
                <a:solidFill>
                  <a:srgbClr val="201F1E"/>
                </a:solidFill>
              </a:rPr>
              <a:t>Mae </a:t>
            </a:r>
            <a:r>
              <a:rPr lang="cy-GB" sz="1800" dirty="0" err="1">
                <a:solidFill>
                  <a:srgbClr val="201F1E"/>
                </a:solidFill>
              </a:rPr>
              <a:t>Barros</a:t>
            </a:r>
            <a:r>
              <a:rPr lang="cy-GB" sz="1800" dirty="0">
                <a:solidFill>
                  <a:srgbClr val="201F1E"/>
                </a:solidFill>
              </a:rPr>
              <a:t> </a:t>
            </a:r>
            <a:r>
              <a:rPr lang="cy-GB" sz="1800" dirty="0" err="1">
                <a:solidFill>
                  <a:srgbClr val="201F1E"/>
                </a:solidFill>
              </a:rPr>
              <a:t>Araujo</a:t>
            </a:r>
            <a:r>
              <a:rPr lang="cy-GB" sz="1800" dirty="0">
                <a:solidFill>
                  <a:srgbClr val="201F1E"/>
                </a:solidFill>
              </a:rPr>
              <a:t> (2022) yn sôn am luniadau athrawon blynyddoedd cynnar o blant ifanc cyn ac ar ôl eu profiad ymarferol yn Portiwgal</a:t>
            </a:r>
            <a:r>
              <a:rPr kumimoji="0" lang="cy-GB" sz="1800" b="0" i="0" u="none" strike="noStrike" kern="1200" cap="none" spc="0" normalizeH="0" baseline="0" noProof="0" dirty="0">
                <a:ln>
                  <a:noFill/>
                </a:ln>
                <a:solidFill>
                  <a:srgbClr val="201F1E"/>
                </a:solidFill>
                <a:effectLst/>
                <a:highlight>
                  <a:srgbClr val="FFFFFF"/>
                </a:highlight>
                <a:uLnTx/>
                <a:uFillTx/>
                <a:latin typeface="Aptos" panose="02110004020202020204"/>
                <a:ea typeface="+mn-ea"/>
                <a:cs typeface="+mn-cs"/>
              </a:rPr>
              <a:t>.</a:t>
            </a:r>
          </a:p>
          <a:p>
            <a:pPr lvl="0">
              <a:defRPr/>
            </a:pPr>
            <a:r>
              <a:rPr lang="cy-GB" sz="1800" dirty="0">
                <a:solidFill>
                  <a:srgbClr val="201F1E"/>
                </a:solidFill>
              </a:rPr>
              <a:t>Mae cydnabod plant fel gweithredwyr yn fwy cadarn mewn trafodaethau myfyrwyr ar ôl eu profiad ymarferol.</a:t>
            </a:r>
          </a:p>
          <a:p>
            <a:pPr lvl="0">
              <a:defRPr/>
            </a:pPr>
            <a:r>
              <a:rPr lang="cy-GB" sz="1800" dirty="0">
                <a:solidFill>
                  <a:srgbClr val="201F1E"/>
                </a:solidFill>
              </a:rPr>
              <a:t>Roedd profiadau ymarferol yn rhoi cyfle i fyfyrwyr ‘adfyfyrio ar y delwedd oedd ganddynt o’r plentyn' (t.907).</a:t>
            </a:r>
          </a:p>
          <a:p>
            <a:pPr lvl="0">
              <a:defRPr/>
            </a:pPr>
            <a:r>
              <a:rPr lang="cy-GB" sz="1800" dirty="0">
                <a:solidFill>
                  <a:srgbClr val="201F1E"/>
                </a:solidFill>
              </a:rPr>
              <a:t>‘mae newidiadau'n dibynnu ar gyfleoedd i’r myfyriwr arsylwi ac adfyfyrio'n systematig, ac ar ansawdd y gefnogaeth gan fentoriaid’ (</a:t>
            </a:r>
            <a:r>
              <a:rPr lang="cy-GB" sz="1800" dirty="0" err="1">
                <a:solidFill>
                  <a:srgbClr val="201F1E"/>
                </a:solidFill>
              </a:rPr>
              <a:t>ibid</a:t>
            </a:r>
            <a:r>
              <a:rPr lang="cy-GB" sz="1800" dirty="0">
                <a:solidFill>
                  <a:srgbClr val="201F1E"/>
                </a:solidFill>
              </a:rPr>
              <a:t>.)</a:t>
            </a:r>
          </a:p>
          <a:p>
            <a:pPr lvl="0">
              <a:defRPr/>
            </a:pPr>
            <a:r>
              <a:rPr lang="cy-GB" sz="1800" dirty="0">
                <a:solidFill>
                  <a:srgbClr val="201F1E"/>
                </a:solidFill>
              </a:rPr>
              <a:t>‘cyfleoedd ar gyfer dealltwriaethau </a:t>
            </a:r>
            <a:r>
              <a:rPr lang="cy-GB" sz="1800" dirty="0" err="1">
                <a:solidFill>
                  <a:srgbClr val="201F1E"/>
                </a:solidFill>
              </a:rPr>
              <a:t>sefyllfaol</a:t>
            </a:r>
            <a:r>
              <a:rPr lang="cy-GB" sz="1800" dirty="0">
                <a:solidFill>
                  <a:srgbClr val="201F1E"/>
                </a:solidFill>
              </a:rPr>
              <a:t> o’r newydd o'r ddelwedd o'r plentyn' drwy drafodaeth gyda mentoriaid (t.907).</a:t>
            </a:r>
          </a:p>
          <a:p>
            <a:pPr lvl="0">
              <a:defRPr/>
            </a:pPr>
            <a:r>
              <a:rPr lang="cy-GB" sz="1800" dirty="0">
                <a:solidFill>
                  <a:srgbClr val="201F1E"/>
                </a:solidFill>
              </a:rPr>
              <a:t>Mae angen rhoi sylw uniongyrchol i luniadau o’r plentyn yn ystod rhaglenni paratoi ar gyfer y rhai sy'n bwriadu gweithio gyda phlant ifanc, mewn ysgolion a/neu leoliadau gofal</a:t>
            </a:r>
            <a:endParaRPr lang="cy-GB" dirty="0"/>
          </a:p>
        </p:txBody>
      </p:sp>
      <p:sp>
        <p:nvSpPr>
          <p:cNvPr id="6" name="Content Placeholder 5">
            <a:extLst>
              <a:ext uri="{FF2B5EF4-FFF2-40B4-BE49-F238E27FC236}">
                <a16:creationId xmlns:a16="http://schemas.microsoft.com/office/drawing/2014/main" id="{E53084FC-5F0B-76B3-CD25-91E6301C0F44}"/>
              </a:ext>
            </a:extLst>
          </p:cNvPr>
          <p:cNvSpPr>
            <a:spLocks noGrp="1"/>
          </p:cNvSpPr>
          <p:nvPr>
            <p:ph sz="half" idx="2"/>
          </p:nvPr>
        </p:nvSpPr>
        <p:spPr>
          <a:xfrm>
            <a:off x="6172200" y="1690688"/>
            <a:ext cx="5181600" cy="4486275"/>
          </a:xfrm>
        </p:spPr>
        <p:txBody>
          <a:bodyPr>
            <a:normAutofit fontScale="92500" lnSpcReduction="20000"/>
          </a:bodyPr>
          <a:lstStyle/>
          <a:p>
            <a:r>
              <a:rPr lang="en-GB" sz="1800" b="0" i="0" dirty="0">
                <a:solidFill>
                  <a:srgbClr val="201F1E"/>
                </a:solidFill>
                <a:effectLst/>
              </a:rPr>
              <a:t>Barros Araujo (2022) reports early years teachers’ constructions of the young child before and after practicum experience in Portugal.</a:t>
            </a:r>
          </a:p>
          <a:p>
            <a:r>
              <a:rPr lang="en-GB" sz="1800" dirty="0">
                <a:solidFill>
                  <a:srgbClr val="201F1E"/>
                </a:solidFill>
              </a:rPr>
              <a:t>R</a:t>
            </a:r>
            <a:r>
              <a:rPr lang="en-GB" sz="1800" b="0" i="0" dirty="0">
                <a:solidFill>
                  <a:srgbClr val="201F1E"/>
                </a:solidFill>
                <a:effectLst/>
              </a:rPr>
              <a:t>ecognition of children as agents is more robust in students’ discourses after practicum. </a:t>
            </a:r>
          </a:p>
          <a:p>
            <a:r>
              <a:rPr lang="en-GB" sz="1800" dirty="0">
                <a:solidFill>
                  <a:srgbClr val="201F1E"/>
                </a:solidFill>
              </a:rPr>
              <a:t>P</a:t>
            </a:r>
            <a:r>
              <a:rPr lang="en-GB" sz="1800" b="0" i="0" dirty="0">
                <a:solidFill>
                  <a:srgbClr val="201F1E"/>
                </a:solidFill>
                <a:effectLst/>
              </a:rPr>
              <a:t>racticum experiences provided the opportunity for students ‘to reflect on the image of the child they held’ (p.907). </a:t>
            </a:r>
          </a:p>
          <a:p>
            <a:r>
              <a:rPr lang="en-GB" sz="1800" b="0" i="0" dirty="0">
                <a:solidFill>
                  <a:srgbClr val="201F1E"/>
                </a:solidFill>
                <a:effectLst/>
              </a:rPr>
              <a:t>‘changes are dependent upon opportunities for systematic observation and reflection by the student, and on the quality of support by mentors’ (ibid.) </a:t>
            </a:r>
          </a:p>
          <a:p>
            <a:r>
              <a:rPr lang="en-GB" sz="1800" b="0" i="0" dirty="0">
                <a:solidFill>
                  <a:srgbClr val="201F1E"/>
                </a:solidFill>
                <a:effectLst/>
              </a:rPr>
              <a:t>‘opportunities for renewed situated understandings of the image of the child’ through discussion with mentors (p.907). </a:t>
            </a:r>
          </a:p>
          <a:p>
            <a:r>
              <a:rPr lang="en-GB" sz="1800" b="0" i="0" dirty="0">
                <a:solidFill>
                  <a:srgbClr val="201F1E"/>
                </a:solidFill>
                <a:effectLst/>
              </a:rPr>
              <a:t>Construction of the child requires direct attention during programmes of preparation for those intending to work with young children, in schools and/or care settings</a:t>
            </a:r>
            <a:endParaRPr lang="en-GB" dirty="0"/>
          </a:p>
        </p:txBody>
      </p:sp>
    </p:spTree>
    <p:extLst>
      <p:ext uri="{BB962C8B-B14F-4D97-AF65-F5344CB8AC3E}">
        <p14:creationId xmlns:p14="http://schemas.microsoft.com/office/powerpoint/2010/main" val="4017777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B1CD-4D26-A229-E2FF-841026D6AAC9}"/>
              </a:ext>
            </a:extLst>
          </p:cNvPr>
          <p:cNvSpPr>
            <a:spLocks noGrp="1"/>
          </p:cNvSpPr>
          <p:nvPr>
            <p:ph type="title"/>
          </p:nvPr>
        </p:nvSpPr>
        <p:spPr/>
        <p:txBody>
          <a:bodyPr>
            <a:normAutofit/>
          </a:bodyPr>
          <a:lstStyle/>
          <a:p>
            <a:r>
              <a:rPr lang="cy-GB" sz="4000" dirty="0"/>
              <a:t>Y sefyllfa ddeddfwriaethol bresennol yng Nghymru </a:t>
            </a:r>
            <a:r>
              <a:rPr lang="en-GB" sz="4000" dirty="0"/>
              <a:t>Current legislative situation in Wales</a:t>
            </a:r>
          </a:p>
        </p:txBody>
      </p:sp>
      <p:sp>
        <p:nvSpPr>
          <p:cNvPr id="3" name="Content Placeholder 2">
            <a:extLst>
              <a:ext uri="{FF2B5EF4-FFF2-40B4-BE49-F238E27FC236}">
                <a16:creationId xmlns:a16="http://schemas.microsoft.com/office/drawing/2014/main" id="{BE23A3DD-FD29-DCB2-C58E-DFB1EB519999}"/>
              </a:ext>
            </a:extLst>
          </p:cNvPr>
          <p:cNvSpPr>
            <a:spLocks noGrp="1"/>
          </p:cNvSpPr>
          <p:nvPr>
            <p:ph sz="half" idx="1"/>
          </p:nvPr>
        </p:nvSpPr>
        <p:spPr/>
        <p:txBody>
          <a:bodyPr>
            <a:normAutofit/>
          </a:bodyPr>
          <a:lstStyle/>
          <a:p>
            <a:pPr lvl="0">
              <a:defRPr/>
            </a:pPr>
            <a:r>
              <a:rPr lang="cy-GB" dirty="0">
                <a:solidFill>
                  <a:prstClr val="black"/>
                </a:solidFill>
              </a:rPr>
              <a:t>Mesur Hawliau Plant a Phobl Ifanc (Cymru) </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2011</a:t>
            </a:r>
          </a:p>
          <a:p>
            <a:pPr lvl="0">
              <a:defRPr/>
            </a:pPr>
            <a:r>
              <a:rPr lang="cy-GB" dirty="0">
                <a:solidFill>
                  <a:prstClr val="black"/>
                </a:solidFill>
              </a:rPr>
              <a:t>Deddf Llesiant Cenedlaethau'r Dyfodol (Cymru) 2015</a:t>
            </a:r>
          </a:p>
          <a:p>
            <a:pPr lvl="0">
              <a:defRPr/>
            </a:pPr>
            <a:r>
              <a:rPr lang="cy-GB" dirty="0">
                <a:solidFill>
                  <a:prstClr val="black"/>
                </a:solidFill>
              </a:rPr>
              <a:t>Deddf Anghenion Dysgu Ychwanegol a'r Tribiwnlys Addysg (Cymru) 2017</a:t>
            </a:r>
          </a:p>
          <a:p>
            <a:pPr lvl="0">
              <a:defRPr/>
            </a:pPr>
            <a:r>
              <a:rPr lang="cy-GB" dirty="0">
                <a:solidFill>
                  <a:prstClr val="black"/>
                </a:solidFill>
              </a:rPr>
              <a:t>Deddf Cwricwlwm ac Asesu (Cymru) 2021</a:t>
            </a:r>
            <a:endParaRPr lang="cy-GB" dirty="0"/>
          </a:p>
          <a:p>
            <a:endParaRPr lang="en-GB" dirty="0"/>
          </a:p>
        </p:txBody>
      </p:sp>
      <p:sp>
        <p:nvSpPr>
          <p:cNvPr id="4" name="Content Placeholder 3">
            <a:extLst>
              <a:ext uri="{FF2B5EF4-FFF2-40B4-BE49-F238E27FC236}">
                <a16:creationId xmlns:a16="http://schemas.microsoft.com/office/drawing/2014/main" id="{2685BDAC-3A4D-CE15-208E-C24B5A47FEFE}"/>
              </a:ext>
            </a:extLst>
          </p:cNvPr>
          <p:cNvSpPr>
            <a:spLocks noGrp="1"/>
          </p:cNvSpPr>
          <p:nvPr>
            <p:ph sz="half" idx="2"/>
          </p:nvPr>
        </p:nvSpPr>
        <p:spPr/>
        <p:txBody>
          <a:bodyPr>
            <a:normAutofit/>
          </a:bodyPr>
          <a:lstStyle/>
          <a:p>
            <a:r>
              <a:rPr lang="en-GB" sz="2800" b="0" i="0" u="none" strike="noStrike" dirty="0">
                <a:effectLst/>
              </a:rPr>
              <a:t>Rights of Children and Young Persons (Wales) Measure 2011</a:t>
            </a:r>
          </a:p>
          <a:p>
            <a:r>
              <a:rPr lang="en-GB" sz="2800" b="0" i="0" u="none" strike="noStrike" dirty="0">
                <a:effectLst/>
              </a:rPr>
              <a:t>Well-being of Future Generations (Wales) Act 2015</a:t>
            </a:r>
          </a:p>
          <a:p>
            <a:r>
              <a:rPr lang="en-GB" sz="2800" b="0" i="0" u="none" strike="noStrike" dirty="0">
                <a:effectLst/>
              </a:rPr>
              <a:t>The Additional Learning Needs and Education Tribunal (Wales) Act 2017</a:t>
            </a:r>
          </a:p>
          <a:p>
            <a:r>
              <a:rPr lang="en-GB" sz="2800" b="0" i="0" u="none" strike="noStrike" dirty="0">
                <a:effectLst/>
              </a:rPr>
              <a:t>Curriculum and Assessment (Wales) Act 2021</a:t>
            </a:r>
            <a:endParaRPr lang="en-GB" sz="2800" dirty="0"/>
          </a:p>
          <a:p>
            <a:endParaRPr lang="en-GB" dirty="0"/>
          </a:p>
        </p:txBody>
      </p:sp>
    </p:spTree>
    <p:extLst>
      <p:ext uri="{BB962C8B-B14F-4D97-AF65-F5344CB8AC3E}">
        <p14:creationId xmlns:p14="http://schemas.microsoft.com/office/powerpoint/2010/main" val="3292493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a:bodyPr>
          <a:lstStyle/>
          <a:p>
            <a:r>
              <a:rPr lang="cy-GB" sz="2800" b="1" dirty="0"/>
              <a:t>Confensiwn y Cenhedloedd Unedig ar Hawliau'r Plentyn (1989</a:t>
            </a:r>
            <a:r>
              <a:rPr lang="en-GB" sz="2800" b="1" dirty="0"/>
              <a:t>)</a:t>
            </a:r>
            <a:br>
              <a:rPr lang="en-GB" sz="2800" b="1" dirty="0"/>
            </a:br>
            <a:r>
              <a:rPr lang="en-GB" sz="2800" b="1" dirty="0"/>
              <a:t>The UN Convention on the Rights of the Child (1989)</a:t>
            </a:r>
            <a:br>
              <a:rPr lang="en-GB" sz="3200" dirty="0"/>
            </a:br>
            <a:endParaRPr lang="en-GB" sz="3200" dirty="0"/>
          </a:p>
        </p:txBody>
      </p:sp>
      <p:sp>
        <p:nvSpPr>
          <p:cNvPr id="25603" name="Rectangle 3"/>
          <p:cNvSpPr>
            <a:spLocks noGrp="1" noChangeArrowheads="1"/>
          </p:cNvSpPr>
          <p:nvPr>
            <p:ph sz="half" idx="1"/>
          </p:nvPr>
        </p:nvSpPr>
        <p:spPr>
          <a:xfrm>
            <a:off x="838200" y="1324495"/>
            <a:ext cx="5181600" cy="4852468"/>
          </a:xfrm>
        </p:spPr>
        <p:txBody>
          <a:bodyPr>
            <a:noAutofit/>
          </a:bodyPr>
          <a:lstStyle/>
          <a:p>
            <a:pPr eaLnBrk="1" hangingPunct="1">
              <a:lnSpc>
                <a:spcPct val="90000"/>
              </a:lnSpc>
              <a:buFontTx/>
              <a:buNone/>
            </a:pPr>
            <a:r>
              <a:rPr lang="cy-GB" sz="1600" dirty="0"/>
              <a:t>Materion allweddol</a:t>
            </a:r>
          </a:p>
          <a:p>
            <a:pPr>
              <a:lnSpc>
                <a:spcPct val="90000"/>
              </a:lnSpc>
            </a:pPr>
            <a:r>
              <a:rPr lang="cy-GB" sz="1600" dirty="0"/>
              <a:t>Dim hierarchaeth o hawliau dynol
Mae'r ffocws ar y plentyn cyfan</a:t>
            </a:r>
          </a:p>
          <a:p>
            <a:pPr>
              <a:lnSpc>
                <a:spcPct val="90000"/>
              </a:lnSpc>
            </a:pPr>
            <a:r>
              <a:rPr lang="cy-GB" sz="1600" dirty="0"/>
              <a:t>Amlygu rôl y teulu
Ceisio llais plant yn rhan o'r broses o wneud penderfyniadau</a:t>
            </a:r>
          </a:p>
          <a:p>
            <a:pPr>
              <a:lnSpc>
                <a:spcPct val="90000"/>
              </a:lnSpc>
            </a:pPr>
            <a:r>
              <a:rPr lang="cy-GB" sz="1600" dirty="0"/>
              <a:t>Anwahaniaethol
Gosodir rhwymedigaethau ar lywodraethau</a:t>
            </a:r>
          </a:p>
          <a:p>
            <a:pPr marL="0" indent="0">
              <a:buNone/>
            </a:pPr>
            <a:r>
              <a:rPr lang="cy-GB" sz="1600" dirty="0"/>
              <a:t>Mae hawliau plant wedi dod yn bwysig dros y 30 mlynedd diwethaf ers sefydlu Confensiwn y Cenhedloedd Unedig ar Hawliau'r Plentyn (1989).</a:t>
            </a:r>
          </a:p>
          <a:p>
            <a:pPr>
              <a:buFont typeface="Wingdings" panose="05000000000000000000" pitchFamily="2" charset="2"/>
              <a:buChar char="§"/>
            </a:pPr>
            <a:r>
              <a:rPr lang="cy-GB" sz="1600" dirty="0"/>
              <a:t>Yng Nghymru, mae gwleidyddion wedi blaenoriaethu hawliau plant ers datganoli yn 1998.</a:t>
            </a:r>
          </a:p>
          <a:p>
            <a:pPr>
              <a:buFont typeface="Wingdings" panose="05000000000000000000" pitchFamily="2" charset="2"/>
              <a:buChar char="§"/>
            </a:pPr>
            <a:r>
              <a:rPr lang="cy-GB" sz="1600" dirty="0"/>
              <a:t>dull 'plant yn gyntaf'</a:t>
            </a:r>
          </a:p>
        </p:txBody>
      </p:sp>
      <p:sp>
        <p:nvSpPr>
          <p:cNvPr id="2" name="Content Placeholder 1">
            <a:extLst>
              <a:ext uri="{FF2B5EF4-FFF2-40B4-BE49-F238E27FC236}">
                <a16:creationId xmlns:a16="http://schemas.microsoft.com/office/drawing/2014/main" id="{CBF5B767-A9DA-46AF-BEF8-4D7B49E17013}"/>
              </a:ext>
            </a:extLst>
          </p:cNvPr>
          <p:cNvSpPr>
            <a:spLocks noGrp="1"/>
          </p:cNvSpPr>
          <p:nvPr>
            <p:ph sz="half" idx="2"/>
          </p:nvPr>
        </p:nvSpPr>
        <p:spPr>
          <a:xfrm>
            <a:off x="6172200" y="1324495"/>
            <a:ext cx="5181600" cy="4852468"/>
          </a:xfrm>
        </p:spPr>
        <p:txBody>
          <a:bodyPr>
            <a:normAutofit fontScale="55000" lnSpcReduction="20000"/>
          </a:bodyPr>
          <a:lstStyle/>
          <a:p>
            <a:pPr eaLnBrk="1" hangingPunct="1">
              <a:lnSpc>
                <a:spcPct val="90000"/>
              </a:lnSpc>
              <a:buFontTx/>
              <a:buNone/>
            </a:pPr>
            <a:r>
              <a:rPr lang="en-GB" sz="3300" dirty="0"/>
              <a:t>Key Issues</a:t>
            </a:r>
          </a:p>
          <a:p>
            <a:pPr eaLnBrk="1" hangingPunct="1">
              <a:lnSpc>
                <a:spcPct val="90000"/>
              </a:lnSpc>
            </a:pPr>
            <a:r>
              <a:rPr lang="en-GB" sz="3300" dirty="0"/>
              <a:t>No hierarchy of human rights</a:t>
            </a:r>
          </a:p>
          <a:p>
            <a:pPr eaLnBrk="1" hangingPunct="1">
              <a:lnSpc>
                <a:spcPct val="90000"/>
              </a:lnSpc>
            </a:pPr>
            <a:r>
              <a:rPr lang="en-GB" sz="3300" dirty="0"/>
              <a:t>The focus on the whole child</a:t>
            </a:r>
          </a:p>
          <a:p>
            <a:pPr eaLnBrk="1" hangingPunct="1">
              <a:lnSpc>
                <a:spcPct val="90000"/>
              </a:lnSpc>
            </a:pPr>
            <a:r>
              <a:rPr lang="en-GB" sz="3300" dirty="0"/>
              <a:t>Highlights the role of the family</a:t>
            </a:r>
          </a:p>
          <a:p>
            <a:pPr eaLnBrk="1" hangingPunct="1">
              <a:lnSpc>
                <a:spcPct val="90000"/>
              </a:lnSpc>
            </a:pPr>
            <a:r>
              <a:rPr lang="en-GB" sz="3300" dirty="0"/>
              <a:t>Seeks children’s voice as a part of decision making</a:t>
            </a:r>
          </a:p>
          <a:p>
            <a:pPr eaLnBrk="1" hangingPunct="1">
              <a:lnSpc>
                <a:spcPct val="90000"/>
              </a:lnSpc>
            </a:pPr>
            <a:r>
              <a:rPr lang="en-GB" sz="3300" dirty="0"/>
              <a:t>Non-discriminatory</a:t>
            </a:r>
          </a:p>
          <a:p>
            <a:pPr eaLnBrk="1" hangingPunct="1">
              <a:lnSpc>
                <a:spcPct val="90000"/>
              </a:lnSpc>
            </a:pPr>
            <a:r>
              <a:rPr lang="en-GB" sz="3300" dirty="0"/>
              <a:t>Obligations are placed on governments</a:t>
            </a:r>
          </a:p>
          <a:p>
            <a:pPr marL="0" indent="0">
              <a:buNone/>
            </a:pPr>
            <a:endParaRPr lang="en-GB" sz="3300" dirty="0"/>
          </a:p>
          <a:p>
            <a:pPr marL="0" indent="0">
              <a:buNone/>
            </a:pPr>
            <a:r>
              <a:rPr lang="en-GB" sz="3300" dirty="0"/>
              <a:t>Children’s rights have become important over the last 30 years since the inception of the United Nations Convention on the Rights of the Child (1989).</a:t>
            </a:r>
          </a:p>
          <a:p>
            <a:pPr>
              <a:buFont typeface="Wingdings" panose="05000000000000000000" pitchFamily="2" charset="2"/>
              <a:buChar char="§"/>
            </a:pPr>
            <a:r>
              <a:rPr lang="en-GB" sz="3300" dirty="0"/>
              <a:t>In Wales, politicians have prioritised children’s rights since devolution in 1998.</a:t>
            </a:r>
          </a:p>
          <a:p>
            <a:pPr>
              <a:buFont typeface="Wingdings" panose="05000000000000000000" pitchFamily="2" charset="2"/>
              <a:buChar char="§"/>
            </a:pPr>
            <a:r>
              <a:rPr lang="en-GB" sz="3300" dirty="0"/>
              <a:t>a ‘children first’ approach</a:t>
            </a:r>
          </a:p>
          <a:p>
            <a:pPr marL="0" indent="0">
              <a:buNone/>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8F4C4-D19F-A011-835E-53397CB4C40A}"/>
              </a:ext>
            </a:extLst>
          </p:cNvPr>
          <p:cNvSpPr>
            <a:spLocks noGrp="1"/>
          </p:cNvSpPr>
          <p:nvPr>
            <p:ph type="title"/>
          </p:nvPr>
        </p:nvSpPr>
        <p:spPr/>
        <p:txBody>
          <a:bodyPr>
            <a:normAutofit/>
          </a:bodyPr>
          <a:lstStyle/>
          <a:p>
            <a:r>
              <a:rPr lang="cy-GB" sz="3600" b="1" dirty="0" err="1">
                <a:cs typeface="Poppins" panose="00000500000000000000" pitchFamily="2" charset="0"/>
              </a:rPr>
              <a:t>CPiS</a:t>
            </a:r>
            <a:r>
              <a:rPr lang="cy-GB" sz="3600" b="1" dirty="0">
                <a:cs typeface="Poppins" panose="00000500000000000000" pitchFamily="2" charset="0"/>
              </a:rPr>
              <a:t> - Dadansoddi Deddfwriaeth: Canfyddiadau</a:t>
            </a:r>
            <a:br>
              <a:rPr lang="en-GB" sz="3600" b="1" dirty="0">
                <a:cs typeface="Poppins" panose="00000500000000000000" pitchFamily="2" charset="0"/>
              </a:rPr>
            </a:br>
            <a:r>
              <a:rPr lang="en-GB" sz="3600" b="1" dirty="0" err="1">
                <a:cs typeface="Poppins" panose="00000500000000000000" pitchFamily="2" charset="0"/>
              </a:rPr>
              <a:t>CPiS</a:t>
            </a:r>
            <a:r>
              <a:rPr lang="en-GB" sz="3600" b="1" dirty="0">
                <a:cs typeface="Poppins" panose="00000500000000000000" pitchFamily="2" charset="0"/>
              </a:rPr>
              <a:t> - Legislation Analysis: Findings</a:t>
            </a:r>
          </a:p>
        </p:txBody>
      </p:sp>
      <p:sp>
        <p:nvSpPr>
          <p:cNvPr id="3" name="Content Placeholder 2">
            <a:extLst>
              <a:ext uri="{FF2B5EF4-FFF2-40B4-BE49-F238E27FC236}">
                <a16:creationId xmlns:a16="http://schemas.microsoft.com/office/drawing/2014/main" id="{7383978F-F710-64AE-D3A6-186C98378EF9}"/>
              </a:ext>
            </a:extLst>
          </p:cNvPr>
          <p:cNvSpPr>
            <a:spLocks noGrp="1"/>
          </p:cNvSpPr>
          <p:nvPr>
            <p:ph sz="half" idx="1"/>
          </p:nvPr>
        </p:nvSpPr>
        <p:spPr>
          <a:xfrm>
            <a:off x="838200" y="1457498"/>
            <a:ext cx="5181600" cy="4719465"/>
          </a:xfrm>
        </p:spPr>
        <p:txBody>
          <a:bodyPr>
            <a:normAutofit lnSpcReduction="10000"/>
          </a:bodyPr>
          <a:lstStyle/>
          <a:p>
            <a:pPr marL="457200" lvl="0" indent="-457200">
              <a:lnSpc>
                <a:spcPct val="100000"/>
              </a:lnSpc>
              <a:spcAft>
                <a:spcPts val="600"/>
              </a:spcAft>
              <a:defRPr/>
            </a:pPr>
            <a:r>
              <a:rPr lang="cy-GB" sz="1400" dirty="0">
                <a:solidFill>
                  <a:prstClr val="black"/>
                </a:solidFill>
                <a:ea typeface="Calibri"/>
                <a:cs typeface="Calibri"/>
              </a:rPr>
              <a:t>Nid oedd llawer o'r darpariaethau deddfwriaethol ar ôl datganoli yn cyfeirio'n benodol at CCUHP nac at hawliau plant, ond mae eu heffeithiau arfaethedig yn gwbl gefnogol o weithredu hawliau cyfranogol plant.</a:t>
            </a:r>
          </a:p>
          <a:p>
            <a:pPr marL="457200" lvl="0" indent="-457200">
              <a:lnSpc>
                <a:spcPct val="100000"/>
              </a:lnSpc>
              <a:spcAft>
                <a:spcPts val="600"/>
              </a:spcAft>
              <a:defRPr/>
            </a:pPr>
            <a:r>
              <a:rPr lang="cy-GB" sz="1400" dirty="0">
                <a:solidFill>
                  <a:prstClr val="black"/>
                </a:solidFill>
                <a:cs typeface="Calibri"/>
              </a:rPr>
              <a:t>Cafodd y Mesur Hawliau Plant a Phobl Ifanc (Cymru) 2011 – y gofynion hanfodol a osodwyd gan y Confensiwn ar aelod-wladwriaethau o dan CCUHP - eu hymgorffori yng nghyfraith Cymru. Mae'r ddyletswydd ar Weinidogion Cymru i roi 'sylw dyladwy' i ofynion CCUHP.</a:t>
            </a:r>
            <a:endParaRPr kumimoji="0" lang="cy-GB" sz="1400" b="0" i="0" u="none" strike="noStrike" kern="1200" cap="none" spc="0" normalizeH="0" baseline="0" noProof="0" dirty="0">
              <a:ln>
                <a:noFill/>
              </a:ln>
              <a:solidFill>
                <a:prstClr val="black"/>
              </a:solidFill>
              <a:effectLst/>
              <a:uLnTx/>
              <a:uFillTx/>
              <a:latin typeface="Aptos" panose="02110004020202020204"/>
              <a:ea typeface="Calibri"/>
              <a:cs typeface="Calibri"/>
            </a:endParaRPr>
          </a:p>
          <a:p>
            <a:pPr marL="457200" lvl="0" indent="-457200">
              <a:lnSpc>
                <a:spcPct val="100000"/>
              </a:lnSpc>
              <a:spcAft>
                <a:spcPts val="600"/>
              </a:spcAft>
              <a:defRPr/>
            </a:pPr>
            <a:r>
              <a:rPr lang="cy-GB" sz="1400" dirty="0">
                <a:solidFill>
                  <a:prstClr val="black"/>
                </a:solidFill>
                <a:ea typeface="Calibri"/>
                <a:cs typeface="Calibri"/>
              </a:rPr>
              <a:t>Er gwaethaf y gofyniad  i roi 'sylw dyladwy', nid yw Deddf Llesiant Cenedlaethau'r Dyfodol (Cymru) 2015 yn cyfeirio'n benodol at hawliau cyfranogol plant, nac yn wir unrhyw hawliau.</a:t>
            </a:r>
            <a:endParaRPr kumimoji="0" lang="cy-GB" sz="1400" b="0" i="0" u="none" strike="noStrike" kern="1200" cap="none" spc="0" normalizeH="0" baseline="0" noProof="0" dirty="0">
              <a:ln>
                <a:noFill/>
              </a:ln>
              <a:solidFill>
                <a:prstClr val="black"/>
              </a:solidFill>
              <a:effectLst/>
              <a:uLnTx/>
              <a:uFillTx/>
              <a:latin typeface="Aptos" panose="02110004020202020204"/>
              <a:ea typeface="Calibri"/>
              <a:cs typeface="Calibri"/>
            </a:endParaRPr>
          </a:p>
          <a:p>
            <a:pPr marL="457200" marR="0" lvl="0" indent="-457200" algn="l" defTabSz="914400" rtl="0" eaLnBrk="1" fontAlgn="auto" latinLnBrk="0" hangingPunct="1">
              <a:lnSpc>
                <a:spcPct val="100000"/>
              </a:lnSpc>
              <a:spcBef>
                <a:spcPts val="1000"/>
              </a:spcBef>
              <a:spcAft>
                <a:spcPts val="600"/>
              </a:spcAft>
              <a:buClrTx/>
              <a:buSzTx/>
              <a:buFont typeface="Arial" panose="020B0604020202020204" pitchFamily="34" charset="0"/>
              <a:buChar char="•"/>
              <a:tabLst/>
              <a:defRPr/>
            </a:pPr>
            <a:r>
              <a:rPr kumimoji="0" lang="cy-GB" sz="1400" b="0" i="0" u="none" strike="noStrike" kern="1200" cap="none" spc="0" normalizeH="0" baseline="0" noProof="0" dirty="0">
                <a:ln>
                  <a:noFill/>
                </a:ln>
                <a:solidFill>
                  <a:prstClr val="black"/>
                </a:solidFill>
                <a:effectLst/>
                <a:uLnTx/>
                <a:uFillTx/>
                <a:latin typeface="Aptos" panose="02110004020202020204"/>
                <a:ea typeface="Calibri"/>
                <a:cs typeface="Calibri"/>
              </a:rPr>
              <a:t>Gweler </a:t>
            </a:r>
            <a:r>
              <a:rPr kumimoji="0" lang="cy-GB" sz="1400" b="1" i="0" u="none" strike="noStrike" kern="1200" cap="none" spc="0" normalizeH="0" baseline="0" noProof="0" dirty="0">
                <a:ln>
                  <a:noFill/>
                </a:ln>
                <a:solidFill>
                  <a:srgbClr val="000000"/>
                </a:solidFill>
                <a:effectLst/>
                <a:uLnTx/>
                <a:uFillTx/>
                <a:latin typeface="Aptos" panose="02110004020202020204"/>
                <a:ea typeface="+mn-ea"/>
                <a:cs typeface="+mn-cs"/>
              </a:rPr>
              <a:t>Murphy, A.</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Roberts, L., Williams, J.,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Chicken</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S., Clement, J., Waters-Davies, J., &amp;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Tyrie</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J. (2024).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Participative</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rights</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in</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Welsh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primary</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schools</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Unpicking</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the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policy</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0" u="none" strike="noStrike" kern="1200" cap="none" spc="0" normalizeH="0" baseline="0" noProof="0" dirty="0" err="1">
                <a:ln>
                  <a:noFill/>
                </a:ln>
                <a:solidFill>
                  <a:srgbClr val="000000"/>
                </a:solidFill>
                <a:effectLst/>
                <a:uLnTx/>
                <a:uFillTx/>
                <a:latin typeface="Aptos" panose="02110004020202020204"/>
                <a:ea typeface="+mn-ea"/>
                <a:cs typeface="+mn-cs"/>
              </a:rPr>
              <a:t>rhetoric</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1" u="none" strike="noStrike" kern="1200" cap="none" spc="0" normalizeH="0" baseline="0" noProof="0" dirty="0" err="1">
                <a:ln>
                  <a:noFill/>
                </a:ln>
                <a:solidFill>
                  <a:srgbClr val="000000"/>
                </a:solidFill>
                <a:effectLst/>
                <a:uLnTx/>
                <a:uFillTx/>
                <a:latin typeface="Aptos" panose="02110004020202020204"/>
                <a:ea typeface="+mn-ea"/>
                <a:cs typeface="+mn-cs"/>
              </a:rPr>
              <a:t>Policy</a:t>
            </a:r>
            <a:r>
              <a:rPr kumimoji="0" lang="cy-GB" sz="1400" b="0" i="1"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1" u="none" strike="noStrike" kern="1200" cap="none" spc="0" normalizeH="0" baseline="0" noProof="0" dirty="0" err="1">
                <a:ln>
                  <a:noFill/>
                </a:ln>
                <a:solidFill>
                  <a:srgbClr val="000000"/>
                </a:solidFill>
                <a:effectLst/>
                <a:uLnTx/>
                <a:uFillTx/>
                <a:latin typeface="Aptos" panose="02110004020202020204"/>
                <a:ea typeface="+mn-ea"/>
                <a:cs typeface="+mn-cs"/>
              </a:rPr>
              <a:t>Futures</a:t>
            </a:r>
            <a:r>
              <a:rPr kumimoji="0" lang="cy-GB" sz="1400" b="0" i="1"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1" u="none" strike="noStrike" kern="1200" cap="none" spc="0" normalizeH="0" baseline="0" noProof="0" dirty="0" err="1">
                <a:ln>
                  <a:noFill/>
                </a:ln>
                <a:solidFill>
                  <a:srgbClr val="000000"/>
                </a:solidFill>
                <a:effectLst/>
                <a:uLnTx/>
                <a:uFillTx/>
                <a:latin typeface="Aptos" panose="02110004020202020204"/>
                <a:ea typeface="+mn-ea"/>
                <a:cs typeface="+mn-cs"/>
              </a:rPr>
              <a:t>in</a:t>
            </a:r>
            <a:r>
              <a:rPr kumimoji="0" lang="cy-GB" sz="1400" b="0" i="1"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1" u="none" strike="noStrike" kern="1200" cap="none" spc="0" normalizeH="0" baseline="0" noProof="0" dirty="0" err="1">
                <a:ln>
                  <a:noFill/>
                </a:ln>
                <a:solidFill>
                  <a:srgbClr val="000000"/>
                </a:solidFill>
                <a:effectLst/>
                <a:uLnTx/>
                <a:uFillTx/>
                <a:latin typeface="Aptos" panose="02110004020202020204"/>
                <a:ea typeface="+mn-ea"/>
                <a:cs typeface="+mn-cs"/>
              </a:rPr>
              <a:t>Education</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 </a:t>
            </a:r>
            <a:r>
              <a:rPr kumimoji="0" lang="cy-GB" sz="1400" b="0" i="1" u="none" strike="noStrike" kern="1200" cap="none" spc="0" normalizeH="0" baseline="0" noProof="0" dirty="0">
                <a:ln>
                  <a:noFill/>
                </a:ln>
                <a:solidFill>
                  <a:srgbClr val="000000"/>
                </a:solidFill>
                <a:effectLst/>
                <a:uLnTx/>
                <a:uFillTx/>
                <a:latin typeface="Aptos" panose="02110004020202020204"/>
                <a:ea typeface="+mn-ea"/>
                <a:cs typeface="+mn-cs"/>
              </a:rPr>
              <a:t>0</a:t>
            </a:r>
            <a:r>
              <a:rPr kumimoji="0" lang="cy-GB" sz="1400" b="0" i="0" u="none" strike="noStrike" kern="1200" cap="none" spc="0" normalizeH="0" baseline="0" noProof="0" dirty="0">
                <a:ln>
                  <a:noFill/>
                </a:ln>
                <a:solidFill>
                  <a:srgbClr val="000000"/>
                </a:solidFill>
                <a:effectLst/>
                <a:uLnTx/>
                <a:uFillTx/>
                <a:latin typeface="Aptos" panose="02110004020202020204"/>
                <a:ea typeface="+mn-ea"/>
                <a:cs typeface="+mn-cs"/>
              </a:rPr>
              <a:t>(0). </a:t>
            </a:r>
            <a:r>
              <a:rPr kumimoji="0" lang="cy-GB" sz="1400" b="0" i="0" u="sng" strike="noStrike" kern="1200" cap="none" spc="0" normalizeH="0" baseline="0" noProof="0" dirty="0">
                <a:ln>
                  <a:noFill/>
                </a:ln>
                <a:solidFill>
                  <a:srgbClr val="006ACC"/>
                </a:solidFill>
                <a:effectLst/>
                <a:highlight>
                  <a:srgbClr val="FFFFFF"/>
                </a:highlight>
                <a:uLnTx/>
                <a:uFillTx/>
                <a:latin typeface="Aptos" panose="02110004020202020204"/>
                <a:ea typeface="+mn-ea"/>
                <a:cs typeface="+mn-cs"/>
                <a:hlinkClick r:id="rId3" tooltip="Original URL: https://doi.org/10.1177/14782103241257281. Click or tap if you trust this link."/>
              </a:rPr>
              <a:t>https://doi.org/10.1177/14782103241257281</a:t>
            </a:r>
            <a:endParaRPr kumimoji="0" lang="cy-GB" sz="1400" b="0" i="0" u="none" strike="noStrike" kern="1200" cap="none" spc="0" normalizeH="0" baseline="0" noProof="0" dirty="0">
              <a:ln>
                <a:noFill/>
              </a:ln>
              <a:solidFill>
                <a:prstClr val="black"/>
              </a:solidFill>
              <a:effectLst/>
              <a:uLnTx/>
              <a:uFillTx/>
              <a:latin typeface="Aptos" panose="02110004020202020204"/>
              <a:ea typeface="Calibri"/>
              <a:cs typeface="Calibri"/>
            </a:endParaRPr>
          </a:p>
          <a:p>
            <a:pPr marL="457200" lvl="1" indent="0">
              <a:lnSpc>
                <a:spcPct val="100000"/>
              </a:lnSpc>
              <a:spcAft>
                <a:spcPts val="600"/>
              </a:spcAft>
              <a:buNone/>
            </a:pPr>
            <a:endParaRPr lang="en-GB" sz="1800" dirty="0">
              <a:solidFill>
                <a:srgbClr val="28426D"/>
              </a:solidFill>
              <a:latin typeface="Poppins" panose="00000500000000000000" pitchFamily="2" charset="0"/>
              <a:cs typeface="Poppins" panose="00000500000000000000" pitchFamily="2" charset="0"/>
            </a:endParaRPr>
          </a:p>
        </p:txBody>
      </p:sp>
      <p:sp>
        <p:nvSpPr>
          <p:cNvPr id="4" name="Content Placeholder 3">
            <a:extLst>
              <a:ext uri="{FF2B5EF4-FFF2-40B4-BE49-F238E27FC236}">
                <a16:creationId xmlns:a16="http://schemas.microsoft.com/office/drawing/2014/main" id="{1AD766BB-97D4-8592-5F43-7BCFEA19DF5E}"/>
              </a:ext>
            </a:extLst>
          </p:cNvPr>
          <p:cNvSpPr>
            <a:spLocks noGrp="1"/>
          </p:cNvSpPr>
          <p:nvPr>
            <p:ph sz="half" idx="2"/>
          </p:nvPr>
        </p:nvSpPr>
        <p:spPr>
          <a:xfrm>
            <a:off x="6172200" y="1418705"/>
            <a:ext cx="5299364" cy="5198226"/>
          </a:xfrm>
        </p:spPr>
        <p:txBody>
          <a:bodyPr>
            <a:noAutofit/>
          </a:bodyPr>
          <a:lstStyle/>
          <a:p>
            <a:pPr marL="457200" indent="-457200">
              <a:lnSpc>
                <a:spcPct val="100000"/>
              </a:lnSpc>
              <a:spcAft>
                <a:spcPts val="600"/>
              </a:spcAft>
            </a:pPr>
            <a:r>
              <a:rPr lang="en-GB" sz="1400" b="0" i="0" dirty="0">
                <a:effectLst/>
                <a:ea typeface="Calibri"/>
                <a:cs typeface="Calibri"/>
              </a:rPr>
              <a:t>Many of the post devolution legislative provisions did not explicitly refer to the UNCRC or to children’s rights, but their intended effects are wholly supportive of implementation of children’s participative rights.</a:t>
            </a:r>
          </a:p>
          <a:p>
            <a:pPr marL="457200" indent="-457200">
              <a:lnSpc>
                <a:spcPct val="100000"/>
              </a:lnSpc>
              <a:spcAft>
                <a:spcPts val="600"/>
              </a:spcAft>
            </a:pPr>
            <a:r>
              <a:rPr lang="en-GB" sz="1400" b="0" i="0" dirty="0">
                <a:effectLst/>
                <a:cs typeface="Calibri"/>
              </a:rPr>
              <a:t>Rights of Children and Young Persons (Wales) Measure 2011 - the substantive requirements imposed by the Convention on member States under the UNCRC were incorporated into Welsh law. The duty is</a:t>
            </a:r>
            <a:r>
              <a:rPr lang="en-GB" sz="1400" dirty="0">
                <a:cs typeface="Calibri"/>
              </a:rPr>
              <a:t> on Welsh Ministers</a:t>
            </a:r>
            <a:r>
              <a:rPr lang="en-GB" sz="1400" b="0" i="0" dirty="0">
                <a:effectLst/>
                <a:cs typeface="Calibri"/>
              </a:rPr>
              <a:t> to pay ‘due regard’ to the requirements of the UNCRC.</a:t>
            </a:r>
            <a:endParaRPr lang="en-GB" sz="1400" b="0" i="0" dirty="0">
              <a:effectLst/>
              <a:ea typeface="Calibri"/>
              <a:cs typeface="Calibri"/>
            </a:endParaRPr>
          </a:p>
          <a:p>
            <a:pPr marL="457200" indent="-457200">
              <a:lnSpc>
                <a:spcPct val="100000"/>
              </a:lnSpc>
              <a:spcAft>
                <a:spcPts val="600"/>
              </a:spcAft>
            </a:pPr>
            <a:r>
              <a:rPr lang="en-GB" sz="1400" b="0" i="0" dirty="0">
                <a:effectLst/>
                <a:ea typeface="Calibri"/>
                <a:cs typeface="Calibri"/>
              </a:rPr>
              <a:t>Despite the </a:t>
            </a:r>
            <a:r>
              <a:rPr lang="en-GB" sz="1400" b="0" i="0" dirty="0">
                <a:effectLst/>
                <a:cs typeface="Poppins"/>
              </a:rPr>
              <a:t>‘due regard’ requirement, the</a:t>
            </a:r>
            <a:r>
              <a:rPr lang="en-GB" sz="1400" b="0" i="0" dirty="0">
                <a:effectLst/>
                <a:ea typeface="Calibri"/>
                <a:cs typeface="Calibri"/>
              </a:rPr>
              <a:t> Well-being of Future Generations (Wales) Act 2015 makes no explicit reference to children’s participative rights, or indeed any rights.</a:t>
            </a:r>
          </a:p>
          <a:p>
            <a:pPr marL="457200" indent="-457200">
              <a:lnSpc>
                <a:spcPct val="100000"/>
              </a:lnSpc>
              <a:spcAft>
                <a:spcPts val="600"/>
              </a:spcAft>
            </a:pPr>
            <a:r>
              <a:rPr lang="en-GB" sz="1400" b="0" i="0" dirty="0">
                <a:effectLst/>
                <a:ea typeface="Calibri"/>
                <a:cs typeface="Calibri"/>
              </a:rPr>
              <a:t>See </a:t>
            </a:r>
            <a:r>
              <a:rPr lang="en-GB" sz="1400" b="1" i="0" dirty="0">
                <a:solidFill>
                  <a:srgbClr val="000000"/>
                </a:solidFill>
                <a:effectLst/>
              </a:rPr>
              <a:t>Murphy, A.</a:t>
            </a:r>
            <a:r>
              <a:rPr lang="en-GB" sz="1400" b="0" i="0" dirty="0">
                <a:solidFill>
                  <a:srgbClr val="000000"/>
                </a:solidFill>
                <a:effectLst/>
              </a:rPr>
              <a:t>, Roberts, L., Williams, J., Chicken, S., Clement, J., Waters-Davies, J., &amp; Tyrie, J. (2024). Participative rights in Welsh primary schools: Unpicking the policy rhetoric. </a:t>
            </a:r>
            <a:r>
              <a:rPr lang="en-GB" sz="1400" b="0" i="1" dirty="0">
                <a:solidFill>
                  <a:srgbClr val="000000"/>
                </a:solidFill>
                <a:effectLst/>
              </a:rPr>
              <a:t>Policy Futures in Education</a:t>
            </a:r>
            <a:r>
              <a:rPr lang="en-GB" sz="1400" b="0" i="0" dirty="0">
                <a:solidFill>
                  <a:srgbClr val="000000"/>
                </a:solidFill>
                <a:effectLst/>
              </a:rPr>
              <a:t>, </a:t>
            </a:r>
            <a:r>
              <a:rPr lang="en-GB" sz="1400" b="0" i="1" dirty="0">
                <a:solidFill>
                  <a:srgbClr val="000000"/>
                </a:solidFill>
                <a:effectLst/>
              </a:rPr>
              <a:t>0</a:t>
            </a:r>
            <a:r>
              <a:rPr lang="en-GB" sz="1400" b="0" i="0" dirty="0">
                <a:solidFill>
                  <a:srgbClr val="000000"/>
                </a:solidFill>
                <a:effectLst/>
              </a:rPr>
              <a:t>(0). </a:t>
            </a:r>
            <a:r>
              <a:rPr lang="en-GB" sz="1400" b="0" i="0" u="sng" dirty="0">
                <a:solidFill>
                  <a:srgbClr val="006ACC"/>
                </a:solidFill>
                <a:effectLst/>
                <a:highlight>
                  <a:srgbClr val="FFFFFF"/>
                </a:highlight>
                <a:hlinkClick r:id="rId3" tooltip="Original URL: https://doi.org/10.1177/14782103241257281. Click or tap if you trust this link."/>
              </a:rPr>
              <a:t>https://doi.org/10.1177/14782103241257281</a:t>
            </a:r>
            <a:endParaRPr lang="en-GB" sz="1400" b="0" i="0" dirty="0">
              <a:effectLst/>
              <a:ea typeface="Calibri"/>
              <a:cs typeface="Calibri"/>
            </a:endParaRPr>
          </a:p>
          <a:p>
            <a:endParaRPr lang="en-GB" sz="1400" dirty="0"/>
          </a:p>
        </p:txBody>
      </p:sp>
      <p:sp>
        <p:nvSpPr>
          <p:cNvPr id="22" name="Rectangle 2">
            <a:extLst>
              <a:ext uri="{FF2B5EF4-FFF2-40B4-BE49-F238E27FC236}">
                <a16:creationId xmlns:a16="http://schemas.microsoft.com/office/drawing/2014/main" id="{5173E895-9634-0177-08BB-28ECFDAD1B5D}"/>
              </a:ext>
            </a:extLst>
          </p:cNvPr>
          <p:cNvSpPr>
            <a:spLocks noChangeArrowheads="1"/>
          </p:cNvSpPr>
          <p:nvPr/>
        </p:nvSpPr>
        <p:spPr bwMode="auto">
          <a:xfrm>
            <a:off x="-1430215" y="113721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84238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8F4C4-D19F-A011-835E-53397CB4C40A}"/>
              </a:ext>
            </a:extLst>
          </p:cNvPr>
          <p:cNvSpPr>
            <a:spLocks noGrp="1"/>
          </p:cNvSpPr>
          <p:nvPr>
            <p:ph type="title"/>
          </p:nvPr>
        </p:nvSpPr>
        <p:spPr/>
        <p:txBody>
          <a:bodyPr>
            <a:normAutofit/>
          </a:bodyPr>
          <a:lstStyle/>
          <a:p>
            <a:r>
              <a:rPr lang="cy-GB" sz="3600" b="1" dirty="0" err="1">
                <a:cs typeface="Poppins" panose="00000500000000000000" pitchFamily="2" charset="0"/>
              </a:rPr>
              <a:t>CPiS</a:t>
            </a:r>
            <a:r>
              <a:rPr lang="cy-GB" sz="3600" b="1" dirty="0">
                <a:cs typeface="Poppins" panose="00000500000000000000" pitchFamily="2" charset="0"/>
              </a:rPr>
              <a:t> - Dadansoddi Deddfwriaeth: Canfyddiadau </a:t>
            </a:r>
            <a:r>
              <a:rPr lang="en-GB" sz="3600" b="1" dirty="0" err="1">
                <a:cs typeface="Poppins" panose="00000500000000000000" pitchFamily="2" charset="0"/>
              </a:rPr>
              <a:t>CPiS</a:t>
            </a:r>
            <a:r>
              <a:rPr lang="en-GB" sz="3600" b="1" dirty="0">
                <a:cs typeface="Poppins" panose="00000500000000000000" pitchFamily="2" charset="0"/>
              </a:rPr>
              <a:t> - Legislation Analysis: Findings</a:t>
            </a:r>
            <a:endParaRPr lang="en-GB" sz="3600" b="1" dirty="0">
              <a:latin typeface="Poppins" panose="00000500000000000000" pitchFamily="2" charset="0"/>
              <a:cs typeface="Poppins" panose="00000500000000000000" pitchFamily="2" charset="0"/>
            </a:endParaRPr>
          </a:p>
        </p:txBody>
      </p:sp>
      <p:sp>
        <p:nvSpPr>
          <p:cNvPr id="3" name="Content Placeholder 2">
            <a:extLst>
              <a:ext uri="{FF2B5EF4-FFF2-40B4-BE49-F238E27FC236}">
                <a16:creationId xmlns:a16="http://schemas.microsoft.com/office/drawing/2014/main" id="{7383978F-F710-64AE-D3A6-186C98378EF9}"/>
              </a:ext>
            </a:extLst>
          </p:cNvPr>
          <p:cNvSpPr>
            <a:spLocks noGrp="1"/>
          </p:cNvSpPr>
          <p:nvPr>
            <p:ph sz="half" idx="1"/>
          </p:nvPr>
        </p:nvSpPr>
        <p:spPr>
          <a:xfrm>
            <a:off x="838200" y="1501833"/>
            <a:ext cx="5181600" cy="4675130"/>
          </a:xfrm>
        </p:spPr>
        <p:txBody>
          <a:bodyPr>
            <a:normAutofit fontScale="62500" lnSpcReduction="20000"/>
          </a:bodyPr>
          <a:lstStyle/>
          <a:p>
            <a:pPr marL="742950" lvl="1" indent="-285750">
              <a:lnSpc>
                <a:spcPct val="114000"/>
              </a:lnSpc>
              <a:spcAft>
                <a:spcPts val="600"/>
              </a:spcAft>
              <a:defRPr/>
            </a:pPr>
            <a:r>
              <a:rPr lang="cy-GB" dirty="0">
                <a:solidFill>
                  <a:prstClr val="black"/>
                </a:solidFill>
                <a:cs typeface="Calibri"/>
              </a:rPr>
              <a:t>Mae’r Ddeddf Anghenion Dysgu Ychwanegol a'r Tribiwnlys Addysg (Cymru) 2017 yn gosod dyletswydd ar y rhai sy'n gwneud penderfyniadau ar y tair lefel - ysgol, awdurdod lleol a Llywodraeth Cymru – i roi sylw dyladwy i CCUHP a Chonfensiwn y Cenhedloedd Unedig ar Hawliau Pobl ag Anableddau (CCUHPD) (2006), yn ogystal â gwneud gofynion uniongyrchol penodol ynghylch cynnwys plant, rhieni a phobl ifanc pan weithredir swyddogaethau.</a:t>
            </a:r>
          </a:p>
          <a:p>
            <a:pPr marL="742950" lvl="1" indent="-285750">
              <a:lnSpc>
                <a:spcPct val="114000"/>
              </a:lnSpc>
              <a:spcAft>
                <a:spcPts val="600"/>
              </a:spcAft>
              <a:defRPr/>
            </a:pPr>
            <a:r>
              <a:rPr lang="cy-GB" dirty="0">
                <a:solidFill>
                  <a:prstClr val="black"/>
                </a:solidFill>
                <a:cs typeface="Calibri"/>
              </a:rPr>
              <a:t>Mae Deddf Cwricwlwm ac Asesu (Cymru) 2021 yn ei gwneud yn ofynnol yn benodol i addysgwyr fod â mwy o wybodaeth am CCUHP a CCUHPD.</a:t>
            </a:r>
          </a:p>
          <a:p>
            <a:pPr marL="742950" lvl="1" indent="-285750">
              <a:lnSpc>
                <a:spcPct val="114000"/>
              </a:lnSpc>
              <a:spcAft>
                <a:spcPts val="600"/>
              </a:spcAft>
              <a:defRPr/>
            </a:pPr>
            <a:r>
              <a:rPr lang="cy-GB" dirty="0">
                <a:solidFill>
                  <a:prstClr val="black"/>
                </a:solidFill>
                <a:cs typeface="Calibri"/>
              </a:rPr>
              <a:t>Mae'r fframwaith a sefydlwyd gan y Ddeddf yn hwyluso hawliau cyfranogol plant yn ymarferol, hyd yn oed os nad yw o reidrwydd yn sicrhau newid sylweddol o ran deddfu hawliau cyfranogol plant yn ymarferol mewn lleoliadau addysgol.</a:t>
            </a:r>
            <a:endParaRPr kumimoji="0" lang="cy-GB" sz="2400" b="0" i="0" u="none" strike="noStrike" kern="1200" cap="none" spc="0" normalizeH="0" baseline="0" noProof="0" dirty="0">
              <a:ln>
                <a:noFill/>
              </a:ln>
              <a:solidFill>
                <a:prstClr val="black"/>
              </a:solidFill>
              <a:effectLst/>
              <a:uLnTx/>
              <a:uFillTx/>
              <a:latin typeface="Aptos" panose="02110004020202020204"/>
              <a:ea typeface="Calibri"/>
              <a:cs typeface="Calibri"/>
            </a:endParaRPr>
          </a:p>
          <a:p>
            <a:pPr marL="0" indent="0">
              <a:lnSpc>
                <a:spcPct val="100000"/>
              </a:lnSpc>
              <a:spcAft>
                <a:spcPts val="600"/>
              </a:spcAft>
              <a:buNone/>
            </a:pPr>
            <a:endParaRPr lang="en-GB" sz="2200" dirty="0">
              <a:solidFill>
                <a:srgbClr val="28426D"/>
              </a:solidFill>
              <a:latin typeface="Poppins" panose="00000500000000000000" pitchFamily="2" charset="0"/>
              <a:cs typeface="Poppins" panose="00000500000000000000" pitchFamily="2" charset="0"/>
            </a:endParaRPr>
          </a:p>
          <a:p>
            <a:pPr marL="457200" lvl="1" indent="0">
              <a:lnSpc>
                <a:spcPct val="100000"/>
              </a:lnSpc>
              <a:spcAft>
                <a:spcPts val="600"/>
              </a:spcAft>
              <a:buNone/>
            </a:pPr>
            <a:endParaRPr lang="en-GB" sz="1800" dirty="0">
              <a:solidFill>
                <a:srgbClr val="28426D"/>
              </a:solidFill>
              <a:latin typeface="Poppins" panose="00000500000000000000" pitchFamily="2" charset="0"/>
              <a:cs typeface="Poppins" panose="00000500000000000000" pitchFamily="2" charset="0"/>
            </a:endParaRPr>
          </a:p>
        </p:txBody>
      </p:sp>
      <p:sp>
        <p:nvSpPr>
          <p:cNvPr id="4" name="Content Placeholder 3">
            <a:extLst>
              <a:ext uri="{FF2B5EF4-FFF2-40B4-BE49-F238E27FC236}">
                <a16:creationId xmlns:a16="http://schemas.microsoft.com/office/drawing/2014/main" id="{2CB5A8B6-4A8D-1A04-45CC-9FD2C3023DD7}"/>
              </a:ext>
            </a:extLst>
          </p:cNvPr>
          <p:cNvSpPr>
            <a:spLocks noGrp="1"/>
          </p:cNvSpPr>
          <p:nvPr>
            <p:ph sz="half" idx="2"/>
          </p:nvPr>
        </p:nvSpPr>
        <p:spPr>
          <a:xfrm>
            <a:off x="6172200" y="1390996"/>
            <a:ext cx="5181600" cy="4785967"/>
          </a:xfrm>
        </p:spPr>
        <p:txBody>
          <a:bodyPr>
            <a:normAutofit fontScale="62500" lnSpcReduction="20000"/>
          </a:bodyPr>
          <a:lstStyle/>
          <a:p>
            <a:pPr marL="742950" lvl="1" indent="-285750">
              <a:lnSpc>
                <a:spcPct val="114000"/>
              </a:lnSpc>
              <a:spcAft>
                <a:spcPts val="600"/>
              </a:spcAft>
              <a:buFont typeface="Arial" panose="020B0604020202020204" pitchFamily="34" charset="0"/>
              <a:buChar char="•"/>
            </a:pPr>
            <a:r>
              <a:rPr lang="en-GB" b="0" i="0" dirty="0">
                <a:effectLst/>
                <a:cs typeface="Calibri"/>
              </a:rPr>
              <a:t>The Additional Learning Needs and Education Tribunal (Wales) Act 2017 imposes on decision-makers at all three levels – school, local authority and Welsh Government - a duty of due regard to both the UNCRC and United Nations Convention on the Rights of Persons with Disabilities (UNCRPD) (2006), as well as making specific direct requirements about involvement of children, parents and young people when functions are exercised.   </a:t>
            </a:r>
            <a:endParaRPr lang="en-GB" b="0" i="0" dirty="0">
              <a:effectLst/>
              <a:ea typeface="Calibri"/>
              <a:cs typeface="Calibri"/>
            </a:endParaRPr>
          </a:p>
          <a:p>
            <a:pPr marL="800100" lvl="1" indent="-342900">
              <a:lnSpc>
                <a:spcPct val="114000"/>
              </a:lnSpc>
              <a:spcAft>
                <a:spcPts val="600"/>
              </a:spcAft>
              <a:buFont typeface="Arial" panose="020B0604020202020204" pitchFamily="34" charset="0"/>
              <a:buChar char="•"/>
            </a:pPr>
            <a:r>
              <a:rPr lang="en-GB" b="0" i="0" dirty="0">
                <a:effectLst/>
                <a:cs typeface="Calibri"/>
              </a:rPr>
              <a:t>Curriculum and Assessment (Wales) Act 2021 explicitly requires educators to have increased knowledge of the UNCRC and UNCRPD.</a:t>
            </a:r>
            <a:r>
              <a:rPr lang="en-GB" dirty="0">
                <a:cs typeface="Calibri"/>
              </a:rPr>
              <a:t> </a:t>
            </a:r>
            <a:endParaRPr lang="en-GB" b="0" i="0" dirty="0">
              <a:effectLst/>
              <a:ea typeface="Calibri"/>
              <a:cs typeface="Calibri"/>
            </a:endParaRPr>
          </a:p>
          <a:p>
            <a:pPr marL="800100" lvl="1" indent="-342900">
              <a:lnSpc>
                <a:spcPct val="114000"/>
              </a:lnSpc>
              <a:spcAft>
                <a:spcPts val="600"/>
              </a:spcAft>
              <a:buFont typeface="Arial" panose="020B0604020202020204" pitchFamily="34" charset="0"/>
              <a:buChar char="•"/>
            </a:pPr>
            <a:r>
              <a:rPr lang="en-GB" dirty="0">
                <a:cs typeface="Calibri"/>
              </a:rPr>
              <a:t>T</a:t>
            </a:r>
            <a:r>
              <a:rPr lang="en-GB" b="0" i="0" dirty="0">
                <a:effectLst/>
                <a:cs typeface="Calibri"/>
              </a:rPr>
              <a:t>he framework established by the Act facilitates children’s participative rights in practice, even if it does not necessarily secure a step change in enactment of children’s participative rights in practice in educational settings</a:t>
            </a:r>
            <a:endParaRPr lang="en-GB" b="0" i="0" dirty="0">
              <a:effectLst/>
              <a:ea typeface="Calibri"/>
              <a:cs typeface="Calibri"/>
            </a:endParaRPr>
          </a:p>
          <a:p>
            <a:endParaRPr lang="en-GB" dirty="0"/>
          </a:p>
        </p:txBody>
      </p:sp>
      <p:sp>
        <p:nvSpPr>
          <p:cNvPr id="22" name="Rectangle 2">
            <a:extLst>
              <a:ext uri="{FF2B5EF4-FFF2-40B4-BE49-F238E27FC236}">
                <a16:creationId xmlns:a16="http://schemas.microsoft.com/office/drawing/2014/main" id="{5173E895-9634-0177-08BB-28ECFDAD1B5D}"/>
              </a:ext>
            </a:extLst>
          </p:cNvPr>
          <p:cNvSpPr>
            <a:spLocks noChangeArrowheads="1"/>
          </p:cNvSpPr>
          <p:nvPr/>
        </p:nvSpPr>
        <p:spPr bwMode="auto">
          <a:xfrm>
            <a:off x="-1430215" y="113721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495541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26F9F-6484-7034-9C8B-F48FB288E866}"/>
              </a:ext>
            </a:extLst>
          </p:cNvPr>
          <p:cNvSpPr>
            <a:spLocks noGrp="1"/>
          </p:cNvSpPr>
          <p:nvPr>
            <p:ph type="title"/>
          </p:nvPr>
        </p:nvSpPr>
        <p:spPr/>
        <p:txBody>
          <a:bodyPr>
            <a:normAutofit/>
          </a:bodyPr>
          <a:lstStyle/>
          <a:p>
            <a:r>
              <a:rPr lang="cy-GB" sz="4400" b="1" dirty="0" err="1">
                <a:cs typeface="Poppins" panose="00000500000000000000" pitchFamily="2" charset="0"/>
              </a:rPr>
              <a:t>CPiS</a:t>
            </a:r>
            <a:r>
              <a:rPr lang="cy-GB" sz="4400" b="1" dirty="0">
                <a:cs typeface="Poppins" panose="00000500000000000000" pitchFamily="2" charset="0"/>
              </a:rPr>
              <a:t> - Dadansoddi Polisi : Canfyddiadau </a:t>
            </a:r>
            <a:r>
              <a:rPr lang="en-GB" sz="4400" b="1" dirty="0" err="1">
                <a:cs typeface="Poppins" panose="00000500000000000000" pitchFamily="2" charset="0"/>
              </a:rPr>
              <a:t>CPiS</a:t>
            </a:r>
            <a:r>
              <a:rPr lang="en-GB" sz="4400" b="1" dirty="0">
                <a:cs typeface="Poppins" panose="00000500000000000000" pitchFamily="2" charset="0"/>
              </a:rPr>
              <a:t> - Policy Analysis: Findings</a:t>
            </a:r>
            <a:endParaRPr lang="en-GB" dirty="0"/>
          </a:p>
        </p:txBody>
      </p:sp>
      <p:sp>
        <p:nvSpPr>
          <p:cNvPr id="3" name="Content Placeholder 2">
            <a:extLst>
              <a:ext uri="{FF2B5EF4-FFF2-40B4-BE49-F238E27FC236}">
                <a16:creationId xmlns:a16="http://schemas.microsoft.com/office/drawing/2014/main" id="{B25B66F5-1C35-4A5E-5203-5F398B5EF5FA}"/>
              </a:ext>
            </a:extLst>
          </p:cNvPr>
          <p:cNvSpPr>
            <a:spLocks noGrp="1"/>
          </p:cNvSpPr>
          <p:nvPr>
            <p:ph sz="half" idx="1"/>
          </p:nvPr>
        </p:nvSpPr>
        <p:spPr/>
        <p:txBody>
          <a:bodyPr>
            <a:normAutofit fontScale="85000" lnSpcReduction="20000"/>
          </a:bodyPr>
          <a:lstStyle/>
          <a:p>
            <a:pPr lvl="0" fontAlgn="base">
              <a:defRPr/>
            </a:pPr>
            <a:r>
              <a:rPr lang="cy-GB" dirty="0">
                <a:solidFill>
                  <a:prstClr val="black"/>
                </a:solidFill>
              </a:rPr>
              <a:t>Nid yw’r rhan fwyaf o ddogfennau polisi addysg 2000-2020 yn cynnwys cyfeiriadau at CCUHP / addysg hawliau dynol / hawliau cyfranogol
Mae canllawiau ymarferol i addysgwyr yng Nghymru (Hwb) o 2006 yn cynnwys addysg am a thrwy hawliau dynol ar bob cam
Mae'r Cwricwlwm newydd i Gymru (2021) wedi'i ategu gan addysg hawliau dynol ac mae'n manylu’n helaeth am ddysgu </a:t>
            </a:r>
            <a:r>
              <a:rPr lang="cy-GB" i="1" dirty="0">
                <a:solidFill>
                  <a:prstClr val="black"/>
                </a:solidFill>
              </a:rPr>
              <a:t>am</a:t>
            </a:r>
            <a:r>
              <a:rPr lang="cy-GB" dirty="0">
                <a:solidFill>
                  <a:prstClr val="black"/>
                </a:solidFill>
              </a:rPr>
              <a:t>, </a:t>
            </a:r>
            <a:r>
              <a:rPr lang="cy-GB" i="1" dirty="0">
                <a:solidFill>
                  <a:prstClr val="black"/>
                </a:solidFill>
              </a:rPr>
              <a:t>trwy </a:t>
            </a:r>
            <a:r>
              <a:rPr lang="cy-GB" dirty="0">
                <a:solidFill>
                  <a:prstClr val="black"/>
                </a:solidFill>
              </a:rPr>
              <a:t>ac </a:t>
            </a:r>
            <a:r>
              <a:rPr lang="cy-GB" i="1" dirty="0">
                <a:solidFill>
                  <a:prstClr val="black"/>
                </a:solidFill>
              </a:rPr>
              <a:t>ar gyfer </a:t>
            </a:r>
            <a:r>
              <a:rPr lang="cy-GB" dirty="0">
                <a:solidFill>
                  <a:prstClr val="black"/>
                </a:solidFill>
              </a:rPr>
              <a:t>Fframwaith y Cenhedloedd Unedig (2011).</a:t>
            </a:r>
            <a:endParaRPr lang="cy-GB" dirty="0"/>
          </a:p>
        </p:txBody>
      </p:sp>
      <p:sp>
        <p:nvSpPr>
          <p:cNvPr id="4" name="Content Placeholder 3">
            <a:extLst>
              <a:ext uri="{FF2B5EF4-FFF2-40B4-BE49-F238E27FC236}">
                <a16:creationId xmlns:a16="http://schemas.microsoft.com/office/drawing/2014/main" id="{E21B6AC9-9589-CA9F-CB50-A297F883A08A}"/>
              </a:ext>
            </a:extLst>
          </p:cNvPr>
          <p:cNvSpPr>
            <a:spLocks noGrp="1"/>
          </p:cNvSpPr>
          <p:nvPr>
            <p:ph sz="half" idx="2"/>
          </p:nvPr>
        </p:nvSpPr>
        <p:spPr/>
        <p:txBody>
          <a:bodyPr>
            <a:normAutofit fontScale="85000" lnSpcReduction="20000"/>
          </a:bodyPr>
          <a:lstStyle/>
          <a:p>
            <a:pPr algn="l" rtl="0" fontAlgn="base">
              <a:buFont typeface="Arial" panose="020B0604020202020204" pitchFamily="34" charset="0"/>
              <a:buChar char="•"/>
            </a:pPr>
            <a:r>
              <a:rPr lang="en-GB" sz="2800" b="0" i="0" u="none" strike="noStrike" dirty="0">
                <a:effectLst/>
              </a:rPr>
              <a:t>Majority of education policy documents 2000-2020 are absent of references to UNCRC / HRE / participative rights</a:t>
            </a:r>
            <a:r>
              <a:rPr lang="en-US" sz="2800" b="0" i="0" dirty="0">
                <a:effectLst/>
              </a:rPr>
              <a:t>​</a:t>
            </a:r>
            <a:endParaRPr lang="en-US" b="0" i="0" dirty="0">
              <a:effectLst/>
            </a:endParaRPr>
          </a:p>
          <a:p>
            <a:pPr algn="l" rtl="0" fontAlgn="base">
              <a:buFont typeface="Arial" panose="020B0604020202020204" pitchFamily="34" charset="0"/>
              <a:buChar char="•"/>
            </a:pPr>
            <a:r>
              <a:rPr lang="en-GB" sz="2800" b="0" i="0" u="none" strike="noStrike" dirty="0">
                <a:effectLst/>
              </a:rPr>
              <a:t>Practical guidance for educators in Wales (Hwb) from 2006 is inclusive of education about and through human rights at all stages</a:t>
            </a:r>
            <a:r>
              <a:rPr lang="en-US" sz="2800" b="0" i="0" dirty="0">
                <a:effectLst/>
              </a:rPr>
              <a:t>​</a:t>
            </a:r>
            <a:endParaRPr lang="en-US" b="0" i="0" dirty="0">
              <a:effectLst/>
            </a:endParaRPr>
          </a:p>
          <a:p>
            <a:pPr algn="l" rtl="0" fontAlgn="base">
              <a:buFont typeface="Arial" panose="020B0604020202020204" pitchFamily="34" charset="0"/>
              <a:buChar char="•"/>
            </a:pPr>
            <a:r>
              <a:rPr lang="en-GB" sz="2800" b="0" i="0" u="none" strike="noStrike" dirty="0">
                <a:effectLst/>
              </a:rPr>
              <a:t>The new Curriculum for Wales (2021) is underpinned by HRE and details extensively the </a:t>
            </a:r>
            <a:r>
              <a:rPr lang="en-GB" sz="2800" b="0" i="1" u="none" strike="noStrike" dirty="0">
                <a:effectLst/>
              </a:rPr>
              <a:t>about</a:t>
            </a:r>
            <a:r>
              <a:rPr lang="en-GB" sz="2800" b="0" i="0" u="none" strike="noStrike" dirty="0">
                <a:effectLst/>
              </a:rPr>
              <a:t>, </a:t>
            </a:r>
            <a:r>
              <a:rPr lang="en-GB" sz="2800" b="0" i="1" u="none" strike="noStrike" dirty="0">
                <a:effectLst/>
              </a:rPr>
              <a:t>through</a:t>
            </a:r>
            <a:r>
              <a:rPr lang="en-GB" sz="2800" b="0" i="0" u="none" strike="noStrike" dirty="0">
                <a:effectLst/>
              </a:rPr>
              <a:t> and </a:t>
            </a:r>
            <a:r>
              <a:rPr lang="en-GB" sz="2800" b="0" i="1" u="none" strike="noStrike" dirty="0">
                <a:effectLst/>
              </a:rPr>
              <a:t>for</a:t>
            </a:r>
            <a:r>
              <a:rPr lang="en-GB" sz="2800" b="0" i="0" u="none" strike="noStrike" dirty="0">
                <a:effectLst/>
              </a:rPr>
              <a:t> of the United Nations Framework (2011)</a:t>
            </a:r>
            <a:endParaRPr lang="en-US" b="0" i="0" dirty="0">
              <a:effectLst/>
            </a:endParaRPr>
          </a:p>
          <a:p>
            <a:endParaRPr lang="en-GB" dirty="0"/>
          </a:p>
        </p:txBody>
      </p:sp>
    </p:spTree>
    <p:extLst>
      <p:ext uri="{BB962C8B-B14F-4D97-AF65-F5344CB8AC3E}">
        <p14:creationId xmlns:p14="http://schemas.microsoft.com/office/powerpoint/2010/main" val="3478290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4AD0B-8615-9565-788D-8BB5F8676248}"/>
              </a:ext>
            </a:extLst>
          </p:cNvPr>
          <p:cNvSpPr>
            <a:spLocks noGrp="1"/>
          </p:cNvSpPr>
          <p:nvPr>
            <p:ph type="title"/>
          </p:nvPr>
        </p:nvSpPr>
        <p:spPr/>
        <p:txBody>
          <a:bodyPr/>
          <a:lstStyle/>
          <a:p>
            <a:r>
              <a:rPr lang="en-GB" dirty="0"/>
              <a:t>Ac felly?				So what?</a:t>
            </a:r>
          </a:p>
        </p:txBody>
      </p:sp>
      <p:sp>
        <p:nvSpPr>
          <p:cNvPr id="3" name="Content Placeholder 2">
            <a:extLst>
              <a:ext uri="{FF2B5EF4-FFF2-40B4-BE49-F238E27FC236}">
                <a16:creationId xmlns:a16="http://schemas.microsoft.com/office/drawing/2014/main" id="{830B5317-3264-C949-1004-06504290A505}"/>
              </a:ext>
            </a:extLst>
          </p:cNvPr>
          <p:cNvSpPr>
            <a:spLocks noGrp="1"/>
          </p:cNvSpPr>
          <p:nvPr>
            <p:ph sz="half" idx="1"/>
          </p:nvPr>
        </p:nvSpPr>
        <p:spPr/>
        <p:txBody>
          <a:bodyPr/>
          <a:lstStyle/>
          <a:p>
            <a:pPr lvl="0">
              <a:defRPr/>
            </a:pPr>
            <a:r>
              <a:rPr lang="cy-GB" dirty="0">
                <a:solidFill>
                  <a:prstClr val="black"/>
                </a:solidFill>
              </a:rPr>
              <a:t>Mae deddfwriaeth a pholisi yn symud tuag at luniadau </a:t>
            </a:r>
            <a:r>
              <a:rPr lang="cy-GB" dirty="0" err="1">
                <a:solidFill>
                  <a:prstClr val="black"/>
                </a:solidFill>
              </a:rPr>
              <a:t>agentig</a:t>
            </a:r>
            <a:r>
              <a:rPr lang="cy-GB" dirty="0">
                <a:solidFill>
                  <a:prstClr val="black"/>
                </a:solidFill>
              </a:rPr>
              <a:t> o’r plentyn.
Sut rydym yn sicrhau bod hyn yn cael ei adlewyrchu’n ymarferol</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a:t>
            </a:r>
          </a:p>
          <a:p>
            <a:endParaRPr lang="en-GB" dirty="0"/>
          </a:p>
        </p:txBody>
      </p:sp>
      <p:sp>
        <p:nvSpPr>
          <p:cNvPr id="4" name="Content Placeholder 3">
            <a:extLst>
              <a:ext uri="{FF2B5EF4-FFF2-40B4-BE49-F238E27FC236}">
                <a16:creationId xmlns:a16="http://schemas.microsoft.com/office/drawing/2014/main" id="{74935F89-E5C0-7235-407C-BC47B2CDD4F4}"/>
              </a:ext>
            </a:extLst>
          </p:cNvPr>
          <p:cNvSpPr>
            <a:spLocks noGrp="1"/>
          </p:cNvSpPr>
          <p:nvPr>
            <p:ph sz="half" idx="2"/>
          </p:nvPr>
        </p:nvSpPr>
        <p:spPr/>
        <p:txBody>
          <a:bodyPr/>
          <a:lstStyle/>
          <a:p>
            <a:r>
              <a:rPr lang="en-GB" dirty="0"/>
              <a:t>Legislation and policy is moving towards agentic constructions of the child.</a:t>
            </a:r>
          </a:p>
          <a:p>
            <a:r>
              <a:rPr lang="en-GB" dirty="0"/>
              <a:t>How do we make sure this is reflected in practice?</a:t>
            </a:r>
          </a:p>
        </p:txBody>
      </p:sp>
    </p:spTree>
    <p:extLst>
      <p:ext uri="{BB962C8B-B14F-4D97-AF65-F5344CB8AC3E}">
        <p14:creationId xmlns:p14="http://schemas.microsoft.com/office/powerpoint/2010/main" val="334480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3F0BF1-CE99-F7A1-F78E-53D23CDDB153}"/>
              </a:ext>
            </a:extLst>
          </p:cNvPr>
          <p:cNvSpPr>
            <a:spLocks noGrp="1"/>
          </p:cNvSpPr>
          <p:nvPr>
            <p:ph type="title"/>
          </p:nvPr>
        </p:nvSpPr>
        <p:spPr/>
        <p:txBody>
          <a:bodyPr/>
          <a:lstStyle/>
          <a:p>
            <a:r>
              <a:rPr lang="cy-GB" dirty="0"/>
              <a:t>Ffyrdd ymlaen</a:t>
            </a:r>
            <a:r>
              <a:rPr lang="en-GB" dirty="0"/>
              <a:t>			Ways forward</a:t>
            </a:r>
          </a:p>
        </p:txBody>
      </p:sp>
      <p:sp>
        <p:nvSpPr>
          <p:cNvPr id="5" name="Content Placeholder 4">
            <a:extLst>
              <a:ext uri="{FF2B5EF4-FFF2-40B4-BE49-F238E27FC236}">
                <a16:creationId xmlns:a16="http://schemas.microsoft.com/office/drawing/2014/main" id="{367E41F0-37B1-F36C-5A29-4405E76F85B6}"/>
              </a:ext>
            </a:extLst>
          </p:cNvPr>
          <p:cNvSpPr>
            <a:spLocks noGrp="1"/>
          </p:cNvSpPr>
          <p:nvPr>
            <p:ph sz="half" idx="1"/>
          </p:nvPr>
        </p:nvSpPr>
        <p:spPr>
          <a:xfrm>
            <a:off x="838200" y="1424247"/>
            <a:ext cx="5181600" cy="4752716"/>
          </a:xfrm>
        </p:spPr>
        <p:txBody>
          <a:bodyPr>
            <a:normAutofit/>
          </a:bodyPr>
          <a:lstStyle/>
          <a:p>
            <a:pPr lvl="0">
              <a:defRPr/>
            </a:pPr>
            <a:r>
              <a:rPr lang="cy-GB" dirty="0">
                <a:solidFill>
                  <a:prstClr val="black"/>
                </a:solidFill>
              </a:rPr>
              <a:t>Ystyried </a:t>
            </a:r>
            <a:r>
              <a:rPr lang="cy-GB" dirty="0" err="1">
                <a:solidFill>
                  <a:prstClr val="black"/>
                </a:solidFill>
              </a:rPr>
              <a:t>galluogedd</a:t>
            </a:r>
            <a:r>
              <a:rPr lang="cy-GB" dirty="0">
                <a:solidFill>
                  <a:prstClr val="black"/>
                </a:solidFill>
              </a:rPr>
              <a:t> fel ecosystem, cysylltiad rhwng polisi ac arfer
Dulliau cyfiawnder cymdeithasol
Datblygu ar y cyd fel y disgrifir yn y Cwricwlwm i Gymru
Paratoi ar gyfer arfer e.e. addysg ymarferwyr
Beth arall?</a:t>
            </a:r>
            <a:endParaRPr lang="cy-GB" dirty="0"/>
          </a:p>
        </p:txBody>
      </p:sp>
      <p:sp>
        <p:nvSpPr>
          <p:cNvPr id="6" name="Content Placeholder 5">
            <a:extLst>
              <a:ext uri="{FF2B5EF4-FFF2-40B4-BE49-F238E27FC236}">
                <a16:creationId xmlns:a16="http://schemas.microsoft.com/office/drawing/2014/main" id="{9C01A806-027B-62A4-37C3-9F0EECFD267E}"/>
              </a:ext>
            </a:extLst>
          </p:cNvPr>
          <p:cNvSpPr>
            <a:spLocks noGrp="1"/>
          </p:cNvSpPr>
          <p:nvPr>
            <p:ph sz="half" idx="2"/>
          </p:nvPr>
        </p:nvSpPr>
        <p:spPr>
          <a:xfrm>
            <a:off x="6172200" y="1352204"/>
            <a:ext cx="5181600" cy="4824759"/>
          </a:xfrm>
        </p:spPr>
        <p:txBody>
          <a:bodyPr>
            <a:normAutofit/>
          </a:bodyPr>
          <a:lstStyle/>
          <a:p>
            <a:r>
              <a:rPr lang="en-GB" dirty="0"/>
              <a:t>Viewing agency as an ecosystem, connectedness between policy and practice</a:t>
            </a:r>
          </a:p>
          <a:p>
            <a:r>
              <a:rPr lang="en-GB" dirty="0"/>
              <a:t>Social justice approaches</a:t>
            </a:r>
          </a:p>
          <a:p>
            <a:r>
              <a:rPr lang="en-GB" dirty="0"/>
              <a:t>Co – construction as described in the </a:t>
            </a:r>
            <a:r>
              <a:rPr lang="en-GB" dirty="0" err="1"/>
              <a:t>CfW</a:t>
            </a:r>
            <a:endParaRPr lang="en-GB" dirty="0"/>
          </a:p>
          <a:p>
            <a:r>
              <a:rPr lang="en-GB" dirty="0"/>
              <a:t>Preparation for practice e.g. practitioner education</a:t>
            </a:r>
          </a:p>
          <a:p>
            <a:r>
              <a:rPr lang="en-GB" dirty="0"/>
              <a:t>What else? </a:t>
            </a:r>
          </a:p>
          <a:p>
            <a:endParaRPr lang="en-GB" dirty="0"/>
          </a:p>
        </p:txBody>
      </p:sp>
      <p:sp>
        <p:nvSpPr>
          <p:cNvPr id="2" name="Thought Bubble: Cloud 1">
            <a:extLst>
              <a:ext uri="{FF2B5EF4-FFF2-40B4-BE49-F238E27FC236}">
                <a16:creationId xmlns:a16="http://schemas.microsoft.com/office/drawing/2014/main" id="{702FA91F-A5AF-8303-1359-FB6AC44EC391}"/>
              </a:ext>
            </a:extLst>
          </p:cNvPr>
          <p:cNvSpPr/>
          <p:nvPr/>
        </p:nvSpPr>
        <p:spPr>
          <a:xfrm>
            <a:off x="9570720" y="4344785"/>
            <a:ext cx="2621280" cy="1568335"/>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dirty="0"/>
              <a:t>Sut allwch chi weithredu'r safbwynt </a:t>
            </a:r>
            <a:r>
              <a:rPr lang="cy-GB" sz="1200" dirty="0" err="1"/>
              <a:t>agentig</a:t>
            </a:r>
            <a:r>
              <a:rPr lang="cy-GB" sz="1200" dirty="0"/>
              <a:t> hwn</a:t>
            </a:r>
            <a:r>
              <a:rPr lang="en-GB" sz="1200" dirty="0"/>
              <a:t>? </a:t>
            </a:r>
          </a:p>
          <a:p>
            <a:pPr algn="ctr"/>
            <a:r>
              <a:rPr lang="en-GB" sz="1200" dirty="0"/>
              <a:t>How can you implement this agentic view?</a:t>
            </a:r>
          </a:p>
        </p:txBody>
      </p:sp>
    </p:spTree>
    <p:extLst>
      <p:ext uri="{BB962C8B-B14F-4D97-AF65-F5344CB8AC3E}">
        <p14:creationId xmlns:p14="http://schemas.microsoft.com/office/powerpoint/2010/main" val="11495091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9EB46-CC1A-CC48-1A12-2EFDBE3408A3}"/>
              </a:ext>
            </a:extLst>
          </p:cNvPr>
          <p:cNvSpPr>
            <a:spLocks noGrp="1"/>
          </p:cNvSpPr>
          <p:nvPr>
            <p:ph type="title"/>
          </p:nvPr>
        </p:nvSpPr>
        <p:spPr/>
        <p:txBody>
          <a:bodyPr/>
          <a:lstStyle/>
          <a:p>
            <a:r>
              <a:rPr lang="cy-GB" dirty="0" err="1"/>
              <a:t>Galluogedd</a:t>
            </a:r>
            <a:r>
              <a:rPr lang="cy-GB" dirty="0"/>
              <a:t> fel ecosystem</a:t>
            </a:r>
            <a:br>
              <a:rPr lang="cy-GB" dirty="0"/>
            </a:br>
            <a:r>
              <a:rPr lang="en-GB" dirty="0"/>
              <a:t>Agency as an ecosystem</a:t>
            </a:r>
          </a:p>
        </p:txBody>
      </p:sp>
      <p:sp>
        <p:nvSpPr>
          <p:cNvPr id="3" name="Content Placeholder 2">
            <a:extLst>
              <a:ext uri="{FF2B5EF4-FFF2-40B4-BE49-F238E27FC236}">
                <a16:creationId xmlns:a16="http://schemas.microsoft.com/office/drawing/2014/main" id="{4B3B5971-E7C9-D9AD-D3B0-22145453ECCF}"/>
              </a:ext>
            </a:extLst>
          </p:cNvPr>
          <p:cNvSpPr>
            <a:spLocks noGrp="1"/>
          </p:cNvSpPr>
          <p:nvPr>
            <p:ph sz="half" idx="1"/>
          </p:nvPr>
        </p:nvSpPr>
        <p:spPr>
          <a:xfrm>
            <a:off x="838200" y="1690688"/>
            <a:ext cx="5181600" cy="4486275"/>
          </a:xfrm>
        </p:spPr>
        <p:txBody>
          <a:bodyPr>
            <a:normAutofit fontScale="92500" lnSpcReduction="20000"/>
          </a:bodyPr>
          <a:lstStyle/>
          <a:p>
            <a:pPr lvl="0">
              <a:defRPr/>
            </a:pPr>
            <a:r>
              <a:rPr lang="cy-GB" dirty="0">
                <a:solidFill>
                  <a:prstClr val="black"/>
                </a:solidFill>
              </a:rPr>
              <a:t>Mae </a:t>
            </a:r>
            <a:r>
              <a:rPr lang="cy-GB" dirty="0" err="1">
                <a:solidFill>
                  <a:prstClr val="black"/>
                </a:solidFill>
              </a:rPr>
              <a:t>galluogedd</a:t>
            </a:r>
            <a:r>
              <a:rPr lang="cy-GB" dirty="0">
                <a:solidFill>
                  <a:prstClr val="black"/>
                </a:solidFill>
              </a:rPr>
              <a:t> nid yn unig yn nodwedd o sefyllfa neu o'r unigolyn, ond mae'n digwydd o fewn ecosystem, h.y. rhannau </a:t>
            </a:r>
            <a:r>
              <a:rPr lang="cy-GB" dirty="0" err="1">
                <a:solidFill>
                  <a:prstClr val="black"/>
                </a:solidFill>
              </a:rPr>
              <a:t>rhyng</a:t>
            </a:r>
            <a:r>
              <a:rPr lang="cy-GB" dirty="0">
                <a:solidFill>
                  <a:prstClr val="black"/>
                </a:solidFill>
              </a:rPr>
              <a:t>-gysylltiedig, cyd-ddibynnol, sy'n rhyngweithio mewn ffordd ddeinamig' Baker a Le </a:t>
            </a:r>
            <a:r>
              <a:rPr lang="cy-GB" dirty="0" err="1">
                <a:solidFill>
                  <a:prstClr val="black"/>
                </a:solidFill>
              </a:rPr>
              <a:t>Courtois</a:t>
            </a:r>
            <a:r>
              <a:rPr lang="cy-GB" dirty="0">
                <a:solidFill>
                  <a:prstClr val="black"/>
                </a:solidFill>
              </a:rPr>
              <a:t> (2022, t.435)</a:t>
            </a:r>
            <a:endPar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lvl="0">
              <a:defRPr/>
            </a:pP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‘ma</a:t>
            </a:r>
            <a:r>
              <a:rPr lang="cy-GB" dirty="0">
                <a:solidFill>
                  <a:prstClr val="black"/>
                </a:solidFill>
              </a:rPr>
              <a:t>e ystyried </a:t>
            </a:r>
            <a:r>
              <a:rPr lang="cy-GB" dirty="0" err="1">
                <a:solidFill>
                  <a:prstClr val="black"/>
                </a:solidFill>
              </a:rPr>
              <a:t>galluogedd</a:t>
            </a:r>
            <a:r>
              <a:rPr lang="cy-GB" dirty="0">
                <a:solidFill>
                  <a:prstClr val="black"/>
                </a:solidFill>
              </a:rPr>
              <a:t> fel ecosystem yn ein hatgoffa bod angen cefnogi plant i wneud yn fawr o gyfleoedd; nid yw'n ymwneud â darparu ar eu cyfer  yn unig 'Baker a Le </a:t>
            </a:r>
            <a:r>
              <a:rPr lang="cy-GB" dirty="0" err="1">
                <a:solidFill>
                  <a:prstClr val="black"/>
                </a:solidFill>
              </a:rPr>
              <a:t>Courtois</a:t>
            </a:r>
            <a:r>
              <a:rPr lang="cy-GB" dirty="0">
                <a:solidFill>
                  <a:prstClr val="black"/>
                </a:solidFill>
              </a:rPr>
              <a:t> (2022, t.437)</a:t>
            </a:r>
            <a:endParaRPr lang="cy-GB" dirty="0"/>
          </a:p>
        </p:txBody>
      </p:sp>
      <p:sp>
        <p:nvSpPr>
          <p:cNvPr id="4" name="Content Placeholder 3">
            <a:extLst>
              <a:ext uri="{FF2B5EF4-FFF2-40B4-BE49-F238E27FC236}">
                <a16:creationId xmlns:a16="http://schemas.microsoft.com/office/drawing/2014/main" id="{47F5F9D4-2BDA-37F0-CAE4-3371C8493378}"/>
              </a:ext>
            </a:extLst>
          </p:cNvPr>
          <p:cNvSpPr>
            <a:spLocks noGrp="1"/>
          </p:cNvSpPr>
          <p:nvPr>
            <p:ph sz="half" idx="2"/>
          </p:nvPr>
        </p:nvSpPr>
        <p:spPr/>
        <p:txBody>
          <a:bodyPr>
            <a:normAutofit fontScale="92500" lnSpcReduction="20000"/>
          </a:bodyPr>
          <a:lstStyle/>
          <a:p>
            <a:r>
              <a:rPr lang="en-GB" dirty="0"/>
              <a:t>‘Agency is not only a feature of a situation or the individual, but takes place within an ecosystem, i.e. interconnected, interdependent parts interacting in dynamic way’ Baker and Le Courtois (2022, p.435)</a:t>
            </a:r>
          </a:p>
          <a:p>
            <a:r>
              <a:rPr lang="en-GB" dirty="0"/>
              <a:t>‘viewing agency as an ecosystem reminds us that children need to be supported to make the most of opportunities; it’s not simply about providing them’ Baker and Le Courtois (2022, p.437)</a:t>
            </a:r>
          </a:p>
        </p:txBody>
      </p:sp>
    </p:spTree>
    <p:extLst>
      <p:ext uri="{BB962C8B-B14F-4D97-AF65-F5344CB8AC3E}">
        <p14:creationId xmlns:p14="http://schemas.microsoft.com/office/powerpoint/2010/main" val="9737882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A4CE-BD18-7006-710D-9C6F220B19FC}"/>
              </a:ext>
            </a:extLst>
          </p:cNvPr>
          <p:cNvSpPr>
            <a:spLocks noGrp="1"/>
          </p:cNvSpPr>
          <p:nvPr>
            <p:ph type="title"/>
          </p:nvPr>
        </p:nvSpPr>
        <p:spPr/>
        <p:txBody>
          <a:bodyPr/>
          <a:lstStyle/>
          <a:p>
            <a:r>
              <a:rPr lang="cy-GB" dirty="0"/>
              <a:t>Dulliau cyfiawnder cymdeithasol</a:t>
            </a:r>
            <a:br>
              <a:rPr lang="en-GB" dirty="0"/>
            </a:br>
            <a:r>
              <a:rPr lang="en-GB" dirty="0"/>
              <a:t>Social justice approaches</a:t>
            </a:r>
          </a:p>
        </p:txBody>
      </p:sp>
      <p:sp>
        <p:nvSpPr>
          <p:cNvPr id="3" name="Content Placeholder 2">
            <a:extLst>
              <a:ext uri="{FF2B5EF4-FFF2-40B4-BE49-F238E27FC236}">
                <a16:creationId xmlns:a16="http://schemas.microsoft.com/office/drawing/2014/main" id="{369660D2-8FBC-B9AD-EB1D-E2ED24C08683}"/>
              </a:ext>
            </a:extLst>
          </p:cNvPr>
          <p:cNvSpPr>
            <a:spLocks noGrp="1"/>
          </p:cNvSpPr>
          <p:nvPr>
            <p:ph sz="half" idx="1"/>
          </p:nvPr>
        </p:nvSpPr>
        <p:spPr/>
        <p:txBody>
          <a:bodyPr/>
          <a:lstStyle/>
          <a:p>
            <a:pPr lvl="0">
              <a:defRPr/>
            </a:pPr>
            <a:r>
              <a:rPr lang="cy-GB" dirty="0">
                <a:solidFill>
                  <a:prstClr val="black"/>
                </a:solidFill>
              </a:rPr>
              <a:t>Trafodwch y darlleniad (</a:t>
            </a:r>
            <a:r>
              <a:rPr lang="cy-GB" dirty="0" err="1">
                <a:solidFill>
                  <a:prstClr val="black"/>
                </a:solidFill>
              </a:rPr>
              <a:t>Adair</a:t>
            </a:r>
            <a:r>
              <a:rPr lang="cy-GB" dirty="0">
                <a:solidFill>
                  <a:prstClr val="black"/>
                </a:solidFill>
              </a:rPr>
              <a:t> a </a:t>
            </a:r>
            <a:r>
              <a:rPr lang="cy-GB" dirty="0" err="1">
                <a:solidFill>
                  <a:prstClr val="black"/>
                </a:solidFill>
              </a:rPr>
              <a:t>Sachdeva</a:t>
            </a:r>
            <a:r>
              <a:rPr lang="cy-GB" dirty="0">
                <a:solidFill>
                  <a:prstClr val="black"/>
                </a:solidFill>
              </a:rPr>
              <a:t>, 2021) a'r goblygiadau ar gyfer hyn mewn polisi ac arfer.
Sut mae'r dull hwn yn ymwneud â'ch cyd-destunau polisi ac arfer eich hun?</a:t>
            </a:r>
            <a:endParaRPr lang="cy-GB" dirty="0"/>
          </a:p>
        </p:txBody>
      </p:sp>
      <p:sp>
        <p:nvSpPr>
          <p:cNvPr id="4" name="Content Placeholder 3">
            <a:extLst>
              <a:ext uri="{FF2B5EF4-FFF2-40B4-BE49-F238E27FC236}">
                <a16:creationId xmlns:a16="http://schemas.microsoft.com/office/drawing/2014/main" id="{04845ADF-B5C9-0466-4ED4-0620982214B0}"/>
              </a:ext>
            </a:extLst>
          </p:cNvPr>
          <p:cNvSpPr>
            <a:spLocks noGrp="1"/>
          </p:cNvSpPr>
          <p:nvPr>
            <p:ph sz="half" idx="2"/>
          </p:nvPr>
        </p:nvSpPr>
        <p:spPr/>
        <p:txBody>
          <a:bodyPr/>
          <a:lstStyle/>
          <a:p>
            <a:r>
              <a:rPr lang="en-GB" dirty="0"/>
              <a:t>Discuss the reading (</a:t>
            </a:r>
            <a:r>
              <a:rPr lang="en-GB" dirty="0">
                <a:hlinkClick r:id="rId2"/>
              </a:rPr>
              <a:t>Adair and Sachdeva, 2021</a:t>
            </a:r>
            <a:r>
              <a:rPr lang="en-GB" dirty="0"/>
              <a:t>) and the implications for this in policy and practice.</a:t>
            </a:r>
          </a:p>
          <a:p>
            <a:r>
              <a:rPr lang="en-GB" dirty="0"/>
              <a:t>How does this approach relate to your own policy and practice contexts?</a:t>
            </a:r>
          </a:p>
          <a:p>
            <a:endParaRPr lang="en-GB" dirty="0"/>
          </a:p>
        </p:txBody>
      </p:sp>
    </p:spTree>
    <p:extLst>
      <p:ext uri="{BB962C8B-B14F-4D97-AF65-F5344CB8AC3E}">
        <p14:creationId xmlns:p14="http://schemas.microsoft.com/office/powerpoint/2010/main" val="888197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78F07-9F17-2A74-1324-1BA58ECF136B}"/>
              </a:ext>
            </a:extLst>
          </p:cNvPr>
          <p:cNvSpPr>
            <a:spLocks noGrp="1"/>
          </p:cNvSpPr>
          <p:nvPr>
            <p:ph type="title"/>
          </p:nvPr>
        </p:nvSpPr>
        <p:spPr/>
        <p:txBody>
          <a:bodyPr/>
          <a:lstStyle/>
          <a:p>
            <a:r>
              <a:rPr lang="cy-GB" dirty="0"/>
              <a:t>Datblygu ar y cyd</a:t>
            </a:r>
            <a:r>
              <a:rPr lang="en-GB" dirty="0"/>
              <a:t>		Co-construction</a:t>
            </a:r>
          </a:p>
        </p:txBody>
      </p:sp>
      <p:sp>
        <p:nvSpPr>
          <p:cNvPr id="3" name="Content Placeholder 2">
            <a:extLst>
              <a:ext uri="{FF2B5EF4-FFF2-40B4-BE49-F238E27FC236}">
                <a16:creationId xmlns:a16="http://schemas.microsoft.com/office/drawing/2014/main" id="{AE913B98-553C-3C15-655A-50F3C8824A26}"/>
              </a:ext>
            </a:extLst>
          </p:cNvPr>
          <p:cNvSpPr>
            <a:spLocks noGrp="1"/>
          </p:cNvSpPr>
          <p:nvPr>
            <p:ph sz="half" idx="1"/>
          </p:nvPr>
        </p:nvSpPr>
        <p:spPr/>
        <p:txBody>
          <a:bodyPr>
            <a:normAutofit fontScale="77500" lnSpcReduction="20000"/>
          </a:bodyPr>
          <a:lstStyle/>
          <a:p>
            <a:pPr lvl="0">
              <a:defRPr/>
            </a:pPr>
            <a:r>
              <a:rPr lang="cy-GB" dirty="0">
                <a:solidFill>
                  <a:prstClr val="black"/>
                </a:solidFill>
              </a:rPr>
              <a:t>Mae cyd-ddatblygu prosesau addysgol gyda phlant (</a:t>
            </a:r>
            <a:r>
              <a:rPr lang="cy-GB" dirty="0" err="1">
                <a:solidFill>
                  <a:prstClr val="black"/>
                </a:solidFill>
              </a:rPr>
              <a:t>Formosinho</a:t>
            </a:r>
            <a:r>
              <a:rPr lang="cy-GB" dirty="0">
                <a:solidFill>
                  <a:prstClr val="black"/>
                </a:solidFill>
              </a:rPr>
              <a:t> a </a:t>
            </a:r>
            <a:r>
              <a:rPr lang="cy-GB" dirty="0" err="1">
                <a:solidFill>
                  <a:prstClr val="black"/>
                </a:solidFill>
              </a:rPr>
              <a:t>Formosinho</a:t>
            </a:r>
            <a:r>
              <a:rPr lang="cy-GB" dirty="0">
                <a:solidFill>
                  <a:prstClr val="black"/>
                </a:solidFill>
              </a:rPr>
              <a:t>, 2016) yn gyfystyr ag addysgeg gyfranogol.
"Gellir deall y siapio ystyr a'r dysgu hwn trwy gyfranogiad gweithredol fel dull addysgeg nad yw, ymlaen llaw, yn diffinio gweithgaredd, proses na chanlyniad yn llawn." (Murphy </a:t>
            </a:r>
            <a:r>
              <a:rPr lang="cy-GB" dirty="0" err="1">
                <a:solidFill>
                  <a:prstClr val="black"/>
                </a:solidFill>
              </a:rPr>
              <a:t>et</a:t>
            </a:r>
            <a:r>
              <a:rPr lang="cy-GB" dirty="0">
                <a:solidFill>
                  <a:prstClr val="black"/>
                </a:solidFill>
              </a:rPr>
              <a:t> </a:t>
            </a:r>
            <a:r>
              <a:rPr lang="cy-GB" dirty="0" err="1">
                <a:solidFill>
                  <a:prstClr val="black"/>
                </a:solidFill>
              </a:rPr>
              <a:t>al</a:t>
            </a:r>
            <a:r>
              <a:rPr lang="cy-GB" dirty="0">
                <a:solidFill>
                  <a:prstClr val="black"/>
                </a:solidFill>
              </a:rPr>
              <a:t>, 2022, t. </a:t>
            </a:r>
            <a:r>
              <a:rPr lang="cy-GB">
                <a:solidFill>
                  <a:prstClr val="black"/>
                </a:solidFill>
              </a:rPr>
              <a:t>114)</a:t>
            </a:r>
            <a:r>
              <a:rPr lang="cy-GB" dirty="0">
                <a:solidFill>
                  <a:prstClr val="black"/>
                </a:solidFill>
              </a:rPr>
              <a:t>
Plant fel cyd-ddatblygwyr dysgu trwy berthynas gyd-ddibynnol â'r cyd-destunau o'u cwmpas.
Sut ydym ni'n gwneud hyn yn ystyrlon?</a:t>
            </a:r>
            <a:endParaRPr lang="cy-GB" dirty="0"/>
          </a:p>
        </p:txBody>
      </p:sp>
      <p:sp>
        <p:nvSpPr>
          <p:cNvPr id="4" name="Content Placeholder 3">
            <a:extLst>
              <a:ext uri="{FF2B5EF4-FFF2-40B4-BE49-F238E27FC236}">
                <a16:creationId xmlns:a16="http://schemas.microsoft.com/office/drawing/2014/main" id="{6AAEB6F3-E026-C37B-C37B-9634660C3D05}"/>
              </a:ext>
            </a:extLst>
          </p:cNvPr>
          <p:cNvSpPr>
            <a:spLocks noGrp="1"/>
          </p:cNvSpPr>
          <p:nvPr>
            <p:ph sz="half" idx="2"/>
          </p:nvPr>
        </p:nvSpPr>
        <p:spPr/>
        <p:txBody>
          <a:bodyPr>
            <a:normAutofit fontScale="77500" lnSpcReduction="20000"/>
          </a:bodyPr>
          <a:lstStyle/>
          <a:p>
            <a:r>
              <a:rPr lang="en-GB" dirty="0"/>
              <a:t>The co-construction of educational processes with children (</a:t>
            </a:r>
            <a:r>
              <a:rPr lang="en-GB" dirty="0" err="1"/>
              <a:t>Formosinho</a:t>
            </a:r>
            <a:r>
              <a:rPr lang="en-GB" dirty="0"/>
              <a:t> and </a:t>
            </a:r>
            <a:r>
              <a:rPr lang="en-GB" dirty="0" err="1"/>
              <a:t>Formosinho</a:t>
            </a:r>
            <a:r>
              <a:rPr lang="en-GB" dirty="0"/>
              <a:t>, 2016) are synonymous with participatory pedagogies.</a:t>
            </a:r>
          </a:p>
          <a:p>
            <a:r>
              <a:rPr lang="en-GB" dirty="0"/>
              <a:t>‘This shaping of meaning and learning through active participation can be understood as a pedagogical approach that does not, in advance, fully define an activity, process or outcome.’ (Murphy et al, 2022, p. 114)</a:t>
            </a:r>
          </a:p>
          <a:p>
            <a:r>
              <a:rPr lang="en-GB" dirty="0"/>
              <a:t>Children as co-constructors of learning through an interdependent relationships with the contexts around them.</a:t>
            </a:r>
          </a:p>
          <a:p>
            <a:r>
              <a:rPr lang="en-GB" dirty="0"/>
              <a:t>How do we do this meaningfully?</a:t>
            </a:r>
          </a:p>
          <a:p>
            <a:endParaRPr lang="en-GB" dirty="0"/>
          </a:p>
          <a:p>
            <a:endParaRPr lang="en-GB" dirty="0"/>
          </a:p>
        </p:txBody>
      </p:sp>
    </p:spTree>
    <p:extLst>
      <p:ext uri="{BB962C8B-B14F-4D97-AF65-F5344CB8AC3E}">
        <p14:creationId xmlns:p14="http://schemas.microsoft.com/office/powerpoint/2010/main" val="25794123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ACAE42-811B-8956-291C-29E3A2FF2E97}"/>
              </a:ext>
            </a:extLst>
          </p:cNvPr>
          <p:cNvSpPr>
            <a:spLocks noGrp="1"/>
          </p:cNvSpPr>
          <p:nvPr>
            <p:ph type="title"/>
          </p:nvPr>
        </p:nvSpPr>
        <p:spPr/>
        <p:txBody>
          <a:bodyPr>
            <a:normAutofit fontScale="90000"/>
          </a:bodyPr>
          <a:lstStyle/>
          <a:p>
            <a:r>
              <a:rPr lang="cy-GB" dirty="0"/>
              <a:t>Addysg cyn ac mewn swydd</a:t>
            </a:r>
            <a:br>
              <a:rPr lang="en-GB" dirty="0"/>
            </a:br>
            <a:r>
              <a:rPr lang="en-GB" dirty="0"/>
              <a:t>Pre- and in-service education</a:t>
            </a:r>
            <a:br>
              <a:rPr lang="en-GB" dirty="0"/>
            </a:br>
            <a:endParaRPr lang="en-GB" dirty="0"/>
          </a:p>
        </p:txBody>
      </p:sp>
      <p:sp>
        <p:nvSpPr>
          <p:cNvPr id="5" name="Content Placeholder 4">
            <a:extLst>
              <a:ext uri="{FF2B5EF4-FFF2-40B4-BE49-F238E27FC236}">
                <a16:creationId xmlns:a16="http://schemas.microsoft.com/office/drawing/2014/main" id="{7DB088E8-3595-291E-6FAE-52C8642FCC19}"/>
              </a:ext>
            </a:extLst>
          </p:cNvPr>
          <p:cNvSpPr>
            <a:spLocks noGrp="1"/>
          </p:cNvSpPr>
          <p:nvPr>
            <p:ph sz="half" idx="1"/>
          </p:nvPr>
        </p:nvSpPr>
        <p:spPr/>
        <p:txBody>
          <a:bodyPr>
            <a:normAutofit fontScale="85000" lnSpcReduction="10000"/>
          </a:bodyPr>
          <a:lstStyle/>
          <a:p>
            <a:pPr lvl="0">
              <a:defRPr/>
            </a:pPr>
            <a:r>
              <a:rPr lang="cy-GB" dirty="0">
                <a:solidFill>
                  <a:prstClr val="black"/>
                </a:solidFill>
              </a:rPr>
              <a:t>Mae canlyniadau arolwg </a:t>
            </a:r>
            <a:r>
              <a:rPr lang="cy-GB" dirty="0" err="1">
                <a:solidFill>
                  <a:prstClr val="black"/>
                </a:solidFill>
              </a:rPr>
              <a:t>CPiS</a:t>
            </a:r>
            <a:r>
              <a:rPr lang="cy-GB" dirty="0">
                <a:solidFill>
                  <a:prstClr val="black"/>
                </a:solidFill>
              </a:rPr>
              <a:t> yn dangos nad yw lluniadau o blant a phlentyndod yn rhan annatod o AGA </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yng Nghymru</a:t>
            </a:r>
          </a:p>
          <a:p>
            <a:pPr marL="0" lvl="0" indent="0">
              <a:buNone/>
              <a:defRPr/>
            </a:pPr>
            <a:r>
              <a:rPr lang="cy-GB" dirty="0">
                <a:solidFill>
                  <a:prstClr val="black"/>
                </a:solidFill>
              </a:rPr>
              <a:t> .</a:t>
            </a:r>
            <a:r>
              <a:rPr lang="cy-GB" sz="1800" dirty="0">
                <a:solidFill>
                  <a:prstClr val="black"/>
                </a:solidFill>
                <a:cs typeface="Poppins" panose="00000500000000000000" pitchFamily="2" charset="0"/>
              </a:rPr>
              <a:t> Y themâu yr ystyriwyd eu bod yn cael y sylw mwyaf oedd:</a:t>
            </a:r>
            <a:endParaRPr kumimoji="0" lang="cy-GB" sz="1800" b="0" i="0" u="none" strike="noStrike" kern="1200" cap="none" spc="0" normalizeH="0" baseline="0" noProof="0" dirty="0">
              <a:ln>
                <a:noFill/>
              </a:ln>
              <a:solidFill>
                <a:prstClr val="black"/>
              </a:solidFill>
              <a:effectLst/>
              <a:uLnTx/>
              <a:uFillTx/>
              <a:latin typeface="Aptos" panose="02110004020202020204"/>
              <a:ea typeface="+mn-ea"/>
              <a:cs typeface="Poppins" panose="00000500000000000000" pitchFamily="2" charset="0"/>
            </a:endParaRPr>
          </a:p>
          <a:p>
            <a:pPr lvl="2">
              <a:lnSpc>
                <a:spcPct val="150000"/>
              </a:lnSpc>
              <a:buFont typeface="Courier New" panose="02070309020205020404" pitchFamily="49" charset="0"/>
              <a:buChar char="o"/>
              <a:defRPr/>
            </a:pPr>
            <a:r>
              <a:rPr lang="cy-GB" sz="1800" dirty="0">
                <a:solidFill>
                  <a:prstClr val="black"/>
                </a:solidFill>
                <a:cs typeface="Poppins" panose="00000500000000000000" pitchFamily="2" charset="0"/>
              </a:rPr>
              <a:t>Gwybodaeth am CCUHP</a:t>
            </a:r>
          </a:p>
          <a:p>
            <a:pPr lvl="2">
              <a:lnSpc>
                <a:spcPct val="150000"/>
              </a:lnSpc>
              <a:buFont typeface="Courier New" panose="02070309020205020404" pitchFamily="49" charset="0"/>
              <a:buChar char="o"/>
              <a:defRPr/>
            </a:pPr>
            <a:r>
              <a:rPr lang="cy-GB" sz="1800" dirty="0">
                <a:solidFill>
                  <a:prstClr val="black"/>
                </a:solidFill>
                <a:cs typeface="Poppins" panose="00000500000000000000" pitchFamily="2" charset="0"/>
              </a:rPr>
              <a:t>Addysgeg i gefnogi hawliau/llais cyfranogol plant ifanc</a:t>
            </a:r>
            <a:endParaRPr kumimoji="0" lang="cy-GB" sz="1800" b="0" i="0" u="none" strike="noStrike" kern="1200" cap="none" spc="0" normalizeH="0" baseline="0" noProof="0" dirty="0">
              <a:ln>
                <a:noFill/>
              </a:ln>
              <a:solidFill>
                <a:prstClr val="black"/>
              </a:solidFill>
              <a:effectLst/>
              <a:uLnTx/>
              <a:uFillTx/>
              <a:latin typeface="Aptos" panose="02110004020202020204"/>
              <a:ea typeface="+mn-ea"/>
              <a:cs typeface="Poppins" panose="00000500000000000000" pitchFamily="2" charset="0"/>
            </a:endParaRPr>
          </a:p>
          <a:p>
            <a:pPr lvl="1">
              <a:lnSpc>
                <a:spcPct val="150000"/>
              </a:lnSpc>
              <a:defRPr/>
            </a:pPr>
            <a:r>
              <a:rPr lang="cy-GB" sz="1800" dirty="0">
                <a:solidFill>
                  <a:prstClr val="black"/>
                </a:solidFill>
                <a:cs typeface="Poppins" panose="00000500000000000000" pitchFamily="2" charset="0"/>
              </a:rPr>
              <a:t>Y rhai yr ystyriwyd eu bod yn cael y sylw lleiaf oedd:</a:t>
            </a:r>
            <a:endParaRPr kumimoji="0" lang="cy-GB" sz="1800" b="0" i="0" u="none" strike="noStrike" kern="1200" cap="none" spc="0" normalizeH="0" baseline="0" noProof="0" dirty="0">
              <a:ln>
                <a:noFill/>
              </a:ln>
              <a:solidFill>
                <a:prstClr val="black"/>
              </a:solidFill>
              <a:effectLst/>
              <a:uLnTx/>
              <a:uFillTx/>
              <a:latin typeface="Aptos" panose="02110004020202020204"/>
              <a:ea typeface="+mn-ea"/>
              <a:cs typeface="Poppins" panose="00000500000000000000" pitchFamily="2" charset="0"/>
            </a:endParaRPr>
          </a:p>
          <a:p>
            <a:pPr lvl="2">
              <a:lnSpc>
                <a:spcPct val="150000"/>
              </a:lnSpc>
              <a:buFont typeface="Courier New" panose="02070309020205020404" pitchFamily="49" charset="0"/>
              <a:buChar char="o"/>
              <a:defRPr/>
            </a:pPr>
            <a:r>
              <a:rPr lang="cy-GB" sz="1800" dirty="0">
                <a:solidFill>
                  <a:prstClr val="black"/>
                </a:solidFill>
                <a:cs typeface="Poppins" panose="00000500000000000000" pitchFamily="2" charset="0"/>
              </a:rPr>
              <a:t>Deall tensiynau rhwng theori, polisi ac arfer</a:t>
            </a:r>
            <a:endParaRPr kumimoji="0" lang="cy-GB" sz="1800" b="0" i="0" u="none" strike="noStrike" kern="1200" cap="none" spc="0" normalizeH="0" baseline="0" noProof="0" dirty="0">
              <a:ln>
                <a:noFill/>
              </a:ln>
              <a:solidFill>
                <a:prstClr val="black"/>
              </a:solidFill>
              <a:effectLst/>
              <a:uLnTx/>
              <a:uFillTx/>
              <a:latin typeface="Aptos" panose="02110004020202020204"/>
              <a:ea typeface="+mn-ea"/>
              <a:cs typeface="Poppins" panose="00000500000000000000" pitchFamily="2" charset="0"/>
            </a:endParaRPr>
          </a:p>
          <a:p>
            <a:pPr lvl="2">
              <a:lnSpc>
                <a:spcPct val="150000"/>
              </a:lnSpc>
              <a:buFont typeface="Courier New" panose="02070309020205020404" pitchFamily="49" charset="0"/>
              <a:buChar char="o"/>
              <a:defRPr/>
            </a:pPr>
            <a:r>
              <a:rPr lang="cy-GB" sz="1800" dirty="0">
                <a:solidFill>
                  <a:prstClr val="black"/>
                </a:solidFill>
                <a:cs typeface="Poppins" panose="00000500000000000000" pitchFamily="2" charset="0"/>
              </a:rPr>
              <a:t>Lluniadau o blant a phlentyndod</a:t>
            </a:r>
            <a:endParaRPr kumimoji="0" lang="cy-GB" sz="1800" b="0" i="0" u="none" strike="noStrike" kern="1200" cap="none" spc="0" normalizeH="0" baseline="0" noProof="0" dirty="0">
              <a:ln>
                <a:noFill/>
              </a:ln>
              <a:solidFill>
                <a:prstClr val="black"/>
              </a:solidFill>
              <a:effectLst/>
              <a:uLnTx/>
              <a:uFillTx/>
              <a:latin typeface="Aptos" panose="02110004020202020204"/>
              <a:ea typeface="+mn-ea"/>
              <a:cs typeface="Poppins" panose="00000500000000000000" pitchFamily="2" charset="0"/>
            </a:endParaRPr>
          </a:p>
          <a:p>
            <a:endParaRPr lang="en-GB" dirty="0"/>
          </a:p>
        </p:txBody>
      </p:sp>
      <p:sp>
        <p:nvSpPr>
          <p:cNvPr id="6" name="Content Placeholder 5">
            <a:extLst>
              <a:ext uri="{FF2B5EF4-FFF2-40B4-BE49-F238E27FC236}">
                <a16:creationId xmlns:a16="http://schemas.microsoft.com/office/drawing/2014/main" id="{22CB6616-B8CC-1145-E82A-5B978FE9C9A2}"/>
              </a:ext>
            </a:extLst>
          </p:cNvPr>
          <p:cNvSpPr>
            <a:spLocks noGrp="1"/>
          </p:cNvSpPr>
          <p:nvPr>
            <p:ph sz="half" idx="2"/>
          </p:nvPr>
        </p:nvSpPr>
        <p:spPr/>
        <p:txBody>
          <a:bodyPr>
            <a:normAutofit fontScale="85000" lnSpcReduction="10000"/>
          </a:bodyPr>
          <a:lstStyle/>
          <a:p>
            <a:r>
              <a:rPr lang="en-GB" dirty="0" err="1"/>
              <a:t>CPiS</a:t>
            </a:r>
            <a:r>
              <a:rPr lang="en-GB" dirty="0"/>
              <a:t> survey results indicate that in Wales, constructions of children and childhood are not an integral component of ITE.</a:t>
            </a:r>
          </a:p>
          <a:p>
            <a:pPr lvl="1">
              <a:lnSpc>
                <a:spcPct val="150000"/>
              </a:lnSpc>
            </a:pPr>
            <a:r>
              <a:rPr lang="en-GB" sz="1800" dirty="0">
                <a:cs typeface="Poppins" panose="00000500000000000000" pitchFamily="2" charset="0"/>
              </a:rPr>
              <a:t>Themes considered to be covered most were:</a:t>
            </a:r>
          </a:p>
          <a:p>
            <a:pPr lvl="2">
              <a:lnSpc>
                <a:spcPct val="150000"/>
              </a:lnSpc>
              <a:buFont typeface="Courier New" panose="02070309020205020404" pitchFamily="49" charset="0"/>
              <a:buChar char="o"/>
            </a:pPr>
            <a:r>
              <a:rPr lang="en-GB" sz="1800" dirty="0">
                <a:cs typeface="Poppins" panose="00000500000000000000" pitchFamily="2" charset="0"/>
              </a:rPr>
              <a:t>Knowledge of the UNCRC</a:t>
            </a:r>
          </a:p>
          <a:p>
            <a:pPr lvl="2">
              <a:lnSpc>
                <a:spcPct val="150000"/>
              </a:lnSpc>
              <a:buFont typeface="Courier New" panose="02070309020205020404" pitchFamily="49" charset="0"/>
              <a:buChar char="o"/>
            </a:pPr>
            <a:r>
              <a:rPr lang="en-GB" sz="1800" dirty="0">
                <a:cs typeface="Poppins" panose="00000500000000000000" pitchFamily="2" charset="0"/>
              </a:rPr>
              <a:t>Pedagogies to support young children’s participative rights/voice</a:t>
            </a:r>
          </a:p>
          <a:p>
            <a:pPr lvl="1">
              <a:lnSpc>
                <a:spcPct val="150000"/>
              </a:lnSpc>
            </a:pPr>
            <a:r>
              <a:rPr lang="en-GB" sz="1800" dirty="0">
                <a:cs typeface="Poppins" panose="00000500000000000000" pitchFamily="2" charset="0"/>
              </a:rPr>
              <a:t>Those considered to be covered the least were:</a:t>
            </a:r>
          </a:p>
          <a:p>
            <a:pPr lvl="2">
              <a:lnSpc>
                <a:spcPct val="150000"/>
              </a:lnSpc>
              <a:buFont typeface="Courier New" panose="02070309020205020404" pitchFamily="49" charset="0"/>
              <a:buChar char="o"/>
            </a:pPr>
            <a:r>
              <a:rPr lang="en-GB" sz="1800" dirty="0">
                <a:cs typeface="Poppins" panose="00000500000000000000" pitchFamily="2" charset="0"/>
              </a:rPr>
              <a:t>Understanding tensions between theory, policy and practice</a:t>
            </a:r>
          </a:p>
          <a:p>
            <a:pPr lvl="2">
              <a:lnSpc>
                <a:spcPct val="150000"/>
              </a:lnSpc>
              <a:buFont typeface="Courier New" panose="02070309020205020404" pitchFamily="49" charset="0"/>
              <a:buChar char="o"/>
            </a:pPr>
            <a:r>
              <a:rPr lang="en-GB" sz="1800" dirty="0">
                <a:cs typeface="Poppins" panose="00000500000000000000" pitchFamily="2" charset="0"/>
              </a:rPr>
              <a:t>Constructions of children and childhood</a:t>
            </a:r>
          </a:p>
          <a:p>
            <a:endParaRPr lang="en-GB" dirty="0"/>
          </a:p>
        </p:txBody>
      </p:sp>
    </p:spTree>
    <p:extLst>
      <p:ext uri="{BB962C8B-B14F-4D97-AF65-F5344CB8AC3E}">
        <p14:creationId xmlns:p14="http://schemas.microsoft.com/office/powerpoint/2010/main" val="1936042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401A3-AF55-0E23-443B-FE218CE347A5}"/>
              </a:ext>
            </a:extLst>
          </p:cNvPr>
          <p:cNvSpPr>
            <a:spLocks noGrp="1"/>
          </p:cNvSpPr>
          <p:nvPr>
            <p:ph type="title"/>
          </p:nvPr>
        </p:nvSpPr>
        <p:spPr/>
        <p:txBody>
          <a:bodyPr/>
          <a:lstStyle/>
          <a:p>
            <a:r>
              <a:rPr kumimoji="0" lang="cy-GB" sz="4000" b="0" i="0" u="none" strike="noStrike" kern="1200" cap="none" spc="0" normalizeH="0" baseline="0" noProof="0" dirty="0">
                <a:ln>
                  <a:noFill/>
                </a:ln>
                <a:solidFill>
                  <a:prstClr val="black"/>
                </a:solidFill>
                <a:effectLst/>
                <a:uLnTx/>
                <a:uFillTx/>
                <a:latin typeface="Aptos Display" panose="02110004020202020204"/>
                <a:ea typeface="+mj-ea"/>
                <a:cs typeface="+mj-cs"/>
              </a:rPr>
              <a:t>Addysg cyn ac mewn swydd </a:t>
            </a:r>
            <a:br>
              <a:rPr kumimoji="0" lang="cy-GB" sz="4000" b="0" i="0" u="none" strike="noStrike" kern="1200" cap="none" spc="0" normalizeH="0" baseline="0" noProof="0" dirty="0">
                <a:ln>
                  <a:noFill/>
                </a:ln>
                <a:solidFill>
                  <a:prstClr val="black"/>
                </a:solidFill>
                <a:effectLst/>
                <a:uLnTx/>
                <a:uFillTx/>
                <a:latin typeface="Aptos Display" panose="02110004020202020204"/>
                <a:ea typeface="+mj-ea"/>
                <a:cs typeface="+mj-cs"/>
              </a:rPr>
            </a:br>
            <a:r>
              <a:rPr lang="en-GB" dirty="0"/>
              <a:t>Pre- and in-service education</a:t>
            </a:r>
          </a:p>
        </p:txBody>
      </p:sp>
      <p:sp>
        <p:nvSpPr>
          <p:cNvPr id="3" name="Content Placeholder 2">
            <a:extLst>
              <a:ext uri="{FF2B5EF4-FFF2-40B4-BE49-F238E27FC236}">
                <a16:creationId xmlns:a16="http://schemas.microsoft.com/office/drawing/2014/main" id="{E1FC1112-65D4-D183-D52A-2B7858E68FB2}"/>
              </a:ext>
            </a:extLst>
          </p:cNvPr>
          <p:cNvSpPr>
            <a:spLocks noGrp="1"/>
          </p:cNvSpPr>
          <p:nvPr>
            <p:ph sz="half" idx="1"/>
          </p:nvPr>
        </p:nvSpPr>
        <p:spPr/>
        <p:txBody>
          <a:bodyPr/>
          <a:lstStyle/>
          <a:p>
            <a:pPr lvl="0">
              <a:defRPr/>
            </a:pPr>
            <a:r>
              <a:rPr lang="cy-GB" dirty="0">
                <a:solidFill>
                  <a:prstClr val="black"/>
                </a:solidFill>
              </a:rPr>
              <a:t>Lluniadau o blant a </a:t>
            </a:r>
            <a:r>
              <a:rPr lang="cy-GB" dirty="0" err="1">
                <a:solidFill>
                  <a:prstClr val="black"/>
                </a:solidFill>
              </a:rPr>
              <a:t>galluogedd</a:t>
            </a:r>
            <a:r>
              <a:rPr lang="cy-GB" dirty="0">
                <a:solidFill>
                  <a:prstClr val="black"/>
                </a:solidFill>
              </a:rPr>
              <a:t> fel agwedd graidd ar raglenni hyfforddi.
Mae canlyniadau arolwg </a:t>
            </a:r>
            <a:r>
              <a:rPr lang="cy-GB" dirty="0" err="1">
                <a:solidFill>
                  <a:prstClr val="black"/>
                </a:solidFill>
              </a:rPr>
              <a:t>CPiS</a:t>
            </a:r>
            <a:r>
              <a:rPr lang="cy-GB" dirty="0">
                <a:solidFill>
                  <a:prstClr val="black"/>
                </a:solidFill>
              </a:rPr>
              <a:t> yn dangos nad yw'r agweddau hyn yn rhan annatod o AGA </a:t>
            </a:r>
            <a:r>
              <a:rPr kumimoji="0" lang="cy-GB" sz="2800" b="0" i="0" u="none" strike="noStrike" kern="1200" cap="none" spc="0" normalizeH="0" baseline="0" noProof="0" dirty="0">
                <a:ln>
                  <a:noFill/>
                </a:ln>
                <a:solidFill>
                  <a:prstClr val="black"/>
                </a:solidFill>
                <a:effectLst/>
                <a:uLnTx/>
                <a:uFillTx/>
                <a:latin typeface="Aptos" panose="02110004020202020204"/>
                <a:ea typeface="+mn-ea"/>
                <a:cs typeface="+mn-cs"/>
              </a:rPr>
              <a:t>yng Nghymru</a:t>
            </a:r>
            <a:r>
              <a:rPr lang="cy-GB" dirty="0">
                <a:solidFill>
                  <a:prstClr val="black"/>
                </a:solidFill>
              </a:rPr>
              <a:t>.
Cyfleoedd i adfyfyrio'n feirniadol.</a:t>
            </a:r>
            <a:endParaRPr lang="cy-GB" dirty="0"/>
          </a:p>
        </p:txBody>
      </p:sp>
      <p:sp>
        <p:nvSpPr>
          <p:cNvPr id="4" name="Content Placeholder 3">
            <a:extLst>
              <a:ext uri="{FF2B5EF4-FFF2-40B4-BE49-F238E27FC236}">
                <a16:creationId xmlns:a16="http://schemas.microsoft.com/office/drawing/2014/main" id="{01D01603-F14C-8A4D-B6F2-74C81E28DDFD}"/>
              </a:ext>
            </a:extLst>
          </p:cNvPr>
          <p:cNvSpPr>
            <a:spLocks noGrp="1"/>
          </p:cNvSpPr>
          <p:nvPr>
            <p:ph sz="half" idx="2"/>
          </p:nvPr>
        </p:nvSpPr>
        <p:spPr/>
        <p:txBody>
          <a:bodyPr/>
          <a:lstStyle/>
          <a:p>
            <a:r>
              <a:rPr lang="en-GB" dirty="0"/>
              <a:t>Constructions of children and agency as a core aspect of training programmes.</a:t>
            </a:r>
          </a:p>
          <a:p>
            <a:r>
              <a:rPr lang="en-GB" dirty="0" err="1"/>
              <a:t>CPiS</a:t>
            </a:r>
            <a:r>
              <a:rPr lang="en-GB" dirty="0"/>
              <a:t> survey results indicate that in Wales, these aspects are not an integral component of ITE.</a:t>
            </a:r>
          </a:p>
          <a:p>
            <a:r>
              <a:rPr lang="en-GB" dirty="0"/>
              <a:t>Opportunities for critical reflection.</a:t>
            </a:r>
          </a:p>
          <a:p>
            <a:endParaRPr lang="en-GB" dirty="0"/>
          </a:p>
        </p:txBody>
      </p:sp>
    </p:spTree>
    <p:extLst>
      <p:ext uri="{BB962C8B-B14F-4D97-AF65-F5344CB8AC3E}">
        <p14:creationId xmlns:p14="http://schemas.microsoft.com/office/powerpoint/2010/main" val="2749101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C1911-3E7C-0EEA-12E3-BA3814746D38}"/>
              </a:ext>
            </a:extLst>
          </p:cNvPr>
          <p:cNvSpPr>
            <a:spLocks noGrp="1"/>
          </p:cNvSpPr>
          <p:nvPr>
            <p:ph type="title"/>
          </p:nvPr>
        </p:nvSpPr>
        <p:spPr>
          <a:xfrm>
            <a:off x="547063" y="143019"/>
            <a:ext cx="11481847" cy="1325563"/>
          </a:xfrm>
        </p:spPr>
        <p:txBody>
          <a:bodyPr/>
          <a:lstStyle/>
          <a:p>
            <a:r>
              <a:rPr lang="en-GB" dirty="0" err="1"/>
              <a:t>Prosiect</a:t>
            </a:r>
            <a:r>
              <a:rPr lang="en-GB" dirty="0"/>
              <a:t> </a:t>
            </a:r>
            <a:r>
              <a:rPr lang="en-GB" dirty="0" err="1"/>
              <a:t>CPiS</a:t>
            </a:r>
            <a:r>
              <a:rPr lang="en-GB" dirty="0"/>
              <a:t> - </a:t>
            </a:r>
            <a:r>
              <a:rPr lang="en-GB" dirty="0" err="1"/>
              <a:t>canfyddiadau</a:t>
            </a:r>
            <a:r>
              <a:rPr lang="en-GB" dirty="0"/>
              <a:t> </a:t>
            </a:r>
            <a:r>
              <a:rPr lang="en-GB" dirty="0" err="1"/>
              <a:t>pellach</a:t>
            </a:r>
            <a:br>
              <a:rPr lang="en-GB" dirty="0"/>
            </a:br>
            <a:r>
              <a:rPr lang="en-GB" dirty="0" err="1"/>
              <a:t>CPiS</a:t>
            </a:r>
            <a:r>
              <a:rPr lang="en-GB" dirty="0"/>
              <a:t> Project – further findings </a:t>
            </a:r>
          </a:p>
        </p:txBody>
      </p:sp>
      <p:sp>
        <p:nvSpPr>
          <p:cNvPr id="3" name="Content Placeholder 2">
            <a:extLst>
              <a:ext uri="{FF2B5EF4-FFF2-40B4-BE49-F238E27FC236}">
                <a16:creationId xmlns:a16="http://schemas.microsoft.com/office/drawing/2014/main" id="{FF9D36C2-9C78-F3B9-5050-49420035760B}"/>
              </a:ext>
            </a:extLst>
          </p:cNvPr>
          <p:cNvSpPr>
            <a:spLocks noGrp="1"/>
          </p:cNvSpPr>
          <p:nvPr>
            <p:ph sz="half" idx="1"/>
          </p:nvPr>
        </p:nvSpPr>
        <p:spPr>
          <a:xfrm>
            <a:off x="838200" y="1468582"/>
            <a:ext cx="5041669" cy="4206241"/>
          </a:xfrm>
        </p:spPr>
        <p:txBody>
          <a:bodyPr>
            <a:normAutofit fontScale="85000" lnSpcReduction="20000"/>
          </a:bodyPr>
          <a:lstStyle/>
          <a:p>
            <a:pPr marL="0" lvl="0" indent="0">
              <a:buNone/>
              <a:defRPr/>
            </a:pPr>
            <a:r>
              <a:rPr lang="en-GB" sz="2600" dirty="0">
                <a:solidFill>
                  <a:prstClr val="black"/>
                </a:solidFill>
              </a:rPr>
              <a:t>Fe </a:t>
            </a:r>
            <a:r>
              <a:rPr lang="en-GB" sz="2600" dirty="0" err="1">
                <a:solidFill>
                  <a:prstClr val="black"/>
                </a:solidFill>
              </a:rPr>
              <a:t>wnaethom</a:t>
            </a:r>
            <a:r>
              <a:rPr lang="en-GB" sz="2600" dirty="0">
                <a:solidFill>
                  <a:prstClr val="black"/>
                </a:solidFill>
              </a:rPr>
              <a:t> </a:t>
            </a:r>
            <a:r>
              <a:rPr lang="en-GB" sz="2600" dirty="0" err="1">
                <a:solidFill>
                  <a:prstClr val="black"/>
                </a:solidFill>
              </a:rPr>
              <a:t>siarad</a:t>
            </a:r>
            <a:r>
              <a:rPr lang="en-GB" sz="2600" dirty="0">
                <a:solidFill>
                  <a:prstClr val="black"/>
                </a:solidFill>
              </a:rPr>
              <a:t> â </a:t>
            </a:r>
            <a:r>
              <a:rPr lang="en-GB" sz="2600" dirty="0" err="1">
                <a:solidFill>
                  <a:prstClr val="black"/>
                </a:solidFill>
              </a:rPr>
              <a:t>myfyrwyr</a:t>
            </a:r>
            <a:r>
              <a:rPr lang="en-GB" sz="2600" dirty="0">
                <a:solidFill>
                  <a:prstClr val="black"/>
                </a:solidFill>
              </a:rPr>
              <a:t> AGA ac </a:t>
            </a:r>
            <a:r>
              <a:rPr lang="en-GB" sz="2600" dirty="0" err="1">
                <a:solidFill>
                  <a:prstClr val="black"/>
                </a:solidFill>
              </a:rPr>
              <a:t>addysgwyr</a:t>
            </a:r>
            <a:r>
              <a:rPr lang="en-GB" sz="2600" dirty="0">
                <a:solidFill>
                  <a:prstClr val="black"/>
                </a:solidFill>
              </a:rPr>
              <a:t> </a:t>
            </a:r>
            <a:r>
              <a:rPr lang="en-GB" sz="2600" dirty="0" err="1">
                <a:solidFill>
                  <a:prstClr val="black"/>
                </a:solidFill>
              </a:rPr>
              <a:t>athrawon</a:t>
            </a:r>
            <a:r>
              <a:rPr lang="en-GB" sz="2600" dirty="0">
                <a:solidFill>
                  <a:prstClr val="black"/>
                </a:solidFill>
              </a:rPr>
              <a:t>. </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lvl="0" indent="0">
              <a:buNone/>
              <a:defRPr/>
            </a:pPr>
            <a:r>
              <a:rPr lang="en-GB" sz="2600" dirty="0" err="1">
                <a:solidFill>
                  <a:prstClr val="black"/>
                </a:solidFill>
              </a:rPr>
              <a:t>Gwelsom</a:t>
            </a:r>
            <a:r>
              <a:rPr lang="en-GB" sz="2600" dirty="0">
                <a:solidFill>
                  <a:prstClr val="black"/>
                </a:solidFill>
              </a:rPr>
              <a:t>, er bod </a:t>
            </a:r>
            <a:r>
              <a:rPr lang="en-GB" sz="2600" dirty="0" err="1">
                <a:solidFill>
                  <a:prstClr val="black"/>
                </a:solidFill>
              </a:rPr>
              <a:t>Addysg</a:t>
            </a:r>
            <a:r>
              <a:rPr lang="en-GB" sz="2600" dirty="0">
                <a:solidFill>
                  <a:prstClr val="black"/>
                </a:solidFill>
              </a:rPr>
              <a:t> </a:t>
            </a:r>
            <a:r>
              <a:rPr lang="en-GB" sz="2600" dirty="0" err="1">
                <a:solidFill>
                  <a:prstClr val="black"/>
                </a:solidFill>
              </a:rPr>
              <a:t>Hawliau</a:t>
            </a:r>
            <a:r>
              <a:rPr lang="en-GB" sz="2600" dirty="0">
                <a:solidFill>
                  <a:prstClr val="black"/>
                </a:solidFill>
              </a:rPr>
              <a:t> </a:t>
            </a:r>
            <a:r>
              <a:rPr lang="en-GB" sz="2600" dirty="0" err="1">
                <a:solidFill>
                  <a:prstClr val="black"/>
                </a:solidFill>
              </a:rPr>
              <a:t>Dynol</a:t>
            </a:r>
            <a:r>
              <a:rPr lang="en-GB" sz="2600" dirty="0">
                <a:solidFill>
                  <a:prstClr val="black"/>
                </a:solidFill>
              </a:rPr>
              <a:t> </a:t>
            </a:r>
            <a:r>
              <a:rPr lang="en-GB" sz="2600" dirty="0" err="1">
                <a:solidFill>
                  <a:prstClr val="black"/>
                </a:solidFill>
              </a:rPr>
              <a:t>wedi'i</a:t>
            </a:r>
            <a:r>
              <a:rPr lang="en-GB" sz="2600" dirty="0">
                <a:solidFill>
                  <a:prstClr val="black"/>
                </a:solidFill>
              </a:rPr>
              <a:t> </a:t>
            </a:r>
            <a:r>
              <a:rPr lang="en-GB" sz="2600" dirty="0" err="1">
                <a:solidFill>
                  <a:prstClr val="black"/>
                </a:solidFill>
              </a:rPr>
              <a:t>ymgorffori</a:t>
            </a:r>
            <a:r>
              <a:rPr lang="en-GB" sz="2600" dirty="0">
                <a:solidFill>
                  <a:prstClr val="black"/>
                </a:solidFill>
              </a:rPr>
              <a:t> </a:t>
            </a:r>
            <a:r>
              <a:rPr lang="en-GB" sz="2600" dirty="0" err="1">
                <a:solidFill>
                  <a:prstClr val="black"/>
                </a:solidFill>
              </a:rPr>
              <a:t>yn</a:t>
            </a:r>
            <a:r>
              <a:rPr lang="en-GB" sz="2600" dirty="0">
                <a:solidFill>
                  <a:prstClr val="black"/>
                </a:solidFill>
              </a:rPr>
              <a:t> y </a:t>
            </a:r>
            <a:r>
              <a:rPr lang="en-GB" sz="2600" dirty="0" err="1">
                <a:solidFill>
                  <a:prstClr val="black"/>
                </a:solidFill>
              </a:rPr>
              <a:t>cwricwlwm</a:t>
            </a:r>
            <a:r>
              <a:rPr lang="en-GB" sz="2600" dirty="0">
                <a:solidFill>
                  <a:prstClr val="black"/>
                </a:solidFill>
              </a:rPr>
              <a:t> </a:t>
            </a:r>
            <a:r>
              <a:rPr lang="en-GB" sz="2600" dirty="0" err="1">
                <a:solidFill>
                  <a:prstClr val="black"/>
                </a:solidFill>
              </a:rPr>
              <a:t>newydd</a:t>
            </a:r>
            <a:r>
              <a:rPr lang="en-GB" sz="2600" dirty="0">
                <a:solidFill>
                  <a:prstClr val="black"/>
                </a:solidFill>
              </a:rPr>
              <a:t> </a:t>
            </a:r>
            <a:r>
              <a:rPr lang="en-GB" sz="2600" dirty="0" err="1">
                <a:solidFill>
                  <a:prstClr val="black"/>
                </a:solidFill>
              </a:rPr>
              <a:t>fel</a:t>
            </a:r>
            <a:r>
              <a:rPr lang="en-GB" sz="2600" dirty="0">
                <a:solidFill>
                  <a:prstClr val="black"/>
                </a:solidFill>
              </a:rPr>
              <a:t> thema </a:t>
            </a:r>
            <a:r>
              <a:rPr lang="en-GB" sz="2600" dirty="0" err="1">
                <a:solidFill>
                  <a:prstClr val="black"/>
                </a:solidFill>
              </a:rPr>
              <a:t>drawsbynciol</a:t>
            </a:r>
            <a:r>
              <a:rPr lang="en-GB" sz="2600" dirty="0">
                <a:solidFill>
                  <a:prstClr val="black"/>
                </a:solidFill>
              </a:rPr>
              <a:t>:</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lvl="0">
              <a:defRPr/>
            </a:pPr>
            <a:r>
              <a:rPr lang="en-GB" sz="2600" dirty="0">
                <a:solidFill>
                  <a:prstClr val="black"/>
                </a:solidFill>
              </a:rPr>
              <a:t>Mae </a:t>
            </a:r>
            <a:r>
              <a:rPr lang="en-GB" sz="2600" dirty="0" err="1">
                <a:solidFill>
                  <a:prstClr val="black"/>
                </a:solidFill>
              </a:rPr>
              <a:t>myfyrwyr</a:t>
            </a:r>
            <a:r>
              <a:rPr lang="en-GB" sz="2600" dirty="0">
                <a:solidFill>
                  <a:prstClr val="black"/>
                </a:solidFill>
              </a:rPr>
              <a:t> </a:t>
            </a:r>
            <a:r>
              <a:rPr lang="en-GB" sz="2600" dirty="0" err="1">
                <a:solidFill>
                  <a:prstClr val="black"/>
                </a:solidFill>
              </a:rPr>
              <a:t>yn</a:t>
            </a:r>
            <a:r>
              <a:rPr lang="en-GB" sz="2600" dirty="0">
                <a:solidFill>
                  <a:prstClr val="black"/>
                </a:solidFill>
              </a:rPr>
              <a:t> </a:t>
            </a:r>
            <a:r>
              <a:rPr lang="en-GB" sz="2600" dirty="0" err="1">
                <a:solidFill>
                  <a:prstClr val="black"/>
                </a:solidFill>
              </a:rPr>
              <a:t>cael</a:t>
            </a:r>
            <a:r>
              <a:rPr lang="en-GB" sz="2600" dirty="0">
                <a:solidFill>
                  <a:prstClr val="black"/>
                </a:solidFill>
              </a:rPr>
              <a:t> </a:t>
            </a:r>
            <a:r>
              <a:rPr lang="en-GB" sz="2600" dirty="0" err="1">
                <a:solidFill>
                  <a:prstClr val="black"/>
                </a:solidFill>
              </a:rPr>
              <a:t>eu</a:t>
            </a:r>
            <a:r>
              <a:rPr lang="en-GB" sz="2600" dirty="0">
                <a:solidFill>
                  <a:prstClr val="black"/>
                </a:solidFill>
              </a:rPr>
              <a:t> </a:t>
            </a:r>
            <a:r>
              <a:rPr lang="en-GB" sz="2600" dirty="0" err="1">
                <a:solidFill>
                  <a:prstClr val="black"/>
                </a:solidFill>
              </a:rPr>
              <a:t>cefnogi</a:t>
            </a:r>
            <a:r>
              <a:rPr lang="en-GB" sz="2600" dirty="0">
                <a:solidFill>
                  <a:prstClr val="black"/>
                </a:solidFill>
              </a:rPr>
              <a:t> </a:t>
            </a:r>
            <a:r>
              <a:rPr lang="en-GB" sz="2600" dirty="0" err="1">
                <a:solidFill>
                  <a:prstClr val="black"/>
                </a:solidFill>
              </a:rPr>
              <a:t>i</a:t>
            </a:r>
            <a:r>
              <a:rPr lang="en-GB" sz="2600" dirty="0">
                <a:solidFill>
                  <a:prstClr val="black"/>
                </a:solidFill>
              </a:rPr>
              <a:t> '</a:t>
            </a:r>
            <a:r>
              <a:rPr lang="en-GB" sz="2600" dirty="0" err="1">
                <a:solidFill>
                  <a:prstClr val="black"/>
                </a:solidFill>
              </a:rPr>
              <a:t>wybod</a:t>
            </a:r>
            <a:r>
              <a:rPr lang="en-GB" sz="2600" dirty="0">
                <a:solidFill>
                  <a:prstClr val="black"/>
                </a:solidFill>
              </a:rPr>
              <a:t> am' </a:t>
            </a:r>
            <a:r>
              <a:rPr lang="en-GB" sz="2600" dirty="0" err="1">
                <a:solidFill>
                  <a:prstClr val="black"/>
                </a:solidFill>
              </a:rPr>
              <a:t>Addysg</a:t>
            </a:r>
            <a:r>
              <a:rPr lang="en-GB" sz="2600" dirty="0">
                <a:solidFill>
                  <a:prstClr val="black"/>
                </a:solidFill>
              </a:rPr>
              <a:t> </a:t>
            </a:r>
            <a:r>
              <a:rPr lang="en-GB" sz="2600" dirty="0" err="1">
                <a:solidFill>
                  <a:prstClr val="black"/>
                </a:solidFill>
              </a:rPr>
              <a:t>Hawliau</a:t>
            </a:r>
            <a:r>
              <a:rPr lang="en-GB" sz="2600" dirty="0">
                <a:solidFill>
                  <a:prstClr val="black"/>
                </a:solidFill>
              </a:rPr>
              <a:t> </a:t>
            </a:r>
            <a:r>
              <a:rPr lang="en-GB" sz="2600" dirty="0" err="1">
                <a:solidFill>
                  <a:prstClr val="black"/>
                </a:solidFill>
              </a:rPr>
              <a:t>Dynol</a:t>
            </a:r>
            <a:r>
              <a:rPr lang="en-GB" sz="2600" dirty="0">
                <a:solidFill>
                  <a:prstClr val="black"/>
                </a:solidFill>
              </a:rPr>
              <a:t> (AHD) </a:t>
            </a:r>
            <a:r>
              <a:rPr lang="en-GB" sz="2600" dirty="0" err="1">
                <a:solidFill>
                  <a:prstClr val="black"/>
                </a:solidFill>
              </a:rPr>
              <a:t>ond</a:t>
            </a:r>
            <a:r>
              <a:rPr lang="en-GB" sz="2600" dirty="0">
                <a:solidFill>
                  <a:prstClr val="black"/>
                </a:solidFill>
              </a:rPr>
              <a:t> </a:t>
            </a:r>
            <a:r>
              <a:rPr lang="en-GB" sz="2600" dirty="0" err="1">
                <a:solidFill>
                  <a:prstClr val="black"/>
                </a:solidFill>
              </a:rPr>
              <a:t>nid</a:t>
            </a:r>
            <a:r>
              <a:rPr lang="en-GB" sz="2600" dirty="0">
                <a:solidFill>
                  <a:prstClr val="black"/>
                </a:solidFill>
              </a:rPr>
              <a:t> </a:t>
            </a:r>
            <a:r>
              <a:rPr lang="en-GB" sz="2600" dirty="0" err="1">
                <a:solidFill>
                  <a:prstClr val="black"/>
                </a:solidFill>
              </a:rPr>
              <a:t>ydynt</a:t>
            </a:r>
            <a:r>
              <a:rPr lang="en-GB" sz="2600" dirty="0">
                <a:solidFill>
                  <a:prstClr val="black"/>
                </a:solidFill>
              </a:rPr>
              <a:t> </a:t>
            </a:r>
            <a:r>
              <a:rPr lang="en-GB" sz="2600" dirty="0" err="1">
                <a:solidFill>
                  <a:prstClr val="black"/>
                </a:solidFill>
              </a:rPr>
              <a:t>yn</a:t>
            </a:r>
            <a:r>
              <a:rPr lang="en-GB" sz="2600" dirty="0">
                <a:solidFill>
                  <a:prstClr val="black"/>
                </a:solidFill>
              </a:rPr>
              <a:t> </a:t>
            </a:r>
            <a:r>
              <a:rPr lang="en-GB" sz="2600" dirty="0" err="1">
                <a:solidFill>
                  <a:prstClr val="black"/>
                </a:solidFill>
              </a:rPr>
              <a:t>cael</a:t>
            </a:r>
            <a:r>
              <a:rPr lang="en-GB" sz="2600" dirty="0">
                <a:solidFill>
                  <a:prstClr val="black"/>
                </a:solidFill>
              </a:rPr>
              <a:t> </a:t>
            </a:r>
            <a:r>
              <a:rPr lang="en-GB" sz="2600" dirty="0" err="1">
                <a:solidFill>
                  <a:prstClr val="black"/>
                </a:solidFill>
              </a:rPr>
              <a:t>eu</a:t>
            </a:r>
            <a:r>
              <a:rPr lang="en-GB" sz="2600" dirty="0">
                <a:solidFill>
                  <a:prstClr val="black"/>
                </a:solidFill>
              </a:rPr>
              <a:t> </a:t>
            </a:r>
            <a:r>
              <a:rPr lang="en-GB" sz="2600" dirty="0" err="1">
                <a:solidFill>
                  <a:prstClr val="black"/>
                </a:solidFill>
              </a:rPr>
              <a:t>cefnogi</a:t>
            </a:r>
            <a:r>
              <a:rPr lang="en-GB" sz="2600" dirty="0">
                <a:solidFill>
                  <a:prstClr val="black"/>
                </a:solidFill>
              </a:rPr>
              <a:t> o ran '</a:t>
            </a:r>
            <a:r>
              <a:rPr lang="en-GB" sz="2600" dirty="0" err="1">
                <a:solidFill>
                  <a:prstClr val="black"/>
                </a:solidFill>
              </a:rPr>
              <a:t>sut</a:t>
            </a:r>
            <a:r>
              <a:rPr lang="en-GB" sz="2600" dirty="0">
                <a:solidFill>
                  <a:prstClr val="black"/>
                </a:solidFill>
              </a:rPr>
              <a:t>' </a:t>
            </a:r>
            <a:r>
              <a:rPr lang="en-GB" sz="2600" dirty="0" err="1">
                <a:solidFill>
                  <a:prstClr val="black"/>
                </a:solidFill>
              </a:rPr>
              <a:t>i</a:t>
            </a:r>
            <a:r>
              <a:rPr lang="en-GB" sz="2600" dirty="0">
                <a:solidFill>
                  <a:prstClr val="black"/>
                </a:solidFill>
              </a:rPr>
              <a:t> </a:t>
            </a:r>
            <a:r>
              <a:rPr lang="en-GB" sz="2600" dirty="0" err="1">
                <a:solidFill>
                  <a:prstClr val="black"/>
                </a:solidFill>
              </a:rPr>
              <a:t>gyflawni</a:t>
            </a:r>
            <a:r>
              <a:rPr lang="en-GB" sz="2600" dirty="0">
                <a:solidFill>
                  <a:prstClr val="black"/>
                </a:solidFill>
              </a:rPr>
              <a:t> AHD </a:t>
            </a:r>
            <a:r>
              <a:rPr lang="en-GB" sz="2600" dirty="0" err="1">
                <a:solidFill>
                  <a:prstClr val="black"/>
                </a:solidFill>
              </a:rPr>
              <a:t>eu</a:t>
            </a:r>
            <a:r>
              <a:rPr lang="en-GB" sz="2600" dirty="0">
                <a:solidFill>
                  <a:prstClr val="black"/>
                </a:solidFill>
              </a:rPr>
              <a:t> </a:t>
            </a:r>
            <a:r>
              <a:rPr lang="en-GB" sz="2600" dirty="0" err="1">
                <a:solidFill>
                  <a:prstClr val="black"/>
                </a:solidFill>
              </a:rPr>
              <a:t>hunain</a:t>
            </a:r>
            <a:r>
              <a:rPr lang="en-GB" sz="2600" dirty="0">
                <a:solidFill>
                  <a:prstClr val="black"/>
                </a:solidFill>
              </a:rPr>
              <a:t> </a:t>
            </a:r>
            <a:r>
              <a:rPr lang="en-GB" sz="2600" dirty="0" err="1">
                <a:solidFill>
                  <a:prstClr val="black"/>
                </a:solidFill>
              </a:rPr>
              <a:t>trwy</a:t>
            </a:r>
            <a:r>
              <a:rPr lang="en-GB" sz="2600" dirty="0">
                <a:solidFill>
                  <a:prstClr val="black"/>
                </a:solidFill>
              </a:rPr>
              <a:t> </a:t>
            </a:r>
            <a:r>
              <a:rPr lang="en-GB" sz="2600" dirty="0" err="1">
                <a:solidFill>
                  <a:prstClr val="black"/>
                </a:solidFill>
              </a:rPr>
              <a:t>weithredu</a:t>
            </a:r>
            <a:r>
              <a:rPr lang="en-GB" sz="2600" dirty="0">
                <a:solidFill>
                  <a:prstClr val="black"/>
                </a:solidFill>
              </a:rPr>
              <a:t> addysgegol. </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lvl="0">
              <a:defRPr/>
            </a:pPr>
            <a:r>
              <a:rPr lang="en-GB" sz="2600" dirty="0" err="1">
                <a:solidFill>
                  <a:prstClr val="black"/>
                </a:solidFill>
              </a:rPr>
              <a:t>Roedd</a:t>
            </a:r>
            <a:r>
              <a:rPr lang="en-GB" sz="2600" dirty="0">
                <a:solidFill>
                  <a:prstClr val="black"/>
                </a:solidFill>
              </a:rPr>
              <a:t> </a:t>
            </a:r>
            <a:r>
              <a:rPr lang="en-GB" sz="2600" dirty="0" err="1">
                <a:solidFill>
                  <a:prstClr val="black"/>
                </a:solidFill>
              </a:rPr>
              <a:t>addysgwyr</a:t>
            </a:r>
            <a:r>
              <a:rPr lang="en-GB" sz="2600" dirty="0">
                <a:solidFill>
                  <a:prstClr val="black"/>
                </a:solidFill>
              </a:rPr>
              <a:t> </a:t>
            </a:r>
            <a:r>
              <a:rPr lang="en-GB" sz="2600" dirty="0" err="1">
                <a:solidFill>
                  <a:prstClr val="black"/>
                </a:solidFill>
              </a:rPr>
              <a:t>athrawon</a:t>
            </a:r>
            <a:r>
              <a:rPr lang="en-GB" sz="2600" dirty="0">
                <a:solidFill>
                  <a:prstClr val="black"/>
                </a:solidFill>
              </a:rPr>
              <a:t> </a:t>
            </a:r>
            <a:r>
              <a:rPr lang="en-GB" sz="2600" dirty="0" err="1">
                <a:solidFill>
                  <a:prstClr val="black"/>
                </a:solidFill>
              </a:rPr>
              <a:t>yn</a:t>
            </a:r>
            <a:r>
              <a:rPr lang="en-GB" sz="2600" dirty="0">
                <a:solidFill>
                  <a:prstClr val="black"/>
                </a:solidFill>
              </a:rPr>
              <a:t> </a:t>
            </a:r>
            <a:r>
              <a:rPr lang="en-GB" sz="2600" dirty="0" err="1">
                <a:solidFill>
                  <a:prstClr val="black"/>
                </a:solidFill>
              </a:rPr>
              <a:t>cydnabod</a:t>
            </a:r>
            <a:r>
              <a:rPr lang="en-GB" sz="2600" dirty="0">
                <a:solidFill>
                  <a:prstClr val="black"/>
                </a:solidFill>
              </a:rPr>
              <a:t> </a:t>
            </a:r>
            <a:r>
              <a:rPr lang="en-GB" sz="2600" dirty="0" err="1">
                <a:solidFill>
                  <a:prstClr val="black"/>
                </a:solidFill>
              </a:rPr>
              <a:t>nad</a:t>
            </a:r>
            <a:r>
              <a:rPr lang="en-GB" sz="2600" dirty="0">
                <a:solidFill>
                  <a:prstClr val="black"/>
                </a:solidFill>
              </a:rPr>
              <a:t> </a:t>
            </a:r>
            <a:r>
              <a:rPr lang="en-GB" sz="2600" dirty="0" err="1">
                <a:solidFill>
                  <a:prstClr val="black"/>
                </a:solidFill>
              </a:rPr>
              <a:t>oeddent</a:t>
            </a:r>
            <a:r>
              <a:rPr lang="en-GB" sz="2600" dirty="0">
                <a:solidFill>
                  <a:prstClr val="black"/>
                </a:solidFill>
              </a:rPr>
              <a:t> </a:t>
            </a:r>
            <a:r>
              <a:rPr lang="en-GB" sz="2600" dirty="0" err="1">
                <a:solidFill>
                  <a:prstClr val="black"/>
                </a:solidFill>
              </a:rPr>
              <a:t>yn</a:t>
            </a:r>
            <a:r>
              <a:rPr lang="en-GB" sz="2600" dirty="0">
                <a:solidFill>
                  <a:prstClr val="black"/>
                </a:solidFill>
              </a:rPr>
              <a:t> </a:t>
            </a:r>
            <a:r>
              <a:rPr lang="en-GB" sz="2600" dirty="0" err="1">
                <a:solidFill>
                  <a:prstClr val="black"/>
                </a:solidFill>
              </a:rPr>
              <a:t>canolbwyntio</a:t>
            </a:r>
            <a:r>
              <a:rPr lang="en-GB" sz="2600" dirty="0">
                <a:solidFill>
                  <a:prstClr val="black"/>
                </a:solidFill>
              </a:rPr>
              <a:t> </a:t>
            </a:r>
            <a:r>
              <a:rPr lang="en-GB" sz="2600" dirty="0" err="1">
                <a:solidFill>
                  <a:prstClr val="black"/>
                </a:solidFill>
              </a:rPr>
              <a:t>ar</a:t>
            </a:r>
            <a:r>
              <a:rPr lang="en-GB" sz="2600" dirty="0">
                <a:solidFill>
                  <a:prstClr val="black"/>
                </a:solidFill>
              </a:rPr>
              <a:t> AHD </a:t>
            </a:r>
            <a:r>
              <a:rPr lang="en-GB" sz="2600" dirty="0" err="1">
                <a:solidFill>
                  <a:prstClr val="black"/>
                </a:solidFill>
              </a:rPr>
              <a:t>nac</a:t>
            </a:r>
            <a:r>
              <a:rPr lang="en-GB" sz="2600" dirty="0">
                <a:solidFill>
                  <a:prstClr val="black"/>
                </a:solidFill>
              </a:rPr>
              <a:t> </a:t>
            </a:r>
            <a:r>
              <a:rPr lang="en-GB" sz="2600" dirty="0" err="1">
                <a:solidFill>
                  <a:prstClr val="black"/>
                </a:solidFill>
              </a:rPr>
              <a:t>addysgeg</a:t>
            </a:r>
            <a:r>
              <a:rPr lang="en-GB" sz="2600" dirty="0">
                <a:solidFill>
                  <a:prstClr val="black"/>
                </a:solidFill>
              </a:rPr>
              <a:t> </a:t>
            </a:r>
            <a:r>
              <a:rPr lang="en-GB" sz="2600" dirty="0" err="1">
                <a:solidFill>
                  <a:prstClr val="black"/>
                </a:solidFill>
              </a:rPr>
              <a:t>gyfranogol</a:t>
            </a:r>
            <a:r>
              <a:rPr lang="en-GB" sz="2600" dirty="0">
                <a:solidFill>
                  <a:prstClr val="black"/>
                </a:solidFill>
              </a:rPr>
              <a:t> </a:t>
            </a:r>
            <a:r>
              <a:rPr lang="en-GB" sz="2600" dirty="0" err="1">
                <a:solidFill>
                  <a:prstClr val="black"/>
                </a:solidFill>
              </a:rPr>
              <a:t>mewn</a:t>
            </a:r>
            <a:r>
              <a:rPr lang="en-GB" sz="2600" dirty="0">
                <a:solidFill>
                  <a:prstClr val="black"/>
                </a:solidFill>
              </a:rPr>
              <a:t> </a:t>
            </a:r>
            <a:r>
              <a:rPr lang="en-GB" sz="2600" dirty="0" err="1">
                <a:solidFill>
                  <a:prstClr val="black"/>
                </a:solidFill>
              </a:rPr>
              <a:t>darpariaeth</a:t>
            </a:r>
            <a:r>
              <a:rPr lang="en-GB" sz="2600" dirty="0">
                <a:solidFill>
                  <a:prstClr val="black"/>
                </a:solidFill>
              </a:rPr>
              <a:t> AGA </a:t>
            </a:r>
            <a:r>
              <a:rPr lang="en-GB" sz="2600" dirty="0" err="1">
                <a:solidFill>
                  <a:prstClr val="black"/>
                </a:solidFill>
              </a:rPr>
              <a:t>yn</a:t>
            </a:r>
            <a:r>
              <a:rPr lang="en-GB" sz="2600" dirty="0">
                <a:solidFill>
                  <a:prstClr val="black"/>
                </a:solidFill>
              </a:rPr>
              <a:t> y </a:t>
            </a:r>
            <a:r>
              <a:rPr lang="en-GB" sz="2600" dirty="0" err="1">
                <a:solidFill>
                  <a:prstClr val="black"/>
                </a:solidFill>
              </a:rPr>
              <a:t>brifysgol</a:t>
            </a:r>
            <a:r>
              <a:rPr lang="en-GB" sz="2600" dirty="0">
                <a:solidFill>
                  <a:prstClr val="black"/>
                </a:solidFill>
              </a:rPr>
              <a:t>.</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BEBB2D14-FB9B-B652-9C22-A53FE7A69A51}"/>
              </a:ext>
            </a:extLst>
          </p:cNvPr>
          <p:cNvSpPr>
            <a:spLocks noGrp="1"/>
          </p:cNvSpPr>
          <p:nvPr>
            <p:ph sz="half" idx="2"/>
          </p:nvPr>
        </p:nvSpPr>
        <p:spPr>
          <a:xfrm>
            <a:off x="6019800" y="1501832"/>
            <a:ext cx="5181600" cy="4206241"/>
          </a:xfrm>
        </p:spPr>
        <p:txBody>
          <a:bodyPr>
            <a:normAutofit fontScale="85000" lnSpcReduction="20000"/>
          </a:bodyPr>
          <a:lstStyle/>
          <a:p>
            <a:pPr marL="0" indent="0">
              <a:buNone/>
            </a:pPr>
            <a:r>
              <a:rPr lang="en-GB" sz="2600" dirty="0"/>
              <a:t>We talked to ITE students and teacher educators. </a:t>
            </a:r>
          </a:p>
          <a:p>
            <a:pPr marL="0" indent="0">
              <a:buNone/>
            </a:pPr>
            <a:r>
              <a:rPr lang="en-GB" sz="2600" dirty="0"/>
              <a:t>We found that although HRE is embedded in the new curriculum as a cross-cutting theme:</a:t>
            </a:r>
          </a:p>
          <a:p>
            <a:r>
              <a:rPr lang="en-GB" sz="2600" dirty="0"/>
              <a:t>Students are being supported to ‘know about’ Human Rights Education (HRE) but are not being supported in ‘how’ to deliver HRE themselves through pedagogic action. </a:t>
            </a:r>
          </a:p>
          <a:p>
            <a:r>
              <a:rPr lang="en-GB" sz="2600" dirty="0"/>
              <a:t>Teacher educators acknowledged that they did not focus upon either HRE or participatory pedagogies in ITE provision in university.</a:t>
            </a:r>
          </a:p>
          <a:p>
            <a:endParaRPr lang="en-GB" dirty="0"/>
          </a:p>
        </p:txBody>
      </p:sp>
    </p:spTree>
    <p:extLst>
      <p:ext uri="{BB962C8B-B14F-4D97-AF65-F5344CB8AC3E}">
        <p14:creationId xmlns:p14="http://schemas.microsoft.com/office/powerpoint/2010/main" val="31278419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0D788-20AA-8317-1C89-35B43B6873A1}"/>
              </a:ext>
            </a:extLst>
          </p:cNvPr>
          <p:cNvSpPr>
            <a:spLocks noGrp="1"/>
          </p:cNvSpPr>
          <p:nvPr>
            <p:ph type="title"/>
          </p:nvPr>
        </p:nvSpPr>
        <p:spPr/>
        <p:txBody>
          <a:bodyPr/>
          <a:lstStyle/>
          <a:p>
            <a:r>
              <a:rPr lang="cy-GB" dirty="0"/>
              <a:t>Ailedrych ar gwestiynau</a:t>
            </a:r>
            <a:br>
              <a:rPr lang="en-GB" dirty="0"/>
            </a:br>
            <a:r>
              <a:rPr lang="en-GB" dirty="0"/>
              <a:t>Questions revisited</a:t>
            </a:r>
          </a:p>
        </p:txBody>
      </p:sp>
      <p:sp>
        <p:nvSpPr>
          <p:cNvPr id="3" name="Content Placeholder 2">
            <a:extLst>
              <a:ext uri="{FF2B5EF4-FFF2-40B4-BE49-F238E27FC236}">
                <a16:creationId xmlns:a16="http://schemas.microsoft.com/office/drawing/2014/main" id="{DC310BCD-AB7B-2B2E-47D6-BC88984121F5}"/>
              </a:ext>
            </a:extLst>
          </p:cNvPr>
          <p:cNvSpPr>
            <a:spLocks noGrp="1"/>
          </p:cNvSpPr>
          <p:nvPr>
            <p:ph sz="half" idx="1"/>
          </p:nvPr>
        </p:nvSpPr>
        <p:spPr>
          <a:xfrm>
            <a:off x="838200" y="1629295"/>
            <a:ext cx="5181600" cy="4547668"/>
          </a:xfr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800" b="0" i="0" u="none" strike="noStrike" kern="1200" cap="none" spc="0" normalizeH="0" baseline="0" dirty="0">
                <a:ln>
                  <a:noFill/>
                </a:ln>
                <a:solidFill>
                  <a:prstClr val="black"/>
                </a:solidFill>
                <a:effectLst/>
                <a:uLnTx/>
                <a:uFillTx/>
                <a:latin typeface="Aptos" panose="02110004020202020204"/>
                <a:ea typeface="+mn-ea"/>
                <a:cs typeface="+mn-cs"/>
              </a:rPr>
              <a:t>Sut ydyn ni'n gweld y plant a'r bobl ifanc rydyn ni'n gweithio gyda nhw?</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800" b="0" i="0" u="none" strike="noStrike" kern="1200" cap="none" spc="0" normalizeH="0" baseline="0" dirty="0">
                <a:ln>
                  <a:noFill/>
                </a:ln>
                <a:solidFill>
                  <a:prstClr val="black"/>
                </a:solidFill>
                <a:effectLst/>
                <a:uLnTx/>
                <a:uFillTx/>
                <a:latin typeface="Aptos" panose="02110004020202020204"/>
                <a:ea typeface="+mn-ea"/>
                <a:cs typeface="+mn-cs"/>
              </a:rPr>
              <a:t>Sut mae’r lluniad o’r plentyn yn cael ei gyfleu mewn deddfwriaeth a pholisi?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800" b="0" i="0" u="none" strike="noStrike" kern="1200" cap="none" spc="0" normalizeH="0" baseline="0" dirty="0">
                <a:ln>
                  <a:noFill/>
                </a:ln>
                <a:solidFill>
                  <a:prstClr val="black"/>
                </a:solidFill>
                <a:effectLst/>
                <a:uLnTx/>
                <a:uFillTx/>
                <a:latin typeface="Aptos" panose="02110004020202020204"/>
                <a:ea typeface="+mn-ea"/>
                <a:cs typeface="+mn-cs"/>
              </a:rPr>
              <a:t>A yw cyfleu plant a phobl ifanc fel hyn yn effeithio ar ein gweithrediad o'r polisi yn y cyd-destun ymarferol?</a:t>
            </a:r>
          </a:p>
          <a:p>
            <a:endParaRPr lang="en-GB" dirty="0"/>
          </a:p>
        </p:txBody>
      </p:sp>
      <p:sp>
        <p:nvSpPr>
          <p:cNvPr id="4" name="Content Placeholder 3">
            <a:extLst>
              <a:ext uri="{FF2B5EF4-FFF2-40B4-BE49-F238E27FC236}">
                <a16:creationId xmlns:a16="http://schemas.microsoft.com/office/drawing/2014/main" id="{C9A4610A-9317-E116-43FC-4E64EEDA19AB}"/>
              </a:ext>
            </a:extLst>
          </p:cNvPr>
          <p:cNvSpPr>
            <a:spLocks noGrp="1"/>
          </p:cNvSpPr>
          <p:nvPr>
            <p:ph sz="half" idx="2"/>
          </p:nvPr>
        </p:nvSpPr>
        <p:spPr>
          <a:xfrm>
            <a:off x="6172200" y="1463040"/>
            <a:ext cx="5181600" cy="4713923"/>
          </a:xfrm>
        </p:spPr>
        <p:txBody>
          <a:bodyPr/>
          <a:lstStyle/>
          <a:p>
            <a:r>
              <a:rPr lang="en-GB" dirty="0"/>
              <a:t>How do we view the children and young people that we work with?</a:t>
            </a:r>
          </a:p>
          <a:p>
            <a:r>
              <a:rPr lang="en-GB" dirty="0"/>
              <a:t>How is the construction of the child framed in legislation and policy? </a:t>
            </a:r>
          </a:p>
          <a:p>
            <a:r>
              <a:rPr lang="en-GB" dirty="0"/>
              <a:t>Does this framing of children and young people impact on our implementation of the policy in the practice context?</a:t>
            </a:r>
          </a:p>
          <a:p>
            <a:endParaRPr lang="en-GB" dirty="0"/>
          </a:p>
        </p:txBody>
      </p:sp>
    </p:spTree>
    <p:extLst>
      <p:ext uri="{BB962C8B-B14F-4D97-AF65-F5344CB8AC3E}">
        <p14:creationId xmlns:p14="http://schemas.microsoft.com/office/powerpoint/2010/main" val="24312834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07180-EB35-F936-5D61-66BCF4B029F6}"/>
              </a:ext>
            </a:extLst>
          </p:cNvPr>
          <p:cNvSpPr>
            <a:spLocks noGrp="1"/>
          </p:cNvSpPr>
          <p:nvPr>
            <p:ph type="title"/>
          </p:nvPr>
        </p:nvSpPr>
        <p:spPr/>
        <p:txBody>
          <a:bodyPr>
            <a:normAutofit/>
          </a:bodyPr>
          <a:lstStyle/>
          <a:p>
            <a:r>
              <a:rPr lang="cy-GB" dirty="0"/>
              <a:t>Darlleniadau allweddol o’r sesiwn hon</a:t>
            </a:r>
            <a:br>
              <a:rPr lang="cy-GB" dirty="0"/>
            </a:br>
            <a:r>
              <a:rPr lang="en-GB" dirty="0"/>
              <a:t>Key readings from this session</a:t>
            </a:r>
          </a:p>
        </p:txBody>
      </p:sp>
      <p:sp>
        <p:nvSpPr>
          <p:cNvPr id="4" name="Content Placeholder 3">
            <a:extLst>
              <a:ext uri="{FF2B5EF4-FFF2-40B4-BE49-F238E27FC236}">
                <a16:creationId xmlns:a16="http://schemas.microsoft.com/office/drawing/2014/main" id="{D74E5A2C-A43C-C93C-C0AB-480846A4D73D}"/>
              </a:ext>
            </a:extLst>
          </p:cNvPr>
          <p:cNvSpPr>
            <a:spLocks noGrp="1"/>
          </p:cNvSpPr>
          <p:nvPr>
            <p:ph idx="1"/>
          </p:nvPr>
        </p:nvSpPr>
        <p:spPr/>
        <p:txBody>
          <a:bodyPr>
            <a:normAutofit lnSpcReduction="10000"/>
          </a:bodyPr>
          <a:lstStyle/>
          <a:p>
            <a:r>
              <a:rPr lang="en-GB" sz="2800" b="0" i="0" dirty="0">
                <a:solidFill>
                  <a:srgbClr val="222222"/>
                </a:solidFill>
                <a:effectLst/>
              </a:rPr>
              <a:t>Adair, J.K. and Sachdeva, S., (2021</a:t>
            </a:r>
            <a:r>
              <a:rPr lang="en-GB" sz="2800" dirty="0">
                <a:solidFill>
                  <a:srgbClr val="222222"/>
                </a:solidFill>
              </a:rPr>
              <a:t>)</a:t>
            </a:r>
            <a:r>
              <a:rPr lang="en-GB" sz="2800" b="0" i="0" dirty="0">
                <a:solidFill>
                  <a:srgbClr val="222222"/>
                </a:solidFill>
                <a:effectLst/>
              </a:rPr>
              <a:t> Agency and Power in Young Children’s Lives. </a:t>
            </a:r>
            <a:r>
              <a:rPr lang="en-GB" sz="2800" b="0" i="1" dirty="0">
                <a:solidFill>
                  <a:srgbClr val="222222"/>
                </a:solidFill>
                <a:effectLst/>
              </a:rPr>
              <a:t>YC Young Children</a:t>
            </a:r>
            <a:r>
              <a:rPr lang="en-GB" sz="2800" b="0" i="0" dirty="0">
                <a:solidFill>
                  <a:srgbClr val="222222"/>
                </a:solidFill>
                <a:effectLst/>
              </a:rPr>
              <a:t>, </a:t>
            </a:r>
            <a:r>
              <a:rPr lang="en-GB" sz="2800" b="0" i="1" dirty="0">
                <a:solidFill>
                  <a:srgbClr val="222222"/>
                </a:solidFill>
                <a:effectLst/>
              </a:rPr>
              <a:t>76</a:t>
            </a:r>
            <a:r>
              <a:rPr lang="en-GB" sz="2800" b="0" i="0" dirty="0">
                <a:solidFill>
                  <a:srgbClr val="222222"/>
                </a:solidFill>
                <a:effectLst/>
              </a:rPr>
              <a:t>(2), pp.40-48. </a:t>
            </a:r>
          </a:p>
          <a:p>
            <a:r>
              <a:rPr lang="en-GB" sz="2800" b="0" i="0" dirty="0">
                <a:solidFill>
                  <a:srgbClr val="333333"/>
                </a:solidFill>
                <a:effectLst/>
              </a:rPr>
              <a:t>Baker, S. </a:t>
            </a:r>
            <a:r>
              <a:rPr lang="en-GB" sz="2800" dirty="0">
                <a:solidFill>
                  <a:srgbClr val="333333"/>
                </a:solidFill>
              </a:rPr>
              <a:t>and </a:t>
            </a:r>
            <a:r>
              <a:rPr lang="en-GB" sz="2800" b="0" i="0" dirty="0">
                <a:solidFill>
                  <a:srgbClr val="333333"/>
                </a:solidFill>
                <a:effectLst/>
              </a:rPr>
              <a:t>Le Courtois, S. (2022) Agency, children’s voice and adults’ responsibility, </a:t>
            </a:r>
            <a:r>
              <a:rPr lang="en-GB" sz="2800" b="0" i="1" dirty="0">
                <a:solidFill>
                  <a:srgbClr val="333333"/>
                </a:solidFill>
                <a:effectLst/>
              </a:rPr>
              <a:t>Education</a:t>
            </a:r>
            <a:r>
              <a:rPr lang="en-GB" sz="2800" b="0" i="0" dirty="0">
                <a:solidFill>
                  <a:srgbClr val="333333"/>
                </a:solidFill>
                <a:effectLst/>
              </a:rPr>
              <a:t> 3-13, 50:4, 435-438, DOI: </a:t>
            </a:r>
            <a:r>
              <a:rPr lang="en-GB" sz="2800" b="0" i="0" u="sng" dirty="0">
                <a:solidFill>
                  <a:srgbClr val="333333"/>
                </a:solidFill>
                <a:effectLst/>
                <a:hlinkClick r:id="rId2"/>
              </a:rPr>
              <a:t>10.1080/03004279.2022.2052234</a:t>
            </a:r>
            <a:endParaRPr lang="en-GB" sz="2800" b="0" i="0" u="sng" dirty="0">
              <a:solidFill>
                <a:srgbClr val="333333"/>
              </a:solidFill>
              <a:effectLst/>
            </a:endParaRPr>
          </a:p>
          <a:p>
            <a:r>
              <a:rPr lang="en-GB" sz="2800" dirty="0"/>
              <a:t>Barros Araújo, S (2022) What’s your image of the child? Examining trajectories of prospective ECE teachers’ beliefs during practicum, European Early Childhood Education Research Journal, 30:6, 899-911, DOI: 10.1080/1350293X.2022.2081345 </a:t>
            </a:r>
          </a:p>
          <a:p>
            <a:endParaRPr lang="en-GB" dirty="0"/>
          </a:p>
        </p:txBody>
      </p:sp>
    </p:spTree>
    <p:extLst>
      <p:ext uri="{BB962C8B-B14F-4D97-AF65-F5344CB8AC3E}">
        <p14:creationId xmlns:p14="http://schemas.microsoft.com/office/powerpoint/2010/main" val="6033856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10B96E6-898D-BB7E-6238-E777A388966F}"/>
              </a:ext>
            </a:extLst>
          </p:cNvPr>
          <p:cNvSpPr>
            <a:spLocks noGrp="1"/>
          </p:cNvSpPr>
          <p:nvPr>
            <p:ph type="title"/>
          </p:nvPr>
        </p:nvSpPr>
        <p:spPr>
          <a:xfrm>
            <a:off x="358219" y="365125"/>
            <a:ext cx="11481847" cy="621319"/>
          </a:xfrm>
        </p:spPr>
        <p:txBody>
          <a:bodyPr>
            <a:normAutofit fontScale="90000"/>
          </a:bodyPr>
          <a:lstStyle/>
          <a:p>
            <a:r>
              <a:rPr lang="cy-GB" dirty="0"/>
              <a:t>Cyfeiriadau				 </a:t>
            </a:r>
            <a:r>
              <a:rPr lang="en-GB" dirty="0"/>
              <a:t>References</a:t>
            </a:r>
          </a:p>
        </p:txBody>
      </p:sp>
      <p:sp>
        <p:nvSpPr>
          <p:cNvPr id="6" name="Content Placeholder 5">
            <a:extLst>
              <a:ext uri="{FF2B5EF4-FFF2-40B4-BE49-F238E27FC236}">
                <a16:creationId xmlns:a16="http://schemas.microsoft.com/office/drawing/2014/main" id="{99EB9216-4F73-FEDA-B504-6F9E5C6D047E}"/>
              </a:ext>
            </a:extLst>
          </p:cNvPr>
          <p:cNvSpPr>
            <a:spLocks noGrp="1"/>
          </p:cNvSpPr>
          <p:nvPr>
            <p:ph idx="1"/>
          </p:nvPr>
        </p:nvSpPr>
        <p:spPr>
          <a:xfrm>
            <a:off x="838200" y="908858"/>
            <a:ext cx="10515600" cy="5584017"/>
          </a:xfrm>
        </p:spPr>
        <p:txBody>
          <a:bodyPr>
            <a:noAutofit/>
          </a:bodyPr>
          <a:lstStyle/>
          <a:p>
            <a:r>
              <a:rPr lang="en-GB" sz="1200" b="0" i="0" dirty="0">
                <a:solidFill>
                  <a:srgbClr val="222222"/>
                </a:solidFill>
                <a:effectLst/>
                <a:highlight>
                  <a:srgbClr val="FFFFFF"/>
                </a:highlight>
              </a:rPr>
              <a:t>Adair, J.K. and Sachdeva, S., (2021</a:t>
            </a:r>
            <a:r>
              <a:rPr lang="en-GB" sz="1200" dirty="0">
                <a:solidFill>
                  <a:srgbClr val="222222"/>
                </a:solidFill>
                <a:highlight>
                  <a:srgbClr val="FFFFFF"/>
                </a:highlight>
              </a:rPr>
              <a:t>)</a:t>
            </a:r>
            <a:r>
              <a:rPr lang="en-GB" sz="1200" b="0" i="0" dirty="0">
                <a:solidFill>
                  <a:srgbClr val="222222"/>
                </a:solidFill>
                <a:effectLst/>
                <a:highlight>
                  <a:srgbClr val="FFFFFF"/>
                </a:highlight>
              </a:rPr>
              <a:t> Agency and Power in Young Children’s Lives. </a:t>
            </a:r>
            <a:r>
              <a:rPr lang="en-GB" sz="1200" b="0" i="1" dirty="0">
                <a:solidFill>
                  <a:srgbClr val="222222"/>
                </a:solidFill>
                <a:effectLst/>
                <a:highlight>
                  <a:srgbClr val="FFFFFF"/>
                </a:highlight>
              </a:rPr>
              <a:t>YC Young Children</a:t>
            </a:r>
            <a:r>
              <a:rPr lang="en-GB" sz="1200" b="0" i="0" dirty="0">
                <a:solidFill>
                  <a:srgbClr val="222222"/>
                </a:solidFill>
                <a:effectLst/>
                <a:highlight>
                  <a:srgbClr val="FFFFFF"/>
                </a:highlight>
              </a:rPr>
              <a:t>, </a:t>
            </a:r>
            <a:r>
              <a:rPr lang="en-GB" sz="1200" b="0" i="1" dirty="0">
                <a:solidFill>
                  <a:srgbClr val="222222"/>
                </a:solidFill>
                <a:effectLst/>
                <a:highlight>
                  <a:srgbClr val="FFFFFF"/>
                </a:highlight>
              </a:rPr>
              <a:t>76</a:t>
            </a:r>
            <a:r>
              <a:rPr lang="en-GB" sz="1200" b="0" i="0" dirty="0">
                <a:solidFill>
                  <a:srgbClr val="222222"/>
                </a:solidFill>
                <a:effectLst/>
                <a:highlight>
                  <a:srgbClr val="FFFFFF"/>
                </a:highlight>
              </a:rPr>
              <a:t>(2), pp.40-48. </a:t>
            </a:r>
          </a:p>
          <a:p>
            <a:r>
              <a:rPr lang="en-GB" sz="1200" b="0" i="0" dirty="0">
                <a:solidFill>
                  <a:srgbClr val="333333"/>
                </a:solidFill>
                <a:effectLst/>
              </a:rPr>
              <a:t>Baker, S. </a:t>
            </a:r>
            <a:r>
              <a:rPr lang="en-GB" sz="1200" dirty="0">
                <a:solidFill>
                  <a:srgbClr val="333333"/>
                </a:solidFill>
              </a:rPr>
              <a:t>and </a:t>
            </a:r>
            <a:r>
              <a:rPr lang="en-GB" sz="1200" b="0" i="0" dirty="0">
                <a:solidFill>
                  <a:srgbClr val="333333"/>
                </a:solidFill>
                <a:effectLst/>
              </a:rPr>
              <a:t>Le Courtois, S. (2022) Agency, children’s voice and adults’ responsibility, </a:t>
            </a:r>
            <a:r>
              <a:rPr lang="en-GB" sz="1200" b="0" i="1" dirty="0">
                <a:solidFill>
                  <a:srgbClr val="333333"/>
                </a:solidFill>
                <a:effectLst/>
              </a:rPr>
              <a:t>Education</a:t>
            </a:r>
            <a:r>
              <a:rPr lang="en-GB" sz="1200" b="0" i="0" dirty="0">
                <a:solidFill>
                  <a:srgbClr val="333333"/>
                </a:solidFill>
                <a:effectLst/>
              </a:rPr>
              <a:t> 3-13, 50:4, 435-438, DOI: </a:t>
            </a:r>
            <a:r>
              <a:rPr lang="en-GB" sz="1200" b="0" i="0" u="sng" dirty="0">
                <a:solidFill>
                  <a:srgbClr val="333333"/>
                </a:solidFill>
                <a:effectLst/>
                <a:hlinkClick r:id="rId2"/>
              </a:rPr>
              <a:t>10.1080/03004279.2022.2052234</a:t>
            </a:r>
            <a:endParaRPr lang="en-GB" sz="1200" b="0" i="0" u="sng" dirty="0">
              <a:solidFill>
                <a:srgbClr val="333333"/>
              </a:solidFill>
              <a:effectLst/>
            </a:endParaRPr>
          </a:p>
          <a:p>
            <a:r>
              <a:rPr lang="en-GB" sz="1200" dirty="0"/>
              <a:t>Barros Araújo, S (2022) What’s your image of the child? Examining trajectories of prospective ECE teachers’ beliefs during practicum, European Early Childhood Education Research Journal, 30:6, 899-911, DOI: 10.1080/1350293X.2022.2081345 </a:t>
            </a:r>
          </a:p>
          <a:p>
            <a:r>
              <a:rPr lang="en-GB" sz="1200" b="0" i="0" dirty="0">
                <a:solidFill>
                  <a:srgbClr val="333333"/>
                </a:solidFill>
                <a:effectLst/>
              </a:rPr>
              <a:t>Biesta, G., Priestley, M. and Robinson, S. (2015) ‘The role of beliefs in teacher agency’, </a:t>
            </a:r>
            <a:r>
              <a:rPr lang="en-GB" sz="1200" b="0" i="1" dirty="0">
                <a:solidFill>
                  <a:srgbClr val="333333"/>
                </a:solidFill>
                <a:effectLst/>
              </a:rPr>
              <a:t>Teachers and Teaching</a:t>
            </a:r>
            <a:r>
              <a:rPr lang="en-GB" sz="1200" b="0" i="0" dirty="0">
                <a:solidFill>
                  <a:srgbClr val="333333"/>
                </a:solidFill>
                <a:effectLst/>
              </a:rPr>
              <a:t>, 21(6), pp. 624–640. </a:t>
            </a:r>
            <a:r>
              <a:rPr lang="en-GB" sz="1200" b="0" i="0" dirty="0" err="1">
                <a:solidFill>
                  <a:srgbClr val="333333"/>
                </a:solidFill>
                <a:effectLst/>
              </a:rPr>
              <a:t>doi</a:t>
            </a:r>
            <a:r>
              <a:rPr lang="en-GB" sz="1200" b="0" i="0" dirty="0">
                <a:solidFill>
                  <a:srgbClr val="333333"/>
                </a:solidFill>
                <a:effectLst/>
              </a:rPr>
              <a:t>: 10.1080/13540602.2015.1044325.</a:t>
            </a:r>
            <a:endParaRPr lang="en-GB" sz="1200" b="0" i="0" u="sng" dirty="0">
              <a:solidFill>
                <a:srgbClr val="333333"/>
              </a:solidFill>
              <a:effectLst/>
            </a:endParaRPr>
          </a:p>
          <a:p>
            <a:r>
              <a:rPr lang="en-GB" sz="1200" dirty="0" err="1"/>
              <a:t>Formosinho</a:t>
            </a:r>
            <a:r>
              <a:rPr lang="en-GB" sz="1200" dirty="0"/>
              <a:t>, J. and </a:t>
            </a:r>
            <a:r>
              <a:rPr lang="en-GB" sz="1200" dirty="0" err="1"/>
              <a:t>Formoshino</a:t>
            </a:r>
            <a:r>
              <a:rPr lang="en-GB" sz="1200" dirty="0"/>
              <a:t>, J. (2016) Pedagogy-in-Participation, the Search for Holistic Practice. In: Assessment and Evaluation for Transformation in Early Childhood, edited by J. </a:t>
            </a:r>
            <a:r>
              <a:rPr lang="en-GB" sz="1200" dirty="0" err="1"/>
              <a:t>Formosinho</a:t>
            </a:r>
            <a:r>
              <a:rPr lang="en-GB" sz="1200" dirty="0"/>
              <a:t>, and C. </a:t>
            </a:r>
            <a:r>
              <a:rPr lang="en-GB" sz="1200" dirty="0" err="1"/>
              <a:t>Pascall</a:t>
            </a:r>
            <a:r>
              <a:rPr lang="en-GB" sz="1200" dirty="0"/>
              <a:t>, 26–57, London: Routledg</a:t>
            </a:r>
            <a:r>
              <a:rPr lang="en-GB" sz="1200" u="sng" dirty="0">
                <a:solidFill>
                  <a:srgbClr val="333333"/>
                </a:solidFill>
              </a:rPr>
              <a:t>e</a:t>
            </a:r>
            <a:endParaRPr lang="en-GB" sz="1200" b="0" i="0" dirty="0">
              <a:effectLst/>
            </a:endParaRPr>
          </a:p>
          <a:p>
            <a:r>
              <a:rPr lang="en-GB" sz="1200" b="0" i="0" dirty="0">
                <a:effectLst/>
              </a:rPr>
              <a:t>James, A. and James, A. (2008). </a:t>
            </a:r>
            <a:r>
              <a:rPr lang="en-GB" sz="1200" b="0" i="1" dirty="0">
                <a:effectLst/>
              </a:rPr>
              <a:t>Key concepts in Childhood Studies</a:t>
            </a:r>
            <a:r>
              <a:rPr lang="en-GB" sz="1200" b="0" i="0" dirty="0">
                <a:effectLst/>
              </a:rPr>
              <a:t>. London: SAGE Publications Ltd. </a:t>
            </a:r>
          </a:p>
          <a:p>
            <a:r>
              <a:rPr lang="en-GB" sz="1200" b="1" i="0" dirty="0">
                <a:solidFill>
                  <a:srgbClr val="000000"/>
                </a:solidFill>
                <a:effectLst/>
              </a:rPr>
              <a:t>Murphy, A.</a:t>
            </a:r>
            <a:r>
              <a:rPr lang="en-GB" sz="1200" b="0" i="0" dirty="0">
                <a:solidFill>
                  <a:srgbClr val="000000"/>
                </a:solidFill>
                <a:effectLst/>
              </a:rPr>
              <a:t>, Roberts, L., Williams, J., Chicken, S., Clement, J., Waters-Davies, J., &amp; Tyrie, J. (2024). Participative rights in Welsh primary schools: Unpicking the policy rhetoric. </a:t>
            </a:r>
            <a:r>
              <a:rPr lang="en-GB" sz="1200" b="0" i="1" dirty="0">
                <a:solidFill>
                  <a:srgbClr val="000000"/>
                </a:solidFill>
                <a:effectLst/>
              </a:rPr>
              <a:t>Policy Futures in Education</a:t>
            </a:r>
            <a:r>
              <a:rPr lang="en-GB" sz="1200" b="0" i="0" dirty="0">
                <a:solidFill>
                  <a:srgbClr val="000000"/>
                </a:solidFill>
                <a:effectLst/>
              </a:rPr>
              <a:t>, </a:t>
            </a:r>
            <a:r>
              <a:rPr lang="en-GB" sz="1200" b="0" i="1" dirty="0">
                <a:solidFill>
                  <a:srgbClr val="000000"/>
                </a:solidFill>
                <a:effectLst/>
              </a:rPr>
              <a:t>0</a:t>
            </a:r>
            <a:r>
              <a:rPr lang="en-GB" sz="1200" b="0" i="0" dirty="0">
                <a:solidFill>
                  <a:srgbClr val="000000"/>
                </a:solidFill>
                <a:effectLst/>
              </a:rPr>
              <a:t>(0). </a:t>
            </a:r>
            <a:r>
              <a:rPr lang="en-GB" sz="1200" b="0" i="0" u="sng" dirty="0">
                <a:solidFill>
                  <a:srgbClr val="006ACC"/>
                </a:solidFill>
                <a:effectLst/>
                <a:highlight>
                  <a:srgbClr val="FFFFFF"/>
                </a:highlight>
                <a:hlinkClick r:id="rId3" tooltip="Original URL: https://doi.org/10.1177/14782103241257281. Click or tap if you trust this link."/>
              </a:rPr>
              <a:t>https://doi.org/10.1177/14782103241257281</a:t>
            </a:r>
            <a:endParaRPr lang="en-GB" sz="1200" b="0" i="0" dirty="0">
              <a:effectLst/>
              <a:ea typeface="Calibri"/>
              <a:cs typeface="Calibri"/>
            </a:endParaRPr>
          </a:p>
          <a:p>
            <a:r>
              <a:rPr lang="en-GB" sz="1200" dirty="0" err="1"/>
              <a:t>Salamon</a:t>
            </a:r>
            <a:r>
              <a:rPr lang="en-GB" sz="1200" dirty="0"/>
              <a:t>, A., and Harrison, L. (2015) Early Childhood Educators’ Conceptions of Infants’ Capabilities: The Nexus Between Beliefs and Practice. </a:t>
            </a:r>
            <a:r>
              <a:rPr lang="en-GB" sz="1200" i="1" dirty="0"/>
              <a:t>Early Years </a:t>
            </a:r>
            <a:r>
              <a:rPr lang="en-GB" sz="1200" dirty="0"/>
              <a:t>35 (3): 273–288. doi:10. 1080/09575146.2015.1042961. </a:t>
            </a:r>
          </a:p>
          <a:p>
            <a:r>
              <a:rPr lang="en-GB" sz="1200" dirty="0"/>
              <a:t>Valentine, G. (2004) </a:t>
            </a:r>
            <a:r>
              <a:rPr lang="en-GB" sz="1200" i="1" dirty="0"/>
              <a:t>Public space and the culture of childhood</a:t>
            </a:r>
            <a:r>
              <a:rPr lang="en-GB" sz="1200" dirty="0"/>
              <a:t>. Aldershot: Ashgate. </a:t>
            </a:r>
          </a:p>
          <a:p>
            <a:r>
              <a:rPr lang="en-GB" sz="1200" b="0" i="0" dirty="0">
                <a:solidFill>
                  <a:srgbClr val="000000"/>
                </a:solidFill>
                <a:effectLst/>
                <a:highlight>
                  <a:srgbClr val="FFFFFF"/>
                </a:highlight>
              </a:rPr>
              <a:t>Waters-Davies, J. and MacDonald, N. (2022) ‘The capable child as a threshold concept for inclusive early childhood education and care.’ Chapter in Conn, C. and Murphy A. (editors)</a:t>
            </a:r>
            <a:r>
              <a:rPr lang="en-GB" sz="1200" b="0" i="1" dirty="0">
                <a:solidFill>
                  <a:srgbClr val="000000"/>
                </a:solidFill>
                <a:effectLst/>
                <a:highlight>
                  <a:srgbClr val="FFFFFF"/>
                </a:highlight>
              </a:rPr>
              <a:t> Inclusive Pedagogies for Early Childhood Education: Respecting and Responding to Differences in Learning. </a:t>
            </a:r>
            <a:r>
              <a:rPr lang="en-GB" sz="1200" b="0" i="0" dirty="0">
                <a:solidFill>
                  <a:srgbClr val="000000"/>
                </a:solidFill>
                <a:effectLst/>
                <a:highlight>
                  <a:srgbClr val="FFFFFF"/>
                </a:highlight>
              </a:rPr>
              <a:t>London: Routledge.​</a:t>
            </a:r>
            <a:r>
              <a:rPr lang="en-GB" sz="1200" b="0" i="0" dirty="0">
                <a:solidFill>
                  <a:srgbClr val="0078D4"/>
                </a:solidFill>
                <a:effectLst/>
                <a:highlight>
                  <a:srgbClr val="FFFFFF"/>
                </a:highlight>
                <a:hlinkClick r:id="rId4" tooltip="Original URL: https://doi.org/10.4324/9781003163206. Click or tap if you trust this link."/>
              </a:rPr>
              <a:t>https://doi.org/10.4324/9781003163206</a:t>
            </a:r>
            <a:endParaRPr lang="en-GB" sz="1200" b="0" i="0" dirty="0">
              <a:solidFill>
                <a:srgbClr val="0078D4"/>
              </a:solidFill>
              <a:effectLst/>
              <a:highlight>
                <a:srgbClr val="FFFFFF"/>
              </a:highlight>
            </a:endParaRPr>
          </a:p>
          <a:p>
            <a:r>
              <a:rPr lang="en-GB" sz="1200" b="0" i="0" dirty="0">
                <a:solidFill>
                  <a:srgbClr val="1C1D1E"/>
                </a:solidFill>
                <a:effectLst/>
                <a:highlight>
                  <a:srgbClr val="FFFFFF"/>
                </a:highlight>
              </a:rPr>
              <a:t>Waters-Davies, J.,</a:t>
            </a:r>
            <a:r>
              <a:rPr lang="en-GB" sz="1200" b="1" i="0" dirty="0">
                <a:solidFill>
                  <a:srgbClr val="1C1D1E"/>
                </a:solidFill>
                <a:effectLst/>
                <a:highlight>
                  <a:srgbClr val="FFFFFF"/>
                </a:highlight>
              </a:rPr>
              <a:t> Murphy, A., </a:t>
            </a:r>
            <a:r>
              <a:rPr lang="en-GB" sz="1200" b="0" i="0" dirty="0">
                <a:solidFill>
                  <a:srgbClr val="1C1D1E"/>
                </a:solidFill>
                <a:effectLst/>
                <a:highlight>
                  <a:srgbClr val="FFFFFF"/>
                </a:highlight>
              </a:rPr>
              <a:t>Chicken, S., Tyrie, J., &amp; Clement, J. (2024). Constructing child participation in early years classrooms: An exploration from Wales. </a:t>
            </a:r>
            <a:r>
              <a:rPr lang="en-GB" sz="1200" b="0" i="1" dirty="0">
                <a:solidFill>
                  <a:srgbClr val="1C1D1E"/>
                </a:solidFill>
                <a:effectLst/>
                <a:highlight>
                  <a:srgbClr val="FFFFFF"/>
                </a:highlight>
              </a:rPr>
              <a:t>Children &amp; Society</a:t>
            </a:r>
            <a:r>
              <a:rPr lang="en-GB" sz="1200" b="0" i="0" dirty="0">
                <a:solidFill>
                  <a:srgbClr val="1C1D1E"/>
                </a:solidFill>
                <a:effectLst/>
                <a:highlight>
                  <a:srgbClr val="FFFFFF"/>
                </a:highlight>
              </a:rPr>
              <a:t>, 00, 1–18. </a:t>
            </a:r>
            <a:r>
              <a:rPr lang="en-GB" sz="1200" b="0" i="0" u="none" strike="noStrike" dirty="0">
                <a:solidFill>
                  <a:srgbClr val="1F3864"/>
                </a:solidFill>
                <a:effectLst/>
                <a:highlight>
                  <a:srgbClr val="FFFFFF"/>
                </a:highlight>
                <a:hlinkClick r:id="rId5"/>
              </a:rPr>
              <a:t>https://doi.org/10.1111/chso.12848</a:t>
            </a:r>
            <a:endParaRPr lang="en-GB" sz="1200" dirty="0"/>
          </a:p>
          <a:p>
            <a:r>
              <a:rPr lang="en-GB" sz="1200" dirty="0"/>
              <a:t>Woodhead,</a:t>
            </a:r>
            <a:r>
              <a:rPr lang="en-GB" sz="1200" b="0" i="0" dirty="0">
                <a:solidFill>
                  <a:srgbClr val="222222"/>
                </a:solidFill>
                <a:effectLst/>
              </a:rPr>
              <a:t> M., (2015) Psychology and the cultural construction of children's needs. In </a:t>
            </a:r>
            <a:r>
              <a:rPr lang="en-GB" sz="1200" b="0" i="1" dirty="0">
                <a:solidFill>
                  <a:srgbClr val="222222"/>
                </a:solidFill>
                <a:effectLst/>
              </a:rPr>
              <a:t>Constructing and reconstructing childhood</a:t>
            </a:r>
            <a:r>
              <a:rPr lang="en-GB" sz="1200" b="0" i="0" dirty="0">
                <a:solidFill>
                  <a:srgbClr val="222222"/>
                </a:solidFill>
                <a:effectLst/>
              </a:rPr>
              <a:t> (pp. 54-73). London: Routledge.</a:t>
            </a:r>
            <a:endParaRPr lang="en-GB" sz="1200" dirty="0"/>
          </a:p>
        </p:txBody>
      </p:sp>
    </p:spTree>
    <p:extLst>
      <p:ext uri="{BB962C8B-B14F-4D97-AF65-F5344CB8AC3E}">
        <p14:creationId xmlns:p14="http://schemas.microsoft.com/office/powerpoint/2010/main" val="228900336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13771</TotalTime>
  <Words>4722</Words>
  <Application>Microsoft Office PowerPoint</Application>
  <PresentationFormat>Widescreen</PresentationFormat>
  <Paragraphs>230</Paragraphs>
  <Slides>29</Slides>
  <Notes>6</Notes>
  <HiddenSlides>0</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29</vt:i4>
      </vt:variant>
    </vt:vector>
  </HeadingPairs>
  <TitlesOfParts>
    <vt:vector size="44" baseType="lpstr">
      <vt:lpstr>Aptos</vt:lpstr>
      <vt:lpstr>Aptos Display</vt:lpstr>
      <vt:lpstr>Arial</vt:lpstr>
      <vt:lpstr>Calibri</vt:lpstr>
      <vt:lpstr>Calibri Light</vt:lpstr>
      <vt:lpstr>Courier New</vt:lpstr>
      <vt:lpstr>Poppins</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Lluniadau o blant a phlentyndod Constructions of children and childhood</vt:lpstr>
      <vt:lpstr>Cwestiynau i’w hystyried heddiw  Questions to consider today</vt:lpstr>
      <vt:lpstr>Plentyndod fel lluniad cymdeithasol Childhood as a social construction</vt:lpstr>
      <vt:lpstr>Plentyndod fel lluniad cymdeithasol Childhood as a social construction</vt:lpstr>
      <vt:lpstr>Plentyndod fel lluniad cymdeithasol Childhood as a social construction</vt:lpstr>
      <vt:lpstr>Trafodaeth     Discussion</vt:lpstr>
      <vt:lpstr>Lluniadau presennol o’r plentyn? Current constructions of the child?</vt:lpstr>
      <vt:lpstr>Trosolwg hanesyddol Historical overview</vt:lpstr>
      <vt:lpstr>Tystiolaeth ymchwil - Effaith ar arfer Research evidence - Impact on practice</vt:lpstr>
      <vt:lpstr>Tystiolaeth ymchwil - Effaith ar arfer  Research evidence - Impact on practice</vt:lpstr>
      <vt:lpstr>Tystiolaeth ymchwil - Effaith ar arfer Research evidence – Impact on practice</vt:lpstr>
      <vt:lpstr>Tystiolaeth ymchwil - Effaith ar arfer  Research evidence – Impact on practice</vt:lpstr>
      <vt:lpstr>Y sefyllfa ddeddfwriaethol bresennol yng Nghymru Current legislative situation in Wales</vt:lpstr>
      <vt:lpstr>Confensiwn y Cenhedloedd Unedig ar Hawliau'r Plentyn (1989) The UN Convention on the Rights of the Child (1989) </vt:lpstr>
      <vt:lpstr>CPiS - Dadansoddi Deddfwriaeth: Canfyddiadau CPiS - Legislation Analysis: Findings</vt:lpstr>
      <vt:lpstr>CPiS - Dadansoddi Deddfwriaeth: Canfyddiadau CPiS - Legislation Analysis: Findings</vt:lpstr>
      <vt:lpstr>CPiS - Dadansoddi Polisi : Canfyddiadau CPiS - Policy Analysis: Findings</vt:lpstr>
      <vt:lpstr>Ac felly?    So what?</vt:lpstr>
      <vt:lpstr>Ffyrdd ymlaen   Ways forward</vt:lpstr>
      <vt:lpstr>Galluogedd fel ecosystem Agency as an ecosystem</vt:lpstr>
      <vt:lpstr>Dulliau cyfiawnder cymdeithasol Social justice approaches</vt:lpstr>
      <vt:lpstr>Datblygu ar y cyd  Co-construction</vt:lpstr>
      <vt:lpstr>Addysg cyn ac mewn swydd Pre- and in-service education </vt:lpstr>
      <vt:lpstr>Addysg cyn ac mewn swydd  Pre- and in-service education</vt:lpstr>
      <vt:lpstr>Prosiect CPiS - canfyddiadau pellach CPiS Project – further findings </vt:lpstr>
      <vt:lpstr>Ailedrych ar gwestiynau Questions revisited</vt:lpstr>
      <vt:lpstr>Darlleniadau allweddol o’r sesiwn hon Key readings from this session</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Murphy</dc:creator>
  <cp:lastModifiedBy>Meinir Jones</cp:lastModifiedBy>
  <cp:revision>65</cp:revision>
  <dcterms:created xsi:type="dcterms:W3CDTF">2024-07-30T08:33:42Z</dcterms:created>
  <dcterms:modified xsi:type="dcterms:W3CDTF">2025-09-30T14:00:22Z</dcterms:modified>
</cp:coreProperties>
</file>