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68" r:id="rId7"/>
    <p:sldId id="258" r:id="rId8"/>
    <p:sldId id="259" r:id="rId9"/>
    <p:sldId id="260" r:id="rId10"/>
    <p:sldId id="261" r:id="rId11"/>
    <p:sldId id="262" r:id="rId12"/>
    <p:sldId id="263" r:id="rId13"/>
    <p:sldId id="270" r:id="rId14"/>
    <p:sldId id="271" r:id="rId15"/>
    <p:sldId id="272" r:id="rId16"/>
    <p:sldId id="264" r:id="rId17"/>
    <p:sldId id="267" r:id="rId18"/>
    <p:sldId id="269" r:id="rId19"/>
    <p:sldId id="265" r:id="rId20"/>
    <p:sldId id="26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9AC3A-EB52-845F-A600-F6A1A104813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BD24AED5-E2FE-8565-22E5-A71F31CA4E6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14144F3-AC80-D10A-D37D-F42ABCBEF0AE}"/>
              </a:ext>
            </a:extLst>
          </p:cNvPr>
          <p:cNvSpPr>
            <a:spLocks noGrp="1"/>
          </p:cNvSpPr>
          <p:nvPr>
            <p:ph type="dt" sz="half" idx="10"/>
          </p:nvPr>
        </p:nvSpPr>
        <p:spPr/>
        <p:txBody>
          <a:bodyPr/>
          <a:lstStyle/>
          <a:p>
            <a:fld id="{C5D2791F-6681-4AEF-A2F8-44335F250D55}" type="datetimeFigureOut">
              <a:rPr lang="en-GB" smtClean="0"/>
              <a:t>21/06/2026</a:t>
            </a:fld>
            <a:endParaRPr lang="en-GB"/>
          </a:p>
        </p:txBody>
      </p:sp>
      <p:sp>
        <p:nvSpPr>
          <p:cNvPr id="5" name="Footer Placeholder 4">
            <a:extLst>
              <a:ext uri="{FF2B5EF4-FFF2-40B4-BE49-F238E27FC236}">
                <a16:creationId xmlns:a16="http://schemas.microsoft.com/office/drawing/2014/main" id="{2B25E703-FE0F-9FC1-F548-B6182EAF68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4196BB-95A4-BDEC-54A9-024AA031294C}"/>
              </a:ext>
            </a:extLst>
          </p:cNvPr>
          <p:cNvSpPr>
            <a:spLocks noGrp="1"/>
          </p:cNvSpPr>
          <p:nvPr>
            <p:ph type="sldNum" sz="quarter" idx="12"/>
          </p:nvPr>
        </p:nvSpPr>
        <p:spPr/>
        <p:txBody>
          <a:bodyPr/>
          <a:lstStyle/>
          <a:p>
            <a:fld id="{1AA39586-CF1E-4E23-9B41-B020CD389D5E}" type="slidenum">
              <a:rPr lang="en-GB" smtClean="0"/>
              <a:t>‹#›</a:t>
            </a:fld>
            <a:endParaRPr lang="en-GB"/>
          </a:p>
        </p:txBody>
      </p:sp>
    </p:spTree>
    <p:extLst>
      <p:ext uri="{BB962C8B-B14F-4D97-AF65-F5344CB8AC3E}">
        <p14:creationId xmlns:p14="http://schemas.microsoft.com/office/powerpoint/2010/main" val="1575133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71768-019B-D3D8-EEED-04E8C526F16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9A89757-B423-439A-AC12-B6C502E1E2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09701A0-AFE8-518A-7FB2-261257433D46}"/>
              </a:ext>
            </a:extLst>
          </p:cNvPr>
          <p:cNvSpPr>
            <a:spLocks noGrp="1"/>
          </p:cNvSpPr>
          <p:nvPr>
            <p:ph type="dt" sz="half" idx="10"/>
          </p:nvPr>
        </p:nvSpPr>
        <p:spPr/>
        <p:txBody>
          <a:bodyPr/>
          <a:lstStyle/>
          <a:p>
            <a:fld id="{C5D2791F-6681-4AEF-A2F8-44335F250D55}" type="datetimeFigureOut">
              <a:rPr lang="en-GB" smtClean="0"/>
              <a:t>21/06/2026</a:t>
            </a:fld>
            <a:endParaRPr lang="en-GB"/>
          </a:p>
        </p:txBody>
      </p:sp>
      <p:sp>
        <p:nvSpPr>
          <p:cNvPr id="5" name="Footer Placeholder 4">
            <a:extLst>
              <a:ext uri="{FF2B5EF4-FFF2-40B4-BE49-F238E27FC236}">
                <a16:creationId xmlns:a16="http://schemas.microsoft.com/office/drawing/2014/main" id="{BBE94F00-6A6C-2530-2472-C9D29B678F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2423C2-4881-242B-4C74-7033FE4091AF}"/>
              </a:ext>
            </a:extLst>
          </p:cNvPr>
          <p:cNvSpPr>
            <a:spLocks noGrp="1"/>
          </p:cNvSpPr>
          <p:nvPr>
            <p:ph type="sldNum" sz="quarter" idx="12"/>
          </p:nvPr>
        </p:nvSpPr>
        <p:spPr/>
        <p:txBody>
          <a:bodyPr/>
          <a:lstStyle/>
          <a:p>
            <a:fld id="{1AA39586-CF1E-4E23-9B41-B020CD389D5E}" type="slidenum">
              <a:rPr lang="en-GB" smtClean="0"/>
              <a:t>‹#›</a:t>
            </a:fld>
            <a:endParaRPr lang="en-GB"/>
          </a:p>
        </p:txBody>
      </p:sp>
    </p:spTree>
    <p:extLst>
      <p:ext uri="{BB962C8B-B14F-4D97-AF65-F5344CB8AC3E}">
        <p14:creationId xmlns:p14="http://schemas.microsoft.com/office/powerpoint/2010/main" val="37305424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52452-D659-E3ED-4CA1-3BB38C77A74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DA2016B-B56B-533E-CDE3-A126493637C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ADED827-80BA-575D-A2B5-8C8F0D657DB8}"/>
              </a:ext>
            </a:extLst>
          </p:cNvPr>
          <p:cNvSpPr>
            <a:spLocks noGrp="1"/>
          </p:cNvSpPr>
          <p:nvPr>
            <p:ph type="dt" sz="half" idx="10"/>
          </p:nvPr>
        </p:nvSpPr>
        <p:spPr/>
        <p:txBody>
          <a:bodyPr/>
          <a:lstStyle/>
          <a:p>
            <a:fld id="{C5D2791F-6681-4AEF-A2F8-44335F250D55}" type="datetimeFigureOut">
              <a:rPr lang="en-GB" smtClean="0"/>
              <a:t>21/06/2026</a:t>
            </a:fld>
            <a:endParaRPr lang="en-GB"/>
          </a:p>
        </p:txBody>
      </p:sp>
      <p:sp>
        <p:nvSpPr>
          <p:cNvPr id="5" name="Footer Placeholder 4">
            <a:extLst>
              <a:ext uri="{FF2B5EF4-FFF2-40B4-BE49-F238E27FC236}">
                <a16:creationId xmlns:a16="http://schemas.microsoft.com/office/drawing/2014/main" id="{CB0CB3ED-8472-402E-2137-D8FDE1EE5B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B20C81-6751-9D67-697D-DF158FE331F4}"/>
              </a:ext>
            </a:extLst>
          </p:cNvPr>
          <p:cNvSpPr>
            <a:spLocks noGrp="1"/>
          </p:cNvSpPr>
          <p:nvPr>
            <p:ph type="sldNum" sz="quarter" idx="12"/>
          </p:nvPr>
        </p:nvSpPr>
        <p:spPr/>
        <p:txBody>
          <a:bodyPr/>
          <a:lstStyle/>
          <a:p>
            <a:fld id="{1AA39586-CF1E-4E23-9B41-B020CD389D5E}" type="slidenum">
              <a:rPr lang="en-GB" smtClean="0"/>
              <a:t>‹#›</a:t>
            </a:fld>
            <a:endParaRPr lang="en-GB"/>
          </a:p>
        </p:txBody>
      </p:sp>
    </p:spTree>
    <p:extLst>
      <p:ext uri="{BB962C8B-B14F-4D97-AF65-F5344CB8AC3E}">
        <p14:creationId xmlns:p14="http://schemas.microsoft.com/office/powerpoint/2010/main" val="1590602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7278A-C401-E415-A0FF-5691625AF00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2633396-4CC3-0A16-AD29-7476C807A6F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4D1A747-1B6D-E3D9-DAE0-3A800CC56EE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5BBEAD6-4FCF-6D2F-DC0D-2428933AE1B2}"/>
              </a:ext>
            </a:extLst>
          </p:cNvPr>
          <p:cNvSpPr>
            <a:spLocks noGrp="1"/>
          </p:cNvSpPr>
          <p:nvPr>
            <p:ph type="dt" sz="half" idx="10"/>
          </p:nvPr>
        </p:nvSpPr>
        <p:spPr/>
        <p:txBody>
          <a:bodyPr/>
          <a:lstStyle/>
          <a:p>
            <a:fld id="{C5D2791F-6681-4AEF-A2F8-44335F250D55}" type="datetimeFigureOut">
              <a:rPr lang="en-GB" smtClean="0"/>
              <a:t>21/06/2026</a:t>
            </a:fld>
            <a:endParaRPr lang="en-GB"/>
          </a:p>
        </p:txBody>
      </p:sp>
      <p:sp>
        <p:nvSpPr>
          <p:cNvPr id="6" name="Footer Placeholder 5">
            <a:extLst>
              <a:ext uri="{FF2B5EF4-FFF2-40B4-BE49-F238E27FC236}">
                <a16:creationId xmlns:a16="http://schemas.microsoft.com/office/drawing/2014/main" id="{871DB885-73E6-5EF1-B2E7-C8431C895A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390476-C619-955C-6668-F63004FD33AF}"/>
              </a:ext>
            </a:extLst>
          </p:cNvPr>
          <p:cNvSpPr>
            <a:spLocks noGrp="1"/>
          </p:cNvSpPr>
          <p:nvPr>
            <p:ph type="sldNum" sz="quarter" idx="12"/>
          </p:nvPr>
        </p:nvSpPr>
        <p:spPr/>
        <p:txBody>
          <a:bodyPr/>
          <a:lstStyle/>
          <a:p>
            <a:fld id="{1AA39586-CF1E-4E23-9B41-B020CD389D5E}" type="slidenum">
              <a:rPr lang="en-GB" smtClean="0"/>
              <a:t>‹#›</a:t>
            </a:fld>
            <a:endParaRPr lang="en-GB"/>
          </a:p>
        </p:txBody>
      </p:sp>
    </p:spTree>
    <p:extLst>
      <p:ext uri="{BB962C8B-B14F-4D97-AF65-F5344CB8AC3E}">
        <p14:creationId xmlns:p14="http://schemas.microsoft.com/office/powerpoint/2010/main" val="1312928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92BB3-14CA-1727-0E43-8F9A95E2426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192248D-E5D8-CC64-4EC7-3934BDCB12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460064F-19AC-1B82-5953-42CFDAD2132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74DC94A-E6B4-501B-6F74-B2364FA067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68F7666-D1A6-1257-520B-5F3E2060722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2B695F8-8514-C493-BAA9-F844D833FE4C}"/>
              </a:ext>
            </a:extLst>
          </p:cNvPr>
          <p:cNvSpPr>
            <a:spLocks noGrp="1"/>
          </p:cNvSpPr>
          <p:nvPr>
            <p:ph type="dt" sz="half" idx="10"/>
          </p:nvPr>
        </p:nvSpPr>
        <p:spPr/>
        <p:txBody>
          <a:bodyPr/>
          <a:lstStyle/>
          <a:p>
            <a:fld id="{C5D2791F-6681-4AEF-A2F8-44335F250D55}" type="datetimeFigureOut">
              <a:rPr lang="en-GB" smtClean="0"/>
              <a:t>21/06/2026</a:t>
            </a:fld>
            <a:endParaRPr lang="en-GB"/>
          </a:p>
        </p:txBody>
      </p:sp>
      <p:sp>
        <p:nvSpPr>
          <p:cNvPr id="8" name="Footer Placeholder 7">
            <a:extLst>
              <a:ext uri="{FF2B5EF4-FFF2-40B4-BE49-F238E27FC236}">
                <a16:creationId xmlns:a16="http://schemas.microsoft.com/office/drawing/2014/main" id="{6FB86917-B398-C0A0-F22B-C634407F39A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C38E1CE-A0A3-5CBC-0EED-87EA83B80124}"/>
              </a:ext>
            </a:extLst>
          </p:cNvPr>
          <p:cNvSpPr>
            <a:spLocks noGrp="1"/>
          </p:cNvSpPr>
          <p:nvPr>
            <p:ph type="sldNum" sz="quarter" idx="12"/>
          </p:nvPr>
        </p:nvSpPr>
        <p:spPr/>
        <p:txBody>
          <a:bodyPr/>
          <a:lstStyle/>
          <a:p>
            <a:fld id="{1AA39586-CF1E-4E23-9B41-B020CD389D5E}" type="slidenum">
              <a:rPr lang="en-GB" smtClean="0"/>
              <a:t>‹#›</a:t>
            </a:fld>
            <a:endParaRPr lang="en-GB"/>
          </a:p>
        </p:txBody>
      </p:sp>
    </p:spTree>
    <p:extLst>
      <p:ext uri="{BB962C8B-B14F-4D97-AF65-F5344CB8AC3E}">
        <p14:creationId xmlns:p14="http://schemas.microsoft.com/office/powerpoint/2010/main" val="13821124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28C24-69CB-24D2-02D0-8D64EA7E8D0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CE96D05-D82F-F16E-D935-5DA6ACC9AEA2}"/>
              </a:ext>
            </a:extLst>
          </p:cNvPr>
          <p:cNvSpPr>
            <a:spLocks noGrp="1"/>
          </p:cNvSpPr>
          <p:nvPr>
            <p:ph type="dt" sz="half" idx="10"/>
          </p:nvPr>
        </p:nvSpPr>
        <p:spPr/>
        <p:txBody>
          <a:bodyPr/>
          <a:lstStyle/>
          <a:p>
            <a:fld id="{C5D2791F-6681-4AEF-A2F8-44335F250D55}" type="datetimeFigureOut">
              <a:rPr lang="en-GB" smtClean="0"/>
              <a:t>21/06/2026</a:t>
            </a:fld>
            <a:endParaRPr lang="en-GB"/>
          </a:p>
        </p:txBody>
      </p:sp>
      <p:sp>
        <p:nvSpPr>
          <p:cNvPr id="4" name="Footer Placeholder 3">
            <a:extLst>
              <a:ext uri="{FF2B5EF4-FFF2-40B4-BE49-F238E27FC236}">
                <a16:creationId xmlns:a16="http://schemas.microsoft.com/office/drawing/2014/main" id="{421408F6-5D8B-91CF-E71A-3E7FCA7A563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431110B-56D4-6ADB-6EAD-2D646FFEF398}"/>
              </a:ext>
            </a:extLst>
          </p:cNvPr>
          <p:cNvSpPr>
            <a:spLocks noGrp="1"/>
          </p:cNvSpPr>
          <p:nvPr>
            <p:ph type="sldNum" sz="quarter" idx="12"/>
          </p:nvPr>
        </p:nvSpPr>
        <p:spPr/>
        <p:txBody>
          <a:bodyPr/>
          <a:lstStyle/>
          <a:p>
            <a:fld id="{1AA39586-CF1E-4E23-9B41-B020CD389D5E}" type="slidenum">
              <a:rPr lang="en-GB" smtClean="0"/>
              <a:t>‹#›</a:t>
            </a:fld>
            <a:endParaRPr lang="en-GB"/>
          </a:p>
        </p:txBody>
      </p:sp>
    </p:spTree>
    <p:extLst>
      <p:ext uri="{BB962C8B-B14F-4D97-AF65-F5344CB8AC3E}">
        <p14:creationId xmlns:p14="http://schemas.microsoft.com/office/powerpoint/2010/main" val="12139178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9530394-C358-455F-05D8-D32B10611742}"/>
              </a:ext>
            </a:extLst>
          </p:cNvPr>
          <p:cNvSpPr>
            <a:spLocks noGrp="1"/>
          </p:cNvSpPr>
          <p:nvPr>
            <p:ph type="dt" sz="half" idx="10"/>
          </p:nvPr>
        </p:nvSpPr>
        <p:spPr/>
        <p:txBody>
          <a:bodyPr/>
          <a:lstStyle/>
          <a:p>
            <a:fld id="{C5D2791F-6681-4AEF-A2F8-44335F250D55}" type="datetimeFigureOut">
              <a:rPr lang="en-GB" smtClean="0"/>
              <a:t>21/06/2026</a:t>
            </a:fld>
            <a:endParaRPr lang="en-GB"/>
          </a:p>
        </p:txBody>
      </p:sp>
      <p:sp>
        <p:nvSpPr>
          <p:cNvPr id="3" name="Footer Placeholder 2">
            <a:extLst>
              <a:ext uri="{FF2B5EF4-FFF2-40B4-BE49-F238E27FC236}">
                <a16:creationId xmlns:a16="http://schemas.microsoft.com/office/drawing/2014/main" id="{608B7B48-DE27-9F84-98AE-3A762BB008C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FBC12C-D2B5-5330-F612-23A561220F64}"/>
              </a:ext>
            </a:extLst>
          </p:cNvPr>
          <p:cNvSpPr>
            <a:spLocks noGrp="1"/>
          </p:cNvSpPr>
          <p:nvPr>
            <p:ph type="sldNum" sz="quarter" idx="12"/>
          </p:nvPr>
        </p:nvSpPr>
        <p:spPr/>
        <p:txBody>
          <a:bodyPr/>
          <a:lstStyle/>
          <a:p>
            <a:fld id="{1AA39586-CF1E-4E23-9B41-B020CD389D5E}" type="slidenum">
              <a:rPr lang="en-GB" smtClean="0"/>
              <a:t>‹#›</a:t>
            </a:fld>
            <a:endParaRPr lang="en-GB"/>
          </a:p>
        </p:txBody>
      </p:sp>
    </p:spTree>
    <p:extLst>
      <p:ext uri="{BB962C8B-B14F-4D97-AF65-F5344CB8AC3E}">
        <p14:creationId xmlns:p14="http://schemas.microsoft.com/office/powerpoint/2010/main" val="41288666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501F1-B655-3243-50ED-99FC5FFB087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D56A5AC-B630-1B6A-6DFC-FA1C881A18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81BE9E2-64E3-4A14-E492-D5BDB03F69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3BB94C-DFD6-F1BA-D267-7C91997D9D5D}"/>
              </a:ext>
            </a:extLst>
          </p:cNvPr>
          <p:cNvSpPr>
            <a:spLocks noGrp="1"/>
          </p:cNvSpPr>
          <p:nvPr>
            <p:ph type="dt" sz="half" idx="10"/>
          </p:nvPr>
        </p:nvSpPr>
        <p:spPr/>
        <p:txBody>
          <a:bodyPr/>
          <a:lstStyle/>
          <a:p>
            <a:fld id="{C5D2791F-6681-4AEF-A2F8-44335F250D55}" type="datetimeFigureOut">
              <a:rPr lang="en-GB" smtClean="0"/>
              <a:t>21/06/2026</a:t>
            </a:fld>
            <a:endParaRPr lang="en-GB"/>
          </a:p>
        </p:txBody>
      </p:sp>
      <p:sp>
        <p:nvSpPr>
          <p:cNvPr id="6" name="Footer Placeholder 5">
            <a:extLst>
              <a:ext uri="{FF2B5EF4-FFF2-40B4-BE49-F238E27FC236}">
                <a16:creationId xmlns:a16="http://schemas.microsoft.com/office/drawing/2014/main" id="{37343427-6DE1-2487-DD26-7A6050359C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8E137A-C38B-D475-AC0F-3C56E420E97F}"/>
              </a:ext>
            </a:extLst>
          </p:cNvPr>
          <p:cNvSpPr>
            <a:spLocks noGrp="1"/>
          </p:cNvSpPr>
          <p:nvPr>
            <p:ph type="sldNum" sz="quarter" idx="12"/>
          </p:nvPr>
        </p:nvSpPr>
        <p:spPr/>
        <p:txBody>
          <a:bodyPr/>
          <a:lstStyle/>
          <a:p>
            <a:fld id="{1AA39586-CF1E-4E23-9B41-B020CD389D5E}" type="slidenum">
              <a:rPr lang="en-GB" smtClean="0"/>
              <a:t>‹#›</a:t>
            </a:fld>
            <a:endParaRPr lang="en-GB"/>
          </a:p>
        </p:txBody>
      </p:sp>
    </p:spTree>
    <p:extLst>
      <p:ext uri="{BB962C8B-B14F-4D97-AF65-F5344CB8AC3E}">
        <p14:creationId xmlns:p14="http://schemas.microsoft.com/office/powerpoint/2010/main" val="38359059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E6EBE-C8A2-550B-43FB-3B573D24D9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649CD99-127B-923E-2F8F-5D7C33E0548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4B3BB8F-8683-80F9-2723-21C87C29DE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8A74223-E4D0-953D-47FA-47F87E068E3C}"/>
              </a:ext>
            </a:extLst>
          </p:cNvPr>
          <p:cNvSpPr>
            <a:spLocks noGrp="1"/>
          </p:cNvSpPr>
          <p:nvPr>
            <p:ph type="dt" sz="half" idx="10"/>
          </p:nvPr>
        </p:nvSpPr>
        <p:spPr/>
        <p:txBody>
          <a:bodyPr/>
          <a:lstStyle/>
          <a:p>
            <a:fld id="{C5D2791F-6681-4AEF-A2F8-44335F250D55}" type="datetimeFigureOut">
              <a:rPr lang="en-GB" smtClean="0"/>
              <a:t>21/06/2026</a:t>
            </a:fld>
            <a:endParaRPr lang="en-GB"/>
          </a:p>
        </p:txBody>
      </p:sp>
      <p:sp>
        <p:nvSpPr>
          <p:cNvPr id="6" name="Footer Placeholder 5">
            <a:extLst>
              <a:ext uri="{FF2B5EF4-FFF2-40B4-BE49-F238E27FC236}">
                <a16:creationId xmlns:a16="http://schemas.microsoft.com/office/drawing/2014/main" id="{5AF1B68F-CE91-DA2A-C478-90BC0FB0B8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60B664-0881-B5B5-4641-5C4BDBD8818B}"/>
              </a:ext>
            </a:extLst>
          </p:cNvPr>
          <p:cNvSpPr>
            <a:spLocks noGrp="1"/>
          </p:cNvSpPr>
          <p:nvPr>
            <p:ph type="sldNum" sz="quarter" idx="12"/>
          </p:nvPr>
        </p:nvSpPr>
        <p:spPr/>
        <p:txBody>
          <a:bodyPr/>
          <a:lstStyle/>
          <a:p>
            <a:fld id="{1AA39586-CF1E-4E23-9B41-B020CD389D5E}" type="slidenum">
              <a:rPr lang="en-GB" smtClean="0"/>
              <a:t>‹#›</a:t>
            </a:fld>
            <a:endParaRPr lang="en-GB"/>
          </a:p>
        </p:txBody>
      </p:sp>
    </p:spTree>
    <p:extLst>
      <p:ext uri="{BB962C8B-B14F-4D97-AF65-F5344CB8AC3E}">
        <p14:creationId xmlns:p14="http://schemas.microsoft.com/office/powerpoint/2010/main" val="1671713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5EAF3-EE5D-0CFB-68D9-D550597C500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1CB7354-78D4-3DA0-679A-0127C54BED4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8EDB887-2DFE-E5CC-5D24-BE9CCE57EB89}"/>
              </a:ext>
            </a:extLst>
          </p:cNvPr>
          <p:cNvSpPr>
            <a:spLocks noGrp="1"/>
          </p:cNvSpPr>
          <p:nvPr>
            <p:ph type="dt" sz="half" idx="10"/>
          </p:nvPr>
        </p:nvSpPr>
        <p:spPr/>
        <p:txBody>
          <a:bodyPr/>
          <a:lstStyle/>
          <a:p>
            <a:fld id="{C5D2791F-6681-4AEF-A2F8-44335F250D55}" type="datetimeFigureOut">
              <a:rPr lang="en-GB" smtClean="0"/>
              <a:t>21/06/2026</a:t>
            </a:fld>
            <a:endParaRPr lang="en-GB"/>
          </a:p>
        </p:txBody>
      </p:sp>
      <p:sp>
        <p:nvSpPr>
          <p:cNvPr id="5" name="Footer Placeholder 4">
            <a:extLst>
              <a:ext uri="{FF2B5EF4-FFF2-40B4-BE49-F238E27FC236}">
                <a16:creationId xmlns:a16="http://schemas.microsoft.com/office/drawing/2014/main" id="{39F2D4AA-D315-2855-6F58-E9BA04A6B3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558DA4-045D-80F1-1469-E78BD51340E1}"/>
              </a:ext>
            </a:extLst>
          </p:cNvPr>
          <p:cNvSpPr>
            <a:spLocks noGrp="1"/>
          </p:cNvSpPr>
          <p:nvPr>
            <p:ph type="sldNum" sz="quarter" idx="12"/>
          </p:nvPr>
        </p:nvSpPr>
        <p:spPr/>
        <p:txBody>
          <a:bodyPr/>
          <a:lstStyle/>
          <a:p>
            <a:fld id="{1AA39586-CF1E-4E23-9B41-B020CD389D5E}" type="slidenum">
              <a:rPr lang="en-GB" smtClean="0"/>
              <a:t>‹#›</a:t>
            </a:fld>
            <a:endParaRPr lang="en-GB"/>
          </a:p>
        </p:txBody>
      </p:sp>
    </p:spTree>
    <p:extLst>
      <p:ext uri="{BB962C8B-B14F-4D97-AF65-F5344CB8AC3E}">
        <p14:creationId xmlns:p14="http://schemas.microsoft.com/office/powerpoint/2010/main" val="2276040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EFB1FF-88B8-E57A-D2AB-111225D65AD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16C7169-5A8B-7504-A842-19F844FC80A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E204B6-DA1E-8E8F-D952-D21C1DC0C132}"/>
              </a:ext>
            </a:extLst>
          </p:cNvPr>
          <p:cNvSpPr>
            <a:spLocks noGrp="1"/>
          </p:cNvSpPr>
          <p:nvPr>
            <p:ph type="dt" sz="half" idx="10"/>
          </p:nvPr>
        </p:nvSpPr>
        <p:spPr/>
        <p:txBody>
          <a:bodyPr/>
          <a:lstStyle/>
          <a:p>
            <a:fld id="{C5D2791F-6681-4AEF-A2F8-44335F250D55}" type="datetimeFigureOut">
              <a:rPr lang="en-GB" smtClean="0"/>
              <a:t>21/06/2026</a:t>
            </a:fld>
            <a:endParaRPr lang="en-GB"/>
          </a:p>
        </p:txBody>
      </p:sp>
      <p:sp>
        <p:nvSpPr>
          <p:cNvPr id="5" name="Footer Placeholder 4">
            <a:extLst>
              <a:ext uri="{FF2B5EF4-FFF2-40B4-BE49-F238E27FC236}">
                <a16:creationId xmlns:a16="http://schemas.microsoft.com/office/drawing/2014/main" id="{AD6A0823-C27C-2B57-6081-E69DC645AB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C141CC-16F1-A879-D991-3D52CBF28755}"/>
              </a:ext>
            </a:extLst>
          </p:cNvPr>
          <p:cNvSpPr>
            <a:spLocks noGrp="1"/>
          </p:cNvSpPr>
          <p:nvPr>
            <p:ph type="sldNum" sz="quarter" idx="12"/>
          </p:nvPr>
        </p:nvSpPr>
        <p:spPr/>
        <p:txBody>
          <a:bodyPr/>
          <a:lstStyle/>
          <a:p>
            <a:fld id="{1AA39586-CF1E-4E23-9B41-B020CD389D5E}" type="slidenum">
              <a:rPr lang="en-GB" smtClean="0"/>
              <a:t>‹#›</a:t>
            </a:fld>
            <a:endParaRPr lang="en-GB"/>
          </a:p>
        </p:txBody>
      </p:sp>
    </p:spTree>
    <p:extLst>
      <p:ext uri="{BB962C8B-B14F-4D97-AF65-F5344CB8AC3E}">
        <p14:creationId xmlns:p14="http://schemas.microsoft.com/office/powerpoint/2010/main" val="35212089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1BF24F-20B5-9A4C-FD29-E538DF78D9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9A45937-D4CB-2E0B-F783-28D2AB9112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BD97CB6-68A5-F76C-F50C-2E3A5C5AC4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5D2791F-6681-4AEF-A2F8-44335F250D55}" type="datetimeFigureOut">
              <a:rPr lang="en-GB" smtClean="0"/>
              <a:t>21/06/2026</a:t>
            </a:fld>
            <a:endParaRPr lang="en-GB"/>
          </a:p>
        </p:txBody>
      </p:sp>
      <p:sp>
        <p:nvSpPr>
          <p:cNvPr id="5" name="Footer Placeholder 4">
            <a:extLst>
              <a:ext uri="{FF2B5EF4-FFF2-40B4-BE49-F238E27FC236}">
                <a16:creationId xmlns:a16="http://schemas.microsoft.com/office/drawing/2014/main" id="{60731A5A-6C6C-1E62-98FF-8FDEA81919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411121D-9BA1-03B0-DB1D-61677D99D44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AA39586-CF1E-4E23-9B41-B020CD389D5E}" type="slidenum">
              <a:rPr lang="en-GB" smtClean="0"/>
              <a:t>‹#›</a:t>
            </a:fld>
            <a:endParaRPr lang="en-GB"/>
          </a:p>
        </p:txBody>
      </p:sp>
    </p:spTree>
    <p:extLst>
      <p:ext uri="{BB962C8B-B14F-4D97-AF65-F5344CB8AC3E}">
        <p14:creationId xmlns:p14="http://schemas.microsoft.com/office/powerpoint/2010/main" val="26595901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businesswales.gov.wales/topics-and-guidance/starting-a-business/start-and-business-planning/business-startup-factsheet"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9" name="Rectangle 1058">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08A5F5-4F49-95F0-5D39-2F1B1D6757CE}"/>
              </a:ext>
            </a:extLst>
          </p:cNvPr>
          <p:cNvSpPr>
            <a:spLocks noGrp="1"/>
          </p:cNvSpPr>
          <p:nvPr>
            <p:ph type="ctrTitle"/>
          </p:nvPr>
        </p:nvSpPr>
        <p:spPr>
          <a:xfrm>
            <a:off x="838199" y="1093788"/>
            <a:ext cx="10506455" cy="2967208"/>
          </a:xfrm>
        </p:spPr>
        <p:txBody>
          <a:bodyPr>
            <a:normAutofit/>
          </a:bodyPr>
          <a:lstStyle/>
          <a:p>
            <a:pPr algn="l"/>
            <a:r>
              <a:rPr lang="en-GB" sz="5000" b="1"/>
              <a:t>Module Name – BMSW4011 – </a:t>
            </a:r>
            <a:br>
              <a:rPr lang="en-GB" sz="5000"/>
            </a:br>
            <a:r>
              <a:rPr lang="en-GB" sz="5000" b="1"/>
              <a:t>Managing Enterprise</a:t>
            </a:r>
            <a:br>
              <a:rPr lang="en-GB" sz="5000"/>
            </a:br>
            <a:r>
              <a:rPr lang="en-GB" sz="5000" b="1"/>
              <a:t>Module Lead: Mel Squire</a:t>
            </a:r>
            <a:br>
              <a:rPr lang="en-GB" sz="5000"/>
            </a:br>
            <a:endParaRPr lang="en-GB" sz="5000"/>
          </a:p>
        </p:txBody>
      </p:sp>
      <p:sp>
        <p:nvSpPr>
          <p:cNvPr id="3" name="Subtitle 2">
            <a:extLst>
              <a:ext uri="{FF2B5EF4-FFF2-40B4-BE49-F238E27FC236}">
                <a16:creationId xmlns:a16="http://schemas.microsoft.com/office/drawing/2014/main" id="{F7AEE6FA-4DDF-46B4-C2E4-6DAC8CDD514B}"/>
              </a:ext>
            </a:extLst>
          </p:cNvPr>
          <p:cNvSpPr>
            <a:spLocks noGrp="1"/>
          </p:cNvSpPr>
          <p:nvPr>
            <p:ph type="subTitle" idx="1"/>
          </p:nvPr>
        </p:nvSpPr>
        <p:spPr>
          <a:xfrm>
            <a:off x="7400924" y="4619624"/>
            <a:ext cx="3946779" cy="1038225"/>
          </a:xfrm>
        </p:spPr>
        <p:txBody>
          <a:bodyPr>
            <a:normAutofit/>
          </a:bodyPr>
          <a:lstStyle/>
          <a:p>
            <a:pPr algn="r"/>
            <a:r>
              <a:rPr lang="en-GB" sz="1900" b="1"/>
              <a:t>STUDENT NAME: AMINA CONSTANTIN</a:t>
            </a:r>
            <a:endParaRPr lang="en-GB" sz="1900"/>
          </a:p>
          <a:p>
            <a:pPr algn="r"/>
            <a:r>
              <a:rPr lang="en-GB" sz="1900" b="1"/>
              <a:t>STUDENT NUMBER:2513615</a:t>
            </a:r>
            <a:endParaRPr lang="en-GB" sz="1900"/>
          </a:p>
          <a:p>
            <a:pPr algn="r"/>
            <a:endParaRPr lang="en-GB" sz="1900"/>
          </a:p>
        </p:txBody>
      </p:sp>
      <p:sp>
        <p:nvSpPr>
          <p:cNvPr id="1060" name="Rectangle 1059">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61" name="Rectangle 1060">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1" descr="Discover University of Wales Trinity Saint David">
            <a:extLst>
              <a:ext uri="{FF2B5EF4-FFF2-40B4-BE49-F238E27FC236}">
                <a16:creationId xmlns:a16="http://schemas.microsoft.com/office/drawing/2014/main" id="{5B8CA45C-53F6-2CBE-AF60-F037CF4CA40A}"/>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467751" y="96838"/>
            <a:ext cx="1809750" cy="72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93717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4354DA-547F-BDA0-6CFD-CE877AEE1226}"/>
              </a:ext>
            </a:extLst>
          </p:cNvPr>
          <p:cNvSpPr>
            <a:spLocks noGrp="1"/>
          </p:cNvSpPr>
          <p:nvPr>
            <p:ph type="title"/>
          </p:nvPr>
        </p:nvSpPr>
        <p:spPr>
          <a:xfrm>
            <a:off x="1137033" y="670559"/>
            <a:ext cx="4683321" cy="2148841"/>
          </a:xfrm>
        </p:spPr>
        <p:txBody>
          <a:bodyPr anchor="t">
            <a:normAutofit/>
          </a:bodyPr>
          <a:lstStyle/>
          <a:p>
            <a:r>
              <a:rPr lang="en-GB" dirty="0"/>
              <a:t>Content page</a:t>
            </a:r>
          </a:p>
        </p:txBody>
      </p:sp>
      <p:pic>
        <p:nvPicPr>
          <p:cNvPr id="9" name="Picture 8">
            <a:extLst>
              <a:ext uri="{FF2B5EF4-FFF2-40B4-BE49-F238E27FC236}">
                <a16:creationId xmlns:a16="http://schemas.microsoft.com/office/drawing/2014/main" id="{F86FBA8E-DB42-4109-BFA0-845C783B7ED1}"/>
              </a:ext>
            </a:extLst>
          </p:cNvPr>
          <p:cNvPicPr>
            <a:picLocks noChangeAspect="1"/>
          </p:cNvPicPr>
          <p:nvPr/>
        </p:nvPicPr>
        <p:blipFill>
          <a:blip r:embed="rId2">
            <a:extLst>
              <a:ext uri="{28A0092B-C50C-407E-A947-70E740481C1C}">
                <a14:useLocalDpi xmlns:a14="http://schemas.microsoft.com/office/drawing/2010/main" val="0"/>
              </a:ext>
            </a:extLst>
          </a:blip>
          <a:srcRect b="12484"/>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43A70322-36E5-E2CA-3842-F5D19AF5739C}"/>
              </a:ext>
            </a:extLst>
          </p:cNvPr>
          <p:cNvSpPr>
            <a:spLocks noGrp="1"/>
          </p:cNvSpPr>
          <p:nvPr>
            <p:ph idx="1"/>
          </p:nvPr>
        </p:nvSpPr>
        <p:spPr>
          <a:xfrm>
            <a:off x="6797004" y="670559"/>
            <a:ext cx="4555782" cy="5445076"/>
          </a:xfrm>
        </p:spPr>
        <p:txBody>
          <a:bodyPr anchor="t">
            <a:normAutofit/>
          </a:bodyPr>
          <a:lstStyle/>
          <a:p>
            <a:r>
              <a:rPr lang="en-GB" sz="1400" b="1" dirty="0"/>
              <a:t>1.Business proposition</a:t>
            </a:r>
          </a:p>
          <a:p>
            <a:r>
              <a:rPr lang="en-GB" sz="1400" dirty="0"/>
              <a:t>  1.1Description and business name</a:t>
            </a:r>
          </a:p>
          <a:p>
            <a:r>
              <a:rPr lang="en-GB" sz="1400" dirty="0"/>
              <a:t>1.2.My story</a:t>
            </a:r>
          </a:p>
          <a:p>
            <a:r>
              <a:rPr lang="en-GB" sz="1400" dirty="0"/>
              <a:t>1.3.Mission aim/SMART objective/USP</a:t>
            </a:r>
          </a:p>
          <a:p>
            <a:r>
              <a:rPr lang="en-GB" sz="1400" dirty="0"/>
              <a:t>1.4.Legal structure</a:t>
            </a:r>
          </a:p>
          <a:p>
            <a:r>
              <a:rPr lang="en-GB" sz="1400" dirty="0"/>
              <a:t>1.5.Location</a:t>
            </a:r>
          </a:p>
          <a:p>
            <a:r>
              <a:rPr lang="en-GB" sz="1400" dirty="0"/>
              <a:t>1.6.HRM strategy</a:t>
            </a:r>
          </a:p>
          <a:p>
            <a:r>
              <a:rPr lang="en-GB" sz="1400" dirty="0"/>
              <a:t>1.7.Financial overview</a:t>
            </a:r>
          </a:p>
          <a:p>
            <a:r>
              <a:rPr lang="en-GB" sz="1400" dirty="0"/>
              <a:t>1.8.SWOT</a:t>
            </a:r>
          </a:p>
          <a:p>
            <a:r>
              <a:rPr lang="en-GB" sz="1400" dirty="0"/>
              <a:t>1.9.Market research</a:t>
            </a:r>
          </a:p>
          <a:p>
            <a:r>
              <a:rPr lang="en-GB" sz="1400" b="1" dirty="0"/>
              <a:t>2.Marketing strategies</a:t>
            </a:r>
          </a:p>
          <a:p>
            <a:r>
              <a:rPr lang="en-GB" sz="1400" dirty="0"/>
              <a:t>2.1.Marketing examples</a:t>
            </a:r>
          </a:p>
          <a:p>
            <a:r>
              <a:rPr lang="en-GB" sz="1400" b="1" dirty="0"/>
              <a:t>3.Angel investor pitch</a:t>
            </a:r>
          </a:p>
          <a:p>
            <a:r>
              <a:rPr lang="en-GB" sz="1400" dirty="0"/>
              <a:t>3.1.strengths</a:t>
            </a:r>
          </a:p>
          <a:p>
            <a:r>
              <a:rPr lang="en-GB" sz="1400" dirty="0"/>
              <a:t>3.2.entreprenuial traits </a:t>
            </a:r>
          </a:p>
          <a:p>
            <a:r>
              <a:rPr lang="en-GB" sz="1400" dirty="0"/>
              <a:t>3.3.experience /passion/achievements</a:t>
            </a:r>
          </a:p>
        </p:txBody>
      </p:sp>
    </p:spTree>
    <p:extLst>
      <p:ext uri="{BB962C8B-B14F-4D97-AF65-F5344CB8AC3E}">
        <p14:creationId xmlns:p14="http://schemas.microsoft.com/office/powerpoint/2010/main" val="13907169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9982B-B54A-B601-24E9-9DA9E8F0BFF1}"/>
              </a:ext>
            </a:extLst>
          </p:cNvPr>
          <p:cNvSpPr>
            <a:spLocks noGrp="1"/>
          </p:cNvSpPr>
          <p:nvPr>
            <p:ph type="title"/>
          </p:nvPr>
        </p:nvSpPr>
        <p:spPr/>
        <p:txBody>
          <a:bodyPr/>
          <a:lstStyle/>
          <a:p>
            <a:r>
              <a:rPr lang="en-GB" b="1" dirty="0"/>
              <a:t>1. Business proposition</a:t>
            </a:r>
            <a:br>
              <a:rPr lang="en-GB" b="1" dirty="0"/>
            </a:br>
            <a:endParaRPr lang="en-GB" dirty="0"/>
          </a:p>
        </p:txBody>
      </p:sp>
      <p:sp>
        <p:nvSpPr>
          <p:cNvPr id="3" name="Content Placeholder 2">
            <a:extLst>
              <a:ext uri="{FF2B5EF4-FFF2-40B4-BE49-F238E27FC236}">
                <a16:creationId xmlns:a16="http://schemas.microsoft.com/office/drawing/2014/main" id="{1DCA133F-88C7-708D-636B-422A936758D6}"/>
              </a:ext>
            </a:extLst>
          </p:cNvPr>
          <p:cNvSpPr>
            <a:spLocks noGrp="1"/>
          </p:cNvSpPr>
          <p:nvPr>
            <p:ph idx="1"/>
          </p:nvPr>
        </p:nvSpPr>
        <p:spPr/>
        <p:txBody>
          <a:bodyPr>
            <a:normAutofit fontScale="92500" lnSpcReduction="10000"/>
          </a:bodyPr>
          <a:lstStyle/>
          <a:p>
            <a:pPr marL="0" indent="0">
              <a:buNone/>
            </a:pPr>
            <a:r>
              <a:rPr lang="en-GB" dirty="0"/>
              <a:t>  A local retail business bakery specialising in personalised cakes, cupcakes, and sweet treats for birthdays, events, and everyday celebrations. </a:t>
            </a:r>
          </a:p>
          <a:p>
            <a:pPr marL="0" indent="0">
              <a:buNone/>
            </a:pPr>
            <a:r>
              <a:rPr lang="en-GB" dirty="0"/>
              <a:t>The business will offer high‑quality, freshly made products for customers, providing a unique combination of creativity, and affordability.</a:t>
            </a:r>
          </a:p>
          <a:p>
            <a:pPr marL="0" indent="0">
              <a:buNone/>
            </a:pPr>
            <a:r>
              <a:rPr lang="en-GB" dirty="0"/>
              <a:t> This local bakery not only will offer fresh baked bread every day but also will customise cupcakes, cookies, and treats  that are not available in most commercial bakeries, giving the customers a more personal and memorable experience.</a:t>
            </a:r>
          </a:p>
          <a:p>
            <a:pPr marL="0" indent="0">
              <a:buNone/>
            </a:pPr>
            <a:r>
              <a:rPr lang="en-GB" dirty="0"/>
              <a:t>A robust business plan must clearly outline the core purpose, objectives, and critical success factors of a new business(Young,2007).</a:t>
            </a:r>
          </a:p>
          <a:p>
            <a:pPr marL="0" indent="0">
              <a:buNone/>
            </a:pPr>
            <a:endParaRPr lang="en-GB" dirty="0"/>
          </a:p>
        </p:txBody>
      </p:sp>
    </p:spTree>
    <p:extLst>
      <p:ext uri="{BB962C8B-B14F-4D97-AF65-F5344CB8AC3E}">
        <p14:creationId xmlns:p14="http://schemas.microsoft.com/office/powerpoint/2010/main" val="348470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7E58A6-B259-5BEC-B809-C1E24DEA39EF}"/>
              </a:ext>
            </a:extLst>
          </p:cNvPr>
          <p:cNvSpPr>
            <a:spLocks noGrp="1"/>
          </p:cNvSpPr>
          <p:nvPr>
            <p:ph type="title"/>
          </p:nvPr>
        </p:nvSpPr>
        <p:spPr>
          <a:xfrm>
            <a:off x="707413" y="4544704"/>
            <a:ext cx="4792635" cy="1811645"/>
          </a:xfrm>
        </p:spPr>
        <p:txBody>
          <a:bodyPr anchor="ctr">
            <a:normAutofit/>
          </a:bodyPr>
          <a:lstStyle/>
          <a:p>
            <a:r>
              <a:rPr lang="en-GB" sz="4000" dirty="0"/>
              <a:t>1.1 Description and business name</a:t>
            </a:r>
            <a:br>
              <a:rPr lang="en-GB" sz="4000" dirty="0"/>
            </a:br>
            <a:endParaRPr lang="en-GB" sz="4000" dirty="0"/>
          </a:p>
        </p:txBody>
      </p:sp>
      <p:pic>
        <p:nvPicPr>
          <p:cNvPr id="16" name="Picture 15">
            <a:extLst>
              <a:ext uri="{FF2B5EF4-FFF2-40B4-BE49-F238E27FC236}">
                <a16:creationId xmlns:a16="http://schemas.microsoft.com/office/drawing/2014/main" id="{44A420FE-3D5E-D118-3A44-B7D91A2EF596}"/>
              </a:ext>
            </a:extLst>
          </p:cNvPr>
          <p:cNvPicPr>
            <a:picLocks noChangeAspect="1"/>
          </p:cNvPicPr>
          <p:nvPr/>
        </p:nvPicPr>
        <p:blipFill>
          <a:blip r:embed="rId2">
            <a:extLst>
              <a:ext uri="{28A0092B-C50C-407E-A947-70E740481C1C}">
                <a14:useLocalDpi xmlns:a14="http://schemas.microsoft.com/office/drawing/2010/main" val="0"/>
              </a:ext>
            </a:extLst>
          </a:blip>
          <a:srcRect t="5263"/>
          <a:stretch>
            <a:fillRect/>
          </a:stretch>
        </p:blipFill>
        <p:spPr>
          <a:xfrm>
            <a:off x="-1" y="10"/>
            <a:ext cx="6096001" cy="4114790"/>
          </a:xfrm>
          <a:prstGeom prst="rect">
            <a:avLst/>
          </a:prstGeom>
        </p:spPr>
      </p:pic>
      <p:sp>
        <p:nvSpPr>
          <p:cNvPr id="3" name="Content Placeholder 2">
            <a:extLst>
              <a:ext uri="{FF2B5EF4-FFF2-40B4-BE49-F238E27FC236}">
                <a16:creationId xmlns:a16="http://schemas.microsoft.com/office/drawing/2014/main" id="{DCA8C2E8-2AAF-89BA-012F-539998ECFD07}"/>
              </a:ext>
            </a:extLst>
          </p:cNvPr>
          <p:cNvSpPr>
            <a:spLocks noGrp="1"/>
          </p:cNvSpPr>
          <p:nvPr>
            <p:ph idx="1"/>
          </p:nvPr>
        </p:nvSpPr>
        <p:spPr>
          <a:xfrm>
            <a:off x="6803410" y="691912"/>
            <a:ext cx="4585646" cy="5474173"/>
          </a:xfrm>
        </p:spPr>
        <p:txBody>
          <a:bodyPr anchor="ctr">
            <a:normAutofit lnSpcReduction="10000"/>
          </a:bodyPr>
          <a:lstStyle/>
          <a:p>
            <a:r>
              <a:rPr lang="en-GB" sz="2000" dirty="0"/>
              <a:t>Business name: </a:t>
            </a:r>
            <a:r>
              <a:rPr lang="en-GB" sz="2000" b="1" dirty="0">
                <a:solidFill>
                  <a:srgbClr val="FF0000"/>
                </a:solidFill>
              </a:rPr>
              <a:t>Princess Treats </a:t>
            </a:r>
          </a:p>
          <a:p>
            <a:r>
              <a:rPr lang="en-GB" sz="2000" dirty="0"/>
              <a:t>Princess Treats will be  a retail bakery specialising in freshly baked goods such as cupcakes, cookies, bread, and personalised dessert boxes tailored for family events children parties and celebration across Cardiff.</a:t>
            </a:r>
          </a:p>
          <a:p>
            <a:r>
              <a:rPr lang="en-GB" sz="2000" dirty="0"/>
              <a:t>Focusing on premium, beautifully decorated products that communicate a clear purpose and market position(Barringer and Ireland,2020).</a:t>
            </a:r>
          </a:p>
          <a:p>
            <a:r>
              <a:rPr lang="en-GB" sz="2000" dirty="0"/>
              <a:t>Similarly, </a:t>
            </a:r>
            <a:r>
              <a:rPr lang="en-GB" sz="2000" dirty="0" err="1"/>
              <a:t>Knowledgemotion</a:t>
            </a:r>
            <a:r>
              <a:rPr lang="en-GB" sz="2000" dirty="0"/>
              <a:t> Ltd. and Business Professor (2021) argue that entrepreneurs must translate their early ideas into a structured business plan that clearly communicates their value proposition and the method of delivering it.</a:t>
            </a:r>
          </a:p>
          <a:p>
            <a:endParaRPr lang="en-GB" sz="2000" dirty="0"/>
          </a:p>
        </p:txBody>
      </p:sp>
    </p:spTree>
    <p:extLst>
      <p:ext uri="{BB962C8B-B14F-4D97-AF65-F5344CB8AC3E}">
        <p14:creationId xmlns:p14="http://schemas.microsoft.com/office/powerpoint/2010/main" val="2767368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A7A84-FB24-8AD2-F171-A482EF23DE65}"/>
              </a:ext>
            </a:extLst>
          </p:cNvPr>
          <p:cNvSpPr>
            <a:spLocks noGrp="1"/>
          </p:cNvSpPr>
          <p:nvPr>
            <p:ph type="title"/>
          </p:nvPr>
        </p:nvSpPr>
        <p:spPr/>
        <p:txBody>
          <a:bodyPr/>
          <a:lstStyle/>
          <a:p>
            <a:r>
              <a:rPr lang="en-GB" dirty="0"/>
              <a:t>1.2 My Story</a:t>
            </a:r>
            <a:br>
              <a:rPr lang="en-GB" dirty="0"/>
            </a:br>
            <a:endParaRPr lang="en-GB" dirty="0"/>
          </a:p>
        </p:txBody>
      </p:sp>
      <p:sp>
        <p:nvSpPr>
          <p:cNvPr id="3" name="Content Placeholder 2">
            <a:extLst>
              <a:ext uri="{FF2B5EF4-FFF2-40B4-BE49-F238E27FC236}">
                <a16:creationId xmlns:a16="http://schemas.microsoft.com/office/drawing/2014/main" id="{BAAB8DB1-9263-496E-8304-9102CC7A7C48}"/>
              </a:ext>
            </a:extLst>
          </p:cNvPr>
          <p:cNvSpPr>
            <a:spLocks noGrp="1"/>
          </p:cNvSpPr>
          <p:nvPr>
            <p:ph idx="1"/>
          </p:nvPr>
        </p:nvSpPr>
        <p:spPr>
          <a:xfrm>
            <a:off x="838200" y="1317171"/>
            <a:ext cx="10515600" cy="4859792"/>
          </a:xfrm>
        </p:spPr>
        <p:txBody>
          <a:bodyPr>
            <a:normAutofit/>
          </a:bodyPr>
          <a:lstStyle/>
          <a:p>
            <a:endParaRPr lang="en-GB" dirty="0"/>
          </a:p>
          <a:p>
            <a:r>
              <a:rPr lang="en-GB" dirty="0"/>
              <a:t>As a mother of six, I have spent years baking for birthdays, family gatherings, and major celebrations. Princess Treats was born from this hobby to create a bakery that brings happiness to all families through beautiful and unique treats. </a:t>
            </a:r>
          </a:p>
          <a:p>
            <a:r>
              <a:rPr lang="en-GB" dirty="0"/>
              <a:t>This journey reflects my hobby turning it into a purpose that brings joy to others while supporting my family’s future.</a:t>
            </a:r>
          </a:p>
          <a:p>
            <a:r>
              <a:rPr lang="en-GB" dirty="0"/>
              <a:t> According to Barringer and Ireland (2020), an entrepreneur’s personal background, passion and motivation play a crucial role in shaping the development of the business.</a:t>
            </a:r>
          </a:p>
          <a:p>
            <a:pPr marL="0" indent="0">
              <a:buNone/>
            </a:pPr>
            <a:endParaRPr lang="en-GB" dirty="0"/>
          </a:p>
        </p:txBody>
      </p:sp>
    </p:spTree>
    <p:extLst>
      <p:ext uri="{BB962C8B-B14F-4D97-AF65-F5344CB8AC3E}">
        <p14:creationId xmlns:p14="http://schemas.microsoft.com/office/powerpoint/2010/main" val="13460961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50C37-C702-D25B-B50D-C997117854BF}"/>
              </a:ext>
            </a:extLst>
          </p:cNvPr>
          <p:cNvSpPr>
            <a:spLocks noGrp="1"/>
          </p:cNvSpPr>
          <p:nvPr>
            <p:ph type="title"/>
          </p:nvPr>
        </p:nvSpPr>
        <p:spPr/>
        <p:txBody>
          <a:bodyPr/>
          <a:lstStyle/>
          <a:p>
            <a:r>
              <a:rPr lang="en-GB" dirty="0"/>
              <a:t>1.3 Mission aim/ SMART objective/ USP</a:t>
            </a:r>
            <a:br>
              <a:rPr lang="en-GB" dirty="0"/>
            </a:br>
            <a:endParaRPr lang="en-GB" dirty="0"/>
          </a:p>
        </p:txBody>
      </p:sp>
      <p:sp>
        <p:nvSpPr>
          <p:cNvPr id="3" name="Content Placeholder 2">
            <a:extLst>
              <a:ext uri="{FF2B5EF4-FFF2-40B4-BE49-F238E27FC236}">
                <a16:creationId xmlns:a16="http://schemas.microsoft.com/office/drawing/2014/main" id="{35BE843A-813D-EBC9-4A75-67D34B2321DA}"/>
              </a:ext>
            </a:extLst>
          </p:cNvPr>
          <p:cNvSpPr>
            <a:spLocks noGrp="1"/>
          </p:cNvSpPr>
          <p:nvPr>
            <p:ph idx="1"/>
          </p:nvPr>
        </p:nvSpPr>
        <p:spPr/>
        <p:txBody>
          <a:bodyPr>
            <a:normAutofit fontScale="77500" lnSpcReduction="20000"/>
          </a:bodyPr>
          <a:lstStyle/>
          <a:p>
            <a:r>
              <a:rPr lang="en-GB" dirty="0"/>
              <a:t>According to Whittington et al.(2020), strategy involves defining a business mission, vision, values and objectives, which helps business understand how to position  themselves effectively.</a:t>
            </a:r>
          </a:p>
          <a:p>
            <a:r>
              <a:rPr lang="en-GB" dirty="0"/>
              <a:t> My aim is to bring a smile in every house by establishing a multicultural high quality bakery with products from all Europe so that people enjoy together in every celebration, adding every week something new from every country. </a:t>
            </a:r>
          </a:p>
          <a:p>
            <a:r>
              <a:rPr lang="en-GB" dirty="0"/>
              <a:t>SMART objective will be to increase monthly orders by growing on social media, and to reduce the preparation time per order in 4 months by having at least 3 more employees, gaining at least 20 customers through the loyalty app in six months and maintaining a satisfaction rating feedback of at least 4 stars.</a:t>
            </a:r>
          </a:p>
          <a:p>
            <a:r>
              <a:rPr lang="en-GB" dirty="0"/>
              <a:t>USP Princess Treats offers unique  personalised, high quality, beautifully decorated cupcakes, cakes, cookies and dessert boxes made from fresh ingredients every single day.</a:t>
            </a:r>
          </a:p>
          <a:p>
            <a:r>
              <a:rPr lang="en-GB" dirty="0"/>
              <a:t>According to Kotler and Armstrong (2022), a strong USP is built on delivering unique value that competitors cannot easily replicate.</a:t>
            </a:r>
          </a:p>
          <a:p>
            <a:endParaRPr lang="en-GB" dirty="0"/>
          </a:p>
        </p:txBody>
      </p:sp>
    </p:spTree>
    <p:extLst>
      <p:ext uri="{BB962C8B-B14F-4D97-AF65-F5344CB8AC3E}">
        <p14:creationId xmlns:p14="http://schemas.microsoft.com/office/powerpoint/2010/main" val="468434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59E4D-35B9-072A-CEC0-54CE42FD6CD2}"/>
              </a:ext>
            </a:extLst>
          </p:cNvPr>
          <p:cNvSpPr>
            <a:spLocks noGrp="1"/>
          </p:cNvSpPr>
          <p:nvPr>
            <p:ph type="title"/>
          </p:nvPr>
        </p:nvSpPr>
        <p:spPr/>
        <p:txBody>
          <a:bodyPr/>
          <a:lstStyle/>
          <a:p>
            <a:r>
              <a:rPr lang="en-GB" dirty="0"/>
              <a:t>1.4 Legal structure</a:t>
            </a:r>
            <a:br>
              <a:rPr lang="en-GB" dirty="0"/>
            </a:br>
            <a:endParaRPr lang="en-GB" dirty="0"/>
          </a:p>
        </p:txBody>
      </p:sp>
      <p:sp>
        <p:nvSpPr>
          <p:cNvPr id="3" name="Content Placeholder 2">
            <a:extLst>
              <a:ext uri="{FF2B5EF4-FFF2-40B4-BE49-F238E27FC236}">
                <a16:creationId xmlns:a16="http://schemas.microsoft.com/office/drawing/2014/main" id="{8F645435-F28E-3CAF-553F-0DE21144294B}"/>
              </a:ext>
            </a:extLst>
          </p:cNvPr>
          <p:cNvSpPr>
            <a:spLocks noGrp="1"/>
          </p:cNvSpPr>
          <p:nvPr>
            <p:ph idx="1"/>
          </p:nvPr>
        </p:nvSpPr>
        <p:spPr/>
        <p:txBody>
          <a:bodyPr>
            <a:normAutofit lnSpcReduction="10000"/>
          </a:bodyPr>
          <a:lstStyle/>
          <a:p>
            <a:r>
              <a:rPr lang="en-GB" dirty="0"/>
              <a:t>Princess Treats will operate as a sole trader, this structure is widely recommended for small  business because is simpler and has a low cost. </a:t>
            </a:r>
          </a:p>
          <a:p>
            <a:r>
              <a:rPr lang="en-GB" dirty="0"/>
              <a:t>This structure will also allow me to keep all profits, which  giving me an advantage during the early stages of business growth.</a:t>
            </a:r>
          </a:p>
          <a:p>
            <a:r>
              <a:rPr lang="en-GB" dirty="0"/>
              <a:t>According to Williams (2021), choosing the right legal structure is essential for a new business, as it determines the level of liability, tax obligations and the control over the business. </a:t>
            </a:r>
          </a:p>
          <a:p>
            <a:r>
              <a:rPr lang="en-GB" dirty="0"/>
              <a:t>Williams (2021 )further explains that operating as a sole trader is one of the simplest structures available, giving you the full control while keeping administrative and start‑up costs low.</a:t>
            </a:r>
          </a:p>
        </p:txBody>
      </p:sp>
    </p:spTree>
    <p:extLst>
      <p:ext uri="{BB962C8B-B14F-4D97-AF65-F5344CB8AC3E}">
        <p14:creationId xmlns:p14="http://schemas.microsoft.com/office/powerpoint/2010/main" val="7356106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DA60B44-62E3-B0B8-5EFF-C80401655A33}"/>
              </a:ext>
            </a:extLst>
          </p:cNvPr>
          <p:cNvSpPr>
            <a:spLocks noGrp="1"/>
          </p:cNvSpPr>
          <p:nvPr>
            <p:ph type="title"/>
          </p:nvPr>
        </p:nvSpPr>
        <p:spPr>
          <a:xfrm>
            <a:off x="761802" y="762001"/>
            <a:ext cx="4080362" cy="1708242"/>
          </a:xfrm>
        </p:spPr>
        <p:txBody>
          <a:bodyPr anchor="ctr">
            <a:normAutofit/>
          </a:bodyPr>
          <a:lstStyle/>
          <a:p>
            <a:r>
              <a:rPr lang="en-GB" sz="4000"/>
              <a:t>1.5 Location</a:t>
            </a:r>
          </a:p>
        </p:txBody>
      </p:sp>
      <p:sp>
        <p:nvSpPr>
          <p:cNvPr id="36" name="Content Placeholder 2">
            <a:extLst>
              <a:ext uri="{FF2B5EF4-FFF2-40B4-BE49-F238E27FC236}">
                <a16:creationId xmlns:a16="http://schemas.microsoft.com/office/drawing/2014/main" id="{CAB68AE1-18A0-95A3-23D5-90F37D920FA3}"/>
              </a:ext>
            </a:extLst>
          </p:cNvPr>
          <p:cNvSpPr>
            <a:spLocks noGrp="1"/>
          </p:cNvSpPr>
          <p:nvPr>
            <p:ph idx="1"/>
          </p:nvPr>
        </p:nvSpPr>
        <p:spPr>
          <a:xfrm>
            <a:off x="353686" y="2470243"/>
            <a:ext cx="4702827" cy="3769834"/>
          </a:xfrm>
        </p:spPr>
        <p:txBody>
          <a:bodyPr anchor="ctr">
            <a:normAutofit/>
          </a:bodyPr>
          <a:lstStyle/>
          <a:p>
            <a:r>
              <a:rPr lang="en-GB" sz="2000" dirty="0"/>
              <a:t>Selecting the right location is essential for a new business, as it directly impacts visibility, accessibility, and overall performance(Business Wales,2021).</a:t>
            </a:r>
          </a:p>
          <a:p>
            <a:r>
              <a:rPr lang="en-GB" sz="2000" dirty="0"/>
              <a:t>Princess Treats bakery will be located in the Canton area, because is a very busy residential area with strong footfall and easy access for local customers.</a:t>
            </a:r>
          </a:p>
          <a:p>
            <a:pPr marL="0" indent="0">
              <a:buNone/>
            </a:pPr>
            <a:endParaRPr lang="en-GB" sz="2000" dirty="0"/>
          </a:p>
        </p:txBody>
      </p:sp>
      <p:sp>
        <p:nvSpPr>
          <p:cNvPr id="23" name="Rectangle 22">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AA228815-B10A-F4F7-E13A-8F2AC1361B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27371" y="3429000"/>
            <a:ext cx="5334197" cy="3189519"/>
          </a:xfrm>
          <a:prstGeom prst="rect">
            <a:avLst/>
          </a:prstGeom>
        </p:spPr>
      </p:pic>
    </p:spTree>
    <p:extLst>
      <p:ext uri="{BB962C8B-B14F-4D97-AF65-F5344CB8AC3E}">
        <p14:creationId xmlns:p14="http://schemas.microsoft.com/office/powerpoint/2010/main" val="4879847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48A79-E0AA-577F-46A9-1274FA6CB143}"/>
              </a:ext>
            </a:extLst>
          </p:cNvPr>
          <p:cNvSpPr>
            <a:spLocks noGrp="1"/>
          </p:cNvSpPr>
          <p:nvPr>
            <p:ph type="title"/>
          </p:nvPr>
        </p:nvSpPr>
        <p:spPr/>
        <p:txBody>
          <a:bodyPr/>
          <a:lstStyle/>
          <a:p>
            <a:r>
              <a:rPr lang="en-GB" dirty="0"/>
              <a:t>1.6 HRM strategy</a:t>
            </a:r>
            <a:br>
              <a:rPr lang="en-GB" dirty="0"/>
            </a:br>
            <a:endParaRPr lang="en-GB" dirty="0"/>
          </a:p>
        </p:txBody>
      </p:sp>
      <p:sp>
        <p:nvSpPr>
          <p:cNvPr id="3" name="Content Placeholder 2">
            <a:extLst>
              <a:ext uri="{FF2B5EF4-FFF2-40B4-BE49-F238E27FC236}">
                <a16:creationId xmlns:a16="http://schemas.microsoft.com/office/drawing/2014/main" id="{653B024E-2DAC-7885-E758-45846C350987}"/>
              </a:ext>
            </a:extLst>
          </p:cNvPr>
          <p:cNvSpPr>
            <a:spLocks noGrp="1"/>
          </p:cNvSpPr>
          <p:nvPr>
            <p:ph idx="1"/>
          </p:nvPr>
        </p:nvSpPr>
        <p:spPr/>
        <p:txBody>
          <a:bodyPr>
            <a:normAutofit lnSpcReduction="10000"/>
          </a:bodyPr>
          <a:lstStyle/>
          <a:p>
            <a:r>
              <a:rPr lang="en-GB" dirty="0"/>
              <a:t>The HRM strategy will focus on ensuring that the business has the right skills, capabilities and staff to deliver high‑quality products and excellent customer service.</a:t>
            </a:r>
          </a:p>
          <a:p>
            <a:r>
              <a:rPr lang="en-GB" dirty="0"/>
              <a:t>Training will be offered in food hygiene and safety, bakery procedures, use of equipment and managing orders. Staff structure is made of the head baker, assistant baker, kitchen assistant, front in person, and a delivery driver.</a:t>
            </a:r>
          </a:p>
          <a:p>
            <a:r>
              <a:rPr lang="en-GB" dirty="0"/>
              <a:t>Whittington et al. (2019) emphasise that developing organisational capabilities through people is essential for achieving strategic goals, meaning that even small ventures must prioritise training, consistency and clear role expectations.</a:t>
            </a:r>
          </a:p>
        </p:txBody>
      </p:sp>
    </p:spTree>
    <p:extLst>
      <p:ext uri="{BB962C8B-B14F-4D97-AF65-F5344CB8AC3E}">
        <p14:creationId xmlns:p14="http://schemas.microsoft.com/office/powerpoint/2010/main" val="224892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EE3B7-9C85-F3DB-B6D2-674202E08216}"/>
              </a:ext>
            </a:extLst>
          </p:cNvPr>
          <p:cNvSpPr>
            <a:spLocks noGrp="1"/>
          </p:cNvSpPr>
          <p:nvPr>
            <p:ph type="title"/>
          </p:nvPr>
        </p:nvSpPr>
        <p:spPr/>
        <p:txBody>
          <a:bodyPr/>
          <a:lstStyle/>
          <a:p>
            <a:r>
              <a:rPr lang="en-GB" dirty="0"/>
              <a:t>1.7Financial overview</a:t>
            </a:r>
            <a:br>
              <a:rPr lang="en-GB" dirty="0"/>
            </a:br>
            <a:endParaRPr lang="en-GB" dirty="0"/>
          </a:p>
        </p:txBody>
      </p:sp>
      <p:sp>
        <p:nvSpPr>
          <p:cNvPr id="3" name="Content Placeholder 2">
            <a:extLst>
              <a:ext uri="{FF2B5EF4-FFF2-40B4-BE49-F238E27FC236}">
                <a16:creationId xmlns:a16="http://schemas.microsoft.com/office/drawing/2014/main" id="{57EE6E9D-7E22-3DB5-9888-63A44F4CD9CD}"/>
              </a:ext>
            </a:extLst>
          </p:cNvPr>
          <p:cNvSpPr>
            <a:spLocks noGrp="1"/>
          </p:cNvSpPr>
          <p:nvPr>
            <p:ph idx="1"/>
          </p:nvPr>
        </p:nvSpPr>
        <p:spPr/>
        <p:txBody>
          <a:bodyPr>
            <a:normAutofit fontScale="92500" lnSpcReduction="10000"/>
          </a:bodyPr>
          <a:lstStyle/>
          <a:p>
            <a:r>
              <a:rPr lang="en-GB" dirty="0"/>
              <a:t>Williams (2021) emphasises that preparing a clear financial plan is essential for a new business owner, as it helps them to understand their cost structure, manage cash flow and assess the financial viability of their business.</a:t>
            </a:r>
          </a:p>
          <a:p>
            <a:r>
              <a:rPr lang="en-GB" dirty="0"/>
              <a:t>Start up costs equipment £ 10.000.</a:t>
            </a:r>
          </a:p>
          <a:p>
            <a:r>
              <a:rPr lang="en-GB" dirty="0"/>
              <a:t>Monthly cost will be staff 8.000£,rent 2.000,utilities 700,marketing 300£,cleaning supplies 200£,insurance 1.500£,packaging400£ ,unexpected costs 100£. </a:t>
            </a:r>
          </a:p>
          <a:p>
            <a:r>
              <a:rPr lang="en-GB" dirty="0"/>
              <a:t>Total monthly costs 13.200.</a:t>
            </a:r>
          </a:p>
          <a:p>
            <a:r>
              <a:rPr lang="en-GB" dirty="0"/>
              <a:t>. According to Greenberg (2019), replicative start‑ups such as small bakeries typically rely on trusted advisers and investors.</a:t>
            </a:r>
          </a:p>
        </p:txBody>
      </p:sp>
    </p:spTree>
    <p:extLst>
      <p:ext uri="{BB962C8B-B14F-4D97-AF65-F5344CB8AC3E}">
        <p14:creationId xmlns:p14="http://schemas.microsoft.com/office/powerpoint/2010/main" val="24118527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9BB1E-E6B6-8D03-0C88-5DF8F9693875}"/>
              </a:ext>
            </a:extLst>
          </p:cNvPr>
          <p:cNvSpPr>
            <a:spLocks noGrp="1"/>
          </p:cNvSpPr>
          <p:nvPr>
            <p:ph type="title"/>
          </p:nvPr>
        </p:nvSpPr>
        <p:spPr/>
        <p:txBody>
          <a:bodyPr/>
          <a:lstStyle/>
          <a:p>
            <a:r>
              <a:rPr lang="en-GB" dirty="0"/>
              <a:t>1.8 SWOT</a:t>
            </a:r>
          </a:p>
        </p:txBody>
      </p:sp>
      <p:sp>
        <p:nvSpPr>
          <p:cNvPr id="3" name="Content Placeholder 2">
            <a:extLst>
              <a:ext uri="{FF2B5EF4-FFF2-40B4-BE49-F238E27FC236}">
                <a16:creationId xmlns:a16="http://schemas.microsoft.com/office/drawing/2014/main" id="{65BFCDCA-2175-AA53-E219-88853C22B7DE}"/>
              </a:ext>
            </a:extLst>
          </p:cNvPr>
          <p:cNvSpPr>
            <a:spLocks noGrp="1"/>
          </p:cNvSpPr>
          <p:nvPr>
            <p:ph idx="1"/>
          </p:nvPr>
        </p:nvSpPr>
        <p:spPr/>
        <p:txBody>
          <a:bodyPr/>
          <a:lstStyle/>
          <a:p>
            <a:r>
              <a:rPr lang="en-GB" dirty="0"/>
              <a:t>Strengths unique products.</a:t>
            </a:r>
          </a:p>
          <a:p>
            <a:r>
              <a:rPr lang="en-GB" dirty="0"/>
              <a:t>Weaknesses no established customers.</a:t>
            </a:r>
          </a:p>
          <a:p>
            <a:r>
              <a:rPr lang="en-GB" dirty="0"/>
              <a:t>Opportunities growing to delivery orders.</a:t>
            </a:r>
          </a:p>
          <a:p>
            <a:r>
              <a:rPr lang="en-GB" dirty="0"/>
              <a:t>Threats competition from other bakeries and supermarkets.</a:t>
            </a:r>
          </a:p>
          <a:p>
            <a:r>
              <a:rPr lang="en-GB" dirty="0"/>
              <a:t>Understanding strength, weaknesses, opportunities and threats is an essential part of analysing a business strategic position (Whittington et al., 2019).</a:t>
            </a:r>
          </a:p>
        </p:txBody>
      </p:sp>
    </p:spTree>
    <p:extLst>
      <p:ext uri="{BB962C8B-B14F-4D97-AF65-F5344CB8AC3E}">
        <p14:creationId xmlns:p14="http://schemas.microsoft.com/office/powerpoint/2010/main" val="32280983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72B5E-5731-7DFD-E14E-E7C70B151A56}"/>
              </a:ext>
            </a:extLst>
          </p:cNvPr>
          <p:cNvSpPr>
            <a:spLocks noGrp="1"/>
          </p:cNvSpPr>
          <p:nvPr>
            <p:ph type="title"/>
          </p:nvPr>
        </p:nvSpPr>
        <p:spPr/>
        <p:txBody>
          <a:bodyPr/>
          <a:lstStyle/>
          <a:p>
            <a:r>
              <a:rPr lang="en-GB" dirty="0"/>
              <a:t>1.9.Market research</a:t>
            </a:r>
            <a:br>
              <a:rPr lang="en-GB" dirty="0"/>
            </a:br>
            <a:endParaRPr lang="en-GB" dirty="0"/>
          </a:p>
        </p:txBody>
      </p:sp>
      <p:sp>
        <p:nvSpPr>
          <p:cNvPr id="3" name="Content Placeholder 2">
            <a:extLst>
              <a:ext uri="{FF2B5EF4-FFF2-40B4-BE49-F238E27FC236}">
                <a16:creationId xmlns:a16="http://schemas.microsoft.com/office/drawing/2014/main" id="{EF57B857-CA2C-7359-F190-1A11932A56B0}"/>
              </a:ext>
            </a:extLst>
          </p:cNvPr>
          <p:cNvSpPr>
            <a:spLocks noGrp="1"/>
          </p:cNvSpPr>
          <p:nvPr>
            <p:ph idx="1"/>
          </p:nvPr>
        </p:nvSpPr>
        <p:spPr/>
        <p:txBody>
          <a:bodyPr/>
          <a:lstStyle/>
          <a:p>
            <a:r>
              <a:rPr lang="en-GB" dirty="0"/>
              <a:t>Market research is essential for understanding the marketing environment  including the customers and competitors.</a:t>
            </a:r>
          </a:p>
          <a:p>
            <a:r>
              <a:rPr lang="en-GB" dirty="0"/>
              <a:t>Market research is informed by strategic marketing concepts such as customer analysis, competitor analysis and understanding the market environment, as outlined by Hooley (2024)</a:t>
            </a:r>
          </a:p>
          <a:p>
            <a:r>
              <a:rPr lang="en-GB" dirty="0"/>
              <a:t>Market research helps Princess Treats understand customers needs, which is a key part of the marketing process described by Kotler and Armstrong (2023).</a:t>
            </a:r>
          </a:p>
          <a:p>
            <a:endParaRPr lang="en-GB" dirty="0"/>
          </a:p>
          <a:p>
            <a:pPr marL="0" indent="0">
              <a:buNone/>
            </a:pPr>
            <a:endParaRPr lang="en-GB" dirty="0"/>
          </a:p>
        </p:txBody>
      </p:sp>
    </p:spTree>
    <p:extLst>
      <p:ext uri="{BB962C8B-B14F-4D97-AF65-F5344CB8AC3E}">
        <p14:creationId xmlns:p14="http://schemas.microsoft.com/office/powerpoint/2010/main" val="3576983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B410B-06EC-8B73-67DE-ACF857957AF0}"/>
              </a:ext>
            </a:extLst>
          </p:cNvPr>
          <p:cNvSpPr>
            <a:spLocks noGrp="1"/>
          </p:cNvSpPr>
          <p:nvPr>
            <p:ph type="title"/>
          </p:nvPr>
        </p:nvSpPr>
        <p:spPr/>
        <p:txBody>
          <a:bodyPr/>
          <a:lstStyle/>
          <a:p>
            <a:r>
              <a:rPr lang="en-GB" b="1" dirty="0"/>
              <a:t>2. Marketing Strategies</a:t>
            </a:r>
            <a:br>
              <a:rPr lang="en-GB" b="1" dirty="0"/>
            </a:br>
            <a:endParaRPr lang="en-GB" dirty="0"/>
          </a:p>
        </p:txBody>
      </p:sp>
      <p:sp>
        <p:nvSpPr>
          <p:cNvPr id="3" name="Content Placeholder 2">
            <a:extLst>
              <a:ext uri="{FF2B5EF4-FFF2-40B4-BE49-F238E27FC236}">
                <a16:creationId xmlns:a16="http://schemas.microsoft.com/office/drawing/2014/main" id="{4E2FDA42-1701-B643-A7D5-59BB50A65954}"/>
              </a:ext>
            </a:extLst>
          </p:cNvPr>
          <p:cNvSpPr>
            <a:spLocks noGrp="1"/>
          </p:cNvSpPr>
          <p:nvPr>
            <p:ph idx="1"/>
          </p:nvPr>
        </p:nvSpPr>
        <p:spPr/>
        <p:txBody>
          <a:bodyPr>
            <a:normAutofit fontScale="92500" lnSpcReduction="10000"/>
          </a:bodyPr>
          <a:lstStyle/>
          <a:p>
            <a:r>
              <a:rPr lang="en-GB" dirty="0"/>
              <a:t>An effective marketing strategy requires businesses to position themselves clearly within competitive market (Hooley et al., 2024). </a:t>
            </a:r>
          </a:p>
          <a:p>
            <a:r>
              <a:rPr lang="en-GB" dirty="0"/>
              <a:t>For Princess Treats ,customer satisfaction will be the foundation of the brand promotion,  customers naturally spread positive feedback.</a:t>
            </a:r>
          </a:p>
          <a:p>
            <a:r>
              <a:rPr lang="en-GB" dirty="0"/>
              <a:t>According to Kotler and Armstrong (2022), an effective marketing strategy begins with creating superior customer value, which Princess Treats will achieve by offering high‑quality, freshly baked products that differentiate the bakery within the Cardiff market.</a:t>
            </a:r>
          </a:p>
          <a:p>
            <a:r>
              <a:rPr lang="en-GB" dirty="0"/>
              <a:t>According to Barringer and Ireland (2021), opportunity recognition depends on identifying unmet customer needs, which supports Princess Treats’ focus on offering personalized and high‑quality bakery products.</a:t>
            </a:r>
          </a:p>
        </p:txBody>
      </p:sp>
    </p:spTree>
    <p:extLst>
      <p:ext uri="{BB962C8B-B14F-4D97-AF65-F5344CB8AC3E}">
        <p14:creationId xmlns:p14="http://schemas.microsoft.com/office/powerpoint/2010/main" val="4001913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8CED2-FF82-AE8B-07D5-55E53BCB2AD4}"/>
              </a:ext>
            </a:extLst>
          </p:cNvPr>
          <p:cNvSpPr>
            <a:spLocks noGrp="1"/>
          </p:cNvSpPr>
          <p:nvPr>
            <p:ph type="title"/>
          </p:nvPr>
        </p:nvSpPr>
        <p:spPr/>
        <p:txBody>
          <a:bodyPr/>
          <a:lstStyle/>
          <a:p>
            <a:r>
              <a:rPr lang="en-GB" dirty="0"/>
              <a:t>2.1.Marketing examples</a:t>
            </a:r>
            <a:br>
              <a:rPr lang="en-GB" dirty="0"/>
            </a:br>
            <a:endParaRPr lang="en-GB" dirty="0"/>
          </a:p>
        </p:txBody>
      </p:sp>
      <p:sp>
        <p:nvSpPr>
          <p:cNvPr id="3" name="Content Placeholder 2">
            <a:extLst>
              <a:ext uri="{FF2B5EF4-FFF2-40B4-BE49-F238E27FC236}">
                <a16:creationId xmlns:a16="http://schemas.microsoft.com/office/drawing/2014/main" id="{DAABABDA-3655-8DA8-2B61-0F4893804669}"/>
              </a:ext>
            </a:extLst>
          </p:cNvPr>
          <p:cNvSpPr>
            <a:spLocks noGrp="1"/>
          </p:cNvSpPr>
          <p:nvPr>
            <p:ph idx="1"/>
          </p:nvPr>
        </p:nvSpPr>
        <p:spPr/>
        <p:txBody>
          <a:bodyPr>
            <a:normAutofit fontScale="92500" lnSpcReduction="10000"/>
          </a:bodyPr>
          <a:lstStyle/>
          <a:p>
            <a:r>
              <a:rPr lang="en-GB" dirty="0"/>
              <a:t>Social media will be the primary marketing example to use  because it is free, visually appealing, and ideal for showing our creative cake designs.</a:t>
            </a:r>
          </a:p>
          <a:p>
            <a:r>
              <a:rPr lang="en-GB" dirty="0"/>
              <a:t>Alvarez (2018), mention that entrepreneurs must understand the market, identify opportunities, and analyse the wider business environment before starting a business. </a:t>
            </a:r>
          </a:p>
          <a:p>
            <a:r>
              <a:rPr lang="en-GB" dirty="0"/>
              <a:t>Elderly special discount, flyers, golden ticket for the first 50 customers, and free samples will be part of the promotional campaign to attract local customers and build a loyalty scheme.</a:t>
            </a:r>
          </a:p>
          <a:p>
            <a:r>
              <a:rPr lang="en-GB" dirty="0"/>
              <a:t>According to Barrow (2021), the business plan process emphasises that effective market research is essential for understanding customer needs.</a:t>
            </a:r>
          </a:p>
          <a:p>
            <a:endParaRPr lang="en-GB" dirty="0"/>
          </a:p>
        </p:txBody>
      </p:sp>
    </p:spTree>
    <p:extLst>
      <p:ext uri="{BB962C8B-B14F-4D97-AF65-F5344CB8AC3E}">
        <p14:creationId xmlns:p14="http://schemas.microsoft.com/office/powerpoint/2010/main" val="7017063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148F4-6467-4C89-E693-7CE898FEA3AC}"/>
              </a:ext>
            </a:extLst>
          </p:cNvPr>
          <p:cNvSpPr>
            <a:spLocks noGrp="1"/>
          </p:cNvSpPr>
          <p:nvPr>
            <p:ph type="title"/>
          </p:nvPr>
        </p:nvSpPr>
        <p:spPr/>
        <p:txBody>
          <a:bodyPr/>
          <a:lstStyle/>
          <a:p>
            <a:r>
              <a:rPr lang="en-GB" b="1" dirty="0"/>
              <a:t>3.Angel investor pitch</a:t>
            </a:r>
            <a:br>
              <a:rPr lang="en-GB" b="1" dirty="0"/>
            </a:br>
            <a:endParaRPr lang="en-GB" dirty="0"/>
          </a:p>
        </p:txBody>
      </p:sp>
      <p:sp>
        <p:nvSpPr>
          <p:cNvPr id="3" name="Content Placeholder 2">
            <a:extLst>
              <a:ext uri="{FF2B5EF4-FFF2-40B4-BE49-F238E27FC236}">
                <a16:creationId xmlns:a16="http://schemas.microsoft.com/office/drawing/2014/main" id="{F0C87035-9391-7789-C49D-EC3DD1067426}"/>
              </a:ext>
            </a:extLst>
          </p:cNvPr>
          <p:cNvSpPr>
            <a:spLocks noGrp="1"/>
          </p:cNvSpPr>
          <p:nvPr>
            <p:ph idx="1"/>
          </p:nvPr>
        </p:nvSpPr>
        <p:spPr/>
        <p:txBody>
          <a:bodyPr>
            <a:normAutofit/>
          </a:bodyPr>
          <a:lstStyle/>
          <a:p>
            <a:r>
              <a:rPr lang="en-GB" dirty="0"/>
              <a:t>3.1 </a:t>
            </a:r>
            <a:r>
              <a:rPr lang="en-GB" b="1" dirty="0"/>
              <a:t>Strengths</a:t>
            </a:r>
            <a:r>
              <a:rPr lang="en-GB" dirty="0"/>
              <a:t>. Developed strong confidence, and clear marketing and business planning.</a:t>
            </a:r>
          </a:p>
          <a:p>
            <a:r>
              <a:rPr lang="en-GB" dirty="0"/>
              <a:t>3.2 </a:t>
            </a:r>
            <a:r>
              <a:rPr lang="en-GB" b="1" dirty="0"/>
              <a:t>Entrepreneurial </a:t>
            </a:r>
            <a:r>
              <a:rPr lang="en-GB" b="1" dirty="0" err="1"/>
              <a:t>traits.</a:t>
            </a:r>
            <a:r>
              <a:rPr lang="en-GB" dirty="0" err="1"/>
              <a:t>My</a:t>
            </a:r>
            <a:r>
              <a:rPr lang="en-GB" dirty="0"/>
              <a:t> entrepreneurial traits are strongly supported by my ability to build relationships and collaborate within my community. Elfring and </a:t>
            </a:r>
            <a:r>
              <a:rPr lang="en-GB" dirty="0" err="1"/>
              <a:t>Hulsink</a:t>
            </a:r>
            <a:r>
              <a:rPr lang="en-GB" dirty="0"/>
              <a:t> (2019) emphasises that dynamic networking enables entrepreneurs to mobilise resources, gain information and create new opportunities.</a:t>
            </a:r>
          </a:p>
          <a:p>
            <a:r>
              <a:rPr lang="en-GB" dirty="0"/>
              <a:t>3.3 </a:t>
            </a:r>
            <a:r>
              <a:rPr lang="en-GB" b="1" dirty="0"/>
              <a:t>Experience /passion/achievements.</a:t>
            </a:r>
            <a:r>
              <a:rPr lang="en-GB" dirty="0"/>
              <a:t> Bringing organizational skills resilience and dedication to high quality bakery trends.</a:t>
            </a:r>
          </a:p>
          <a:p>
            <a:endParaRPr lang="en-GB" dirty="0"/>
          </a:p>
        </p:txBody>
      </p:sp>
    </p:spTree>
    <p:extLst>
      <p:ext uri="{BB962C8B-B14F-4D97-AF65-F5344CB8AC3E}">
        <p14:creationId xmlns:p14="http://schemas.microsoft.com/office/powerpoint/2010/main" val="22943168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AE249-D1B4-232F-EE85-4FCA4A9C5B26}"/>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13D5FBF0-E627-6CFD-7C9E-009FD2A1180C}"/>
              </a:ext>
            </a:extLst>
          </p:cNvPr>
          <p:cNvSpPr>
            <a:spLocks noGrp="1"/>
          </p:cNvSpPr>
          <p:nvPr>
            <p:ph idx="1"/>
          </p:nvPr>
        </p:nvSpPr>
        <p:spPr/>
        <p:txBody>
          <a:bodyPr>
            <a:normAutofit fontScale="47500" lnSpcReduction="20000"/>
          </a:bodyPr>
          <a:lstStyle/>
          <a:p>
            <a:r>
              <a:rPr lang="en-GB" dirty="0"/>
              <a:t>1.Alvarez, S.A. (2018) </a:t>
            </a:r>
            <a:r>
              <a:rPr lang="en-GB" i="1" dirty="0"/>
              <a:t>What entrepreneurs need to know before they start</a:t>
            </a:r>
            <a:r>
              <a:rPr lang="en-GB" dirty="0"/>
              <a:t>, </a:t>
            </a:r>
            <a:r>
              <a:rPr lang="en-GB" i="1" dirty="0"/>
              <a:t>What entrepreneurs need to know before they start /</a:t>
            </a:r>
            <a:r>
              <a:rPr lang="en-GB" dirty="0"/>
              <a:t>. Edited by Sharon A Alvarez author. London: Henry Stewart Talks Ltd.</a:t>
            </a:r>
          </a:p>
          <a:p>
            <a:r>
              <a:rPr lang="en-GB" dirty="0"/>
              <a:t>2. Barrow, C. (2021) </a:t>
            </a:r>
            <a:r>
              <a:rPr lang="en-GB" i="1" dirty="0"/>
              <a:t>The business plan workbook : a step-by-step guide to creating and developing a successful business </a:t>
            </a:r>
            <a:r>
              <a:rPr lang="en-GB" dirty="0"/>
              <a:t>. Tenth edition. Edited by P. Barrow and R. Brown. London, United Kingdom ; New York, NY :; London, United Kingdom ; New York, NY : Kogan Page, p. 1 online resource (xviii, 302 pages)</a:t>
            </a:r>
          </a:p>
          <a:p>
            <a:r>
              <a:rPr lang="en-GB" dirty="0"/>
              <a:t>3 . Barringer, B.R. (2022) </a:t>
            </a:r>
            <a:r>
              <a:rPr lang="en-GB" i="1" dirty="0"/>
              <a:t>Entrepreneurship : successfully launching new ventures </a:t>
            </a:r>
            <a:r>
              <a:rPr lang="en-GB" dirty="0"/>
              <a:t>. Updated sixth edition.; Global edition. Edited by R.D. Ireland. Harlow, England : Pearson, p. 1 online resource (617 pages)</a:t>
            </a:r>
          </a:p>
          <a:p>
            <a:r>
              <a:rPr lang="en-GB" dirty="0"/>
              <a:t>4. Business Wales (no date) </a:t>
            </a:r>
            <a:r>
              <a:rPr lang="en-GB" i="1" dirty="0"/>
              <a:t>Business Wales Business Start-Up Factsheets</a:t>
            </a:r>
            <a:r>
              <a:rPr lang="en-GB" dirty="0"/>
              <a:t>. Available at: </a:t>
            </a:r>
            <a:r>
              <a:rPr lang="en-GB" dirty="0">
                <a:hlinkClick r:id="rId2"/>
              </a:rPr>
              <a:t>https://businesswales.gov.wales/topics-and-guidance/starting-a-business/start-and-business-planning/business-startup-factsheet</a:t>
            </a:r>
            <a:endParaRPr lang="en-GB" dirty="0"/>
          </a:p>
          <a:p>
            <a:r>
              <a:rPr lang="en-GB" dirty="0"/>
              <a:t>5. Hooley, G.J. (2024) </a:t>
            </a:r>
            <a:r>
              <a:rPr lang="en-GB" i="1" dirty="0"/>
              <a:t>Marketing strategy and competitive positioning </a:t>
            </a:r>
            <a:r>
              <a:rPr lang="en-GB" dirty="0"/>
              <a:t>. Eighth edition. Edited by B. </a:t>
            </a:r>
            <a:r>
              <a:rPr lang="en-GB" dirty="0" err="1"/>
              <a:t>Nicoulaud</a:t>
            </a:r>
            <a:r>
              <a:rPr lang="en-GB" dirty="0"/>
              <a:t>, J.M. Rudd, and N. Lee. Harlow, England : Pearson, p. 1 online resource (xii, 578 pages) </a:t>
            </a:r>
          </a:p>
          <a:p>
            <a:r>
              <a:rPr lang="en-GB" dirty="0"/>
              <a:t>6.  Kotler, P. (2024) </a:t>
            </a:r>
            <a:r>
              <a:rPr lang="en-GB" i="1" dirty="0"/>
              <a:t>Principles of marketing </a:t>
            </a:r>
            <a:r>
              <a:rPr lang="en-GB" dirty="0"/>
              <a:t>. Nineteenth edition.; Global edition. Edited by G. Armstrong and S. Balasubramanian. Harlow, Essex, United Kingdom : Pearson</a:t>
            </a:r>
          </a:p>
          <a:p>
            <a:r>
              <a:rPr lang="en-GB" dirty="0"/>
              <a:t>7. </a:t>
            </a:r>
            <a:r>
              <a:rPr lang="en-GB" b="1" dirty="0"/>
              <a:t> </a:t>
            </a:r>
            <a:r>
              <a:rPr lang="en-GB" dirty="0"/>
              <a:t>Reuer, J.J., Matusik, S.F. and Jones, J. (eds) (2019) </a:t>
            </a:r>
            <a:r>
              <a:rPr lang="en-GB" i="1" dirty="0"/>
              <a:t>The Oxford handbook of entrepreneurship and collaboration </a:t>
            </a:r>
            <a:r>
              <a:rPr lang="en-GB" dirty="0"/>
              <a:t>. 1st ed. New York : Oxford University Press, p. 1 online resource</a:t>
            </a:r>
          </a:p>
          <a:p>
            <a:r>
              <a:rPr lang="en-GB" dirty="0"/>
              <a:t>8. . Whittington, R. (2020) </a:t>
            </a:r>
            <a:r>
              <a:rPr lang="en-GB" i="1" dirty="0"/>
              <a:t>Exploring strategy : text and cases </a:t>
            </a:r>
            <a:r>
              <a:rPr lang="en-GB" dirty="0"/>
              <a:t>. Twelfth Edition. Edited by P. </a:t>
            </a:r>
            <a:r>
              <a:rPr lang="en-GB" dirty="0" err="1"/>
              <a:t>Regnér</a:t>
            </a:r>
            <a:r>
              <a:rPr lang="en-GB" dirty="0"/>
              <a:t> et al. Harlow : Pearson, pp. xxvii, 809 pages </a:t>
            </a:r>
          </a:p>
          <a:p>
            <a:r>
              <a:rPr lang="en-GB" dirty="0"/>
              <a:t>9. .Williams, S. (2022) </a:t>
            </a:r>
            <a:r>
              <a:rPr lang="en-GB" i="1" dirty="0"/>
              <a:t>The Financial Times guide to business start up 2021/23 : the most comprehensive guide for entrepreneurs </a:t>
            </a:r>
            <a:r>
              <a:rPr lang="en-GB" dirty="0"/>
              <a:t>. 32nd edition. Edited by Sara Williams 1973- author. Harlow, England : Pearson, p. 1 online resource</a:t>
            </a:r>
          </a:p>
          <a:p>
            <a:r>
              <a:rPr lang="en-GB" dirty="0"/>
              <a:t>10.  Young, P. (2007) </a:t>
            </a:r>
            <a:r>
              <a:rPr lang="en-GB" i="1" dirty="0"/>
              <a:t>Business plan</a:t>
            </a:r>
            <a:r>
              <a:rPr lang="en-GB" dirty="0"/>
              <a:t>. 1st ed. Edited by Paul Young. Chandni Chowk, Delhi: Global Media, p. 1 online resource</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3976285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0D823-D8A0-1C4D-4FE5-78F6DE8FCC8E}"/>
              </a:ext>
            </a:extLst>
          </p:cNvPr>
          <p:cNvSpPr>
            <a:spLocks noGrp="1"/>
          </p:cNvSpPr>
          <p:nvPr>
            <p:ph type="title"/>
          </p:nvPr>
        </p:nvSpPr>
        <p:spPr/>
        <p:txBody>
          <a:bodyPr/>
          <a:lstStyle/>
          <a:p>
            <a:r>
              <a:rPr lang="en-GB" dirty="0"/>
              <a:t>Ai statement</a:t>
            </a:r>
          </a:p>
        </p:txBody>
      </p:sp>
      <p:sp>
        <p:nvSpPr>
          <p:cNvPr id="3" name="Content Placeholder 2">
            <a:extLst>
              <a:ext uri="{FF2B5EF4-FFF2-40B4-BE49-F238E27FC236}">
                <a16:creationId xmlns:a16="http://schemas.microsoft.com/office/drawing/2014/main" id="{296C0F6D-861D-0C64-01AB-731064573CCD}"/>
              </a:ext>
            </a:extLst>
          </p:cNvPr>
          <p:cNvSpPr>
            <a:spLocks noGrp="1"/>
          </p:cNvSpPr>
          <p:nvPr>
            <p:ph idx="1"/>
          </p:nvPr>
        </p:nvSpPr>
        <p:spPr/>
        <p:txBody>
          <a:bodyPr/>
          <a:lstStyle/>
          <a:p>
            <a:r>
              <a:rPr lang="en-GB" dirty="0"/>
              <a:t>I confirm that I have not presented any AI generated text as my own work. I confirm I have copies of my drafts, notes, and other resources I used before, and after the use of ai tools which I may be asked to provide in evidence.</a:t>
            </a:r>
          </a:p>
          <a:p>
            <a:endParaRPr lang="en-GB" dirty="0"/>
          </a:p>
        </p:txBody>
      </p:sp>
    </p:spTree>
    <p:extLst>
      <p:ext uri="{BB962C8B-B14F-4D97-AF65-F5344CB8AC3E}">
        <p14:creationId xmlns:p14="http://schemas.microsoft.com/office/powerpoint/2010/main" val="42817233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393e522e2b860936dabe1bac91c76cbf">
  <xsd:schema xmlns:xsd="http://www.w3.org/2001/XMLSchema" xmlns:xs="http://www.w3.org/2001/XMLSchema" xmlns:p="http://schemas.microsoft.com/office/2006/metadata/properties" xmlns:ns3="3ef5847a-e696-4fee-a2c0-6c3f87568321" targetNamespace="http://schemas.microsoft.com/office/2006/metadata/properties" ma:root="true" ma:fieldsID="d7634b648959693a8d86fcee03bde4d2"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8D165551-F4DF-4692-9640-0650662260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3A5F533-5291-4F7D-8399-52A9CA331E5F}">
  <ds:schemaRefs>
    <ds:schemaRef ds:uri="http://schemas.microsoft.com/sharepoint/v3/contenttype/forms"/>
  </ds:schemaRefs>
</ds:datastoreItem>
</file>

<file path=customXml/itemProps3.xml><?xml version="1.0" encoding="utf-8"?>
<ds:datastoreItem xmlns:ds="http://schemas.openxmlformats.org/officeDocument/2006/customXml" ds:itemID="{B872F018-CED7-430F-AEA1-A8504AC3D8DA}">
  <ds:schemaRefs>
    <ds:schemaRef ds:uri="http://purl.org/dc/terms/"/>
    <ds:schemaRef ds:uri="http://schemas.openxmlformats.org/package/2006/metadata/core-properties"/>
    <ds:schemaRef ds:uri="http://schemas.microsoft.com/office/2006/documentManagement/types"/>
    <ds:schemaRef ds:uri="http://purl.org/dc/dcmitype/"/>
    <ds:schemaRef ds:uri="http://purl.org/dc/elements/1.1/"/>
    <ds:schemaRef ds:uri="http://schemas.microsoft.com/office/2006/metadata/properties"/>
    <ds:schemaRef ds:uri="http://www.w3.org/XML/1998/namespace"/>
    <ds:schemaRef ds:uri="http://schemas.microsoft.com/office/infopath/2007/PartnerControls"/>
    <ds:schemaRef ds:uri="3ef5847a-e696-4fee-a2c0-6c3f87568321"/>
  </ds:schemaRefs>
</ds:datastoreItem>
</file>

<file path=docProps/app.xml><?xml version="1.0" encoding="utf-8"?>
<Properties xmlns="http://schemas.openxmlformats.org/officeDocument/2006/extended-properties" xmlns:vt="http://schemas.openxmlformats.org/officeDocument/2006/docPropsVTypes">
  <TotalTime>1856</TotalTime>
  <Words>1960</Words>
  <Application>Microsoft Office PowerPoint</Application>
  <PresentationFormat>Widescreen</PresentationFormat>
  <Paragraphs>97</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Aptos Display</vt:lpstr>
      <vt:lpstr>Arial</vt:lpstr>
      <vt:lpstr>Calibri</vt:lpstr>
      <vt:lpstr>Office Theme</vt:lpstr>
      <vt:lpstr>Module Name – BMSW4011 –  Managing Enterprise Module Lead: Mel Squire </vt:lpstr>
      <vt:lpstr>Content page</vt:lpstr>
      <vt:lpstr>1. Business proposition </vt:lpstr>
      <vt:lpstr>1.1 Description and business name </vt:lpstr>
      <vt:lpstr>1.2 My Story </vt:lpstr>
      <vt:lpstr>1.3 Mission aim/ SMART objective/ USP </vt:lpstr>
      <vt:lpstr>1.4 Legal structure </vt:lpstr>
      <vt:lpstr>1.5 Location</vt:lpstr>
      <vt:lpstr>1.6 HRM strategy </vt:lpstr>
      <vt:lpstr>1.7Financial overview </vt:lpstr>
      <vt:lpstr>1.8 SWOT</vt:lpstr>
      <vt:lpstr>1.9.Market research </vt:lpstr>
      <vt:lpstr>2. Marketing Strategies </vt:lpstr>
      <vt:lpstr>2.1.Marketing examples </vt:lpstr>
      <vt:lpstr>3.Angel investor pitch </vt:lpstr>
      <vt:lpstr>Reference list</vt:lpstr>
      <vt:lpstr>Ai statement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Caldararu Atos</dc:creator>
  <cp:lastModifiedBy>Amina Constantin (2513615)</cp:lastModifiedBy>
  <cp:revision>2</cp:revision>
  <dcterms:created xsi:type="dcterms:W3CDTF">2026-06-20T18:51:19Z</dcterms:created>
  <dcterms:modified xsi:type="dcterms:W3CDTF">2026-06-22T12:39:21Z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