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61" r:id="rId3"/>
    <p:sldId id="293" r:id="rId4"/>
    <p:sldId id="289" r:id="rId5"/>
    <p:sldId id="294" r:id="rId6"/>
    <p:sldId id="269" r:id="rId7"/>
    <p:sldId id="274" r:id="rId8"/>
    <p:sldId id="275" r:id="rId9"/>
    <p:sldId id="277" r:id="rId10"/>
    <p:sldId id="262" r:id="rId11"/>
    <p:sldId id="263" r:id="rId12"/>
    <p:sldId id="301" r:id="rId13"/>
    <p:sldId id="298" r:id="rId14"/>
    <p:sldId id="273" r:id="rId15"/>
    <p:sldId id="264" r:id="rId16"/>
    <p:sldId id="286" r:id="rId17"/>
    <p:sldId id="295" r:id="rId18"/>
    <p:sldId id="296" r:id="rId19"/>
    <p:sldId id="297" r:id="rId20"/>
    <p:sldId id="291" r:id="rId21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  <a:srgbClr val="0000FF"/>
    <a:srgbClr val="CC66FF"/>
    <a:srgbClr val="FFCC99"/>
    <a:srgbClr val="99CC00"/>
    <a:srgbClr val="FFCC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5223F7-7A98-4C11-BC9A-DA3754AA4B48}" v="16" dt="2022-09-21T20:26:59.6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214" autoAdjust="0"/>
    <p:restoredTop sz="71092" autoAdjust="0"/>
  </p:normalViewPr>
  <p:slideViewPr>
    <p:cSldViewPr showGuides="1">
      <p:cViewPr varScale="1">
        <p:scale>
          <a:sx n="86" d="100"/>
          <a:sy n="86" d="100"/>
        </p:scale>
        <p:origin x="2736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C25223F7-7A98-4C11-BC9A-DA3754AA4B48}"/>
    <pc:docChg chg="undo custSel delSld modSld">
      <pc:chgData name="Ewa Kazimierska" userId="8edb7084-dccb-4d8f-9cfb-38098ea1d667" providerId="ADAL" clId="{C25223F7-7A98-4C11-BC9A-DA3754AA4B48}" dt="2022-09-21T20:29:05.278" v="49" actId="1076"/>
      <pc:docMkLst>
        <pc:docMk/>
      </pc:docMkLst>
      <pc:sldChg chg="modSp mod">
        <pc:chgData name="Ewa Kazimierska" userId="8edb7084-dccb-4d8f-9cfb-38098ea1d667" providerId="ADAL" clId="{C25223F7-7A98-4C11-BC9A-DA3754AA4B48}" dt="2022-09-21T20:29:05.278" v="49" actId="1076"/>
        <pc:sldMkLst>
          <pc:docMk/>
          <pc:sldMk cId="0" sldId="256"/>
        </pc:sldMkLst>
        <pc:spChg chg="mod">
          <ac:chgData name="Ewa Kazimierska" userId="8edb7084-dccb-4d8f-9cfb-38098ea1d667" providerId="ADAL" clId="{C25223F7-7A98-4C11-BC9A-DA3754AA4B48}" dt="2022-09-21T20:29:05.278" v="49" actId="1076"/>
          <ac:spMkLst>
            <pc:docMk/>
            <pc:sldMk cId="0" sldId="256"/>
            <ac:spMk id="4" creationId="{1352B44D-2F95-477B-9031-98EFD33A4D63}"/>
          </ac:spMkLst>
        </pc:spChg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1864714865" sldId="260"/>
        </pc:sldMkLst>
      </pc:sldChg>
      <pc:sldChg chg="addSp modSp mod modNotesTx">
        <pc:chgData name="Ewa Kazimierska" userId="8edb7084-dccb-4d8f-9cfb-38098ea1d667" providerId="ADAL" clId="{C25223F7-7A98-4C11-BC9A-DA3754AA4B48}" dt="2022-09-21T20:28:35.682" v="32" actId="6549"/>
        <pc:sldMkLst>
          <pc:docMk/>
          <pc:sldMk cId="567247883" sldId="261"/>
        </pc:sldMkLst>
        <pc:spChg chg="add mod">
          <ac:chgData name="Ewa Kazimierska" userId="8edb7084-dccb-4d8f-9cfb-38098ea1d667" providerId="ADAL" clId="{C25223F7-7A98-4C11-BC9A-DA3754AA4B48}" dt="2022-09-21T20:17:55.172" v="1" actId="1076"/>
          <ac:spMkLst>
            <pc:docMk/>
            <pc:sldMk cId="567247883" sldId="261"/>
            <ac:spMk id="14" creationId="{FB01F424-2C92-4FE8-96C8-95EA32B0B427}"/>
          </ac:spMkLst>
        </pc:spChg>
      </pc:sldChg>
      <pc:sldChg chg="addSp modSp mod">
        <pc:chgData name="Ewa Kazimierska" userId="8edb7084-dccb-4d8f-9cfb-38098ea1d667" providerId="ADAL" clId="{C25223F7-7A98-4C11-BC9A-DA3754AA4B48}" dt="2022-09-21T20:25:42.771" v="19" actId="1076"/>
        <pc:sldMkLst>
          <pc:docMk/>
          <pc:sldMk cId="2531049936" sldId="262"/>
        </pc:sldMkLst>
        <pc:spChg chg="mod">
          <ac:chgData name="Ewa Kazimierska" userId="8edb7084-dccb-4d8f-9cfb-38098ea1d667" providerId="ADAL" clId="{C25223F7-7A98-4C11-BC9A-DA3754AA4B48}" dt="2022-09-21T20:25:42.771" v="19" actId="1076"/>
          <ac:spMkLst>
            <pc:docMk/>
            <pc:sldMk cId="2531049936" sldId="262"/>
            <ac:spMk id="72" creationId="{2FD84576-00AA-49FF-B7EF-87AC7DD966FD}"/>
          </ac:spMkLst>
        </pc:spChg>
        <pc:spChg chg="add mod">
          <ac:chgData name="Ewa Kazimierska" userId="8edb7084-dccb-4d8f-9cfb-38098ea1d667" providerId="ADAL" clId="{C25223F7-7A98-4C11-BC9A-DA3754AA4B48}" dt="2022-09-21T20:25:37.798" v="18"/>
          <ac:spMkLst>
            <pc:docMk/>
            <pc:sldMk cId="2531049936" sldId="262"/>
            <ac:spMk id="105" creationId="{D07BB841-45AE-4A4E-BE4D-C45F0E9E0490}"/>
          </ac:spMkLst>
        </pc:spChg>
      </pc:sldChg>
      <pc:sldChg chg="addSp modSp">
        <pc:chgData name="Ewa Kazimierska" userId="8edb7084-dccb-4d8f-9cfb-38098ea1d667" providerId="ADAL" clId="{C25223F7-7A98-4C11-BC9A-DA3754AA4B48}" dt="2022-09-21T20:26:05.367" v="23"/>
        <pc:sldMkLst>
          <pc:docMk/>
          <pc:sldMk cId="3182923478" sldId="264"/>
        </pc:sldMkLst>
        <pc:spChg chg="add mod">
          <ac:chgData name="Ewa Kazimierska" userId="8edb7084-dccb-4d8f-9cfb-38098ea1d667" providerId="ADAL" clId="{C25223F7-7A98-4C11-BC9A-DA3754AA4B48}" dt="2022-09-21T20:26:05.367" v="23"/>
          <ac:spMkLst>
            <pc:docMk/>
            <pc:sldMk cId="3182923478" sldId="264"/>
            <ac:spMk id="30" creationId="{466A5230-8772-4FFD-90DE-309C7C31DCAE}"/>
          </ac:spMkLst>
        </pc:spChg>
      </pc:sldChg>
      <pc:sldChg chg="addSp modSp mod">
        <pc:chgData name="Ewa Kazimierska" userId="8edb7084-dccb-4d8f-9cfb-38098ea1d667" providerId="ADAL" clId="{C25223F7-7A98-4C11-BC9A-DA3754AA4B48}" dt="2022-09-21T20:19:13.586" v="12" actId="1037"/>
        <pc:sldMkLst>
          <pc:docMk/>
          <pc:sldMk cId="1442008139" sldId="269"/>
        </pc:sldMkLst>
        <pc:spChg chg="add mod">
          <ac:chgData name="Ewa Kazimierska" userId="8edb7084-dccb-4d8f-9cfb-38098ea1d667" providerId="ADAL" clId="{C25223F7-7A98-4C11-BC9A-DA3754AA4B48}" dt="2022-09-21T20:19:13.586" v="12" actId="1037"/>
          <ac:spMkLst>
            <pc:docMk/>
            <pc:sldMk cId="1442008139" sldId="269"/>
            <ac:spMk id="15" creationId="{498E6DE5-EECF-4D79-80E8-62299C556830}"/>
          </ac:spMkLst>
        </pc:spChg>
      </pc:sldChg>
      <pc:sldChg chg="addSp modSp">
        <pc:chgData name="Ewa Kazimierska" userId="8edb7084-dccb-4d8f-9cfb-38098ea1d667" providerId="ADAL" clId="{C25223F7-7A98-4C11-BC9A-DA3754AA4B48}" dt="2022-09-21T20:25:59.838" v="22"/>
        <pc:sldMkLst>
          <pc:docMk/>
          <pc:sldMk cId="123711541" sldId="273"/>
        </pc:sldMkLst>
        <pc:spChg chg="add mod">
          <ac:chgData name="Ewa Kazimierska" userId="8edb7084-dccb-4d8f-9cfb-38098ea1d667" providerId="ADAL" clId="{C25223F7-7A98-4C11-BC9A-DA3754AA4B48}" dt="2022-09-21T20:25:59.838" v="22"/>
          <ac:spMkLst>
            <pc:docMk/>
            <pc:sldMk cId="123711541" sldId="273"/>
            <ac:spMk id="12" creationId="{E13CC765-CE85-426C-B453-3CC93F33C172}"/>
          </ac:spMkLst>
        </pc:spChg>
      </pc:sldChg>
      <pc:sldChg chg="addSp delSp modSp mod">
        <pc:chgData name="Ewa Kazimierska" userId="8edb7084-dccb-4d8f-9cfb-38098ea1d667" providerId="ADAL" clId="{C25223F7-7A98-4C11-BC9A-DA3754AA4B48}" dt="2022-09-21T20:25:25.636" v="15"/>
        <pc:sldMkLst>
          <pc:docMk/>
          <pc:sldMk cId="1391216435" sldId="275"/>
        </pc:sldMkLst>
        <pc:spChg chg="add del">
          <ac:chgData name="Ewa Kazimierska" userId="8edb7084-dccb-4d8f-9cfb-38098ea1d667" providerId="ADAL" clId="{C25223F7-7A98-4C11-BC9A-DA3754AA4B48}" dt="2022-09-21T20:25:14.339" v="14" actId="22"/>
          <ac:spMkLst>
            <pc:docMk/>
            <pc:sldMk cId="1391216435" sldId="275"/>
            <ac:spMk id="17" creationId="{76A72D73-F034-47EE-8585-6C488388E45C}"/>
          </ac:spMkLst>
        </pc:spChg>
        <pc:spChg chg="add mod">
          <ac:chgData name="Ewa Kazimierska" userId="8edb7084-dccb-4d8f-9cfb-38098ea1d667" providerId="ADAL" clId="{C25223F7-7A98-4C11-BC9A-DA3754AA4B48}" dt="2022-09-21T20:25:25.636" v="15"/>
          <ac:spMkLst>
            <pc:docMk/>
            <pc:sldMk cId="1391216435" sldId="275"/>
            <ac:spMk id="19" creationId="{1720FCCF-5107-4277-908A-96FCF165794C}"/>
          </ac:spMkLst>
        </pc:spChg>
      </pc:sldChg>
      <pc:sldChg chg="addSp modSp mod">
        <pc:chgData name="Ewa Kazimierska" userId="8edb7084-dccb-4d8f-9cfb-38098ea1d667" providerId="ADAL" clId="{C25223F7-7A98-4C11-BC9A-DA3754AA4B48}" dt="2022-09-21T20:25:33.521" v="17" actId="1036"/>
        <pc:sldMkLst>
          <pc:docMk/>
          <pc:sldMk cId="1014581551" sldId="277"/>
        </pc:sldMkLst>
        <pc:spChg chg="add mod">
          <ac:chgData name="Ewa Kazimierska" userId="8edb7084-dccb-4d8f-9cfb-38098ea1d667" providerId="ADAL" clId="{C25223F7-7A98-4C11-BC9A-DA3754AA4B48}" dt="2022-09-21T20:25:33.521" v="17" actId="1036"/>
          <ac:spMkLst>
            <pc:docMk/>
            <pc:sldMk cId="1014581551" sldId="277"/>
            <ac:spMk id="11" creationId="{D6C4B454-703F-4FF7-A695-3E745A247A01}"/>
          </ac:spMkLst>
        </pc:spChg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2428149435" sldId="283"/>
        </pc:sldMkLst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3506078761" sldId="284"/>
        </pc:sldMkLst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2926125791" sldId="285"/>
        </pc:sldMkLst>
      </pc:sldChg>
      <pc:sldChg chg="addSp modSp modNotesTx">
        <pc:chgData name="Ewa Kazimierska" userId="8edb7084-dccb-4d8f-9cfb-38098ea1d667" providerId="ADAL" clId="{C25223F7-7A98-4C11-BC9A-DA3754AA4B48}" dt="2022-09-21T20:27:17.713" v="30" actId="6549"/>
        <pc:sldMkLst>
          <pc:docMk/>
          <pc:sldMk cId="2579165975" sldId="286"/>
        </pc:sldMkLst>
        <pc:spChg chg="add mod">
          <ac:chgData name="Ewa Kazimierska" userId="8edb7084-dccb-4d8f-9cfb-38098ea1d667" providerId="ADAL" clId="{C25223F7-7A98-4C11-BC9A-DA3754AA4B48}" dt="2022-09-21T20:26:10.180" v="24"/>
          <ac:spMkLst>
            <pc:docMk/>
            <pc:sldMk cId="2579165975" sldId="286"/>
            <ac:spMk id="14" creationId="{D0CBDB28-94DE-4466-A4A0-21A526C51DFD}"/>
          </ac:spMkLst>
        </pc:spChg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3401428571" sldId="288"/>
        </pc:sldMkLst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2857747231" sldId="290"/>
        </pc:sldMkLst>
      </pc:sldChg>
      <pc:sldChg chg="addSp modSp">
        <pc:chgData name="Ewa Kazimierska" userId="8edb7084-dccb-4d8f-9cfb-38098ea1d667" providerId="ADAL" clId="{C25223F7-7A98-4C11-BC9A-DA3754AA4B48}" dt="2022-09-21T20:26:59.654" v="29"/>
        <pc:sldMkLst>
          <pc:docMk/>
          <pc:sldMk cId="3598661850" sldId="291"/>
        </pc:sldMkLst>
        <pc:spChg chg="add mod">
          <ac:chgData name="Ewa Kazimierska" userId="8edb7084-dccb-4d8f-9cfb-38098ea1d667" providerId="ADAL" clId="{C25223F7-7A98-4C11-BC9A-DA3754AA4B48}" dt="2022-09-21T20:26:59.654" v="29"/>
          <ac:spMkLst>
            <pc:docMk/>
            <pc:sldMk cId="3598661850" sldId="291"/>
            <ac:spMk id="11" creationId="{991AD2E7-E169-45E0-9809-6F035AB9E07E}"/>
          </ac:spMkLst>
        </pc:spChg>
      </pc:sldChg>
      <pc:sldChg chg="addSp modSp mod modNotesTx">
        <pc:chgData name="Ewa Kazimierska" userId="8edb7084-dccb-4d8f-9cfb-38098ea1d667" providerId="ADAL" clId="{C25223F7-7A98-4C11-BC9A-DA3754AA4B48}" dt="2022-09-21T20:28:28.021" v="31" actId="6549"/>
        <pc:sldMkLst>
          <pc:docMk/>
          <pc:sldMk cId="2026574534" sldId="293"/>
        </pc:sldMkLst>
        <pc:spChg chg="add mod">
          <ac:chgData name="Ewa Kazimierska" userId="8edb7084-dccb-4d8f-9cfb-38098ea1d667" providerId="ADAL" clId="{C25223F7-7A98-4C11-BC9A-DA3754AA4B48}" dt="2022-09-21T20:18:48.335" v="5" actId="1076"/>
          <ac:spMkLst>
            <pc:docMk/>
            <pc:sldMk cId="2026574534" sldId="293"/>
            <ac:spMk id="13" creationId="{BD65FF68-8C31-4EC2-954C-10D3F576895A}"/>
          </ac:spMkLst>
        </pc:spChg>
        <pc:spChg chg="mod">
          <ac:chgData name="Ewa Kazimierska" userId="8edb7084-dccb-4d8f-9cfb-38098ea1d667" providerId="ADAL" clId="{C25223F7-7A98-4C11-BC9A-DA3754AA4B48}" dt="2022-09-21T20:18:43.546" v="4" actId="1076"/>
          <ac:spMkLst>
            <pc:docMk/>
            <pc:sldMk cId="2026574534" sldId="293"/>
            <ac:spMk id="27" creationId="{114D9993-C62F-42A2-9334-DCF75DD1A876}"/>
          </ac:spMkLst>
        </pc:spChg>
      </pc:sldChg>
      <pc:sldChg chg="addSp modSp mod">
        <pc:chgData name="Ewa Kazimierska" userId="8edb7084-dccb-4d8f-9cfb-38098ea1d667" providerId="ADAL" clId="{C25223F7-7A98-4C11-BC9A-DA3754AA4B48}" dt="2022-09-21T20:18:58.497" v="7" actId="1076"/>
        <pc:sldMkLst>
          <pc:docMk/>
          <pc:sldMk cId="4159793142" sldId="294"/>
        </pc:sldMkLst>
        <pc:spChg chg="add mod">
          <ac:chgData name="Ewa Kazimierska" userId="8edb7084-dccb-4d8f-9cfb-38098ea1d667" providerId="ADAL" clId="{C25223F7-7A98-4C11-BC9A-DA3754AA4B48}" dt="2022-09-21T20:18:58.497" v="7" actId="1076"/>
          <ac:spMkLst>
            <pc:docMk/>
            <pc:sldMk cId="4159793142" sldId="294"/>
            <ac:spMk id="22" creationId="{978DB0F7-C514-4C53-B8E1-6DDC45675502}"/>
          </ac:spMkLst>
        </pc:spChg>
      </pc:sldChg>
      <pc:sldChg chg="addSp modSp">
        <pc:chgData name="Ewa Kazimierska" userId="8edb7084-dccb-4d8f-9cfb-38098ea1d667" providerId="ADAL" clId="{C25223F7-7A98-4C11-BC9A-DA3754AA4B48}" dt="2022-09-21T20:26:17.548" v="25"/>
        <pc:sldMkLst>
          <pc:docMk/>
          <pc:sldMk cId="323284794" sldId="295"/>
        </pc:sldMkLst>
        <pc:spChg chg="add mod">
          <ac:chgData name="Ewa Kazimierska" userId="8edb7084-dccb-4d8f-9cfb-38098ea1d667" providerId="ADAL" clId="{C25223F7-7A98-4C11-BC9A-DA3754AA4B48}" dt="2022-09-21T20:26:17.548" v="25"/>
          <ac:spMkLst>
            <pc:docMk/>
            <pc:sldMk cId="323284794" sldId="295"/>
            <ac:spMk id="39" creationId="{0ED6A1B0-34B8-4EAE-9B4B-BA2252D15B9B}"/>
          </ac:spMkLst>
        </pc:spChg>
      </pc:sldChg>
      <pc:sldChg chg="addSp modSp">
        <pc:chgData name="Ewa Kazimierska" userId="8edb7084-dccb-4d8f-9cfb-38098ea1d667" providerId="ADAL" clId="{C25223F7-7A98-4C11-BC9A-DA3754AA4B48}" dt="2022-09-21T20:26:25.110" v="26"/>
        <pc:sldMkLst>
          <pc:docMk/>
          <pc:sldMk cId="2406386752" sldId="296"/>
        </pc:sldMkLst>
        <pc:spChg chg="add mod">
          <ac:chgData name="Ewa Kazimierska" userId="8edb7084-dccb-4d8f-9cfb-38098ea1d667" providerId="ADAL" clId="{C25223F7-7A98-4C11-BC9A-DA3754AA4B48}" dt="2022-09-21T20:26:25.110" v="26"/>
          <ac:spMkLst>
            <pc:docMk/>
            <pc:sldMk cId="2406386752" sldId="296"/>
            <ac:spMk id="20" creationId="{BCA1E6E7-1EC4-4D06-99F7-ABF22059235F}"/>
          </ac:spMkLst>
        </pc:spChg>
      </pc:sldChg>
      <pc:sldChg chg="addSp modSp mod">
        <pc:chgData name="Ewa Kazimierska" userId="8edb7084-dccb-4d8f-9cfb-38098ea1d667" providerId="ADAL" clId="{C25223F7-7A98-4C11-BC9A-DA3754AA4B48}" dt="2022-09-21T20:26:34.212" v="27" actId="1076"/>
        <pc:sldMkLst>
          <pc:docMk/>
          <pc:sldMk cId="3042636321" sldId="297"/>
        </pc:sldMkLst>
        <pc:spChg chg="add mod">
          <ac:chgData name="Ewa Kazimierska" userId="8edb7084-dccb-4d8f-9cfb-38098ea1d667" providerId="ADAL" clId="{C25223F7-7A98-4C11-BC9A-DA3754AA4B48}" dt="2022-09-21T20:26:34.212" v="27" actId="1076"/>
          <ac:spMkLst>
            <pc:docMk/>
            <pc:sldMk cId="3042636321" sldId="297"/>
            <ac:spMk id="19" creationId="{94C98C11-D827-447C-AEB7-A2FB171061BE}"/>
          </ac:spMkLst>
        </pc:spChg>
      </pc:sldChg>
      <pc:sldChg chg="addSp modSp">
        <pc:chgData name="Ewa Kazimierska" userId="8edb7084-dccb-4d8f-9cfb-38098ea1d667" providerId="ADAL" clId="{C25223F7-7A98-4C11-BC9A-DA3754AA4B48}" dt="2022-09-21T20:25:52.828" v="21"/>
        <pc:sldMkLst>
          <pc:docMk/>
          <pc:sldMk cId="1427041168" sldId="298"/>
        </pc:sldMkLst>
        <pc:spChg chg="add mod">
          <ac:chgData name="Ewa Kazimierska" userId="8edb7084-dccb-4d8f-9cfb-38098ea1d667" providerId="ADAL" clId="{C25223F7-7A98-4C11-BC9A-DA3754AA4B48}" dt="2022-09-21T20:25:52.828" v="21"/>
          <ac:spMkLst>
            <pc:docMk/>
            <pc:sldMk cId="1427041168" sldId="298"/>
            <ac:spMk id="13" creationId="{A8AF0A17-8C98-4ABA-974B-4E0145BB3E51}"/>
          </ac:spMkLst>
        </pc:spChg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3332164874" sldId="299"/>
        </pc:sldMkLst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1155418813" sldId="300"/>
        </pc:sldMkLst>
      </pc:sldChg>
      <pc:sldChg chg="addSp modSp">
        <pc:chgData name="Ewa Kazimierska" userId="8edb7084-dccb-4d8f-9cfb-38098ea1d667" providerId="ADAL" clId="{C25223F7-7A98-4C11-BC9A-DA3754AA4B48}" dt="2022-09-21T20:25:48.560" v="20"/>
        <pc:sldMkLst>
          <pc:docMk/>
          <pc:sldMk cId="1779238668" sldId="301"/>
        </pc:sldMkLst>
        <pc:spChg chg="add mod">
          <ac:chgData name="Ewa Kazimierska" userId="8edb7084-dccb-4d8f-9cfb-38098ea1d667" providerId="ADAL" clId="{C25223F7-7A98-4C11-BC9A-DA3754AA4B48}" dt="2022-09-21T20:25:48.560" v="20"/>
          <ac:spMkLst>
            <pc:docMk/>
            <pc:sldMk cId="1779238668" sldId="301"/>
            <ac:spMk id="9" creationId="{0DE62D74-0AEB-4EB8-AF90-DED89D1A4DDB}"/>
          </ac:spMkLst>
        </pc:spChg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3770629327" sldId="302"/>
        </pc:sldMkLst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1852048407" sldId="303"/>
        </pc:sldMkLst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2778388188" sldId="304"/>
        </pc:sldMkLst>
      </pc:sldChg>
      <pc:sldChg chg="del">
        <pc:chgData name="Ewa Kazimierska" userId="8edb7084-dccb-4d8f-9cfb-38098ea1d667" providerId="ADAL" clId="{C25223F7-7A98-4C11-BC9A-DA3754AA4B48}" dt="2022-09-21T20:26:55.744" v="28" actId="47"/>
        <pc:sldMkLst>
          <pc:docMk/>
          <pc:sldMk cId="3474656741" sldId="30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A9B03C-EA7E-450A-BD87-9F71210849CD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46FFC1-170F-4157-9ECA-95566BCCB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386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tionary.org/wiki/%E1%BC%B4%CF%83%CE%BF%CF%82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en.wikipedia.org/wiki/Periodic_table" TargetMode="External"/><Relationship Id="rId4" Type="http://schemas.openxmlformats.org/officeDocument/2006/relationships/hyperlink" Target="https://en.wiktionary.org/wiki/%CF%84%CF%8C%CF%80%CE%BF%CF%82" TargetMode="Externa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6FFC1-170F-4157-9ECA-95566BCCB4D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699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6FFC1-170F-4157-9ECA-95566BCCB4D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528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0" dirty="0">
                <a:solidFill>
                  <a:srgbClr val="231F2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Everything in the universe contains the atoms of at least one or more elements.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Ancient scientists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– four elements: earth, fire, air, and water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Alchemist – could turn base things into pure gold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BIG BANG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– Hydrogen and Helium were formed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Heavier elements formed as a result of fusion (extreme temperature and pressure)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Planets formed from heavier elements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6FFC1-170F-4157-9ECA-95566BCCB4D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558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Elementary particles include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quarks (the constituents of protons and neutrons), leptons (electrons,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muons, </a:t>
            </a:r>
            <a:r>
              <a:rPr lang="en-GB" b="1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taus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, and neutrinos), gauge bosons (photons, gluons, and W and Z bosons) and the Higgs boson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6FFC1-170F-4157-9ECA-95566BCCB4D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1860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6FFC1-170F-4157-9ECA-95566BCCB4D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3103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6FFC1-170F-4157-9ECA-95566BCCB4D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3240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6FFC1-170F-4157-9ECA-95566BCCB4D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4006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6FFC1-170F-4157-9ECA-95566BCCB4D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2353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6FFC1-170F-4157-9ECA-95566BCCB4D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27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term isotope is formed from the Greek roots isos (</a:t>
            </a:r>
            <a:r>
              <a:rPr lang="en-GB" sz="1200" b="0" i="0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3" tooltip="wikt:ἴσος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ἴσος</a:t>
            </a:r>
            <a:r>
              <a:rPr lang="en-GB" sz="1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"equal") and </a:t>
            </a:r>
            <a:r>
              <a:rPr lang="en-GB" sz="1200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topos</a:t>
            </a:r>
            <a:r>
              <a:rPr lang="en-GB" sz="1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200" b="0" i="0" strike="noStrike" dirty="0" err="1">
                <a:solidFill>
                  <a:srgbClr val="009999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4" tooltip="wikt:τόπος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τό</a:t>
            </a:r>
            <a:r>
              <a:rPr lang="en-GB" sz="1200" b="0" i="0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4" tooltip="wikt:τόπος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πος</a:t>
            </a:r>
            <a:r>
              <a:rPr lang="en-GB" sz="1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"place"), meaning "the same place"; thus, the meaning behind the name is that different isotopes of a single element occupy the same position on the </a:t>
            </a:r>
            <a:r>
              <a:rPr lang="en-GB" sz="1200" b="0" i="0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5" tooltip="Periodic tab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periodic table</a:t>
            </a:r>
            <a:r>
              <a:rPr lang="en-GB" sz="1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C3DC-3FC5-49AB-B881-DC4B17D130E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3556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6FFC1-170F-4157-9ECA-95566BCCB4D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628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98384-44DC-435B-A9F8-71A1633CD7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3F3E6-F572-4F6B-9141-5BDCB4F14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A0294-9D3C-480A-8CD3-E5FAE42F7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2CFC3-67F6-4561-951C-E363E7A95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CF6BE-16B8-46FB-AC5B-4059553D7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C39CDE-D3D1-437D-A42A-BEC252AA9F6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3373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423B8-8291-4FBE-8FC2-C9BFAFF77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32E46-CF31-4338-A400-1453347E7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9A1C1-F560-44CB-A980-D36D43CD9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AB042-D015-43DE-A281-F3B73D6BD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66EF9C-838E-4F78-9B42-029065E94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DB1192-BDEA-41C8-92C7-4BE2D2E96004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34694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5B69-D448-4BA3-9E04-13F611AFC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AB5E00-BD02-46E7-9F73-C181A411E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B0FEA-A164-41B7-816A-2B171ED70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FE9C-A28F-4430-8E36-A0B98CC8E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90DA3-B5E9-4BFC-B7F7-CCDD02257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653E58-83AB-4E24-9335-DBFBBC6ADA4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06068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3A7FF-DFE6-483A-91FA-4A172717C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76126-D59A-4D5C-AE14-D6EB84B33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468B0B-9DB6-4174-A1B2-258B4B660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D27749-9363-4D80-A78B-C706A70AD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D2299D-B3D9-41BC-905D-199660FDE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A9A10E-4899-43A5-87A5-F01A4F7CD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9DD50F-DF8B-410E-B266-7BBBC4289E5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328363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426B-B5C3-4854-814C-DAEF8160D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70AFD-D7CB-450A-9FFE-25FE16DEA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E1D8E-947B-4703-909E-ECF971F472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0D486E-2012-4821-A9C7-2CD5E8B1E1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108964-6DF2-4C3E-93BE-AB2D8D195D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CF2B26-18CF-42C5-AB9B-1CC1BDAF1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46BE3C-6F8E-483E-B9D8-D39F1BF75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E967F0-45D9-49D0-B64A-F78FB8105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6CD40F-CD40-4D23-9E14-87B3582A6EB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281743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4463B-5335-46AE-BFE5-EE90F3DDD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E820C-BE52-4337-B081-505F9307A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452A4C-9452-48E2-A27C-1E3C9FE49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5EC42C-8C58-4FEE-9696-607A13380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69E60D-2D75-47EF-823F-A7873605D9CF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16737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BE1EE6-70F8-472F-BEFE-D0F109799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A2894-EA45-4C0A-AA1C-93F924C37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17FDF7-0857-49DB-8BEF-A5BDD64CE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1BA16A-EF9E-4C97-954B-A6D831176CB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9235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299CF-2C62-43AF-A53B-0C959B9FE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5C96B-AEAC-4F00-9795-380DA1BB2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DD350-CB2A-467F-A6F1-0F1FFDF2ED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D17068-537E-4846-98E9-56B33E3A3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79D425-4C52-437B-BBBE-9D0A0329F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AA2661-4451-4B0B-BBF3-B9903978C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CB1476-7AA8-471E-AAAD-D2F880718C4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58644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90ECF-7B74-44B4-BD5A-F4422A2E4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0FD94C-EBA5-4CA6-8A48-58EF4507CF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3F00A-5F30-41CC-89D6-1A234D48DF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CA3854-7BBB-42C7-ACC6-6C17889F1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EE8D83-B68A-4DF1-BDE2-CB6C45880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1EEF2-BF60-4DE1-979F-F25F524DF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D91B6-8F7F-4367-8F77-6D2AAF1A437E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651662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23452-2B4C-47A8-B59E-15A8AABCE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8AABD-A9F6-47E7-906D-02EA1C743D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8AA164-2C03-4676-BCD8-33778DA53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DC70D-C73B-4EB5-B59E-A889D003D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0AACC-7261-41FE-B0DF-3F8BD3670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898CAC-1C36-4D8B-B3EA-4846A7CC2A7E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799997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528522-5938-4836-8779-6EEA316C48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B5C6DB-E346-47D9-828F-60B8558622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4693D-B210-416B-9540-0AAB80778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E79DD-6B2F-418C-9B34-AC16ECEA5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AA966-C142-49CA-B46C-ABEA22826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0AF0D4-CD30-4285-8F90-0FEFB5D29F8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95911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91A53F73-9B6C-46BB-B43F-9D38A92F36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CD8F2D0-1938-4B72-963C-5317ABF423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A07C8464-BF41-455D-948A-74113B627D0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7088FD4A-E974-4A41-80D5-5CD5987655C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1A6CCBA7-A0B9-4695-9E4B-E7AE628CBCC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F4F3056-6684-43F5-AF46-6F5A5AD8E561}" type="slidenum">
              <a:rPr lang="es-ES" altLang="en-US"/>
              <a:pPr/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hyperlink" Target="https://youtu.be/kqe9tEcZkno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youtu.be/MGUPKA_pOEE" TargetMode="External"/><Relationship Id="rId5" Type="http://schemas.openxmlformats.org/officeDocument/2006/relationships/hyperlink" Target="https://youtu.be/6ZY6d6jrq-0" TargetMode="Externa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/>
          <a:lstStyle/>
          <a:p>
            <a:r>
              <a:rPr lang="en-GB" dirty="0"/>
              <a:t>PERIODIC TABLE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Lecture 2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3563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52B44D-2F95-477B-9031-98EFD33A4D63}"/>
              </a:ext>
            </a:extLst>
          </p:cNvPr>
          <p:cNvSpPr txBox="1"/>
          <p:nvPr/>
        </p:nvSpPr>
        <p:spPr>
          <a:xfrm>
            <a:off x="8001000" y="12395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Y2-22/23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DBE83B-B781-4664-93E0-CBFEC4CCE4B0}"/>
              </a:ext>
            </a:extLst>
          </p:cNvPr>
          <p:cNvSpPr txBox="1"/>
          <p:nvPr/>
        </p:nvSpPr>
        <p:spPr>
          <a:xfrm>
            <a:off x="0" y="-11200"/>
            <a:ext cx="1321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ACDB4011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BF25664B-BDD1-4F77-9B74-E57541C637E5}"/>
              </a:ext>
            </a:extLst>
          </p:cNvPr>
          <p:cNvSpPr txBox="1"/>
          <p:nvPr/>
        </p:nvSpPr>
        <p:spPr>
          <a:xfrm>
            <a:off x="-10915" y="39853"/>
            <a:ext cx="8752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TABLE –BASIC TOOLBOX OF EVERY CHEMIST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1CA253B-8925-4722-868A-06DFCA716098}"/>
              </a:ext>
            </a:extLst>
          </p:cNvPr>
          <p:cNvGrpSpPr/>
          <p:nvPr/>
        </p:nvGrpSpPr>
        <p:grpSpPr>
          <a:xfrm>
            <a:off x="-5458" y="824675"/>
            <a:ext cx="9154915" cy="5076454"/>
            <a:chOff x="0" y="-142920"/>
            <a:chExt cx="12029705" cy="6688477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E490AA9-69C3-4A07-90AB-A824C981E0AF}"/>
                </a:ext>
              </a:extLst>
            </p:cNvPr>
            <p:cNvPicPr preferRelativeResize="0"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42920"/>
              <a:ext cx="12029705" cy="66884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12" descr="The Periodic Table - Lessons - Blendspace">
              <a:extLst>
                <a:ext uri="{FF2B5EF4-FFF2-40B4-BE49-F238E27FC236}">
                  <a16:creationId xmlns:a16="http://schemas.microsoft.com/office/drawing/2014/main" id="{14DD395F-F7AE-4356-8366-0A55CBC0E3B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8958" y="524080"/>
              <a:ext cx="2407203" cy="12494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FB01F424-2C92-4FE8-96C8-95EA32B0B427}"/>
              </a:ext>
            </a:extLst>
          </p:cNvPr>
          <p:cNvSpPr txBox="1"/>
          <p:nvPr/>
        </p:nvSpPr>
        <p:spPr>
          <a:xfrm>
            <a:off x="3707904" y="6569151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567247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29743" y="3422154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EC1A5235-2C83-40E0-ACF0-E50D1AB04CC8}"/>
              </a:ext>
            </a:extLst>
          </p:cNvPr>
          <p:cNvSpPr txBox="1"/>
          <p:nvPr/>
        </p:nvSpPr>
        <p:spPr>
          <a:xfrm>
            <a:off x="539552" y="869928"/>
            <a:ext cx="8064896" cy="25790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sz="220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rganized to provide a great deal of information about elements and how they relate to one another</a:t>
            </a:r>
            <a:endParaRPr lang="en-US" sz="2200" dirty="0">
              <a:solidFill>
                <a:srgbClr val="202124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Calibri" panose="020F0502020204030204" pitchFamily="34" charset="0"/>
                <a:cs typeface="Calibri" panose="020F0502020204030204" pitchFamily="34" charset="0"/>
              </a:rPr>
              <a:t>Elements within a specific group have similar chemical properties</a:t>
            </a:r>
            <a:endParaRPr lang="en-US" sz="2200" i="0" dirty="0">
              <a:solidFill>
                <a:srgbClr val="202124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Provides information on relative size, ionization energy, electron affinity, electronegativity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E12FA4-FB11-47E4-BA51-70AFC8F5D9E8}"/>
              </a:ext>
            </a:extLst>
          </p:cNvPr>
          <p:cNvSpPr txBox="1"/>
          <p:nvPr/>
        </p:nvSpPr>
        <p:spPr>
          <a:xfrm>
            <a:off x="131410" y="1535797"/>
            <a:ext cx="79563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2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4BDFCF4-5A00-4ECB-9ABC-D6F9643F9FEA}"/>
              </a:ext>
            </a:extLst>
          </p:cNvPr>
          <p:cNvSpPr txBox="1"/>
          <p:nvPr/>
        </p:nvSpPr>
        <p:spPr>
          <a:xfrm>
            <a:off x="-10915" y="39853"/>
            <a:ext cx="70818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WHY DO WE NEED A PERIODIC TABLE?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0DD472-9E0A-44FC-8F67-83123AB796F9}"/>
              </a:ext>
            </a:extLst>
          </p:cNvPr>
          <p:cNvSpPr txBox="1"/>
          <p:nvPr/>
        </p:nvSpPr>
        <p:spPr>
          <a:xfrm>
            <a:off x="1286511" y="3656214"/>
            <a:ext cx="502856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OME related questions: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Why NH</a:t>
            </a:r>
            <a:r>
              <a:rPr lang="en-US" b="0" i="0" baseline="-2500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is stable and NCl</a:t>
            </a:r>
            <a:r>
              <a:rPr lang="en-US" b="0" i="0" baseline="-2500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is not </a:t>
            </a:r>
          </a:p>
          <a:p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is nitrogen used in explosives?</a:t>
            </a:r>
          </a:p>
          <a:p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is glycerin not explosive but nitroglycerine is?</a:t>
            </a:r>
          </a:p>
          <a:p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carbon can form only four bonds in high-energy materials?</a:t>
            </a:r>
          </a:p>
          <a:p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white phosphorus is more reactive than red?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F0DBFBD-AD40-4D81-A51F-F8ACB1D53853}"/>
              </a:ext>
            </a:extLst>
          </p:cNvPr>
          <p:cNvSpPr txBox="1"/>
          <p:nvPr/>
        </p:nvSpPr>
        <p:spPr>
          <a:xfrm>
            <a:off x="539552" y="3190211"/>
            <a:ext cx="47637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14D9993-C62F-42A2-9334-DCF75DD1A876}"/>
              </a:ext>
            </a:extLst>
          </p:cNvPr>
          <p:cNvSpPr txBox="1"/>
          <p:nvPr/>
        </p:nvSpPr>
        <p:spPr>
          <a:xfrm>
            <a:off x="4043136" y="6092125"/>
            <a:ext cx="252028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https://youtu.be/kqe9tEcZkno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81ADB1-6C6D-43CE-A7F3-08B461A619C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37" t="14538" r="43700" b="11256"/>
          <a:stretch/>
        </p:blipFill>
        <p:spPr>
          <a:xfrm>
            <a:off x="6314926" y="5282954"/>
            <a:ext cx="2858817" cy="157185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D65FF68-8C31-4EC2-954C-10D3F576895A}"/>
              </a:ext>
            </a:extLst>
          </p:cNvPr>
          <p:cNvSpPr txBox="1"/>
          <p:nvPr/>
        </p:nvSpPr>
        <p:spPr>
          <a:xfrm>
            <a:off x="3780629" y="6616241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2026574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30597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17BCDF35-2A9F-4E5B-AF60-91929CA05982}"/>
              </a:ext>
            </a:extLst>
          </p:cNvPr>
          <p:cNvSpPr txBox="1"/>
          <p:nvPr/>
        </p:nvSpPr>
        <p:spPr>
          <a:xfrm>
            <a:off x="251520" y="726231"/>
            <a:ext cx="828092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i="0" dirty="0">
                <a:solidFill>
                  <a:srgbClr val="231F2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 </a:t>
            </a:r>
            <a:r>
              <a:rPr lang="en-US" sz="2200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element</a:t>
            </a:r>
            <a:r>
              <a:rPr lang="en-US" sz="2200" i="0" dirty="0">
                <a:solidFill>
                  <a:srgbClr val="231F2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is a substance that cannot be broken down into any other substance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1500D4-1E55-4C6B-A963-4E0C6240E1D0}"/>
              </a:ext>
            </a:extLst>
          </p:cNvPr>
          <p:cNvSpPr txBox="1"/>
          <p:nvPr/>
        </p:nvSpPr>
        <p:spPr>
          <a:xfrm>
            <a:off x="-10915" y="39853"/>
            <a:ext cx="5953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FEW DEFINITIONS AS REMINDER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5A1160C-BCC3-4692-B381-619CFC6E1AA9}"/>
              </a:ext>
            </a:extLst>
          </p:cNvPr>
          <p:cNvSpPr txBox="1"/>
          <p:nvPr/>
        </p:nvSpPr>
        <p:spPr>
          <a:xfrm>
            <a:off x="1259632" y="5475679"/>
            <a:ext cx="6768752" cy="769441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2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Atoms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of the same </a:t>
            </a:r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element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have the same size, average mass, and other properties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FBD3693-1FA3-4D99-B48E-CC795324B9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5756" y="1704841"/>
            <a:ext cx="4392488" cy="114090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672B049-25B6-45E2-B26F-D05A1B021488}"/>
              </a:ext>
            </a:extLst>
          </p:cNvPr>
          <p:cNvSpPr txBox="1"/>
          <p:nvPr/>
        </p:nvSpPr>
        <p:spPr>
          <a:xfrm>
            <a:off x="1466795" y="3073091"/>
            <a:ext cx="72533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There are 92 </a:t>
            </a:r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elements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occurring naturally on Earth (118 total)</a:t>
            </a:r>
          </a:p>
          <a:p>
            <a:pPr>
              <a:spcBef>
                <a:spcPts val="1200"/>
              </a:spcBef>
            </a:pPr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Elements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formed in the process of fusion of He and 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1F7325-DC90-4C09-9B11-47DDF57993BD}"/>
              </a:ext>
            </a:extLst>
          </p:cNvPr>
          <p:cNvSpPr txBox="1"/>
          <p:nvPr/>
        </p:nvSpPr>
        <p:spPr>
          <a:xfrm>
            <a:off x="947200" y="4110093"/>
            <a:ext cx="784887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1200"/>
              </a:spcBef>
            </a:pPr>
            <a:r>
              <a:rPr lang="en-US" sz="2200" i="0" dirty="0">
                <a:solidFill>
                  <a:srgbClr val="231F2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Every </a:t>
            </a:r>
            <a:r>
              <a:rPr lang="en-US" sz="2200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element</a:t>
            </a:r>
            <a:r>
              <a:rPr lang="en-US" sz="2200" i="0" dirty="0">
                <a:solidFill>
                  <a:srgbClr val="231F2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is made up of its own type of </a:t>
            </a:r>
            <a:r>
              <a:rPr lang="en-US" sz="2200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atom </a:t>
            </a:r>
            <a:r>
              <a:rPr lang="en-US" sz="2200" i="0" dirty="0">
                <a:solidFill>
                  <a:srgbClr val="231F2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therefore the chemical </a:t>
            </a:r>
            <a:r>
              <a:rPr lang="en-US" sz="2200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elements</a:t>
            </a:r>
            <a:r>
              <a:rPr lang="en-US" sz="2200" i="0" dirty="0">
                <a:solidFill>
                  <a:srgbClr val="231F2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are all very different from each other</a:t>
            </a:r>
          </a:p>
        </p:txBody>
      </p:sp>
    </p:spTree>
    <p:extLst>
      <p:ext uri="{BB962C8B-B14F-4D97-AF65-F5344CB8AC3E}">
        <p14:creationId xmlns:p14="http://schemas.microsoft.com/office/powerpoint/2010/main" val="376703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42778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321500D4-1E55-4C6B-A963-4E0C6240E1D0}"/>
              </a:ext>
            </a:extLst>
          </p:cNvPr>
          <p:cNvSpPr txBox="1"/>
          <p:nvPr/>
        </p:nvSpPr>
        <p:spPr>
          <a:xfrm>
            <a:off x="-10915" y="39853"/>
            <a:ext cx="5953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FEW DEFINITIONS AS REMINDER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CD7191-2CFB-47E3-B582-793BF6CF25C1}"/>
              </a:ext>
            </a:extLst>
          </p:cNvPr>
          <p:cNvSpPr txBox="1"/>
          <p:nvPr/>
        </p:nvSpPr>
        <p:spPr>
          <a:xfrm>
            <a:off x="201498" y="813634"/>
            <a:ext cx="5731760" cy="2579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an </a:t>
            </a:r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atom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 - the smallest part of an </a:t>
            </a:r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element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that can ever exist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2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subatomic particles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: proton, neutron (in nucleus), electron (</a:t>
            </a:r>
            <a:r>
              <a:rPr lang="en-GB" sz="2200" b="1" dirty="0">
                <a:solidFill>
                  <a:srgbClr val="CC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elementary particle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7961C2-29CD-4A12-A2AE-6F6063799FAC}"/>
              </a:ext>
            </a:extLst>
          </p:cNvPr>
          <p:cNvSpPr txBox="1"/>
          <p:nvPr/>
        </p:nvSpPr>
        <p:spPr>
          <a:xfrm>
            <a:off x="149454" y="3003537"/>
            <a:ext cx="5902524" cy="1563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atoms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of a given element have the same mass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elements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are arranged in a periodic table according to their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number of protons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FEE373-CAA6-4AEE-96A4-67FBC7CC43DC}"/>
              </a:ext>
            </a:extLst>
          </p:cNvPr>
          <p:cNvSpPr txBox="1"/>
          <p:nvPr/>
        </p:nvSpPr>
        <p:spPr>
          <a:xfrm>
            <a:off x="1110275" y="4932465"/>
            <a:ext cx="7272808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231F2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2200" i="0" dirty="0">
                <a:solidFill>
                  <a:srgbClr val="231F2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he </a:t>
            </a:r>
            <a:r>
              <a:rPr lang="en-US" sz="2200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periodic table </a:t>
            </a:r>
            <a:r>
              <a:rPr lang="en-US" sz="2200" i="0" dirty="0">
                <a:solidFill>
                  <a:srgbClr val="231F2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lists all the known </a:t>
            </a:r>
            <a:r>
              <a:rPr lang="en-US" sz="2200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elements</a:t>
            </a:r>
            <a:r>
              <a:rPr lang="en-US" sz="2200" i="0" dirty="0">
                <a:solidFill>
                  <a:srgbClr val="231F2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and groups together those with similar properties.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7C445F5-CB98-4AF2-998F-3E074BF7BDEB}"/>
              </a:ext>
            </a:extLst>
          </p:cNvPr>
          <p:cNvGrpSpPr/>
          <p:nvPr/>
        </p:nvGrpSpPr>
        <p:grpSpPr>
          <a:xfrm>
            <a:off x="5868144" y="1390550"/>
            <a:ext cx="3585973" cy="4104456"/>
            <a:chOff x="5954579" y="1083024"/>
            <a:chExt cx="3081917" cy="3760688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A88986A-F954-49A7-9A47-D127349E9815}"/>
                </a:ext>
              </a:extLst>
            </p:cNvPr>
            <p:cNvGrpSpPr/>
            <p:nvPr/>
          </p:nvGrpSpPr>
          <p:grpSpPr>
            <a:xfrm>
              <a:off x="6019463" y="1083024"/>
              <a:ext cx="3017033" cy="3760688"/>
              <a:chOff x="6019463" y="1083024"/>
              <a:chExt cx="3017033" cy="3760688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DE6FB697-2690-4AD1-B25D-5495C6C970FA}"/>
                  </a:ext>
                </a:extLst>
              </p:cNvPr>
              <p:cNvSpPr txBox="1"/>
              <p:nvPr/>
            </p:nvSpPr>
            <p:spPr>
              <a:xfrm>
                <a:off x="7574620" y="1083024"/>
                <a:ext cx="13431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electron (e-)</a:t>
                </a:r>
              </a:p>
            </p:txBody>
          </p:sp>
          <p:pic>
            <p:nvPicPr>
              <p:cNvPr id="18" name="Picture 4" descr="Rutherford- Bohr Model Of A Hydrogen Atom - Circle, HD Png Download ,  Transparent Png Image - PNGitem">
                <a:extLst>
                  <a:ext uri="{FF2B5EF4-FFF2-40B4-BE49-F238E27FC236}">
                    <a16:creationId xmlns:a16="http://schemas.microsoft.com/office/drawing/2014/main" id="{3EB37AD1-4E1A-4B74-9CCC-AB91A867B51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808" t="4314" r="11154" b="2820"/>
              <a:stretch/>
            </p:blipFill>
            <p:spPr bwMode="auto">
              <a:xfrm>
                <a:off x="6019463" y="1395447"/>
                <a:ext cx="2624136" cy="27184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73022335-6035-4397-A2B2-3E8C0A872565}"/>
                  </a:ext>
                </a:extLst>
              </p:cNvPr>
              <p:cNvSpPr txBox="1"/>
              <p:nvPr/>
            </p:nvSpPr>
            <p:spPr>
              <a:xfrm>
                <a:off x="7627990" y="4197381"/>
                <a:ext cx="140850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nucleus (</a:t>
                </a:r>
                <a:r>
                  <a:rPr lang="en-GB" dirty="0" err="1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p+n</a:t>
                </a:r>
                <a:r>
                  <a:rPr lang="en-GB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) </a:t>
                </a:r>
              </a:p>
            </p:txBody>
          </p: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1F196DAD-FC3B-4966-8216-53286B290C86}"/>
                  </a:ext>
                </a:extLst>
              </p:cNvPr>
              <p:cNvCxnSpPr>
                <a:cxnSpLocks/>
                <a:stCxn id="19" idx="0"/>
              </p:cNvCxnSpPr>
              <p:nvPr/>
            </p:nvCxnSpPr>
            <p:spPr>
              <a:xfrm flipH="1" flipV="1">
                <a:off x="7338541" y="2924944"/>
                <a:ext cx="993702" cy="1272437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61A5DAEB-D46B-4AE0-BB75-C8401D103321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225654" y="1333775"/>
                <a:ext cx="421016" cy="194537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A4C33DBB-2F6C-4FA6-A4FF-E8754021E9E1}"/>
                </a:ext>
              </a:extLst>
            </p:cNvPr>
            <p:cNvSpPr txBox="1"/>
            <p:nvPr/>
          </p:nvSpPr>
          <p:spPr>
            <a:xfrm>
              <a:off x="5954579" y="1357853"/>
              <a:ext cx="8302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ATOM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2B96CE7-5FA4-4FEB-AED5-673F6C6C6578}"/>
              </a:ext>
            </a:extLst>
          </p:cNvPr>
          <p:cNvSpPr txBox="1"/>
          <p:nvPr/>
        </p:nvSpPr>
        <p:spPr>
          <a:xfrm flipH="1">
            <a:off x="5922841" y="893739"/>
            <a:ext cx="33384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BOHR ATOMIC MODEL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78DB0F7-C514-4C53-B8E1-6DDC45675502}"/>
              </a:ext>
            </a:extLst>
          </p:cNvPr>
          <p:cNvSpPr txBox="1"/>
          <p:nvPr/>
        </p:nvSpPr>
        <p:spPr>
          <a:xfrm>
            <a:off x="3782373" y="6602928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4159793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FD560D5-9BDE-407E-8632-C7C709A54F42}"/>
              </a:ext>
            </a:extLst>
          </p:cNvPr>
          <p:cNvSpPr txBox="1"/>
          <p:nvPr/>
        </p:nvSpPr>
        <p:spPr>
          <a:xfrm>
            <a:off x="-10915" y="39853"/>
            <a:ext cx="59361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TABLE HALL OF FAME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0146DA-2B29-4582-A54F-9E94302BE7D7}"/>
              </a:ext>
            </a:extLst>
          </p:cNvPr>
          <p:cNvSpPr txBox="1"/>
          <p:nvPr/>
        </p:nvSpPr>
        <p:spPr>
          <a:xfrm>
            <a:off x="2051719" y="659914"/>
            <a:ext cx="5708529" cy="1295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John Dalton discovered that elements consisted of atoms.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He also realised that atoms of the different elements had different masses.</a:t>
            </a:r>
          </a:p>
        </p:txBody>
      </p:sp>
      <p:pic>
        <p:nvPicPr>
          <p:cNvPr id="87044" name="Picture 4" descr="John Dalton - Atomic Theory, Discovery &amp;amp; Experiments - Biography">
            <a:extLst>
              <a:ext uri="{FF2B5EF4-FFF2-40B4-BE49-F238E27FC236}">
                <a16:creationId xmlns:a16="http://schemas.microsoft.com/office/drawing/2014/main" id="{FD3D808D-C08E-4627-9881-D6F7B3614C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01" y="692696"/>
            <a:ext cx="1535923" cy="1535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3547F7-150F-47AF-ADEB-2618D94CB0EC}"/>
              </a:ext>
            </a:extLst>
          </p:cNvPr>
          <p:cNvSpPr txBox="1"/>
          <p:nvPr/>
        </p:nvSpPr>
        <p:spPr>
          <a:xfrm>
            <a:off x="976790" y="1966813"/>
            <a:ext cx="8595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1766-1844</a:t>
            </a:r>
          </a:p>
        </p:txBody>
      </p:sp>
      <p:pic>
        <p:nvPicPr>
          <p:cNvPr id="10" name="Picture 2" descr="Johann Wolfgang Döbereiner - Wikipedia">
            <a:extLst>
              <a:ext uri="{FF2B5EF4-FFF2-40B4-BE49-F238E27FC236}">
                <a16:creationId xmlns:a16="http://schemas.microsoft.com/office/drawing/2014/main" id="{CE53CB4E-AD56-45F8-B8A1-AA02469C9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022" y="2568840"/>
            <a:ext cx="1569567" cy="171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7BB11E4-5715-4456-B30B-ED33FC4BAB24}"/>
              </a:ext>
            </a:extLst>
          </p:cNvPr>
          <p:cNvSpPr txBox="1"/>
          <p:nvPr/>
        </p:nvSpPr>
        <p:spPr>
          <a:xfrm>
            <a:off x="381754" y="2642913"/>
            <a:ext cx="6984268" cy="1711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Johann Wolfgang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Dobereiner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noticed that groups of elements (TRIADS) were similar.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Lithium, sodium, and potassium have similar properties and equally spaced masses 7, 23 and 39.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C37C6D5-1808-4CF8-9931-E1F4244B4B2F}"/>
              </a:ext>
            </a:extLst>
          </p:cNvPr>
          <p:cNvSpPr txBox="1"/>
          <p:nvPr/>
        </p:nvSpPr>
        <p:spPr>
          <a:xfrm>
            <a:off x="1735297" y="4985953"/>
            <a:ext cx="7200292" cy="1711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John Newlands ordered atoms in order of atomic masses in rows of 8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This was to fit in with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Dobereiner's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triads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problem was that the pattern only fitted for the first 15 elements 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Copper in the same group as sodium !!? </a:t>
            </a:r>
          </a:p>
        </p:txBody>
      </p:sp>
      <p:pic>
        <p:nvPicPr>
          <p:cNvPr id="13" name="Picture 2" descr="John Newlands (1837-1898) | sciencesprings">
            <a:extLst>
              <a:ext uri="{FF2B5EF4-FFF2-40B4-BE49-F238E27FC236}">
                <a16:creationId xmlns:a16="http://schemas.microsoft.com/office/drawing/2014/main" id="{B921C553-7D63-4DD7-9237-3BD0711E65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6" b="19834"/>
          <a:stretch/>
        </p:blipFill>
        <p:spPr bwMode="auto">
          <a:xfrm>
            <a:off x="0" y="4985953"/>
            <a:ext cx="1545926" cy="178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D8F191A-36D0-48D8-9806-98228936F9C4}"/>
              </a:ext>
            </a:extLst>
          </p:cNvPr>
          <p:cNvSpPr txBox="1"/>
          <p:nvPr/>
        </p:nvSpPr>
        <p:spPr>
          <a:xfrm>
            <a:off x="8052409" y="4009477"/>
            <a:ext cx="8595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1780-1849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E6CFD2F-20E9-4DFF-BA24-A417B6B8F6D7}"/>
              </a:ext>
            </a:extLst>
          </p:cNvPr>
          <p:cNvSpPr txBox="1"/>
          <p:nvPr/>
        </p:nvSpPr>
        <p:spPr>
          <a:xfrm>
            <a:off x="768374" y="6541148"/>
            <a:ext cx="8595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1837-1898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98E6DE5-EECF-4D79-80E8-62299C556830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1442008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9D0CE1C-AFAD-4A62-B0CD-62A79167B72C}"/>
              </a:ext>
            </a:extLst>
          </p:cNvPr>
          <p:cNvSpPr txBox="1"/>
          <p:nvPr/>
        </p:nvSpPr>
        <p:spPr>
          <a:xfrm>
            <a:off x="-10915" y="39853"/>
            <a:ext cx="66008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HALL OF FAME – Dmitri MENDELEEV</a:t>
            </a:r>
          </a:p>
        </p:txBody>
      </p:sp>
      <p:pic>
        <p:nvPicPr>
          <p:cNvPr id="81922" name="Picture 2" descr="Birth Anniversary of Dmitri Mendeleev">
            <a:extLst>
              <a:ext uri="{FF2B5EF4-FFF2-40B4-BE49-F238E27FC236}">
                <a16:creationId xmlns:a16="http://schemas.microsoft.com/office/drawing/2014/main" id="{A8728316-F4A5-4866-99F6-DF31645F8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1929" y="506059"/>
            <a:ext cx="3106688" cy="2588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7644B2F-237F-4455-840F-CF5820F24099}"/>
              </a:ext>
            </a:extLst>
          </p:cNvPr>
          <p:cNvSpPr txBox="1"/>
          <p:nvPr/>
        </p:nvSpPr>
        <p:spPr>
          <a:xfrm>
            <a:off x="7020272" y="3206801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1834-1907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58ADB6-D1BC-48B4-A684-CF6B5EFBDB5C}"/>
              </a:ext>
            </a:extLst>
          </p:cNvPr>
          <p:cNvSpPr txBox="1"/>
          <p:nvPr/>
        </p:nvSpPr>
        <p:spPr>
          <a:xfrm>
            <a:off x="233635" y="1204522"/>
            <a:ext cx="5664991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400"/>
              </a:lnSpc>
              <a:spcAft>
                <a:spcPts val="1200"/>
              </a:spcAft>
            </a:pPr>
            <a:r>
              <a:rPr lang="en-GB" sz="22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Decided to ignore the elements that did not fit.</a:t>
            </a:r>
          </a:p>
          <a:p>
            <a:pPr>
              <a:lnSpc>
                <a:spcPts val="2400"/>
              </a:lnSpc>
              <a:spcAft>
                <a:spcPts val="1200"/>
              </a:spcAft>
            </a:pPr>
            <a:r>
              <a:rPr lang="en-GB" sz="22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 recognised that some elements might not have been discovered. </a:t>
            </a:r>
          </a:p>
          <a:p>
            <a:pPr>
              <a:lnSpc>
                <a:spcPts val="2400"/>
              </a:lnSpc>
              <a:spcAft>
                <a:spcPts val="1200"/>
              </a:spcAft>
            </a:pPr>
            <a:r>
              <a:rPr lang="en-GB" sz="22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 was vindicated by the discovery of Germanium in 1885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442F12-8A25-49A1-A018-1D7ABC01CB76}"/>
              </a:ext>
            </a:extLst>
          </p:cNvPr>
          <p:cNvSpPr txBox="1"/>
          <p:nvPr/>
        </p:nvSpPr>
        <p:spPr>
          <a:xfrm>
            <a:off x="1187624" y="692696"/>
            <a:ext cx="3307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Periodic Table Oscar Winner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D7DAB5E-E698-44A6-BBAA-C9A704E1FD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8407" y="3244901"/>
            <a:ext cx="5761865" cy="3584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592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218C9A9-2AD6-43C2-9530-5C1CC41AA6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72" y="908720"/>
            <a:ext cx="9144000" cy="26487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0770B7-B286-483F-B98C-35E99A0312C7}"/>
              </a:ext>
            </a:extLst>
          </p:cNvPr>
          <p:cNvSpPr txBox="1"/>
          <p:nvPr/>
        </p:nvSpPr>
        <p:spPr>
          <a:xfrm>
            <a:off x="213573" y="262389"/>
            <a:ext cx="51743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 you work out which elements are missing?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798BF4-7B60-4D44-A794-85C38F2D3E01}"/>
              </a:ext>
            </a:extLst>
          </p:cNvPr>
          <p:cNvSpPr txBox="1"/>
          <p:nvPr/>
        </p:nvSpPr>
        <p:spPr>
          <a:xfrm>
            <a:off x="2931340" y="4273307"/>
            <a:ext cx="561372" cy="461665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b="1" dirty="0"/>
              <a:t>Sc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5A1A43-8C3F-407E-81AC-342F45CB744C}"/>
              </a:ext>
            </a:extLst>
          </p:cNvPr>
          <p:cNvSpPr txBox="1"/>
          <p:nvPr/>
        </p:nvSpPr>
        <p:spPr>
          <a:xfrm>
            <a:off x="6184637" y="4284330"/>
            <a:ext cx="595035" cy="461665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b="1" dirty="0"/>
              <a:t>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C47E4D-2F87-4D6F-BFF5-D75E74963493}"/>
              </a:ext>
            </a:extLst>
          </p:cNvPr>
          <p:cNvSpPr txBox="1"/>
          <p:nvPr/>
        </p:nvSpPr>
        <p:spPr>
          <a:xfrm>
            <a:off x="4644008" y="4273222"/>
            <a:ext cx="595035" cy="461665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b="1" dirty="0"/>
              <a:t>Ga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2C0EA7-3351-4259-8A44-D612A39A0FCE}"/>
              </a:ext>
            </a:extLst>
          </p:cNvPr>
          <p:cNvSpPr txBox="1"/>
          <p:nvPr/>
        </p:nvSpPr>
        <p:spPr>
          <a:xfrm>
            <a:off x="7792662" y="4296785"/>
            <a:ext cx="520912" cy="461665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b="1" dirty="0"/>
              <a:t>Tc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7755237-0791-4C80-BD20-716F0F556664}"/>
              </a:ext>
            </a:extLst>
          </p:cNvPr>
          <p:cNvCxnSpPr>
            <a:stCxn id="2" idx="0"/>
          </p:cNvCxnSpPr>
          <p:nvPr/>
        </p:nvCxnSpPr>
        <p:spPr>
          <a:xfrm flipV="1">
            <a:off x="3212026" y="2636912"/>
            <a:ext cx="1575998" cy="1636395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28426A3-04A3-4126-9420-535969506C55}"/>
              </a:ext>
            </a:extLst>
          </p:cNvPr>
          <p:cNvCxnSpPr>
            <a:cxnSpLocks/>
            <a:stCxn id="10" idx="0"/>
          </p:cNvCxnSpPr>
          <p:nvPr/>
        </p:nvCxnSpPr>
        <p:spPr>
          <a:xfrm flipV="1">
            <a:off x="4941526" y="2780930"/>
            <a:ext cx="278546" cy="1492292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AD9F7E1-06B0-4F45-9954-63F917D154E9}"/>
              </a:ext>
            </a:extLst>
          </p:cNvPr>
          <p:cNvCxnSpPr>
            <a:cxnSpLocks/>
            <a:stCxn id="9" idx="0"/>
          </p:cNvCxnSpPr>
          <p:nvPr/>
        </p:nvCxnSpPr>
        <p:spPr>
          <a:xfrm flipH="1" flipV="1">
            <a:off x="5895774" y="2811340"/>
            <a:ext cx="586381" cy="1472990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3220B8A-C1CB-425B-9E30-CCC749DD5C38}"/>
              </a:ext>
            </a:extLst>
          </p:cNvPr>
          <p:cNvCxnSpPr>
            <a:cxnSpLocks/>
            <a:stCxn id="11" idx="0"/>
          </p:cNvCxnSpPr>
          <p:nvPr/>
        </p:nvCxnSpPr>
        <p:spPr>
          <a:xfrm flipH="1" flipV="1">
            <a:off x="7792662" y="3037311"/>
            <a:ext cx="260456" cy="1259474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720FCCF-5107-4277-908A-96FCF165794C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139121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0772FADD-BC9D-4C0E-8513-E04EAEC76CE4}"/>
              </a:ext>
            </a:extLst>
          </p:cNvPr>
          <p:cNvSpPr txBox="1"/>
          <p:nvPr/>
        </p:nvSpPr>
        <p:spPr>
          <a:xfrm>
            <a:off x="3563888" y="616468"/>
            <a:ext cx="5322567" cy="3302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000"/>
              </a:lnSpc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There was still the problem of ignoring some of the elements</a:t>
            </a:r>
          </a:p>
          <a:p>
            <a:pPr>
              <a:lnSpc>
                <a:spcPts val="3000"/>
              </a:lnSpc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Moseley solved this when he used X-ray studies to work out the number of electrons in the atom </a:t>
            </a:r>
          </a:p>
          <a:p>
            <a:pPr>
              <a:lnSpc>
                <a:spcPts val="3000"/>
              </a:lnSpc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By arranging elements in order of the number of electrons the modern Periodic Table dropped out.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2CEB75-9B91-4445-8466-F84353C026DC}"/>
              </a:ext>
            </a:extLst>
          </p:cNvPr>
          <p:cNvSpPr txBox="1"/>
          <p:nvPr/>
        </p:nvSpPr>
        <p:spPr>
          <a:xfrm>
            <a:off x="-10915" y="39853"/>
            <a:ext cx="61039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HALL OF FAME – Henry MOSELEY</a:t>
            </a:r>
          </a:p>
        </p:txBody>
      </p:sp>
      <p:pic>
        <p:nvPicPr>
          <p:cNvPr id="78850" name="Picture 2" descr="Henry Moseley - AZ Chemistry">
            <a:extLst>
              <a:ext uri="{FF2B5EF4-FFF2-40B4-BE49-F238E27FC236}">
                <a16:creationId xmlns:a16="http://schemas.microsoft.com/office/drawing/2014/main" id="{749B42A4-2574-4628-8A7A-E25D5C08FC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01" r="25161"/>
          <a:stretch/>
        </p:blipFill>
        <p:spPr bwMode="auto">
          <a:xfrm>
            <a:off x="33556" y="739195"/>
            <a:ext cx="3364647" cy="3023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88C5999-614E-40CA-9E86-2CD3E8575265}"/>
              </a:ext>
            </a:extLst>
          </p:cNvPr>
          <p:cNvSpPr txBox="1"/>
          <p:nvPr/>
        </p:nvSpPr>
        <p:spPr>
          <a:xfrm>
            <a:off x="2098351" y="3444470"/>
            <a:ext cx="11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1887-1915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C4B454-703F-4FF7-A695-3E745A247A01}"/>
              </a:ext>
            </a:extLst>
          </p:cNvPr>
          <p:cNvSpPr txBox="1"/>
          <p:nvPr/>
        </p:nvSpPr>
        <p:spPr>
          <a:xfrm>
            <a:off x="3779912" y="6649615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1014581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68" name="TextBox 67">
            <a:extLst>
              <a:ext uri="{FF2B5EF4-FFF2-40B4-BE49-F238E27FC236}">
                <a16:creationId xmlns:a16="http://schemas.microsoft.com/office/drawing/2014/main" id="{51977B00-1F77-4F06-B9E6-58366B6C33C2}"/>
              </a:ext>
            </a:extLst>
          </p:cNvPr>
          <p:cNvSpPr txBox="1"/>
          <p:nvPr/>
        </p:nvSpPr>
        <p:spPr>
          <a:xfrm>
            <a:off x="-10915" y="39853"/>
            <a:ext cx="5256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STRUCTURE OF PERIODIC TABLE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2FD84576-00AA-49FF-B7EF-87AC7DD966FD}"/>
              </a:ext>
            </a:extLst>
          </p:cNvPr>
          <p:cNvSpPr txBox="1"/>
          <p:nvPr/>
        </p:nvSpPr>
        <p:spPr>
          <a:xfrm>
            <a:off x="1721846" y="6123333"/>
            <a:ext cx="61024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</a:rPr>
              <a:t>https://www.rsc.org/periodic-table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08F1D78C-86B7-4733-8BC6-C7461CEE0B1F}"/>
              </a:ext>
            </a:extLst>
          </p:cNvPr>
          <p:cNvCxnSpPr/>
          <p:nvPr/>
        </p:nvCxnSpPr>
        <p:spPr>
          <a:xfrm>
            <a:off x="4100971" y="2989367"/>
            <a:ext cx="910898" cy="0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E639955C-06AA-4B34-81CE-F674BF54AE5D}"/>
              </a:ext>
            </a:extLst>
          </p:cNvPr>
          <p:cNvCxnSpPr>
            <a:cxnSpLocks/>
          </p:cNvCxnSpPr>
          <p:nvPr/>
        </p:nvCxnSpPr>
        <p:spPr>
          <a:xfrm>
            <a:off x="4100971" y="2989367"/>
            <a:ext cx="0" cy="109700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BB7D15ED-64DB-4283-B39C-9312C413E424}"/>
              </a:ext>
            </a:extLst>
          </p:cNvPr>
          <p:cNvCxnSpPr>
            <a:cxnSpLocks/>
          </p:cNvCxnSpPr>
          <p:nvPr/>
        </p:nvCxnSpPr>
        <p:spPr>
          <a:xfrm>
            <a:off x="5011869" y="2977952"/>
            <a:ext cx="0" cy="109700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" name="Picture 70">
            <a:extLst>
              <a:ext uri="{FF2B5EF4-FFF2-40B4-BE49-F238E27FC236}">
                <a16:creationId xmlns:a16="http://schemas.microsoft.com/office/drawing/2014/main" id="{F73F2793-BD04-47F7-9354-89BB9E9C25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564" y="1603207"/>
            <a:ext cx="8572753" cy="4474630"/>
          </a:xfrm>
          <a:prstGeom prst="rect">
            <a:avLst/>
          </a:prstGeom>
        </p:spPr>
      </p:pic>
      <p:grpSp>
        <p:nvGrpSpPr>
          <p:cNvPr id="66" name="Group 65">
            <a:extLst>
              <a:ext uri="{FF2B5EF4-FFF2-40B4-BE49-F238E27FC236}">
                <a16:creationId xmlns:a16="http://schemas.microsoft.com/office/drawing/2014/main" id="{E5AC352D-7116-47D5-BE15-AFD776CFE8C8}"/>
              </a:ext>
            </a:extLst>
          </p:cNvPr>
          <p:cNvGrpSpPr/>
          <p:nvPr/>
        </p:nvGrpSpPr>
        <p:grpSpPr>
          <a:xfrm>
            <a:off x="700899" y="1409469"/>
            <a:ext cx="8089153" cy="1583674"/>
            <a:chOff x="704407" y="970197"/>
            <a:chExt cx="8089153" cy="1583674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5349E3-6258-4B3A-A094-F97389B21BE5}"/>
                </a:ext>
              </a:extLst>
            </p:cNvPr>
            <p:cNvSpPr txBox="1"/>
            <p:nvPr/>
          </p:nvSpPr>
          <p:spPr>
            <a:xfrm>
              <a:off x="704407" y="970197"/>
              <a:ext cx="33054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IA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5E11D206-53E0-4EF4-9DB4-D4F68F07CE43}"/>
                </a:ext>
              </a:extLst>
            </p:cNvPr>
            <p:cNvSpPr txBox="1"/>
            <p:nvPr/>
          </p:nvSpPr>
          <p:spPr>
            <a:xfrm>
              <a:off x="6582154" y="1417293"/>
              <a:ext cx="43313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IVB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FDB68C42-0259-48D2-A786-6169DBB1BCBF}"/>
                </a:ext>
              </a:extLst>
            </p:cNvPr>
            <p:cNvSpPr txBox="1"/>
            <p:nvPr/>
          </p:nvSpPr>
          <p:spPr>
            <a:xfrm>
              <a:off x="7111675" y="1418754"/>
              <a:ext cx="389851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VB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F98DA2B4-5782-40D0-A6A7-B49066364816}"/>
                </a:ext>
              </a:extLst>
            </p:cNvPr>
            <p:cNvSpPr txBox="1"/>
            <p:nvPr/>
          </p:nvSpPr>
          <p:spPr>
            <a:xfrm>
              <a:off x="7543683" y="1417293"/>
              <a:ext cx="43313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VIB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69D6EF56-85FF-48C2-B29D-DE669DED6BC5}"/>
                </a:ext>
              </a:extLst>
            </p:cNvPr>
            <p:cNvSpPr txBox="1"/>
            <p:nvPr/>
          </p:nvSpPr>
          <p:spPr>
            <a:xfrm>
              <a:off x="7932501" y="1417293"/>
              <a:ext cx="47641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VIIB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CB52FAEB-28A9-44AB-B62F-6036FC2CC1B1}"/>
                </a:ext>
              </a:extLst>
            </p:cNvPr>
            <p:cNvSpPr txBox="1"/>
            <p:nvPr/>
          </p:nvSpPr>
          <p:spPr>
            <a:xfrm>
              <a:off x="8523935" y="970197"/>
              <a:ext cx="269625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0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F74A14CF-4C31-4120-AA79-BF6F31C2D1CD}"/>
                </a:ext>
              </a:extLst>
            </p:cNvPr>
            <p:cNvSpPr txBox="1"/>
            <p:nvPr/>
          </p:nvSpPr>
          <p:spPr>
            <a:xfrm>
              <a:off x="1984877" y="2276872"/>
              <a:ext cx="42171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IVA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1F84D286-24A4-4535-AAD9-CE77362CE413}"/>
                </a:ext>
              </a:extLst>
            </p:cNvPr>
            <p:cNvSpPr txBox="1"/>
            <p:nvPr/>
          </p:nvSpPr>
          <p:spPr>
            <a:xfrm>
              <a:off x="1585052" y="2276872"/>
              <a:ext cx="41710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IIIA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85B285B3-89E2-4F05-98B0-939285126CA8}"/>
                </a:ext>
              </a:extLst>
            </p:cNvPr>
            <p:cNvSpPr txBox="1"/>
            <p:nvPr/>
          </p:nvSpPr>
          <p:spPr>
            <a:xfrm>
              <a:off x="1094092" y="1417292"/>
              <a:ext cx="37382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IIA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E32F99B2-8123-41DF-BDBA-76AC742DE4F5}"/>
                </a:ext>
              </a:extLst>
            </p:cNvPr>
            <p:cNvSpPr txBox="1"/>
            <p:nvPr/>
          </p:nvSpPr>
          <p:spPr>
            <a:xfrm>
              <a:off x="2478407" y="2276872"/>
              <a:ext cx="37843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VA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E036A56B-921D-4255-923E-851A278DE5D3}"/>
                </a:ext>
              </a:extLst>
            </p:cNvPr>
            <p:cNvSpPr txBox="1"/>
            <p:nvPr/>
          </p:nvSpPr>
          <p:spPr>
            <a:xfrm>
              <a:off x="2957368" y="2276872"/>
              <a:ext cx="43313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VIA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7E82137A-1FEC-4EFD-B011-2FA72800ACBB}"/>
                </a:ext>
              </a:extLst>
            </p:cNvPr>
            <p:cNvSpPr txBox="1"/>
            <p:nvPr/>
          </p:nvSpPr>
          <p:spPr>
            <a:xfrm>
              <a:off x="6119261" y="1418754"/>
              <a:ext cx="41710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IIIB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167B2CD4-0EE9-4AF5-A586-CAD83E483C2E}"/>
                </a:ext>
              </a:extLst>
            </p:cNvPr>
            <p:cNvSpPr txBox="1"/>
            <p:nvPr/>
          </p:nvSpPr>
          <p:spPr>
            <a:xfrm>
              <a:off x="3355598" y="2276872"/>
              <a:ext cx="47641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VIIA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DAB3BD60-C423-43B4-9B51-87A5B657742D}"/>
                </a:ext>
              </a:extLst>
            </p:cNvPr>
            <p:cNvSpPr txBox="1"/>
            <p:nvPr/>
          </p:nvSpPr>
          <p:spPr>
            <a:xfrm>
              <a:off x="4359478" y="2276872"/>
              <a:ext cx="417101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VIII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3C9FFB20-558C-4AB1-824D-AA6D4B149714}"/>
                </a:ext>
              </a:extLst>
            </p:cNvPr>
            <p:cNvSpPr txBox="1"/>
            <p:nvPr/>
          </p:nvSpPr>
          <p:spPr>
            <a:xfrm>
              <a:off x="5703187" y="2276872"/>
              <a:ext cx="373821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IIB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B22C71E6-9E7F-45DB-9DC6-C3086837AB60}"/>
                </a:ext>
              </a:extLst>
            </p:cNvPr>
            <p:cNvSpPr txBox="1"/>
            <p:nvPr/>
          </p:nvSpPr>
          <p:spPr>
            <a:xfrm>
              <a:off x="5280714" y="2276872"/>
              <a:ext cx="33054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00B050"/>
                  </a:solidFill>
                </a:rPr>
                <a:t>IB</a:t>
              </a:r>
            </a:p>
          </p:txBody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0329FAF1-2997-40C9-B81B-012178A2DD57}"/>
              </a:ext>
            </a:extLst>
          </p:cNvPr>
          <p:cNvGrpSpPr/>
          <p:nvPr/>
        </p:nvGrpSpPr>
        <p:grpSpPr>
          <a:xfrm>
            <a:off x="731356" y="1196752"/>
            <a:ext cx="8056079" cy="1568317"/>
            <a:chOff x="734864" y="778283"/>
            <a:chExt cx="8056079" cy="1568317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2CC8205-8B92-40D7-BC5A-50DF17949528}"/>
                </a:ext>
              </a:extLst>
            </p:cNvPr>
            <p:cNvSpPr txBox="1"/>
            <p:nvPr/>
          </p:nvSpPr>
          <p:spPr>
            <a:xfrm>
              <a:off x="734864" y="778283"/>
              <a:ext cx="26962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1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949EE642-5356-452A-A7FC-F050C6CF376B}"/>
                </a:ext>
              </a:extLst>
            </p:cNvPr>
            <p:cNvSpPr txBox="1"/>
            <p:nvPr/>
          </p:nvSpPr>
          <p:spPr>
            <a:xfrm>
              <a:off x="1111668" y="1260054"/>
              <a:ext cx="26962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2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7C20C8F3-D09B-4208-B441-B62432CED9BF}"/>
                </a:ext>
              </a:extLst>
            </p:cNvPr>
            <p:cNvSpPr txBox="1"/>
            <p:nvPr/>
          </p:nvSpPr>
          <p:spPr>
            <a:xfrm>
              <a:off x="1650152" y="2061099"/>
              <a:ext cx="26962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E884EEE0-899F-42A0-AE03-B761F4A72130}"/>
                </a:ext>
              </a:extLst>
            </p:cNvPr>
            <p:cNvSpPr txBox="1"/>
            <p:nvPr/>
          </p:nvSpPr>
          <p:spPr>
            <a:xfrm>
              <a:off x="3002507" y="2061098"/>
              <a:ext cx="26962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6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F52B62B8-2B32-4E60-A4F8-609458C4366E}"/>
                </a:ext>
              </a:extLst>
            </p:cNvPr>
            <p:cNvSpPr txBox="1"/>
            <p:nvPr/>
          </p:nvSpPr>
          <p:spPr>
            <a:xfrm>
              <a:off x="2498372" y="2061272"/>
              <a:ext cx="26962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5</a:t>
              </a: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C7B3B494-6FCC-476E-B7B3-659439E4165D}"/>
                </a:ext>
              </a:extLst>
            </p:cNvPr>
            <p:cNvSpPr txBox="1"/>
            <p:nvPr/>
          </p:nvSpPr>
          <p:spPr>
            <a:xfrm>
              <a:off x="2039963" y="2061098"/>
              <a:ext cx="26962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4</a:t>
              </a: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14F7F5A7-4F59-47A5-AFF6-80B0F74A4AC2}"/>
                </a:ext>
              </a:extLst>
            </p:cNvPr>
            <p:cNvSpPr txBox="1"/>
            <p:nvPr/>
          </p:nvSpPr>
          <p:spPr>
            <a:xfrm>
              <a:off x="3466574" y="2054832"/>
              <a:ext cx="26962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7</a:t>
              </a:r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239580EB-796B-4668-9792-675192E3BB7F}"/>
                </a:ext>
              </a:extLst>
            </p:cNvPr>
            <p:cNvSpPr txBox="1"/>
            <p:nvPr/>
          </p:nvSpPr>
          <p:spPr>
            <a:xfrm>
              <a:off x="4803330" y="2063778"/>
              <a:ext cx="35458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10</a:t>
              </a: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1DFAF9B8-16FB-48A9-9152-BEFBAF4500F5}"/>
                </a:ext>
              </a:extLst>
            </p:cNvPr>
            <p:cNvSpPr txBox="1"/>
            <p:nvPr/>
          </p:nvSpPr>
          <p:spPr>
            <a:xfrm>
              <a:off x="4383392" y="2069601"/>
              <a:ext cx="26962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9</a:t>
              </a: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C98645F-184D-49AD-9D25-3FE7B636BEDE}"/>
                </a:ext>
              </a:extLst>
            </p:cNvPr>
            <p:cNvSpPr txBox="1"/>
            <p:nvPr/>
          </p:nvSpPr>
          <p:spPr>
            <a:xfrm>
              <a:off x="3924983" y="2058756"/>
              <a:ext cx="26962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8</a:t>
              </a: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F775B64D-3940-4FDA-ADAC-E25465EF64FF}"/>
                </a:ext>
              </a:extLst>
            </p:cNvPr>
            <p:cNvSpPr txBox="1"/>
            <p:nvPr/>
          </p:nvSpPr>
          <p:spPr>
            <a:xfrm>
              <a:off x="5259721" y="2054833"/>
              <a:ext cx="34317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11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8ECAB08B-35F5-4F9E-BF86-FBA55E436216}"/>
                </a:ext>
              </a:extLst>
            </p:cNvPr>
            <p:cNvSpPr txBox="1"/>
            <p:nvPr/>
          </p:nvSpPr>
          <p:spPr>
            <a:xfrm>
              <a:off x="5699298" y="2069601"/>
              <a:ext cx="35458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12</a:t>
              </a: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1202E6F2-1FC7-4729-ABD6-2E86664AAAC6}"/>
                </a:ext>
              </a:extLst>
            </p:cNvPr>
            <p:cNvSpPr txBox="1"/>
            <p:nvPr/>
          </p:nvSpPr>
          <p:spPr>
            <a:xfrm>
              <a:off x="6150520" y="1253443"/>
              <a:ext cx="35458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13</a:t>
              </a: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BB51D5AC-A6FB-4380-94D7-5B3C2CC4F93B}"/>
                </a:ext>
              </a:extLst>
            </p:cNvPr>
            <p:cNvSpPr txBox="1"/>
            <p:nvPr/>
          </p:nvSpPr>
          <p:spPr>
            <a:xfrm>
              <a:off x="6609858" y="1253442"/>
              <a:ext cx="35458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14</a:t>
              </a: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AEBB4FDC-F93C-4D41-A555-398A5F37DD61}"/>
                </a:ext>
              </a:extLst>
            </p:cNvPr>
            <p:cNvSpPr txBox="1"/>
            <p:nvPr/>
          </p:nvSpPr>
          <p:spPr>
            <a:xfrm>
              <a:off x="7078896" y="1247196"/>
              <a:ext cx="35458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15</a:t>
              </a: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D01420BD-359D-45EF-9E4E-520B6AC34275}"/>
                </a:ext>
              </a:extLst>
            </p:cNvPr>
            <p:cNvSpPr txBox="1"/>
            <p:nvPr/>
          </p:nvSpPr>
          <p:spPr>
            <a:xfrm>
              <a:off x="7556598" y="1248391"/>
              <a:ext cx="35458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16</a:t>
              </a: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F45AA30C-4672-4585-BFBA-7648C90D827F}"/>
                </a:ext>
              </a:extLst>
            </p:cNvPr>
            <p:cNvSpPr txBox="1"/>
            <p:nvPr/>
          </p:nvSpPr>
          <p:spPr>
            <a:xfrm>
              <a:off x="7979466" y="1247195"/>
              <a:ext cx="35458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17</a:t>
              </a: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68761EB8-2BA7-4FD3-9787-EC38F27EF775}"/>
                </a:ext>
              </a:extLst>
            </p:cNvPr>
            <p:cNvSpPr txBox="1"/>
            <p:nvPr/>
          </p:nvSpPr>
          <p:spPr>
            <a:xfrm>
              <a:off x="8436359" y="802483"/>
              <a:ext cx="35458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200" dirty="0">
                  <a:solidFill>
                    <a:srgbClr val="FF0000"/>
                  </a:solidFill>
                </a:rPr>
                <a:t>18</a:t>
              </a:r>
            </a:p>
          </p:txBody>
        </p:sp>
      </p:grpSp>
      <p:sp>
        <p:nvSpPr>
          <p:cNvPr id="69" name="TextBox 68">
            <a:extLst>
              <a:ext uri="{FF2B5EF4-FFF2-40B4-BE49-F238E27FC236}">
                <a16:creationId xmlns:a16="http://schemas.microsoft.com/office/drawing/2014/main" id="{A49E5E6E-A542-48E7-9588-83BCE5FF888F}"/>
              </a:ext>
            </a:extLst>
          </p:cNvPr>
          <p:cNvSpPr txBox="1"/>
          <p:nvPr/>
        </p:nvSpPr>
        <p:spPr>
          <a:xfrm>
            <a:off x="6115753" y="842841"/>
            <a:ext cx="20949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B050"/>
                </a:solidFill>
              </a:rPr>
              <a:t>Old UPAC (UK, Europe)</a:t>
            </a:r>
          </a:p>
          <a:p>
            <a:r>
              <a:rPr lang="en-GB" sz="1400" dirty="0">
                <a:solidFill>
                  <a:srgbClr val="FF0000"/>
                </a:solidFill>
              </a:rPr>
              <a:t>New UPAC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7D7945A-9873-43DD-92D1-6477F033EA38}"/>
              </a:ext>
            </a:extLst>
          </p:cNvPr>
          <p:cNvCxnSpPr/>
          <p:nvPr/>
        </p:nvCxnSpPr>
        <p:spPr>
          <a:xfrm>
            <a:off x="4100971" y="2932168"/>
            <a:ext cx="910898" cy="0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386FCB16-0171-490B-93E3-EDE860158571}"/>
              </a:ext>
            </a:extLst>
          </p:cNvPr>
          <p:cNvCxnSpPr>
            <a:cxnSpLocks/>
          </p:cNvCxnSpPr>
          <p:nvPr/>
        </p:nvCxnSpPr>
        <p:spPr>
          <a:xfrm>
            <a:off x="4116780" y="2932168"/>
            <a:ext cx="0" cy="144016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8336DA5-CE8A-4F0E-AC88-67C97FB0B205}"/>
              </a:ext>
            </a:extLst>
          </p:cNvPr>
          <p:cNvCxnSpPr>
            <a:cxnSpLocks/>
          </p:cNvCxnSpPr>
          <p:nvPr/>
        </p:nvCxnSpPr>
        <p:spPr>
          <a:xfrm>
            <a:off x="5000540" y="2940268"/>
            <a:ext cx="0" cy="144016"/>
          </a:xfrm>
          <a:prstGeom prst="line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ADA31184-1B9C-4FB6-893F-6F8FFB609E74}"/>
              </a:ext>
            </a:extLst>
          </p:cNvPr>
          <p:cNvGrpSpPr/>
          <p:nvPr/>
        </p:nvGrpSpPr>
        <p:grpSpPr>
          <a:xfrm>
            <a:off x="0" y="1025243"/>
            <a:ext cx="689102" cy="3780513"/>
            <a:chOff x="0" y="1025243"/>
            <a:chExt cx="689102" cy="3780513"/>
          </a:xfrm>
        </p:grpSpPr>
        <p:cxnSp>
          <p:nvCxnSpPr>
            <p:cNvPr id="73" name="Straight Arrow Connector 72">
              <a:extLst>
                <a:ext uri="{FF2B5EF4-FFF2-40B4-BE49-F238E27FC236}">
                  <a16:creationId xmlns:a16="http://schemas.microsoft.com/office/drawing/2014/main" id="{FFAB8A7B-7FDF-43C3-866B-C73BFFC9FDA7}"/>
                </a:ext>
              </a:extLst>
            </p:cNvPr>
            <p:cNvCxnSpPr/>
            <p:nvPr/>
          </p:nvCxnSpPr>
          <p:spPr>
            <a:xfrm>
              <a:off x="369332" y="1961347"/>
              <a:ext cx="25654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Arrow Connector 73">
              <a:extLst>
                <a:ext uri="{FF2B5EF4-FFF2-40B4-BE49-F238E27FC236}">
                  <a16:creationId xmlns:a16="http://schemas.microsoft.com/office/drawing/2014/main" id="{08F2A6C9-BFF3-4603-BB8C-FCBB10F76CB8}"/>
                </a:ext>
              </a:extLst>
            </p:cNvPr>
            <p:cNvCxnSpPr/>
            <p:nvPr/>
          </p:nvCxnSpPr>
          <p:spPr>
            <a:xfrm>
              <a:off x="369332" y="2412445"/>
              <a:ext cx="25654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Arrow Connector 74">
              <a:extLst>
                <a:ext uri="{FF2B5EF4-FFF2-40B4-BE49-F238E27FC236}">
                  <a16:creationId xmlns:a16="http://schemas.microsoft.com/office/drawing/2014/main" id="{817A2913-C1C6-4965-8CA2-2B96E76F7F51}"/>
                </a:ext>
              </a:extLst>
            </p:cNvPr>
            <p:cNvCxnSpPr/>
            <p:nvPr/>
          </p:nvCxnSpPr>
          <p:spPr>
            <a:xfrm>
              <a:off x="369332" y="2850635"/>
              <a:ext cx="25654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Arrow Connector 75">
              <a:extLst>
                <a:ext uri="{FF2B5EF4-FFF2-40B4-BE49-F238E27FC236}">
                  <a16:creationId xmlns:a16="http://schemas.microsoft.com/office/drawing/2014/main" id="{425083CC-07F4-4AB4-817E-A92FCFB747BD}"/>
                </a:ext>
              </a:extLst>
            </p:cNvPr>
            <p:cNvCxnSpPr/>
            <p:nvPr/>
          </p:nvCxnSpPr>
          <p:spPr>
            <a:xfrm>
              <a:off x="369332" y="3320783"/>
              <a:ext cx="25654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Arrow Connector 76">
              <a:extLst>
                <a:ext uri="{FF2B5EF4-FFF2-40B4-BE49-F238E27FC236}">
                  <a16:creationId xmlns:a16="http://schemas.microsoft.com/office/drawing/2014/main" id="{0AAE9892-D1BE-43F7-9862-D0CD44B7BCFA}"/>
                </a:ext>
              </a:extLst>
            </p:cNvPr>
            <p:cNvCxnSpPr/>
            <p:nvPr/>
          </p:nvCxnSpPr>
          <p:spPr>
            <a:xfrm>
              <a:off x="369332" y="3796264"/>
              <a:ext cx="25654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Arrow Connector 77">
              <a:extLst>
                <a:ext uri="{FF2B5EF4-FFF2-40B4-BE49-F238E27FC236}">
                  <a16:creationId xmlns:a16="http://schemas.microsoft.com/office/drawing/2014/main" id="{A24598FE-9614-455E-9AD5-ADA35D1B666B}"/>
                </a:ext>
              </a:extLst>
            </p:cNvPr>
            <p:cNvCxnSpPr/>
            <p:nvPr/>
          </p:nvCxnSpPr>
          <p:spPr>
            <a:xfrm>
              <a:off x="369332" y="4256887"/>
              <a:ext cx="25654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Arrow Connector 78">
              <a:extLst>
                <a:ext uri="{FF2B5EF4-FFF2-40B4-BE49-F238E27FC236}">
                  <a16:creationId xmlns:a16="http://schemas.microsoft.com/office/drawing/2014/main" id="{0B14BE05-5317-49A9-AA76-8A2CFE5DC61F}"/>
                </a:ext>
              </a:extLst>
            </p:cNvPr>
            <p:cNvCxnSpPr/>
            <p:nvPr/>
          </p:nvCxnSpPr>
          <p:spPr>
            <a:xfrm>
              <a:off x="369332" y="4727035"/>
              <a:ext cx="25654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EE6280CF-252E-4944-BCF9-FAECD77AF713}"/>
                </a:ext>
              </a:extLst>
            </p:cNvPr>
            <p:cNvSpPr txBox="1"/>
            <p:nvPr/>
          </p:nvSpPr>
          <p:spPr>
            <a:xfrm rot="16200000">
              <a:off x="-1399510" y="2424753"/>
              <a:ext cx="31683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chemeClr val="accent2"/>
                  </a:solidFill>
                </a:rPr>
                <a:t>P E R I O D S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9631A1DC-A179-4DC0-AB30-5D72978AF570}"/>
                </a:ext>
              </a:extLst>
            </p:cNvPr>
            <p:cNvSpPr txBox="1"/>
            <p:nvPr/>
          </p:nvSpPr>
          <p:spPr>
            <a:xfrm>
              <a:off x="298183" y="1679375"/>
              <a:ext cx="3600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2060"/>
                  </a:solidFill>
                </a:rPr>
                <a:t>1</a:t>
              </a: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0074ED3F-FCC3-4FA2-9F3E-57CE5293D7DB}"/>
                </a:ext>
              </a:extLst>
            </p:cNvPr>
            <p:cNvSpPr txBox="1"/>
            <p:nvPr/>
          </p:nvSpPr>
          <p:spPr>
            <a:xfrm>
              <a:off x="308093" y="2123689"/>
              <a:ext cx="3600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2060"/>
                  </a:solidFill>
                </a:rPr>
                <a:t>2</a:t>
              </a:r>
            </a:p>
          </p:txBody>
        </p:sp>
        <p:sp>
          <p:nvSpPr>
            <p:cNvPr id="83" name="TextBox 82">
              <a:extLst>
                <a:ext uri="{FF2B5EF4-FFF2-40B4-BE49-F238E27FC236}">
                  <a16:creationId xmlns:a16="http://schemas.microsoft.com/office/drawing/2014/main" id="{D77FDCA1-0AF7-4BED-9DAF-A61618652949}"/>
                </a:ext>
              </a:extLst>
            </p:cNvPr>
            <p:cNvSpPr txBox="1"/>
            <p:nvPr/>
          </p:nvSpPr>
          <p:spPr>
            <a:xfrm>
              <a:off x="321553" y="2575184"/>
              <a:ext cx="3600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2060"/>
                  </a:solidFill>
                </a:rPr>
                <a:t>3</a:t>
              </a:r>
            </a:p>
          </p:txBody>
        </p:sp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007B517B-E438-4AB9-8B01-49BD6DB2D3A8}"/>
                </a:ext>
              </a:extLst>
            </p:cNvPr>
            <p:cNvSpPr txBox="1"/>
            <p:nvPr/>
          </p:nvSpPr>
          <p:spPr>
            <a:xfrm>
              <a:off x="317586" y="3037585"/>
              <a:ext cx="3600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2060"/>
                  </a:solidFill>
                </a:rPr>
                <a:t>4</a:t>
              </a:r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8310C5F0-71C4-4941-B8F3-7CE6D931107D}"/>
                </a:ext>
              </a:extLst>
            </p:cNvPr>
            <p:cNvSpPr txBox="1"/>
            <p:nvPr/>
          </p:nvSpPr>
          <p:spPr>
            <a:xfrm>
              <a:off x="308093" y="3507732"/>
              <a:ext cx="3600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2060"/>
                  </a:solidFill>
                </a:rPr>
                <a:t>5</a:t>
              </a:r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B707A614-A16B-443C-889B-ED5339DCE677}"/>
                </a:ext>
              </a:extLst>
            </p:cNvPr>
            <p:cNvSpPr txBox="1"/>
            <p:nvPr/>
          </p:nvSpPr>
          <p:spPr>
            <a:xfrm>
              <a:off x="329066" y="3977780"/>
              <a:ext cx="3600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2060"/>
                  </a:solidFill>
                </a:rPr>
                <a:t>6</a:t>
              </a: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41E0C57A-4372-4F5E-85A5-816B1D3D9859}"/>
                </a:ext>
              </a:extLst>
            </p:cNvPr>
            <p:cNvSpPr txBox="1"/>
            <p:nvPr/>
          </p:nvSpPr>
          <p:spPr>
            <a:xfrm>
              <a:off x="317586" y="4436424"/>
              <a:ext cx="3600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2060"/>
                  </a:solidFill>
                </a:rPr>
                <a:t>7</a:t>
              </a:r>
            </a:p>
          </p:txBody>
        </p:sp>
      </p:grpSp>
      <p:grpSp>
        <p:nvGrpSpPr>
          <p:cNvPr id="88" name="Group 87">
            <a:extLst>
              <a:ext uri="{FF2B5EF4-FFF2-40B4-BE49-F238E27FC236}">
                <a16:creationId xmlns:a16="http://schemas.microsoft.com/office/drawing/2014/main" id="{222436EC-3D6B-4905-9713-78687485C973}"/>
              </a:ext>
            </a:extLst>
          </p:cNvPr>
          <p:cNvGrpSpPr/>
          <p:nvPr/>
        </p:nvGrpSpPr>
        <p:grpSpPr>
          <a:xfrm>
            <a:off x="1833142" y="621408"/>
            <a:ext cx="4108075" cy="1769860"/>
            <a:chOff x="1881517" y="666655"/>
            <a:chExt cx="4108075" cy="1769860"/>
          </a:xfrm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2B55B328-737A-480C-A545-E0BC784B776D}"/>
                </a:ext>
              </a:extLst>
            </p:cNvPr>
            <p:cNvGrpSpPr/>
            <p:nvPr/>
          </p:nvGrpSpPr>
          <p:grpSpPr>
            <a:xfrm>
              <a:off x="1881517" y="1000324"/>
              <a:ext cx="1322331" cy="1296144"/>
              <a:chOff x="2673603" y="1000324"/>
              <a:chExt cx="1322331" cy="1296144"/>
            </a:xfrm>
          </p:grpSpPr>
          <p:sp>
            <p:nvSpPr>
              <p:cNvPr id="98" name="Rectangle: Rounded Corners 97">
                <a:extLst>
                  <a:ext uri="{FF2B5EF4-FFF2-40B4-BE49-F238E27FC236}">
                    <a16:creationId xmlns:a16="http://schemas.microsoft.com/office/drawing/2014/main" id="{0AEFC888-ADFE-45B5-A1AE-116EAF6EE83C}"/>
                  </a:ext>
                </a:extLst>
              </p:cNvPr>
              <p:cNvSpPr/>
              <p:nvPr/>
            </p:nvSpPr>
            <p:spPr>
              <a:xfrm>
                <a:off x="2673603" y="1000324"/>
                <a:ext cx="1322331" cy="1296144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9" name="TextBox 98">
                <a:extLst>
                  <a:ext uri="{FF2B5EF4-FFF2-40B4-BE49-F238E27FC236}">
                    <a16:creationId xmlns:a16="http://schemas.microsoft.com/office/drawing/2014/main" id="{C1A4EAEF-CDE0-4EB8-A7C0-7FD50CEBC4A4}"/>
                  </a:ext>
                </a:extLst>
              </p:cNvPr>
              <p:cNvSpPr txBox="1"/>
              <p:nvPr/>
            </p:nvSpPr>
            <p:spPr>
              <a:xfrm>
                <a:off x="3169885" y="1034769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6</a:t>
                </a:r>
              </a:p>
            </p:txBody>
          </p:sp>
          <p:sp>
            <p:nvSpPr>
              <p:cNvPr id="100" name="TextBox 99">
                <a:extLst>
                  <a:ext uri="{FF2B5EF4-FFF2-40B4-BE49-F238E27FC236}">
                    <a16:creationId xmlns:a16="http://schemas.microsoft.com/office/drawing/2014/main" id="{20C226F0-8E18-4256-A9B9-77B066C1B3D8}"/>
                  </a:ext>
                </a:extLst>
              </p:cNvPr>
              <p:cNvSpPr txBox="1"/>
              <p:nvPr/>
            </p:nvSpPr>
            <p:spPr>
              <a:xfrm>
                <a:off x="3112594" y="1252262"/>
                <a:ext cx="44435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 dirty="0"/>
                  <a:t>C</a:t>
                </a:r>
              </a:p>
            </p:txBody>
          </p:sp>
          <p:sp>
            <p:nvSpPr>
              <p:cNvPr id="101" name="TextBox 100">
                <a:extLst>
                  <a:ext uri="{FF2B5EF4-FFF2-40B4-BE49-F238E27FC236}">
                    <a16:creationId xmlns:a16="http://schemas.microsoft.com/office/drawing/2014/main" id="{868737FD-C4F6-474F-A8CF-E48144EAAF6A}"/>
                  </a:ext>
                </a:extLst>
              </p:cNvPr>
              <p:cNvSpPr txBox="1"/>
              <p:nvPr/>
            </p:nvSpPr>
            <p:spPr>
              <a:xfrm>
                <a:off x="2930148" y="1585084"/>
                <a:ext cx="811441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carbon</a:t>
                </a:r>
              </a:p>
            </p:txBody>
          </p:sp>
          <p:sp>
            <p:nvSpPr>
              <p:cNvPr id="102" name="TextBox 101">
                <a:extLst>
                  <a:ext uri="{FF2B5EF4-FFF2-40B4-BE49-F238E27FC236}">
                    <a16:creationId xmlns:a16="http://schemas.microsoft.com/office/drawing/2014/main" id="{314201A1-862F-4AA0-849B-EAA45C96A0F7}"/>
                  </a:ext>
                </a:extLst>
              </p:cNvPr>
              <p:cNvSpPr txBox="1"/>
              <p:nvPr/>
            </p:nvSpPr>
            <p:spPr>
              <a:xfrm>
                <a:off x="3014105" y="1886681"/>
                <a:ext cx="641329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dirty="0"/>
                  <a:t>12.011</a:t>
                </a:r>
              </a:p>
            </p:txBody>
          </p:sp>
        </p:grp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3B01AD93-08A2-4545-A345-136C76B48748}"/>
                </a:ext>
              </a:extLst>
            </p:cNvPr>
            <p:cNvSpPr txBox="1"/>
            <p:nvPr/>
          </p:nvSpPr>
          <p:spPr>
            <a:xfrm>
              <a:off x="3824256" y="666655"/>
              <a:ext cx="159851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Atomic Number</a:t>
              </a: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DA67569E-484E-46B0-AF06-6325B69AAE74}"/>
                </a:ext>
              </a:extLst>
            </p:cNvPr>
            <p:cNvSpPr txBox="1"/>
            <p:nvPr/>
          </p:nvSpPr>
          <p:spPr>
            <a:xfrm>
              <a:off x="3824256" y="1159182"/>
              <a:ext cx="86754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Symbol</a:t>
              </a:r>
            </a:p>
          </p:txBody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C082CB9A-5B3C-4679-9A9B-F517E6CE5AD3}"/>
                </a:ext>
              </a:extLst>
            </p:cNvPr>
            <p:cNvSpPr txBox="1"/>
            <p:nvPr/>
          </p:nvSpPr>
          <p:spPr>
            <a:xfrm>
              <a:off x="3824256" y="1557303"/>
              <a:ext cx="73129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Name</a:t>
              </a:r>
            </a:p>
          </p:txBody>
        </p: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635AFE5E-9452-40A6-81DF-43D48C667401}"/>
                </a:ext>
              </a:extLst>
            </p:cNvPr>
            <p:cNvSpPr txBox="1"/>
            <p:nvPr/>
          </p:nvSpPr>
          <p:spPr>
            <a:xfrm>
              <a:off x="3824256" y="2097961"/>
              <a:ext cx="216533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Average Atomic Mass</a:t>
              </a:r>
            </a:p>
          </p:txBody>
        </p:sp>
        <p:cxnSp>
          <p:nvCxnSpPr>
            <p:cNvPr id="94" name="Straight Arrow Connector 93">
              <a:extLst>
                <a:ext uri="{FF2B5EF4-FFF2-40B4-BE49-F238E27FC236}">
                  <a16:creationId xmlns:a16="http://schemas.microsoft.com/office/drawing/2014/main" id="{4D2D939F-AE0C-4BE4-A1E6-781093840E3A}"/>
                </a:ext>
              </a:extLst>
            </p:cNvPr>
            <p:cNvCxnSpPr>
              <a:stCxn id="90" idx="1"/>
            </p:cNvCxnSpPr>
            <p:nvPr/>
          </p:nvCxnSpPr>
          <p:spPr>
            <a:xfrm flipH="1">
              <a:off x="2690705" y="835932"/>
              <a:ext cx="1133551" cy="355410"/>
            </a:xfrm>
            <a:prstGeom prst="straightConnector1">
              <a:avLst/>
            </a:prstGeom>
            <a:ln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Arrow Connector 94">
              <a:extLst>
                <a:ext uri="{FF2B5EF4-FFF2-40B4-BE49-F238E27FC236}">
                  <a16:creationId xmlns:a16="http://schemas.microsoft.com/office/drawing/2014/main" id="{8399EE86-9D70-4D5E-9ACB-1CA3E7BE4AE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744338" y="1342796"/>
              <a:ext cx="1039582" cy="173092"/>
            </a:xfrm>
            <a:prstGeom prst="straightConnector1">
              <a:avLst/>
            </a:prstGeom>
            <a:ln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Arrow Connector 95">
              <a:extLst>
                <a:ext uri="{FF2B5EF4-FFF2-40B4-BE49-F238E27FC236}">
                  <a16:creationId xmlns:a16="http://schemas.microsoft.com/office/drawing/2014/main" id="{302D708A-0F94-46B9-91E3-95A14558A99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856568" y="1753893"/>
              <a:ext cx="967688" cy="29246"/>
            </a:xfrm>
            <a:prstGeom prst="straightConnector1">
              <a:avLst/>
            </a:prstGeom>
            <a:ln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Arrow Connector 96">
              <a:extLst>
                <a:ext uri="{FF2B5EF4-FFF2-40B4-BE49-F238E27FC236}">
                  <a16:creationId xmlns:a16="http://schemas.microsoft.com/office/drawing/2014/main" id="{B7C9F548-86F0-4F02-B7E3-E465745C2BE1}"/>
                </a:ext>
              </a:extLst>
            </p:cNvPr>
            <p:cNvCxnSpPr>
              <a:cxnSpLocks/>
              <a:stCxn id="93" idx="1"/>
            </p:cNvCxnSpPr>
            <p:nvPr/>
          </p:nvCxnSpPr>
          <p:spPr>
            <a:xfrm flipH="1" flipV="1">
              <a:off x="2807324" y="2059468"/>
              <a:ext cx="1016932" cy="207770"/>
            </a:xfrm>
            <a:prstGeom prst="straightConnector1">
              <a:avLst/>
            </a:prstGeom>
            <a:ln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3" name="TextBox 102">
            <a:extLst>
              <a:ext uri="{FF2B5EF4-FFF2-40B4-BE49-F238E27FC236}">
                <a16:creationId xmlns:a16="http://schemas.microsoft.com/office/drawing/2014/main" id="{65272099-B129-4A9A-B276-FEC6CE5439CE}"/>
              </a:ext>
            </a:extLst>
          </p:cNvPr>
          <p:cNvSpPr txBox="1"/>
          <p:nvPr/>
        </p:nvSpPr>
        <p:spPr>
          <a:xfrm>
            <a:off x="6582672" y="501518"/>
            <a:ext cx="1185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GROUPS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BF61386-9467-4095-9A92-04AC58B18080}"/>
              </a:ext>
            </a:extLst>
          </p:cNvPr>
          <p:cNvCxnSpPr/>
          <p:nvPr/>
        </p:nvCxnSpPr>
        <p:spPr>
          <a:xfrm>
            <a:off x="7750795" y="692696"/>
            <a:ext cx="896505" cy="0"/>
          </a:xfrm>
          <a:prstGeom prst="straightConnector1">
            <a:avLst/>
          </a:prstGeom>
          <a:ln w="28575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>
            <a:extLst>
              <a:ext uri="{FF2B5EF4-FFF2-40B4-BE49-F238E27FC236}">
                <a16:creationId xmlns:a16="http://schemas.microsoft.com/office/drawing/2014/main" id="{931B9438-5864-45C0-A75D-35A53E4A1CAB}"/>
              </a:ext>
            </a:extLst>
          </p:cNvPr>
          <p:cNvCxnSpPr>
            <a:cxnSpLocks/>
          </p:cNvCxnSpPr>
          <p:nvPr/>
        </p:nvCxnSpPr>
        <p:spPr>
          <a:xfrm flipH="1">
            <a:off x="5841315" y="685947"/>
            <a:ext cx="757825" cy="0"/>
          </a:xfrm>
          <a:prstGeom prst="straightConnector1">
            <a:avLst/>
          </a:prstGeom>
          <a:ln w="28575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Box 104">
            <a:extLst>
              <a:ext uri="{FF2B5EF4-FFF2-40B4-BE49-F238E27FC236}">
                <a16:creationId xmlns:a16="http://schemas.microsoft.com/office/drawing/2014/main" id="{D07BB841-45AE-4A4E-BE4D-C45F0E9E0490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253104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-12359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D5AE6865-C731-4ED0-8DEE-5A039C1CDFB9}"/>
              </a:ext>
            </a:extLst>
          </p:cNvPr>
          <p:cNvSpPr txBox="1"/>
          <p:nvPr/>
        </p:nvSpPr>
        <p:spPr>
          <a:xfrm>
            <a:off x="-10915" y="39853"/>
            <a:ext cx="3175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NAMES of GROUPS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C9C431-5D39-44A9-99FB-89FB29192080}"/>
              </a:ext>
            </a:extLst>
          </p:cNvPr>
          <p:cNvSpPr txBox="1"/>
          <p:nvPr/>
        </p:nvSpPr>
        <p:spPr>
          <a:xfrm>
            <a:off x="3024335" y="6617569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516794E5-C77C-4B76-94C2-9821E7B92436}"/>
              </a:ext>
            </a:extLst>
          </p:cNvPr>
          <p:cNvGrpSpPr/>
          <p:nvPr/>
        </p:nvGrpSpPr>
        <p:grpSpPr>
          <a:xfrm>
            <a:off x="400128" y="260648"/>
            <a:ext cx="9247986" cy="5391807"/>
            <a:chOff x="467544" y="85281"/>
            <a:chExt cx="9247986" cy="5391807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AF37E43B-9910-4CBE-8AE9-B402C12CABA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7544" y="1002458"/>
              <a:ext cx="8572753" cy="447463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18EFE29-05D3-43BD-98BD-CE709BBB0016}"/>
                </a:ext>
              </a:extLst>
            </p:cNvPr>
            <p:cNvSpPr txBox="1"/>
            <p:nvPr/>
          </p:nvSpPr>
          <p:spPr>
            <a:xfrm>
              <a:off x="3213598" y="2091977"/>
              <a:ext cx="187220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B0F0"/>
                  </a:solidFill>
                </a:rPr>
                <a:t>Transition metals</a:t>
              </a:r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9EE4CF66-A3CB-46F6-A19C-CE0510B5D031}"/>
                </a:ext>
              </a:extLst>
            </p:cNvPr>
            <p:cNvSpPr txBox="1"/>
            <p:nvPr/>
          </p:nvSpPr>
          <p:spPr>
            <a:xfrm>
              <a:off x="944062" y="476207"/>
              <a:ext cx="7800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FF99CC"/>
                  </a:solidFill>
                </a:rPr>
                <a:t>Alkali metals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3187BBD-C34B-4208-825B-CD8622E9B231}"/>
                </a:ext>
              </a:extLst>
            </p:cNvPr>
            <p:cNvSpPr txBox="1"/>
            <p:nvPr/>
          </p:nvSpPr>
          <p:spPr>
            <a:xfrm>
              <a:off x="1658852" y="899429"/>
              <a:ext cx="1070040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FFCCFF"/>
                  </a:solidFill>
                </a:rPr>
                <a:t>Alkali earth metals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368F687-F4D2-49C3-BF00-AF90F4E6A512}"/>
                </a:ext>
              </a:extLst>
            </p:cNvPr>
            <p:cNvSpPr txBox="1"/>
            <p:nvPr/>
          </p:nvSpPr>
          <p:spPr>
            <a:xfrm>
              <a:off x="7292197" y="731605"/>
              <a:ext cx="93610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FFC000"/>
                  </a:solidFill>
                </a:rPr>
                <a:t>Oxygen group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E248E8B-F94F-4A3F-85E0-FD6D61E6861A}"/>
                </a:ext>
              </a:extLst>
            </p:cNvPr>
            <p:cNvSpPr txBox="1"/>
            <p:nvPr/>
          </p:nvSpPr>
          <p:spPr>
            <a:xfrm>
              <a:off x="5911217" y="562669"/>
              <a:ext cx="101601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CC66FF"/>
                  </a:solidFill>
                </a:rPr>
                <a:t>Carbon group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26030E-A95D-4D75-8061-A810CB99D5DB}"/>
                </a:ext>
              </a:extLst>
            </p:cNvPr>
            <p:cNvSpPr txBox="1"/>
            <p:nvPr/>
          </p:nvSpPr>
          <p:spPr>
            <a:xfrm>
              <a:off x="6660232" y="85281"/>
              <a:ext cx="93610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/>
                <a:t>Nitrogen group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F9F33240-ED66-449F-A2EC-0DEEE974F299}"/>
                </a:ext>
              </a:extLst>
            </p:cNvPr>
            <p:cNvSpPr txBox="1"/>
            <p:nvPr/>
          </p:nvSpPr>
          <p:spPr>
            <a:xfrm>
              <a:off x="4861299" y="769868"/>
              <a:ext cx="82619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99CC00"/>
                  </a:solidFill>
                </a:rPr>
                <a:t>Boron group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1D1F222-7596-48EE-8346-CCAEBBE0CD9B}"/>
                </a:ext>
              </a:extLst>
            </p:cNvPr>
            <p:cNvSpPr txBox="1"/>
            <p:nvPr/>
          </p:nvSpPr>
          <p:spPr>
            <a:xfrm>
              <a:off x="7596335" y="114385"/>
              <a:ext cx="162040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FFCC99"/>
                  </a:solidFill>
                </a:rPr>
                <a:t>Halogens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F90251D-E804-4BD5-A508-4D24D9A690CC}"/>
                </a:ext>
              </a:extLst>
            </p:cNvPr>
            <p:cNvSpPr txBox="1"/>
            <p:nvPr/>
          </p:nvSpPr>
          <p:spPr>
            <a:xfrm>
              <a:off x="8318763" y="389236"/>
              <a:ext cx="107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FFFF00"/>
                  </a:solidFill>
                </a:rPr>
                <a:t>Noble gases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C60D40CD-C847-43B8-BDC1-1075CBC5057B}"/>
                </a:ext>
              </a:extLst>
            </p:cNvPr>
            <p:cNvCxnSpPr/>
            <p:nvPr/>
          </p:nvCxnSpPr>
          <p:spPr>
            <a:xfrm flipH="1">
              <a:off x="885357" y="943574"/>
              <a:ext cx="310888" cy="757234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CC160ED6-73A6-43B8-ACD6-A4342958BB3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08078" y="1291219"/>
              <a:ext cx="436464" cy="368787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F89E0DC7-C3A0-4158-BEF3-52BD5297FD8B}"/>
                </a:ext>
              </a:extLst>
            </p:cNvPr>
            <p:cNvCxnSpPr>
              <a:cxnSpLocks/>
            </p:cNvCxnSpPr>
            <p:nvPr/>
          </p:nvCxnSpPr>
          <p:spPr>
            <a:xfrm>
              <a:off x="5553787" y="1100728"/>
              <a:ext cx="640831" cy="537365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E1DCF84F-A77E-4612-A6CE-F0D8EF3C0ED6}"/>
                </a:ext>
              </a:extLst>
            </p:cNvPr>
            <p:cNvCxnSpPr>
              <a:cxnSpLocks/>
            </p:cNvCxnSpPr>
            <p:nvPr/>
          </p:nvCxnSpPr>
          <p:spPr>
            <a:xfrm>
              <a:off x="6353599" y="1100728"/>
              <a:ext cx="362553" cy="482846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96ACD2F6-562E-4EEA-8817-979D0A920FB5}"/>
                </a:ext>
              </a:extLst>
            </p:cNvPr>
            <p:cNvCxnSpPr>
              <a:cxnSpLocks/>
            </p:cNvCxnSpPr>
            <p:nvPr/>
          </p:nvCxnSpPr>
          <p:spPr>
            <a:xfrm>
              <a:off x="7128283" y="633722"/>
              <a:ext cx="0" cy="933464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61BCE0FC-2A9B-4F29-A3D4-666F53F83D8F}"/>
                </a:ext>
              </a:extLst>
            </p:cNvPr>
            <p:cNvCxnSpPr>
              <a:cxnSpLocks/>
            </p:cNvCxnSpPr>
            <p:nvPr/>
          </p:nvCxnSpPr>
          <p:spPr>
            <a:xfrm>
              <a:off x="7675601" y="1234076"/>
              <a:ext cx="0" cy="34949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F404D4F2-85FF-41CA-8DEC-5B2D906CE26B}"/>
                </a:ext>
              </a:extLst>
            </p:cNvPr>
            <p:cNvCxnSpPr>
              <a:cxnSpLocks/>
            </p:cNvCxnSpPr>
            <p:nvPr/>
          </p:nvCxnSpPr>
          <p:spPr>
            <a:xfrm>
              <a:off x="8087733" y="398627"/>
              <a:ext cx="11779" cy="1184947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659ED7B5-FA6F-4849-83A0-82CBE22F921E}"/>
                </a:ext>
              </a:extLst>
            </p:cNvPr>
            <p:cNvCxnSpPr>
              <a:cxnSpLocks/>
            </p:cNvCxnSpPr>
            <p:nvPr/>
          </p:nvCxnSpPr>
          <p:spPr>
            <a:xfrm>
              <a:off x="8572429" y="899429"/>
              <a:ext cx="0" cy="285109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7039113-6C0C-46C1-893E-326CD91999C8}"/>
                </a:ext>
              </a:extLst>
            </p:cNvPr>
            <p:cNvCxnSpPr>
              <a:cxnSpLocks/>
            </p:cNvCxnSpPr>
            <p:nvPr/>
          </p:nvCxnSpPr>
          <p:spPr>
            <a:xfrm>
              <a:off x="1711528" y="2348880"/>
              <a:ext cx="408460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6683F11-55D9-4C64-843C-EB72F2155049}"/>
                </a:ext>
              </a:extLst>
            </p:cNvPr>
            <p:cNvCxnSpPr>
              <a:cxnSpLocks/>
            </p:cNvCxnSpPr>
            <p:nvPr/>
          </p:nvCxnSpPr>
          <p:spPr>
            <a:xfrm>
              <a:off x="1709621" y="2348880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2AD3DF6-234E-4A5B-9807-BE400CB1949D}"/>
                </a:ext>
              </a:extLst>
            </p:cNvPr>
            <p:cNvCxnSpPr>
              <a:cxnSpLocks/>
            </p:cNvCxnSpPr>
            <p:nvPr/>
          </p:nvCxnSpPr>
          <p:spPr>
            <a:xfrm>
              <a:off x="5810039" y="2348880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BBE8D631-02C7-4F39-BE7A-6114CE314862}"/>
                </a:ext>
              </a:extLst>
            </p:cNvPr>
            <p:cNvSpPr txBox="1"/>
            <p:nvPr/>
          </p:nvSpPr>
          <p:spPr>
            <a:xfrm>
              <a:off x="626755" y="4675202"/>
              <a:ext cx="828092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Inner transition metals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E5362DC0-C38A-4384-8833-B3ED0B19FA0F}"/>
                </a:ext>
              </a:extLst>
            </p:cNvPr>
            <p:cNvSpPr txBox="1"/>
            <p:nvPr/>
          </p:nvSpPr>
          <p:spPr>
            <a:xfrm>
              <a:off x="7843326" y="4552091"/>
              <a:ext cx="187220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FFFF"/>
                  </a:solidFill>
                </a:rPr>
                <a:t>Lanthanides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7B4A0A20-2D21-4475-97F0-651270F8BBA4}"/>
                </a:ext>
              </a:extLst>
            </p:cNvPr>
            <p:cNvSpPr txBox="1"/>
            <p:nvPr/>
          </p:nvSpPr>
          <p:spPr>
            <a:xfrm>
              <a:off x="7839008" y="4982972"/>
              <a:ext cx="187220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92D050"/>
                  </a:solidFill>
                </a:rPr>
                <a:t>Actinides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0B52020-4D2B-41A2-B275-F62FC5331971}"/>
              </a:ext>
            </a:extLst>
          </p:cNvPr>
          <p:cNvGrpSpPr/>
          <p:nvPr/>
        </p:nvGrpSpPr>
        <p:grpSpPr>
          <a:xfrm>
            <a:off x="431341" y="1271293"/>
            <a:ext cx="7356449" cy="4896480"/>
            <a:chOff x="459808" y="1269186"/>
            <a:chExt cx="7356449" cy="489648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76F15B45-A09E-482C-A9B5-AE2E8A3E7944}"/>
                </a:ext>
              </a:extLst>
            </p:cNvPr>
            <p:cNvSpPr/>
            <p:nvPr/>
          </p:nvSpPr>
          <p:spPr>
            <a:xfrm>
              <a:off x="459808" y="1269186"/>
              <a:ext cx="422721" cy="429515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7E2CAEB-0363-4483-AC4F-B7EDCB9CF4F9}"/>
                </a:ext>
              </a:extLst>
            </p:cNvPr>
            <p:cNvSpPr/>
            <p:nvPr/>
          </p:nvSpPr>
          <p:spPr>
            <a:xfrm>
              <a:off x="6461952" y="1720004"/>
              <a:ext cx="1354305" cy="467815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6AA52FD5-D49F-4248-B824-9915A1D22CFA}"/>
                </a:ext>
              </a:extLst>
            </p:cNvPr>
            <p:cNvSpPr/>
            <p:nvPr/>
          </p:nvSpPr>
          <p:spPr>
            <a:xfrm>
              <a:off x="1384675" y="5736151"/>
              <a:ext cx="3133704" cy="429515"/>
            </a:xfrm>
            <a:prstGeom prst="rect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AD4648F-B071-411F-AE35-076CB33B3262}"/>
                </a:ext>
              </a:extLst>
            </p:cNvPr>
            <p:cNvSpPr txBox="1"/>
            <p:nvPr/>
          </p:nvSpPr>
          <p:spPr>
            <a:xfrm>
              <a:off x="1450713" y="5767043"/>
              <a:ext cx="31337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propellants, HE compounds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12A2346-4996-4896-B158-D174247DA6C4}"/>
              </a:ext>
            </a:extLst>
          </p:cNvPr>
          <p:cNvGrpSpPr/>
          <p:nvPr/>
        </p:nvGrpSpPr>
        <p:grpSpPr>
          <a:xfrm>
            <a:off x="431340" y="1270472"/>
            <a:ext cx="7838694" cy="5468362"/>
            <a:chOff x="431340" y="1270472"/>
            <a:chExt cx="7838694" cy="5468362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87751BAF-1CF7-4A10-9B9A-69C9CB93EA53}"/>
                </a:ext>
              </a:extLst>
            </p:cNvPr>
            <p:cNvSpPr/>
            <p:nvPr/>
          </p:nvSpPr>
          <p:spPr>
            <a:xfrm>
              <a:off x="431340" y="1270472"/>
              <a:ext cx="422721" cy="429515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8D2B0D28-9D22-41A3-89BD-F866B1B7DBA7}"/>
                </a:ext>
              </a:extLst>
            </p:cNvPr>
            <p:cNvSpPr/>
            <p:nvPr/>
          </p:nvSpPr>
          <p:spPr>
            <a:xfrm>
              <a:off x="5964197" y="1722112"/>
              <a:ext cx="2305837" cy="461464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8965B43C-C7F8-4980-8832-A82CF0F92198}"/>
                </a:ext>
              </a:extLst>
            </p:cNvPr>
            <p:cNvSpPr/>
            <p:nvPr/>
          </p:nvSpPr>
          <p:spPr>
            <a:xfrm>
              <a:off x="5963431" y="2189927"/>
              <a:ext cx="2306603" cy="436065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0154E4A9-92FC-4324-BA88-F8C41F41DA61}"/>
                </a:ext>
              </a:extLst>
            </p:cNvPr>
            <p:cNvSpPr/>
            <p:nvPr/>
          </p:nvSpPr>
          <p:spPr>
            <a:xfrm>
              <a:off x="432864" y="2173651"/>
              <a:ext cx="924869" cy="464918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55064619-41DC-42BF-9E26-E4C3E09C63B3}"/>
                </a:ext>
              </a:extLst>
            </p:cNvPr>
            <p:cNvSpPr/>
            <p:nvPr/>
          </p:nvSpPr>
          <p:spPr>
            <a:xfrm>
              <a:off x="432298" y="2637570"/>
              <a:ext cx="924866" cy="464918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83C2CB14-9C05-4FE2-A712-FC560AFE804F}"/>
                </a:ext>
              </a:extLst>
            </p:cNvPr>
            <p:cNvSpPr/>
            <p:nvPr/>
          </p:nvSpPr>
          <p:spPr>
            <a:xfrm>
              <a:off x="431341" y="3564924"/>
              <a:ext cx="924868" cy="450659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831AF998-4EBE-4196-B774-00836DFA0090}"/>
                </a:ext>
              </a:extLst>
            </p:cNvPr>
            <p:cNvSpPr/>
            <p:nvPr/>
          </p:nvSpPr>
          <p:spPr>
            <a:xfrm>
              <a:off x="2777738" y="2629616"/>
              <a:ext cx="1362210" cy="464918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530CDBB6-AA08-4D39-949D-64EAF03E7815}"/>
                </a:ext>
              </a:extLst>
            </p:cNvPr>
            <p:cNvSpPr/>
            <p:nvPr/>
          </p:nvSpPr>
          <p:spPr>
            <a:xfrm>
              <a:off x="5072693" y="2630799"/>
              <a:ext cx="888795" cy="464918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694AA81B-D6AA-414B-A2BF-26AB51D5C6B6}"/>
                </a:ext>
              </a:extLst>
            </p:cNvPr>
            <p:cNvSpPr/>
            <p:nvPr/>
          </p:nvSpPr>
          <p:spPr>
            <a:xfrm>
              <a:off x="6427389" y="3550665"/>
              <a:ext cx="946827" cy="464918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632CFFCA-9492-4564-843D-BFB75F348F32}"/>
                </a:ext>
              </a:extLst>
            </p:cNvPr>
            <p:cNvSpPr/>
            <p:nvPr/>
          </p:nvSpPr>
          <p:spPr>
            <a:xfrm>
              <a:off x="917871" y="3102489"/>
              <a:ext cx="438337" cy="448176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BEC2EEEC-6794-49E2-9C5F-FD3ADC9F6D38}"/>
                </a:ext>
              </a:extLst>
            </p:cNvPr>
            <p:cNvSpPr/>
            <p:nvPr/>
          </p:nvSpPr>
          <p:spPr>
            <a:xfrm>
              <a:off x="1830460" y="2637315"/>
              <a:ext cx="446335" cy="446194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69891876-79B1-4E56-B789-2CBD0EB6D946}"/>
                </a:ext>
              </a:extLst>
            </p:cNvPr>
            <p:cNvSpPr/>
            <p:nvPr/>
          </p:nvSpPr>
          <p:spPr>
            <a:xfrm>
              <a:off x="1828937" y="3083509"/>
              <a:ext cx="449476" cy="481415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5A53B4CA-D992-4B60-B21C-0B0FF8B740AC}"/>
                </a:ext>
              </a:extLst>
            </p:cNvPr>
            <p:cNvSpPr/>
            <p:nvPr/>
          </p:nvSpPr>
          <p:spPr>
            <a:xfrm>
              <a:off x="1828937" y="3565977"/>
              <a:ext cx="449476" cy="445141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A588FA84-1A74-473F-9BDD-6338933C6531}"/>
                </a:ext>
              </a:extLst>
            </p:cNvPr>
            <p:cNvSpPr/>
            <p:nvPr/>
          </p:nvSpPr>
          <p:spPr>
            <a:xfrm>
              <a:off x="2777738" y="3094534"/>
              <a:ext cx="422721" cy="471443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E0BE58E0-A309-4B8D-A33D-E62328C267A3}"/>
                </a:ext>
              </a:extLst>
            </p:cNvPr>
            <p:cNvSpPr/>
            <p:nvPr/>
          </p:nvSpPr>
          <p:spPr>
            <a:xfrm>
              <a:off x="2777738" y="3564925"/>
              <a:ext cx="422721" cy="445141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47665D5C-337C-4F76-BA57-55387CDE47EA}"/>
                </a:ext>
              </a:extLst>
            </p:cNvPr>
            <p:cNvSpPr/>
            <p:nvPr/>
          </p:nvSpPr>
          <p:spPr>
            <a:xfrm>
              <a:off x="5072693" y="3094534"/>
              <a:ext cx="443031" cy="471443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0931933E-1E7B-462A-831B-37A47A60601B}"/>
                </a:ext>
              </a:extLst>
            </p:cNvPr>
            <p:cNvSpPr/>
            <p:nvPr/>
          </p:nvSpPr>
          <p:spPr>
            <a:xfrm>
              <a:off x="1356208" y="6309319"/>
              <a:ext cx="1467588" cy="429515"/>
            </a:xfrm>
            <a:prstGeom prst="rect">
              <a:avLst/>
            </a:prstGeom>
            <a:noFill/>
            <a:ln w="571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03542129-C750-4031-99B4-3C4ACA871035}"/>
                </a:ext>
              </a:extLst>
            </p:cNvPr>
            <p:cNvSpPr txBox="1"/>
            <p:nvPr/>
          </p:nvSpPr>
          <p:spPr>
            <a:xfrm>
              <a:off x="1331475" y="6335463"/>
              <a:ext cx="15653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pyrotechnics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9975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69562A0F-8D12-4182-8B68-7EB8195B6A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520" y="404664"/>
            <a:ext cx="5376342" cy="5976664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pic>
        <p:nvPicPr>
          <p:cNvPr id="3074" name="Picture 2" descr="Explosive Substance">
            <a:extLst>
              <a:ext uri="{FF2B5EF4-FFF2-40B4-BE49-F238E27FC236}">
                <a16:creationId xmlns:a16="http://schemas.microsoft.com/office/drawing/2014/main" id="{6621A5C2-7C8C-467C-B42F-3B6F72F38E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77"/>
          <a:stretch/>
        </p:blipFill>
        <p:spPr bwMode="auto">
          <a:xfrm>
            <a:off x="5848146" y="403895"/>
            <a:ext cx="2926061" cy="3110855"/>
          </a:xfrm>
          <a:prstGeom prst="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DE62D74-0AEB-4EB8-AF90-DED89D1A4DDB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17792386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81E26CA4-72B2-4380-9E0A-14F6AB19120C}"/>
              </a:ext>
            </a:extLst>
          </p:cNvPr>
          <p:cNvSpPr txBox="1"/>
          <p:nvPr/>
        </p:nvSpPr>
        <p:spPr>
          <a:xfrm>
            <a:off x="-10915" y="39853"/>
            <a:ext cx="5517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PERIODIC PROPERTIES: GROUP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CAAD98-31D0-42C7-9B1D-94C201137A4E}"/>
              </a:ext>
            </a:extLst>
          </p:cNvPr>
          <p:cNvSpPr txBox="1"/>
          <p:nvPr/>
        </p:nvSpPr>
        <p:spPr>
          <a:xfrm>
            <a:off x="1115616" y="4467437"/>
            <a:ext cx="46260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5"/>
              </a:rPr>
              <a:t>https://youtu.be/6ZY6d6jrq-0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6C5188-2789-4BB7-8765-756B093A5509}"/>
              </a:ext>
            </a:extLst>
          </p:cNvPr>
          <p:cNvSpPr txBox="1"/>
          <p:nvPr/>
        </p:nvSpPr>
        <p:spPr>
          <a:xfrm>
            <a:off x="970318" y="859233"/>
            <a:ext cx="4185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Group 1 elements: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Li, Na, K, Rb, Cs, Fr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D12EB7-B0D8-4DF3-9A02-ADCBA27982C9}"/>
              </a:ext>
            </a:extLst>
          </p:cNvPr>
          <p:cNvSpPr txBox="1"/>
          <p:nvPr/>
        </p:nvSpPr>
        <p:spPr>
          <a:xfrm>
            <a:off x="5076056" y="4438900"/>
            <a:ext cx="46291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https://youtu.be/MGUPKA_pOEE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C31B6A-EAED-4C19-A58B-52C593A4639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4175" t="9318" r="17713" b="57749"/>
          <a:stretch/>
        </p:blipFill>
        <p:spPr>
          <a:xfrm>
            <a:off x="5144885" y="2276872"/>
            <a:ext cx="2756201" cy="20371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2B6EF73-0F22-45C8-BA9D-B783D49EACDA}"/>
              </a:ext>
            </a:extLst>
          </p:cNvPr>
          <p:cNvSpPr txBox="1"/>
          <p:nvPr/>
        </p:nvSpPr>
        <p:spPr>
          <a:xfrm>
            <a:off x="1115616" y="1753574"/>
            <a:ext cx="22769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Reaction with water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A84D574-E772-4F7E-8CFB-8E0B9DFFA4E2}"/>
              </a:ext>
            </a:extLst>
          </p:cNvPr>
          <p:cNvSpPr txBox="1"/>
          <p:nvPr/>
        </p:nvSpPr>
        <p:spPr>
          <a:xfrm>
            <a:off x="5402266" y="1756600"/>
            <a:ext cx="12738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Flame test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EDBE2C4-F9E8-4274-8B47-F38D0BB93E0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67168" t="9318" r="15485" b="60215"/>
          <a:stretch/>
        </p:blipFill>
        <p:spPr>
          <a:xfrm>
            <a:off x="1115616" y="2276872"/>
            <a:ext cx="2883500" cy="20586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8AF0A17-8C98-4ABA-974B-4E0145BB3E51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1427041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12852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BAE383F-4554-4146-BDE8-027CE17365B4}"/>
              </a:ext>
            </a:extLst>
          </p:cNvPr>
          <p:cNvSpPr txBox="1"/>
          <p:nvPr/>
        </p:nvSpPr>
        <p:spPr>
          <a:xfrm>
            <a:off x="292936" y="613414"/>
            <a:ext cx="3183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Similar properties of HALOGENS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4DE0DD-EFBC-454C-A90F-6121B1A053D0}"/>
              </a:ext>
            </a:extLst>
          </p:cNvPr>
          <p:cNvSpPr txBox="1"/>
          <p:nvPr/>
        </p:nvSpPr>
        <p:spPr>
          <a:xfrm>
            <a:off x="971600" y="4643844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Chlorine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5F201C-2308-40AD-A907-CCB219CA8980}"/>
              </a:ext>
            </a:extLst>
          </p:cNvPr>
          <p:cNvSpPr txBox="1"/>
          <p:nvPr/>
        </p:nvSpPr>
        <p:spPr>
          <a:xfrm>
            <a:off x="3889619" y="4643844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Bromine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8A8A71-B516-4A6D-81BC-31A4DC31093D}"/>
              </a:ext>
            </a:extLst>
          </p:cNvPr>
          <p:cNvSpPr txBox="1"/>
          <p:nvPr/>
        </p:nvSpPr>
        <p:spPr>
          <a:xfrm>
            <a:off x="6732240" y="463738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Iodine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651EF75-1797-4E8A-ABEE-5CF0E9E8D0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92" y="1050660"/>
            <a:ext cx="8239504" cy="3604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8A25D62-2208-4CDA-8938-583B5A9E9E57}"/>
              </a:ext>
            </a:extLst>
          </p:cNvPr>
          <p:cNvSpPr txBox="1"/>
          <p:nvPr/>
        </p:nvSpPr>
        <p:spPr>
          <a:xfrm>
            <a:off x="-10915" y="39853"/>
            <a:ext cx="6366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PERIODIC PROPERTIES: GROUP 17 (VIIB)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F93D58-A78E-4DD7-8C17-DAE802424F8E}"/>
              </a:ext>
            </a:extLst>
          </p:cNvPr>
          <p:cNvSpPr txBox="1"/>
          <p:nvPr/>
        </p:nvSpPr>
        <p:spPr>
          <a:xfrm>
            <a:off x="1616496" y="5094311"/>
            <a:ext cx="6899200" cy="1809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halogens contain elements in all three states of matter (solid, liquid, and gas) at standard temperature and pressure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diatomic molecules, non-metals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very strong oxidizing agents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3CC765-CE85-426C-B453-3CC93F33C172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1237115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F07C0F5D-ACE2-4728-9802-1CB0FCE5FE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12" y="1266707"/>
            <a:ext cx="8572753" cy="4474630"/>
          </a:xfrm>
          <a:prstGeom prst="rect">
            <a:avLst/>
          </a:prstGeom>
          <a:ln w="28575"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6745927-C488-4E96-9138-725BAD704A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13" t="-4738" r="31450" b="74041"/>
          <a:stretch/>
        </p:blipFill>
        <p:spPr>
          <a:xfrm>
            <a:off x="453238" y="487739"/>
            <a:ext cx="813796" cy="10294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E5162B7-CBBA-4821-AC79-B1F98C4F4F9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289" t="786" r="94080" b="88664"/>
          <a:stretch/>
        </p:blipFill>
        <p:spPr>
          <a:xfrm>
            <a:off x="166634" y="1314119"/>
            <a:ext cx="529963" cy="473746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702D6DC-3C56-4717-964E-64EBFD8F1A54}"/>
              </a:ext>
            </a:extLst>
          </p:cNvPr>
          <p:cNvCxnSpPr>
            <a:cxnSpLocks/>
          </p:cNvCxnSpPr>
          <p:nvPr/>
        </p:nvCxnSpPr>
        <p:spPr>
          <a:xfrm>
            <a:off x="5724128" y="1781426"/>
            <a:ext cx="2304256" cy="2775919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2F5F15DA-DC08-4E3E-AC3E-043E9A3A9C1C}"/>
              </a:ext>
            </a:extLst>
          </p:cNvPr>
          <p:cNvSpPr/>
          <p:nvPr/>
        </p:nvSpPr>
        <p:spPr>
          <a:xfrm>
            <a:off x="5770705" y="1821041"/>
            <a:ext cx="432048" cy="43204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B050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70BA3A-5038-47AE-B945-41EBECB05168}"/>
              </a:ext>
            </a:extLst>
          </p:cNvPr>
          <p:cNvSpPr/>
          <p:nvPr/>
        </p:nvSpPr>
        <p:spPr>
          <a:xfrm>
            <a:off x="6228184" y="2256569"/>
            <a:ext cx="432048" cy="43204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B050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87BBB0-42E2-497C-A44A-1F948F457456}"/>
              </a:ext>
            </a:extLst>
          </p:cNvPr>
          <p:cNvSpPr/>
          <p:nvPr/>
        </p:nvSpPr>
        <p:spPr>
          <a:xfrm>
            <a:off x="6227470" y="2737337"/>
            <a:ext cx="432048" cy="43204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B050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1E985B4-F3B5-45E6-9DE8-0F1DAAD1F52E}"/>
              </a:ext>
            </a:extLst>
          </p:cNvPr>
          <p:cNvSpPr/>
          <p:nvPr/>
        </p:nvSpPr>
        <p:spPr>
          <a:xfrm>
            <a:off x="6692427" y="2730598"/>
            <a:ext cx="432048" cy="43204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B050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87812A0-8416-4EF8-9E6B-D30F4F888408}"/>
              </a:ext>
            </a:extLst>
          </p:cNvPr>
          <p:cNvSpPr/>
          <p:nvPr/>
        </p:nvSpPr>
        <p:spPr>
          <a:xfrm>
            <a:off x="6700045" y="3189193"/>
            <a:ext cx="432048" cy="43204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B050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45664A3-27FC-444D-ADA1-45AAAB29E073}"/>
              </a:ext>
            </a:extLst>
          </p:cNvPr>
          <p:cNvSpPr/>
          <p:nvPr/>
        </p:nvSpPr>
        <p:spPr>
          <a:xfrm>
            <a:off x="7157849" y="3195141"/>
            <a:ext cx="432048" cy="43204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B050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7460F18-5AB8-4C4C-B19A-844B0338A396}"/>
              </a:ext>
            </a:extLst>
          </p:cNvPr>
          <p:cNvGrpSpPr/>
          <p:nvPr/>
        </p:nvGrpSpPr>
        <p:grpSpPr>
          <a:xfrm>
            <a:off x="60073" y="1093343"/>
            <a:ext cx="813796" cy="720080"/>
            <a:chOff x="348105" y="836712"/>
            <a:chExt cx="813796" cy="720080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A09A01CA-1F39-4100-8B8A-D77FEC1096B8}"/>
                </a:ext>
              </a:extLst>
            </p:cNvPr>
            <p:cNvSpPr/>
            <p:nvPr/>
          </p:nvSpPr>
          <p:spPr>
            <a:xfrm>
              <a:off x="348105" y="836712"/>
              <a:ext cx="813796" cy="72008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C9F2A09C-AE2D-4F74-975F-8C453B3B7E4E}"/>
                </a:ext>
              </a:extLst>
            </p:cNvPr>
            <p:cNvSpPr txBox="1"/>
            <p:nvPr/>
          </p:nvSpPr>
          <p:spPr>
            <a:xfrm>
              <a:off x="351553" y="893583"/>
              <a:ext cx="75212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/>
                <a:t>non-metal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1D6F0DFB-2C4E-4746-865B-094DC2506A24}"/>
              </a:ext>
            </a:extLst>
          </p:cNvPr>
          <p:cNvSpPr txBox="1"/>
          <p:nvPr/>
        </p:nvSpPr>
        <p:spPr>
          <a:xfrm>
            <a:off x="3043934" y="2336978"/>
            <a:ext cx="1116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METALS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5A3A410-EE63-4FA0-8CAD-CEFAE2CDDEBA}"/>
              </a:ext>
            </a:extLst>
          </p:cNvPr>
          <p:cNvSpPr txBox="1"/>
          <p:nvPr/>
        </p:nvSpPr>
        <p:spPr>
          <a:xfrm>
            <a:off x="6108745" y="1359189"/>
            <a:ext cx="1706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NON-METALS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5DB5A8A-6186-48A6-A581-D3E9FF0F9F2A}"/>
              </a:ext>
            </a:extLst>
          </p:cNvPr>
          <p:cNvSpPr txBox="1"/>
          <p:nvPr/>
        </p:nvSpPr>
        <p:spPr>
          <a:xfrm>
            <a:off x="7589897" y="4922048"/>
            <a:ext cx="1667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METALLOIDS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60BF837-A3F5-4478-A837-CEFFC612E910}"/>
              </a:ext>
            </a:extLst>
          </p:cNvPr>
          <p:cNvSpPr txBox="1"/>
          <p:nvPr/>
        </p:nvSpPr>
        <p:spPr>
          <a:xfrm>
            <a:off x="-10915" y="39853"/>
            <a:ext cx="57715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METALS, NON-METALS, METALLOIDS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E7BABB8-BEA7-4A5F-875C-6F1C455A159C}"/>
              </a:ext>
            </a:extLst>
          </p:cNvPr>
          <p:cNvSpPr txBox="1"/>
          <p:nvPr/>
        </p:nvSpPr>
        <p:spPr>
          <a:xfrm>
            <a:off x="1160750" y="648459"/>
            <a:ext cx="589550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 simple classification that splits the periodic table into families of similar materials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Each section has distinct properties and differences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D6E35F-F342-4372-A36A-A9E2CCC72C8B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66A5230-8772-4FFD-90DE-309C7C31DCAE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31829234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11F52ABB-145C-42E5-95A7-BD86BAAE4580}"/>
              </a:ext>
            </a:extLst>
          </p:cNvPr>
          <p:cNvSpPr txBox="1"/>
          <p:nvPr/>
        </p:nvSpPr>
        <p:spPr>
          <a:xfrm>
            <a:off x="251520" y="501518"/>
            <a:ext cx="3024336" cy="203132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Metals: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Lustrous solids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High melting points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Conduct electricity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Malleable and ductile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Act as reducing agents in reactions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89BFED-B2F7-4D9C-8FAB-074AD471F032}"/>
              </a:ext>
            </a:extLst>
          </p:cNvPr>
          <p:cNvSpPr txBox="1"/>
          <p:nvPr/>
        </p:nvSpPr>
        <p:spPr>
          <a:xfrm>
            <a:off x="5652120" y="497699"/>
            <a:ext cx="3168352" cy="230832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Non-Metals: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Poor structural materials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Low melting points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Often gases or liquids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Non conductors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Discrete molecular structures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Often act as oxidising agents (oxygen)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D109B9-5610-4BDB-AE03-BFEC297B590B}"/>
              </a:ext>
            </a:extLst>
          </p:cNvPr>
          <p:cNvSpPr txBox="1"/>
          <p:nvPr/>
        </p:nvSpPr>
        <p:spPr>
          <a:xfrm>
            <a:off x="2555776" y="2621083"/>
            <a:ext cx="3024336" cy="1477328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Metalloids: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Solids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Giant molecular structures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High melting points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Semiconductors (Silicon)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F413E3-A16A-4663-803F-AEDB71501B91}"/>
              </a:ext>
            </a:extLst>
          </p:cNvPr>
          <p:cNvSpPr txBox="1"/>
          <p:nvPr/>
        </p:nvSpPr>
        <p:spPr>
          <a:xfrm>
            <a:off x="-10915" y="39853"/>
            <a:ext cx="57715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METALS, NON-METALS, METALLOIDS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6183AC-77E4-4075-A3E5-D493D1808E29}"/>
              </a:ext>
            </a:extLst>
          </p:cNvPr>
          <p:cNvSpPr/>
          <p:nvPr/>
        </p:nvSpPr>
        <p:spPr>
          <a:xfrm>
            <a:off x="1713673" y="4277880"/>
            <a:ext cx="5356614" cy="23648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rgbClr val="00B0F0"/>
                </a:solidFill>
              </a:rPr>
              <a:t>You can look at the table in different ways:-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F0"/>
                </a:solidFill>
              </a:rPr>
              <a:t>As a map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F0"/>
                </a:solidFill>
              </a:rPr>
              <a:t>As an indicator of reactivity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F0"/>
                </a:solidFill>
              </a:rPr>
              <a:t>As an indicator of structure…….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CBDB28-94DE-4466-A4A0-21A526C51DFD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2579165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DABB09EF-391E-42D4-82B0-35EFF1969E04}"/>
              </a:ext>
            </a:extLst>
          </p:cNvPr>
          <p:cNvGrpSpPr/>
          <p:nvPr/>
        </p:nvGrpSpPr>
        <p:grpSpPr>
          <a:xfrm>
            <a:off x="195850" y="2932142"/>
            <a:ext cx="3873085" cy="1769860"/>
            <a:chOff x="1918697" y="666655"/>
            <a:chExt cx="3873085" cy="1769860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9DA55DE-2EEB-4CF1-A591-5CF58A1D1DDB}"/>
                </a:ext>
              </a:extLst>
            </p:cNvPr>
            <p:cNvGrpSpPr/>
            <p:nvPr/>
          </p:nvGrpSpPr>
          <p:grpSpPr>
            <a:xfrm>
              <a:off x="1918697" y="1000324"/>
              <a:ext cx="1322331" cy="1296144"/>
              <a:chOff x="2710783" y="1000324"/>
              <a:chExt cx="1322331" cy="1296144"/>
            </a:xfrm>
          </p:grpSpPr>
          <p:sp>
            <p:nvSpPr>
              <p:cNvPr id="20" name="Rectangle: Rounded Corners 19">
                <a:extLst>
                  <a:ext uri="{FF2B5EF4-FFF2-40B4-BE49-F238E27FC236}">
                    <a16:creationId xmlns:a16="http://schemas.microsoft.com/office/drawing/2014/main" id="{95A420AE-5DB8-410D-AF23-14A328D6A274}"/>
                  </a:ext>
                </a:extLst>
              </p:cNvPr>
              <p:cNvSpPr/>
              <p:nvPr/>
            </p:nvSpPr>
            <p:spPr>
              <a:xfrm>
                <a:off x="2710783" y="1000324"/>
                <a:ext cx="1322331" cy="1296144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94934D8C-E8D2-4EFC-BB46-EEFF47FFE51B}"/>
                  </a:ext>
                </a:extLst>
              </p:cNvPr>
              <p:cNvSpPr txBox="1"/>
              <p:nvPr/>
            </p:nvSpPr>
            <p:spPr>
              <a:xfrm>
                <a:off x="3169885" y="1034769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17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BA550D8-8FFD-40F9-8D19-1E17039052A9}"/>
                  </a:ext>
                </a:extLst>
              </p:cNvPr>
              <p:cNvSpPr txBox="1"/>
              <p:nvPr/>
            </p:nvSpPr>
            <p:spPr>
              <a:xfrm>
                <a:off x="3112594" y="1252262"/>
                <a:ext cx="45717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Cl</a:t>
                </a: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7542175C-271B-459C-A4A5-98D833B3ADAD}"/>
                  </a:ext>
                </a:extLst>
              </p:cNvPr>
              <p:cNvSpPr txBox="1"/>
              <p:nvPr/>
            </p:nvSpPr>
            <p:spPr>
              <a:xfrm>
                <a:off x="2930148" y="1585084"/>
                <a:ext cx="862737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chlorine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73FBF200-1639-4DE3-8616-B18B4B16D14A}"/>
                  </a:ext>
                </a:extLst>
              </p:cNvPr>
              <p:cNvSpPr txBox="1"/>
              <p:nvPr/>
            </p:nvSpPr>
            <p:spPr>
              <a:xfrm>
                <a:off x="3014105" y="1886681"/>
                <a:ext cx="61587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35.453</a:t>
                </a:r>
              </a:p>
            </p:txBody>
          </p:sp>
        </p:grp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1FFF0D1-BC5B-4BF4-874F-1CAE2FA12931}"/>
                </a:ext>
              </a:extLst>
            </p:cNvPr>
            <p:cNvSpPr txBox="1"/>
            <p:nvPr/>
          </p:nvSpPr>
          <p:spPr>
            <a:xfrm>
              <a:off x="3824256" y="666655"/>
              <a:ext cx="16602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Atomic Number </a:t>
              </a:r>
              <a:r>
                <a:rPr lang="en-GB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Z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9706939-D2EB-4747-9AEA-A475F15D39A3}"/>
                </a:ext>
              </a:extLst>
            </p:cNvPr>
            <p:cNvSpPr txBox="1"/>
            <p:nvPr/>
          </p:nvSpPr>
          <p:spPr>
            <a:xfrm>
              <a:off x="3824256" y="1159182"/>
              <a:ext cx="79611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Symbol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52DCCA6-E463-4287-B4FB-A0446FD34A27}"/>
                </a:ext>
              </a:extLst>
            </p:cNvPr>
            <p:cNvSpPr txBox="1"/>
            <p:nvPr/>
          </p:nvSpPr>
          <p:spPr>
            <a:xfrm>
              <a:off x="3824256" y="1557303"/>
              <a:ext cx="68159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Name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ADB9620C-C04F-4A8B-9621-6F3309BDBA63}"/>
                </a:ext>
              </a:extLst>
            </p:cNvPr>
            <p:cNvSpPr txBox="1"/>
            <p:nvPr/>
          </p:nvSpPr>
          <p:spPr>
            <a:xfrm>
              <a:off x="3824256" y="2097961"/>
              <a:ext cx="196752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Average </a:t>
              </a:r>
              <a:r>
                <a:rPr lang="en-GB" sz="1600">
                  <a:latin typeface="Calibri" panose="020F0502020204030204" pitchFamily="34" charset="0"/>
                  <a:cs typeface="Calibri" panose="020F0502020204030204" pitchFamily="34" charset="0"/>
                </a:rPr>
                <a:t>Atomic Mass</a:t>
              </a:r>
              <a:endParaRPr lang="en-GB" sz="16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4AD4AE8A-7CAA-43D5-9643-CDDDA8D51C6C}"/>
                </a:ext>
              </a:extLst>
            </p:cNvPr>
            <p:cNvCxnSpPr>
              <a:stCxn id="12" idx="1"/>
            </p:cNvCxnSpPr>
            <p:nvPr/>
          </p:nvCxnSpPr>
          <p:spPr>
            <a:xfrm flipH="1">
              <a:off x="2690706" y="851321"/>
              <a:ext cx="1133550" cy="340021"/>
            </a:xfrm>
            <a:prstGeom prst="straightConnector1">
              <a:avLst/>
            </a:prstGeom>
            <a:ln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2091B943-1D4A-4BA6-B3BD-7028BA15974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744338" y="1342796"/>
              <a:ext cx="1039582" cy="173092"/>
            </a:xfrm>
            <a:prstGeom prst="straightConnector1">
              <a:avLst/>
            </a:prstGeom>
            <a:ln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F264E35C-34A6-4A1D-9565-28BFF133310B}"/>
                </a:ext>
              </a:extLst>
            </p:cNvPr>
            <p:cNvCxnSpPr>
              <a:cxnSpLocks/>
              <a:endCxn id="23" idx="3"/>
            </p:cNvCxnSpPr>
            <p:nvPr/>
          </p:nvCxnSpPr>
          <p:spPr>
            <a:xfrm flipH="1">
              <a:off x="3000799" y="1754036"/>
              <a:ext cx="851268" cy="325"/>
            </a:xfrm>
            <a:prstGeom prst="straightConnector1">
              <a:avLst/>
            </a:prstGeom>
            <a:ln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3B4EB560-F31E-4AE3-867C-847C249C4A50}"/>
                </a:ext>
              </a:extLst>
            </p:cNvPr>
            <p:cNvCxnSpPr>
              <a:cxnSpLocks/>
              <a:stCxn id="15" idx="1"/>
            </p:cNvCxnSpPr>
            <p:nvPr/>
          </p:nvCxnSpPr>
          <p:spPr>
            <a:xfrm flipH="1" flipV="1">
              <a:off x="2807324" y="2059468"/>
              <a:ext cx="1016932" cy="207770"/>
            </a:xfrm>
            <a:prstGeom prst="straightConnector1">
              <a:avLst/>
            </a:prstGeom>
            <a:ln>
              <a:solidFill>
                <a:schemeClr val="tx2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500D482D-F414-4851-9056-149EF1D8FFB3}"/>
              </a:ext>
            </a:extLst>
          </p:cNvPr>
          <p:cNvSpPr txBox="1"/>
          <p:nvPr/>
        </p:nvSpPr>
        <p:spPr>
          <a:xfrm>
            <a:off x="-10915" y="39853"/>
            <a:ext cx="4279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IN THE ATOM?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9694AF-A104-4C11-BCD3-8B276EEE3284}"/>
              </a:ext>
            </a:extLst>
          </p:cNvPr>
          <p:cNvSpPr txBox="1"/>
          <p:nvPr/>
        </p:nvSpPr>
        <p:spPr>
          <a:xfrm>
            <a:off x="74683" y="698498"/>
            <a:ext cx="399064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Subatomic / </a:t>
            </a:r>
            <a:r>
              <a:rPr lang="en-GB" sz="2200" b="1" dirty="0">
                <a:solidFill>
                  <a:srgbClr val="CC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elemental</a:t>
            </a:r>
            <a:r>
              <a:rPr lang="en-GB" sz="22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particles: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1D6DFC7-5E1A-4C84-B8B7-72E72B8EFACF}"/>
              </a:ext>
            </a:extLst>
          </p:cNvPr>
          <p:cNvSpPr txBox="1"/>
          <p:nvPr/>
        </p:nvSpPr>
        <p:spPr>
          <a:xfrm>
            <a:off x="82036" y="1249125"/>
            <a:ext cx="519744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proton		mass = 1	charge = +1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B4E269A-2649-4AF3-BED1-EF2019B59B59}"/>
              </a:ext>
            </a:extLst>
          </p:cNvPr>
          <p:cNvSpPr txBox="1"/>
          <p:nvPr/>
        </p:nvSpPr>
        <p:spPr>
          <a:xfrm>
            <a:off x="82036" y="1649815"/>
            <a:ext cx="505638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neutron		mass = 1	charge = 0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7D04637-8582-479B-8BF4-9D1CF4A3EBA7}"/>
              </a:ext>
            </a:extLst>
          </p:cNvPr>
          <p:cNvSpPr txBox="1"/>
          <p:nvPr/>
        </p:nvSpPr>
        <p:spPr>
          <a:xfrm>
            <a:off x="80370" y="2039076"/>
            <a:ext cx="514294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electron 	mass = 0	charge = -1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F1F0D7-8F76-439D-A30B-E1495BDC1104}"/>
              </a:ext>
            </a:extLst>
          </p:cNvPr>
          <p:cNvSpPr txBox="1"/>
          <p:nvPr/>
        </p:nvSpPr>
        <p:spPr>
          <a:xfrm>
            <a:off x="658747" y="5028485"/>
            <a:ext cx="750756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protons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atomic number </a:t>
            </a: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(Z)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22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electrons 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749CB2-B4A0-4EA2-904D-4807A3AA7980}"/>
              </a:ext>
            </a:extLst>
          </p:cNvPr>
          <p:cNvSpPr txBox="1"/>
          <p:nvPr/>
        </p:nvSpPr>
        <p:spPr>
          <a:xfrm>
            <a:off x="249808" y="5628649"/>
            <a:ext cx="89935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mass of atom =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mass number </a:t>
            </a:r>
            <a:r>
              <a:rPr lang="en-GB" sz="22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(A)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2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protons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neutrons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185D5FC-F411-4C85-BF79-20C0913AD469}"/>
              </a:ext>
            </a:extLst>
          </p:cNvPr>
          <p:cNvSpPr txBox="1"/>
          <p:nvPr/>
        </p:nvSpPr>
        <p:spPr>
          <a:xfrm>
            <a:off x="3147854" y="6122214"/>
            <a:ext cx="1779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 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  <a:r>
              <a:rPr lang="en-GB" sz="28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</a:t>
            </a:r>
            <a:r>
              <a:rPr lang="en-GB" sz="28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+</a:t>
            </a:r>
            <a:r>
              <a:rPr lang="en-GB" sz="28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28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7A022CA-849D-44C9-BB79-3781C9BF0088}"/>
              </a:ext>
            </a:extLst>
          </p:cNvPr>
          <p:cNvSpPr txBox="1"/>
          <p:nvPr/>
        </p:nvSpPr>
        <p:spPr>
          <a:xfrm>
            <a:off x="3866148" y="2939643"/>
            <a:ext cx="2544543" cy="369332"/>
          </a:xfrm>
          <a:prstGeom prst="rect">
            <a:avLst/>
          </a:prstGeom>
          <a:noFill/>
          <a:ln w="22225">
            <a:solidFill>
              <a:srgbClr val="99FF99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DEFINES ATOM TYPE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1334D000-0D26-4AEB-90B5-6F802693EACE}"/>
              </a:ext>
            </a:extLst>
          </p:cNvPr>
          <p:cNvGrpSpPr/>
          <p:nvPr/>
        </p:nvGrpSpPr>
        <p:grpSpPr>
          <a:xfrm>
            <a:off x="6188926" y="-15086"/>
            <a:ext cx="3081917" cy="3760688"/>
            <a:chOff x="5954579" y="1083024"/>
            <a:chExt cx="3081917" cy="3760688"/>
          </a:xfrm>
        </p:grpSpPr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1B99A42-2A18-43CE-AF0D-B66A91884173}"/>
                </a:ext>
              </a:extLst>
            </p:cNvPr>
            <p:cNvGrpSpPr/>
            <p:nvPr/>
          </p:nvGrpSpPr>
          <p:grpSpPr>
            <a:xfrm>
              <a:off x="6019463" y="1083024"/>
              <a:ext cx="3017033" cy="3760688"/>
              <a:chOff x="6019463" y="1083024"/>
              <a:chExt cx="3017033" cy="3760688"/>
            </a:xfrm>
          </p:grpSpPr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02D45F13-F888-4AA7-B812-D24D77EAF4C7}"/>
                  </a:ext>
                </a:extLst>
              </p:cNvPr>
              <p:cNvSpPr txBox="1"/>
              <p:nvPr/>
            </p:nvSpPr>
            <p:spPr>
              <a:xfrm>
                <a:off x="7574620" y="1083024"/>
                <a:ext cx="13431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electron (e-)</a:t>
                </a:r>
              </a:p>
            </p:txBody>
          </p:sp>
          <p:pic>
            <p:nvPicPr>
              <p:cNvPr id="1028" name="Picture 4" descr="Rutherford- Bohr Model Of A Hydrogen Atom - Circle, HD Png Download ,  Transparent Png Image - PNGitem">
                <a:extLst>
                  <a:ext uri="{FF2B5EF4-FFF2-40B4-BE49-F238E27FC236}">
                    <a16:creationId xmlns:a16="http://schemas.microsoft.com/office/drawing/2014/main" id="{FCB1253F-4E67-40D0-AE2B-B16C759A2471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808" t="4314" r="11154" b="2820"/>
              <a:stretch/>
            </p:blipFill>
            <p:spPr bwMode="auto">
              <a:xfrm>
                <a:off x="6019463" y="1395447"/>
                <a:ext cx="2624136" cy="271842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BD09C8FF-F8DF-47E2-B2F4-412B9997D07A}"/>
                  </a:ext>
                </a:extLst>
              </p:cNvPr>
              <p:cNvSpPr txBox="1"/>
              <p:nvPr/>
            </p:nvSpPr>
            <p:spPr>
              <a:xfrm>
                <a:off x="7627990" y="4197381"/>
                <a:ext cx="140850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nucleus (</a:t>
                </a:r>
                <a:r>
                  <a:rPr lang="en-GB" dirty="0" err="1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p+n</a:t>
                </a:r>
                <a:r>
                  <a:rPr lang="en-GB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) </a:t>
                </a:r>
              </a:p>
            </p:txBody>
          </p:sp>
          <p:cxnSp>
            <p:nvCxnSpPr>
              <p:cNvPr id="35" name="Straight Arrow Connector 34">
                <a:extLst>
                  <a:ext uri="{FF2B5EF4-FFF2-40B4-BE49-F238E27FC236}">
                    <a16:creationId xmlns:a16="http://schemas.microsoft.com/office/drawing/2014/main" id="{6A19860C-CDFB-45E5-905C-1FA985B1E2AD}"/>
                  </a:ext>
                </a:extLst>
              </p:cNvPr>
              <p:cNvCxnSpPr>
                <a:cxnSpLocks/>
                <a:stCxn id="26" idx="0"/>
              </p:cNvCxnSpPr>
              <p:nvPr/>
            </p:nvCxnSpPr>
            <p:spPr>
              <a:xfrm flipH="1" flipV="1">
                <a:off x="7338541" y="2924944"/>
                <a:ext cx="993702" cy="1272437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Arrow Connector 37">
                <a:extLst>
                  <a:ext uri="{FF2B5EF4-FFF2-40B4-BE49-F238E27FC236}">
                    <a16:creationId xmlns:a16="http://schemas.microsoft.com/office/drawing/2014/main" id="{7FF50A82-928D-44A7-9105-AC357ED2BCA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225654" y="1333775"/>
                <a:ext cx="421016" cy="194537"/>
              </a:xfrm>
              <a:prstGeom prst="straightConnector1">
                <a:avLst/>
              </a:prstGeom>
              <a:ln>
                <a:solidFill>
                  <a:schemeClr val="tx2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A7F45AB-6851-443C-82B8-7B3EBDD7EBBE}"/>
                </a:ext>
              </a:extLst>
            </p:cNvPr>
            <p:cNvSpPr txBox="1"/>
            <p:nvPr/>
          </p:nvSpPr>
          <p:spPr>
            <a:xfrm>
              <a:off x="5954579" y="1357853"/>
              <a:ext cx="8302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ATOM</a:t>
              </a:r>
            </a:p>
          </p:txBody>
        </p:sp>
      </p:grpSp>
      <p:sp>
        <p:nvSpPr>
          <p:cNvPr id="44" name="Oval 43">
            <a:extLst>
              <a:ext uri="{FF2B5EF4-FFF2-40B4-BE49-F238E27FC236}">
                <a16:creationId xmlns:a16="http://schemas.microsoft.com/office/drawing/2014/main" id="{C0FF5DF6-E73F-466B-A1D0-11A1FBF55A6F}"/>
              </a:ext>
            </a:extLst>
          </p:cNvPr>
          <p:cNvSpPr/>
          <p:nvPr/>
        </p:nvSpPr>
        <p:spPr>
          <a:xfrm>
            <a:off x="3494745" y="2892667"/>
            <a:ext cx="276861" cy="430575"/>
          </a:xfrm>
          <a:prstGeom prst="ellipse">
            <a:avLst/>
          </a:prstGeom>
          <a:noFill/>
          <a:ln w="28575">
            <a:solidFill>
              <a:srgbClr val="99FF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ED6A1B0-34B8-4EAE-9B4B-BA2252D15B9B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3232847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59CCCA22-76F1-448F-87D1-F3955E431EFE}"/>
              </a:ext>
            </a:extLst>
          </p:cNvPr>
          <p:cNvSpPr txBox="1"/>
          <p:nvPr/>
        </p:nvSpPr>
        <p:spPr>
          <a:xfrm>
            <a:off x="-10915" y="39853"/>
            <a:ext cx="20104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ISOTOPES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0A106C-37AC-4F9D-8B60-4CAB4A1429A9}"/>
              </a:ext>
            </a:extLst>
          </p:cNvPr>
          <p:cNvSpPr txBox="1"/>
          <p:nvPr/>
        </p:nvSpPr>
        <p:spPr>
          <a:xfrm>
            <a:off x="-10914" y="549494"/>
            <a:ext cx="9154914" cy="23774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two or more types of atoms that have the </a:t>
            </a:r>
            <a:r>
              <a:rPr lang="en-GB" sz="2400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same atomic number (Z)  </a:t>
            </a:r>
            <a:r>
              <a:rPr lang="en-GB" sz="2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(number of protons) and</a:t>
            </a:r>
            <a:r>
              <a:rPr lang="en-GB" sz="16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0" i="0" dirty="0">
                <a:solidFill>
                  <a:srgbClr val="0000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same number of electrons</a:t>
            </a:r>
            <a:r>
              <a:rPr lang="en-GB" sz="2400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but</a:t>
            </a:r>
            <a:r>
              <a:rPr lang="en-GB" sz="16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0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different numbers of neutrons</a:t>
            </a:r>
            <a:r>
              <a:rPr lang="en-GB" sz="2200" b="0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 their nuclei </a:t>
            </a:r>
          </a:p>
          <a:p>
            <a:pPr marL="285750" indent="-285750" algn="l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all isotopes of a given element have almost the same chemical properties but they have different atomic masses and physical properties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CD0008-4107-4076-89D7-A6A69C1CFFD7}"/>
              </a:ext>
            </a:extLst>
          </p:cNvPr>
          <p:cNvSpPr txBox="1"/>
          <p:nvPr/>
        </p:nvSpPr>
        <p:spPr>
          <a:xfrm>
            <a:off x="4045610" y="3078739"/>
            <a:ext cx="2193934" cy="11621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Two stable isotopes :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  one with 18 neutrons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  one with 20 neutrons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86DBCBB-DFCF-40AC-AC4D-F8475448CE0E}"/>
              </a:ext>
            </a:extLst>
          </p:cNvPr>
          <p:cNvGrpSpPr/>
          <p:nvPr/>
        </p:nvGrpSpPr>
        <p:grpSpPr>
          <a:xfrm>
            <a:off x="1601924" y="3146248"/>
            <a:ext cx="1322331" cy="1296144"/>
            <a:chOff x="5940152" y="358519"/>
            <a:chExt cx="1322331" cy="1296144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7E81181B-5013-428D-85B3-5E778615A8BD}"/>
                </a:ext>
              </a:extLst>
            </p:cNvPr>
            <p:cNvGrpSpPr/>
            <p:nvPr/>
          </p:nvGrpSpPr>
          <p:grpSpPr>
            <a:xfrm>
              <a:off x="5940152" y="358519"/>
              <a:ext cx="1322331" cy="1296144"/>
              <a:chOff x="4860032" y="2336876"/>
              <a:chExt cx="1322331" cy="1296144"/>
            </a:xfrm>
          </p:grpSpPr>
          <p:sp>
            <p:nvSpPr>
              <p:cNvPr id="30" name="Rectangle: Rounded Corners 29">
                <a:extLst>
                  <a:ext uri="{FF2B5EF4-FFF2-40B4-BE49-F238E27FC236}">
                    <a16:creationId xmlns:a16="http://schemas.microsoft.com/office/drawing/2014/main" id="{4338455A-A769-47BB-9902-5E8833282D21}"/>
                  </a:ext>
                </a:extLst>
              </p:cNvPr>
              <p:cNvSpPr/>
              <p:nvPr/>
            </p:nvSpPr>
            <p:spPr>
              <a:xfrm>
                <a:off x="4860032" y="2336876"/>
                <a:ext cx="1322331" cy="1296144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37BF0B65-9D1C-4CF3-AC1E-291DE0CF5B79}"/>
                  </a:ext>
                </a:extLst>
              </p:cNvPr>
              <p:cNvSpPr txBox="1"/>
              <p:nvPr/>
            </p:nvSpPr>
            <p:spPr>
              <a:xfrm>
                <a:off x="5261843" y="2588814"/>
                <a:ext cx="45717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Cl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A464B8FA-3F47-4372-A5F7-752BEBBC3741}"/>
                  </a:ext>
                </a:extLst>
              </p:cNvPr>
              <p:cNvSpPr txBox="1"/>
              <p:nvPr/>
            </p:nvSpPr>
            <p:spPr>
              <a:xfrm>
                <a:off x="5079397" y="2921636"/>
                <a:ext cx="862737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chlorine</a:t>
                </a: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CD7E1D3E-1863-41F0-866C-3A420E2E1657}"/>
                  </a:ext>
                </a:extLst>
              </p:cNvPr>
              <p:cNvSpPr txBox="1"/>
              <p:nvPr/>
            </p:nvSpPr>
            <p:spPr>
              <a:xfrm>
                <a:off x="5163354" y="3223233"/>
                <a:ext cx="61587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35.453</a:t>
                </a:r>
              </a:p>
            </p:txBody>
          </p:sp>
        </p:grp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0C155471-7498-4D6C-A5AE-CEDDB07F5549}"/>
                </a:ext>
              </a:extLst>
            </p:cNvPr>
            <p:cNvSpPr txBox="1"/>
            <p:nvPr/>
          </p:nvSpPr>
          <p:spPr>
            <a:xfrm>
              <a:off x="6374023" y="393796"/>
              <a:ext cx="39305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17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122A202-5522-4D44-8AB1-9653B2128076}"/>
              </a:ext>
            </a:extLst>
          </p:cNvPr>
          <p:cNvGrpSpPr/>
          <p:nvPr/>
        </p:nvGrpSpPr>
        <p:grpSpPr>
          <a:xfrm>
            <a:off x="1454845" y="4674135"/>
            <a:ext cx="6307289" cy="1591713"/>
            <a:chOff x="1933891" y="4642697"/>
            <a:chExt cx="6307289" cy="1591713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DDF247B-A4E6-4E37-B1F9-7475F596BD62}"/>
                </a:ext>
              </a:extLst>
            </p:cNvPr>
            <p:cNvSpPr txBox="1"/>
            <p:nvPr/>
          </p:nvSpPr>
          <p:spPr>
            <a:xfrm>
              <a:off x="1950675" y="4642697"/>
              <a:ext cx="560967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Z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r>
                <a:rPr lang="en-GB" sz="2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17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</a:rPr>
                <a:t>		17 protons in every chlorine atom 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ED3350C-542D-4C97-B5F8-2FAC70ED1AB4}"/>
                </a:ext>
              </a:extLst>
            </p:cNvPr>
            <p:cNvSpPr txBox="1"/>
            <p:nvPr/>
          </p:nvSpPr>
          <p:spPr>
            <a:xfrm>
              <a:off x="1933891" y="5157192"/>
              <a:ext cx="62905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r>
                <a:rPr lang="en-GB" sz="20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18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</a:rPr>
                <a:t>		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Z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+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17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+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18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35 </a:t>
              </a:r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	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Cl-35 or </a:t>
              </a:r>
              <a:r>
                <a:rPr lang="en-GB" sz="24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35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Cl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3B965AAA-5EAC-4CCC-A1DC-41F6A7C3AC20}"/>
                </a:ext>
              </a:extLst>
            </p:cNvPr>
            <p:cNvSpPr txBox="1"/>
            <p:nvPr/>
          </p:nvSpPr>
          <p:spPr>
            <a:xfrm>
              <a:off x="1950675" y="5526524"/>
              <a:ext cx="629050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r>
                <a:rPr lang="en-GB" sz="20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r>
                <a:rPr lang="en-GB" sz="20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20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</a:rPr>
                <a:t>		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Z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+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17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+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20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r>
                <a:rPr lang="en-GB" sz="2000" b="1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37 </a:t>
              </a:r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	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Cl-37 or </a:t>
              </a:r>
              <a:r>
                <a:rPr lang="en-GB" sz="24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37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Cl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BCA1E6E7-1EC4-4D06-99F7-ABF22059235F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2406386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D8E3BDC2-6FC6-4544-8A20-3D99FCA4FADF}"/>
              </a:ext>
            </a:extLst>
          </p:cNvPr>
          <p:cNvSpPr txBox="1"/>
          <p:nvPr/>
        </p:nvSpPr>
        <p:spPr>
          <a:xfrm>
            <a:off x="-10915" y="39853"/>
            <a:ext cx="4779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(AVERAGE) ATOMIC MASS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842E51-453F-4707-8186-A7883782316F}"/>
              </a:ext>
            </a:extLst>
          </p:cNvPr>
          <p:cNvSpPr txBox="1"/>
          <p:nvPr/>
        </p:nvSpPr>
        <p:spPr>
          <a:xfrm>
            <a:off x="294802" y="779306"/>
            <a:ext cx="837908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In a sample of element, all isotopes are present.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So, need average mass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4DF44C-F9AA-49E4-AF8D-53C51F32E2A5}"/>
              </a:ext>
            </a:extLst>
          </p:cNvPr>
          <p:cNvSpPr txBox="1"/>
          <p:nvPr/>
        </p:nvSpPr>
        <p:spPr>
          <a:xfrm>
            <a:off x="2109807" y="4498870"/>
            <a:ext cx="4924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Chlorine: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¾ are Cl-35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GB" sz="24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¼ are Cl-37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1F41E5F-F9AC-47F5-9D24-B460201386E9}"/>
              </a:ext>
            </a:extLst>
          </p:cNvPr>
          <p:cNvGrpSpPr/>
          <p:nvPr/>
        </p:nvGrpSpPr>
        <p:grpSpPr>
          <a:xfrm>
            <a:off x="194068" y="1648988"/>
            <a:ext cx="8949932" cy="880311"/>
            <a:chOff x="294802" y="1754079"/>
            <a:chExt cx="8949932" cy="880311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029D538-DE3A-4955-9C52-5A26C31E0557}"/>
                </a:ext>
              </a:extLst>
            </p:cNvPr>
            <p:cNvGrpSpPr/>
            <p:nvPr/>
          </p:nvGrpSpPr>
          <p:grpSpPr>
            <a:xfrm>
              <a:off x="395536" y="1861293"/>
              <a:ext cx="8849198" cy="773097"/>
              <a:chOff x="43283" y="5084735"/>
              <a:chExt cx="8849198" cy="773097"/>
            </a:xfrm>
          </p:grpSpPr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2532579-E06B-43B8-9991-0F58B4049924}"/>
                  </a:ext>
                </a:extLst>
              </p:cNvPr>
              <p:cNvSpPr txBox="1"/>
              <p:nvPr/>
            </p:nvSpPr>
            <p:spPr>
              <a:xfrm>
                <a:off x="43283" y="5084735"/>
                <a:ext cx="1528303" cy="7730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>
                  <a:lnSpc>
                    <a:spcPts val="1700"/>
                  </a:lnSpc>
                </a:pPr>
                <a:r>
                  <a:rPr lang="en-GB" sz="2400" b="1" dirty="0">
                    <a:solidFill>
                      <a:srgbClr val="0070C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weighted </a:t>
                </a:r>
              </a:p>
              <a:p>
                <a:pPr>
                  <a:lnSpc>
                    <a:spcPts val="1700"/>
                  </a:lnSpc>
                </a:pPr>
                <a:r>
                  <a:rPr lang="en-GB" sz="2400" b="1" dirty="0">
                    <a:solidFill>
                      <a:srgbClr val="0070C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average     </a:t>
                </a:r>
              </a:p>
              <a:p>
                <a:pPr>
                  <a:lnSpc>
                    <a:spcPts val="1700"/>
                  </a:lnSpc>
                </a:pPr>
                <a:r>
                  <a:rPr lang="en-GB" sz="2400" b="1" dirty="0">
                    <a:solidFill>
                      <a:srgbClr val="0070C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mass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3AA0C92-F50A-421D-B279-0B12FA5B56E9}"/>
                  </a:ext>
                </a:extLst>
              </p:cNvPr>
              <p:cNvSpPr txBox="1"/>
              <p:nvPr/>
            </p:nvSpPr>
            <p:spPr>
              <a:xfrm>
                <a:off x="1331641" y="5178736"/>
                <a:ext cx="7560840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 dirty="0">
                    <a:solidFill>
                      <a:srgbClr val="0070C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=    </a:t>
                </a:r>
                <a:r>
                  <a:rPr lang="en-GB" sz="2400" b="1" dirty="0">
                    <a:solidFill>
                      <a:srgbClr val="0070C0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 (mass of isotope)  fraction of atoms of this isotope</a:t>
                </a:r>
                <a:endParaRPr lang="en-GB" sz="2400" dirty="0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7903828-0FE1-4A81-8C57-608AC51AE9B5}"/>
                </a:ext>
              </a:extLst>
            </p:cNvPr>
            <p:cNvSpPr/>
            <p:nvPr/>
          </p:nvSpPr>
          <p:spPr>
            <a:xfrm>
              <a:off x="294802" y="1754079"/>
              <a:ext cx="8849198" cy="864096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E5E458F9-8DA7-4DF7-81DF-EFBAA4219D47}"/>
              </a:ext>
            </a:extLst>
          </p:cNvPr>
          <p:cNvSpPr txBox="1"/>
          <p:nvPr/>
        </p:nvSpPr>
        <p:spPr>
          <a:xfrm>
            <a:off x="2483768" y="5301208"/>
            <a:ext cx="465383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Average atomic mass =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(35)(0.75)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en-GB" sz="2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(37)(0.25)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sz="28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35.5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6FE27DF-F672-4DD0-A68E-837588CF8C9B}"/>
              </a:ext>
            </a:extLst>
          </p:cNvPr>
          <p:cNvGrpSpPr/>
          <p:nvPr/>
        </p:nvGrpSpPr>
        <p:grpSpPr>
          <a:xfrm>
            <a:off x="1498278" y="3089734"/>
            <a:ext cx="6076920" cy="1018869"/>
            <a:chOff x="1498278" y="3271677"/>
            <a:chExt cx="6076920" cy="1018869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ED6D0CF-BBF6-4791-BB24-A3F5BA1FB3D3}"/>
                </a:ext>
              </a:extLst>
            </p:cNvPr>
            <p:cNvSpPr txBox="1"/>
            <p:nvPr/>
          </p:nvSpPr>
          <p:spPr>
            <a:xfrm>
              <a:off x="1498278" y="3271677"/>
              <a:ext cx="6076920" cy="1018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average mass = total mass ÷ number of atoms </a:t>
              </a:r>
            </a:p>
            <a:p>
              <a:pPr algn="ctr">
                <a:lnSpc>
                  <a:spcPct val="150000"/>
                </a:lnSpc>
              </a:pPr>
              <a:r>
                <a:rPr lang="en-GB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 NOT simple average of isotopes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8BA1F16-B446-4AAD-BC4F-958AE7E501AF}"/>
                </a:ext>
              </a:extLst>
            </p:cNvPr>
            <p:cNvCxnSpPr/>
            <p:nvPr/>
          </p:nvCxnSpPr>
          <p:spPr>
            <a:xfrm>
              <a:off x="2805280" y="3287898"/>
              <a:ext cx="2304256" cy="59484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094A56-AF27-45AA-BA47-0530943930B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820709" y="3412785"/>
              <a:ext cx="2151856" cy="407667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94C98C11-D827-447C-AEB7-A2FB171061BE}"/>
              </a:ext>
            </a:extLst>
          </p:cNvPr>
          <p:cNvSpPr txBox="1"/>
          <p:nvPr/>
        </p:nvSpPr>
        <p:spPr>
          <a:xfrm>
            <a:off x="3806781" y="655706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3042636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A917DF92-F1DB-4284-B5A0-D325E0000CBE}"/>
              </a:ext>
            </a:extLst>
          </p:cNvPr>
          <p:cNvSpPr txBox="1"/>
          <p:nvPr/>
        </p:nvSpPr>
        <p:spPr>
          <a:xfrm>
            <a:off x="-10915" y="39853"/>
            <a:ext cx="2027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SUMMARY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42CB12-270D-4F1E-ACFA-CC6332972A10}"/>
              </a:ext>
            </a:extLst>
          </p:cNvPr>
          <p:cNvSpPr txBox="1"/>
          <p:nvPr/>
        </p:nvSpPr>
        <p:spPr>
          <a:xfrm>
            <a:off x="611560" y="692696"/>
            <a:ext cx="8136904" cy="3086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Elements of the same kind are made of the same atoms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Atoms of a given element have the same mass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Elements are arranged in a periodic table according to their number of PROTONS !!!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Periodic table consists of vertical groups and horizontal periods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Elements are either metals, non-metals, or metalloids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1AD2E7-E169-45E0-9809-6F035AB9E07E}"/>
              </a:ext>
            </a:extLst>
          </p:cNvPr>
          <p:cNvSpPr txBox="1"/>
          <p:nvPr/>
        </p:nvSpPr>
        <p:spPr>
          <a:xfrm>
            <a:off x="3779912" y="6614809"/>
            <a:ext cx="15827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ACDB4011 Y2 2022</a:t>
            </a:r>
          </a:p>
        </p:txBody>
      </p:sp>
    </p:spTree>
    <p:extLst>
      <p:ext uri="{BB962C8B-B14F-4D97-AF65-F5344CB8AC3E}">
        <p14:creationId xmlns:p14="http://schemas.microsoft.com/office/powerpoint/2010/main" val="3598661850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1417</Words>
  <Application>Microsoft Office PowerPoint</Application>
  <PresentationFormat>On-screen Show (4:3)</PresentationFormat>
  <Paragraphs>267</Paragraphs>
  <Slides>20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Arial</vt:lpstr>
      <vt:lpstr>Calibri</vt:lpstr>
      <vt:lpstr>Diseño predeterminado</vt:lpstr>
      <vt:lpstr>PERIODIC TABLE  Lecture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205</cp:revision>
  <cp:lastPrinted>2022-02-08T17:08:15Z</cp:lastPrinted>
  <dcterms:created xsi:type="dcterms:W3CDTF">2010-05-23T14:28:12Z</dcterms:created>
  <dcterms:modified xsi:type="dcterms:W3CDTF">2022-09-21T20:29:11Z</dcterms:modified>
</cp:coreProperties>
</file>