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77" r:id="rId1"/>
  </p:sldMasterIdLst>
  <p:notesMasterIdLst>
    <p:notesMasterId r:id="rId66"/>
  </p:notesMasterIdLst>
  <p:handoutMasterIdLst>
    <p:handoutMasterId r:id="rId67"/>
  </p:handoutMasterIdLst>
  <p:sldIdLst>
    <p:sldId id="256" r:id="rId2"/>
    <p:sldId id="369" r:id="rId3"/>
    <p:sldId id="371" r:id="rId4"/>
    <p:sldId id="372" r:id="rId5"/>
    <p:sldId id="373" r:id="rId6"/>
    <p:sldId id="374" r:id="rId7"/>
    <p:sldId id="376" r:id="rId8"/>
    <p:sldId id="378" r:id="rId9"/>
    <p:sldId id="379" r:id="rId10"/>
    <p:sldId id="380" r:id="rId11"/>
    <p:sldId id="381" r:id="rId12"/>
    <p:sldId id="382" r:id="rId13"/>
    <p:sldId id="383" r:id="rId14"/>
    <p:sldId id="384" r:id="rId15"/>
    <p:sldId id="385" r:id="rId16"/>
    <p:sldId id="386" r:id="rId17"/>
    <p:sldId id="387" r:id="rId18"/>
    <p:sldId id="388" r:id="rId19"/>
    <p:sldId id="389" r:id="rId20"/>
    <p:sldId id="390" r:id="rId21"/>
    <p:sldId id="436" r:id="rId22"/>
    <p:sldId id="437" r:id="rId23"/>
    <p:sldId id="438" r:id="rId24"/>
    <p:sldId id="414" r:id="rId25"/>
    <p:sldId id="391" r:id="rId26"/>
    <p:sldId id="428" r:id="rId27"/>
    <p:sldId id="429" r:id="rId28"/>
    <p:sldId id="430" r:id="rId29"/>
    <p:sldId id="432" r:id="rId30"/>
    <p:sldId id="433" r:id="rId31"/>
    <p:sldId id="392" r:id="rId32"/>
    <p:sldId id="393" r:id="rId33"/>
    <p:sldId id="394" r:id="rId34"/>
    <p:sldId id="395" r:id="rId35"/>
    <p:sldId id="396" r:id="rId36"/>
    <p:sldId id="397" r:id="rId37"/>
    <p:sldId id="408" r:id="rId38"/>
    <p:sldId id="410" r:id="rId39"/>
    <p:sldId id="409" r:id="rId40"/>
    <p:sldId id="415" r:id="rId41"/>
    <p:sldId id="416" r:id="rId42"/>
    <p:sldId id="417" r:id="rId43"/>
    <p:sldId id="418" r:id="rId44"/>
    <p:sldId id="419" r:id="rId45"/>
    <p:sldId id="420" r:id="rId46"/>
    <p:sldId id="421" r:id="rId47"/>
    <p:sldId id="422" r:id="rId48"/>
    <p:sldId id="424" r:id="rId49"/>
    <p:sldId id="425" r:id="rId50"/>
    <p:sldId id="426" r:id="rId51"/>
    <p:sldId id="427" r:id="rId52"/>
    <p:sldId id="398" r:id="rId53"/>
    <p:sldId id="399" r:id="rId54"/>
    <p:sldId id="400" r:id="rId55"/>
    <p:sldId id="401" r:id="rId56"/>
    <p:sldId id="431" r:id="rId57"/>
    <p:sldId id="434" r:id="rId58"/>
    <p:sldId id="435" r:id="rId59"/>
    <p:sldId id="405" r:id="rId60"/>
    <p:sldId id="406" r:id="rId61"/>
    <p:sldId id="407" r:id="rId62"/>
    <p:sldId id="402" r:id="rId63"/>
    <p:sldId id="403" r:id="rId64"/>
    <p:sldId id="404" r:id="rId65"/>
  </p:sldIdLst>
  <p:sldSz cx="9144000" cy="6858000" type="screen4x3"/>
  <p:notesSz cx="6858000" cy="9028113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43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6699"/>
    <a:srgbClr val="0438E0"/>
    <a:srgbClr val="7FFF00"/>
    <a:srgbClr val="D93192"/>
    <a:srgbClr val="FDA4B5"/>
    <a:srgbClr val="00279F"/>
    <a:srgbClr val="CCCCFF"/>
    <a:srgbClr val="E12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6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163" y="3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-1812" y="-78"/>
      </p:cViewPr>
      <p:guideLst>
        <p:guide orient="horz" pos="2843"/>
        <p:guide pos="2160"/>
      </p:guideLst>
    </p:cSldViewPr>
  </p:notesViewPr>
  <p:gridSpacing cx="36004" cy="36004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4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7.wmf"/><Relationship Id="rId2" Type="http://schemas.openxmlformats.org/officeDocument/2006/relationships/image" Target="../media/image14.wmf"/><Relationship Id="rId1" Type="http://schemas.openxmlformats.org/officeDocument/2006/relationships/image" Target="../media/image4.wmf"/><Relationship Id="rId6" Type="http://schemas.openxmlformats.org/officeDocument/2006/relationships/image" Target="../media/image16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4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fld id="{CBABF896-1FD7-468F-8209-C338006F406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9485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fld id="{7947DDCA-7453-48B2-B279-2FB3C8A10BB1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2054" name="Rectangle 6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1100" y="684213"/>
            <a:ext cx="4495800" cy="33718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</p:sp>
      <p:sp>
        <p:nvSpPr>
          <p:cNvPr id="2055" name="Rectangle 7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287838"/>
            <a:ext cx="5029200" cy="406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notes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22582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94B5D8-5A27-48F6-BB3D-DB7424BA4D58}" type="slidenum">
              <a:rPr lang="en-US"/>
              <a:pPr/>
              <a:t>1</a:t>
            </a:fld>
            <a:endParaRPr lang="en-US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25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47DDCA-7453-48B2-B279-2FB3C8A10BB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423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227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700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048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076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63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854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449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27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122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799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147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892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0" Type="http://schemas.openxmlformats.org/officeDocument/2006/relationships/image" Target="../media/image7.wmf"/><Relationship Id="rId4" Type="http://schemas.openxmlformats.org/officeDocument/2006/relationships/image" Target="../media/image4.wmf"/><Relationship Id="rId9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12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wmf"/><Relationship Id="rId11" Type="http://schemas.openxmlformats.org/officeDocument/2006/relationships/oleObject" Target="../embeddings/oleObject10.bin"/><Relationship Id="rId5" Type="http://schemas.openxmlformats.org/officeDocument/2006/relationships/oleObject" Target="../embeddings/oleObject7.bin"/><Relationship Id="rId10" Type="http://schemas.openxmlformats.org/officeDocument/2006/relationships/image" Target="../media/image7.wmf"/><Relationship Id="rId4" Type="http://schemas.openxmlformats.org/officeDocument/2006/relationships/image" Target="../media/image4.wmf"/><Relationship Id="rId9" Type="http://schemas.openxmlformats.org/officeDocument/2006/relationships/oleObject" Target="../embeddings/oleObject9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2.wmf"/><Relationship Id="rId5" Type="http://schemas.openxmlformats.org/officeDocument/2006/relationships/oleObject" Target="../embeddings/oleObject12.bin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oleObject" Target="../embeddings/oleObject18.bin"/><Relationship Id="rId18" Type="http://schemas.openxmlformats.org/officeDocument/2006/relationships/oleObject" Target="../embeddings/oleObject21.bin"/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5.bin"/><Relationship Id="rId12" Type="http://schemas.openxmlformats.org/officeDocument/2006/relationships/image" Target="../media/image8.wmf"/><Relationship Id="rId17" Type="http://schemas.openxmlformats.org/officeDocument/2006/relationships/image" Target="../media/image17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20.bin"/><Relationship Id="rId1" Type="http://schemas.openxmlformats.org/officeDocument/2006/relationships/vmlDrawing" Target="../drawings/vmlDrawing4.vml"/><Relationship Id="rId6" Type="http://schemas.openxmlformats.org/officeDocument/2006/relationships/image" Target="../media/image14.wmf"/><Relationship Id="rId11" Type="http://schemas.openxmlformats.org/officeDocument/2006/relationships/oleObject" Target="../embeddings/oleObject17.bin"/><Relationship Id="rId5" Type="http://schemas.openxmlformats.org/officeDocument/2006/relationships/oleObject" Target="../embeddings/oleObject14.bin"/><Relationship Id="rId15" Type="http://schemas.openxmlformats.org/officeDocument/2006/relationships/oleObject" Target="../embeddings/oleObject19.bin"/><Relationship Id="rId10" Type="http://schemas.openxmlformats.org/officeDocument/2006/relationships/image" Target="../media/image7.wmf"/><Relationship Id="rId19" Type="http://schemas.openxmlformats.org/officeDocument/2006/relationships/oleObject" Target="../embeddings/oleObject22.bin"/><Relationship Id="rId4" Type="http://schemas.openxmlformats.org/officeDocument/2006/relationships/image" Target="../media/image4.wmf"/><Relationship Id="rId9" Type="http://schemas.openxmlformats.org/officeDocument/2006/relationships/oleObject" Target="../embeddings/oleObject16.bin"/><Relationship Id="rId14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oleObject" Target="../embeddings/oleObject28.bin"/><Relationship Id="rId18" Type="http://schemas.openxmlformats.org/officeDocument/2006/relationships/image" Target="../media/image25.wmf"/><Relationship Id="rId3" Type="http://schemas.openxmlformats.org/officeDocument/2006/relationships/oleObject" Target="../embeddings/oleObject23.bin"/><Relationship Id="rId7" Type="http://schemas.openxmlformats.org/officeDocument/2006/relationships/oleObject" Target="../embeddings/oleObject25.bin"/><Relationship Id="rId12" Type="http://schemas.openxmlformats.org/officeDocument/2006/relationships/image" Target="../media/image22.wmf"/><Relationship Id="rId17" Type="http://schemas.openxmlformats.org/officeDocument/2006/relationships/oleObject" Target="../embeddings/oleObject30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4.wmf"/><Relationship Id="rId20" Type="http://schemas.openxmlformats.org/officeDocument/2006/relationships/image" Target="../media/image26.wmf"/><Relationship Id="rId1" Type="http://schemas.openxmlformats.org/officeDocument/2006/relationships/vmlDrawing" Target="../drawings/vmlDrawing5.vml"/><Relationship Id="rId6" Type="http://schemas.openxmlformats.org/officeDocument/2006/relationships/image" Target="../media/image19.wmf"/><Relationship Id="rId11" Type="http://schemas.openxmlformats.org/officeDocument/2006/relationships/oleObject" Target="../embeddings/oleObject27.bin"/><Relationship Id="rId5" Type="http://schemas.openxmlformats.org/officeDocument/2006/relationships/oleObject" Target="../embeddings/oleObject24.bin"/><Relationship Id="rId15" Type="http://schemas.openxmlformats.org/officeDocument/2006/relationships/oleObject" Target="../embeddings/oleObject29.bin"/><Relationship Id="rId10" Type="http://schemas.openxmlformats.org/officeDocument/2006/relationships/image" Target="../media/image21.wmf"/><Relationship Id="rId19" Type="http://schemas.openxmlformats.org/officeDocument/2006/relationships/oleObject" Target="../embeddings/oleObject31.bin"/><Relationship Id="rId4" Type="http://schemas.openxmlformats.org/officeDocument/2006/relationships/image" Target="../media/image18.wmf"/><Relationship Id="rId9" Type="http://schemas.openxmlformats.org/officeDocument/2006/relationships/oleObject" Target="../embeddings/oleObject26.bin"/><Relationship Id="rId14" Type="http://schemas.openxmlformats.org/officeDocument/2006/relationships/image" Target="../media/image2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27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28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34.wm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5" Type="http://schemas.openxmlformats.org/officeDocument/2006/relationships/image" Target="../media/image41.wmf"/><Relationship Id="rId4" Type="http://schemas.openxmlformats.org/officeDocument/2006/relationships/oleObject" Target="../embeddings/oleObject35.bin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emf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gif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1066800"/>
            <a:ext cx="7772400" cy="1905000"/>
          </a:xfrm>
          <a:noFill/>
          <a:ln/>
        </p:spPr>
        <p:txBody>
          <a:bodyPr/>
          <a:lstStyle/>
          <a:p>
            <a:r>
              <a:rPr lang="en-US" dirty="0" smtClean="0"/>
              <a:t>Advanced Digital </a:t>
            </a:r>
            <a:r>
              <a:rPr lang="en-US" dirty="0"/>
              <a:t>M</a:t>
            </a:r>
            <a:r>
              <a:rPr lang="en-US" dirty="0" smtClean="0"/>
              <a:t>odulation</a:t>
            </a: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640" y="2971800"/>
            <a:ext cx="6400800" cy="1371600"/>
          </a:xfrm>
          <a:noFill/>
          <a:ln/>
        </p:spPr>
        <p:txBody>
          <a:bodyPr/>
          <a:lstStyle/>
          <a:p>
            <a:pPr marL="342900" indent="-342900"/>
            <a:r>
              <a:rPr lang="en-US" dirty="0" smtClean="0"/>
              <a:t>Steve Mosey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7772400" cy="114300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itchFamily="18" charset="0"/>
              </a:rPr>
              <a:t>Signal </a:t>
            </a:r>
            <a:r>
              <a:rPr lang="en-US" dirty="0" smtClean="0">
                <a:latin typeface="Times New Roman" pitchFamily="18" charset="0"/>
              </a:rPr>
              <a:t>modulation </a:t>
            </a:r>
            <a:r>
              <a:rPr lang="en-US" dirty="0">
                <a:latin typeface="Times New Roman" pitchFamily="18" charset="0"/>
              </a:rPr>
              <a:t>Criteria</a:t>
            </a:r>
          </a:p>
        </p:txBody>
      </p:sp>
      <p:sp>
        <p:nvSpPr>
          <p:cNvPr id="180227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449718"/>
            <a:ext cx="8001000" cy="4139522"/>
          </a:xfrm>
          <a:ln/>
        </p:spPr>
        <p:txBody>
          <a:bodyPr>
            <a:normAutofit fontScale="92500" lnSpcReduction="10000"/>
          </a:bodyPr>
          <a:lstStyle/>
          <a:p>
            <a:r>
              <a:rPr lang="en-US" sz="3000" dirty="0">
                <a:latin typeface="Times New Roman" pitchFamily="18" charset="0"/>
              </a:rPr>
              <a:t>What determines how successful a receiver will be in interpreting an incoming signal?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Signal-to-noise ratio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Data rate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Bandwidth</a:t>
            </a:r>
          </a:p>
          <a:p>
            <a:r>
              <a:rPr lang="en-US" sz="3000" dirty="0">
                <a:latin typeface="Times New Roman" pitchFamily="18" charset="0"/>
              </a:rPr>
              <a:t>An increase in data rate increases bit error rate</a:t>
            </a:r>
          </a:p>
          <a:p>
            <a:r>
              <a:rPr lang="en-US" sz="3000" dirty="0">
                <a:latin typeface="Times New Roman" pitchFamily="18" charset="0"/>
              </a:rPr>
              <a:t>An increase in SNR decreases bit error rate</a:t>
            </a:r>
          </a:p>
          <a:p>
            <a:r>
              <a:rPr lang="en-US" sz="3000" dirty="0">
                <a:latin typeface="Times New Roman" pitchFamily="18" charset="0"/>
              </a:rPr>
              <a:t>An increase in bandwidth allows an increase in data rate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latin typeface="Times New Roman" pitchFamily="18" charset="0"/>
              </a:rPr>
              <a:t>Comparing </a:t>
            </a:r>
            <a:r>
              <a:rPr lang="en-US" dirty="0" smtClean="0">
                <a:latin typeface="Times New Roman" pitchFamily="18" charset="0"/>
              </a:rPr>
              <a:t>Modulation Methods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18227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556792"/>
            <a:ext cx="7772400" cy="4114800"/>
          </a:xfrm>
          <a:ln/>
        </p:spPr>
        <p:txBody>
          <a:bodyPr/>
          <a:lstStyle/>
          <a:p>
            <a:r>
              <a:rPr lang="en-US" sz="3600" dirty="0">
                <a:latin typeface="Times New Roman" pitchFamily="18" charset="0"/>
              </a:rPr>
              <a:t>Signal interference and noise immunity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Performance in the presence of noise</a:t>
            </a:r>
          </a:p>
          <a:p>
            <a:r>
              <a:rPr lang="en-US" sz="3600" dirty="0">
                <a:latin typeface="Times New Roman" pitchFamily="18" charset="0"/>
              </a:rPr>
              <a:t>Cost and complexity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The higher the signal rate to achieve a given data rate, the greater the cost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Basic </a:t>
            </a:r>
            <a:r>
              <a:rPr lang="en-US" dirty="0" smtClean="0">
                <a:latin typeface="Times New Roman" pitchFamily="18" charset="0"/>
              </a:rPr>
              <a:t>modulation Techniques (review)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183299" name="Rectangle 3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/>
          <a:lstStyle/>
          <a:p>
            <a:r>
              <a:rPr lang="en-US" sz="3600" dirty="0">
                <a:latin typeface="Times New Roman" pitchFamily="18" charset="0"/>
              </a:rPr>
              <a:t>Digital data to analog signal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Amplitude-shift keying (ASK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2800" dirty="0">
              <a:latin typeface="Times New Roman" pitchFamily="18" charset="0"/>
            </a:endParaRPr>
          </a:p>
          <a:p>
            <a:pPr lvl="1"/>
            <a:r>
              <a:rPr lang="en-US" sz="3200" dirty="0">
                <a:latin typeface="Times New Roman" pitchFamily="18" charset="0"/>
              </a:rPr>
              <a:t>Frequency-shift keying (FSK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2800" dirty="0">
              <a:latin typeface="Times New Roman" pitchFamily="18" charset="0"/>
            </a:endParaRPr>
          </a:p>
          <a:p>
            <a:pPr lvl="1"/>
            <a:r>
              <a:rPr lang="en-US" sz="3200" dirty="0">
                <a:latin typeface="Times New Roman" pitchFamily="18" charset="0"/>
              </a:rPr>
              <a:t>Phase-shift keying (PSK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3200" dirty="0">
              <a:latin typeface="Times New Roman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Times New Roman" pitchFamily="18" charset="0"/>
              </a:rPr>
              <a:t>Basic Encoding Techniques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184323" name="Picture 3"/>
          <p:cNvPicPr>
            <a:picLocks noChangeAspect="1" noChangeArrowheads="1"/>
          </p:cNvPicPr>
          <p:nvPr/>
        </p:nvPicPr>
        <p:blipFill rotWithShape="1">
          <a:blip r:embed="rId2" cstate="print"/>
          <a:srcRect b="12516"/>
          <a:stretch/>
        </p:blipFill>
        <p:spPr bwMode="auto">
          <a:xfrm>
            <a:off x="1547664" y="1268761"/>
            <a:ext cx="5688632" cy="4260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r>
              <a:rPr lang="en-US">
                <a:latin typeface="Times New Roman" pitchFamily="18" charset="0"/>
              </a:rPr>
              <a:t>Amplitude-Shift Keying</a:t>
            </a:r>
          </a:p>
        </p:txBody>
      </p:sp>
      <p:sp>
        <p:nvSpPr>
          <p:cNvPr id="1853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0"/>
            <a:ext cx="8305800" cy="4648200"/>
          </a:xfrm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3200">
                <a:latin typeface="Times New Roman" pitchFamily="18" charset="0"/>
              </a:rPr>
              <a:t>One binary digit represented by presence of carrier, at constant amplitude</a:t>
            </a:r>
          </a:p>
          <a:p>
            <a:pPr>
              <a:lnSpc>
                <a:spcPct val="90000"/>
              </a:lnSpc>
            </a:pPr>
            <a:r>
              <a:rPr lang="en-US" sz="3200">
                <a:latin typeface="Times New Roman" pitchFamily="18" charset="0"/>
              </a:rPr>
              <a:t>Other binary digit represented by absence of carrier</a:t>
            </a:r>
          </a:p>
          <a:p>
            <a:pPr>
              <a:lnSpc>
                <a:spcPct val="90000"/>
              </a:lnSpc>
            </a:pPr>
            <a:endParaRPr lang="en-US" sz="320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320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endParaRPr lang="en-US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>
                <a:latin typeface="Times New Roman" pitchFamily="18" charset="0"/>
              </a:rPr>
              <a:t>where the carrier signal is </a:t>
            </a:r>
            <a:r>
              <a:rPr lang="en-US" i="1">
                <a:latin typeface="Times New Roman" pitchFamily="18" charset="0"/>
              </a:rPr>
              <a:t>A</a:t>
            </a:r>
            <a:r>
              <a:rPr lang="en-US">
                <a:latin typeface="Times New Roman" pitchFamily="18" charset="0"/>
              </a:rPr>
              <a:t>cos(2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en-US" i="1">
                <a:latin typeface="Times New Roman" pitchFamily="18" charset="0"/>
              </a:rPr>
              <a:t>f</a:t>
            </a:r>
            <a:r>
              <a:rPr lang="en-US" i="1" baseline="-25000">
                <a:latin typeface="Times New Roman" pitchFamily="18" charset="0"/>
              </a:rPr>
              <a:t>c</a:t>
            </a:r>
            <a:r>
              <a:rPr lang="en-US" i="1">
                <a:latin typeface="Times New Roman" pitchFamily="18" charset="0"/>
              </a:rPr>
              <a:t>t</a:t>
            </a:r>
            <a:r>
              <a:rPr lang="en-US">
                <a:latin typeface="Times New Roman" pitchFamily="18" charset="0"/>
              </a:rPr>
              <a:t>)						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</a:t>
            </a:fld>
            <a:endParaRPr lang="en-US"/>
          </a:p>
        </p:txBody>
      </p:sp>
      <p:graphicFrame>
        <p:nvGraphicFramePr>
          <p:cNvPr id="185348" name="Object 4"/>
          <p:cNvGraphicFramePr>
            <a:graphicFrameLocks noChangeAspect="1"/>
          </p:cNvGraphicFramePr>
          <p:nvPr/>
        </p:nvGraphicFramePr>
        <p:xfrm>
          <a:off x="2794000" y="3505200"/>
          <a:ext cx="1701800" cy="1146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53" name="Equation" r:id="rId3" imgW="583920" imgH="533160" progId="Equation.3">
                  <p:embed/>
                </p:oleObj>
              </mc:Choice>
              <mc:Fallback>
                <p:oleObj name="Equation" r:id="rId3" imgW="583920" imgH="53316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94000" y="3505200"/>
                        <a:ext cx="1701800" cy="1146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49" name="Object 5"/>
          <p:cNvGraphicFramePr>
            <a:graphicFrameLocks noChangeAspect="1"/>
          </p:cNvGraphicFramePr>
          <p:nvPr/>
        </p:nvGraphicFramePr>
        <p:xfrm>
          <a:off x="4176713" y="3559175"/>
          <a:ext cx="1858962" cy="557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54" name="Equation" r:id="rId5" imgW="761760" imgH="228600" progId="Equation.3">
                  <p:embed/>
                </p:oleObj>
              </mc:Choice>
              <mc:Fallback>
                <p:oleObj name="Equation" r:id="rId5" imgW="76176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76713" y="3559175"/>
                        <a:ext cx="1858962" cy="557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0" name="Object 6"/>
          <p:cNvGraphicFramePr>
            <a:graphicFrameLocks noChangeAspect="1"/>
          </p:cNvGraphicFramePr>
          <p:nvPr/>
        </p:nvGraphicFramePr>
        <p:xfrm>
          <a:off x="4951413" y="4076700"/>
          <a:ext cx="309562" cy="43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55" name="Equation" r:id="rId7" imgW="126720" imgH="177480" progId="Equation.3">
                  <p:embed/>
                </p:oleObj>
              </mc:Choice>
              <mc:Fallback>
                <p:oleObj name="Equation" r:id="rId7" imgW="126720" imgH="177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1413" y="4076700"/>
                        <a:ext cx="309562" cy="4333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1" name="Object 7"/>
          <p:cNvGraphicFramePr>
            <a:graphicFrameLocks noChangeAspect="1"/>
          </p:cNvGraphicFramePr>
          <p:nvPr/>
        </p:nvGraphicFramePr>
        <p:xfrm>
          <a:off x="6557963" y="3603625"/>
          <a:ext cx="1239837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56" name="Equation" r:id="rId9" imgW="507960" imgH="203040" progId="Equation.3">
                  <p:embed/>
                </p:oleObj>
              </mc:Choice>
              <mc:Fallback>
                <p:oleObj name="Equation" r:id="rId9" imgW="50796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7963" y="3603625"/>
                        <a:ext cx="1239837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2" name="Object 8"/>
          <p:cNvGraphicFramePr>
            <a:graphicFrameLocks noChangeAspect="1"/>
          </p:cNvGraphicFramePr>
          <p:nvPr/>
        </p:nvGraphicFramePr>
        <p:xfrm>
          <a:off x="6553200" y="4030663"/>
          <a:ext cx="1331913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57" name="Equation" r:id="rId11" imgW="545760" imgH="203040" progId="Equation.3">
                  <p:embed/>
                </p:oleObj>
              </mc:Choice>
              <mc:Fallback>
                <p:oleObj name="Equation" r:id="rId11" imgW="54576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3200" y="4030663"/>
                        <a:ext cx="1331913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Binary Frequency-Shift Keying (BFSK)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628800"/>
            <a:ext cx="8229600" cy="3917032"/>
          </a:xfrm>
          <a:ln/>
        </p:spPr>
        <p:txBody>
          <a:bodyPr>
            <a:normAutofit lnSpcReduction="10000"/>
          </a:bodyPr>
          <a:lstStyle/>
          <a:p>
            <a:r>
              <a:rPr lang="en-US" sz="3600" dirty="0">
                <a:latin typeface="Times New Roman" pitchFamily="18" charset="0"/>
              </a:rPr>
              <a:t>Two binary digits represented by two different frequencies near the carrier frequency</a:t>
            </a:r>
          </a:p>
          <a:p>
            <a:endParaRPr lang="en-US" sz="3600" dirty="0">
              <a:latin typeface="Times New Roman" pitchFamily="18" charset="0"/>
            </a:endParaRPr>
          </a:p>
          <a:p>
            <a:pPr>
              <a:buFontTx/>
              <a:buNone/>
            </a:pPr>
            <a:endParaRPr lang="en-US" sz="3600" dirty="0">
              <a:latin typeface="Times New Roman" pitchFamily="18" charset="0"/>
            </a:endParaRPr>
          </a:p>
          <a:p>
            <a:pPr lvl="2"/>
            <a:r>
              <a:rPr lang="en-US" sz="2800" dirty="0">
                <a:latin typeface="Times New Roman" pitchFamily="18" charset="0"/>
              </a:rPr>
              <a:t>where </a:t>
            </a:r>
            <a:r>
              <a:rPr lang="en-US" sz="2800" i="1" dirty="0">
                <a:latin typeface="Times New Roman" pitchFamily="18" charset="0"/>
              </a:rPr>
              <a:t>f</a:t>
            </a:r>
            <a:r>
              <a:rPr lang="en-US" sz="2800" baseline="-25000" dirty="0">
                <a:latin typeface="Times New Roman" pitchFamily="18" charset="0"/>
              </a:rPr>
              <a:t>1</a:t>
            </a:r>
            <a:r>
              <a:rPr lang="en-US" sz="2800" dirty="0">
                <a:latin typeface="Times New Roman" pitchFamily="18" charset="0"/>
              </a:rPr>
              <a:t> and </a:t>
            </a:r>
            <a:r>
              <a:rPr lang="en-US" sz="2800" i="1" dirty="0">
                <a:latin typeface="Times New Roman" pitchFamily="18" charset="0"/>
              </a:rPr>
              <a:t>f</a:t>
            </a:r>
            <a:r>
              <a:rPr lang="en-US" sz="2800" baseline="-25000" dirty="0">
                <a:latin typeface="Times New Roman" pitchFamily="18" charset="0"/>
              </a:rPr>
              <a:t>2</a:t>
            </a:r>
            <a:r>
              <a:rPr lang="en-US" sz="2800" dirty="0">
                <a:latin typeface="Times New Roman" pitchFamily="18" charset="0"/>
              </a:rPr>
              <a:t> are offset from carrier frequency </a:t>
            </a:r>
            <a:r>
              <a:rPr lang="en-US" sz="2800" i="1" dirty="0">
                <a:latin typeface="Times New Roman" pitchFamily="18" charset="0"/>
              </a:rPr>
              <a:t>f</a:t>
            </a:r>
            <a:r>
              <a:rPr lang="en-US" sz="2800" i="1" baseline="-25000" dirty="0">
                <a:latin typeface="Times New Roman" pitchFamily="18" charset="0"/>
              </a:rPr>
              <a:t>c</a:t>
            </a:r>
            <a:r>
              <a:rPr lang="en-US" sz="2800" dirty="0">
                <a:latin typeface="Times New Roman" pitchFamily="18" charset="0"/>
              </a:rPr>
              <a:t> by equal but opposite amounts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7</a:t>
            </a:fld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1964780" y="3140968"/>
            <a:ext cx="5091112" cy="1146175"/>
            <a:chOff x="1964780" y="3140968"/>
            <a:chExt cx="5091112" cy="1146175"/>
          </a:xfrm>
        </p:grpSpPr>
        <p:graphicFrame>
          <p:nvGraphicFramePr>
            <p:cNvPr id="198656" name="Object 0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535999023"/>
                </p:ext>
              </p:extLst>
            </p:nvPr>
          </p:nvGraphicFramePr>
          <p:xfrm>
            <a:off x="1964780" y="3140968"/>
            <a:ext cx="1701800" cy="114617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8761" name="Equation" r:id="rId3" imgW="583920" imgH="533160" progId="Equation.3">
                    <p:embed/>
                  </p:oleObj>
                </mc:Choice>
                <mc:Fallback>
                  <p:oleObj name="Equation" r:id="rId3" imgW="583920" imgH="533160" progId="Equation.3">
                    <p:embed/>
                    <p:pic>
                      <p:nvPicPr>
                        <p:cNvPr id="0" name="Picture 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64780" y="3140968"/>
                          <a:ext cx="1701800" cy="114617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8657" name="Object 1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87846062"/>
                </p:ext>
              </p:extLst>
            </p:nvPr>
          </p:nvGraphicFramePr>
          <p:xfrm>
            <a:off x="3361780" y="3209231"/>
            <a:ext cx="1828800" cy="5270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8762" name="Equation" r:id="rId5" imgW="749160" imgH="215640" progId="Equation.3">
                    <p:embed/>
                  </p:oleObj>
                </mc:Choice>
                <mc:Fallback>
                  <p:oleObj name="Equation" r:id="rId5" imgW="749160" imgH="215640" progId="Equation.3">
                    <p:embed/>
                    <p:pic>
                      <p:nvPicPr>
                        <p:cNvPr id="0" name="Picture 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361780" y="3209231"/>
                          <a:ext cx="1828800" cy="52705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8658" name="Object 2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727898963"/>
                </p:ext>
              </p:extLst>
            </p:nvPr>
          </p:nvGraphicFramePr>
          <p:xfrm>
            <a:off x="3347492" y="3666431"/>
            <a:ext cx="1858963" cy="5270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8763" name="Equation" r:id="rId7" imgW="761760" imgH="215640" progId="Equation.3">
                    <p:embed/>
                  </p:oleObj>
                </mc:Choice>
                <mc:Fallback>
                  <p:oleObj name="Equation" r:id="rId7" imgW="761760" imgH="215640" progId="Equation.3">
                    <p:embed/>
                    <p:pic>
                      <p:nvPicPr>
                        <p:cNvPr id="0" name="Picture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347492" y="3666431"/>
                          <a:ext cx="1858963" cy="52705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8659" name="Object 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566529051"/>
                </p:ext>
              </p:extLst>
            </p:nvPr>
          </p:nvGraphicFramePr>
          <p:xfrm>
            <a:off x="5728742" y="3239393"/>
            <a:ext cx="1239838" cy="4953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8764" name="Equation" r:id="rId9" imgW="507960" imgH="203040" progId="Equation.3">
                    <p:embed/>
                  </p:oleObj>
                </mc:Choice>
                <mc:Fallback>
                  <p:oleObj name="Equation" r:id="rId9" imgW="507960" imgH="203040" progId="Equation.3">
                    <p:embed/>
                    <p:pic>
                      <p:nvPicPr>
                        <p:cNvPr id="0" name="Picture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728742" y="3239393"/>
                          <a:ext cx="1239838" cy="4953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8660" name="Object 4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103697346"/>
                </p:ext>
              </p:extLst>
            </p:nvPr>
          </p:nvGraphicFramePr>
          <p:xfrm>
            <a:off x="5723980" y="3666431"/>
            <a:ext cx="1331912" cy="4953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8765" name="Equation" r:id="rId11" imgW="545760" imgH="203040" progId="Equation.3">
                    <p:embed/>
                  </p:oleObj>
                </mc:Choice>
                <mc:Fallback>
                  <p:oleObj name="Equation" r:id="rId11" imgW="545760" imgH="203040" progId="Equation.3">
                    <p:embed/>
                    <p:pic>
                      <p:nvPicPr>
                        <p:cNvPr id="0" name="Picture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723980" y="3666431"/>
                          <a:ext cx="1331912" cy="4953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>
          <a:xfrm>
            <a:off x="696144" y="59955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Multiple Frequency-Shift Keying (MFSK)</a:t>
            </a:r>
          </a:p>
        </p:txBody>
      </p:sp>
      <p:sp>
        <p:nvSpPr>
          <p:cNvPr id="189443" name="Rectangle 3"/>
          <p:cNvSpPr>
            <a:spLocks noGrp="1" noChangeArrowheads="1"/>
          </p:cNvSpPr>
          <p:nvPr>
            <p:ph idx="1"/>
          </p:nvPr>
        </p:nvSpPr>
        <p:spPr>
          <a:xfrm>
            <a:off x="616830" y="2060848"/>
            <a:ext cx="7715200" cy="3634974"/>
          </a:xfrm>
          <a:ln/>
        </p:spPr>
        <p:txBody>
          <a:bodyPr>
            <a:normAutofit fontScale="77500" lnSpcReduction="20000"/>
          </a:bodyPr>
          <a:lstStyle/>
          <a:p>
            <a:r>
              <a:rPr lang="en-US" sz="2800" dirty="0">
                <a:latin typeface="Times New Roman" pitchFamily="18" charset="0"/>
              </a:rPr>
              <a:t>More than two frequencies are used</a:t>
            </a:r>
          </a:p>
          <a:p>
            <a:r>
              <a:rPr lang="en-US" sz="2800" dirty="0">
                <a:latin typeface="Times New Roman" pitchFamily="18" charset="0"/>
              </a:rPr>
              <a:t>More bandwidth efficient but more susceptible to error</a:t>
            </a:r>
          </a:p>
          <a:p>
            <a:endParaRPr lang="en-US" sz="2800" dirty="0" smtClean="0">
              <a:latin typeface="Times New Roman" pitchFamily="18" charset="0"/>
            </a:endParaRPr>
          </a:p>
          <a:p>
            <a:endParaRPr lang="en-US" sz="2800" dirty="0">
              <a:latin typeface="Times New Roman" pitchFamily="18" charset="0"/>
            </a:endParaRPr>
          </a:p>
          <a:p>
            <a:pPr lvl="2"/>
            <a:endParaRPr lang="en-US" sz="2800" i="1" dirty="0" smtClean="0">
              <a:latin typeface="Times New Roman" pitchFamily="18" charset="0"/>
            </a:endParaRPr>
          </a:p>
          <a:p>
            <a:pPr lvl="2"/>
            <a:r>
              <a:rPr lang="en-US" sz="2800" i="1" dirty="0" smtClean="0">
                <a:latin typeface="Times New Roman" pitchFamily="18" charset="0"/>
              </a:rPr>
              <a:t>f </a:t>
            </a:r>
            <a:r>
              <a:rPr lang="en-US" sz="2800" i="1" baseline="-25000" dirty="0" err="1">
                <a:latin typeface="Times New Roman" pitchFamily="18" charset="0"/>
              </a:rPr>
              <a:t>i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</a:t>
            </a:r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c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+ (</a:t>
            </a:r>
            <a:r>
              <a:rPr lang="en-US" sz="2800" i="1" dirty="0">
                <a:latin typeface="Times New Roman" pitchFamily="18" charset="0"/>
              </a:rPr>
              <a:t>2i </a:t>
            </a:r>
            <a:r>
              <a:rPr lang="en-US" sz="2800" dirty="0">
                <a:latin typeface="Times New Roman" pitchFamily="18" charset="0"/>
              </a:rPr>
              <a:t>– 1 – M)</a:t>
            </a:r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d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c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the carrier frequency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d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the difference frequency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M </a:t>
            </a:r>
            <a:r>
              <a:rPr lang="en-US" sz="2800" dirty="0">
                <a:latin typeface="Times New Roman" pitchFamily="18" charset="0"/>
              </a:rPr>
              <a:t>= number of different signal elements = 2 </a:t>
            </a:r>
            <a:r>
              <a:rPr lang="en-US" sz="2800" i="1" baseline="30000" dirty="0">
                <a:latin typeface="Times New Roman" pitchFamily="18" charset="0"/>
              </a:rPr>
              <a:t>L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L </a:t>
            </a:r>
            <a:r>
              <a:rPr lang="en-US" sz="2800" dirty="0">
                <a:latin typeface="Times New Roman" pitchFamily="18" charset="0"/>
              </a:rPr>
              <a:t>= number of bits per signal element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8</a:t>
            </a:fld>
            <a:endParaRPr lang="en-US"/>
          </a:p>
        </p:txBody>
      </p:sp>
      <p:graphicFrame>
        <p:nvGraphicFramePr>
          <p:cNvPr id="7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2703975"/>
              </p:ext>
            </p:extLst>
          </p:nvPr>
        </p:nvGraphicFramePr>
        <p:xfrm>
          <a:off x="1979712" y="2780928"/>
          <a:ext cx="3106738" cy="492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9486" name="Equation" r:id="rId3" imgW="1066680" imgH="228600" progId="Equation.3">
                  <p:embed/>
                </p:oleObj>
              </mc:Choice>
              <mc:Fallback>
                <p:oleObj name="Equation" r:id="rId3" imgW="1066680" imgH="228600" progId="Equation.3">
                  <p:embed/>
                  <p:pic>
                    <p:nvPicPr>
                      <p:cNvPr id="18944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2780928"/>
                        <a:ext cx="3106738" cy="492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23931841"/>
              </p:ext>
            </p:extLst>
          </p:nvPr>
        </p:nvGraphicFramePr>
        <p:xfrm>
          <a:off x="2771800" y="3284984"/>
          <a:ext cx="1738313" cy="382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9487" name="Equation" r:id="rId5" imgW="596880" imgH="177480" progId="Equation.3">
                  <p:embed/>
                </p:oleObj>
              </mc:Choice>
              <mc:Fallback>
                <p:oleObj name="Equation" r:id="rId5" imgW="596880" imgH="177480" progId="Equation.3">
                  <p:embed/>
                  <p:pic>
                    <p:nvPicPr>
                      <p:cNvPr id="189445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1800" y="3284984"/>
                        <a:ext cx="1738313" cy="382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Multiple Frequency-Shift Keying (MFSK)-cont’d</a:t>
            </a:r>
          </a:p>
        </p:txBody>
      </p:sp>
      <p:sp>
        <p:nvSpPr>
          <p:cNvPr id="1904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132855"/>
            <a:ext cx="8229600" cy="3384377"/>
          </a:xfrm>
          <a:ln/>
        </p:spPr>
        <p:txBody>
          <a:bodyPr/>
          <a:lstStyle/>
          <a:p>
            <a:pPr marL="609600" indent="-609600"/>
            <a:r>
              <a:rPr lang="en-US" sz="3600" dirty="0">
                <a:latin typeface="Times New Roman" pitchFamily="18" charset="0"/>
              </a:rPr>
              <a:t>To match data rate of input bit stream, each output signal element is held for:</a:t>
            </a:r>
          </a:p>
          <a:p>
            <a:pPr marL="990600" lvl="1" indent="-533400" algn="ctr">
              <a:buFontTx/>
              <a:buNone/>
            </a:pPr>
            <a:r>
              <a:rPr lang="en-US" sz="3200" i="1" dirty="0" err="1">
                <a:latin typeface="Times New Roman" pitchFamily="18" charset="0"/>
              </a:rPr>
              <a:t>T</a:t>
            </a:r>
            <a:r>
              <a:rPr lang="en-US" sz="3200" baseline="-25000" dirty="0" err="1">
                <a:latin typeface="Times New Roman" pitchFamily="18" charset="0"/>
              </a:rPr>
              <a:t>s</a:t>
            </a:r>
            <a:r>
              <a:rPr lang="en-US" sz="3200" dirty="0">
                <a:latin typeface="Times New Roman" pitchFamily="18" charset="0"/>
              </a:rPr>
              <a:t>=</a:t>
            </a:r>
            <a:r>
              <a:rPr lang="en-US" sz="3200" i="1" dirty="0">
                <a:latin typeface="Times New Roman" pitchFamily="18" charset="0"/>
              </a:rPr>
              <a:t>LT</a:t>
            </a:r>
            <a:r>
              <a:rPr lang="en-US" sz="3200" dirty="0">
                <a:latin typeface="Times New Roman" pitchFamily="18" charset="0"/>
              </a:rPr>
              <a:t> seconds</a:t>
            </a:r>
          </a:p>
          <a:p>
            <a:pPr marL="1371600" lvl="2" indent="-457200"/>
            <a:r>
              <a:rPr lang="en-US" sz="2800" dirty="0">
                <a:latin typeface="Times New Roman" pitchFamily="18" charset="0"/>
              </a:rPr>
              <a:t>where </a:t>
            </a:r>
            <a:r>
              <a:rPr lang="en-US" sz="2800" i="1" dirty="0">
                <a:latin typeface="Times New Roman" pitchFamily="18" charset="0"/>
              </a:rPr>
              <a:t>T</a:t>
            </a:r>
            <a:r>
              <a:rPr lang="en-US" sz="2800" dirty="0">
                <a:latin typeface="Times New Roman" pitchFamily="18" charset="0"/>
              </a:rPr>
              <a:t>  is the bit period (data rate = 1/</a:t>
            </a:r>
            <a:r>
              <a:rPr lang="en-US" sz="2800" i="1" dirty="0">
                <a:latin typeface="Times New Roman" pitchFamily="18" charset="0"/>
              </a:rPr>
              <a:t>T</a:t>
            </a:r>
            <a:r>
              <a:rPr lang="en-US" sz="2800" dirty="0">
                <a:latin typeface="Times New Roman" pitchFamily="18" charset="0"/>
              </a:rPr>
              <a:t>)</a:t>
            </a:r>
          </a:p>
          <a:p>
            <a:pPr marL="609600" indent="-609600"/>
            <a:r>
              <a:rPr lang="en-US" sz="3600" dirty="0">
                <a:latin typeface="Times New Roman" pitchFamily="18" charset="0"/>
              </a:rPr>
              <a:t>So, one signal element encodes </a:t>
            </a:r>
            <a:r>
              <a:rPr lang="en-US" sz="3600" i="1" dirty="0">
                <a:latin typeface="Times New Roman" pitchFamily="18" charset="0"/>
              </a:rPr>
              <a:t>L</a:t>
            </a:r>
            <a:r>
              <a:rPr lang="en-US" sz="3600" dirty="0">
                <a:latin typeface="Times New Roman" pitchFamily="18" charset="0"/>
              </a:rPr>
              <a:t> bits</a:t>
            </a:r>
            <a:endParaRPr lang="en-US" sz="3600" baseline="-25000" dirty="0">
              <a:latin typeface="Times New Roman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Multiple Frequency-Shift Keying (MFSK)-cont’d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1914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2286000"/>
            <a:ext cx="8991600" cy="317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6599"/>
            <a:ext cx="7543549" cy="1143000"/>
          </a:xfrm>
        </p:spPr>
        <p:txBody>
          <a:bodyPr/>
          <a:lstStyle/>
          <a:p>
            <a:r>
              <a:rPr lang="en-US" dirty="0">
                <a:latin typeface="Times New Roman" pitchFamily="18" charset="0"/>
              </a:rPr>
              <a:t>Phase-Shift Keying (PSK)</a:t>
            </a:r>
          </a:p>
        </p:txBody>
      </p:sp>
      <p:sp>
        <p:nvSpPr>
          <p:cNvPr id="192515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556792"/>
            <a:ext cx="8431025" cy="1133475"/>
          </a:xfrm>
          <a:ln/>
        </p:spPr>
        <p:txBody>
          <a:bodyPr/>
          <a:lstStyle/>
          <a:p>
            <a:r>
              <a:rPr lang="en-US" dirty="0">
                <a:latin typeface="Times New Roman" pitchFamily="18" charset="0"/>
              </a:rPr>
              <a:t>Two-level PSK (BPSK)</a:t>
            </a:r>
            <a:endParaRPr lang="en-US" b="1" dirty="0">
              <a:latin typeface="Times New Roman" pitchFamily="18" charset="0"/>
            </a:endParaRPr>
          </a:p>
          <a:p>
            <a:pPr lvl="1"/>
            <a:r>
              <a:rPr lang="en-US" dirty="0">
                <a:latin typeface="Times New Roman" pitchFamily="18" charset="0"/>
              </a:rPr>
              <a:t>Uses two phases to represent binary </a:t>
            </a:r>
            <a:r>
              <a:rPr lang="en-US" dirty="0" smtClean="0">
                <a:latin typeface="Times New Roman" pitchFamily="18" charset="0"/>
              </a:rPr>
              <a:t>digits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11</a:t>
            </a:fld>
            <a:endParaRPr lang="en-US"/>
          </a:p>
        </p:txBody>
      </p:sp>
      <p:grpSp>
        <p:nvGrpSpPr>
          <p:cNvPr id="3" name="Group 2"/>
          <p:cNvGrpSpPr/>
          <p:nvPr/>
        </p:nvGrpSpPr>
        <p:grpSpPr>
          <a:xfrm>
            <a:off x="1907704" y="2924944"/>
            <a:ext cx="5026497" cy="2495550"/>
            <a:chOff x="2148136" y="3156992"/>
            <a:chExt cx="5026497" cy="2495550"/>
          </a:xfrm>
        </p:grpSpPr>
        <p:graphicFrame>
          <p:nvGraphicFramePr>
            <p:cNvPr id="192516" name="Object 4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679702470"/>
                </p:ext>
              </p:extLst>
            </p:nvPr>
          </p:nvGraphicFramePr>
          <p:xfrm>
            <a:off x="2148136" y="3156992"/>
            <a:ext cx="1651692" cy="114617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726" name="Equation" r:id="rId3" imgW="583920" imgH="533160" progId="Equation.3">
                    <p:embed/>
                  </p:oleObj>
                </mc:Choice>
                <mc:Fallback>
                  <p:oleObj name="Equation" r:id="rId3" imgW="583920" imgH="533160" progId="Equation.3">
                    <p:embed/>
                    <p:pic>
                      <p:nvPicPr>
                        <p:cNvPr id="0" name="Picture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48136" y="3156992"/>
                          <a:ext cx="1651692" cy="114617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17" name="Object 5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179474181"/>
                </p:ext>
              </p:extLst>
            </p:nvPr>
          </p:nvGraphicFramePr>
          <p:xfrm>
            <a:off x="3443536" y="3233192"/>
            <a:ext cx="1804227" cy="5588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727" name="Equation" r:id="rId5" imgW="761760" imgH="228600" progId="Equation.3">
                    <p:embed/>
                  </p:oleObj>
                </mc:Choice>
                <mc:Fallback>
                  <p:oleObj name="Equation" r:id="rId5" imgW="761760" imgH="228600" progId="Equation.3">
                    <p:embed/>
                    <p:pic>
                      <p:nvPicPr>
                        <p:cNvPr id="0" name="Picture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443536" y="3233192"/>
                          <a:ext cx="1804227" cy="55880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18" name="Object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529016026"/>
                </p:ext>
              </p:extLst>
            </p:nvPr>
          </p:nvGraphicFramePr>
          <p:xfrm>
            <a:off x="3443537" y="3690392"/>
            <a:ext cx="2346574" cy="55721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728" name="Equation" r:id="rId7" imgW="990360" imgH="228600" progId="Equation.3">
                    <p:embed/>
                  </p:oleObj>
                </mc:Choice>
                <mc:Fallback>
                  <p:oleObj name="Equation" r:id="rId7" imgW="990360" imgH="228600" progId="Equation.3">
                    <p:embed/>
                    <p:pic>
                      <p:nvPicPr>
                        <p:cNvPr id="0" name="Picture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443537" y="3690392"/>
                          <a:ext cx="2346574" cy="557213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19" name="Object 7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530465736"/>
                </p:ext>
              </p:extLst>
            </p:nvPr>
          </p:nvGraphicFramePr>
          <p:xfrm>
            <a:off x="5881936" y="3255417"/>
            <a:ext cx="1203332" cy="4953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729" name="Equation" r:id="rId9" imgW="507960" imgH="203040" progId="Equation.3">
                    <p:embed/>
                  </p:oleObj>
                </mc:Choice>
                <mc:Fallback>
                  <p:oleObj name="Equation" r:id="rId9" imgW="507960" imgH="203040" progId="Equation.3">
                    <p:embed/>
                    <p:pic>
                      <p:nvPicPr>
                        <p:cNvPr id="0" name="Picture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881936" y="3255417"/>
                          <a:ext cx="1203332" cy="49530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20" name="Object 8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774103949"/>
                </p:ext>
              </p:extLst>
            </p:nvPr>
          </p:nvGraphicFramePr>
          <p:xfrm>
            <a:off x="5881937" y="3690392"/>
            <a:ext cx="1292696" cy="4953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730" name="Equation" r:id="rId11" imgW="545760" imgH="203040" progId="Equation.3">
                    <p:embed/>
                  </p:oleObj>
                </mc:Choice>
                <mc:Fallback>
                  <p:oleObj name="Equation" r:id="rId11" imgW="545760" imgH="203040" progId="Equation.3">
                    <p:embed/>
                    <p:pic>
                      <p:nvPicPr>
                        <p:cNvPr id="0" name="Picture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881937" y="3690392"/>
                          <a:ext cx="1292696" cy="49530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21" name="Object 9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524304339"/>
                </p:ext>
              </p:extLst>
            </p:nvPr>
          </p:nvGraphicFramePr>
          <p:xfrm>
            <a:off x="2879975" y="4506367"/>
            <a:ext cx="969136" cy="114617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731" name="Equation" r:id="rId13" imgW="342720" imgH="533160" progId="Equation.3">
                    <p:embed/>
                  </p:oleObj>
                </mc:Choice>
                <mc:Fallback>
                  <p:oleObj name="Equation" r:id="rId13" imgW="342720" imgH="533160" progId="Equation.3">
                    <p:embed/>
                    <p:pic>
                      <p:nvPicPr>
                        <p:cNvPr id="0" name="Picture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79975" y="4506367"/>
                          <a:ext cx="969136" cy="114617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22" name="Object 10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565732832"/>
                </p:ext>
              </p:extLst>
            </p:nvPr>
          </p:nvGraphicFramePr>
          <p:xfrm>
            <a:off x="3443536" y="4528592"/>
            <a:ext cx="1804227" cy="5588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732" name="Equation" r:id="rId15" imgW="761760" imgH="228600" progId="Equation.3">
                    <p:embed/>
                  </p:oleObj>
                </mc:Choice>
                <mc:Fallback>
                  <p:oleObj name="Equation" r:id="rId15" imgW="761760" imgH="228600" progId="Equation.3">
                    <p:embed/>
                    <p:pic>
                      <p:nvPicPr>
                        <p:cNvPr id="0" name="Picture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443536" y="4528592"/>
                          <a:ext cx="1804227" cy="55880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23" name="Object 11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596921313"/>
                </p:ext>
              </p:extLst>
            </p:nvPr>
          </p:nvGraphicFramePr>
          <p:xfrm>
            <a:off x="3443537" y="5061992"/>
            <a:ext cx="2044586" cy="55721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733" name="Equation" r:id="rId16" imgW="863280" imgH="228600" progId="Equation.3">
                    <p:embed/>
                  </p:oleObj>
                </mc:Choice>
                <mc:Fallback>
                  <p:oleObj name="Equation" r:id="rId16" imgW="863280" imgH="228600" progId="Equation.3">
                    <p:embed/>
                    <p:pic>
                      <p:nvPicPr>
                        <p:cNvPr id="0" name="Picture 1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443537" y="5061992"/>
                          <a:ext cx="2044586" cy="557213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24" name="Object 12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720737879"/>
                </p:ext>
              </p:extLst>
            </p:nvPr>
          </p:nvGraphicFramePr>
          <p:xfrm>
            <a:off x="5881936" y="4550817"/>
            <a:ext cx="1203332" cy="4953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734" name="Equation" r:id="rId18" imgW="507960" imgH="203040" progId="Equation.3">
                    <p:embed/>
                  </p:oleObj>
                </mc:Choice>
                <mc:Fallback>
                  <p:oleObj name="Equation" r:id="rId18" imgW="507960" imgH="203040" progId="Equation.3">
                    <p:embed/>
                    <p:pic>
                      <p:nvPicPr>
                        <p:cNvPr id="0" name="Picture 1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881936" y="4550817"/>
                          <a:ext cx="1203332" cy="49530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25" name="Object 1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175898369"/>
                </p:ext>
              </p:extLst>
            </p:nvPr>
          </p:nvGraphicFramePr>
          <p:xfrm>
            <a:off x="5881937" y="5061992"/>
            <a:ext cx="1292696" cy="4953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735" name="Equation" r:id="rId19" imgW="545760" imgH="203040" progId="Equation.3">
                    <p:embed/>
                  </p:oleObj>
                </mc:Choice>
                <mc:Fallback>
                  <p:oleObj name="Equation" r:id="rId19" imgW="545760" imgH="203040" progId="Equation.3">
                    <p:embed/>
                    <p:pic>
                      <p:nvPicPr>
                        <p:cNvPr id="0" name="Picture 1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881937" y="5061992"/>
                          <a:ext cx="1292696" cy="49530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116632"/>
            <a:ext cx="7772400" cy="114300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3539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2420888"/>
            <a:ext cx="8229600" cy="4324350"/>
          </a:xfrm>
          <a:ln/>
        </p:spPr>
        <p:txBody>
          <a:bodyPr/>
          <a:lstStyle/>
          <a:p>
            <a:r>
              <a:rPr lang="en-US">
                <a:latin typeface="Times New Roman" pitchFamily="18" charset="0"/>
              </a:rPr>
              <a:t>Differential PSK (DPSK)</a:t>
            </a:r>
          </a:p>
          <a:p>
            <a:pPr lvl="1"/>
            <a:r>
              <a:rPr lang="en-US">
                <a:latin typeface="Times New Roman" pitchFamily="18" charset="0"/>
              </a:rPr>
              <a:t>Phase shift with reference to previous bit</a:t>
            </a:r>
          </a:p>
          <a:p>
            <a:pPr lvl="2"/>
            <a:r>
              <a:rPr lang="en-US">
                <a:latin typeface="Times New Roman" pitchFamily="18" charset="0"/>
              </a:rPr>
              <a:t>Binary 0 – signal burst of same phase as previous signal burst</a:t>
            </a:r>
          </a:p>
          <a:p>
            <a:pPr lvl="2"/>
            <a:r>
              <a:rPr lang="en-US">
                <a:latin typeface="Times New Roman" pitchFamily="18" charset="0"/>
              </a:rPr>
              <a:t>Binary 1 – signal burst of opposite phase to previous signal burst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36621"/>
            <a:ext cx="7772400" cy="114300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4563" name="Rectangle 3"/>
          <p:cNvSpPr>
            <a:spLocks noGrp="1" noChangeArrowheads="1"/>
          </p:cNvSpPr>
          <p:nvPr>
            <p:ph idx="1"/>
          </p:nvPr>
        </p:nvSpPr>
        <p:spPr>
          <a:xfrm>
            <a:off x="0" y="1219200"/>
            <a:ext cx="9144000" cy="5638800"/>
          </a:xfrm>
          <a:ln/>
        </p:spPr>
        <p:txBody>
          <a:bodyPr/>
          <a:lstStyle/>
          <a:p>
            <a:r>
              <a:rPr lang="en-US" dirty="0">
                <a:latin typeface="Times New Roman" pitchFamily="18" charset="0"/>
              </a:rPr>
              <a:t>Four-level PSK (QPSK)</a:t>
            </a:r>
          </a:p>
          <a:p>
            <a:pPr lvl="1"/>
            <a:r>
              <a:rPr lang="en-US" dirty="0">
                <a:latin typeface="Times New Roman" pitchFamily="18" charset="0"/>
              </a:rPr>
              <a:t>Each element represents more than one bit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13</a:t>
            </a:fld>
            <a:endParaRPr lang="en-US"/>
          </a:p>
        </p:txBody>
      </p:sp>
      <p:grpSp>
        <p:nvGrpSpPr>
          <p:cNvPr id="3" name="Group 2"/>
          <p:cNvGrpSpPr/>
          <p:nvPr/>
        </p:nvGrpSpPr>
        <p:grpSpPr>
          <a:xfrm>
            <a:off x="1979712" y="2276872"/>
            <a:ext cx="5544616" cy="3455466"/>
            <a:chOff x="1905000" y="2667000"/>
            <a:chExt cx="6057900" cy="3819525"/>
          </a:xfrm>
        </p:grpSpPr>
        <p:graphicFrame>
          <p:nvGraphicFramePr>
            <p:cNvPr id="194564" name="Object 4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785317779"/>
                </p:ext>
              </p:extLst>
            </p:nvPr>
          </p:nvGraphicFramePr>
          <p:xfrm>
            <a:off x="1905000" y="2819400"/>
            <a:ext cx="2438400" cy="35814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53" name="Equation" r:id="rId3" imgW="583920" imgH="812520" progId="Equation.3">
                    <p:embed/>
                  </p:oleObj>
                </mc:Choice>
                <mc:Fallback>
                  <p:oleObj name="Equation" r:id="rId3" imgW="583920" imgH="812520" progId="Equation.3">
                    <p:embed/>
                    <p:pic>
                      <p:nvPicPr>
                        <p:cNvPr id="0" name="Picture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05000" y="2819400"/>
                          <a:ext cx="2438400" cy="35814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65" name="Object 5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47193453"/>
                </p:ext>
              </p:extLst>
            </p:nvPr>
          </p:nvGraphicFramePr>
          <p:xfrm>
            <a:off x="3962400" y="2667000"/>
            <a:ext cx="2438400" cy="98901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54" name="Equation" r:id="rId5" imgW="1066680" imgH="431640" progId="Equation.3">
                    <p:embed/>
                  </p:oleObj>
                </mc:Choice>
                <mc:Fallback>
                  <p:oleObj name="Equation" r:id="rId5" imgW="1066680" imgH="431640" progId="Equation.3">
                    <p:embed/>
                    <p:pic>
                      <p:nvPicPr>
                        <p:cNvPr id="0" name="Picture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962400" y="2667000"/>
                          <a:ext cx="2438400" cy="989013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66" name="Object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115185373"/>
                </p:ext>
              </p:extLst>
            </p:nvPr>
          </p:nvGraphicFramePr>
          <p:xfrm>
            <a:off x="7467600" y="2971800"/>
            <a:ext cx="403225" cy="40322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55" name="Equation" r:id="rId7" imgW="164880" imgH="164880" progId="Equation.3">
                    <p:embed/>
                  </p:oleObj>
                </mc:Choice>
                <mc:Fallback>
                  <p:oleObj name="Equation" r:id="rId7" imgW="164880" imgH="164880" progId="Equation.3">
                    <p:embed/>
                    <p:pic>
                      <p:nvPicPr>
                        <p:cNvPr id="0" name="Picture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467600" y="2971800"/>
                          <a:ext cx="403225" cy="40322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67" name="Object 7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4161602850"/>
                </p:ext>
              </p:extLst>
            </p:nvPr>
          </p:nvGraphicFramePr>
          <p:xfrm>
            <a:off x="3937992" y="3609975"/>
            <a:ext cx="2667000" cy="10096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56" name="Equation" r:id="rId9" imgW="1143000" imgH="431640" progId="Equation.3">
                    <p:embed/>
                  </p:oleObj>
                </mc:Choice>
                <mc:Fallback>
                  <p:oleObj name="Equation" r:id="rId9" imgW="1143000" imgH="431640" progId="Equation.3">
                    <p:embed/>
                    <p:pic>
                      <p:nvPicPr>
                        <p:cNvPr id="0" name="Picture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937992" y="3609975"/>
                          <a:ext cx="2667000" cy="100965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68" name="Object 8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761095361"/>
                </p:ext>
              </p:extLst>
            </p:nvPr>
          </p:nvGraphicFramePr>
          <p:xfrm>
            <a:off x="3962400" y="4572000"/>
            <a:ext cx="2667000" cy="10096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57" name="Equation" r:id="rId11" imgW="1143000" imgH="431640" progId="Equation.3">
                    <p:embed/>
                  </p:oleObj>
                </mc:Choice>
                <mc:Fallback>
                  <p:oleObj name="Equation" r:id="rId11" imgW="1143000" imgH="431640" progId="Equation.3">
                    <p:embed/>
                    <p:pic>
                      <p:nvPicPr>
                        <p:cNvPr id="0" name="Picture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962400" y="4572000"/>
                          <a:ext cx="2667000" cy="100965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69" name="Object 9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209569551"/>
                </p:ext>
              </p:extLst>
            </p:nvPr>
          </p:nvGraphicFramePr>
          <p:xfrm>
            <a:off x="3851275" y="5486400"/>
            <a:ext cx="2889250" cy="100012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58" name="Equation" r:id="rId13" imgW="1155600" imgH="431640" progId="Equation.3">
                    <p:embed/>
                  </p:oleObj>
                </mc:Choice>
                <mc:Fallback>
                  <p:oleObj name="Equation" r:id="rId13" imgW="1155600" imgH="431640" progId="Equation.3">
                    <p:embed/>
                    <p:pic>
                      <p:nvPicPr>
                        <p:cNvPr id="0" name="Picture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851275" y="5486400"/>
                          <a:ext cx="2889250" cy="100012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70" name="Object 10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638817290"/>
                </p:ext>
              </p:extLst>
            </p:nvPr>
          </p:nvGraphicFramePr>
          <p:xfrm>
            <a:off x="7467600" y="3871913"/>
            <a:ext cx="465138" cy="43338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59" name="Equation" r:id="rId15" imgW="190440" imgH="177480" progId="Equation.3">
                    <p:embed/>
                  </p:oleObj>
                </mc:Choice>
                <mc:Fallback>
                  <p:oleObj name="Equation" r:id="rId15" imgW="190440" imgH="177480" progId="Equation.3">
                    <p:embed/>
                    <p:pic>
                      <p:nvPicPr>
                        <p:cNvPr id="0" name="Picture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467600" y="3871913"/>
                          <a:ext cx="465138" cy="43338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71" name="Object 11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559157637"/>
                </p:ext>
              </p:extLst>
            </p:nvPr>
          </p:nvGraphicFramePr>
          <p:xfrm>
            <a:off x="7467600" y="4786313"/>
            <a:ext cx="495300" cy="43338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60" name="Equation" r:id="rId17" imgW="203040" imgH="177480" progId="Equation.3">
                    <p:embed/>
                  </p:oleObj>
                </mc:Choice>
                <mc:Fallback>
                  <p:oleObj name="Equation" r:id="rId17" imgW="203040" imgH="177480" progId="Equation.3">
                    <p:embed/>
                    <p:pic>
                      <p:nvPicPr>
                        <p:cNvPr id="0" name="Picture 1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467600" y="4786313"/>
                          <a:ext cx="495300" cy="43338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72" name="Object 12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129125869"/>
                </p:ext>
              </p:extLst>
            </p:nvPr>
          </p:nvGraphicFramePr>
          <p:xfrm>
            <a:off x="7467600" y="5624513"/>
            <a:ext cx="434975" cy="43338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61" name="Equation" r:id="rId19" imgW="177480" imgH="177480" progId="Equation.3">
                    <p:embed/>
                  </p:oleObj>
                </mc:Choice>
                <mc:Fallback>
                  <p:oleObj name="Equation" r:id="rId19" imgW="177480" imgH="177480" progId="Equation.3">
                    <p:embed/>
                    <p:pic>
                      <p:nvPicPr>
                        <p:cNvPr id="0" name="Picture 1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2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467600" y="5624513"/>
                          <a:ext cx="434975" cy="43338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>
          <a:xfrm>
            <a:off x="729022" y="269776"/>
            <a:ext cx="7772400" cy="114300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5587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484784"/>
            <a:ext cx="8028384" cy="4248472"/>
          </a:xfrm>
          <a:ln/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Multilevel PSK</a:t>
            </a:r>
          </a:p>
          <a:p>
            <a:pPr lvl="1"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Using multiple phase angles with each angle having more than one amplitude, multiple signals elements can be achieved</a:t>
            </a: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D</a:t>
            </a:r>
            <a:r>
              <a:rPr lang="en-US" sz="2800" dirty="0">
                <a:latin typeface="Times New Roman" pitchFamily="18" charset="0"/>
              </a:rPr>
              <a:t> = modulation rate, </a:t>
            </a:r>
            <a:r>
              <a:rPr lang="en-US" sz="2800" dirty="0" smtClean="0">
                <a:latin typeface="Times New Roman" pitchFamily="18" charset="0"/>
              </a:rPr>
              <a:t>known as baud rate</a:t>
            </a: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R</a:t>
            </a:r>
            <a:r>
              <a:rPr lang="en-US" sz="2800" dirty="0">
                <a:latin typeface="Times New Roman" pitchFamily="18" charset="0"/>
              </a:rPr>
              <a:t> = data rate, </a:t>
            </a:r>
            <a:r>
              <a:rPr lang="en-US" sz="2800" dirty="0" smtClean="0">
                <a:latin typeface="Times New Roman" pitchFamily="18" charset="0"/>
              </a:rPr>
              <a:t>bps (also called bit rate)</a:t>
            </a: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M</a:t>
            </a:r>
            <a:r>
              <a:rPr lang="en-US" sz="2800" dirty="0">
                <a:latin typeface="Times New Roman" pitchFamily="18" charset="0"/>
              </a:rPr>
              <a:t> = number of different signal elements = 2</a:t>
            </a:r>
            <a:r>
              <a:rPr lang="en-US" sz="2800" i="1" baseline="30000" dirty="0">
                <a:latin typeface="Times New Roman" pitchFamily="18" charset="0"/>
              </a:rPr>
              <a:t>L</a:t>
            </a: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L</a:t>
            </a:r>
            <a:r>
              <a:rPr lang="en-US" sz="2800" dirty="0">
                <a:latin typeface="Times New Roman" pitchFamily="18" charset="0"/>
              </a:rPr>
              <a:t> = number of bits per </a:t>
            </a:r>
            <a:r>
              <a:rPr lang="en-US" sz="2800" dirty="0" smtClean="0">
                <a:latin typeface="Times New Roman" pitchFamily="18" charset="0"/>
              </a:rPr>
              <a:t>signal </a:t>
            </a:r>
            <a:r>
              <a:rPr lang="en-US" sz="2800" dirty="0">
                <a:latin typeface="Times New Roman" pitchFamily="18" charset="0"/>
              </a:rPr>
              <a:t>element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14</a:t>
            </a:fld>
            <a:endParaRPr lang="en-US"/>
          </a:p>
        </p:txBody>
      </p:sp>
      <p:graphicFrame>
        <p:nvGraphicFramePr>
          <p:cNvPr id="19558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2242597"/>
              </p:ext>
            </p:extLst>
          </p:nvPr>
        </p:nvGraphicFramePr>
        <p:xfrm>
          <a:off x="3491880" y="3140968"/>
          <a:ext cx="2246684" cy="9093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609" name="Equation" r:id="rId3" imgW="1066680" imgH="431640" progId="Equation.3">
                  <p:embed/>
                </p:oleObj>
              </mc:Choice>
              <mc:Fallback>
                <p:oleObj name="Equation" r:id="rId3" imgW="106668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1880" y="3140968"/>
                        <a:ext cx="2246684" cy="909372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18864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Quadrature Amplitude Modulation</a:t>
            </a:r>
          </a:p>
        </p:txBody>
      </p:sp>
      <p:sp>
        <p:nvSpPr>
          <p:cNvPr id="196611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628800"/>
            <a:ext cx="7571184" cy="3828256"/>
          </a:xfrm>
          <a:ln/>
        </p:spPr>
        <p:txBody>
          <a:bodyPr/>
          <a:lstStyle/>
          <a:p>
            <a:r>
              <a:rPr lang="en-US" dirty="0">
                <a:latin typeface="Times New Roman" pitchFamily="18" charset="0"/>
              </a:rPr>
              <a:t>QAM is a combination of ASK and PSK</a:t>
            </a:r>
          </a:p>
          <a:p>
            <a:pPr lvl="1"/>
            <a:r>
              <a:rPr lang="en-US" dirty="0">
                <a:latin typeface="Times New Roman" pitchFamily="18" charset="0"/>
              </a:rPr>
              <a:t>Two different signals sent simultaneously on the same carrier </a:t>
            </a:r>
            <a:r>
              <a:rPr lang="en-US" dirty="0" smtClean="0">
                <a:latin typeface="Times New Roman" pitchFamily="18" charset="0"/>
              </a:rPr>
              <a:t>frequency where the signals can have different amplitudes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15</a:t>
            </a:fld>
            <a:endParaRPr lang="en-US"/>
          </a:p>
        </p:txBody>
      </p:sp>
      <p:graphicFrame>
        <p:nvGraphicFramePr>
          <p:cNvPr id="19661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3410002"/>
              </p:ext>
            </p:extLst>
          </p:nvPr>
        </p:nvGraphicFramePr>
        <p:xfrm>
          <a:off x="1532285" y="3933056"/>
          <a:ext cx="5873750" cy="625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6633" name="Equation" r:id="rId3" imgW="2145960" imgH="228600" progId="Equation.3">
                  <p:embed/>
                </p:oleObj>
              </mc:Choice>
              <mc:Fallback>
                <p:oleObj name="Equation" r:id="rId3" imgW="214596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32285" y="3933056"/>
                        <a:ext cx="5873750" cy="625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</a:t>
            </a:r>
            <a:r>
              <a:rPr lang="en-GB" dirty="0" smtClean="0"/>
              <a:t>hasor </a:t>
            </a:r>
            <a:r>
              <a:rPr lang="en-GB" dirty="0"/>
              <a:t>D</a:t>
            </a:r>
            <a:r>
              <a:rPr lang="en-GB" dirty="0" smtClean="0"/>
              <a:t>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580401"/>
            <a:ext cx="8229600" cy="3730158"/>
          </a:xfrm>
        </p:spPr>
        <p:txBody>
          <a:bodyPr/>
          <a:lstStyle/>
          <a:p>
            <a:r>
              <a:rPr lang="en-GB" dirty="0" smtClean="0"/>
              <a:t>The magnitude (A) and phase (</a:t>
            </a:r>
            <a:r>
              <a:rPr lang="en-GB" dirty="0" smtClean="0">
                <a:sym typeface="Symbol"/>
              </a:rPr>
              <a:t></a:t>
            </a:r>
            <a:r>
              <a:rPr lang="en-GB" dirty="0" smtClean="0"/>
              <a:t>)of a modulated signal can be represented as a </a:t>
            </a:r>
            <a:r>
              <a:rPr lang="en-GB" sz="2800" dirty="0" smtClean="0"/>
              <a:t>PHASOR DIAGRAM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16</a:t>
            </a:fld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3383868" y="4005064"/>
            <a:ext cx="2376264" cy="1296144"/>
            <a:chOff x="1619672" y="3069754"/>
            <a:chExt cx="2376264" cy="1296144"/>
          </a:xfrm>
        </p:grpSpPr>
        <p:cxnSp>
          <p:nvCxnSpPr>
            <p:cNvPr id="5" name="Straight Arrow Connector 4"/>
            <p:cNvCxnSpPr/>
            <p:nvPr/>
          </p:nvCxnSpPr>
          <p:spPr>
            <a:xfrm rot="5400000" flipH="1" flipV="1">
              <a:off x="1259632" y="3717032"/>
              <a:ext cx="1296144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>
              <a:off x="1619672" y="4149080"/>
              <a:ext cx="2376264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 flipV="1">
              <a:off x="1907704" y="3645024"/>
              <a:ext cx="1152128" cy="50405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Arc 9"/>
            <p:cNvSpPr/>
            <p:nvPr/>
          </p:nvSpPr>
          <p:spPr>
            <a:xfrm>
              <a:off x="2267744" y="3933056"/>
              <a:ext cx="288032" cy="360040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2267744" y="3429000"/>
              <a:ext cx="38985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tx1"/>
                  </a:solidFill>
                </a:rPr>
                <a:t>A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627784" y="3717032"/>
              <a:ext cx="34496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tx1"/>
                  </a:solidFill>
                  <a:sym typeface="Symbol"/>
                </a:rPr>
                <a:t></a:t>
              </a:r>
              <a:endParaRPr lang="en-GB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216" y="1417638"/>
            <a:ext cx="8229600" cy="3883496"/>
          </a:xfrm>
        </p:spPr>
        <p:txBody>
          <a:bodyPr/>
          <a:lstStyle/>
          <a:p>
            <a:r>
              <a:rPr lang="en-GB" dirty="0" smtClean="0"/>
              <a:t>The combination of possible states in a modulation scheme gives a constellation diagram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17</a:t>
            </a:fld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2195736" y="3501008"/>
            <a:ext cx="5040560" cy="1872208"/>
            <a:chOff x="1331640" y="3212976"/>
            <a:chExt cx="5040560" cy="1872208"/>
          </a:xfrm>
        </p:grpSpPr>
        <p:cxnSp>
          <p:nvCxnSpPr>
            <p:cNvPr id="5" name="Straight Connector 4"/>
            <p:cNvCxnSpPr/>
            <p:nvPr/>
          </p:nvCxnSpPr>
          <p:spPr>
            <a:xfrm rot="5400000">
              <a:off x="1403648" y="4149080"/>
              <a:ext cx="18722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1331640" y="4077072"/>
              <a:ext cx="20882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val 9"/>
            <p:cNvSpPr/>
            <p:nvPr/>
          </p:nvSpPr>
          <p:spPr>
            <a:xfrm>
              <a:off x="2267744" y="400506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3203848" y="400506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1475656" y="3212976"/>
              <a:ext cx="69923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ASK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18" name="Straight Connector 17"/>
            <p:cNvCxnSpPr/>
            <p:nvPr/>
          </p:nvCxnSpPr>
          <p:spPr>
            <a:xfrm rot="5400000">
              <a:off x="4355976" y="4149080"/>
              <a:ext cx="18722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4283968" y="4077072"/>
              <a:ext cx="20882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val 19"/>
            <p:cNvSpPr/>
            <p:nvPr/>
          </p:nvSpPr>
          <p:spPr>
            <a:xfrm>
              <a:off x="4355976" y="400506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6084168" y="400506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4427984" y="3212976"/>
              <a:ext cx="69923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PSK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191" y="1359396"/>
            <a:ext cx="8229600" cy="4324350"/>
          </a:xfrm>
        </p:spPr>
        <p:txBody>
          <a:bodyPr/>
          <a:lstStyle/>
          <a:p>
            <a:r>
              <a:rPr lang="en-GB" dirty="0" smtClean="0"/>
              <a:t>Signals with phases other than 0 and </a:t>
            </a:r>
            <a:r>
              <a:rPr lang="el-GR" dirty="0" smtClean="0"/>
              <a:t>π</a:t>
            </a:r>
            <a:r>
              <a:rPr lang="en-GB" dirty="0" smtClean="0"/>
              <a:t> relative to the carrier give a 2-D diagram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18</a:t>
            </a:fld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2608196" y="2708920"/>
            <a:ext cx="3783590" cy="2632358"/>
            <a:chOff x="1835696" y="2564904"/>
            <a:chExt cx="3783590" cy="2632358"/>
          </a:xfrm>
        </p:grpSpPr>
        <p:cxnSp>
          <p:nvCxnSpPr>
            <p:cNvPr id="9" name="Straight Connector 8"/>
            <p:cNvCxnSpPr/>
            <p:nvPr/>
          </p:nvCxnSpPr>
          <p:spPr>
            <a:xfrm rot="5400000">
              <a:off x="3059832" y="4005064"/>
              <a:ext cx="2016224" cy="0"/>
            </a:xfrm>
            <a:prstGeom prst="line">
              <a:avLst/>
            </a:prstGeom>
            <a:ln w="25400">
              <a:head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>
              <a:endCxn id="25" idx="1"/>
            </p:cNvCxnSpPr>
            <p:nvPr/>
          </p:nvCxnSpPr>
          <p:spPr>
            <a:xfrm flipV="1">
              <a:off x="2987824" y="3989095"/>
              <a:ext cx="2376264" cy="15969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val 10"/>
            <p:cNvSpPr/>
            <p:nvPr/>
          </p:nvSpPr>
          <p:spPr>
            <a:xfrm>
              <a:off x="3059832" y="321297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3059832" y="465313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1835696" y="2780928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QPSK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4860032" y="321297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4860032" y="465313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923928" y="2564904"/>
              <a:ext cx="38343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Q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23" name="Straight Connector 22"/>
            <p:cNvCxnSpPr/>
            <p:nvPr/>
          </p:nvCxnSpPr>
          <p:spPr>
            <a:xfrm rot="10800000">
              <a:off x="4067944" y="3284984"/>
              <a:ext cx="792088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5364088" y="3789040"/>
              <a:ext cx="25519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I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26" name="Straight Connector 25"/>
            <p:cNvCxnSpPr/>
            <p:nvPr/>
          </p:nvCxnSpPr>
          <p:spPr>
            <a:xfrm rot="5400000" flipH="1" flipV="1">
              <a:off x="4544380" y="3600636"/>
              <a:ext cx="783704" cy="8384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/>
            <p:cNvSpPr txBox="1"/>
            <p:nvPr/>
          </p:nvSpPr>
          <p:spPr>
            <a:xfrm>
              <a:off x="4716016" y="2780928"/>
              <a:ext cx="45095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11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2915816" y="2852936"/>
              <a:ext cx="47000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01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915816" y="4797152"/>
              <a:ext cx="47000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00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4788024" y="4797152"/>
              <a:ext cx="47000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10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37183"/>
            <a:ext cx="8229600" cy="1066800"/>
          </a:xfrm>
        </p:spPr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80728"/>
            <a:ext cx="5328592" cy="43924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A sinusoidal signal of a given phase can be resolved into the sum of two component sine waves at </a:t>
            </a:r>
            <a:r>
              <a:rPr lang="en-GB" dirty="0" smtClean="0">
                <a:sym typeface="Symbol"/>
              </a:rPr>
              <a:t>/2 relative to one another:</a:t>
            </a:r>
          </a:p>
          <a:p>
            <a:pPr lvl="1"/>
            <a:r>
              <a:rPr lang="en-GB" dirty="0" smtClean="0">
                <a:sym typeface="Symbol"/>
              </a:rPr>
              <a:t>The I (in phase) component – (blue)</a:t>
            </a:r>
          </a:p>
          <a:p>
            <a:pPr lvl="1"/>
            <a:r>
              <a:rPr lang="en-GB" dirty="0" smtClean="0">
                <a:sym typeface="Symbol"/>
              </a:rPr>
              <a:t>The Q (</a:t>
            </a:r>
            <a:r>
              <a:rPr lang="en-GB" dirty="0" err="1" smtClean="0">
                <a:sym typeface="Symbol"/>
              </a:rPr>
              <a:t>quadrature</a:t>
            </a:r>
            <a:r>
              <a:rPr lang="en-GB" dirty="0" smtClean="0">
                <a:sym typeface="Symbol"/>
              </a:rPr>
              <a:t>) component – (green)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2150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845965"/>
            <a:ext cx="3995936" cy="299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Matlab Code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fs</a:t>
            </a:r>
            <a:r>
              <a:rPr lang="en-GB" dirty="0" smtClean="0"/>
              <a:t>=10000;</a:t>
            </a:r>
          </a:p>
          <a:p>
            <a:r>
              <a:rPr lang="en-GB" dirty="0" smtClean="0"/>
              <a:t>k=0:1/fs:0.03;</a:t>
            </a:r>
          </a:p>
          <a:p>
            <a:r>
              <a:rPr lang="en-GB" dirty="0" err="1" smtClean="0"/>
              <a:t>inphase</a:t>
            </a:r>
            <a:r>
              <a:rPr lang="en-GB" dirty="0" smtClean="0"/>
              <a:t>=</a:t>
            </a:r>
            <a:r>
              <a:rPr lang="en-GB" dirty="0" err="1" smtClean="0"/>
              <a:t>cos</a:t>
            </a:r>
            <a:r>
              <a:rPr lang="en-GB" dirty="0" smtClean="0"/>
              <a:t>(2*pi*100*k);</a:t>
            </a:r>
          </a:p>
          <a:p>
            <a:r>
              <a:rPr lang="en-GB" dirty="0" err="1" smtClean="0"/>
              <a:t>quadrature</a:t>
            </a:r>
            <a:r>
              <a:rPr lang="en-GB" dirty="0" smtClean="0"/>
              <a:t>=</a:t>
            </a:r>
            <a:r>
              <a:rPr lang="en-GB" dirty="0" err="1" smtClean="0"/>
              <a:t>cos</a:t>
            </a:r>
            <a:r>
              <a:rPr lang="en-GB" dirty="0" smtClean="0"/>
              <a:t>(2*pi*100*</a:t>
            </a:r>
            <a:r>
              <a:rPr lang="en-GB" dirty="0" err="1" smtClean="0"/>
              <a:t>k+pi</a:t>
            </a:r>
            <a:r>
              <a:rPr lang="en-GB" dirty="0" smtClean="0"/>
              <a:t>/2);</a:t>
            </a:r>
          </a:p>
          <a:p>
            <a:r>
              <a:rPr lang="en-GB" dirty="0" err="1" smtClean="0"/>
              <a:t>qpsk</a:t>
            </a:r>
            <a:r>
              <a:rPr lang="en-GB" dirty="0" smtClean="0"/>
              <a:t>=</a:t>
            </a:r>
            <a:r>
              <a:rPr lang="en-GB" dirty="0" err="1" smtClean="0"/>
              <a:t>quadrature+inphase</a:t>
            </a:r>
            <a:r>
              <a:rPr lang="en-GB" dirty="0" smtClean="0"/>
              <a:t>;</a:t>
            </a:r>
          </a:p>
          <a:p>
            <a:r>
              <a:rPr lang="en-GB" dirty="0" smtClean="0"/>
              <a:t>plot(</a:t>
            </a:r>
            <a:r>
              <a:rPr lang="en-GB" dirty="0" err="1" smtClean="0"/>
              <a:t>k,inphase,'.',k,quadrature,k,qpsk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xlabel</a:t>
            </a:r>
            <a:r>
              <a:rPr lang="en-GB" dirty="0" smtClean="0"/>
              <a:t>('Time')</a:t>
            </a:r>
          </a:p>
          <a:p>
            <a:r>
              <a:rPr lang="en-GB" dirty="0" err="1" smtClean="0"/>
              <a:t>ylabel</a:t>
            </a:r>
            <a:r>
              <a:rPr lang="en-GB" dirty="0" smtClean="0"/>
              <a:t>('Amplitude')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Exponential Modulation: FSK and MSK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In FSK there is not a simple linear relationship</a:t>
                </a:r>
              </a:p>
              <a:p>
                <a:pPr marL="0" indent="0">
                  <a:buNone/>
                </a:pPr>
                <a:r>
                  <a:rPr lang="en-GB" b="1" u="sng" dirty="0" smtClean="0"/>
                  <a:t>Either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𝐴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d>
                              <m:d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𝜔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+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𝜔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</m:sub>
                                </m:sSub>
                              </m:e>
                            </m:d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𝜙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</m:e>
                        </m:d>
                      </m:e>
                    </m:func>
                  </m:oMath>
                </a14:m>
                <a:r>
                  <a:rPr lang="en-GB" dirty="0" smtClean="0"/>
                  <a:t> for ‘1’</a:t>
                </a:r>
              </a:p>
              <a:p>
                <a:pPr marL="0" indent="0">
                  <a:buNone/>
                </a:pPr>
                <a:r>
                  <a:rPr lang="en-GB" b="1" u="sng" dirty="0" smtClean="0"/>
                  <a:t>Or</a:t>
                </a:r>
                <a:r>
                  <a:rPr lang="en-GB" dirty="0" smtClean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𝜔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−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𝜔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</m:sub>
                                </m:sSub>
                              </m:e>
                            </m:d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𝜙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</m:e>
                        </m:d>
                      </m:e>
                    </m:func>
                  </m:oMath>
                </a14:m>
                <a:r>
                  <a:rPr lang="en-GB" dirty="0" smtClean="0"/>
                  <a:t> for ‘0’</a:t>
                </a: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 smtClean="0"/>
                  <a:t> ensures phase continuity at transitions.</a:t>
                </a:r>
              </a:p>
              <a:p>
                <a:pPr marL="0" indent="0">
                  <a:buNone/>
                </a:pPr>
                <a:r>
                  <a:rPr lang="en-GB" dirty="0" smtClean="0"/>
                  <a:t>It is called exponential modulation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3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3875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Modulation Index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Shift frequency is a parameter of the modulation scheme</a:t>
                </a:r>
              </a:p>
              <a:p>
                <a:r>
                  <a:rPr lang="en-GB" dirty="0" smtClean="0"/>
                  <a:t>Its relation to symbol rate is defined by the MODULATION INDEX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𝑇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GB" dirty="0" smtClean="0"/>
                  <a:t> is the difference between the maximum and minimum frequency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3271" r="-1926" b="-29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386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Minimum shift keying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Minimum shift keying (MSK) is simply FSK with the modulation index h=0.5</a:t>
                </a:r>
              </a:p>
              <a:p>
                <a:r>
                  <a:rPr lang="en-GB" dirty="0" smtClean="0"/>
                  <a:t>In this case the phase shift over one symbol period is: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Δ</m:t>
                      </m:r>
                      <m:r>
                        <a:rPr lang="el-GR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𝑇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After each symbol period the phase will have changed by ±90°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3271" r="-2296" b="-7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49656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Minimum shift keying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24</a:t>
            </a:fld>
            <a:endParaRPr lang="en-US"/>
          </a:p>
        </p:txBody>
      </p:sp>
      <p:pic>
        <p:nvPicPr>
          <p:cNvPr id="233474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l="15609" t="21053" r="28201" b="1754"/>
          <a:stretch/>
        </p:blipFill>
        <p:spPr bwMode="auto">
          <a:xfrm>
            <a:off x="2771800" y="2321975"/>
            <a:ext cx="3888433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11560" y="1556792"/>
            <a:ext cx="7923964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Constellation diagram (at the end of each symbol period)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Multilevel 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have more than two phase or amplitude states then we can send more than one bit of information per symbol</a:t>
            </a:r>
          </a:p>
          <a:p>
            <a:r>
              <a:rPr lang="en-GB" dirty="0" smtClean="0"/>
              <a:t>For an M point constellation we can send k bits/symbol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25</a:t>
            </a:fld>
            <a:endParaRPr lang="en-US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8439694"/>
              </p:ext>
            </p:extLst>
          </p:nvPr>
        </p:nvGraphicFramePr>
        <p:xfrm>
          <a:off x="2915816" y="4581128"/>
          <a:ext cx="2016020" cy="6120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6087" name="Equation" r:id="rId3" imgW="711000" imgH="215640" progId="Equation.3">
                  <p:embed/>
                </p:oleObj>
              </mc:Choice>
              <mc:Fallback>
                <p:oleObj name="Equation" r:id="rId3" imgW="71100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4581128"/>
                        <a:ext cx="2016020" cy="61200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Multilevel </a:t>
            </a:r>
            <a:r>
              <a:rPr lang="en-GB" dirty="0" smtClean="0"/>
              <a:t>modulation: QPSK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26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273" y="1700808"/>
            <a:ext cx="8180736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73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Multilevel modulation: QPSK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27</a:t>
            </a:fld>
            <a:endParaRPr 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/>
              <p:cNvSpPr txBox="1"/>
              <p:nvPr/>
            </p:nvSpPr>
            <p:spPr>
              <a:xfrm>
                <a:off x="755576" y="1417638"/>
                <a:ext cx="7776864" cy="39499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Input is a UNIPOLAR binary stream at a bitrate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𝑏</m:t>
                        </m:r>
                      </m:sub>
                    </m:sSub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Two streams (I – in phase and Q – Quadrature) are created each having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𝑏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 (Symbol rate) bit rate. This is done with a serial to parallel (SP) converter.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The U/B converters convert the </a:t>
                </a:r>
                <a:r>
                  <a:rPr lang="en-GB" u="sng" dirty="0" smtClean="0">
                    <a:solidFill>
                      <a:schemeClr val="tx1"/>
                    </a:solidFill>
                  </a:rPr>
                  <a:t>U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nipolar (0~1) signals 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into </a:t>
                </a:r>
                <a:r>
                  <a:rPr lang="en-GB" u="sng" dirty="0" smtClean="0">
                    <a:solidFill>
                      <a:schemeClr val="tx1"/>
                    </a:solidFill>
                  </a:rPr>
                  <a:t>B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ipolar 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(±1) form.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The low-pass filters also spectrally shape the signals.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Modulation then occurs in the I and Q branches.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The modulation is AM of the type DSSC (Double sideband supplied carrier)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417638"/>
                <a:ext cx="7776864" cy="3949927"/>
              </a:xfrm>
              <a:prstGeom prst="rect">
                <a:avLst/>
              </a:prstGeom>
              <a:blipFill>
                <a:blip r:embed="rId2"/>
                <a:stretch>
                  <a:fillRect l="-1254" t="-1080" b="-26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17522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Multilevel modulation: QPSK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791580" y="1700808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 two signals each of which is a binary PSK (BPSK) signal are combined to give a QPSK signal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Finally, the QPSK signal is filtered to limit its POWER SPECTRUM, to prevent spill over into adjacent channels and to remove out of band spurious signals caused by modulation.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Note: that if this output filter had performed the spectral shaping then the two low-pass filters could be eliminated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7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QPSK: S-P Converter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29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340768"/>
            <a:ext cx="8227439" cy="435764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71600" y="3104090"/>
            <a:ext cx="173853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In phase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Bit stream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51992" y="1709192"/>
            <a:ext cx="173853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Incoming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Bit stream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27584" y="4475547"/>
            <a:ext cx="173853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Quadrature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Bit stream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62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QPSK Constellation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30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6453" r="29123" b="41766"/>
          <a:stretch/>
        </p:blipFill>
        <p:spPr>
          <a:xfrm>
            <a:off x="5364088" y="1268759"/>
            <a:ext cx="3779912" cy="341678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611560" y="1772816"/>
                <a:ext cx="5256584" cy="32052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dirty="0" smtClean="0">
                    <a:solidFill>
                      <a:schemeClr val="tx1"/>
                    </a:solidFill>
                  </a:rPr>
                  <a:t>4 distinct phases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,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,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5</m:t>
                        </m:r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,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7</m:t>
                        </m:r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 each representing one symbol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endParaRPr lang="en-GB" dirty="0" smtClean="0">
                  <a:solidFill>
                    <a:schemeClr val="tx1"/>
                  </a:solidFill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dirty="0" smtClean="0">
                    <a:solidFill>
                      <a:schemeClr val="tx1"/>
                    </a:solidFill>
                  </a:rPr>
                  <a:t>Each symbol contains 2-bits mapped using a </a:t>
                </a:r>
                <a:r>
                  <a:rPr lang="en-GB" dirty="0" err="1" smtClean="0">
                    <a:solidFill>
                      <a:schemeClr val="tx1"/>
                    </a:solidFill>
                  </a:rPr>
                  <a:t>Gray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 code</a:t>
                </a:r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r>
                  <a:rPr lang="en-GB" dirty="0" smtClean="0">
                    <a:solidFill>
                      <a:schemeClr val="tx1"/>
                    </a:solidFill>
                  </a:rPr>
                  <a:t>This code ensures a single symbol in error corresponding to a single bit in error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772816"/>
                <a:ext cx="5256584" cy="3205236"/>
              </a:xfrm>
              <a:prstGeom prst="rect">
                <a:avLst/>
              </a:prstGeom>
              <a:blipFill>
                <a:blip r:embed="rId3"/>
                <a:stretch>
                  <a:fillRect l="-1506" r="-811" b="-34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740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192" y="97159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Multilevel modulation: 8PSK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53855"/>
            <a:ext cx="8229600" cy="1180726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We attach a k bit label to each point</a:t>
            </a:r>
          </a:p>
          <a:p>
            <a:r>
              <a:rPr lang="en-GB" dirty="0" smtClean="0"/>
              <a:t>This scheme is vulnerable to noise since the differences between each point are small.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31</a:t>
            </a:fld>
            <a:endParaRPr lang="en-US"/>
          </a:p>
        </p:txBody>
      </p:sp>
      <p:cxnSp>
        <p:nvCxnSpPr>
          <p:cNvPr id="4" name="Straight Connector 3"/>
          <p:cNvCxnSpPr/>
          <p:nvPr/>
        </p:nvCxnSpPr>
        <p:spPr>
          <a:xfrm rot="5400000">
            <a:off x="2591780" y="3969060"/>
            <a:ext cx="2952328" cy="0"/>
          </a:xfrm>
          <a:prstGeom prst="line">
            <a:avLst/>
          </a:prstGeom>
          <a:ln w="25400">
            <a:head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483768" y="4005064"/>
            <a:ext cx="3240360" cy="1"/>
          </a:xfrm>
          <a:prstGeom prst="line">
            <a:avLst/>
          </a:prstGeom>
          <a:ln w="25400">
            <a:headEnd type="none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30598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0598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835696" y="2780928"/>
            <a:ext cx="8418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8PSK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8600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8600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" name="Oval 19"/>
          <p:cNvSpPr/>
          <p:nvPr/>
        </p:nvSpPr>
        <p:spPr>
          <a:xfrm>
            <a:off x="3995936" y="29249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Oval 20"/>
          <p:cNvSpPr/>
          <p:nvPr/>
        </p:nvSpPr>
        <p:spPr>
          <a:xfrm>
            <a:off x="522007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Oval 21"/>
          <p:cNvSpPr/>
          <p:nvPr/>
        </p:nvSpPr>
        <p:spPr>
          <a:xfrm>
            <a:off x="3995936" y="50131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Oval 22"/>
          <p:cNvSpPr/>
          <p:nvPr/>
        </p:nvSpPr>
        <p:spPr>
          <a:xfrm>
            <a:off x="269979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364088" y="3573016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000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004048" y="2996952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001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139952" y="2564904"/>
            <a:ext cx="593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011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076056" y="4725144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100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4139952" y="5157192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101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627784" y="4869160"/>
            <a:ext cx="5745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111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051720" y="3573016"/>
            <a:ext cx="593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110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3203848" y="2852936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010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6084168" y="2708920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 bit change GREY CODE is used</a:t>
            </a:r>
            <a:endParaRPr lang="en-GB" sz="2000" dirty="0">
              <a:solidFill>
                <a:schemeClr val="tx1"/>
              </a:solidFill>
            </a:endParaRPr>
          </a:p>
        </p:txBody>
      </p:sp>
      <p:cxnSp>
        <p:nvCxnSpPr>
          <p:cNvPr id="34" name="Straight Arrow Connector 33"/>
          <p:cNvCxnSpPr/>
          <p:nvPr/>
        </p:nvCxnSpPr>
        <p:spPr>
          <a:xfrm rot="16200000" flipV="1">
            <a:off x="5040052" y="3465004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rot="10800000" flipV="1">
            <a:off x="5364088" y="2996952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501" y="66317"/>
            <a:ext cx="8229600" cy="1066800"/>
          </a:xfrm>
        </p:spPr>
        <p:txBody>
          <a:bodyPr>
            <a:normAutofit/>
          </a:bodyPr>
          <a:lstStyle/>
          <a:p>
            <a:r>
              <a:rPr lang="en-GB" dirty="0" smtClean="0"/>
              <a:t>Multilevel modulation: QAM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013" y="1194817"/>
            <a:ext cx="5094495" cy="432435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In QAM (</a:t>
            </a:r>
            <a:r>
              <a:rPr lang="en-GB" dirty="0" err="1" smtClean="0"/>
              <a:t>Quadrature</a:t>
            </a:r>
            <a:r>
              <a:rPr lang="en-GB" dirty="0" smtClean="0"/>
              <a:t> Amplitude Modulation) we modulate amplitude and phase such that the points lie on a square grid (also called QASK- </a:t>
            </a:r>
            <a:r>
              <a:rPr lang="en-GB" dirty="0" err="1" smtClean="0"/>
              <a:t>Quadrature</a:t>
            </a:r>
            <a:r>
              <a:rPr lang="en-GB" dirty="0" smtClean="0"/>
              <a:t> Amplitude Shift Keying)</a:t>
            </a:r>
            <a:endParaRPr lang="en-GB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32</a:t>
            </a:fld>
            <a:endParaRPr lang="en-US"/>
          </a:p>
        </p:txBody>
      </p:sp>
      <p:grpSp>
        <p:nvGrpSpPr>
          <p:cNvPr id="15" name="Group 14"/>
          <p:cNvGrpSpPr/>
          <p:nvPr/>
        </p:nvGrpSpPr>
        <p:grpSpPr>
          <a:xfrm>
            <a:off x="5148064" y="1484784"/>
            <a:ext cx="3744416" cy="2952328"/>
            <a:chOff x="2195736" y="3429000"/>
            <a:chExt cx="3744416" cy="2952328"/>
          </a:xfrm>
        </p:grpSpPr>
        <p:cxnSp>
          <p:nvCxnSpPr>
            <p:cNvPr id="4" name="Straight Connector 3"/>
            <p:cNvCxnSpPr/>
            <p:nvPr/>
          </p:nvCxnSpPr>
          <p:spPr>
            <a:xfrm rot="5400000">
              <a:off x="2807804" y="4905164"/>
              <a:ext cx="2952328" cy="0"/>
            </a:xfrm>
            <a:prstGeom prst="line">
              <a:avLst/>
            </a:prstGeom>
            <a:ln w="25400">
              <a:head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/>
            <p:cNvCxnSpPr/>
            <p:nvPr/>
          </p:nvCxnSpPr>
          <p:spPr>
            <a:xfrm>
              <a:off x="2699792" y="5013176"/>
              <a:ext cx="3240360" cy="1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Oval 5"/>
            <p:cNvSpPr/>
            <p:nvPr/>
          </p:nvSpPr>
          <p:spPr>
            <a:xfrm>
              <a:off x="3131840" y="393305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7" name="Oval 6"/>
            <p:cNvSpPr/>
            <p:nvPr/>
          </p:nvSpPr>
          <p:spPr>
            <a:xfrm>
              <a:off x="3131840" y="530120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195736" y="3573016"/>
              <a:ext cx="105349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16QAM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4644008" y="393305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3131840" y="594928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3851920" y="393305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292080" y="393305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4644008" y="594928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3131840" y="458112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3059832" y="4005064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0101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27" name="Oval 26"/>
            <p:cNvSpPr/>
            <p:nvPr/>
          </p:nvSpPr>
          <p:spPr>
            <a:xfrm>
              <a:off x="3851920" y="594928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5292080" y="594928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3851920" y="458112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4644008" y="458112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292080" y="458112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/>
            <p:cNvSpPr/>
            <p:nvPr/>
          </p:nvSpPr>
          <p:spPr>
            <a:xfrm>
              <a:off x="4644008" y="530120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3851920" y="530120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292080" y="530120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3707904" y="4005064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0001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4572000" y="4005064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1001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5220072" y="4005064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1101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3059832" y="465313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0100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3779912" y="465313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0000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4572000" y="465313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1000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5292080" y="4653136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1100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3059832" y="5373216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0110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4" name="TextBox 43"/>
            <p:cNvSpPr txBox="1"/>
            <p:nvPr/>
          </p:nvSpPr>
          <p:spPr>
            <a:xfrm>
              <a:off x="3779912" y="537321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0010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4572000" y="537321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1010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5292080" y="5373216"/>
              <a:ext cx="60939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1110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7" name="TextBox 46"/>
            <p:cNvSpPr txBox="1"/>
            <p:nvPr/>
          </p:nvSpPr>
          <p:spPr>
            <a:xfrm>
              <a:off x="3059832" y="6021288"/>
              <a:ext cx="60939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0111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3779912" y="6021288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0011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4572000" y="6021288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1011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5220072" y="6021288"/>
              <a:ext cx="59413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1111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With QAM we have 4 bits/symbol and hence 4 times the data rate</a:t>
            </a:r>
          </a:p>
          <a:p>
            <a:r>
              <a:rPr lang="en-GB" dirty="0" smtClean="0"/>
              <a:t>Multilevel modulation increases the data rate by a factor of k for a given bandwidth, but its more vulnerable to noise and interference due to the reduced constellation point spacing</a:t>
            </a:r>
          </a:p>
          <a:p>
            <a:r>
              <a:rPr lang="en-GB" dirty="0" smtClean="0"/>
              <a:t>QAM is more robust than MPSK since it has  amore efficient packing of its constellation points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spectrum of a rectangular pulse has a </a:t>
            </a:r>
            <a:r>
              <a:rPr lang="en-GB" dirty="0" err="1" smtClean="0"/>
              <a:t>sinc</a:t>
            </a:r>
            <a:r>
              <a:rPr lang="en-GB" dirty="0" smtClean="0"/>
              <a:t> (</a:t>
            </a:r>
            <a:r>
              <a:rPr lang="en-GB" dirty="0" err="1" smtClean="0"/>
              <a:t>sinx</a:t>
            </a:r>
            <a:r>
              <a:rPr lang="en-GB" dirty="0" smtClean="0"/>
              <a:t>/x) shaped spectrum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34</a:t>
            </a:fld>
            <a:endParaRPr lang="en-US"/>
          </a:p>
        </p:txBody>
      </p:sp>
      <p:pic>
        <p:nvPicPr>
          <p:cNvPr id="217090" name="Picture 2"/>
          <p:cNvPicPr>
            <a:picLocks noChangeAspect="1" noChangeArrowheads="1"/>
          </p:cNvPicPr>
          <p:nvPr/>
        </p:nvPicPr>
        <p:blipFill>
          <a:blip r:embed="rId2" cstate="print"/>
          <a:srcRect l="5833" t="15487" r="20092" b="61284"/>
          <a:stretch>
            <a:fillRect/>
          </a:stretch>
        </p:blipFill>
        <p:spPr bwMode="auto">
          <a:xfrm>
            <a:off x="971600" y="3140968"/>
            <a:ext cx="5580112" cy="250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5618"/>
            <a:ext cx="8229600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spectrum of rectangular (unfiltered) linear modulation (on a log scale) is as below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If we include the main lobe only its bandwidth is: (where </a:t>
            </a:r>
            <a:r>
              <a:rPr lang="en-GB" dirty="0" err="1" smtClean="0"/>
              <a:t>r</a:t>
            </a:r>
            <a:r>
              <a:rPr lang="en-GB" sz="1800" dirty="0" err="1" smtClean="0"/>
              <a:t>s</a:t>
            </a:r>
            <a:r>
              <a:rPr lang="en-GB" dirty="0" smtClean="0"/>
              <a:t> is symbol rate)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35</a:t>
            </a:fld>
            <a:endParaRPr lang="en-US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 l="12524" t="52884" r="24387" b="22408"/>
          <a:stretch>
            <a:fillRect/>
          </a:stretch>
        </p:blipFill>
        <p:spPr bwMode="auto">
          <a:xfrm>
            <a:off x="3023828" y="2198618"/>
            <a:ext cx="3096344" cy="1735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367446"/>
              </p:ext>
            </p:extLst>
          </p:nvPr>
        </p:nvGraphicFramePr>
        <p:xfrm>
          <a:off x="3779912" y="4866721"/>
          <a:ext cx="1800200" cy="8100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8136" name="Equation" r:id="rId4" imgW="507960" imgH="228600" progId="Equation.3">
                  <p:embed/>
                </p:oleObj>
              </mc:Choice>
              <mc:Fallback>
                <p:oleObj name="Equation" r:id="rId4" imgW="507960" imgH="228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912" y="4866721"/>
                        <a:ext cx="1800200" cy="81009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Multilevel modulation does not increase the bandwidth </a:t>
            </a:r>
            <a:r>
              <a:rPr lang="en-GB" dirty="0" smtClean="0"/>
              <a:t>and so </a:t>
            </a:r>
            <a:r>
              <a:rPr lang="en-GB" dirty="0" smtClean="0"/>
              <a:t>it is also more efficient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sidelobes</a:t>
            </a:r>
            <a:r>
              <a:rPr lang="en-GB" dirty="0" smtClean="0"/>
              <a:t> are however more of a problem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331640" y="1556792"/>
            <a:ext cx="67687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tx1"/>
                </a:solidFill>
              </a:rPr>
              <a:t>It is possible to filter the signal to virtually eliminate the </a:t>
            </a:r>
            <a:r>
              <a:rPr lang="en-GB" sz="2800" dirty="0" err="1" smtClean="0">
                <a:solidFill>
                  <a:schemeClr val="tx1"/>
                </a:solidFill>
              </a:rPr>
              <a:t>sidelobes</a:t>
            </a:r>
            <a:r>
              <a:rPr lang="en-GB" sz="2800" dirty="0" smtClean="0">
                <a:solidFill>
                  <a:schemeClr val="tx1"/>
                </a:solidFill>
              </a:rPr>
              <a:t> and to reduce the main lobe bandwidth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 - Using raised cosine </a:t>
            </a:r>
            <a:r>
              <a:rPr lang="en-GB" sz="2800" dirty="0" err="1" smtClean="0">
                <a:solidFill>
                  <a:schemeClr val="tx1"/>
                </a:solidFill>
              </a:rPr>
              <a:t>Nyquist</a:t>
            </a:r>
            <a:r>
              <a:rPr lang="en-GB" sz="2800" dirty="0" smtClean="0">
                <a:solidFill>
                  <a:schemeClr val="tx1"/>
                </a:solidFill>
              </a:rPr>
              <a:t> filtering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38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127423" y="1767875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Β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the roll-off factor and it tells you how quickly the filter rolls off</a:t>
            </a:r>
            <a:endParaRPr lang="en-GB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/>
              <p:cNvSpPr txBox="1"/>
              <p:nvPr/>
            </p:nvSpPr>
            <p:spPr>
              <a:xfrm>
                <a:off x="1925452" y="5201913"/>
                <a:ext cx="529309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Modulated Bandwidth, 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𝑊</m:t>
                    </m:r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𝑠</m:t>
                        </m:r>
                      </m:sub>
                    </m:sSub>
                    <m:d>
                      <m:d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1+</m:t>
                        </m:r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𝛽</m:t>
                        </m:r>
                      </m:e>
                    </m:d>
                  </m:oMath>
                </a14:m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5452" y="5201913"/>
                <a:ext cx="5293096" cy="461665"/>
              </a:xfrm>
              <a:prstGeom prst="rect">
                <a:avLst/>
              </a:prstGeom>
              <a:blipFill>
                <a:blip r:embed="rId2"/>
                <a:stretch>
                  <a:fillRect l="-806" t="-9211" b="-302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" name="Group 6"/>
          <p:cNvGrpSpPr/>
          <p:nvPr/>
        </p:nvGrpSpPr>
        <p:grpSpPr>
          <a:xfrm>
            <a:off x="508509" y="2852936"/>
            <a:ext cx="8126982" cy="2340555"/>
            <a:chOff x="737865" y="3140968"/>
            <a:chExt cx="8126982" cy="2340555"/>
          </a:xfrm>
          <a:scene3d>
            <a:camera prst="orthographicFront">
              <a:rot lat="0" lon="0" rev="21582000"/>
            </a:camera>
            <a:lightRig rig="threePt" dir="t"/>
          </a:scene3d>
        </p:grpSpPr>
        <p:pic>
          <p:nvPicPr>
            <p:cNvPr id="229378" name="Picture 2"/>
            <p:cNvPicPr>
              <a:picLocks noChangeAspect="1" noChangeArrowheads="1"/>
            </p:cNvPicPr>
            <p:nvPr/>
          </p:nvPicPr>
          <p:blipFill rotWithShape="1">
            <a:blip r:embed="rId3" cstate="print"/>
            <a:srcRect t="22191" b="26292"/>
            <a:stretch/>
          </p:blipFill>
          <p:spPr bwMode="auto">
            <a:xfrm>
              <a:off x="737865" y="3140968"/>
              <a:ext cx="7416824" cy="23405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TextBox 4"/>
            <p:cNvSpPr txBox="1"/>
            <p:nvPr/>
          </p:nvSpPr>
          <p:spPr>
            <a:xfrm>
              <a:off x="2555776" y="3356992"/>
              <a:ext cx="1008112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Β</a:t>
              </a:r>
              <a:r>
                <a:rPr lang="en-GB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=0%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848224" y="3348301"/>
              <a:ext cx="1451967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Β</a:t>
              </a:r>
              <a:r>
                <a:rPr lang="en-GB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=100%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412880" y="3356991"/>
              <a:ext cx="1451967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Β</a:t>
              </a:r>
              <a:r>
                <a:rPr lang="en-GB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=50%</a:t>
              </a:r>
              <a:endParaRPr lang="en-GB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39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539552" y="1340768"/>
            <a:ext cx="8003013" cy="4117327"/>
            <a:chOff x="539552" y="1340768"/>
            <a:chExt cx="8003013" cy="4117327"/>
          </a:xfrm>
        </p:grpSpPr>
        <p:pic>
          <p:nvPicPr>
            <p:cNvPr id="228354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39552" y="1340768"/>
              <a:ext cx="7152214" cy="38615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scene3d>
              <a:camera prst="orthographicFront">
                <a:rot lat="0" lon="0" rev="60000"/>
              </a:camera>
              <a:lightRig rig="threePt" dir="t"/>
            </a:scene3d>
          </p:spPr>
        </p:pic>
        <p:sp>
          <p:nvSpPr>
            <p:cNvPr id="4" name="TextBox 3"/>
            <p:cNvSpPr txBox="1"/>
            <p:nvPr/>
          </p:nvSpPr>
          <p:spPr>
            <a:xfrm>
              <a:off x="4644008" y="3140968"/>
              <a:ext cx="3898557" cy="830997"/>
            </a:xfrm>
            <a:prstGeom prst="rect">
              <a:avLst/>
            </a:prstGeom>
            <a:solidFill>
              <a:schemeClr val="bg1"/>
            </a:solidFill>
            <a:scene3d>
              <a:camera prst="orthographicFront">
                <a:rot lat="0" lon="0" rev="0"/>
              </a:camera>
              <a:lightRig rig="threePt" dir="t"/>
            </a:scene3d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chemeClr val="tx1"/>
                  </a:solidFill>
                </a:rPr>
                <a:t>Must not extend too far or we get symbol interference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025625" y="1484784"/>
              <a:ext cx="1735974" cy="461665"/>
            </a:xfrm>
            <a:prstGeom prst="rect">
              <a:avLst/>
            </a:prstGeom>
            <a:solidFill>
              <a:schemeClr val="bg1"/>
            </a:solidFill>
            <a:scene3d>
              <a:camera prst="orthographicFront">
                <a:rot lat="0" lon="0" rev="0"/>
              </a:camera>
              <a:lightRig rig="threePt" dir="t"/>
            </a:scene3d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chemeClr val="tx1"/>
                  </a:solidFill>
                </a:rPr>
                <a:t>Spectrum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219817" y="1484784"/>
              <a:ext cx="2512422" cy="830997"/>
            </a:xfrm>
            <a:prstGeom prst="rect">
              <a:avLst/>
            </a:prstGeom>
            <a:solidFill>
              <a:schemeClr val="bg1"/>
            </a:solidFill>
            <a:scene3d>
              <a:camera prst="orthographicFront">
                <a:rot lat="0" lon="0" rev="0"/>
              </a:camera>
              <a:lightRig rig="threePt" dir="t"/>
            </a:scene3d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chemeClr val="tx1"/>
                  </a:solidFill>
                </a:rPr>
                <a:t>Raised-Cosine shape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219817" y="4380089"/>
              <a:ext cx="1085961" cy="88937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761599" y="4627098"/>
              <a:ext cx="4166338" cy="830997"/>
            </a:xfrm>
            <a:prstGeom prst="rect">
              <a:avLst/>
            </a:prstGeom>
            <a:solidFill>
              <a:schemeClr val="bg1"/>
            </a:solidFill>
            <a:scene3d>
              <a:camera prst="orthographicFront">
                <a:rot lat="0" lon="0" rev="0"/>
              </a:camera>
              <a:lightRig rig="threePt" dir="t"/>
            </a:scene3d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β</a:t>
              </a:r>
              <a:r>
                <a:rPr lang="en-GB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(needs to be symmetrical here – vestigial symmetry)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025625" y="2382166"/>
              <a:ext cx="1085961" cy="183987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946529" y="4440830"/>
              <a:ext cx="1085961" cy="88937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40</a:t>
            </a:fld>
            <a:endParaRPr lang="en-US"/>
          </a:p>
        </p:txBody>
      </p:sp>
      <p:pic>
        <p:nvPicPr>
          <p:cNvPr id="234498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t="24000"/>
          <a:stretch/>
        </p:blipFill>
        <p:spPr bwMode="auto">
          <a:xfrm>
            <a:off x="676604" y="2276872"/>
            <a:ext cx="7996677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>
              <a:rot lat="0" lon="0" rev="60000"/>
            </a:camera>
            <a:lightRig rig="threePt" dir="t"/>
          </a:scene3d>
        </p:spPr>
      </p:pic>
      <p:sp>
        <p:nvSpPr>
          <p:cNvPr id="5" name="TextBox 4"/>
          <p:cNvSpPr txBox="1"/>
          <p:nvPr/>
        </p:nvSpPr>
        <p:spPr>
          <a:xfrm>
            <a:off x="899592" y="1339901"/>
            <a:ext cx="748883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We model FSK as a sum of two ASK signals at 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fc-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fc+fd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41</a:t>
            </a:fld>
            <a:endParaRPr lang="en-US"/>
          </a:p>
        </p:txBody>
      </p:sp>
      <p:pic>
        <p:nvPicPr>
          <p:cNvPr id="235522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t="35089"/>
          <a:stretch/>
        </p:blipFill>
        <p:spPr bwMode="auto">
          <a:xfrm>
            <a:off x="332408" y="2558588"/>
            <a:ext cx="8618268" cy="26568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>
              <a:rot lat="0" lon="0" rev="60000"/>
            </a:camera>
            <a:lightRig rig="threePt" dir="t"/>
          </a:scene3d>
        </p:spPr>
      </p:pic>
      <p:sp>
        <p:nvSpPr>
          <p:cNvPr id="5" name="TextBox 4"/>
          <p:cNvSpPr txBox="1"/>
          <p:nvPr/>
        </p:nvSpPr>
        <p:spPr>
          <a:xfrm>
            <a:off x="755576" y="1572615"/>
            <a:ext cx="763284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Provided the spectra are well separated in frequency the spectrum consists of two ASK spectra: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42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323528" y="1844824"/>
                <a:ext cx="8424936" cy="23995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The total bandwidth includes both main lobes:</a:t>
                </a:r>
              </a:p>
              <a:p>
                <a:endParaRPr lang="en-GB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=2</m:t>
                      </m:r>
                      <m:d>
                        <m:d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sub>
                          </m:s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den>
                          </m:f>
                        </m:e>
                      </m:d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=2</m:t>
                      </m:r>
                      <m:d>
                        <m:d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𝐹𝑟𝑒𝑞𝑢𝑒𝑛𝑐𝑦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𝑆h𝑖𝑓𝑡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𝑆𝑦𝑚𝑏𝑜𝑙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𝑅𝑎𝑡𝑒</m:t>
                          </m:r>
                        </m:e>
                      </m:d>
                    </m:oMath>
                  </m:oMathPara>
                </a14:m>
                <a:endParaRPr lang="en-GB" dirty="0" smtClean="0">
                  <a:solidFill>
                    <a:schemeClr val="tx1"/>
                  </a:solidFill>
                </a:endParaRPr>
              </a:p>
              <a:p>
                <a:endParaRPr lang="en-GB" dirty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This form of FSK (where h&gt;&gt;1) is called wide shift (WS-FSK) 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1844824"/>
                <a:ext cx="8424936" cy="2399503"/>
              </a:xfrm>
              <a:prstGeom prst="rect">
                <a:avLst/>
              </a:prstGeom>
              <a:blipFill>
                <a:blip r:embed="rId2"/>
                <a:stretch>
                  <a:fillRect l="-1085" t="-1781" r="-1664" b="-50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MSK spectra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43</a:t>
            </a:fld>
            <a:endParaRPr lang="en-US"/>
          </a:p>
        </p:txBody>
      </p:sp>
      <p:pic>
        <p:nvPicPr>
          <p:cNvPr id="237570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t="35687"/>
          <a:stretch/>
        </p:blipFill>
        <p:spPr bwMode="auto">
          <a:xfrm>
            <a:off x="1403648" y="2636912"/>
            <a:ext cx="6102265" cy="2725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>
              <a:rot lat="0" lon="0" rev="60000"/>
            </a:camera>
            <a:lightRig rig="threePt" dir="t"/>
          </a:scene3d>
        </p:spPr>
      </p:pic>
      <p:sp>
        <p:nvSpPr>
          <p:cNvPr id="5" name="TextBox 4"/>
          <p:cNvSpPr txBox="1"/>
          <p:nvPr/>
        </p:nvSpPr>
        <p:spPr>
          <a:xfrm>
            <a:off x="1043608" y="177281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MSK is a narrow shift FSK and gives a very different spectrum from WS-FSK 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MSK spectra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44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971600" y="2492896"/>
            <a:ext cx="75949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The main lobe is narrower than BPSK and </a:t>
            </a:r>
            <a:r>
              <a:rPr lang="en-GB" dirty="0" err="1" smtClean="0">
                <a:solidFill>
                  <a:schemeClr val="tx1"/>
                </a:solidFill>
              </a:rPr>
              <a:t>sidelobes</a:t>
            </a:r>
            <a:r>
              <a:rPr lang="en-GB" dirty="0" smtClean="0">
                <a:solidFill>
                  <a:schemeClr val="tx1"/>
                </a:solidFill>
              </a:rPr>
              <a:t> are around -25dB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i.e. reduced compared to BPSK (-13dB) – better!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45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611560" y="1484784"/>
                <a:ext cx="7710028" cy="3046988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We have a radio channel bandwidth of 35 kHz available. We want a 64kbits/sec transmission rate.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Which modulation scheme can we use?</a:t>
                </a:r>
              </a:p>
              <a:p>
                <a:endParaRPr lang="en-GB" dirty="0">
                  <a:solidFill>
                    <a:schemeClr val="tx1"/>
                  </a:solidFill>
                </a:endParaRPr>
              </a:p>
              <a:p>
                <a:r>
                  <a:rPr lang="en-GB" u="sng" dirty="0" smtClean="0">
                    <a:solidFill>
                      <a:schemeClr val="tx1"/>
                    </a:solidFill>
                  </a:rPr>
                  <a:t>Consider PSK: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 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The </a:t>
                </a:r>
                <a:r>
                  <a:rPr lang="en-GB" dirty="0" err="1" smtClean="0">
                    <a:solidFill>
                      <a:schemeClr val="tx1"/>
                    </a:solidFill>
                  </a:rPr>
                  <a:t>sidelobes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 are filtered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=2</m:t>
                      </m:r>
                      <m:sSub>
                        <m:sSub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=2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×64×</m:t>
                      </m:r>
                      <m:sSup>
                        <m:sSup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=128 </m:t>
                      </m:r>
                      <m:r>
                        <m:rPr>
                          <m:sty m:val="p"/>
                        </m:rPr>
                        <a:rPr lang="en-GB" b="0" i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kHz</m:t>
                      </m:r>
                    </m:oMath>
                  </m:oMathPara>
                </a14:m>
                <a:endParaRPr lang="en-GB" b="0" dirty="0" smtClean="0">
                  <a:solidFill>
                    <a:schemeClr val="tx1"/>
                  </a:solidFill>
                  <a:ea typeface="Cambria Math" panose="02040503050406030204" pitchFamily="18" charset="0"/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PSK is no good.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484784"/>
                <a:ext cx="7710028" cy="3046988"/>
              </a:xfrm>
              <a:prstGeom prst="rect">
                <a:avLst/>
              </a:prstGeom>
              <a:blipFill>
                <a:blip r:embed="rId2"/>
                <a:stretch>
                  <a:fillRect l="-1186" t="-1403" b="-40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46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Rectangle 3"/>
              <p:cNvSpPr/>
              <p:nvPr/>
            </p:nvSpPr>
            <p:spPr>
              <a:xfrm>
                <a:off x="395536" y="1700808"/>
                <a:ext cx="8460432" cy="304698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GB" u="sng" dirty="0" smtClean="0">
                    <a:solidFill>
                      <a:schemeClr val="tx1"/>
                    </a:solidFill>
                  </a:rPr>
                  <a:t>Consider MSK</a:t>
                </a:r>
                <a:r>
                  <a:rPr lang="en-GB" u="sng" dirty="0">
                    <a:solidFill>
                      <a:schemeClr val="tx1"/>
                    </a:solidFill>
                  </a:rPr>
                  <a:t>: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The </a:t>
                </a:r>
                <a:r>
                  <a:rPr lang="en-GB" dirty="0" err="1">
                    <a:solidFill>
                      <a:schemeClr val="tx1"/>
                    </a:solidFill>
                  </a:rPr>
                  <a:t>sidelobes</a:t>
                </a:r>
                <a:r>
                  <a:rPr lang="en-GB" dirty="0">
                    <a:solidFill>
                      <a:schemeClr val="tx1"/>
                    </a:solidFill>
                  </a:rPr>
                  <a:t> are 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filtered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Main lobe is 1.5 times as wide as QPSK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Since W for QPSK is half that of FSK we have W for MSK</a:t>
                </a:r>
              </a:p>
              <a:p>
                <a:endParaRPr lang="en-GB" dirty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=1.5×64×</m:t>
                      </m:r>
                      <m:sSup>
                        <m:sSup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96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kHz</m:t>
                      </m:r>
                    </m:oMath>
                  </m:oMathPara>
                </a14:m>
                <a:endParaRPr lang="en-GB" dirty="0">
                  <a:solidFill>
                    <a:schemeClr val="tx1"/>
                  </a:solidFill>
                  <a:ea typeface="Cambria Math" panose="02040503050406030204" pitchFamily="18" charset="0"/>
                </a:endParaRPr>
              </a:p>
              <a:p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MSK </a:t>
                </a:r>
                <a:r>
                  <a:rPr lang="en-GB" dirty="0">
                    <a:solidFill>
                      <a:schemeClr val="tx1"/>
                    </a:solidFill>
                  </a:rPr>
                  <a:t>is no good.</a:t>
                </a:r>
              </a:p>
            </p:txBody>
          </p:sp>
        </mc:Choice>
        <mc:Fallback xmlns="">
          <p:sp>
            <p:nvSpPr>
              <p:cNvPr id="4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700808"/>
                <a:ext cx="8460432" cy="3046988"/>
              </a:xfrm>
              <a:prstGeom prst="rect">
                <a:avLst/>
              </a:prstGeom>
              <a:blipFill>
                <a:blip r:embed="rId2"/>
                <a:stretch>
                  <a:fillRect l="-1153" t="-1400" b="-38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47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Rectangle 4"/>
              <p:cNvSpPr/>
              <p:nvPr/>
            </p:nvSpPr>
            <p:spPr>
              <a:xfrm>
                <a:off x="341784" y="1340768"/>
                <a:ext cx="8460432" cy="415652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GB" u="sng" dirty="0" smtClean="0">
                    <a:solidFill>
                      <a:schemeClr val="tx1"/>
                    </a:solidFill>
                  </a:rPr>
                  <a:t>Consider </a:t>
                </a:r>
                <a:r>
                  <a:rPr lang="en-GB" u="sng" dirty="0" err="1" smtClean="0">
                    <a:solidFill>
                      <a:schemeClr val="tx1"/>
                    </a:solidFill>
                  </a:rPr>
                  <a:t>Nyquist</a:t>
                </a:r>
                <a:r>
                  <a:rPr lang="en-GB" u="sng" dirty="0" smtClean="0">
                    <a:solidFill>
                      <a:schemeClr val="tx1"/>
                    </a:solidFill>
                  </a:rPr>
                  <a:t> filtered M-PSK / QAM: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 </a:t>
                </a:r>
                <a:endParaRPr lang="en-GB" dirty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We need a multilevel signal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Bandwidth of a </a:t>
                </a:r>
                <a:r>
                  <a:rPr lang="en-GB" dirty="0" err="1" smtClean="0">
                    <a:solidFill>
                      <a:schemeClr val="tx1"/>
                    </a:solidFill>
                  </a:rPr>
                  <a:t>Nyquist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 Filtered signal (Symbol rate,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; roll-off, </a:t>
                </a:r>
                <a:r>
                  <a:rPr lang="el-GR" i="1" dirty="0" smtClean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β</a:t>
                </a:r>
                <a:r>
                  <a:rPr lang="en-GB" dirty="0" smtClean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)</a:t>
                </a:r>
                <a:endParaRPr lang="en-GB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d>
                        <m:d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</m:d>
                    </m:oMath>
                  </m:oMathPara>
                </a14:m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Symbol rate for M-PSK or M-QAM (for a bit rate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𝑏</m:t>
                        </m:r>
                      </m:sub>
                    </m:sSub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) is: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sub>
                          </m:sSub>
                        </m:num>
                        <m:den>
                          <m:func>
                            <m:func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 b="0" i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𝑀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Substitute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sub>
                          </m:sSub>
                          <m:d>
                            <m:d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1+</m:t>
                              </m:r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𝛽</m:t>
                              </m:r>
                            </m:e>
                          </m:d>
                        </m:num>
                        <m:den>
                          <m:func>
                            <m:func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𝑀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en-GB" dirty="0" smtClean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Rectangle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784" y="1340768"/>
                <a:ext cx="8460432" cy="4156522"/>
              </a:xfrm>
              <a:prstGeom prst="rect">
                <a:avLst/>
              </a:prstGeom>
              <a:blipFill>
                <a:blip r:embed="rId2"/>
                <a:stretch>
                  <a:fillRect l="-1081" t="-10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48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539552" y="1417638"/>
                <a:ext cx="7632848" cy="23995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Rearranging:</a:t>
                </a:r>
              </a:p>
              <a:p>
                <a:endParaRPr lang="en-GB" dirty="0" smtClean="0">
                  <a:solidFill>
                    <a:schemeClr val="tx1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=</m:t>
                      </m:r>
                      <m:d>
                        <m:d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sub>
                              </m:sSub>
                            </m:den>
                          </m:f>
                          <m:func>
                            <m:func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𝑀</m:t>
                              </m:r>
                            </m:e>
                          </m:func>
                        </m:e>
                      </m:d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−1</m:t>
                      </m:r>
                    </m:oMath>
                  </m:oMathPara>
                </a14:m>
                <a:endParaRPr lang="en-GB" b="0" dirty="0" smtClean="0">
                  <a:solidFill>
                    <a:schemeClr val="tx1"/>
                  </a:solidFill>
                </a:endParaRPr>
              </a:p>
              <a:p>
                <a:pPr algn="ctr"/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We need to choose M to satisfy our criterion.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417638"/>
                <a:ext cx="7632848" cy="2399503"/>
              </a:xfrm>
              <a:prstGeom prst="rect">
                <a:avLst/>
              </a:prstGeom>
              <a:blipFill>
                <a:blip r:embed="rId2"/>
                <a:stretch>
                  <a:fillRect l="-1278" t="-1781" b="-50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49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683568" y="1340768"/>
                <a:ext cx="7200800" cy="27763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Try M=4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=</m:t>
                      </m:r>
                      <m:d>
                        <m:d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35</m:t>
                              </m:r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64</m:t>
                              </m:r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den>
                          </m:f>
                          <m:func>
                            <m:func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func>
                        </m:e>
                      </m:d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−1</m:t>
                      </m:r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≈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0.1 </m:t>
                      </m:r>
                      <m:d>
                        <m:d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GB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or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10%</m:t>
                          </m:r>
                        </m:e>
                      </m:d>
                    </m:oMath>
                  </m:oMathPara>
                </a14:m>
                <a:endParaRPr lang="en-GB" b="0" dirty="0" smtClean="0">
                  <a:solidFill>
                    <a:schemeClr val="tx1"/>
                  </a:solidFill>
                  <a:ea typeface="Cambria Math" panose="02040503050406030204" pitchFamily="18" charset="0"/>
                </a:endParaRPr>
              </a:p>
              <a:p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This is a very sharp filter! 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Quite difficult to achieve this!</a:t>
                </a:r>
                <a:endParaRPr lang="en-GB" dirty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 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340768"/>
                <a:ext cx="7200800" cy="2776337"/>
              </a:xfrm>
              <a:prstGeom prst="rect">
                <a:avLst/>
              </a:prstGeom>
              <a:blipFill>
                <a:blip r:embed="rId2"/>
                <a:stretch>
                  <a:fillRect l="-1270" t="-15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50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755576" y="1700808"/>
                <a:ext cx="7200800" cy="27763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Try M=8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=</m:t>
                      </m:r>
                      <m:d>
                        <m:d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35</m:t>
                              </m:r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64</m:t>
                              </m:r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den>
                          </m:f>
                          <m:func>
                            <m:func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8</m:t>
                              </m:r>
                            </m:e>
                          </m:func>
                        </m:e>
                      </m:d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−1</m:t>
                      </m:r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≈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0.65 </m:t>
                      </m:r>
                      <m:d>
                        <m:d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GB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or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65%</m:t>
                          </m:r>
                        </m:e>
                      </m:d>
                    </m:oMath>
                  </m:oMathPara>
                </a14:m>
                <a:endParaRPr lang="en-GB" b="0" dirty="0" smtClean="0">
                  <a:solidFill>
                    <a:schemeClr val="tx1"/>
                  </a:solidFill>
                  <a:ea typeface="Cambria Math" panose="02040503050406030204" pitchFamily="18" charset="0"/>
                </a:endParaRPr>
              </a:p>
              <a:p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Good </a:t>
                </a:r>
                <a:r>
                  <a:rPr lang="en-GB" dirty="0" smtClean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</a:t>
                </a:r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As easy filter to achieve!</a:t>
                </a:r>
                <a:endParaRPr lang="en-GB" dirty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 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700808"/>
                <a:ext cx="7200800" cy="2776337"/>
              </a:xfrm>
              <a:prstGeom prst="rect">
                <a:avLst/>
              </a:prstGeom>
              <a:blipFill>
                <a:blip r:embed="rId2"/>
                <a:stretch>
                  <a:fillRect l="-1355" t="-15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51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755576" y="1700808"/>
                <a:ext cx="7200800" cy="27763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Try M=16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=</m:t>
                      </m:r>
                      <m:d>
                        <m:d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35</m:t>
                              </m:r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64</m:t>
                              </m:r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den>
                          </m:f>
                          <m:func>
                            <m:func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16</m:t>
                              </m:r>
                            </m:e>
                          </m:func>
                        </m:e>
                      </m:d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−1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&gt;1</m:t>
                      </m:r>
                    </m:oMath>
                  </m:oMathPara>
                </a14:m>
                <a:endParaRPr lang="en-GB" b="0" dirty="0" smtClean="0">
                  <a:solidFill>
                    <a:schemeClr val="tx1"/>
                  </a:solidFill>
                  <a:ea typeface="Cambria Math" panose="02040503050406030204" pitchFamily="18" charset="0"/>
                </a:endParaRPr>
              </a:p>
              <a:p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This is overkill.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Solution is to use 8-PSK</a:t>
                </a:r>
                <a:endParaRPr lang="en-GB" dirty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 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700808"/>
                <a:ext cx="7200800" cy="2776337"/>
              </a:xfrm>
              <a:prstGeom prst="rect">
                <a:avLst/>
              </a:prstGeom>
              <a:blipFill>
                <a:blip r:embed="rId2"/>
                <a:stretch>
                  <a:fillRect l="-1355" t="-15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GB" dirty="0" smtClean="0"/>
              <a:t>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There are two types of demodulation:</a:t>
            </a:r>
          </a:p>
          <a:p>
            <a:r>
              <a:rPr lang="en-GB" dirty="0" smtClean="0"/>
              <a:t>COHERENT</a:t>
            </a:r>
          </a:p>
          <a:p>
            <a:pPr lvl="1"/>
            <a:r>
              <a:rPr lang="en-GB" dirty="0" smtClean="0"/>
              <a:t>Makes use of a replica carrier signal at the receiver</a:t>
            </a:r>
          </a:p>
          <a:p>
            <a:pPr lvl="1"/>
            <a:r>
              <a:rPr lang="en-GB" dirty="0" smtClean="0"/>
              <a:t>Allows absolute phase information to be used</a:t>
            </a:r>
          </a:p>
          <a:p>
            <a:r>
              <a:rPr lang="en-GB" dirty="0" smtClean="0"/>
              <a:t>NON-COHERENT</a:t>
            </a:r>
          </a:p>
          <a:p>
            <a:pPr lvl="1"/>
            <a:r>
              <a:rPr lang="en-GB" dirty="0" smtClean="0"/>
              <a:t>No carrier replica and can use only amplitude, frequency or relative phase information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PSK - Multiply the received signal by a carrier replica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53</a:t>
            </a:fld>
            <a:endParaRPr lang="en-US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1492" t="19498" r="17095" b="41507"/>
          <a:stretch>
            <a:fillRect/>
          </a:stretch>
        </p:blipFill>
        <p:spPr bwMode="auto">
          <a:xfrm>
            <a:off x="2454355" y="2171975"/>
            <a:ext cx="4381065" cy="34242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>
              <a:rot lat="0" lon="0" rev="6000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83556"/>
            <a:ext cx="8229600" cy="4324350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Lowpass</a:t>
            </a:r>
            <a:r>
              <a:rPr lang="en-GB" dirty="0" smtClean="0"/>
              <a:t> filter the signal to remove high frequencies</a:t>
            </a:r>
          </a:p>
          <a:p>
            <a:r>
              <a:rPr lang="en-GB" dirty="0" smtClean="0"/>
              <a:t>This regenerates the signal as shown in the </a:t>
            </a:r>
            <a:r>
              <a:rPr lang="en-GB" dirty="0" smtClean="0"/>
              <a:t>red line </a:t>
            </a:r>
            <a:r>
              <a:rPr lang="en-GB" dirty="0" smtClean="0"/>
              <a:t>below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marL="109537" indent="0">
              <a:buNone/>
            </a:pPr>
            <a:r>
              <a:rPr lang="en-GB" dirty="0" smtClean="0"/>
              <a:t>ASK can be demodulated in the same way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54</a:t>
            </a:fld>
            <a:endParaRPr lang="en-US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1492" t="40452" r="17095" b="41507"/>
          <a:stretch>
            <a:fillRect/>
          </a:stretch>
        </p:blipFill>
        <p:spPr bwMode="auto">
          <a:xfrm>
            <a:off x="3013905" y="2805290"/>
            <a:ext cx="5340100" cy="1931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>
              <a:rot lat="0" lon="0" rev="60000"/>
            </a:camera>
            <a:lightRig rig="threePt" dir="t"/>
          </a:scene3d>
        </p:spPr>
      </p:pic>
      <p:cxnSp>
        <p:nvCxnSpPr>
          <p:cNvPr id="9" name="Straight Connector 8"/>
          <p:cNvCxnSpPr/>
          <p:nvPr/>
        </p:nvCxnSpPr>
        <p:spPr>
          <a:xfrm>
            <a:off x="3262489" y="3545731"/>
            <a:ext cx="160866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5012267" y="4306711"/>
            <a:ext cx="1444977" cy="10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519334" y="3552395"/>
            <a:ext cx="160866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871156" y="3562772"/>
            <a:ext cx="141111" cy="74393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6457244" y="3562772"/>
            <a:ext cx="93134" cy="74393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55</a:t>
            </a:fld>
            <a:endParaRPr lang="en-US"/>
          </a:p>
        </p:txBody>
      </p:sp>
      <p:pic>
        <p:nvPicPr>
          <p:cNvPr id="220163" name="Picture 3"/>
          <p:cNvPicPr>
            <a:picLocks noChangeAspect="1" noChangeArrowheads="1"/>
          </p:cNvPicPr>
          <p:nvPr/>
        </p:nvPicPr>
        <p:blipFill rotWithShape="1">
          <a:blip r:embed="rId2" cstate="print"/>
          <a:srcRect l="3046" t="13483" r="15261" b="61172"/>
          <a:stretch/>
        </p:blipFill>
        <p:spPr bwMode="auto">
          <a:xfrm>
            <a:off x="829733" y="2173927"/>
            <a:ext cx="7066846" cy="313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1379700" y="1712262"/>
            <a:ext cx="3389147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Wide-shift FSK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QPSK Demodulation</a:t>
            </a:r>
            <a:r>
              <a:rPr lang="en-GB" dirty="0"/>
              <a:t>:</a:t>
            </a:r>
            <a:r>
              <a:rPr lang="en-GB" dirty="0" smtClean="0"/>
              <a:t> Coherent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56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340768"/>
            <a:ext cx="8387938" cy="4246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56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QPSK Demodulation: Coherent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57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755576" y="1417638"/>
            <a:ext cx="75660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chemeClr val="tx1"/>
                </a:solidFill>
              </a:rPr>
              <a:t>Bandpass</a:t>
            </a:r>
            <a:r>
              <a:rPr lang="en-GB" dirty="0" smtClean="0">
                <a:solidFill>
                  <a:schemeClr val="tx1"/>
                </a:solidFill>
              </a:rPr>
              <a:t> filter removes out of band noise and adjacent channel interference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Each part is coherently demodulated with I and Q carriers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Outputs are </a:t>
            </a:r>
            <a:r>
              <a:rPr lang="en-GB" dirty="0" err="1" smtClean="0">
                <a:solidFill>
                  <a:schemeClr val="tx1"/>
                </a:solidFill>
              </a:rPr>
              <a:t>lowpass</a:t>
            </a:r>
            <a:r>
              <a:rPr lang="en-GB" dirty="0" smtClean="0">
                <a:solidFill>
                  <a:schemeClr val="tx1"/>
                </a:solidFill>
              </a:rPr>
              <a:t> filtered and applied to 1-bit A/D converters to regenerate the in-phase and quadrature baseband signals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A parallel to serial converter combines the signals to recover the original bit stream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28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QPSK Demodulation: Coherent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58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683568" y="1916832"/>
            <a:ext cx="74888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 carrier recovery circuit provides I and Q carriers which are synchronised with the received unmodulated signal i.e. same frequency and phase as the unmodulated I and Q carriers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Symbol timing recovery provides timings for A/D converters which must be synchronised to the received baseband signals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142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ASK uses the amplitude information in a classic envelope detector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59</a:t>
            </a:fld>
            <a:endParaRPr lang="en-US"/>
          </a:p>
        </p:txBody>
      </p:sp>
      <p:pic>
        <p:nvPicPr>
          <p:cNvPr id="272388" name="Picture 4" descr="http://www.st-andrews.ac.uk/~www_pa/Scots_Guide/RadCom/part9/fig2.gif"/>
          <p:cNvPicPr>
            <a:picLocks noChangeAspect="1" noChangeArrowheads="1"/>
          </p:cNvPicPr>
          <p:nvPr/>
        </p:nvPicPr>
        <p:blipFill>
          <a:blip r:embed="rId2" cstate="print"/>
          <a:srcRect l="4066" t="6522" r="4452" b="23913"/>
          <a:stretch>
            <a:fillRect/>
          </a:stretch>
        </p:blipFill>
        <p:spPr bwMode="auto">
          <a:xfrm>
            <a:off x="251520" y="2636912"/>
            <a:ext cx="7493333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340768"/>
            <a:ext cx="7848872" cy="201781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PSK uses the phase difference and it compares the current symbol with the previous symbol to obtain this</a:t>
            </a:r>
          </a:p>
          <a:p>
            <a:pPr lvl="1"/>
            <a:r>
              <a:rPr lang="en-GB" dirty="0" smtClean="0"/>
              <a:t>In Phase	= +</a:t>
            </a:r>
            <a:r>
              <a:rPr lang="en-GB" dirty="0" err="1" smtClean="0"/>
              <a:t>ve</a:t>
            </a:r>
            <a:r>
              <a:rPr lang="en-GB" dirty="0" smtClean="0"/>
              <a:t> output</a:t>
            </a:r>
          </a:p>
          <a:p>
            <a:pPr lvl="1"/>
            <a:r>
              <a:rPr lang="en-GB" dirty="0" smtClean="0"/>
              <a:t>Out of Phase	= -</a:t>
            </a:r>
            <a:r>
              <a:rPr lang="en-GB" dirty="0" err="1" smtClean="0"/>
              <a:t>ve</a:t>
            </a:r>
            <a:r>
              <a:rPr lang="en-GB" dirty="0" smtClean="0"/>
              <a:t> output</a:t>
            </a:r>
          </a:p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60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2123728" y="3501008"/>
            <a:ext cx="5328592" cy="2055133"/>
            <a:chOff x="971600" y="4005064"/>
            <a:chExt cx="5328592" cy="2055133"/>
          </a:xfrm>
        </p:grpSpPr>
        <p:sp>
          <p:nvSpPr>
            <p:cNvPr id="4" name="Flowchart: Summing Junction 3"/>
            <p:cNvSpPr/>
            <p:nvPr/>
          </p:nvSpPr>
          <p:spPr>
            <a:xfrm>
              <a:off x="3131840" y="4221088"/>
              <a:ext cx="504056" cy="576064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835696" y="5229200"/>
              <a:ext cx="1008112" cy="830997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T, </a:t>
              </a:r>
            </a:p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delay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4355976" y="4005064"/>
              <a:ext cx="1008112" cy="1200329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Low Pass Filter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8" name="Straight Arrow Connector 7"/>
            <p:cNvCxnSpPr/>
            <p:nvPr/>
          </p:nvCxnSpPr>
          <p:spPr>
            <a:xfrm>
              <a:off x="971600" y="4509120"/>
              <a:ext cx="223224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3635896" y="4509120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>
              <a:off x="5364088" y="4509120"/>
              <a:ext cx="936104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endCxn id="5" idx="1"/>
            </p:cNvCxnSpPr>
            <p:nvPr/>
          </p:nvCxnSpPr>
          <p:spPr>
            <a:xfrm flipV="1">
              <a:off x="1475656" y="5644699"/>
              <a:ext cx="360040" cy="16549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5400000" flipH="1" flipV="1">
              <a:off x="899592" y="5085184"/>
              <a:ext cx="1152128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>
              <a:off x="2843808" y="5661248"/>
              <a:ext cx="504056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5400000" flipH="1" flipV="1">
              <a:off x="2915816" y="5229200"/>
              <a:ext cx="864096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FSK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61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19572" y="1988840"/>
            <a:ext cx="7704856" cy="3369860"/>
            <a:chOff x="323528" y="2564904"/>
            <a:chExt cx="7704856" cy="3369860"/>
          </a:xfrm>
        </p:grpSpPr>
        <p:sp>
          <p:nvSpPr>
            <p:cNvPr id="5" name="TextBox 4"/>
            <p:cNvSpPr txBox="1"/>
            <p:nvPr/>
          </p:nvSpPr>
          <p:spPr>
            <a:xfrm>
              <a:off x="3059832" y="2924944"/>
              <a:ext cx="1584176" cy="830997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Envelope</a:t>
              </a:r>
            </a:p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Detector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91680" y="2564904"/>
              <a:ext cx="1008112" cy="1569660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Band Pass Filter</a:t>
              </a:r>
            </a:p>
            <a:p>
              <a:pPr algn="ctr"/>
              <a:r>
                <a:rPr lang="en-GB" dirty="0" err="1" smtClean="0">
                  <a:solidFill>
                    <a:schemeClr val="tx1"/>
                  </a:solidFill>
                </a:rPr>
                <a:t>fc-fd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8" name="Straight Arrow Connector 7"/>
            <p:cNvCxnSpPr/>
            <p:nvPr/>
          </p:nvCxnSpPr>
          <p:spPr>
            <a:xfrm>
              <a:off x="899592" y="3356992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899592" y="5085184"/>
              <a:ext cx="86409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1691680" y="4365104"/>
              <a:ext cx="1008112" cy="1569660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Band Pass Filter</a:t>
              </a:r>
            </a:p>
            <a:p>
              <a:pPr algn="ctr"/>
              <a:r>
                <a:rPr lang="en-GB" dirty="0" err="1" smtClean="0">
                  <a:solidFill>
                    <a:schemeClr val="tx1"/>
                  </a:solidFill>
                </a:rPr>
                <a:t>fc+fd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3131840" y="4725144"/>
              <a:ext cx="1584176" cy="830997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Envelope</a:t>
              </a:r>
            </a:p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Detector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5868144" y="4005064"/>
              <a:ext cx="1584176" cy="461665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Decision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7" name="Flowchart: Or 16"/>
            <p:cNvSpPr/>
            <p:nvPr/>
          </p:nvSpPr>
          <p:spPr>
            <a:xfrm>
              <a:off x="4716016" y="3861048"/>
              <a:ext cx="648072" cy="648072"/>
            </a:xfrm>
            <a:prstGeom prst="flowChar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8" name="Straight Arrow Connector 17"/>
            <p:cNvCxnSpPr/>
            <p:nvPr/>
          </p:nvCxnSpPr>
          <p:spPr>
            <a:xfrm>
              <a:off x="7380312" y="4221088"/>
              <a:ext cx="648072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>
              <a:off x="323528" y="4221088"/>
              <a:ext cx="576064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35496" y="4221088"/>
              <a:ext cx="172819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/>
            <p:cNvCxnSpPr/>
            <p:nvPr/>
          </p:nvCxnSpPr>
          <p:spPr>
            <a:xfrm>
              <a:off x="4644008" y="3356992"/>
              <a:ext cx="360040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/>
            <p:cNvCxnSpPr/>
            <p:nvPr/>
          </p:nvCxnSpPr>
          <p:spPr>
            <a:xfrm>
              <a:off x="4716016" y="5157192"/>
              <a:ext cx="360040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 flipH="1" flipV="1">
              <a:off x="4752020" y="3609020"/>
              <a:ext cx="504056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5400000">
              <a:off x="4752020" y="4905164"/>
              <a:ext cx="64807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stCxn id="6" idx="3"/>
              <a:endCxn id="5" idx="1"/>
            </p:cNvCxnSpPr>
            <p:nvPr/>
          </p:nvCxnSpPr>
          <p:spPr>
            <a:xfrm flipV="1">
              <a:off x="2699792" y="3340443"/>
              <a:ext cx="360040" cy="9291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>
              <a:stCxn id="14" idx="3"/>
              <a:endCxn id="15" idx="1"/>
            </p:cNvCxnSpPr>
            <p:nvPr/>
          </p:nvCxnSpPr>
          <p:spPr>
            <a:xfrm flipV="1">
              <a:off x="2699792" y="5140643"/>
              <a:ext cx="432048" cy="9291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>
              <a:off x="5364088" y="4221088"/>
              <a:ext cx="504056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TextBox 54"/>
            <p:cNvSpPr txBox="1"/>
            <p:nvPr/>
          </p:nvSpPr>
          <p:spPr>
            <a:xfrm>
              <a:off x="5076056" y="3356992"/>
              <a:ext cx="3209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 smtClean="0">
                  <a:solidFill>
                    <a:schemeClr val="tx1"/>
                  </a:solidFill>
                </a:rPr>
                <a:t>-</a:t>
              </a:r>
              <a:endParaRPr lang="en-GB" sz="3200" dirty="0">
                <a:solidFill>
                  <a:schemeClr val="tx1"/>
                </a:solidFill>
              </a:endParaRPr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5076056" y="4437112"/>
              <a:ext cx="42511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 smtClean="0">
                  <a:solidFill>
                    <a:schemeClr val="tx1"/>
                  </a:solidFill>
                </a:rPr>
                <a:t>+</a:t>
              </a:r>
              <a:endParaRPr lang="en-GB" sz="3200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62</a:t>
            </a:fld>
            <a:endParaRPr lang="en-US"/>
          </a:p>
        </p:txBody>
      </p:sp>
      <p:pic>
        <p:nvPicPr>
          <p:cNvPr id="221186" name="Picture 2"/>
          <p:cNvPicPr>
            <a:picLocks noChangeAspect="1" noChangeArrowheads="1"/>
          </p:cNvPicPr>
          <p:nvPr/>
        </p:nvPicPr>
        <p:blipFill>
          <a:blip r:embed="rId2" cstate="print"/>
          <a:srcRect l="6592" t="7895" r="3005" b="47368"/>
          <a:stretch>
            <a:fillRect/>
          </a:stretch>
        </p:blipFill>
        <p:spPr bwMode="auto">
          <a:xfrm>
            <a:off x="1907704" y="1417638"/>
            <a:ext cx="5688632" cy="4029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>
              <a:rot lat="0" lon="0" rev="6000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63</a:t>
            </a:fld>
            <a:endParaRPr lang="en-US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l="6592" t="52694" r="3005" b="11185"/>
          <a:stretch/>
        </p:blipFill>
        <p:spPr bwMode="auto">
          <a:xfrm>
            <a:off x="1619672" y="1563510"/>
            <a:ext cx="6912768" cy="3953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>
              <a:rot lat="0" lon="0" rev="6000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64</a:t>
            </a:fld>
            <a:endParaRPr lang="en-US"/>
          </a:p>
        </p:txBody>
      </p:sp>
      <p:pic>
        <p:nvPicPr>
          <p:cNvPr id="222210" name="Picture 2"/>
          <p:cNvPicPr>
            <a:picLocks noChangeAspect="1" noChangeArrowheads="1"/>
          </p:cNvPicPr>
          <p:nvPr/>
        </p:nvPicPr>
        <p:blipFill>
          <a:blip r:embed="rId2" cstate="print"/>
          <a:srcRect l="6109" t="4020" r="8661" b="56281"/>
          <a:stretch>
            <a:fillRect/>
          </a:stretch>
        </p:blipFill>
        <p:spPr bwMode="auto">
          <a:xfrm>
            <a:off x="1656184" y="1340768"/>
            <a:ext cx="6300192" cy="4200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>
              <a:rot lat="0" lon="0" rev="6000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1490417615</TotalTime>
  <Pages>55</Pages>
  <Words>2381</Words>
  <Application>Microsoft Office PowerPoint</Application>
  <PresentationFormat>On-screen Show (4:3)</PresentationFormat>
  <Paragraphs>402</Paragraphs>
  <Slides>64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72" baseType="lpstr">
      <vt:lpstr>Arial</vt:lpstr>
      <vt:lpstr>Cambria Math</vt:lpstr>
      <vt:lpstr>Myriad Pro</vt:lpstr>
      <vt:lpstr>Symbol</vt:lpstr>
      <vt:lpstr>Times New Roman</vt:lpstr>
      <vt:lpstr>Wingdings</vt:lpstr>
      <vt:lpstr>20140311PresentationUWTSDTemplate</vt:lpstr>
      <vt:lpstr>Equation</vt:lpstr>
      <vt:lpstr>Advanced Digital Modulation</vt:lpstr>
      <vt:lpstr>Signal modulation Criteria</vt:lpstr>
      <vt:lpstr>Comparing Modulation Methods</vt:lpstr>
      <vt:lpstr>Basic modulation Techniques (review)</vt:lpstr>
      <vt:lpstr>Basic Encoding Techniques</vt:lpstr>
      <vt:lpstr>Amplitude-Shift Keying</vt:lpstr>
      <vt:lpstr>Binary Frequency-Shift Keying (BFSK)</vt:lpstr>
      <vt:lpstr>Multiple Frequency-Shift Keying (MFSK)</vt:lpstr>
      <vt:lpstr>Multiple Frequency-Shift Keying (MFSK)-cont’d</vt:lpstr>
      <vt:lpstr>Multiple Frequency-Shift Keying (MFSK)-cont’d</vt:lpstr>
      <vt:lpstr>Phase-Shift Keying (PSK)</vt:lpstr>
      <vt:lpstr>Phase-Shift Keying (PSK)-cont’d</vt:lpstr>
      <vt:lpstr>Phase-Shift Keying (PSK)-cont’d</vt:lpstr>
      <vt:lpstr>Phase-Shift Keying (PSK)-cont’d</vt:lpstr>
      <vt:lpstr>Quadrature Amplitude Modulation</vt:lpstr>
      <vt:lpstr>Phasor Diagrams</vt:lpstr>
      <vt:lpstr>Constellation diagrams</vt:lpstr>
      <vt:lpstr>Constellation diagrams</vt:lpstr>
      <vt:lpstr>Constellation diagrams</vt:lpstr>
      <vt:lpstr>Matlab Code</vt:lpstr>
      <vt:lpstr>Exponential Modulation: FSK and MSK</vt:lpstr>
      <vt:lpstr>Modulation Index</vt:lpstr>
      <vt:lpstr>Minimum shift keying</vt:lpstr>
      <vt:lpstr>Minimum shift keying</vt:lpstr>
      <vt:lpstr>Multilevel modulation</vt:lpstr>
      <vt:lpstr>Multilevel modulation: QPSK</vt:lpstr>
      <vt:lpstr>Multilevel modulation: QPSK</vt:lpstr>
      <vt:lpstr>Multilevel modulation: QPSK</vt:lpstr>
      <vt:lpstr>QPSK: S-P Converter</vt:lpstr>
      <vt:lpstr>QPSK Constellation</vt:lpstr>
      <vt:lpstr>Multilevel modulation: 8PSK</vt:lpstr>
      <vt:lpstr>Multilevel modulation: QAM</vt:lpstr>
      <vt:lpstr>QAM</vt:lpstr>
      <vt:lpstr>Spectra of modulated signals</vt:lpstr>
      <vt:lpstr>Spectra of modulated signals</vt:lpstr>
      <vt:lpstr>Spectra of modulated signals</vt:lpstr>
      <vt:lpstr>Raised Cosine Nyquist Filtering</vt:lpstr>
      <vt:lpstr>Raised Cosine Nyquist Filtering</vt:lpstr>
      <vt:lpstr>Raised Cosine Nyquist Filtering</vt:lpstr>
      <vt:lpstr>FSK spectra</vt:lpstr>
      <vt:lpstr>FSK spectra</vt:lpstr>
      <vt:lpstr>FSK spectra</vt:lpstr>
      <vt:lpstr>MSK spectra</vt:lpstr>
      <vt:lpstr>MSK spectra</vt:lpstr>
      <vt:lpstr>Example</vt:lpstr>
      <vt:lpstr>Example</vt:lpstr>
      <vt:lpstr>Example</vt:lpstr>
      <vt:lpstr>Example</vt:lpstr>
      <vt:lpstr>Example</vt:lpstr>
      <vt:lpstr>Example</vt:lpstr>
      <vt:lpstr>Example</vt:lpstr>
      <vt:lpstr>Demodulation</vt:lpstr>
      <vt:lpstr>Coherent demodulation</vt:lpstr>
      <vt:lpstr>Coherent demodulation</vt:lpstr>
      <vt:lpstr>Coherent demodulation</vt:lpstr>
      <vt:lpstr>QPSK Demodulation: Coherent</vt:lpstr>
      <vt:lpstr>QPSK Demodulation: Coherent</vt:lpstr>
      <vt:lpstr>QPSK Demodulation: Coherent</vt:lpstr>
      <vt:lpstr>Non coherent demodulation</vt:lpstr>
      <vt:lpstr>Non coherent demodulation</vt:lpstr>
      <vt:lpstr>Non coherent demodulation</vt:lpstr>
      <vt:lpstr>Demodulation performance</vt:lpstr>
      <vt:lpstr>Demodulation performance</vt:lpstr>
      <vt:lpstr>Demodulation performance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</dc:title>
  <dc:creator>drianwells</dc:creator>
  <cp:lastModifiedBy>Stephen Mosey</cp:lastModifiedBy>
  <cp:revision>109</cp:revision>
  <cp:lastPrinted>1998-09-15T19:40:36Z</cp:lastPrinted>
  <dcterms:created xsi:type="dcterms:W3CDTF">1995-09-21T17:31:00Z</dcterms:created>
  <dcterms:modified xsi:type="dcterms:W3CDTF">2020-10-20T09:14:10Z</dcterms:modified>
</cp:coreProperties>
</file>