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20" r:id="rId1"/>
  </p:sldMasterIdLst>
  <p:notesMasterIdLst>
    <p:notesMasterId r:id="rId32"/>
  </p:notesMasterIdLst>
  <p:handoutMasterIdLst>
    <p:handoutMasterId r:id="rId33"/>
  </p:handoutMasterIdLst>
  <p:sldIdLst>
    <p:sldId id="274" r:id="rId2"/>
    <p:sldId id="275" r:id="rId3"/>
    <p:sldId id="281" r:id="rId4"/>
    <p:sldId id="282" r:id="rId5"/>
    <p:sldId id="283" r:id="rId6"/>
    <p:sldId id="258" r:id="rId7"/>
    <p:sldId id="279" r:id="rId8"/>
    <p:sldId id="280" r:id="rId9"/>
    <p:sldId id="259" r:id="rId10"/>
    <p:sldId id="284" r:id="rId11"/>
    <p:sldId id="266" r:id="rId12"/>
    <p:sldId id="265" r:id="rId13"/>
    <p:sldId id="268" r:id="rId14"/>
    <p:sldId id="267" r:id="rId15"/>
    <p:sldId id="263" r:id="rId16"/>
    <p:sldId id="278" r:id="rId17"/>
    <p:sldId id="276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295" r:id="rId29"/>
    <p:sldId id="296" r:id="rId30"/>
    <p:sldId id="297" r:id="rId31"/>
  </p:sldIdLst>
  <p:sldSz cx="9144000" cy="6858000" type="screen4x3"/>
  <p:notesSz cx="6858000" cy="96869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34B35-C4FB-43A8-8252-E9BC76BD7AC3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930CC-F09F-4600-B3EF-9C9729881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3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D3D89-E562-4356-AA41-23BFC583F8E0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8063" y="727075"/>
            <a:ext cx="4841875" cy="3632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00575"/>
            <a:ext cx="5486400" cy="43592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A1F9A-3CD8-4050-9C35-344EF9B8B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7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813C515-6154-4F02-81A6-1C06286AB29D}" type="slidenum">
              <a:rPr lang="en-US" altLang="en-US" sz="1200" smtClean="0"/>
              <a:pPr/>
              <a:t>7</a:t>
            </a:fld>
            <a:endParaRPr lang="en-US" altLang="en-US" sz="120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CCF0E98-F526-47FA-934B-2DC5F0D45C8C}" type="slidenum">
              <a:rPr lang="en-US" altLang="en-US" sz="1200" smtClean="0"/>
              <a:pPr/>
              <a:t>8</a:t>
            </a:fld>
            <a:endParaRPr lang="en-US" altLang="en-US" sz="120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B5F8B2D-CF36-47E4-AB81-D31246919D46}" type="slidenum">
              <a:rPr lang="en-US" altLang="en-US" sz="1200" smtClean="0"/>
              <a:pPr/>
              <a:t>16</a:t>
            </a:fld>
            <a:endParaRPr lang="en-US" altLang="en-US" sz="1200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3C72F5-B88A-4B8D-BAA7-0E1384365540}" type="slidenum">
              <a:rPr lang="en-US" altLang="en-US" sz="1200" smtClean="0"/>
              <a:pPr/>
              <a:t>17</a:t>
            </a:fld>
            <a:endParaRPr lang="en-US" altLang="en-US" sz="1200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1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25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9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63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11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23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5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7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4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8D002-83AB-45F1-9CD0-D09A01549C5D}" type="datetimeFigureOut">
              <a:rPr lang="en-GB" smtClean="0"/>
              <a:t>25/02/2018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6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en-GB" dirty="0" smtClean="0"/>
              <a:t>Questionnaires and Surveys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1844824"/>
            <a:ext cx="3312368" cy="3744416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altLang="en-US" dirty="0" smtClean="0">
                <a:solidFill>
                  <a:schemeClr val="tx1"/>
                </a:solidFill>
              </a:rPr>
              <a:t>Tools for collecting information to describe, compare, or explain an event or situation, as well as, knowledge, attitudes, behaviors, and/or socio-demographic characteristics on a particular target group.</a:t>
            </a:r>
          </a:p>
          <a:p>
            <a:endParaRPr lang="en-GB" dirty="0"/>
          </a:p>
        </p:txBody>
      </p:sp>
      <p:pic>
        <p:nvPicPr>
          <p:cNvPr id="1026" name="Picture 2" descr="Image result for questionnaires and surveys pp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948" y="1556792"/>
            <a:ext cx="509595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5762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en-US" dirty="0" smtClean="0"/>
              <a:t>A tool for collecting information to describe, compare, or explain an event or situation, as well as, knowledge, attitudes, behaviors, and/or socio-demographic characteristics on a particular individuals in a target group.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e.g. PARQ, bank details </a:t>
            </a:r>
            <a:r>
              <a:rPr lang="en-US" altLang="en-US" dirty="0" err="1" smtClean="0"/>
              <a:t>etc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B050"/>
                </a:solidFill>
                <a:latin typeface="Trebuchet MS" pitchFamily="34" charset="0"/>
              </a:rPr>
              <a:t>Triangulation of data - they can be combined with other types / sources of information for confirmation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05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An </a:t>
            </a:r>
            <a:r>
              <a:rPr lang="en-GB" dirty="0">
                <a:solidFill>
                  <a:srgbClr val="FF0000"/>
                </a:solidFill>
              </a:rPr>
              <a:t>umbrella term that includes questionnaire, interview, observation method as a tool for collecting information. 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best, quickest and inexpensive way of conducting a survey, is the questionnaire.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solidFill>
                  <a:srgbClr val="0070C0"/>
                </a:solidFill>
              </a:rPr>
              <a:t>Surveys </a:t>
            </a:r>
            <a:r>
              <a:rPr lang="en-GB" dirty="0">
                <a:solidFill>
                  <a:srgbClr val="0070C0"/>
                </a:solidFill>
              </a:rPr>
              <a:t>are usually conducted for research or studies, while </a:t>
            </a:r>
            <a:r>
              <a:rPr lang="en-GB" dirty="0">
                <a:solidFill>
                  <a:srgbClr val="FF0000"/>
                </a:solidFill>
              </a:rPr>
              <a:t>questionnaire is used just to collect information such as job application or patient history form, etc.</a:t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06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Differences?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A questionnaire is a set of written questions used for collecting information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A questionnaire does not use aggregate data for statistical analysis</a:t>
            </a:r>
            <a:r>
              <a:rPr lang="en-GB" dirty="0" smtClean="0">
                <a:solidFill>
                  <a:srgbClr val="00B0F0"/>
                </a:solidFill>
              </a:rPr>
              <a:t>.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7030A0"/>
                </a:solidFill>
              </a:rPr>
              <a:t>A questionnaire is a series of questions used for gathering information that is used to benefit a single individual. While more than one individual might complete the questionnaire, the responses are not aggregated for analysis</a:t>
            </a:r>
            <a:r>
              <a:rPr lang="en-GB" dirty="0" smtClean="0">
                <a:solidFill>
                  <a:srgbClr val="7030A0"/>
                </a:solidFill>
              </a:rPr>
              <a:t>.</a:t>
            </a:r>
          </a:p>
          <a:p>
            <a:endParaRPr lang="en-GB" dirty="0"/>
          </a:p>
          <a:p>
            <a:r>
              <a:rPr lang="en-GB" dirty="0">
                <a:solidFill>
                  <a:srgbClr val="00B050"/>
                </a:solidFill>
              </a:rPr>
              <a:t>A </a:t>
            </a:r>
            <a:r>
              <a:rPr lang="en-GB" dirty="0" smtClean="0">
                <a:solidFill>
                  <a:srgbClr val="00B050"/>
                </a:solidFill>
              </a:rPr>
              <a:t>survey is </a:t>
            </a:r>
            <a:r>
              <a:rPr lang="en-GB" dirty="0">
                <a:solidFill>
                  <a:srgbClr val="00B050"/>
                </a:solidFill>
              </a:rPr>
              <a:t>the process of gathering information for statistical analysis to benefit a group of individuals. The responses are aggregated to draw a conclusion</a:t>
            </a:r>
            <a:r>
              <a:rPr lang="en-GB" dirty="0" smtClean="0">
                <a:solidFill>
                  <a:srgbClr val="00B050"/>
                </a:solidFill>
              </a:rPr>
              <a:t>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i="1" dirty="0" smtClean="0">
                <a:solidFill>
                  <a:srgbClr val="FF0000"/>
                </a:solidFill>
              </a:rPr>
              <a:t>a </a:t>
            </a:r>
            <a:r>
              <a:rPr lang="en-GB" i="1" dirty="0">
                <a:solidFill>
                  <a:srgbClr val="FF0000"/>
                </a:solidFill>
              </a:rPr>
              <a:t>survey is the process of collecting and </a:t>
            </a:r>
            <a:r>
              <a:rPr lang="en-GB" i="1" dirty="0" smtClean="0">
                <a:solidFill>
                  <a:srgbClr val="FF0000"/>
                </a:solidFill>
              </a:rPr>
              <a:t>analysing </a:t>
            </a:r>
            <a:r>
              <a:rPr lang="en-GB" i="1" dirty="0">
                <a:solidFill>
                  <a:srgbClr val="FF0000"/>
                </a:solidFill>
              </a:rPr>
              <a:t>the data, where the questionnaire is the set of questions used to gather the information.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2406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Questionnaires / Surveys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Data Collection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Lifestyle Behaviours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PARQ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1600" dirty="0" smtClean="0"/>
              <a:t>i.e. how many fruit and veg portions do you consume each day?</a:t>
            </a:r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You can design these as the information is exact and defines an opinion or </a:t>
            </a:r>
            <a:r>
              <a:rPr lang="en-GB" sz="1600" dirty="0" err="1" smtClean="0">
                <a:solidFill>
                  <a:srgbClr val="FF0000"/>
                </a:solidFill>
              </a:rPr>
              <a:t>beahviour</a:t>
            </a:r>
            <a:r>
              <a:rPr lang="en-GB" sz="1600" dirty="0" smtClean="0">
                <a:solidFill>
                  <a:srgbClr val="FF0000"/>
                </a:solidFill>
              </a:rPr>
              <a:t>.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Inferential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err="1" smtClean="0">
                <a:solidFill>
                  <a:srgbClr val="0070C0"/>
                </a:solidFill>
              </a:rPr>
              <a:t>Brums</a:t>
            </a: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Mood disorder Qu</a:t>
            </a:r>
            <a:endParaRPr lang="en-GB" sz="2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Multiple responses are combine to infer an outcome response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You cannot design these as they need validating so you must use a pre-validated questionnaire</a:t>
            </a:r>
            <a:endParaRPr lang="en-GB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53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of questionnaires / measures in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latin typeface="Trebuchet MS" pitchFamily="34" charset="0"/>
            </a:endParaRPr>
          </a:p>
          <a:p>
            <a:r>
              <a:rPr lang="en-GB" dirty="0" smtClean="0">
                <a:latin typeface="Trebuchet MS" pitchFamily="34" charset="0"/>
              </a:rPr>
              <a:t>Where have you come across these?</a:t>
            </a:r>
          </a:p>
          <a:p>
            <a:pPr>
              <a:buNone/>
            </a:pPr>
            <a:endParaRPr lang="en-GB" dirty="0" smtClean="0">
              <a:latin typeface="Trebuchet MS" pitchFamily="34" charset="0"/>
            </a:endParaRPr>
          </a:p>
          <a:p>
            <a:r>
              <a:rPr lang="en-GB" dirty="0" smtClean="0">
                <a:latin typeface="Trebuchet MS" pitchFamily="34" charset="0"/>
              </a:rPr>
              <a:t>What types of research are they good for?</a:t>
            </a:r>
          </a:p>
          <a:p>
            <a:endParaRPr lang="en-GB" dirty="0" smtClean="0">
              <a:latin typeface="Trebuchet MS" pitchFamily="34" charset="0"/>
            </a:endParaRPr>
          </a:p>
          <a:p>
            <a:r>
              <a:rPr lang="en-GB" dirty="0" smtClean="0">
                <a:latin typeface="Trebuchet MS" pitchFamily="34" charset="0"/>
              </a:rPr>
              <a:t>Limitations of questionnaires?</a:t>
            </a:r>
          </a:p>
          <a:p>
            <a:endParaRPr lang="en-GB" dirty="0" smtClean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332656"/>
            <a:ext cx="7848600" cy="1163216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Measurement </a:t>
            </a:r>
            <a:r>
              <a:rPr lang="en-US" sz="5400" dirty="0">
                <a:solidFill>
                  <a:schemeClr val="tx2">
                    <a:satMod val="130000"/>
                  </a:schemeClr>
                </a:solidFill>
              </a:rPr>
              <a:t>Of </a:t>
            </a: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Responses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2060848"/>
            <a:ext cx="7772400" cy="2520280"/>
          </a:xfrm>
        </p:spPr>
        <p:txBody>
          <a:bodyPr/>
          <a:lstStyle/>
          <a:p>
            <a:pPr eaLnBrk="1" hangingPunct="1"/>
            <a:r>
              <a:rPr lang="en-US" altLang="en-US" sz="4400" dirty="0" smtClean="0"/>
              <a:t>Nominal or categorical choices</a:t>
            </a:r>
          </a:p>
          <a:p>
            <a:pPr eaLnBrk="1" hangingPunct="1"/>
            <a:r>
              <a:rPr lang="en-US" altLang="en-US" sz="4400" dirty="0" smtClean="0"/>
              <a:t>Ordinal</a:t>
            </a:r>
          </a:p>
          <a:p>
            <a:pPr eaLnBrk="1" hangingPunct="1"/>
            <a:r>
              <a:rPr lang="en-US" altLang="en-US" sz="4400" dirty="0" smtClean="0"/>
              <a:t>Ratio / Interval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515719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What do you want to use the information for?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6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404664"/>
            <a:ext cx="5257800" cy="9906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/>
              <a:t>Questions Format</a:t>
            </a: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15064" cy="5060032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dirty="0" smtClean="0"/>
              <a:t>Open questions - more information but difficult to codify, enter, and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.</a:t>
            </a:r>
          </a:p>
          <a:p>
            <a:pPr marL="0" indent="0">
              <a:buNone/>
            </a:pPr>
            <a:endParaRPr lang="en-US" altLang="en-US" dirty="0" smtClean="0"/>
          </a:p>
          <a:p>
            <a:pPr marL="0" indent="0">
              <a:buNone/>
            </a:pPr>
            <a:r>
              <a:rPr lang="en-US" altLang="en-US" dirty="0" smtClean="0"/>
              <a:t>Which fruit and veg do you eat on most days?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Closed questions - less information but easy to codify, enter, an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 </a:t>
            </a:r>
          </a:p>
          <a:p>
            <a:pPr eaLnBrk="1" hangingPunct="1"/>
            <a:endParaRPr lang="en-US" altLang="en-US" dirty="0"/>
          </a:p>
          <a:p>
            <a:pPr marL="0" indent="0" eaLnBrk="1" hangingPunct="1">
              <a:buNone/>
            </a:pPr>
            <a:r>
              <a:rPr lang="en-US" altLang="en-US" sz="2600" dirty="0" smtClean="0"/>
              <a:t>How many pieces of fruit and veg do you eat on most days?  </a:t>
            </a:r>
            <a:endParaRPr lang="en-US" altLang="en-US" sz="2600" dirty="0" smtClean="0"/>
          </a:p>
          <a:p>
            <a:pPr marL="0" indent="0" eaLnBrk="1" hangingPunct="1">
              <a:buNone/>
            </a:pPr>
            <a:endParaRPr lang="en-US" altLang="en-US" sz="2600" dirty="0"/>
          </a:p>
          <a:p>
            <a:pPr marL="0" indent="0" eaLnBrk="1" hangingPunct="1">
              <a:buNone/>
            </a:pPr>
            <a:r>
              <a:rPr lang="en-US" altLang="en-US" dirty="0" smtClean="0"/>
              <a:t>	</a:t>
            </a:r>
            <a:r>
              <a:rPr lang="en-US" altLang="en-US" dirty="0" smtClean="0">
                <a:solidFill>
                  <a:srgbClr val="00B050"/>
                </a:solidFill>
              </a:rPr>
              <a:t>0	1-2		3-4	5/+</a:t>
            </a:r>
            <a:endParaRPr lang="en-US" altLang="en-US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13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Closed Questions provide a choice of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50014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>
                <a:latin typeface="+mj-lt"/>
              </a:rPr>
              <a:t>Likert scale: </a:t>
            </a:r>
          </a:p>
          <a:p>
            <a:endParaRPr lang="en-US" dirty="0">
              <a:latin typeface="+mj-lt"/>
            </a:endParaRPr>
          </a:p>
          <a:p>
            <a:r>
              <a:rPr lang="en-US" dirty="0" smtClean="0">
                <a:latin typeface="+mj-lt"/>
              </a:rPr>
              <a:t>A </a:t>
            </a:r>
            <a:r>
              <a:rPr lang="en-US" b="1" dirty="0" smtClean="0">
                <a:latin typeface="+mj-lt"/>
              </a:rPr>
              <a:t>Likert scale</a:t>
            </a:r>
            <a:r>
              <a:rPr lang="en-US" dirty="0" smtClean="0">
                <a:latin typeface="+mj-lt"/>
              </a:rPr>
              <a:t> is a type of psychometric response scale often used in questionnaires, and is the most widely used scale in survey research. </a:t>
            </a:r>
            <a:endParaRPr lang="en-GB" dirty="0" smtClean="0">
              <a:latin typeface="+mj-lt"/>
            </a:endParaRP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r>
              <a:rPr lang="en-US" dirty="0" smtClean="0">
                <a:latin typeface="+mj-lt"/>
              </a:rPr>
              <a:t>When responding to a Likert questionnaire item, respondents specify their level of agreement to a statement. </a:t>
            </a:r>
            <a:endParaRPr lang="en-GB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499176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Course Evaluation Questionnaire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0857498"/>
              </p:ext>
            </p:extLst>
          </p:nvPr>
        </p:nvGraphicFramePr>
        <p:xfrm>
          <a:off x="395537" y="1124746"/>
          <a:ext cx="8280918" cy="5544613"/>
        </p:xfrm>
        <a:graphic>
          <a:graphicData uri="http://schemas.openxmlformats.org/drawingml/2006/table">
            <a:tbl>
              <a:tblPr firstRow="1" bandRow="1" bandCol="1">
                <a:tableStyleId>{5C22544A-7EE6-4342-B048-85BDC9FD1C3A}</a:tableStyleId>
              </a:tblPr>
              <a:tblGrid>
                <a:gridCol w="4430803"/>
                <a:gridCol w="738605"/>
                <a:gridCol w="543671"/>
                <a:gridCol w="699946"/>
                <a:gridCol w="699123"/>
                <a:gridCol w="699946"/>
                <a:gridCol w="468824"/>
              </a:tblGrid>
              <a:tr h="6736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4287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Definitely 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Mostly 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Neither agree nor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Mostly disagree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Definitely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N/A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Your contribution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You were sufficiently prepared for the module’s sessions.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You made appropriate contributions to the module’s sessions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teaching on my module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Lecturers are good at explaining things.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Lecturers have made the subject interesting.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The module has challenged me to achieve my best work.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000">
                          <a:effectLst/>
                        </a:rPr>
                        <a:t>The module is intellectually stimulating.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Module content and structure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The content of the module enabled me to meet the Learning Outcomes. 	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7484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	The module has provided me with opportunities to explore ideas or concepts in depth.	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The module has provided me with opportunities to bring together information from different topics.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000">
                          <a:effectLst/>
                        </a:rPr>
                        <a:t>The overall structure of the module was clear and coherent.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Module delivery and organisation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5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latin typeface="Trebuchet MS" pitchFamily="34" charset="0"/>
              </a:rPr>
              <a:t>Ice cream is good for breakfast.</a:t>
            </a:r>
            <a:endParaRPr lang="en-GB" dirty="0" smtClean="0">
              <a:latin typeface="Trebuchet MS" pitchFamily="34" charset="0"/>
            </a:endParaRPr>
          </a:p>
          <a:p>
            <a:pPr lvl="1"/>
            <a:r>
              <a:rPr lang="en-US" sz="2200" dirty="0" smtClean="0">
                <a:latin typeface="Trebuchet MS" pitchFamily="34" charset="0"/>
              </a:rPr>
              <a:t>Strongly disagree </a:t>
            </a:r>
            <a:endParaRPr lang="en-GB" sz="2200" dirty="0" smtClean="0">
              <a:latin typeface="Trebuchet MS" pitchFamily="34" charset="0"/>
            </a:endParaRPr>
          </a:p>
          <a:p>
            <a:pPr lvl="1"/>
            <a:r>
              <a:rPr lang="en-US" sz="2200" dirty="0" smtClean="0">
                <a:latin typeface="Trebuchet MS" pitchFamily="34" charset="0"/>
              </a:rPr>
              <a:t>Disagree </a:t>
            </a:r>
            <a:endParaRPr lang="en-GB" sz="2200" dirty="0" smtClean="0">
              <a:latin typeface="Trebuchet MS" pitchFamily="34" charset="0"/>
            </a:endParaRPr>
          </a:p>
          <a:p>
            <a:pPr lvl="1"/>
            <a:r>
              <a:rPr lang="en-US" sz="2200" dirty="0" smtClean="0">
                <a:latin typeface="Trebuchet MS" pitchFamily="34" charset="0"/>
              </a:rPr>
              <a:t>Neither agree nor disagree </a:t>
            </a:r>
            <a:endParaRPr lang="en-GB" sz="2200" dirty="0" smtClean="0">
              <a:latin typeface="Trebuchet MS" pitchFamily="34" charset="0"/>
            </a:endParaRPr>
          </a:p>
          <a:p>
            <a:pPr lvl="1"/>
            <a:r>
              <a:rPr lang="en-US" sz="2200" dirty="0" smtClean="0">
                <a:latin typeface="Trebuchet MS" pitchFamily="34" charset="0"/>
              </a:rPr>
              <a:t>Agree </a:t>
            </a:r>
            <a:endParaRPr lang="en-GB" sz="2200" dirty="0" smtClean="0">
              <a:latin typeface="Trebuchet MS" pitchFamily="34" charset="0"/>
            </a:endParaRPr>
          </a:p>
          <a:p>
            <a:pPr lvl="1"/>
            <a:r>
              <a:rPr lang="en-US" sz="2200" dirty="0" smtClean="0">
                <a:latin typeface="Trebuchet MS" pitchFamily="34" charset="0"/>
              </a:rPr>
              <a:t>Strongly agree </a:t>
            </a:r>
          </a:p>
          <a:p>
            <a:pPr lvl="1"/>
            <a:endParaRPr lang="en-GB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Likert scaling is a bipolar scaling method, measuring either positive and negative response to a statement.</a:t>
            </a:r>
          </a:p>
          <a:p>
            <a:pPr marL="0" indent="0">
              <a:buNone/>
            </a:pPr>
            <a:r>
              <a:rPr lang="en-US" dirty="0" smtClean="0">
                <a:latin typeface="Trebuchet MS" pitchFamily="34" charset="0"/>
              </a:rPr>
              <a:t> </a:t>
            </a:r>
            <a:r>
              <a:rPr lang="en-US" sz="2800" dirty="0" smtClean="0">
                <a:solidFill>
                  <a:srgbClr val="FF0000"/>
                </a:solidFill>
                <a:latin typeface="Trebuchet MS" pitchFamily="34" charset="0"/>
              </a:rPr>
              <a:t>often useful to have an even point scale so the respondent doesn’t default to the middle choice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3376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It is considered symmetric or "balanced" because there are equal amounts of positive and negative positions</a:t>
            </a:r>
            <a:r>
              <a:rPr lang="en-GB" dirty="0" smtClean="0"/>
              <a:t>.</a:t>
            </a:r>
          </a:p>
          <a:p>
            <a:endParaRPr lang="en-GB" u="sng" baseline="30000" dirty="0" smtClean="0"/>
          </a:p>
          <a:p>
            <a:r>
              <a:rPr lang="en-GB" dirty="0" smtClean="0"/>
              <a:t>Often five ordered response levels are used, although many advocate using seven or nine levels; 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a </a:t>
            </a:r>
            <a:r>
              <a:rPr lang="en-GB" dirty="0" smtClean="0">
                <a:solidFill>
                  <a:srgbClr val="FF0000"/>
                </a:solidFill>
              </a:rPr>
              <a:t>recent empirical study found that a 5- or 7- point scale may produce slightly higher mean scores relative to the highest possible attainable score, compared to those produced from a 10-point scale, and this difference was.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format of a typical five-level Likert item is: 1-5</a:t>
            </a:r>
          </a:p>
          <a:p>
            <a:pPr lvl="1"/>
            <a:r>
              <a:rPr lang="en-GB" dirty="0" smtClean="0"/>
              <a:t>Strongly disagree</a:t>
            </a:r>
          </a:p>
          <a:p>
            <a:pPr lvl="1"/>
            <a:r>
              <a:rPr lang="en-GB" dirty="0" smtClean="0"/>
              <a:t>Disagree</a:t>
            </a:r>
          </a:p>
          <a:p>
            <a:pPr lvl="1"/>
            <a:r>
              <a:rPr lang="en-GB" dirty="0" smtClean="0"/>
              <a:t>Neither agree nor disagree</a:t>
            </a:r>
          </a:p>
          <a:p>
            <a:pPr lvl="1"/>
            <a:r>
              <a:rPr lang="en-GB" dirty="0" smtClean="0"/>
              <a:t>Agree</a:t>
            </a:r>
          </a:p>
          <a:p>
            <a:pPr lvl="1"/>
            <a:r>
              <a:rPr lang="en-GB" dirty="0" smtClean="0"/>
              <a:t>Strongly agree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 of questionnaires...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Trebuchet MS" pitchFamily="34" charset="0"/>
              </a:rPr>
              <a:t>After the questionnaire is completed, each item may be </a:t>
            </a:r>
            <a:r>
              <a:rPr lang="en-US" dirty="0" err="1" smtClean="0">
                <a:latin typeface="Trebuchet MS" pitchFamily="34" charset="0"/>
              </a:rPr>
              <a:t>analysed</a:t>
            </a:r>
            <a:r>
              <a:rPr lang="en-US" dirty="0" smtClean="0">
                <a:latin typeface="Trebuchet MS" pitchFamily="34" charset="0"/>
              </a:rPr>
              <a:t> separately or item responses may be summed to create a score for a group of items. </a:t>
            </a:r>
          </a:p>
          <a:p>
            <a:endParaRPr lang="en-US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Hence, </a:t>
            </a:r>
            <a:r>
              <a:rPr lang="en-US" dirty="0" err="1" smtClean="0">
                <a:latin typeface="Trebuchet MS" pitchFamily="34" charset="0"/>
              </a:rPr>
              <a:t>Likert</a:t>
            </a:r>
            <a:r>
              <a:rPr lang="en-US" dirty="0" smtClean="0">
                <a:latin typeface="Trebuchet MS" pitchFamily="34" charset="0"/>
              </a:rPr>
              <a:t> scales are often called summative scales.</a:t>
            </a:r>
            <a:endParaRPr lang="en-GB" dirty="0" smtClean="0">
              <a:latin typeface="Trebuchet MS" pitchFamily="34" charset="0"/>
            </a:endParaRPr>
          </a:p>
          <a:p>
            <a:endParaRPr lang="en-GB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Likert items        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dirty="0" smtClean="0">
                <a:solidFill>
                  <a:srgbClr val="FF0000"/>
                </a:solidFill>
                <a:latin typeface="Trebuchet MS" pitchFamily="34" charset="0"/>
              </a:rPr>
              <a:t>Use non parametric statistics</a:t>
            </a:r>
          </a:p>
          <a:p>
            <a:endParaRPr lang="en-US" dirty="0">
              <a:latin typeface="Trebuchet MS" pitchFamily="34" charset="0"/>
            </a:endParaRPr>
          </a:p>
          <a:p>
            <a:endParaRPr lang="en-GB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Responses to a single Likert item are normally treated as </a:t>
            </a:r>
            <a:r>
              <a:rPr lang="en-US" u="sng" dirty="0" smtClean="0">
                <a:latin typeface="Trebuchet MS" pitchFamily="34" charset="0"/>
              </a:rPr>
              <a:t>ordinal</a:t>
            </a:r>
            <a:r>
              <a:rPr lang="en-US" dirty="0" smtClean="0">
                <a:latin typeface="Trebuchet MS" pitchFamily="34" charset="0"/>
              </a:rPr>
              <a:t> data, because, especially when using only five levels, one cannot assume that respondents perceive the difference between adjacent levels as equidistant.</a:t>
            </a:r>
          </a:p>
          <a:p>
            <a:endParaRPr lang="en-US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From 6-20 (no words to accompany) e.g. RPE</a:t>
            </a:r>
          </a:p>
          <a:p>
            <a:endParaRPr lang="en-GB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When treated as ordinal data, Likert responses can be </a:t>
            </a:r>
            <a:r>
              <a:rPr lang="en-US" dirty="0" err="1" smtClean="0">
                <a:latin typeface="Trebuchet MS" pitchFamily="34" charset="0"/>
              </a:rPr>
              <a:t>analysed</a:t>
            </a:r>
            <a:r>
              <a:rPr lang="en-US" dirty="0" smtClean="0">
                <a:latin typeface="Trebuchet MS" pitchFamily="34" charset="0"/>
              </a:rPr>
              <a:t> using non-parametric tests, such as the </a:t>
            </a:r>
            <a:r>
              <a:rPr lang="en-US" u="sng" dirty="0" smtClean="0">
                <a:latin typeface="Trebuchet MS" pitchFamily="34" charset="0"/>
              </a:rPr>
              <a:t>Mann-Whitney test</a:t>
            </a:r>
            <a:r>
              <a:rPr lang="en-US" dirty="0" smtClean="0">
                <a:latin typeface="Trebuchet MS" pitchFamily="34" charset="0"/>
              </a:rPr>
              <a:t>, and the </a:t>
            </a:r>
            <a:r>
              <a:rPr lang="en-US" u="sng" dirty="0" err="1" smtClean="0">
                <a:latin typeface="Trebuchet MS" pitchFamily="34" charset="0"/>
              </a:rPr>
              <a:t>Kruskal</a:t>
            </a:r>
            <a:r>
              <a:rPr lang="en-US" u="sng" dirty="0" smtClean="0">
                <a:latin typeface="Trebuchet MS" pitchFamily="34" charset="0"/>
              </a:rPr>
              <a:t>-Wallis test</a:t>
            </a:r>
            <a:r>
              <a:rPr lang="en-US" dirty="0" smtClean="0">
                <a:latin typeface="Trebuchet MS" pitchFamily="34" charset="0"/>
              </a:rPr>
              <a:t>.</a:t>
            </a:r>
            <a:endParaRPr lang="en-GB" dirty="0" smtClean="0">
              <a:latin typeface="Trebuchet MS" pitchFamily="34" charset="0"/>
            </a:endParaRPr>
          </a:p>
          <a:p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4139952" y="692696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with </a:t>
            </a:r>
            <a:r>
              <a:rPr lang="en-GB" dirty="0" err="1" smtClean="0"/>
              <a:t>Likert</a:t>
            </a:r>
            <a:r>
              <a:rPr lang="en-GB" dirty="0" smtClean="0"/>
              <a:t> scales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>
                <a:latin typeface="Trebuchet MS" pitchFamily="34" charset="0"/>
              </a:rPr>
              <a:t>Likert scales may be subject to distortion from several causes:</a:t>
            </a:r>
          </a:p>
          <a:p>
            <a:pPr>
              <a:buNone/>
            </a:pPr>
            <a:endParaRPr lang="en-GB" dirty="0" smtClean="0">
              <a:latin typeface="Trebuchet MS" pitchFamily="34" charset="0"/>
            </a:endParaRPr>
          </a:p>
          <a:p>
            <a:pPr lvl="1"/>
            <a:r>
              <a:rPr lang="en-US" dirty="0" smtClean="0">
                <a:latin typeface="Trebuchet MS" pitchFamily="34" charset="0"/>
              </a:rPr>
              <a:t>Respondents may avoid using extreme response categories (</a:t>
            </a:r>
            <a:r>
              <a:rPr lang="en-US" i="1" dirty="0" smtClean="0">
                <a:latin typeface="Trebuchet MS" pitchFamily="34" charset="0"/>
              </a:rPr>
              <a:t>central tendency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/>
            <a:endParaRPr lang="en-US" dirty="0" smtClean="0">
              <a:latin typeface="Trebuchet MS" pitchFamily="34" charset="0"/>
            </a:endParaRPr>
          </a:p>
          <a:p>
            <a:pPr lvl="1"/>
            <a:r>
              <a:rPr lang="en-US" dirty="0" smtClean="0">
                <a:latin typeface="Trebuchet MS" pitchFamily="34" charset="0"/>
              </a:rPr>
              <a:t>agree with statements as presented (</a:t>
            </a:r>
            <a:r>
              <a:rPr lang="en-US" i="1" dirty="0" smtClean="0">
                <a:latin typeface="Trebuchet MS" pitchFamily="34" charset="0"/>
              </a:rPr>
              <a:t>acquiescence response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/>
            <a:endParaRPr lang="en-GB" dirty="0" smtClean="0">
              <a:latin typeface="Trebuchet MS" pitchFamily="34" charset="0"/>
            </a:endParaRPr>
          </a:p>
          <a:p>
            <a:pPr lvl="1"/>
            <a:r>
              <a:rPr lang="en-US" dirty="0" smtClean="0">
                <a:latin typeface="Trebuchet MS" pitchFamily="34" charset="0"/>
              </a:rPr>
              <a:t>or try to portray themselves or their group in a more favorable light (</a:t>
            </a:r>
            <a:r>
              <a:rPr lang="en-US" i="1" dirty="0" smtClean="0">
                <a:latin typeface="Trebuchet MS" pitchFamily="34" charset="0"/>
              </a:rPr>
              <a:t>social desirability bias</a:t>
            </a:r>
            <a:r>
              <a:rPr lang="en-US" dirty="0" smtClean="0">
                <a:latin typeface="Trebuchet MS" pitchFamily="34" charset="0"/>
              </a:rPr>
              <a:t>).</a:t>
            </a:r>
            <a:endParaRPr lang="en-GB" dirty="0" smtClean="0">
              <a:latin typeface="Trebuchet MS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352928" cy="1447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 smtClean="0"/>
              <a:t>Designing a questionnaire / Survey</a:t>
            </a:r>
            <a:endParaRPr 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00808"/>
            <a:ext cx="7920880" cy="460851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/>
              <a:t>All questions must be relevant to the research.</a:t>
            </a:r>
          </a:p>
          <a:p>
            <a:pPr eaLnBrk="1" hangingPunct="1"/>
            <a:r>
              <a:rPr lang="en-US" altLang="en-US" sz="2800" dirty="0" smtClean="0"/>
              <a:t>Make sure the question is unambiguous questions using  conventional language.</a:t>
            </a:r>
          </a:p>
          <a:p>
            <a:r>
              <a:rPr lang="en-US" altLang="en-US" sz="2800" dirty="0" smtClean="0"/>
              <a:t>Use complete sentences</a:t>
            </a:r>
          </a:p>
          <a:p>
            <a:r>
              <a:rPr lang="en-US" altLang="en-US" sz="2800" dirty="0" smtClean="0"/>
              <a:t>Avoid abbreviations</a:t>
            </a:r>
          </a:p>
          <a:p>
            <a:r>
              <a:rPr lang="en-US" altLang="en-US" sz="2800" dirty="0" smtClean="0"/>
              <a:t>Review questions with experts and potential respondents</a:t>
            </a:r>
          </a:p>
          <a:p>
            <a:r>
              <a:rPr lang="en-US" altLang="en-US" sz="2800" dirty="0" smtClean="0"/>
              <a:t>Use shorter questions</a:t>
            </a:r>
          </a:p>
          <a:p>
            <a:pPr eaLnBrk="1" hangingPunct="1"/>
            <a:endParaRPr lang="en-US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7952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57200"/>
            <a:ext cx="7560840" cy="1447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How To </a:t>
            </a:r>
            <a:r>
              <a:rPr lang="en-US" sz="4800" dirty="0" smtClean="0">
                <a:solidFill>
                  <a:schemeClr val="tx2">
                    <a:satMod val="130000"/>
                  </a:schemeClr>
                </a:solidFill>
              </a:rPr>
              <a:t>Obtain Valid </a:t>
            </a: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Information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438400"/>
            <a:ext cx="8352928" cy="38100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altLang="en-US" sz="4400" dirty="0" smtClean="0"/>
              <a:t>Avoid double negative questions</a:t>
            </a:r>
          </a:p>
          <a:p>
            <a:pPr eaLnBrk="1" hangingPunct="1"/>
            <a:r>
              <a:rPr lang="en-US" altLang="en-US" sz="4400" dirty="0" smtClean="0"/>
              <a:t>Avoid leading or biasing the questions</a:t>
            </a:r>
          </a:p>
          <a:p>
            <a:pPr eaLnBrk="1" hangingPunct="1"/>
            <a:r>
              <a:rPr lang="en-US" altLang="en-US" sz="4400" dirty="0" smtClean="0"/>
              <a:t>Adopt/adapt questions used successfully in other questionnaires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0241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Differences in responses -2 variables </a:t>
            </a:r>
          </a:p>
          <a:p>
            <a:r>
              <a:rPr lang="en-GB" sz="1600" dirty="0" smtClean="0"/>
              <a:t>2 groups				</a:t>
            </a:r>
            <a:r>
              <a:rPr lang="en-GB" sz="1600" dirty="0" smtClean="0">
                <a:solidFill>
                  <a:srgbClr val="7030A0"/>
                </a:solidFill>
              </a:rPr>
              <a:t>Mann-Whitney –U test</a:t>
            </a:r>
          </a:p>
          <a:p>
            <a:r>
              <a:rPr lang="en-GB" sz="1600" dirty="0" smtClean="0"/>
              <a:t>1 group measured twice			</a:t>
            </a:r>
            <a:r>
              <a:rPr lang="en-GB" sz="1600" dirty="0" err="1" smtClean="0">
                <a:solidFill>
                  <a:srgbClr val="7030A0"/>
                </a:solidFill>
              </a:rPr>
              <a:t>Wilcoxen</a:t>
            </a:r>
            <a:r>
              <a:rPr lang="en-GB" sz="1600" dirty="0" smtClean="0">
                <a:solidFill>
                  <a:srgbClr val="7030A0"/>
                </a:solidFill>
              </a:rPr>
              <a:t> Matched pairs</a:t>
            </a:r>
            <a:endParaRPr lang="en-GB" sz="1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sz="1600" dirty="0" smtClean="0"/>
          </a:p>
          <a:p>
            <a:r>
              <a:rPr lang="en-GB" sz="1600" dirty="0" smtClean="0"/>
              <a:t>Associated changes in responses 		</a:t>
            </a:r>
            <a:r>
              <a:rPr lang="en-GB" sz="1600" dirty="0" smtClean="0">
                <a:solidFill>
                  <a:srgbClr val="00B050"/>
                </a:solidFill>
              </a:rPr>
              <a:t>Spearman Rank Order.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Differences in responses  - 3 or more variables</a:t>
            </a: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1800" dirty="0" smtClean="0"/>
              <a:t>3 groups				</a:t>
            </a:r>
            <a:r>
              <a:rPr lang="en-GB" sz="1800" dirty="0" err="1" smtClean="0">
                <a:solidFill>
                  <a:srgbClr val="00B0F0"/>
                </a:solidFill>
              </a:rPr>
              <a:t>Kurskal</a:t>
            </a:r>
            <a:r>
              <a:rPr lang="en-GB" sz="1800" dirty="0" smtClean="0">
                <a:solidFill>
                  <a:srgbClr val="00B0F0"/>
                </a:solidFill>
              </a:rPr>
              <a:t>- Wallis ANOVA</a:t>
            </a:r>
          </a:p>
          <a:p>
            <a:r>
              <a:rPr lang="en-GB" sz="1800" dirty="0" smtClean="0"/>
              <a:t>1 group measured 3 times		</a:t>
            </a:r>
            <a:r>
              <a:rPr lang="en-GB" sz="1800" dirty="0" smtClean="0">
                <a:solidFill>
                  <a:srgbClr val="00B0F0"/>
                </a:solidFill>
              </a:rPr>
              <a:t>Friedman’s 2 way ANOVA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If the data is normal then use Chi squared</a:t>
            </a:r>
          </a:p>
        </p:txBody>
      </p:sp>
    </p:spTree>
    <p:extLst>
      <p:ext uri="{BB962C8B-B14F-4D97-AF65-F5344CB8AC3E}">
        <p14:creationId xmlns:p14="http://schemas.microsoft.com/office/powerpoint/2010/main" val="2185688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735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08720"/>
            <a:ext cx="8219256" cy="521744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What is the impact of music on rate of perceived exertion?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497099"/>
              </p:ext>
            </p:extLst>
          </p:nvPr>
        </p:nvGraphicFramePr>
        <p:xfrm>
          <a:off x="3275856" y="1518672"/>
          <a:ext cx="4032447" cy="53393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43204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 music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Slow music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Fast Music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14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14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15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15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15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13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14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9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9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16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12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13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11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12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14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17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  <a:tr h="44740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11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9</a:t>
                      </a:r>
                      <a:endParaRPr lang="en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12</a:t>
                      </a:r>
                      <a:endParaRPr lang="en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1520" y="2420888"/>
            <a:ext cx="216024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Question:</a:t>
            </a:r>
          </a:p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On a scale of 6-20 how do you feel now?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60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Friedman’s 2 way ANOVA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Variable view</a:t>
            </a:r>
          </a:p>
          <a:p>
            <a:r>
              <a:rPr lang="en-GB" dirty="0" smtClean="0"/>
              <a:t>Participant id – optional</a:t>
            </a:r>
          </a:p>
          <a:p>
            <a:r>
              <a:rPr lang="en-GB" dirty="0" smtClean="0"/>
              <a:t>Name – 	</a:t>
            </a:r>
            <a:r>
              <a:rPr lang="en-GB" dirty="0" err="1" smtClean="0"/>
              <a:t>nomusci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slow			</a:t>
            </a:r>
            <a:r>
              <a:rPr lang="en-GB" sz="2400" dirty="0" smtClean="0">
                <a:solidFill>
                  <a:srgbClr val="FF0000"/>
                </a:solidFill>
              </a:rPr>
              <a:t>in measure click ordinal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fast </a:t>
            </a:r>
          </a:p>
          <a:p>
            <a:pPr marL="0" indent="0">
              <a:buNone/>
            </a:pPr>
            <a:r>
              <a:rPr lang="en-GB" dirty="0" smtClean="0"/>
              <a:t>Data view </a:t>
            </a:r>
          </a:p>
          <a:p>
            <a:r>
              <a:rPr lang="en-GB" dirty="0" smtClean="0"/>
              <a:t>copy and paste data from excel</a:t>
            </a:r>
          </a:p>
        </p:txBody>
      </p:sp>
    </p:spTree>
    <p:extLst>
      <p:ext uri="{BB962C8B-B14F-4D97-AF65-F5344CB8AC3E}">
        <p14:creationId xmlns:p14="http://schemas.microsoft.com/office/powerpoint/2010/main" val="424908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Conducting the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Analyse</a:t>
            </a:r>
          </a:p>
          <a:p>
            <a:pPr marL="0" indent="0">
              <a:buNone/>
            </a:pPr>
            <a:r>
              <a:rPr lang="en-GB" dirty="0" smtClean="0"/>
              <a:t>Non-parametric</a:t>
            </a:r>
          </a:p>
          <a:p>
            <a:pPr marL="0" indent="0">
              <a:buNone/>
            </a:pPr>
            <a:r>
              <a:rPr lang="en-GB" dirty="0" smtClean="0"/>
              <a:t>Legacy dialogues</a:t>
            </a:r>
          </a:p>
          <a:p>
            <a:pPr marL="0" indent="0">
              <a:buNone/>
            </a:pPr>
            <a:r>
              <a:rPr lang="en-GB" dirty="0" smtClean="0"/>
              <a:t>K related samples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Move all 3 scores into test 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13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the test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Click on statistics – </a:t>
            </a:r>
            <a:r>
              <a:rPr lang="en-GB" dirty="0" err="1" smtClean="0"/>
              <a:t>descriptives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Friedman then OK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Assym</a:t>
            </a:r>
            <a:r>
              <a:rPr lang="en-GB" dirty="0" smtClean="0">
                <a:solidFill>
                  <a:srgbClr val="FF0000"/>
                </a:solidFill>
              </a:rPr>
              <a:t> Sig </a:t>
            </a:r>
            <a:r>
              <a:rPr lang="en-GB" dirty="0" smtClean="0"/>
              <a:t>score is the value you want and remember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Post hoc analysis – multiple </a:t>
            </a:r>
            <a:r>
              <a:rPr lang="en-GB" dirty="0" err="1" smtClean="0"/>
              <a:t>wilcoxen</a:t>
            </a:r>
            <a:r>
              <a:rPr lang="en-GB" dirty="0" smtClean="0"/>
              <a:t> matched pairs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Bonferroni</a:t>
            </a:r>
            <a:r>
              <a:rPr lang="en-GB" dirty="0" smtClean="0">
                <a:solidFill>
                  <a:srgbClr val="FF0000"/>
                </a:solidFill>
              </a:rPr>
              <a:t> correction for post hoc analysis alpha dived by 3 (number of trials)– (P&lt;0.017)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274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283329"/>
              </p:ext>
            </p:extLst>
          </p:nvPr>
        </p:nvGraphicFramePr>
        <p:xfrm>
          <a:off x="755575" y="1268759"/>
          <a:ext cx="4464497" cy="151705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4442"/>
                <a:gridCol w="684442"/>
                <a:gridCol w="684442"/>
                <a:gridCol w="960478"/>
                <a:gridCol w="715038"/>
                <a:gridCol w="735655"/>
              </a:tblGrid>
              <a:tr h="2015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Descriptive Statistics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537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Minimum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Maximum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453729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nomusic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12.20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1.619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14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01570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slow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12.60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2.066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9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15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201570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Fast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14.00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1.764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</a:t>
                      </a:r>
                      <a:endParaRPr lang="en-GB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17</a:t>
                      </a:r>
                      <a:endParaRPr lang="en-GB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738341"/>
              </p:ext>
            </p:extLst>
          </p:nvPr>
        </p:nvGraphicFramePr>
        <p:xfrm>
          <a:off x="5220072" y="3284984"/>
          <a:ext cx="2808312" cy="27403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70780"/>
                <a:gridCol w="1537532"/>
              </a:tblGrid>
              <a:tr h="509839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Ranks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5293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4000" dirty="0">
                          <a:effectLst/>
                        </a:rPr>
                        <a:t> 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Mean Rank</a:t>
                      </a:r>
                      <a:endParaRPr lang="en-GB" sz="3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509839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nomusic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1.35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509839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slow</a:t>
                      </a:r>
                      <a:endParaRPr lang="en-GB" sz="3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1.85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509839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Fast</a:t>
                      </a:r>
                      <a:endParaRPr lang="en-GB" sz="3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2.80</a:t>
                      </a:r>
                      <a:endParaRPr lang="en-GB" sz="3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874847"/>
              </p:ext>
            </p:extLst>
          </p:nvPr>
        </p:nvGraphicFramePr>
        <p:xfrm>
          <a:off x="467544" y="3284984"/>
          <a:ext cx="3960440" cy="30243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92297"/>
                <a:gridCol w="1768143"/>
              </a:tblGrid>
              <a:tr h="333791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Test </a:t>
                      </a:r>
                      <a:r>
                        <a:rPr lang="en-GB" sz="2800" dirty="0" err="1">
                          <a:effectLst/>
                        </a:rPr>
                        <a:t>Statistics</a:t>
                      </a:r>
                      <a:r>
                        <a:rPr lang="en-GB" sz="2800" baseline="30000" dirty="0" err="1">
                          <a:effectLst/>
                        </a:rPr>
                        <a:t>a</a:t>
                      </a:r>
                      <a:endParaRPr lang="en-GB" sz="4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3564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N</a:t>
                      </a:r>
                      <a:endParaRPr lang="en-GB" sz="4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10</a:t>
                      </a:r>
                      <a:endParaRPr lang="en-GB" sz="4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33791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Chi-Square</a:t>
                      </a:r>
                      <a:endParaRPr lang="en-GB" sz="4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</a:rPr>
                        <a:t>12.400</a:t>
                      </a:r>
                      <a:endParaRPr lang="en-GB" sz="4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33791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err="1">
                          <a:effectLst/>
                        </a:rPr>
                        <a:t>df</a:t>
                      </a:r>
                      <a:endParaRPr lang="en-GB" sz="4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2</a:t>
                      </a:r>
                      <a:endParaRPr lang="en-GB" sz="4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1175609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endParaRPr lang="en-GB" sz="2800" dirty="0" smtClean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endParaRPr lang="en-GB" sz="2800" dirty="0" smtClean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solidFill>
                            <a:srgbClr val="FF0000"/>
                          </a:solidFill>
                          <a:effectLst/>
                        </a:rPr>
                        <a:t>Asymp</a:t>
                      </a: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 Sig.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.002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33791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a. Friedman Test</a:t>
                      </a:r>
                      <a:endParaRPr lang="en-GB" sz="4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92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Multiple </a:t>
            </a:r>
            <a:r>
              <a:rPr lang="en-GB" dirty="0" err="1" smtClean="0"/>
              <a:t>Wilcoxen</a:t>
            </a:r>
            <a:r>
              <a:rPr lang="en-GB" dirty="0" smtClean="0"/>
              <a:t> match pairs – but remember the </a:t>
            </a:r>
            <a:r>
              <a:rPr lang="en-GB" dirty="0" err="1"/>
              <a:t>B</a:t>
            </a:r>
            <a:r>
              <a:rPr lang="en-GB" dirty="0" err="1" smtClean="0"/>
              <a:t>onferroni</a:t>
            </a:r>
            <a:r>
              <a:rPr lang="en-GB" dirty="0" smtClean="0"/>
              <a:t> correction </a:t>
            </a:r>
            <a:r>
              <a:rPr lang="en-GB" dirty="0" smtClean="0">
                <a:solidFill>
                  <a:srgbClr val="FF0000"/>
                </a:solidFill>
              </a:rPr>
              <a:t>(i.e. -0.05/3)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5291691"/>
              </p:ext>
            </p:extLst>
          </p:nvPr>
        </p:nvGraphicFramePr>
        <p:xfrm>
          <a:off x="971600" y="3134518"/>
          <a:ext cx="6192688" cy="23107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059597"/>
                <a:gridCol w="1464051"/>
                <a:gridCol w="1464051"/>
                <a:gridCol w="1204989"/>
              </a:tblGrid>
              <a:tr h="382884">
                <a:tc gridSpan="4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Test Statistics</a:t>
                      </a:r>
                      <a:r>
                        <a:rPr lang="en-GB" sz="900" baseline="300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962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slow - </a:t>
                      </a:r>
                      <a:r>
                        <a:rPr lang="en-GB" sz="1800" dirty="0" err="1">
                          <a:effectLst/>
                        </a:rPr>
                        <a:t>nomusic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Fast - nomusic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Fast - slow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82884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Z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-.954</a:t>
                      </a:r>
                      <a:r>
                        <a:rPr lang="en-GB" sz="1800" baseline="30000" dirty="0">
                          <a:effectLst/>
                        </a:rPr>
                        <a:t>b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-2.850</a:t>
                      </a:r>
                      <a:r>
                        <a:rPr lang="en-GB" sz="1800" baseline="30000" dirty="0">
                          <a:effectLst/>
                        </a:rPr>
                        <a:t>b</a:t>
                      </a:r>
                      <a:endParaRPr lang="en-GB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-2.226</a:t>
                      </a:r>
                      <a:r>
                        <a:rPr lang="en-GB" sz="1800" baseline="30000">
                          <a:effectLst/>
                        </a:rPr>
                        <a:t>b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82884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Asymp. Sig. (2-tailed)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.340</a:t>
                      </a:r>
                      <a:endParaRPr lang="en-GB" sz="2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</a:rPr>
                        <a:t>.004</a:t>
                      </a:r>
                      <a:endParaRPr lang="en-GB" sz="2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70C0"/>
                          </a:solidFill>
                          <a:effectLst/>
                        </a:rPr>
                        <a:t>.026</a:t>
                      </a:r>
                      <a:endParaRPr lang="en-GB" sz="2800" dirty="0">
                        <a:solidFill>
                          <a:srgbClr val="0070C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82884">
                <a:tc gridSpan="4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a. Wilcoxon Signed Ranks Test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82884">
                <a:tc gridSpan="4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b. Based on negative ranks.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34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there a difference in enjoyment of playing sport between student in SHOE, teacher training and Drama.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Question</a:t>
            </a:r>
          </a:p>
          <a:p>
            <a:pPr marL="0" indent="0">
              <a:buNone/>
            </a:pPr>
            <a:r>
              <a:rPr lang="en-GB" dirty="0" smtClean="0"/>
              <a:t>How much do you like playing sport?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Hate it	it’s Ok	love it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36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623948"/>
              </p:ext>
            </p:extLst>
          </p:nvPr>
        </p:nvGraphicFramePr>
        <p:xfrm>
          <a:off x="827584" y="1484784"/>
          <a:ext cx="3312368" cy="316834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28092"/>
                <a:gridCol w="828092"/>
                <a:gridCol w="828092"/>
                <a:gridCol w="828092"/>
              </a:tblGrid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SHOE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SHOE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love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SHOE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love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its ok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its ok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its ok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43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drama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hate it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99592" y="494116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 all the data collected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076056" y="1700808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SPSS requires you to convert the works to numbers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076056" y="2780928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Shoe=1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TT=2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Drama=3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48064" y="4077072"/>
            <a:ext cx="1944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Love it =1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Its ok= 2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Hate it = 3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34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 Variable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Line 1</a:t>
            </a:r>
          </a:p>
          <a:p>
            <a:pPr marL="0" indent="0">
              <a:buNone/>
            </a:pPr>
            <a:r>
              <a:rPr lang="en-GB" dirty="0" smtClean="0"/>
              <a:t>Group then in values type it the values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value=1; label =shoe </a:t>
            </a:r>
            <a:r>
              <a:rPr lang="en-GB" dirty="0" err="1" smtClean="0"/>
              <a:t>etc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measure is nominal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Line 2 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Response then in complete labels</a:t>
            </a:r>
          </a:p>
          <a:p>
            <a:pPr marL="0" indent="0">
              <a:buNone/>
            </a:pPr>
            <a:r>
              <a:rPr lang="en-GB" dirty="0" smtClean="0"/>
              <a:t>Measure is ordinal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49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Data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Copy and paste data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 smtClean="0"/>
              <a:t>Analyse</a:t>
            </a:r>
          </a:p>
          <a:p>
            <a:pPr marL="0" indent="0">
              <a:buNone/>
            </a:pPr>
            <a:r>
              <a:rPr lang="en-GB" sz="2400" dirty="0" smtClean="0"/>
              <a:t>Nonparametric</a:t>
            </a:r>
          </a:p>
          <a:p>
            <a:pPr marL="0" indent="0">
              <a:buNone/>
            </a:pPr>
            <a:r>
              <a:rPr lang="en-GB" sz="2400" dirty="0" smtClean="0"/>
              <a:t>Legacy dialogues</a:t>
            </a:r>
          </a:p>
          <a:p>
            <a:pPr marL="0" indent="0">
              <a:buNone/>
            </a:pPr>
            <a:r>
              <a:rPr lang="en-GB" sz="2400" dirty="0" smtClean="0"/>
              <a:t>K independent samples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smtClean="0"/>
              <a:t>test variable – responses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 smtClean="0"/>
              <a:t>grouping variable – </a:t>
            </a:r>
            <a:r>
              <a:rPr lang="en-GB" sz="1600" dirty="0" smtClean="0"/>
              <a:t>group (define range (1 is minimum and 3 maximum)</a:t>
            </a:r>
          </a:p>
          <a:p>
            <a:pPr marL="0" indent="0">
              <a:buNone/>
            </a:pPr>
            <a:r>
              <a:rPr lang="en-GB" sz="1600" dirty="0" smtClean="0"/>
              <a:t>OK</a:t>
            </a:r>
          </a:p>
          <a:p>
            <a:pPr marL="0" indent="0">
              <a:buNone/>
            </a:pPr>
            <a:r>
              <a:rPr lang="en-GB" sz="1600" dirty="0" smtClean="0"/>
              <a:t>Analyse</a:t>
            </a:r>
          </a:p>
          <a:p>
            <a:pPr marL="0" indent="0">
              <a:buNone/>
            </a:pPr>
            <a:r>
              <a:rPr lang="en-GB" sz="1600" dirty="0" smtClean="0"/>
              <a:t>Compare means</a:t>
            </a:r>
          </a:p>
          <a:p>
            <a:pPr marL="0" indent="0">
              <a:buNone/>
            </a:pPr>
            <a:r>
              <a:rPr lang="en-GB" sz="1600" dirty="0" smtClean="0"/>
              <a:t>Options – replace mean and standard deviation with median. – continue then OK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4215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SPSS Output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184467"/>
              </p:ext>
            </p:extLst>
          </p:nvPr>
        </p:nvGraphicFramePr>
        <p:xfrm>
          <a:off x="755576" y="1628800"/>
          <a:ext cx="3672408" cy="32403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66535"/>
                <a:gridCol w="1705873"/>
              </a:tblGrid>
              <a:tr h="457386"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Test </a:t>
                      </a:r>
                      <a:r>
                        <a:rPr lang="en-GB" sz="900" dirty="0" err="1">
                          <a:effectLst/>
                        </a:rPr>
                        <a:t>Statistics</a:t>
                      </a:r>
                      <a:r>
                        <a:rPr lang="en-GB" sz="900" baseline="30000" dirty="0" err="1">
                          <a:effectLst/>
                        </a:rPr>
                        <a:t>a,b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960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response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45738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Chi-Square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22.961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45738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df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457386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 err="1">
                          <a:solidFill>
                            <a:srgbClr val="FF0000"/>
                          </a:solidFill>
                          <a:effectLst/>
                        </a:rPr>
                        <a:t>Asymp</a:t>
                      </a: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 Sig.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4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457386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a. Kruskal Wallis Test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57386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b. Grouping Variable: group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0480655"/>
              </p:ext>
            </p:extLst>
          </p:nvPr>
        </p:nvGraphicFramePr>
        <p:xfrm>
          <a:off x="4788024" y="1628800"/>
          <a:ext cx="3024337" cy="24482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57179"/>
                <a:gridCol w="983579"/>
                <a:gridCol w="983579"/>
              </a:tblGrid>
              <a:tr h="349753"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Report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9753">
                <a:tc gridSpan="3">
                  <a:txBody>
                    <a:bodyPr/>
                    <a:lstStyle/>
                    <a:p>
                      <a:pPr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group  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49753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response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N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Median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</a:tr>
              <a:tr h="349753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shoe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3.00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49753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tt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22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2.00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49753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drama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38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1.00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  <a:tr h="349753"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90</a:t>
                      </a:r>
                      <a:endParaRPr lang="en-GB" sz="3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2.00</a:t>
                      </a:r>
                      <a:endParaRPr lang="en-GB" sz="3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57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Hoc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 err="1" smtClean="0">
                <a:solidFill>
                  <a:srgbClr val="FF0000"/>
                </a:solidFill>
              </a:rPr>
              <a:t>Bonferroni</a:t>
            </a:r>
            <a:r>
              <a:rPr lang="en-GB" sz="2800" dirty="0" smtClean="0">
                <a:solidFill>
                  <a:srgbClr val="FF0000"/>
                </a:solidFill>
              </a:rPr>
              <a:t> correction for significant  i.e. 0.05/3.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Then conduct multiple Mann-</a:t>
            </a:r>
            <a:r>
              <a:rPr lang="en-GB" dirty="0"/>
              <a:t>W</a:t>
            </a:r>
            <a:r>
              <a:rPr lang="en-GB" dirty="0" smtClean="0"/>
              <a:t>hitney U tests</a:t>
            </a: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779912" y="2132856"/>
            <a:ext cx="648072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652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1577</Words>
  <Application>Microsoft Office PowerPoint</Application>
  <PresentationFormat>On-screen Show (4:3)</PresentationFormat>
  <Paragraphs>473</Paragraphs>
  <Slides>30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Office Theme</vt:lpstr>
      <vt:lpstr>Questionnaires and Surveys</vt:lpstr>
      <vt:lpstr>Questionnaire</vt:lpstr>
      <vt:lpstr>Survey</vt:lpstr>
      <vt:lpstr>Differences?</vt:lpstr>
      <vt:lpstr>Use of Questionnaires / Surveys</vt:lpstr>
      <vt:lpstr>Use of questionnaires / measures in research</vt:lpstr>
      <vt:lpstr>Measurement Of Responses</vt:lpstr>
      <vt:lpstr>Questions Format</vt:lpstr>
      <vt:lpstr>Closed Questions provide a choice of answers</vt:lpstr>
      <vt:lpstr>Course Evaluation Questionnaire</vt:lpstr>
      <vt:lpstr>What type of analysis to use? </vt:lpstr>
      <vt:lpstr>What type of analysis to use? </vt:lpstr>
      <vt:lpstr>Scoring of questionnaires...</vt:lpstr>
      <vt:lpstr>Likert items        Ordinal data</vt:lpstr>
      <vt:lpstr>Problems with Likert scales </vt:lpstr>
      <vt:lpstr>Designing a questionnaire / Survey</vt:lpstr>
      <vt:lpstr>How To Obtain Valid Information</vt:lpstr>
      <vt:lpstr>Analysing the Data</vt:lpstr>
      <vt:lpstr>Research question</vt:lpstr>
      <vt:lpstr>Friedman’s 2 way ANOVA </vt:lpstr>
      <vt:lpstr>Conducting the test</vt:lpstr>
      <vt:lpstr>Conducting the test</vt:lpstr>
      <vt:lpstr>SPSS Output</vt:lpstr>
      <vt:lpstr>Post Hoc</vt:lpstr>
      <vt:lpstr>Research Question</vt:lpstr>
      <vt:lpstr>Responses</vt:lpstr>
      <vt:lpstr>SPSS Variable view</vt:lpstr>
      <vt:lpstr>Data View</vt:lpstr>
      <vt:lpstr>SPSS Output</vt:lpstr>
      <vt:lpstr>Post Hoc Analysis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Questionnaires:</dc:title>
  <dc:creator>Alison Connaughton</dc:creator>
  <cp:lastModifiedBy>Administrator</cp:lastModifiedBy>
  <cp:revision>25</cp:revision>
  <dcterms:created xsi:type="dcterms:W3CDTF">2011-11-22T08:17:43Z</dcterms:created>
  <dcterms:modified xsi:type="dcterms:W3CDTF">2018-02-25T18:45:42Z</dcterms:modified>
</cp:coreProperties>
</file>