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66" d="100"/>
          <a:sy n="66" d="100"/>
        </p:scale>
        <p:origin x="876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2623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2329559" y="1954833"/>
            <a:ext cx="7532575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5400" b="1" dirty="0">
                <a:solidFill>
                  <a:srgbClr val="FFFFFF"/>
                </a:solidFill>
                <a:latin typeface="Aptos Display"/>
              </a:rPr>
              <a:t>My Digital Skills</a:t>
            </a:r>
            <a:r>
              <a:rPr lang="en-US" sz="5400" b="1" dirty="0">
                <a:solidFill>
                  <a:srgbClr val="FFFFFF"/>
                </a:solidFill>
                <a:latin typeface="Aptos Display"/>
              </a:rPr>
              <a:t> </a:t>
            </a:r>
            <a:r>
              <a:rPr sz="5400" b="1" dirty="0">
                <a:solidFill>
                  <a:srgbClr val="FFFFFF"/>
                </a:solidFill>
                <a:latin typeface="Aptos Display"/>
              </a:rPr>
              <a:t>Portfolio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030374" y="3139148"/>
            <a:ext cx="3730893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en-US" sz="3600" b="1" dirty="0">
                <a:solidFill>
                  <a:srgbClr val="E1E0F0"/>
                </a:solidFill>
                <a:latin typeface="Aptos"/>
              </a:rPr>
              <a:t>DS3 Assessment</a:t>
            </a:r>
            <a:endParaRPr sz="3600" b="1" dirty="0">
              <a:solidFill>
                <a:srgbClr val="E1E0F0"/>
              </a:solidFill>
              <a:latin typeface="Apto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526280" y="4046899"/>
            <a:ext cx="2739083" cy="5565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spcAft>
                <a:spcPts val="500"/>
              </a:spcAft>
            </a:pPr>
            <a:r>
              <a:rPr sz="1300" dirty="0">
                <a:solidFill>
                  <a:srgbClr val="FFFFFF"/>
                </a:solidFill>
                <a:latin typeface="Aptos"/>
              </a:rPr>
              <a:t>Student name</a:t>
            </a:r>
            <a:r>
              <a:rPr sz="1300" b="1" dirty="0">
                <a:solidFill>
                  <a:srgbClr val="FFFFFF"/>
                </a:solidFill>
                <a:latin typeface="Aptos"/>
              </a:rPr>
              <a:t>: </a:t>
            </a:r>
            <a:r>
              <a:rPr lang="en-US" sz="1300" b="1" dirty="0">
                <a:solidFill>
                  <a:srgbClr val="FFFFFF"/>
                </a:solidFill>
                <a:latin typeface="Aptos"/>
              </a:rPr>
              <a:t>Georgiana Oprescu</a:t>
            </a:r>
            <a:endParaRPr sz="1300" b="1" dirty="0">
              <a:solidFill>
                <a:srgbClr val="FFFFFF"/>
              </a:solidFill>
              <a:latin typeface="Aptos"/>
            </a:endParaRPr>
          </a:p>
          <a:p>
            <a:pPr algn="ctr">
              <a:spcAft>
                <a:spcPts val="500"/>
              </a:spcAft>
            </a:pPr>
            <a:r>
              <a:rPr sz="1300" dirty="0">
                <a:solidFill>
                  <a:srgbClr val="FFFFFF"/>
                </a:solidFill>
                <a:latin typeface="Aptos"/>
              </a:rPr>
              <a:t>Student ID: </a:t>
            </a:r>
            <a:r>
              <a:rPr lang="en-US" sz="1300" b="1" dirty="0">
                <a:solidFill>
                  <a:srgbClr val="FFFFFF"/>
                </a:solidFill>
                <a:latin typeface="Aptos"/>
              </a:rPr>
              <a:t>2539623</a:t>
            </a:r>
            <a:endParaRPr sz="1300" dirty="0">
              <a:solidFill>
                <a:srgbClr val="FFFFFF"/>
              </a:solidFill>
              <a:latin typeface="Apto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5C52A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384048"/>
            <a:ext cx="896112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500" b="1">
                <a:solidFill>
                  <a:srgbClr val="26235C"/>
                </a:solidFill>
                <a:latin typeface="Aptos Display"/>
              </a:rPr>
              <a:t>What My Portfolio Shows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784080" y="438912"/>
            <a:ext cx="178308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900" b="1">
                <a:solidFill>
                  <a:srgbClr val="5C52AA"/>
                </a:solidFill>
                <a:latin typeface="Aptos"/>
              </a:rPr>
              <a:t>OVERVIEW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85800" y="1234440"/>
            <a:ext cx="5166360" cy="44348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CDCE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685800" y="1234440"/>
            <a:ext cx="64008" cy="4434840"/>
          </a:xfrm>
          <a:prstGeom prst="rect">
            <a:avLst/>
          </a:prstGeom>
          <a:solidFill>
            <a:srgbClr val="5C52A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86968" y="1399032"/>
            <a:ext cx="4782312" cy="34747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500" b="1">
                <a:solidFill>
                  <a:srgbClr val="26235C"/>
                </a:solidFill>
                <a:latin typeface="Aptos Display"/>
              </a:rPr>
              <a:t>My portfolio shows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86968" y="1828800"/>
            <a:ext cx="4782312" cy="10541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500"/>
              </a:spcAft>
              <a:defRPr sz="1250">
                <a:solidFill>
                  <a:srgbClr val="2A2A32"/>
                </a:solidFill>
                <a:latin typeface="Aptos"/>
              </a:defRPr>
            </a:pPr>
            <a:r>
              <a:rPr dirty="0"/>
              <a:t>• </a:t>
            </a:r>
            <a:r>
              <a:rPr lang="en-US" dirty="0"/>
              <a:t>D</a:t>
            </a:r>
            <a:r>
              <a:rPr dirty="0"/>
              <a:t>igital skills</a:t>
            </a:r>
            <a:r>
              <a:rPr lang="en-US" dirty="0"/>
              <a:t> that I learned</a:t>
            </a:r>
            <a:endParaRPr dirty="0"/>
          </a:p>
          <a:p>
            <a:pPr>
              <a:spcAft>
                <a:spcPts val="500"/>
              </a:spcAft>
              <a:defRPr sz="1250">
                <a:solidFill>
                  <a:srgbClr val="2A2A32"/>
                </a:solidFill>
                <a:latin typeface="Aptos"/>
              </a:defRPr>
            </a:pPr>
            <a:r>
              <a:rPr dirty="0"/>
              <a:t>• Practical work completed during the module</a:t>
            </a:r>
          </a:p>
          <a:p>
            <a:pPr>
              <a:spcAft>
                <a:spcPts val="500"/>
              </a:spcAft>
              <a:defRPr sz="1250">
                <a:solidFill>
                  <a:srgbClr val="2A2A32"/>
                </a:solidFill>
                <a:latin typeface="Aptos"/>
              </a:defRPr>
            </a:pPr>
            <a:r>
              <a:rPr dirty="0"/>
              <a:t>• My progress and improvement</a:t>
            </a:r>
          </a:p>
          <a:p>
            <a:pPr>
              <a:spcAft>
                <a:spcPts val="500"/>
              </a:spcAft>
              <a:defRPr sz="1250">
                <a:solidFill>
                  <a:srgbClr val="2A2A32"/>
                </a:solidFill>
                <a:latin typeface="Aptos"/>
              </a:defRPr>
            </a:pPr>
            <a:r>
              <a:rPr dirty="0"/>
              <a:t>• Skills I can use more confidently now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080760" y="1234440"/>
            <a:ext cx="5394960" cy="44348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CDCE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6080760" y="1234440"/>
            <a:ext cx="64008" cy="4434840"/>
          </a:xfrm>
          <a:prstGeom prst="rect">
            <a:avLst/>
          </a:prstGeom>
          <a:solidFill>
            <a:srgbClr val="378F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6281928" y="1399032"/>
            <a:ext cx="5010912" cy="34747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500" b="1">
                <a:solidFill>
                  <a:srgbClr val="26235C"/>
                </a:solidFill>
                <a:latin typeface="Aptos Display"/>
              </a:rPr>
              <a:t>Digital tools I practised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281928" y="1828800"/>
            <a:ext cx="5010912" cy="7976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500"/>
              </a:spcAft>
              <a:defRPr sz="1250">
                <a:solidFill>
                  <a:srgbClr val="2A2A32"/>
                </a:solidFill>
                <a:latin typeface="Aptos"/>
              </a:defRPr>
            </a:pPr>
            <a:r>
              <a:rPr dirty="0"/>
              <a:t>• Microsoft Excel</a:t>
            </a:r>
          </a:p>
          <a:p>
            <a:pPr>
              <a:spcAft>
                <a:spcPts val="500"/>
              </a:spcAft>
              <a:defRPr sz="1250">
                <a:solidFill>
                  <a:srgbClr val="2A2A32"/>
                </a:solidFill>
                <a:latin typeface="Aptos"/>
              </a:defRPr>
            </a:pPr>
            <a:r>
              <a:rPr dirty="0"/>
              <a:t>• Microsoft Word</a:t>
            </a:r>
          </a:p>
          <a:p>
            <a:pPr>
              <a:spcAft>
                <a:spcPts val="500"/>
              </a:spcAft>
              <a:defRPr sz="1250">
                <a:solidFill>
                  <a:srgbClr val="2A2A32"/>
                </a:solidFill>
                <a:latin typeface="Aptos"/>
              </a:defRPr>
            </a:pPr>
            <a:r>
              <a:rPr dirty="0"/>
              <a:t>• PowerPoint</a:t>
            </a:r>
          </a:p>
        </p:txBody>
      </p:sp>
      <p:sp>
        <p:nvSpPr>
          <p:cNvPr id="14" name="Rectangle 13"/>
          <p:cNvSpPr/>
          <p:nvPr/>
        </p:nvSpPr>
        <p:spPr>
          <a:xfrm>
            <a:off x="594360" y="6510528"/>
            <a:ext cx="10972800" cy="9144"/>
          </a:xfrm>
          <a:prstGeom prst="rect">
            <a:avLst/>
          </a:prstGeom>
          <a:solidFill>
            <a:srgbClr val="DCDCE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594360" y="6556248"/>
            <a:ext cx="411480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800">
                <a:solidFill>
                  <a:srgbClr val="646470"/>
                </a:solidFill>
                <a:latin typeface="Aptos"/>
              </a:rPr>
              <a:t>Digital Skills Portfolio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0881360" y="6519672"/>
            <a:ext cx="685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900" b="1">
                <a:solidFill>
                  <a:srgbClr val="646470"/>
                </a:solidFill>
                <a:latin typeface="Aptos"/>
              </a:rPr>
              <a:t>2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5C52A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384048"/>
            <a:ext cx="896112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500" b="1">
                <a:solidFill>
                  <a:srgbClr val="26235C"/>
                </a:solidFill>
                <a:latin typeface="Aptos Display"/>
              </a:rPr>
              <a:t>Excel – Spreadsheet Task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784080" y="438912"/>
            <a:ext cx="178308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900" b="1">
                <a:solidFill>
                  <a:srgbClr val="5C52AA"/>
                </a:solidFill>
                <a:latin typeface="Aptos"/>
              </a:rPr>
              <a:t>PRACTICAL WORK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85800" y="1234440"/>
            <a:ext cx="6446520" cy="4526280"/>
          </a:xfrm>
          <a:prstGeom prst="roundRect">
            <a:avLst/>
          </a:prstGeom>
          <a:solidFill>
            <a:srgbClr val="F7F7FA"/>
          </a:solidFill>
          <a:ln w="19050">
            <a:solidFill>
              <a:srgbClr val="DCDCE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000" dirty="0">
              <a:solidFill>
                <a:srgbClr val="646470"/>
              </a:solidFill>
              <a:latin typeface="Aptos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7360920" y="1234440"/>
            <a:ext cx="4114800" cy="14173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CDCE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7360920" y="1234440"/>
            <a:ext cx="64008" cy="1417320"/>
          </a:xfrm>
          <a:prstGeom prst="rect">
            <a:avLst/>
          </a:prstGeom>
          <a:solidFill>
            <a:srgbClr val="5C52A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7562088" y="1302776"/>
            <a:ext cx="3730752" cy="34747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500" b="1" dirty="0">
                <a:solidFill>
                  <a:srgbClr val="26235C"/>
                </a:solidFill>
                <a:latin typeface="Aptos Display"/>
              </a:rPr>
              <a:t>What I did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562088" y="1624256"/>
            <a:ext cx="3730752" cy="10541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500"/>
              </a:spcAft>
              <a:defRPr sz="1250">
                <a:solidFill>
                  <a:srgbClr val="2A2A32"/>
                </a:solidFill>
                <a:latin typeface="Aptos"/>
              </a:defRPr>
            </a:pPr>
            <a:r>
              <a:rPr dirty="0"/>
              <a:t>• </a:t>
            </a:r>
            <a:r>
              <a:rPr lang="en-US" dirty="0"/>
              <a:t>I created the table</a:t>
            </a:r>
          </a:p>
          <a:p>
            <a:pPr>
              <a:spcAft>
                <a:spcPts val="500"/>
              </a:spcAft>
              <a:defRPr sz="1250">
                <a:solidFill>
                  <a:srgbClr val="2A2A32"/>
                </a:solidFill>
                <a:latin typeface="Aptos"/>
              </a:defRPr>
            </a:pPr>
            <a:r>
              <a:rPr lang="en-US" dirty="0"/>
              <a:t>• Entered and </a:t>
            </a:r>
            <a:r>
              <a:rPr lang="en-US" dirty="0" err="1"/>
              <a:t>organised</a:t>
            </a:r>
            <a:r>
              <a:rPr lang="en-US" dirty="0"/>
              <a:t> information</a:t>
            </a:r>
            <a:endParaRPr dirty="0"/>
          </a:p>
          <a:p>
            <a:pPr>
              <a:spcAft>
                <a:spcPts val="500"/>
              </a:spcAft>
              <a:defRPr sz="1250">
                <a:solidFill>
                  <a:srgbClr val="2A2A32"/>
                </a:solidFill>
                <a:latin typeface="Aptos"/>
              </a:defRPr>
            </a:pPr>
            <a:r>
              <a:rPr dirty="0"/>
              <a:t>• Used formatting and basic </a:t>
            </a:r>
            <a:r>
              <a:rPr lang="en-US" dirty="0"/>
              <a:t>formulas</a:t>
            </a:r>
          </a:p>
          <a:p>
            <a:pPr>
              <a:spcAft>
                <a:spcPts val="500"/>
              </a:spcAft>
              <a:defRPr sz="1250">
                <a:solidFill>
                  <a:srgbClr val="2A2A32"/>
                </a:solidFill>
                <a:latin typeface="Aptos"/>
              </a:defRPr>
            </a:pPr>
            <a:r>
              <a:rPr lang="en-US" dirty="0"/>
              <a:t>• Converted the table to chart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7360920" y="2834640"/>
            <a:ext cx="4114800" cy="14173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CDCE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7360920" y="2834640"/>
            <a:ext cx="64008" cy="1417320"/>
          </a:xfrm>
          <a:prstGeom prst="rect">
            <a:avLst/>
          </a:prstGeom>
          <a:solidFill>
            <a:srgbClr val="378F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7562088" y="2890944"/>
            <a:ext cx="1388522" cy="3231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500" b="1" dirty="0">
                <a:solidFill>
                  <a:srgbClr val="26235C"/>
                </a:solidFill>
                <a:latin typeface="Aptos Display"/>
              </a:rPr>
              <a:t>Skills </a:t>
            </a:r>
            <a:r>
              <a:rPr lang="en-US" sz="1500" b="1" dirty="0">
                <a:solidFill>
                  <a:srgbClr val="26235C"/>
                </a:solidFill>
                <a:latin typeface="Aptos Display"/>
              </a:rPr>
              <a:t>I learned</a:t>
            </a:r>
            <a:endParaRPr sz="1500" b="1" dirty="0">
              <a:solidFill>
                <a:srgbClr val="26235C"/>
              </a:solidFill>
              <a:latin typeface="Aptos Display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7562088" y="3176328"/>
            <a:ext cx="3730752" cy="10541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500"/>
              </a:spcAft>
              <a:defRPr sz="1250">
                <a:solidFill>
                  <a:srgbClr val="2A2A32"/>
                </a:solidFill>
                <a:latin typeface="Aptos"/>
              </a:defRPr>
            </a:pPr>
            <a:r>
              <a:rPr dirty="0"/>
              <a:t>• Data entry</a:t>
            </a:r>
          </a:p>
          <a:p>
            <a:pPr>
              <a:spcAft>
                <a:spcPts val="500"/>
              </a:spcAft>
              <a:defRPr sz="1250">
                <a:solidFill>
                  <a:srgbClr val="2A2A32"/>
                </a:solidFill>
                <a:latin typeface="Aptos"/>
              </a:defRPr>
            </a:pPr>
            <a:r>
              <a:rPr dirty="0"/>
              <a:t>• </a:t>
            </a:r>
            <a:r>
              <a:rPr lang="en-US" dirty="0"/>
              <a:t>Organizing</a:t>
            </a:r>
            <a:r>
              <a:rPr dirty="0"/>
              <a:t> and formatting</a:t>
            </a:r>
            <a:endParaRPr lang="en-US" dirty="0"/>
          </a:p>
          <a:p>
            <a:pPr>
              <a:spcAft>
                <a:spcPts val="500"/>
              </a:spcAft>
              <a:defRPr sz="1250">
                <a:solidFill>
                  <a:srgbClr val="2A2A32"/>
                </a:solidFill>
                <a:latin typeface="Aptos"/>
              </a:defRPr>
            </a:pPr>
            <a:r>
              <a:rPr lang="en-US" dirty="0"/>
              <a:t>• Using excel formulas</a:t>
            </a:r>
          </a:p>
          <a:p>
            <a:pPr>
              <a:spcAft>
                <a:spcPts val="500"/>
              </a:spcAft>
              <a:defRPr sz="1250">
                <a:solidFill>
                  <a:srgbClr val="2A2A32"/>
                </a:solidFill>
                <a:latin typeface="Aptos"/>
              </a:defRPr>
            </a:pPr>
            <a:r>
              <a:rPr lang="en-US" dirty="0"/>
              <a:t>• Converting tables to charts &amp; graphs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7360920" y="4434840"/>
            <a:ext cx="4114800" cy="1325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CDCE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7360920" y="4434840"/>
            <a:ext cx="64008" cy="1325880"/>
          </a:xfrm>
          <a:prstGeom prst="rect">
            <a:avLst/>
          </a:prstGeom>
          <a:solidFill>
            <a:srgbClr val="5C52A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7562088" y="4599431"/>
            <a:ext cx="3730752" cy="34747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500" b="1">
                <a:solidFill>
                  <a:srgbClr val="26235C"/>
                </a:solidFill>
                <a:latin typeface="Aptos Display"/>
              </a:rPr>
              <a:t>What I learned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562088" y="5029200"/>
            <a:ext cx="3730752" cy="640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500"/>
              </a:spcAft>
              <a:defRPr sz="1250">
                <a:solidFill>
                  <a:srgbClr val="2A2A32"/>
                </a:solidFill>
                <a:latin typeface="Aptos"/>
              </a:defRPr>
            </a:pPr>
            <a:r>
              <a:rPr dirty="0"/>
              <a:t>• How to make spreadsheet information clear and easy to read</a:t>
            </a:r>
          </a:p>
        </p:txBody>
      </p:sp>
      <p:sp>
        <p:nvSpPr>
          <p:cNvPr id="19" name="Rectangle 18"/>
          <p:cNvSpPr/>
          <p:nvPr/>
        </p:nvSpPr>
        <p:spPr>
          <a:xfrm>
            <a:off x="594360" y="6510528"/>
            <a:ext cx="10972800" cy="9144"/>
          </a:xfrm>
          <a:prstGeom prst="rect">
            <a:avLst/>
          </a:prstGeom>
          <a:solidFill>
            <a:srgbClr val="DCDCE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594360" y="6556248"/>
            <a:ext cx="411480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800">
                <a:solidFill>
                  <a:srgbClr val="646470"/>
                </a:solidFill>
                <a:latin typeface="Aptos"/>
              </a:rPr>
              <a:t>Digital Skills Portfolio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0881360" y="6519672"/>
            <a:ext cx="685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900" b="1">
                <a:solidFill>
                  <a:srgbClr val="646470"/>
                </a:solidFill>
                <a:latin typeface="Aptos"/>
              </a:rPr>
              <a:t>3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471D416C-0C5E-D00D-A270-DCFE8D4B08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5050" y="1896259"/>
            <a:ext cx="6061252" cy="3205131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5C52A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384048"/>
            <a:ext cx="896112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500" b="1">
                <a:solidFill>
                  <a:srgbClr val="26235C"/>
                </a:solidFill>
                <a:latin typeface="Aptos Display"/>
              </a:rPr>
              <a:t>Microsoft Word – Document Task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784080" y="438912"/>
            <a:ext cx="178308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900" b="1">
                <a:solidFill>
                  <a:srgbClr val="5C52AA"/>
                </a:solidFill>
                <a:latin typeface="Aptos"/>
              </a:rPr>
              <a:t>PRACTICAL WORK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85800" y="1234440"/>
            <a:ext cx="6446520" cy="4526280"/>
          </a:xfrm>
          <a:prstGeom prst="roundRect">
            <a:avLst/>
          </a:prstGeom>
          <a:solidFill>
            <a:srgbClr val="F7F7FA"/>
          </a:solidFill>
          <a:ln w="19050">
            <a:solidFill>
              <a:srgbClr val="DCDCE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000" dirty="0">
              <a:solidFill>
                <a:srgbClr val="646470"/>
              </a:solidFill>
              <a:latin typeface="Aptos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7360920" y="1234440"/>
            <a:ext cx="4114800" cy="14173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CDCE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7360920" y="1234440"/>
            <a:ext cx="64008" cy="1417320"/>
          </a:xfrm>
          <a:prstGeom prst="rect">
            <a:avLst/>
          </a:prstGeom>
          <a:solidFill>
            <a:srgbClr val="5C52A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7562088" y="1399032"/>
            <a:ext cx="3730752" cy="34747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500" b="1">
                <a:solidFill>
                  <a:srgbClr val="26235C"/>
                </a:solidFill>
                <a:latin typeface="Aptos Display"/>
              </a:rPr>
              <a:t>What I did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562088" y="1828800"/>
            <a:ext cx="3730752" cy="7976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500"/>
              </a:spcAft>
              <a:defRPr sz="1250">
                <a:solidFill>
                  <a:srgbClr val="2A2A32"/>
                </a:solidFill>
                <a:latin typeface="Aptos"/>
              </a:defRPr>
            </a:pPr>
            <a:r>
              <a:rPr dirty="0"/>
              <a:t>• Created and edited a document</a:t>
            </a:r>
          </a:p>
          <a:p>
            <a:pPr>
              <a:spcAft>
                <a:spcPts val="500"/>
              </a:spcAft>
              <a:defRPr sz="1250">
                <a:solidFill>
                  <a:srgbClr val="2A2A32"/>
                </a:solidFill>
                <a:latin typeface="Aptos"/>
              </a:defRPr>
            </a:pPr>
            <a:r>
              <a:rPr dirty="0"/>
              <a:t>• Used headings, text and formatting</a:t>
            </a:r>
            <a:endParaRPr lang="en-US" dirty="0"/>
          </a:p>
          <a:p>
            <a:pPr>
              <a:spcAft>
                <a:spcPts val="500"/>
              </a:spcAft>
              <a:defRPr sz="1250">
                <a:solidFill>
                  <a:srgbClr val="2A2A32"/>
                </a:solidFill>
                <a:latin typeface="Aptos"/>
              </a:defRPr>
            </a:pPr>
            <a:r>
              <a:rPr lang="en-US" dirty="0"/>
              <a:t>• Inserted pictures 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7360920" y="2834640"/>
            <a:ext cx="4114800" cy="14173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CDCE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7360920" y="2834640"/>
            <a:ext cx="64008" cy="1417320"/>
          </a:xfrm>
          <a:prstGeom prst="rect">
            <a:avLst/>
          </a:prstGeom>
          <a:solidFill>
            <a:srgbClr val="378F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7562088" y="2999232"/>
            <a:ext cx="3730752" cy="34747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500" b="1">
                <a:solidFill>
                  <a:srgbClr val="26235C"/>
                </a:solidFill>
                <a:latin typeface="Aptos Display"/>
              </a:rPr>
              <a:t>Skills shown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562088" y="3429000"/>
            <a:ext cx="3730752" cy="7976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500"/>
              </a:spcAft>
              <a:defRPr sz="1250">
                <a:solidFill>
                  <a:srgbClr val="2A2A32"/>
                </a:solidFill>
                <a:latin typeface="Aptos"/>
              </a:defRPr>
            </a:pPr>
            <a:r>
              <a:rPr dirty="0"/>
              <a:t>• Writing and editing</a:t>
            </a:r>
          </a:p>
          <a:p>
            <a:pPr>
              <a:spcAft>
                <a:spcPts val="500"/>
              </a:spcAft>
              <a:defRPr sz="1250">
                <a:solidFill>
                  <a:srgbClr val="2A2A32"/>
                </a:solidFill>
                <a:latin typeface="Aptos"/>
              </a:defRPr>
            </a:pPr>
            <a:r>
              <a:rPr dirty="0"/>
              <a:t>• Document organi</a:t>
            </a:r>
            <a:r>
              <a:rPr lang="en-US" dirty="0"/>
              <a:t>z</a:t>
            </a:r>
            <a:r>
              <a:rPr dirty="0"/>
              <a:t>ation</a:t>
            </a:r>
            <a:endParaRPr lang="en-US" dirty="0"/>
          </a:p>
          <a:p>
            <a:pPr>
              <a:spcAft>
                <a:spcPts val="500"/>
              </a:spcAft>
              <a:defRPr sz="1250">
                <a:solidFill>
                  <a:srgbClr val="2A2A32"/>
                </a:solidFill>
                <a:latin typeface="Aptos"/>
              </a:defRPr>
            </a:pPr>
            <a:r>
              <a:rPr lang="en-US" dirty="0"/>
              <a:t>• Adding images to word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7360920" y="4434840"/>
            <a:ext cx="4114800" cy="1325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CDCE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7360920" y="4434840"/>
            <a:ext cx="64008" cy="1325880"/>
          </a:xfrm>
          <a:prstGeom prst="rect">
            <a:avLst/>
          </a:prstGeom>
          <a:solidFill>
            <a:srgbClr val="5C52A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7562088" y="4599431"/>
            <a:ext cx="3730752" cy="34747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500" b="1">
                <a:solidFill>
                  <a:srgbClr val="26235C"/>
                </a:solidFill>
                <a:latin typeface="Aptos Display"/>
              </a:rPr>
              <a:t>What I learned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562088" y="5029200"/>
            <a:ext cx="3730752" cy="640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500"/>
              </a:spcAft>
              <a:defRPr sz="1250">
                <a:solidFill>
                  <a:srgbClr val="2A2A32"/>
                </a:solidFill>
                <a:latin typeface="Aptos"/>
              </a:defRPr>
            </a:pPr>
            <a:r>
              <a:rPr dirty="0"/>
              <a:t>• How formatting can make a document clearer and easier to read</a:t>
            </a:r>
          </a:p>
        </p:txBody>
      </p:sp>
      <p:sp>
        <p:nvSpPr>
          <p:cNvPr id="19" name="Rectangle 18"/>
          <p:cNvSpPr/>
          <p:nvPr/>
        </p:nvSpPr>
        <p:spPr>
          <a:xfrm>
            <a:off x="594360" y="6510528"/>
            <a:ext cx="10972800" cy="9144"/>
          </a:xfrm>
          <a:prstGeom prst="rect">
            <a:avLst/>
          </a:prstGeom>
          <a:solidFill>
            <a:srgbClr val="DCDCE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594360" y="6556248"/>
            <a:ext cx="411480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800">
                <a:solidFill>
                  <a:srgbClr val="646470"/>
                </a:solidFill>
                <a:latin typeface="Aptos"/>
              </a:rPr>
              <a:t>Digital Skills Portfolio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0881360" y="6519672"/>
            <a:ext cx="685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900" b="1">
                <a:solidFill>
                  <a:srgbClr val="646470"/>
                </a:solidFill>
                <a:latin typeface="Aptos"/>
              </a:rPr>
              <a:t>4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C47E032D-3AC4-12AD-2792-35B4FA4477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3228" y="1931068"/>
            <a:ext cx="6093765" cy="3218448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5C52A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384048"/>
            <a:ext cx="896112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500" b="1">
                <a:solidFill>
                  <a:srgbClr val="26235C"/>
                </a:solidFill>
                <a:latin typeface="Aptos Display"/>
              </a:rPr>
              <a:t>PowerPoint – Presentation Skills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784080" y="438912"/>
            <a:ext cx="178308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900" b="1">
                <a:solidFill>
                  <a:srgbClr val="5C52AA"/>
                </a:solidFill>
                <a:latin typeface="Aptos"/>
              </a:rPr>
              <a:t>PRACTICAL WORK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85800" y="1234440"/>
            <a:ext cx="6446520" cy="4526280"/>
          </a:xfrm>
          <a:prstGeom prst="roundRect">
            <a:avLst/>
          </a:prstGeom>
          <a:solidFill>
            <a:srgbClr val="F7F7FA"/>
          </a:solidFill>
          <a:ln w="19050">
            <a:solidFill>
              <a:srgbClr val="DCDCE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400" b="1">
                <a:solidFill>
                  <a:srgbClr val="646470"/>
                </a:solidFill>
                <a:latin typeface="Aptos"/>
              </a:rPr>
              <a:t>INSERT POWERPOINT SCREENSHOT
FROM YOUR VIDEO / WORK</a:t>
            </a:r>
          </a:p>
          <a:p>
            <a:pPr algn="ctr"/>
            <a:r>
              <a:rPr sz="1000">
                <a:solidFill>
                  <a:srgbClr val="646470"/>
                </a:solidFill>
                <a:latin typeface="Aptos"/>
              </a:rPr>
              <a:t>Replace this box with your work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360920" y="1234440"/>
            <a:ext cx="4114800" cy="14173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CDCE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7360920" y="1234440"/>
            <a:ext cx="64008" cy="1417320"/>
          </a:xfrm>
          <a:prstGeom prst="rect">
            <a:avLst/>
          </a:prstGeom>
          <a:solidFill>
            <a:srgbClr val="5C52A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7562088" y="1230589"/>
            <a:ext cx="3730752" cy="34747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500" b="1">
                <a:solidFill>
                  <a:srgbClr val="26235C"/>
                </a:solidFill>
                <a:latin typeface="Aptos Display"/>
              </a:rPr>
              <a:t>What I did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562088" y="1564100"/>
            <a:ext cx="3730752" cy="10541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500"/>
              </a:spcAft>
              <a:defRPr sz="1250">
                <a:solidFill>
                  <a:srgbClr val="2A2A32"/>
                </a:solidFill>
                <a:latin typeface="Aptos"/>
              </a:defRPr>
            </a:pPr>
            <a:r>
              <a:rPr dirty="0"/>
              <a:t>• Created slides using text and images</a:t>
            </a:r>
          </a:p>
          <a:p>
            <a:pPr>
              <a:spcAft>
                <a:spcPts val="500"/>
              </a:spcAft>
              <a:defRPr sz="1250">
                <a:solidFill>
                  <a:srgbClr val="2A2A32"/>
                </a:solidFill>
                <a:latin typeface="Aptos"/>
              </a:defRPr>
            </a:pPr>
            <a:r>
              <a:rPr dirty="0"/>
              <a:t>• </a:t>
            </a:r>
            <a:r>
              <a:rPr dirty="0" err="1"/>
              <a:t>Organised</a:t>
            </a:r>
            <a:r>
              <a:rPr dirty="0"/>
              <a:t> information clearly</a:t>
            </a:r>
            <a:endParaRPr lang="en-US" dirty="0"/>
          </a:p>
          <a:p>
            <a:pPr>
              <a:spcAft>
                <a:spcPts val="500"/>
              </a:spcAft>
              <a:defRPr sz="1250">
                <a:solidFill>
                  <a:srgbClr val="2A2A32"/>
                </a:solidFill>
                <a:latin typeface="Aptos"/>
              </a:defRPr>
            </a:pPr>
            <a:r>
              <a:rPr lang="en-US" dirty="0"/>
              <a:t>• Used different shapes and designs</a:t>
            </a:r>
          </a:p>
          <a:p>
            <a:pPr>
              <a:spcAft>
                <a:spcPts val="500"/>
              </a:spcAft>
              <a:defRPr sz="1250">
                <a:solidFill>
                  <a:srgbClr val="2A2A32"/>
                </a:solidFill>
                <a:latin typeface="Aptos"/>
              </a:defRPr>
            </a:pPr>
            <a:r>
              <a:rPr lang="en-US" dirty="0"/>
              <a:t>• Inserted pictures &amp; made it look attractive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7360920" y="2834640"/>
            <a:ext cx="4114800" cy="14173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CDCE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7360920" y="2834640"/>
            <a:ext cx="64008" cy="1417320"/>
          </a:xfrm>
          <a:prstGeom prst="rect">
            <a:avLst/>
          </a:prstGeom>
          <a:solidFill>
            <a:srgbClr val="378F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7562088" y="2999232"/>
            <a:ext cx="3730752" cy="34747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500" b="1">
                <a:solidFill>
                  <a:srgbClr val="26235C"/>
                </a:solidFill>
                <a:latin typeface="Aptos Display"/>
              </a:rPr>
              <a:t>Skills shown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562088" y="3380872"/>
            <a:ext cx="3730752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500"/>
              </a:spcAft>
              <a:defRPr sz="1250">
                <a:solidFill>
                  <a:srgbClr val="2A2A32"/>
                </a:solidFill>
                <a:latin typeface="Aptos"/>
              </a:defRPr>
            </a:pPr>
            <a:r>
              <a:rPr dirty="0"/>
              <a:t>• Presentation design</a:t>
            </a:r>
          </a:p>
          <a:p>
            <a:pPr>
              <a:spcAft>
                <a:spcPts val="500"/>
              </a:spcAft>
              <a:defRPr sz="1250">
                <a:solidFill>
                  <a:srgbClr val="2A2A32"/>
                </a:solidFill>
                <a:latin typeface="Aptos"/>
              </a:defRPr>
            </a:pPr>
            <a:r>
              <a:rPr dirty="0"/>
              <a:t>• Visual communication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7360920" y="4434840"/>
            <a:ext cx="4114800" cy="1325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CDCE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7360920" y="4434840"/>
            <a:ext cx="64008" cy="1325880"/>
          </a:xfrm>
          <a:prstGeom prst="rect">
            <a:avLst/>
          </a:prstGeom>
          <a:solidFill>
            <a:srgbClr val="5C52A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7562088" y="4599431"/>
            <a:ext cx="3730752" cy="34747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500" b="1">
                <a:solidFill>
                  <a:srgbClr val="26235C"/>
                </a:solidFill>
                <a:latin typeface="Aptos Display"/>
              </a:rPr>
              <a:t>What I learned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562088" y="5029200"/>
            <a:ext cx="3730752" cy="640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500"/>
              </a:spcAft>
              <a:defRPr sz="1250">
                <a:solidFill>
                  <a:srgbClr val="2A2A32"/>
                </a:solidFill>
                <a:latin typeface="Aptos"/>
              </a:defRPr>
            </a:pPr>
            <a:r>
              <a:t>• How to keep slides simple and easy to follow</a:t>
            </a:r>
          </a:p>
        </p:txBody>
      </p:sp>
      <p:sp>
        <p:nvSpPr>
          <p:cNvPr id="19" name="Rectangle 18"/>
          <p:cNvSpPr/>
          <p:nvPr/>
        </p:nvSpPr>
        <p:spPr>
          <a:xfrm>
            <a:off x="594360" y="6510528"/>
            <a:ext cx="10972800" cy="9144"/>
          </a:xfrm>
          <a:prstGeom prst="rect">
            <a:avLst/>
          </a:prstGeom>
          <a:solidFill>
            <a:srgbClr val="DCDCE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594360" y="6556248"/>
            <a:ext cx="411480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800">
                <a:solidFill>
                  <a:srgbClr val="646470"/>
                </a:solidFill>
                <a:latin typeface="Aptos"/>
              </a:rPr>
              <a:t>Digital Skills Portfolio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0881360" y="6519672"/>
            <a:ext cx="685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900" b="1">
                <a:solidFill>
                  <a:srgbClr val="646470"/>
                </a:solidFill>
                <a:latin typeface="Aptos"/>
              </a:rPr>
              <a:t>5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8190F1C0-CEF2-C1C7-0536-FF0B318609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1032" y="2021301"/>
            <a:ext cx="6140600" cy="3124562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5C52A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384048"/>
            <a:ext cx="896112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500" b="1">
                <a:solidFill>
                  <a:srgbClr val="26235C"/>
                </a:solidFill>
                <a:latin typeface="Aptos Display"/>
              </a:rPr>
              <a:t>My Progress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784080" y="438912"/>
            <a:ext cx="178308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900" b="1">
                <a:solidFill>
                  <a:srgbClr val="5C52AA"/>
                </a:solidFill>
                <a:latin typeface="Aptos"/>
              </a:rPr>
              <a:t>REFLECTION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85800" y="1417320"/>
            <a:ext cx="3063240" cy="4297680"/>
          </a:xfrm>
          <a:prstGeom prst="roundRect">
            <a:avLst/>
          </a:prstGeom>
          <a:solidFill>
            <a:srgbClr val="FFFFFF"/>
          </a:solidFill>
          <a:ln>
            <a:solidFill>
              <a:srgbClr val="DCDCE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Oval 6"/>
          <p:cNvSpPr/>
          <p:nvPr/>
        </p:nvSpPr>
        <p:spPr>
          <a:xfrm>
            <a:off x="886968" y="1664208"/>
            <a:ext cx="594360" cy="594360"/>
          </a:xfrm>
          <a:prstGeom prst="ellipse">
            <a:avLst/>
          </a:prstGeom>
          <a:solidFill>
            <a:srgbClr val="5C52A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ptos"/>
              </a:rPr>
              <a:t>01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600200" y="1682496"/>
            <a:ext cx="182880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700" b="1">
                <a:solidFill>
                  <a:srgbClr val="26235C"/>
                </a:solidFill>
                <a:latin typeface="Aptos Display"/>
              </a:rPr>
              <a:t>At first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60120" y="2514600"/>
            <a:ext cx="2514600" cy="20287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500" b="1" dirty="0">
                <a:solidFill>
                  <a:srgbClr val="2A2A32"/>
                </a:solidFill>
                <a:latin typeface="Aptos"/>
              </a:rPr>
              <a:t>Some Excel tasks were difficult for me</a:t>
            </a:r>
            <a:r>
              <a:rPr lang="en-US" sz="1500" b="1" dirty="0">
                <a:solidFill>
                  <a:srgbClr val="2A2A32"/>
                </a:solidFill>
                <a:latin typeface="Aptos"/>
              </a:rPr>
              <a:t>; I don’t know how to create tables and charts</a:t>
            </a:r>
            <a:r>
              <a:rPr sz="1500" b="1" dirty="0">
                <a:solidFill>
                  <a:srgbClr val="2A2A32"/>
                </a:solidFill>
                <a:latin typeface="Aptos"/>
              </a:rPr>
              <a:t>.</a:t>
            </a:r>
            <a:r>
              <a:rPr lang="en-US" sz="1500" b="1" dirty="0">
                <a:solidFill>
                  <a:srgbClr val="2A2A32"/>
                </a:solidFill>
                <a:latin typeface="Aptos"/>
              </a:rPr>
              <a:t> I also don’t know how to use PowerPoint and Word, or how to edit them.</a:t>
            </a:r>
            <a:endParaRPr sz="1500" b="1" dirty="0">
              <a:solidFill>
                <a:srgbClr val="2A2A32"/>
              </a:solidFill>
              <a:latin typeface="Aptos"/>
            </a:endParaRPr>
          </a:p>
          <a:p>
            <a:pPr>
              <a:spcBef>
                <a:spcPts val="1000"/>
              </a:spcBef>
            </a:pPr>
            <a:r>
              <a:rPr sz="1250" dirty="0">
                <a:solidFill>
                  <a:srgbClr val="646470"/>
                </a:solidFill>
                <a:latin typeface="Aptos"/>
              </a:rPr>
              <a:t>I was still learning the tools.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960120" y="4800600"/>
            <a:ext cx="2514600" cy="329184"/>
          </a:xfrm>
          <a:prstGeom prst="roundRect">
            <a:avLst/>
          </a:prstGeom>
          <a:solidFill>
            <a:srgbClr val="EBE8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000" b="1">
                <a:solidFill>
                  <a:srgbClr val="26235C"/>
                </a:solidFill>
                <a:latin typeface="Aptos"/>
              </a:rPr>
              <a:t>LEARNING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160520" y="1417320"/>
            <a:ext cx="3063240" cy="4297680"/>
          </a:xfrm>
          <a:prstGeom prst="roundRect">
            <a:avLst/>
          </a:prstGeom>
          <a:solidFill>
            <a:srgbClr val="FFFFFF"/>
          </a:solidFill>
          <a:ln>
            <a:solidFill>
              <a:srgbClr val="DCDCE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Oval 11"/>
          <p:cNvSpPr/>
          <p:nvPr/>
        </p:nvSpPr>
        <p:spPr>
          <a:xfrm>
            <a:off x="4361688" y="1664208"/>
            <a:ext cx="594360" cy="594360"/>
          </a:xfrm>
          <a:prstGeom prst="ellipse">
            <a:avLst/>
          </a:prstGeom>
          <a:solidFill>
            <a:srgbClr val="378F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ptos"/>
              </a:rPr>
              <a:t>02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074920" y="1682496"/>
            <a:ext cx="182880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700" b="1">
                <a:solidFill>
                  <a:srgbClr val="26235C"/>
                </a:solidFill>
                <a:latin typeface="Aptos Display"/>
              </a:rPr>
              <a:t>With practice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434840" y="2514600"/>
            <a:ext cx="2514600" cy="1797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500" b="1" dirty="0">
                <a:solidFill>
                  <a:srgbClr val="2A2A32"/>
                </a:solidFill>
                <a:latin typeface="Aptos"/>
              </a:rPr>
              <a:t>I repeated the tasks and learned the steps.</a:t>
            </a:r>
            <a:r>
              <a:rPr lang="en-US" sz="1500" b="1" dirty="0">
                <a:solidFill>
                  <a:srgbClr val="2A2A32"/>
                </a:solidFill>
                <a:latin typeface="Aptos"/>
              </a:rPr>
              <a:t> I tried out more designs; I checked all options in the applications. I practiced more to become better.</a:t>
            </a:r>
            <a:endParaRPr sz="1500" b="1" dirty="0">
              <a:solidFill>
                <a:srgbClr val="2A2A32"/>
              </a:solidFill>
              <a:latin typeface="Aptos"/>
            </a:endParaRPr>
          </a:p>
          <a:p>
            <a:pPr>
              <a:spcBef>
                <a:spcPts val="1000"/>
              </a:spcBef>
            </a:pPr>
            <a:r>
              <a:rPr sz="1250" dirty="0">
                <a:solidFill>
                  <a:srgbClr val="646470"/>
                </a:solidFill>
                <a:latin typeface="Aptos"/>
              </a:rPr>
              <a:t>I became more comfortable.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4434840" y="4800600"/>
            <a:ext cx="2514600" cy="329184"/>
          </a:xfrm>
          <a:prstGeom prst="roundRect">
            <a:avLst/>
          </a:prstGeom>
          <a:solidFill>
            <a:srgbClr val="EBE8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000" b="1">
                <a:solidFill>
                  <a:srgbClr val="26235C"/>
                </a:solidFill>
                <a:latin typeface="Aptos"/>
              </a:rPr>
              <a:t>IMPROVING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7635240" y="1417320"/>
            <a:ext cx="3063240" cy="4297680"/>
          </a:xfrm>
          <a:prstGeom prst="roundRect">
            <a:avLst/>
          </a:prstGeom>
          <a:solidFill>
            <a:srgbClr val="FFFFFF"/>
          </a:solidFill>
          <a:ln>
            <a:solidFill>
              <a:srgbClr val="DCDCE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Oval 16"/>
          <p:cNvSpPr/>
          <p:nvPr/>
        </p:nvSpPr>
        <p:spPr>
          <a:xfrm>
            <a:off x="7836408" y="1664208"/>
            <a:ext cx="594360" cy="594360"/>
          </a:xfrm>
          <a:prstGeom prst="ellipse">
            <a:avLst/>
          </a:prstGeom>
          <a:solidFill>
            <a:srgbClr val="5C52A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ptos"/>
              </a:rPr>
              <a:t>03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549640" y="1682496"/>
            <a:ext cx="182880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700" b="1">
                <a:solidFill>
                  <a:srgbClr val="26235C"/>
                </a:solidFill>
                <a:latin typeface="Aptos Display"/>
              </a:rPr>
              <a:t>Now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7909560" y="2514600"/>
            <a:ext cx="2514600" cy="1797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500" b="1" dirty="0">
                <a:solidFill>
                  <a:srgbClr val="2A2A32"/>
                </a:solidFill>
                <a:latin typeface="Aptos"/>
              </a:rPr>
              <a:t>I can complete basic digital tasks more independently.</a:t>
            </a:r>
            <a:r>
              <a:rPr lang="en-US" sz="1500" b="1" dirty="0">
                <a:solidFill>
                  <a:srgbClr val="2A2A32"/>
                </a:solidFill>
                <a:latin typeface="Aptos"/>
              </a:rPr>
              <a:t> I can easily make good-looking presentations and Word documents easily.</a:t>
            </a:r>
            <a:endParaRPr sz="1500" b="1" dirty="0">
              <a:solidFill>
                <a:srgbClr val="2A2A32"/>
              </a:solidFill>
              <a:latin typeface="Aptos"/>
            </a:endParaRPr>
          </a:p>
          <a:p>
            <a:pPr>
              <a:spcBef>
                <a:spcPts val="1000"/>
              </a:spcBef>
            </a:pPr>
            <a:r>
              <a:rPr sz="1250" dirty="0">
                <a:solidFill>
                  <a:srgbClr val="646470"/>
                </a:solidFill>
                <a:latin typeface="Aptos"/>
              </a:rPr>
              <a:t>I feel more confident.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7909560" y="4800600"/>
            <a:ext cx="2514600" cy="329184"/>
          </a:xfrm>
          <a:prstGeom prst="roundRect">
            <a:avLst/>
          </a:prstGeom>
          <a:solidFill>
            <a:srgbClr val="EBE8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000" b="1">
                <a:solidFill>
                  <a:srgbClr val="26235C"/>
                </a:solidFill>
                <a:latin typeface="Aptos"/>
              </a:rPr>
              <a:t>CONFIDENT</a:t>
            </a:r>
          </a:p>
        </p:txBody>
      </p:sp>
      <p:sp>
        <p:nvSpPr>
          <p:cNvPr id="21" name="Rectangle 20"/>
          <p:cNvSpPr/>
          <p:nvPr/>
        </p:nvSpPr>
        <p:spPr>
          <a:xfrm>
            <a:off x="594360" y="6510528"/>
            <a:ext cx="10972800" cy="9144"/>
          </a:xfrm>
          <a:prstGeom prst="rect">
            <a:avLst/>
          </a:prstGeom>
          <a:solidFill>
            <a:srgbClr val="DCDCE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594360" y="6556248"/>
            <a:ext cx="411480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800">
                <a:solidFill>
                  <a:srgbClr val="646470"/>
                </a:solidFill>
                <a:latin typeface="Aptos"/>
              </a:rPr>
              <a:t>Digital Skills Portfolio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0881360" y="6519672"/>
            <a:ext cx="685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900" b="1">
                <a:solidFill>
                  <a:srgbClr val="646470"/>
                </a:solidFill>
                <a:latin typeface="Aptos"/>
              </a:rPr>
              <a:t>7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5C52A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384048"/>
            <a:ext cx="896112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500" b="1">
                <a:solidFill>
                  <a:srgbClr val="26235C"/>
                </a:solidFill>
                <a:latin typeface="Aptos Display"/>
              </a:rPr>
              <a:t>How These Skills Help Me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784080" y="438912"/>
            <a:ext cx="178308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900" b="1">
                <a:solidFill>
                  <a:srgbClr val="5C52AA"/>
                </a:solidFill>
                <a:latin typeface="Aptos"/>
              </a:rPr>
              <a:t>APPLICATION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868680" y="1188720"/>
            <a:ext cx="10469880" cy="1051560"/>
          </a:xfrm>
          <a:prstGeom prst="roundRect">
            <a:avLst/>
          </a:prstGeom>
          <a:solidFill>
            <a:srgbClr val="EBE8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800" b="1">
                <a:solidFill>
                  <a:srgbClr val="26235C"/>
                </a:solidFill>
                <a:latin typeface="Aptos Display"/>
              </a:rPr>
              <a:t>These digital skills are useful for my studies, future work and everyday tasks.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868680" y="2606040"/>
            <a:ext cx="3246120" cy="2468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CDCE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868680" y="2606040"/>
            <a:ext cx="64008" cy="2468880"/>
          </a:xfrm>
          <a:prstGeom prst="rect">
            <a:avLst/>
          </a:prstGeom>
          <a:solidFill>
            <a:srgbClr val="5C52A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1069848" y="2770632"/>
            <a:ext cx="2862072" cy="34747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500" b="1">
                <a:solidFill>
                  <a:srgbClr val="26235C"/>
                </a:solidFill>
                <a:latin typeface="Aptos Display"/>
              </a:rPr>
              <a:t>For my studies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69848" y="3200400"/>
            <a:ext cx="2862072" cy="1783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500"/>
              </a:spcAft>
              <a:defRPr sz="1250">
                <a:solidFill>
                  <a:srgbClr val="2A2A32"/>
                </a:solidFill>
                <a:latin typeface="Aptos"/>
              </a:defRPr>
            </a:pPr>
            <a:r>
              <a:t>• Complete assignments</a:t>
            </a:r>
          </a:p>
          <a:p>
            <a:pPr>
              <a:spcAft>
                <a:spcPts val="500"/>
              </a:spcAft>
              <a:defRPr sz="1250">
                <a:solidFill>
                  <a:srgbClr val="2A2A32"/>
                </a:solidFill>
                <a:latin typeface="Aptos"/>
              </a:defRPr>
            </a:pPr>
            <a:r>
              <a:t>• Organise information</a:t>
            </a:r>
          </a:p>
          <a:p>
            <a:pPr>
              <a:spcAft>
                <a:spcPts val="500"/>
              </a:spcAft>
              <a:defRPr sz="1250">
                <a:solidFill>
                  <a:srgbClr val="2A2A32"/>
                </a:solidFill>
                <a:latin typeface="Aptos"/>
              </a:defRPr>
            </a:pPr>
            <a:r>
              <a:t>• Prepare presentations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480560" y="2606040"/>
            <a:ext cx="3246120" cy="2468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CDCE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4480560" y="2606040"/>
            <a:ext cx="64008" cy="2468880"/>
          </a:xfrm>
          <a:prstGeom prst="rect">
            <a:avLst/>
          </a:prstGeom>
          <a:solidFill>
            <a:srgbClr val="378F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4681728" y="2770632"/>
            <a:ext cx="2862072" cy="34747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500" b="1">
                <a:solidFill>
                  <a:srgbClr val="26235C"/>
                </a:solidFill>
                <a:latin typeface="Aptos Display"/>
              </a:rPr>
              <a:t>For future work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681728" y="3200400"/>
            <a:ext cx="2862072" cy="11823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500"/>
              </a:spcAft>
              <a:defRPr sz="1250">
                <a:solidFill>
                  <a:srgbClr val="2A2A32"/>
                </a:solidFill>
                <a:latin typeface="Aptos"/>
              </a:defRPr>
            </a:pPr>
            <a:r>
              <a:rPr dirty="0"/>
              <a:t>• Create professional documents</a:t>
            </a:r>
            <a:r>
              <a:rPr lang="en-US" dirty="0"/>
              <a:t> at work</a:t>
            </a:r>
            <a:endParaRPr dirty="0"/>
          </a:p>
          <a:p>
            <a:pPr>
              <a:spcAft>
                <a:spcPts val="500"/>
              </a:spcAft>
              <a:defRPr sz="1250">
                <a:solidFill>
                  <a:srgbClr val="2A2A32"/>
                </a:solidFill>
                <a:latin typeface="Aptos"/>
              </a:defRPr>
            </a:pPr>
            <a:r>
              <a:rPr dirty="0"/>
              <a:t>• Work with data</a:t>
            </a:r>
            <a:r>
              <a:rPr lang="en-US" dirty="0"/>
              <a:t> and create interesting illustrations</a:t>
            </a:r>
            <a:endParaRPr dirty="0"/>
          </a:p>
          <a:p>
            <a:pPr>
              <a:spcAft>
                <a:spcPts val="500"/>
              </a:spcAft>
              <a:defRPr sz="1250">
                <a:solidFill>
                  <a:srgbClr val="2A2A32"/>
                </a:solidFill>
                <a:latin typeface="Aptos"/>
              </a:defRPr>
            </a:pPr>
            <a:r>
              <a:rPr dirty="0"/>
              <a:t>• Present information clearly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092440" y="2606040"/>
            <a:ext cx="3246120" cy="2468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CDCE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8092440" y="2606040"/>
            <a:ext cx="64008" cy="2468880"/>
          </a:xfrm>
          <a:prstGeom prst="rect">
            <a:avLst/>
          </a:prstGeom>
          <a:solidFill>
            <a:srgbClr val="5C52A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8293608" y="2770632"/>
            <a:ext cx="2862072" cy="34747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500" b="1">
                <a:solidFill>
                  <a:srgbClr val="26235C"/>
                </a:solidFill>
                <a:latin typeface="Aptos Display"/>
              </a:rPr>
              <a:t>For everyday tasks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293608" y="3200400"/>
            <a:ext cx="2862072" cy="14388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500"/>
              </a:spcAft>
              <a:defRPr sz="1250">
                <a:solidFill>
                  <a:srgbClr val="2A2A32"/>
                </a:solidFill>
                <a:latin typeface="Aptos"/>
              </a:defRPr>
            </a:pPr>
            <a:r>
              <a:rPr dirty="0"/>
              <a:t>• Edit documents</a:t>
            </a:r>
          </a:p>
          <a:p>
            <a:pPr>
              <a:spcAft>
                <a:spcPts val="500"/>
              </a:spcAft>
              <a:defRPr sz="1250">
                <a:solidFill>
                  <a:srgbClr val="2A2A32"/>
                </a:solidFill>
                <a:latin typeface="Aptos"/>
              </a:defRPr>
            </a:pPr>
            <a:r>
              <a:rPr dirty="0"/>
              <a:t>• </a:t>
            </a:r>
            <a:r>
              <a:rPr dirty="0" err="1"/>
              <a:t>Organise</a:t>
            </a:r>
            <a:r>
              <a:rPr dirty="0"/>
              <a:t> information</a:t>
            </a:r>
          </a:p>
          <a:p>
            <a:pPr>
              <a:spcAft>
                <a:spcPts val="500"/>
              </a:spcAft>
              <a:defRPr sz="1250">
                <a:solidFill>
                  <a:srgbClr val="2A2A32"/>
                </a:solidFill>
                <a:latin typeface="Aptos"/>
              </a:defRPr>
            </a:pPr>
            <a:r>
              <a:rPr dirty="0"/>
              <a:t>• Use digital tools with more confidence</a:t>
            </a:r>
            <a:endParaRPr lang="en-US" dirty="0"/>
          </a:p>
          <a:p>
            <a:pPr>
              <a:spcAft>
                <a:spcPts val="500"/>
              </a:spcAft>
              <a:defRPr sz="1250">
                <a:solidFill>
                  <a:srgbClr val="2A2A32"/>
                </a:solidFill>
                <a:latin typeface="Aptos"/>
              </a:defRPr>
            </a:pPr>
            <a:r>
              <a:rPr lang="en-US" dirty="0"/>
              <a:t>• Explore more new technologies and tools</a:t>
            </a:r>
            <a:endParaRPr dirty="0"/>
          </a:p>
        </p:txBody>
      </p:sp>
      <p:sp>
        <p:nvSpPr>
          <p:cNvPr id="19" name="Rectangle 18"/>
          <p:cNvSpPr/>
          <p:nvPr/>
        </p:nvSpPr>
        <p:spPr>
          <a:xfrm>
            <a:off x="594360" y="6510528"/>
            <a:ext cx="10972800" cy="9144"/>
          </a:xfrm>
          <a:prstGeom prst="rect">
            <a:avLst/>
          </a:prstGeom>
          <a:solidFill>
            <a:srgbClr val="DCDCE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594360" y="6556248"/>
            <a:ext cx="411480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800">
                <a:solidFill>
                  <a:srgbClr val="646470"/>
                </a:solidFill>
                <a:latin typeface="Aptos"/>
              </a:rPr>
              <a:t>Digital Skills Portfolio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0881360" y="6519672"/>
            <a:ext cx="685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900" b="1">
                <a:solidFill>
                  <a:srgbClr val="646470"/>
                </a:solidFill>
                <a:latin typeface="Aptos"/>
              </a:rPr>
              <a:t>8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2623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777240" y="1005840"/>
            <a:ext cx="914400" cy="73152"/>
          </a:xfrm>
          <a:prstGeom prst="rect">
            <a:avLst/>
          </a:prstGeom>
          <a:solidFill>
            <a:srgbClr val="378F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777240" y="1417320"/>
            <a:ext cx="68580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3000" b="1">
                <a:solidFill>
                  <a:srgbClr val="FFFFFF"/>
                </a:solidFill>
                <a:latin typeface="Aptos Display"/>
              </a:rPr>
              <a:t>My Reflection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77240" y="2240280"/>
            <a:ext cx="9875520" cy="1280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i="1">
                <a:solidFill>
                  <a:srgbClr val="E6E6F2"/>
                </a:solidFill>
                <a:latin typeface="Aptos"/>
              </a:rPr>
              <a:t>“I am more confident with digital tools than I was at the beginning of the module.”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68680" y="3886200"/>
            <a:ext cx="6400800" cy="1508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500">
                <a:solidFill>
                  <a:srgbClr val="FFFFFF"/>
                </a:solidFill>
                <a:latin typeface="Aptos"/>
              </a:defRPr>
            </a:pPr>
            <a:r>
              <a:t>• I learned new digital skills.</a:t>
            </a:r>
          </a:p>
          <a:p>
            <a:pPr>
              <a:spcAft>
                <a:spcPts val="900"/>
              </a:spcAft>
              <a:defRPr sz="1500">
                <a:solidFill>
                  <a:srgbClr val="FFFFFF"/>
                </a:solidFill>
                <a:latin typeface="Aptos"/>
              </a:defRPr>
            </a:pPr>
            <a:r>
              <a:t>• I improved through practice.</a:t>
            </a:r>
          </a:p>
          <a:p>
            <a:pPr>
              <a:spcAft>
                <a:spcPts val="900"/>
              </a:spcAft>
              <a:defRPr sz="1500">
                <a:solidFill>
                  <a:srgbClr val="FFFFFF"/>
                </a:solidFill>
                <a:latin typeface="Aptos"/>
              </a:defRPr>
            </a:pPr>
            <a:r>
              <a:t>• I can now complete basic tasks more independently.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321040" y="4800600"/>
            <a:ext cx="256032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2500" b="1">
                <a:solidFill>
                  <a:srgbClr val="378F91"/>
                </a:solidFill>
                <a:latin typeface="Aptos Display"/>
              </a:rPr>
              <a:t>Thank you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517</Words>
  <Application>Microsoft Office PowerPoint</Application>
  <PresentationFormat>Widescreen</PresentationFormat>
  <Paragraphs>106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Aptos Display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K Sanjana Satya Narayana</cp:lastModifiedBy>
  <cp:revision>6</cp:revision>
  <dcterms:created xsi:type="dcterms:W3CDTF">2013-01-27T09:14:16Z</dcterms:created>
  <dcterms:modified xsi:type="dcterms:W3CDTF">2026-08-16T15:59:01Z</dcterms:modified>
  <cp:category/>
</cp:coreProperties>
</file>