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22"/>
  </p:notesMasterIdLst>
  <p:handoutMasterIdLst>
    <p:handoutMasterId r:id="rId23"/>
  </p:handoutMasterIdLst>
  <p:sldIdLst>
    <p:sldId id="313" r:id="rId2"/>
    <p:sldId id="257" r:id="rId3"/>
    <p:sldId id="258" r:id="rId4"/>
    <p:sldId id="290" r:id="rId5"/>
    <p:sldId id="276" r:id="rId6"/>
    <p:sldId id="277" r:id="rId7"/>
    <p:sldId id="278" r:id="rId8"/>
    <p:sldId id="279" r:id="rId9"/>
    <p:sldId id="280" r:id="rId10"/>
    <p:sldId id="296" r:id="rId11"/>
    <p:sldId id="282" r:id="rId12"/>
    <p:sldId id="307" r:id="rId13"/>
    <p:sldId id="309" r:id="rId14"/>
    <p:sldId id="314" r:id="rId15"/>
    <p:sldId id="297" r:id="rId16"/>
    <p:sldId id="291" r:id="rId17"/>
    <p:sldId id="283" r:id="rId18"/>
    <p:sldId id="288" r:id="rId19"/>
    <p:sldId id="312" r:id="rId20"/>
    <p:sldId id="315" r:id="rId21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E4D1B01-C5D7-436C-8118-9A107805079D}">
          <p14:sldIdLst>
            <p14:sldId id="313"/>
            <p14:sldId id="257"/>
            <p14:sldId id="258"/>
            <p14:sldId id="290"/>
            <p14:sldId id="276"/>
            <p14:sldId id="277"/>
            <p14:sldId id="278"/>
            <p14:sldId id="279"/>
            <p14:sldId id="280"/>
            <p14:sldId id="296"/>
            <p14:sldId id="282"/>
            <p14:sldId id="307"/>
            <p14:sldId id="309"/>
            <p14:sldId id="314"/>
            <p14:sldId id="297"/>
            <p14:sldId id="291"/>
            <p14:sldId id="283"/>
            <p14:sldId id="288"/>
            <p14:sldId id="312"/>
            <p14:sldId id="315"/>
          </p14:sldIdLst>
        </p14:section>
        <p14:section name="Untitled Section" id="{F9003903-220E-43C9-8D97-D5B6808D45BD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06AA95B3-3A9D-0CC8-25E5-63B4BBCA3B06}"/>
    <pc:docChg chg="modSld">
      <pc:chgData name="Rachel Wallis" userId="S::rachel.wallis@uwtsd.ac.uk::adcac562-1b9c-4c6f-a47a-6cb162b6111e" providerId="AD" clId="Web-{06AA95B3-3A9D-0CC8-25E5-63B4BBCA3B06}" dt="2018-12-10T14:14:19.006" v="1" actId="1076"/>
      <pc:docMkLst>
        <pc:docMk/>
      </pc:docMkLst>
      <pc:sldChg chg="modSp">
        <pc:chgData name="Rachel Wallis" userId="S::rachel.wallis@uwtsd.ac.uk::adcac562-1b9c-4c6f-a47a-6cb162b6111e" providerId="AD" clId="Web-{06AA95B3-3A9D-0CC8-25E5-63B4BBCA3B06}" dt="2018-12-10T14:14:19.006" v="1" actId="1076"/>
        <pc:sldMkLst>
          <pc:docMk/>
          <pc:sldMk cId="3803460079" sldId="303"/>
        </pc:sldMkLst>
        <pc:spChg chg="mod">
          <ac:chgData name="Rachel Wallis" userId="S::rachel.wallis@uwtsd.ac.uk::adcac562-1b9c-4c6f-a47a-6cb162b6111e" providerId="AD" clId="Web-{06AA95B3-3A9D-0CC8-25E5-63B4BBCA3B06}" dt="2018-12-10T14:14:13.740" v="0" actId="1076"/>
          <ac:spMkLst>
            <pc:docMk/>
            <pc:sldMk cId="3803460079" sldId="303"/>
            <ac:spMk id="7" creationId="{00000000-0000-0000-0000-000000000000}"/>
          </ac:spMkLst>
        </pc:spChg>
        <pc:spChg chg="mod">
          <ac:chgData name="Rachel Wallis" userId="S::rachel.wallis@uwtsd.ac.uk::adcac562-1b9c-4c6f-a47a-6cb162b6111e" providerId="AD" clId="Web-{06AA95B3-3A9D-0CC8-25E5-63B4BBCA3B06}" dt="2018-12-10T14:14:19.006" v="1" actId="1076"/>
          <ac:spMkLst>
            <pc:docMk/>
            <pc:sldMk cId="3803460079" sldId="303"/>
            <ac:spMk id="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449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Using only non-standard units.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564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 out the FP skills ladders and introduce. What </a:t>
            </a:r>
            <a:r>
              <a:rPr lang="en-GB" baseline="0" dirty="0" smtClean="0"/>
              <a:t>can they find related to the skills ladder in the clip?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317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students to bring in a book if they can.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305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526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013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40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711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266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453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15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807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14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302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990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599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5599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6644E51-D81A-4ED9-AB09-953E5DA569F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43147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31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21EF597-BB65-4FEB-89DB-A816612D57C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46409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AFE34548-73A9-4EB2-B386-4263EF1D203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21271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592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366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1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thsthroughstories.org/recommendations.html" TargetMode="External"/><Relationship Id="rId2" Type="http://schemas.openxmlformats.org/officeDocument/2006/relationships/hyperlink" Target="http://www.pinterest.co.uk/rachwallis/measu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P-PGCE</a:t>
            </a:r>
          </a:p>
          <a:p>
            <a:pPr algn="ctr"/>
            <a:r>
              <a:rPr lang="en-US" sz="3600" dirty="0" smtClean="0">
                <a:solidFill>
                  <a:schemeClr val="bg1"/>
                </a:solidFill>
              </a:rPr>
              <a:t>Learning and Teaching Measures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07-01-2019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063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851128" y="1380068"/>
            <a:ext cx="8574622" cy="2616199"/>
          </a:xfrm>
        </p:spPr>
        <p:txBody>
          <a:bodyPr>
            <a:normAutofit/>
          </a:bodyPr>
          <a:lstStyle/>
          <a:p>
            <a:r>
              <a:rPr lang="en-GB" dirty="0"/>
              <a:t>Learning and Teaching Measures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9148" y="4229041"/>
            <a:ext cx="6987645" cy="1388534"/>
          </a:xfrm>
        </p:spPr>
        <p:txBody>
          <a:bodyPr/>
          <a:lstStyle/>
          <a:p>
            <a:r>
              <a:rPr lang="en-GB" dirty="0"/>
              <a:t>Mathematics </a:t>
            </a:r>
            <a:r>
              <a:rPr lang="en-GB" dirty="0" smtClean="0"/>
              <a:t>and Numeracy</a:t>
            </a:r>
            <a:endParaRPr lang="en-GB" dirty="0"/>
          </a:p>
          <a:p>
            <a:r>
              <a:rPr lang="en-GB" dirty="0" smtClean="0"/>
              <a:t>January 2018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965" y="752912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172" y="212961"/>
            <a:ext cx="2994146" cy="1996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4670" y="3400051"/>
            <a:ext cx="2283435" cy="228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8738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4066" y="2053653"/>
            <a:ext cx="10078957" cy="3737548"/>
          </a:xfrm>
        </p:spPr>
        <p:txBody>
          <a:bodyPr>
            <a:normAutofit/>
          </a:bodyPr>
          <a:lstStyle/>
          <a:p>
            <a:pPr lvl="0"/>
            <a:r>
              <a:rPr lang="en-GB" sz="2600" b="1" dirty="0">
                <a:latin typeface="Comic Sans MS" pitchFamily="66" charset="0"/>
              </a:rPr>
              <a:t>To understand stages of development relating to learning and teaching measures </a:t>
            </a:r>
            <a:endParaRPr lang="en-GB" sz="2600" dirty="0">
              <a:latin typeface="Comic Sans MS" pitchFamily="66" charset="0"/>
            </a:endParaRPr>
          </a:p>
          <a:p>
            <a:pPr lvl="0"/>
            <a:r>
              <a:rPr lang="en-GB" sz="2600" b="1" dirty="0" smtClean="0">
                <a:latin typeface="Comic Sans MS" pitchFamily="66" charset="0"/>
              </a:rPr>
              <a:t>To </a:t>
            </a:r>
            <a:r>
              <a:rPr lang="en-GB" sz="2600" b="1" dirty="0">
                <a:latin typeface="Comic Sans MS" pitchFamily="66" charset="0"/>
              </a:rPr>
              <a:t>understand common misconceptions related to measures </a:t>
            </a:r>
            <a:endParaRPr lang="en-GB" sz="2600" dirty="0">
              <a:latin typeface="Comic Sans MS" pitchFamily="66" charset="0"/>
            </a:endParaRPr>
          </a:p>
          <a:p>
            <a:pPr lvl="0"/>
            <a:r>
              <a:rPr lang="en-GB" sz="2600" b="1" dirty="0" smtClean="0">
                <a:latin typeface="Comic Sans MS" pitchFamily="66" charset="0"/>
              </a:rPr>
              <a:t>To </a:t>
            </a:r>
            <a:r>
              <a:rPr lang="en-GB" sz="2600" b="1" dirty="0">
                <a:latin typeface="Comic Sans MS" pitchFamily="66" charset="0"/>
              </a:rPr>
              <a:t>identify useful activities and resources (including ICT) for teaching measures</a:t>
            </a:r>
            <a:endParaRPr lang="en-GB" sz="2600" dirty="0">
              <a:latin typeface="Comic Sans MS" pitchFamily="66" charset="0"/>
            </a:endParaRPr>
          </a:p>
          <a:p>
            <a:pPr marL="0" lvl="0" indent="0">
              <a:buNone/>
            </a:pPr>
            <a:r>
              <a:rPr lang="en-GB" sz="2600" dirty="0">
                <a:latin typeface="Comic Sans MS" pitchFamily="66" charset="0"/>
              </a:rPr>
              <a:t>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012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12650" y="420137"/>
            <a:ext cx="10561173" cy="9787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i="1" dirty="0">
                <a:latin typeface="Comic Sans MS" pitchFamily="66" charset="0"/>
              </a:rPr>
              <a:t>Starting Task…</a:t>
            </a:r>
          </a:p>
          <a:p>
            <a:pPr algn="ctr"/>
            <a:endParaRPr lang="en-GB" i="1" dirty="0">
              <a:latin typeface="Comic Sans MS" pitchFamily="66" charset="0"/>
            </a:endParaRPr>
          </a:p>
          <a:p>
            <a:pPr algn="ctr"/>
            <a:r>
              <a:rPr lang="en-GB" sz="4400" i="1" dirty="0">
                <a:latin typeface="Comic Sans MS" pitchFamily="66" charset="0"/>
              </a:rPr>
              <a:t>How big is the table?</a:t>
            </a:r>
          </a:p>
          <a:p>
            <a:pPr algn="ctr"/>
            <a:r>
              <a:rPr lang="en-GB" sz="2800" i="1" dirty="0">
                <a:latin typeface="Comic Sans MS" pitchFamily="66" charset="0"/>
              </a:rPr>
              <a:t>Use the resources on your table to find different ways of communicating  the size of the table</a:t>
            </a:r>
            <a:r>
              <a:rPr lang="en-GB" sz="2800" i="1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Length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Height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Depth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Volume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Perimeter</a:t>
            </a: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Area of table top</a:t>
            </a:r>
          </a:p>
          <a:p>
            <a:pPr algn="ctr"/>
            <a:endParaRPr lang="en-GB" sz="2800" i="1" dirty="0">
              <a:latin typeface="Comic Sans MS" pitchFamily="66" charset="0"/>
            </a:endParaRPr>
          </a:p>
          <a:p>
            <a:pPr algn="ctr"/>
            <a:r>
              <a:rPr lang="en-GB" sz="2800" i="1" dirty="0" smtClean="0">
                <a:latin typeface="Comic Sans MS" pitchFamily="66" charset="0"/>
              </a:rPr>
              <a:t>What reasoning skills have you used? </a:t>
            </a:r>
            <a:endParaRPr lang="en-GB" sz="2800" i="1" dirty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</p:txBody>
      </p:sp>
      <p:pic>
        <p:nvPicPr>
          <p:cNvPr id="102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0" y="474841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395" y="474840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650" y="3211970"/>
            <a:ext cx="1586953" cy="119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175" y="3052799"/>
            <a:ext cx="2077357" cy="1227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9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549275"/>
            <a:ext cx="10399184" cy="2205038"/>
          </a:xfrm>
        </p:spPr>
        <p:txBody>
          <a:bodyPr>
            <a:normAutofit fontScale="90000"/>
          </a:bodyPr>
          <a:lstStyle/>
          <a:p>
            <a:r>
              <a:rPr lang="cy-GB" sz="4000" dirty="0">
                <a:latin typeface="Comic Sans MS" pitchFamily="66" charset="0"/>
              </a:rPr>
              <a:t>Stages in teaching and learning about measures</a:t>
            </a:r>
            <a:br>
              <a:rPr lang="cy-GB" sz="4000" dirty="0">
                <a:latin typeface="Comic Sans MS" pitchFamily="66" charset="0"/>
              </a:rPr>
            </a:br>
            <a:r>
              <a:rPr lang="cy-GB" sz="3200" b="0" u="none" dirty="0">
                <a:latin typeface="Comic Sans MS" pitchFamily="66" charset="0"/>
              </a:rPr>
              <a:t>(Length, area, volume, capacity,weight, mass, time, etc</a:t>
            </a:r>
            <a:r>
              <a:rPr lang="cy-GB" sz="3200" b="0" u="none" dirty="0" smtClean="0">
                <a:latin typeface="Comic Sans MS" pitchFamily="66" charset="0"/>
              </a:rPr>
              <a:t>.)</a:t>
            </a:r>
            <a:br>
              <a:rPr lang="cy-GB" sz="3200" b="0" u="none" dirty="0" smtClean="0">
                <a:latin typeface="Comic Sans MS" pitchFamily="66" charset="0"/>
              </a:rPr>
            </a:br>
            <a:endParaRPr lang="cy-GB" sz="3200" b="0" u="none" dirty="0">
              <a:latin typeface="Comic Sans MS" pitchFamily="66" charset="0"/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>
          <a:xfrm>
            <a:off x="1521839" y="2438399"/>
            <a:ext cx="9779208" cy="346396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1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Pre-measurement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Measuring using non-standard units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3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Measuring using standard units</a:t>
            </a:r>
          </a:p>
        </p:txBody>
      </p:sp>
    </p:spTree>
    <p:extLst>
      <p:ext uri="{BB962C8B-B14F-4D97-AF65-F5344CB8AC3E}">
        <p14:creationId xmlns:p14="http://schemas.microsoft.com/office/powerpoint/2010/main" val="213437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1390651" y="333375"/>
            <a:ext cx="10363200" cy="935038"/>
          </a:xfrm>
        </p:spPr>
        <p:txBody>
          <a:bodyPr/>
          <a:lstStyle/>
          <a:p>
            <a:r>
              <a:rPr lang="cy-GB">
                <a:latin typeface="Comic Sans MS" pitchFamily="66" charset="0"/>
              </a:rPr>
              <a:t>STAGE 1 Pre-measurement</a:t>
            </a:r>
          </a:p>
        </p:txBody>
      </p:sp>
      <p:sp>
        <p:nvSpPr>
          <p:cNvPr id="189445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1283678" y="1249852"/>
            <a:ext cx="10369551" cy="865187"/>
          </a:xfrm>
        </p:spPr>
        <p:txBody>
          <a:bodyPr/>
          <a:lstStyle/>
          <a:p>
            <a:r>
              <a:rPr lang="cy-GB" sz="2200" dirty="0">
                <a:latin typeface="Comic Sans MS" pitchFamily="66" charset="0"/>
              </a:rPr>
              <a:t>Use of adjectives such as </a:t>
            </a:r>
            <a:r>
              <a:rPr lang="cy-GB" sz="2200" i="1" dirty="0">
                <a:effectLst/>
                <a:latin typeface="Comic Sans MS" pitchFamily="66" charset="0"/>
              </a:rPr>
              <a:t>long(hir), short(byr) tall(tal),  heavy(trwm)</a:t>
            </a:r>
            <a:r>
              <a:rPr lang="cy-GB" sz="2200" dirty="0">
                <a:latin typeface="Comic Sans MS" pitchFamily="66" charset="0"/>
              </a:rPr>
              <a:t>, </a:t>
            </a:r>
            <a:r>
              <a:rPr lang="cy-GB" sz="2200" i="1" dirty="0">
                <a:latin typeface="Comic Sans MS" pitchFamily="66" charset="0"/>
              </a:rPr>
              <a:t>light(ysgafn)</a:t>
            </a:r>
            <a:r>
              <a:rPr lang="cy-GB" sz="2200" dirty="0">
                <a:latin typeface="Comic Sans MS" pitchFamily="66" charset="0"/>
              </a:rPr>
              <a:t>... to </a:t>
            </a:r>
            <a:r>
              <a:rPr lang="cy-GB" sz="2200" b="1" dirty="0">
                <a:latin typeface="Comic Sans MS" pitchFamily="66" charset="0"/>
              </a:rPr>
              <a:t>describe </a:t>
            </a:r>
            <a:r>
              <a:rPr lang="cy-GB" sz="2200" dirty="0">
                <a:latin typeface="Comic Sans MS" pitchFamily="66" charset="0"/>
              </a:rPr>
              <a:t>an object</a:t>
            </a:r>
          </a:p>
        </p:txBody>
      </p:sp>
      <p:sp>
        <p:nvSpPr>
          <p:cNvPr id="189447" name="Rectangle 7"/>
          <p:cNvSpPr>
            <a:spLocks noGrp="1" noChangeArrowheads="1"/>
          </p:cNvSpPr>
          <p:nvPr>
            <p:ph sz="quarter" idx="3"/>
          </p:nvPr>
        </p:nvSpPr>
        <p:spPr>
          <a:xfrm>
            <a:off x="1295401" y="2276475"/>
            <a:ext cx="7200900" cy="2447925"/>
          </a:xfrm>
        </p:spPr>
        <p:txBody>
          <a:bodyPr>
            <a:normAutofit/>
          </a:bodyPr>
          <a:lstStyle/>
          <a:p>
            <a:r>
              <a:rPr lang="cy-GB" sz="2200" b="1" dirty="0">
                <a:latin typeface="Comic Sans MS" pitchFamily="66" charset="0"/>
              </a:rPr>
              <a:t>Direct comparison</a:t>
            </a:r>
            <a:r>
              <a:rPr lang="cy-GB" sz="2200" dirty="0">
                <a:latin typeface="Comic Sans MS" pitchFamily="66" charset="0"/>
              </a:rPr>
              <a:t> of two objects or quantities using comparative adjectives, </a:t>
            </a:r>
          </a:p>
          <a:p>
            <a:pPr>
              <a:buFont typeface="Wingdings" pitchFamily="2" charset="2"/>
              <a:buNone/>
            </a:pPr>
            <a:r>
              <a:rPr lang="cy-GB" sz="2200" dirty="0">
                <a:latin typeface="Comic Sans MS" pitchFamily="66" charset="0"/>
              </a:rPr>
              <a:t>	e.g. ‘</a:t>
            </a:r>
            <a:r>
              <a:rPr lang="cy-GB" sz="2200" i="1" dirty="0">
                <a:latin typeface="Comic Sans MS" pitchFamily="66" charset="0"/>
              </a:rPr>
              <a:t>... is taller than ....’</a:t>
            </a:r>
          </a:p>
          <a:p>
            <a:pPr>
              <a:buFont typeface="Wingdings" pitchFamily="2" charset="2"/>
              <a:buNone/>
            </a:pPr>
            <a:r>
              <a:rPr lang="cy-GB" sz="2200" i="1" dirty="0">
                <a:latin typeface="Comic Sans MS" pitchFamily="66" charset="0"/>
              </a:rPr>
              <a:t>‘	‘Mae.......yn dalach na .....’</a:t>
            </a:r>
          </a:p>
          <a:p>
            <a:r>
              <a:rPr lang="cy-GB" sz="2200" b="1" dirty="0">
                <a:latin typeface="Comic Sans MS" pitchFamily="66" charset="0"/>
              </a:rPr>
              <a:t>Ordering</a:t>
            </a:r>
            <a:r>
              <a:rPr lang="cy-GB" sz="2200" dirty="0">
                <a:latin typeface="Comic Sans MS" pitchFamily="66" charset="0"/>
              </a:rPr>
              <a:t> three or more objects, </a:t>
            </a:r>
          </a:p>
          <a:p>
            <a:pPr>
              <a:buFont typeface="Wingdings" pitchFamily="2" charset="2"/>
              <a:buNone/>
            </a:pPr>
            <a:r>
              <a:rPr lang="cy-GB" sz="2200" dirty="0">
                <a:latin typeface="Comic Sans MS" pitchFamily="66" charset="0"/>
              </a:rPr>
              <a:t>	e.g. from </a:t>
            </a:r>
            <a:r>
              <a:rPr lang="cy-GB" sz="2200" i="1" dirty="0">
                <a:latin typeface="Comic Sans MS" pitchFamily="66" charset="0"/>
              </a:rPr>
              <a:t>tallest </a:t>
            </a:r>
            <a:r>
              <a:rPr lang="cy-GB" sz="2200" dirty="0">
                <a:latin typeface="Comic Sans MS" pitchFamily="66" charset="0"/>
              </a:rPr>
              <a:t>to </a:t>
            </a:r>
            <a:r>
              <a:rPr lang="cy-GB" sz="2200" i="1" dirty="0">
                <a:latin typeface="Comic Sans MS" pitchFamily="66" charset="0"/>
              </a:rPr>
              <a:t>shortest.</a:t>
            </a:r>
          </a:p>
          <a:p>
            <a:endParaRPr lang="cy-GB" sz="2200" dirty="0">
              <a:latin typeface="Comic Sans MS" pitchFamily="66" charset="0"/>
            </a:endParaRPr>
          </a:p>
        </p:txBody>
      </p:sp>
      <p:sp>
        <p:nvSpPr>
          <p:cNvPr id="189448" name="Rectangle 8"/>
          <p:cNvSpPr>
            <a:spLocks noGrp="1" noChangeArrowheads="1"/>
          </p:cNvSpPr>
          <p:nvPr>
            <p:ph sz="quarter" idx="4"/>
          </p:nvPr>
        </p:nvSpPr>
        <p:spPr>
          <a:xfrm>
            <a:off x="1295401" y="5013325"/>
            <a:ext cx="10369551" cy="1295400"/>
          </a:xfrm>
        </p:spPr>
        <p:txBody>
          <a:bodyPr/>
          <a:lstStyle/>
          <a:p>
            <a:r>
              <a:rPr lang="cy-GB" sz="2200" b="1" dirty="0">
                <a:latin typeface="Comic Sans MS" pitchFamily="66" charset="0"/>
              </a:rPr>
              <a:t>Matching</a:t>
            </a:r>
            <a:r>
              <a:rPr lang="cy-GB" sz="2200" dirty="0">
                <a:latin typeface="Comic Sans MS" pitchFamily="66" charset="0"/>
              </a:rPr>
              <a:t> two objects that are, for example, of equal heights.</a:t>
            </a:r>
          </a:p>
          <a:p>
            <a:r>
              <a:rPr lang="cy-GB" sz="2200" dirty="0">
                <a:latin typeface="Comic Sans MS" pitchFamily="66" charset="0"/>
              </a:rPr>
              <a:t>Developing understanding of </a:t>
            </a:r>
            <a:r>
              <a:rPr lang="cy-GB" sz="2200" b="1" dirty="0">
                <a:latin typeface="Comic Sans MS" pitchFamily="66" charset="0"/>
              </a:rPr>
              <a:t>conservation.</a:t>
            </a:r>
          </a:p>
          <a:p>
            <a:endParaRPr lang="cy-GB" sz="2200" b="1" dirty="0"/>
          </a:p>
        </p:txBody>
      </p:sp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7763662" y="2614357"/>
            <a:ext cx="3151716" cy="2305050"/>
            <a:chOff x="3288" y="981"/>
            <a:chExt cx="1761" cy="1633"/>
          </a:xfrm>
        </p:grpSpPr>
        <p:pic>
          <p:nvPicPr>
            <p:cNvPr id="189450" name="Picture 10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2" y="1842"/>
              <a:ext cx="627" cy="7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9451" name="Picture 11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88" y="981"/>
              <a:ext cx="940" cy="1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89452" name="Text Box 12"/>
          <p:cNvSpPr txBox="1">
            <a:spLocks noChangeArrowheads="1"/>
          </p:cNvSpPr>
          <p:nvPr/>
        </p:nvSpPr>
        <p:spPr bwMode="auto">
          <a:xfrm>
            <a:off x="9072033" y="3141663"/>
            <a:ext cx="115358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Twm</a:t>
            </a:r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10517718" y="3741738"/>
            <a:ext cx="683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Tim</a:t>
            </a:r>
          </a:p>
        </p:txBody>
      </p:sp>
    </p:spTree>
    <p:extLst>
      <p:ext uri="{BB962C8B-B14F-4D97-AF65-F5344CB8AC3E}">
        <p14:creationId xmlns:p14="http://schemas.microsoft.com/office/powerpoint/2010/main" val="10935801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312983" y="961292"/>
            <a:ext cx="986712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you ‘predict’ what some pre-measurement misconceptions might be?</a:t>
            </a:r>
          </a:p>
          <a:p>
            <a:endParaRPr lang="en-GB" sz="2800" dirty="0"/>
          </a:p>
          <a:p>
            <a:r>
              <a:rPr lang="en-GB" sz="2800" dirty="0"/>
              <a:t>1) Comparing lengths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2) Comparing a straight line and a crooked line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400" dirty="0"/>
              <a:t>Taken from Hanson (2005) </a:t>
            </a:r>
            <a:r>
              <a:rPr lang="en-GB" sz="2400" i="1" dirty="0"/>
              <a:t>Children’s Errors in Mathematics</a:t>
            </a:r>
          </a:p>
        </p:txBody>
      </p:sp>
      <p:sp>
        <p:nvSpPr>
          <p:cNvPr id="8" name="Rectangle 7"/>
          <p:cNvSpPr/>
          <p:nvPr/>
        </p:nvSpPr>
        <p:spPr>
          <a:xfrm>
            <a:off x="6576053" y="2492896"/>
            <a:ext cx="3072341" cy="317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999990" y="1988840"/>
            <a:ext cx="309774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2859670" y="4196089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81955" y="4196089"/>
            <a:ext cx="391604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281955" y="4883838"/>
            <a:ext cx="395221" cy="8332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5963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425093"/>
            <a:ext cx="10363200" cy="114300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Comic Sans MS" pitchFamily="66" charset="0"/>
              </a:rPr>
              <a:t>STAGE 2 - Measuring with non-standard units</a:t>
            </a:r>
            <a:endParaRPr lang="cy-GB" sz="4000" dirty="0">
              <a:latin typeface="Comic Sans MS" pitchFamily="66" charset="0"/>
            </a:endParaRPr>
          </a:p>
        </p:txBody>
      </p:sp>
      <p:sp>
        <p:nvSpPr>
          <p:cNvPr id="1761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68093"/>
            <a:ext cx="5533623" cy="4524245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>
                <a:latin typeface="Comic Sans MS" pitchFamily="66" charset="0"/>
              </a:rPr>
              <a:t>For example, measuring the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Comic Sans MS" pitchFamily="66" charset="0"/>
              </a:rPr>
              <a:t>length of a table using a set of identical objects (e.g. lollipop sticks) placed end to end in a line.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a</a:t>
            </a:r>
            <a:r>
              <a:rPr lang="en-GB" sz="2400" dirty="0">
                <a:latin typeface="Comic Sans MS" pitchFamily="66" charset="0"/>
              </a:rPr>
              <a:t>rea of a table by counting how many pieces of square paper cover it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omic Sans MS" pitchFamily="66" charset="0"/>
              </a:rPr>
              <a:t> </a:t>
            </a:r>
            <a:endParaRPr lang="en-GB" sz="24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perimeter of a field by counting strides.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capacity of a  bucket by counting cups</a:t>
            </a:r>
            <a:endParaRPr lang="en-GB" sz="24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y-GB" sz="2400" dirty="0"/>
          </a:p>
        </p:txBody>
      </p:sp>
      <p:pic>
        <p:nvPicPr>
          <p:cNvPr id="176135" name="Picture 7" descr="FB4247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2590" t="3444" r="8269" b="10579"/>
          <a:stretch>
            <a:fillRect/>
          </a:stretch>
        </p:blipFill>
        <p:spPr>
          <a:xfrm>
            <a:off x="7374699" y="1568093"/>
            <a:ext cx="4512501" cy="4524245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3724612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535723" y="316523"/>
            <a:ext cx="10363200" cy="803275"/>
          </a:xfrm>
        </p:spPr>
        <p:txBody>
          <a:bodyPr/>
          <a:lstStyle/>
          <a:p>
            <a:r>
              <a:rPr lang="en-GB" sz="3600" dirty="0">
                <a:latin typeface="Comic Sans MS" pitchFamily="66" charset="0"/>
              </a:rPr>
              <a:t>MEASURING – The Process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idx="1"/>
          </p:nvPr>
        </p:nvSpPr>
        <p:spPr>
          <a:xfrm>
            <a:off x="1559984" y="1412876"/>
            <a:ext cx="10363200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Choose a unit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Compare the unit with the object and use it over and over - </a:t>
            </a:r>
            <a:r>
              <a:rPr lang="en-GB" sz="2400" b="1" dirty="0">
                <a:latin typeface="Comic Sans MS" pitchFamily="66" charset="0"/>
              </a:rPr>
              <a:t>iteration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Count how many times the unit is repeated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400" dirty="0">
                <a:latin typeface="Comic Sans MS" pitchFamily="66" charset="0"/>
              </a:rPr>
              <a:t>Measurement involves counting units.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400" dirty="0">
                <a:latin typeface="Comic Sans MS" pitchFamily="66" charset="0"/>
              </a:rPr>
              <a:t>However it differs from counting as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omic Sans MS" pitchFamily="66" charset="0"/>
              </a:rPr>
              <a:t>quantities we measure are </a:t>
            </a:r>
            <a:r>
              <a:rPr lang="cy-GB" sz="2400" b="1" i="1" dirty="0">
                <a:latin typeface="Comic Sans MS" pitchFamily="66" charset="0"/>
              </a:rPr>
              <a:t>continuous</a:t>
            </a:r>
            <a:r>
              <a:rPr lang="cy-GB" sz="2400" dirty="0">
                <a:latin typeface="Comic Sans MS" pitchFamily="66" charset="0"/>
              </a:rPr>
              <a:t>,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omic Sans MS" pitchFamily="66" charset="0"/>
              </a:rPr>
              <a:t>a measurement is always an </a:t>
            </a:r>
            <a:r>
              <a:rPr lang="cy-GB" sz="2400" b="1" i="1" dirty="0">
                <a:latin typeface="Comic Sans MS" pitchFamily="66" charset="0"/>
              </a:rPr>
              <a:t>approximation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y-GB" sz="2400" b="1" i="1" dirty="0">
              <a:latin typeface="Comic Sans MS" pitchFamily="66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latin typeface="Comic Sans MS" pitchFamily="66" charset="0"/>
              </a:rPr>
              <a:t>The ability to make a sensible </a:t>
            </a:r>
            <a:r>
              <a:rPr lang="en-GB" sz="2400" b="1" dirty="0">
                <a:latin typeface="Comic Sans MS" pitchFamily="66" charset="0"/>
              </a:rPr>
              <a:t>estimate </a:t>
            </a:r>
            <a:r>
              <a:rPr lang="en-GB" sz="2400" dirty="0">
                <a:latin typeface="Comic Sans MS" pitchFamily="66" charset="0"/>
              </a:rPr>
              <a:t>develops through experience, and children need to be encouraged to develop estimation skills hand in hand with measuring skills.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en-GB" sz="2400" b="1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31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38901" y="1307601"/>
            <a:ext cx="1107021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itchFamily="66" charset="0"/>
              </a:rPr>
              <a:t>Discuss the clip…</a:t>
            </a:r>
          </a:p>
          <a:p>
            <a:endParaRPr lang="en-GB" sz="3200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Can you identify any teaching issues related to what the children were doing?</a:t>
            </a:r>
          </a:p>
          <a:p>
            <a:endParaRPr lang="en-GB" sz="2800" i="1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How does what you saw relate to the curriculum documents?</a:t>
            </a:r>
          </a:p>
          <a:p>
            <a:endParaRPr lang="en-GB" sz="2800" i="1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What might your ‘next steps’ be for these children to ensure progression</a:t>
            </a:r>
            <a:r>
              <a:rPr lang="en-GB" sz="2800" i="1" dirty="0" smtClean="0">
                <a:latin typeface="Comic Sans MS" pitchFamily="66" charset="0"/>
              </a:rPr>
              <a:t>?</a:t>
            </a:r>
          </a:p>
          <a:p>
            <a:endParaRPr lang="en-GB" sz="2800" i="1" dirty="0">
              <a:latin typeface="Comic Sans MS" pitchFamily="66" charset="0"/>
            </a:endParaRPr>
          </a:p>
          <a:p>
            <a:endParaRPr lang="en-GB" sz="2800" i="1" dirty="0">
              <a:latin typeface="Comic Sans MS" pitchFamily="66" charset="0"/>
            </a:endParaRPr>
          </a:p>
          <a:p>
            <a:endParaRPr lang="en-GB" sz="28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6373" y="260649"/>
            <a:ext cx="2016224" cy="97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8960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mic Sans MS" pitchFamily="66" charset="0"/>
              </a:rPr>
              <a:t>STAGE 3 – Measuring using standard units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35618" y="2009104"/>
            <a:ext cx="7318216" cy="42833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sz="2800" dirty="0">
                <a:latin typeface="Comic Sans MS" pitchFamily="66" charset="0"/>
              </a:rPr>
              <a:t>For example, </a:t>
            </a:r>
          </a:p>
          <a:p>
            <a:r>
              <a:rPr lang="en-GB" sz="2800" dirty="0">
                <a:latin typeface="Comic Sans MS" pitchFamily="66" charset="0"/>
              </a:rPr>
              <a:t>finding a child’s height in </a:t>
            </a:r>
            <a:r>
              <a:rPr lang="en-GB" sz="2800" i="1" dirty="0">
                <a:latin typeface="Comic Sans MS" pitchFamily="66" charset="0"/>
              </a:rPr>
              <a:t>centimetres</a:t>
            </a:r>
            <a:r>
              <a:rPr lang="en-GB" sz="2800" dirty="0">
                <a:latin typeface="Comic Sans MS" pitchFamily="66" charset="0"/>
              </a:rPr>
              <a:t>, or the length of the path in </a:t>
            </a:r>
            <a:r>
              <a:rPr lang="en-GB" sz="2800" i="1" dirty="0">
                <a:latin typeface="Comic Sans MS" pitchFamily="66" charset="0"/>
              </a:rPr>
              <a:t>metres</a:t>
            </a:r>
          </a:p>
          <a:p>
            <a:r>
              <a:rPr lang="en-GB" sz="2800" dirty="0" smtClean="0">
                <a:latin typeface="Comic Sans MS" pitchFamily="66" charset="0"/>
              </a:rPr>
              <a:t>measuring </a:t>
            </a:r>
            <a:r>
              <a:rPr lang="en-GB" sz="2800" dirty="0">
                <a:latin typeface="Comic Sans MS" pitchFamily="66" charset="0"/>
              </a:rPr>
              <a:t>the perimeter of a playground in </a:t>
            </a:r>
            <a:r>
              <a:rPr lang="en-GB" sz="2800" i="1" dirty="0">
                <a:latin typeface="Comic Sans MS" pitchFamily="66" charset="0"/>
              </a:rPr>
              <a:t>metres</a:t>
            </a:r>
          </a:p>
          <a:p>
            <a:r>
              <a:rPr lang="en-GB" sz="2800" dirty="0">
                <a:latin typeface="Comic Sans MS" pitchFamily="66" charset="0"/>
              </a:rPr>
              <a:t>measuring the area of a flower bed in </a:t>
            </a:r>
            <a:r>
              <a:rPr lang="en-GB" sz="2800" i="1" dirty="0">
                <a:latin typeface="Comic Sans MS" pitchFamily="66" charset="0"/>
              </a:rPr>
              <a:t>square metres</a:t>
            </a:r>
            <a:r>
              <a:rPr lang="en-GB" sz="2800" dirty="0">
                <a:latin typeface="Comic Sans MS" pitchFamily="66" charset="0"/>
              </a:rPr>
              <a:t>.</a:t>
            </a:r>
          </a:p>
          <a:p>
            <a:pPr marL="0" indent="0"/>
            <a:r>
              <a:rPr lang="en-GB" sz="2800" dirty="0" smtClean="0">
                <a:latin typeface="Comic Sans MS" pitchFamily="66" charset="0"/>
              </a:rPr>
              <a:t>measuring </a:t>
            </a:r>
            <a:r>
              <a:rPr lang="en-GB" sz="2800" dirty="0">
                <a:latin typeface="Comic Sans MS" pitchFamily="66" charset="0"/>
              </a:rPr>
              <a:t>the volume by counting cubic centimetres or the capacity by millilitres</a:t>
            </a: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107" y="1752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88445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78770" y="392083"/>
            <a:ext cx="10018711" cy="1207394"/>
          </a:xfrm>
        </p:spPr>
        <p:txBody>
          <a:bodyPr/>
          <a:lstStyle/>
          <a:p>
            <a:r>
              <a:rPr lang="en-GB" dirty="0"/>
              <a:t>Some interesting length ratios to investigate with children…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567439" y="1122880"/>
            <a:ext cx="10018713" cy="3898006"/>
          </a:xfrm>
        </p:spPr>
        <p:txBody>
          <a:bodyPr/>
          <a:lstStyle/>
          <a:p>
            <a:pPr algn="l"/>
            <a:r>
              <a:rPr lang="en-GB" dirty="0"/>
              <a:t>Your arm span is very similar to your height.</a:t>
            </a:r>
          </a:p>
          <a:p>
            <a:pPr algn="l"/>
            <a:r>
              <a:rPr lang="en-GB" dirty="0"/>
              <a:t>Measure the breadth of your shoulders with a piece of string, this is roughly ¼ your height.</a:t>
            </a:r>
          </a:p>
          <a:p>
            <a:pPr algn="l"/>
            <a:r>
              <a:rPr lang="en-GB" dirty="0"/>
              <a:t>Your height is roughly 6 times the length of your foot…</a:t>
            </a:r>
          </a:p>
          <a:p>
            <a:pPr algn="l"/>
            <a:r>
              <a:rPr lang="en-GB" dirty="0"/>
              <a:t>A hand span is roughly the same as the as the length of your face from cheek to cheek</a:t>
            </a:r>
          </a:p>
          <a:p>
            <a:pPr algn="l"/>
            <a:r>
              <a:rPr lang="en-GB" dirty="0"/>
              <a:t>The length of your foot is roughly the same as the distance between your wrist and your elbow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4479" y="4534973"/>
            <a:ext cx="1500731" cy="20936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1632" y="4808104"/>
            <a:ext cx="1970064" cy="147564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9779" y="4519283"/>
            <a:ext cx="1623173" cy="2109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03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853" y="183524"/>
            <a:ext cx="10018711" cy="1143000"/>
          </a:xfrm>
        </p:spPr>
        <p:txBody>
          <a:bodyPr/>
          <a:lstStyle/>
          <a:p>
            <a:r>
              <a:rPr lang="en-GB" dirty="0"/>
              <a:t>Language in Measures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5523" y="1828800"/>
            <a:ext cx="10018713" cy="1447800"/>
          </a:xfrm>
        </p:spPr>
        <p:txBody>
          <a:bodyPr>
            <a:noAutofit/>
          </a:bodyPr>
          <a:lstStyle/>
          <a:p>
            <a:pPr algn="l"/>
            <a:r>
              <a:rPr lang="en-GB" b="1" dirty="0"/>
              <a:t>The difference between capacity and volume</a:t>
            </a:r>
          </a:p>
          <a:p>
            <a:pPr algn="l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84312" y="4031087"/>
            <a:ext cx="7157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scientific difference between weight and </a:t>
            </a:r>
            <a:r>
              <a:rPr lang="en-GB" sz="2000" b="1" dirty="0" smtClean="0"/>
              <a:t>mass</a:t>
            </a:r>
            <a:endParaRPr lang="en-GB" sz="20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276" y="196403"/>
            <a:ext cx="1743881" cy="19321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9953" y="4315495"/>
            <a:ext cx="2794063" cy="187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Goresgyn</a:t>
            </a:r>
            <a:r>
              <a:rPr lang="en-US" dirty="0" smtClean="0"/>
              <a:t> y </a:t>
            </a:r>
            <a:r>
              <a:rPr lang="en-US" dirty="0" err="1" smtClean="0"/>
              <a:t>broblem</a:t>
            </a:r>
            <a:r>
              <a:rPr lang="en-US" dirty="0" smtClean="0"/>
              <a:t> m</a:t>
            </a:r>
            <a:r>
              <a:rPr lang="cy-GB" dirty="0">
                <a:latin typeface="Calibri"/>
                <a:cs typeface="Calibri"/>
              </a:rPr>
              <a:t>à</a:t>
            </a:r>
            <a:r>
              <a:rPr lang="en-US" dirty="0" smtClean="0"/>
              <a:t>s / </a:t>
            </a:r>
            <a:r>
              <a:rPr lang="en-US" dirty="0" err="1" smtClean="0"/>
              <a:t>pwysau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26533" y="1659466"/>
            <a:ext cx="10972800" cy="4937760"/>
          </a:xfrm>
        </p:spPr>
        <p:txBody>
          <a:bodyPr/>
          <a:lstStyle/>
          <a:p>
            <a:pPr>
              <a:buNone/>
            </a:pPr>
            <a:r>
              <a:rPr lang="en-US" sz="3000" dirty="0" smtClean="0"/>
              <a:t>“My approach is to … use the language </a:t>
            </a:r>
            <a:r>
              <a:rPr lang="en-US" sz="3000" i="1" dirty="0" smtClean="0"/>
              <a:t>weighs the same as a mass of so many grams</a:t>
            </a:r>
            <a:r>
              <a:rPr lang="en-US" sz="3000" dirty="0" smtClean="0"/>
              <a:t>.  Then encourage children to say ‘the mass is so many grams’, </a:t>
            </a:r>
            <a:r>
              <a:rPr lang="en-US" sz="3000" b="1" dirty="0" smtClean="0"/>
              <a:t>whilst acknowledging that most people incorrectly say ‘the weight is so many grams’</a:t>
            </a:r>
            <a:r>
              <a:rPr lang="en-US" sz="3000" dirty="0" smtClean="0"/>
              <a:t>.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Allan </a:t>
            </a:r>
            <a:r>
              <a:rPr lang="en-US" dirty="0" err="1" smtClean="0"/>
              <a:t>o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US" dirty="0" err="1" smtClean="0"/>
              <a:t>Haylock</a:t>
            </a:r>
            <a:r>
              <a:rPr lang="en-US" dirty="0" smtClean="0"/>
              <a:t> &amp; Manning (2014) </a:t>
            </a:r>
          </a:p>
          <a:p>
            <a:pPr>
              <a:buNone/>
            </a:pPr>
            <a:r>
              <a:rPr lang="en-US" i="1" dirty="0" smtClean="0"/>
              <a:t>Mathematics Explained for Primary Teachers</a:t>
            </a:r>
            <a:endParaRPr lang="en-US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DBD0A9"/>
              </a:clrFrom>
              <a:clrTo>
                <a:srgbClr val="DBD0A9">
                  <a:alpha val="0"/>
                </a:srgbClr>
              </a:clrTo>
            </a:clrChange>
            <a:alphaModFix amt="87000"/>
            <a:lum bright="6000" contrast="-2000"/>
          </a:blip>
          <a:stretch>
            <a:fillRect/>
          </a:stretch>
        </p:blipFill>
        <p:spPr>
          <a:xfrm>
            <a:off x="7154533" y="3708399"/>
            <a:ext cx="3547333" cy="282998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9364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810" y="668603"/>
            <a:ext cx="106571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itchFamily="66" charset="0"/>
              </a:rPr>
              <a:t>Children are measuring using the ruler like this:</a:t>
            </a: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r>
              <a:rPr lang="en-GB" sz="2400" dirty="0">
                <a:latin typeface="Comic Sans MS" pitchFamily="66" charset="0"/>
              </a:rPr>
              <a:t>Explain why they have come up with these common ‘wrong’ answers:</a:t>
            </a:r>
          </a:p>
          <a:p>
            <a:r>
              <a:rPr lang="en-GB" sz="2400" dirty="0">
                <a:latin typeface="Comic Sans MS" pitchFamily="66" charset="0"/>
              </a:rPr>
              <a:t>a) 4.6 cm b) 4.3 cm c) 3.3 cm</a:t>
            </a:r>
          </a:p>
          <a:p>
            <a:endParaRPr lang="en-GB" sz="2400" dirty="0">
              <a:latin typeface="Comic Sans MS" pitchFamily="66" charset="0"/>
            </a:endParaRPr>
          </a:p>
          <a:p>
            <a:r>
              <a:rPr lang="en-GB" sz="2400" dirty="0">
                <a:latin typeface="Comic Sans MS" pitchFamily="66" charset="0"/>
              </a:rPr>
              <a:t>From Askew and </a:t>
            </a:r>
            <a:r>
              <a:rPr lang="en-GB" sz="2400" dirty="0" err="1">
                <a:latin typeface="Comic Sans MS" pitchFamily="66" charset="0"/>
              </a:rPr>
              <a:t>Eastaway</a:t>
            </a:r>
            <a:r>
              <a:rPr lang="en-GB" sz="2400" dirty="0">
                <a:latin typeface="Comic Sans MS" pitchFamily="66" charset="0"/>
              </a:rPr>
              <a:t> (2010) </a:t>
            </a:r>
            <a:r>
              <a:rPr lang="en-GB" sz="2400" i="1" dirty="0">
                <a:latin typeface="Comic Sans MS" pitchFamily="66" charset="0"/>
              </a:rPr>
              <a:t>Maths for Mums and Dads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962" y="1257266"/>
            <a:ext cx="8928992" cy="218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217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479" y="1174241"/>
            <a:ext cx="3997365" cy="4297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629993" y="1394085"/>
            <a:ext cx="3372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Chapter 2: The Giant of the Rhondda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554649" y="298938"/>
            <a:ext cx="10018713" cy="1752599"/>
          </a:xfrm>
        </p:spPr>
        <p:txBody>
          <a:bodyPr/>
          <a:lstStyle/>
          <a:p>
            <a:r>
              <a:rPr lang="en-GB" dirty="0"/>
              <a:t>Developing Thinking…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06061" y="1793631"/>
            <a:ext cx="944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could you </a:t>
            </a:r>
            <a:r>
              <a:rPr lang="en-GB" sz="2400" dirty="0" smtClean="0"/>
              <a:t>use a theme of Giants to develop measuring skills at different ages? 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933" y="3408041"/>
            <a:ext cx="1885950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4" descr="data:image/jpeg;base64,/9j/4AAQSkZJRgABAQAAAQABAAD/2wCEAAkGBxQREhQUExIVFRUUGBYVFhcVFRgYGBcXGBUXGBkUFxQYHCggGBonHBcWITEhJSkrLi4uFx8zODMsNygtLisBCgoKDg0OGhAQGiwfHhwsLCwsLCwsLCwsLCwsLCwsLCwsLCwsLCwsLCwsLCwsLCwsKywsLCwsLCwsLDcrKywsLP/AABEIAKwAoAMBEQACEQEDEQH/xAAbAAACAwEBAQAAAAAAAAAAAAAABgMEBQIBB//EAD8QAAEDAQYCBQoFAwMFAAAAAAEAAhEDBAUSITFBUWEGInOBsgcTMjNxcpGhwcIjQtHh8BRSsVNikhUWJGOC/8QAGgEAAgMBAQAAAAAAAAAAAAAAAAQCAwUBBv/EACwRAAICAQQBAwQCAgMBAAAAAAABAgMRBBIhMTIFIkETUXGBFGEGQjOhwRX/2gAMAwEAAhEDEQA/APuKAAoAUvKP6in2o8D05ovN/go1HifP2UiSABJK0bbI1x3y6QvGLbxE1aNx/wB7o5D9V5zUf5HWnitGnX6blZkSPuJkZPd8krD/ACOzd4rBa/TI44kQOugNY5ziZAJy0MKyX+QtySiuGVvQJRe7kzbspiq5oMgETl7JW9rtW6KHZDtiNNSsnsPLZTDKj2CYbGZ5iUen6qeoq3TRzU0qqWE+CNPRzgoyl+AJRlrsHhdAjrkD1GGGAR+yWP7L902MVC7FMADRY3qvqEtMlhZY5pNNG1+4r2sBtV7Bo2PmJV3p2qlqKd00VaipQs2pkcrQwUY5Z9C8nPqKnanwMWbrPNfgZo8RsShcCABAAgBS8o3qKfajwPTmi83+CjUeIs3HQhpfuch7Fh+v6yTmqY9Gj6dSl7n8mlVqhoLjoASe5ecrg5yUTTbxlsUWWq01yXte5o/K1mw2nmvX0+m6WurF3bMSWqunJuHSNF1ttGAsNnLiQWl2ICZymIWa9DRGzMbFhDX8mydeMHl33WwsDKuT/wC3FBjjAKZ1/qtmcV8x+5Xp9LDdmXDKwu9jbT5pohpDTrJ0OUlMaTXyjpHb8opv00Xcovou1P6VtQUj6ekSTBOxOgSMfUddZB2pcDH8WhS2rkqXvZRRc2NHAwOELV9K9Ts1MJRn5IU1WlVc0admu+g9sth2xgnXcLJt9W1VdmJLA3DR1Thk4s12U4wvIc/cB2ncu3et6hpSijsdBVnGSCvdzW1WCYY8O3iCBpKZp9asnW+OUVT0EFI2LLQaxsN01/eVgavVWamW6z4NGiqNS9hTtNzNe9zy8gujYECFpaP1iengoYyLX6RWSy2YUZuH9pI+Bheu09n1a1NfJjTi4yaPofk69RU7U+BiT1nmvwW0eI1pQuBAAgAQAp+UUfgU+1HgemtH5foov8TBukjzTe8fNeT9WTWrln5NrSNfSRJbaGNj2z6TS34iEhRPZNN/DLpxbi0YV3mvSIY2lMkYiZAEZSMtF6n1GNOqgrFLpGZQ51Sccdm/aHYWuI2BPwC8pXCMpYNR525XwYNxmpVrCtUAzYWgtBAhei1+nq0+l2x+WZ2nsd125rhElssJfausCGEN6wyzE5AhQ0eqjTo5YeX9id1M5XLD4LVWh5t9NtKiIJl74HVA56klJwtdsJOc8JfBdOuMZcdnl82N1V9KBkC7ERtIH6K30nWQ08pyl9ivWVOaWCW4qRbTILS3rEwRHeoerWxttjKL+CWkjKFbTMa6rKRaMZaQ4vdJIOhnU8FsXRpeh9uMpClf1P5HPRf6UsBZTkSMf2lZnockrpb1wxrXZ+nmP3L90sApMA2EJP1KtLUTSLtK261kxr5D/PmKj29VpGFxA3nJbfpFFFtPuXIhrLZQfB5SsDw3EQXT1p9u62K9XRU3Wn0JOuyeZYHvyeeoqdp9jFDWY3rH2O0+I1JQuBAAgAQAp+UT1FPtR4HpvR+b/BRqPERbNb3USSBiadW7+0H6Kj1T0pan3R4ZbptU4PDNKlf9E7uB4Fp+i8xb6XfB4xk1lrKmuyGv0logdQOedgGx8yrKfR73lPghPWVLoqG/nmmWupEvcHCWkYROQWhH0SxTU4NYQvP1BbWvkjsd5VKLAxtIO5l0fKE7rPSXqJqW7ooo1ca1t+5KLVaLS5rWsawh2IEEnSdZ9pVVPotdae59kp61t8IuV7Ja63VDqbWtPWc3iDMSTkqoen6eqTe7P/hJ6mySWERXhWtYmmabBjBAcCT7SNkV+kUt5U/0SnqrF2jh171qcB1AGABOIiY7kT9DUpboyBa/C5REy+XY3ONItxBo1kDDi5byuT9GnBYzkIa2MpZLtC+qbsngtPOCP2Sb0n03xx+BhWRmsdk11Wlvqw8OiXAjLImQM90vqKJTluROqxLgt2mxsqEFwMjhllwUNLrrtLmMAtohZyzi87U2jScTllDRxMZALmnrsuv3fclNxrg0bvk1aRZnA64/sYvW6iO1pf0Y1bzkbUuWAgAQAIAU/KJ6in2o8D03o/N/gov8T5+cloWQcungoWPk4PDD8SlXVOXky1Tgvg9ZlnAEcBOfHREozjHK+Qi4yljB1Zg55huo4D+cFTXH6mVJl1sdjSRvtstNhbTfL6r4BgCGTp/BwXI2/SltXJJ1ZjvfZavB7LLQMDrmQ3meKL78NtkKa22YjpodZ1oJH+m0a8gdjpmsjcpZWDTjHZ2cV7a+qA9jwGsM4D6QI4GM9UQxHoJx3GaKrnVM36nVxG/NMVXSjLLKLKotG++5IAd5xuGJkZ/BaV2uUYcidelcpYRkW3CHOaxpdwLuH92SzZaieoe3CSG1T9BdkFOwwNTKf/8AnRxnPIp/Neei6yrUALfOGCI5j2HYqhelpy9xb/N46KwscuDnuc8jTEZhaFWkrq6QpK2Unyz6N5P/AFNTtPsYqNb/AMi/BZT4jQky4EACABACr5QvUU+0Hgem9H5P8FNvQgPMZp+2e1ZKaob3g4qPhpPJVX2LY0i2ir3pvo8Y4DqzmB9FCy1bGl9iyur3J/2WKNrwNphstg4nRlJEQ2RtH+UjixddDT2fJcs16tbV84987uwticowmTEDiq1KEZZyclJ4wkZvSC8v6qoCww0CIPNV2S3BBbSnTBOWYAgSTr+yp2pF2/JVc8uJbJ4zz4R7FJRyccjjzbpBLgOM8Ry3Xcf9HIvPZuWK2Yx5sEkMGhIbJOpI4KuNUrXhlsbow5JLM6HnGPSyMKMo2USLFKN6LFaylokZt48PatrS61WcSMnUaR19EIC0P7E/gMK4+g+B66AepqdofA1Z2s8/0NVdDQlC0EACABACr5QfUU+0Hgem9H5P8FNvQgVxkU1rFmpnNG8XIql2ftgfAifqkIb3ZnHDNCzZCvD7RoWG6H1OsSGs4xrOuW+y5ZOujlvLKoystWEuC1abvoBuGMUbkwP+IWddq7Jf0hyrTRXfIrXwxrX5RnsBACKnlHLYpPgqMrR+bQZq3AubLWdVh5A98KDJJlIUZc4aRJHdP6qcTjKDa5Ah4P15rrRw3ujtZoc4lrZgaie9U2TlHoYrjH5NS8KjXiQ0NI4aHuVTnKfbLVWo8oistpLZBEg6hXaeubmmiq6cduGdwvSx8TDljPB0Au/BH4HjoF6mp2h8DFn6zz/Q1V0MyULQQAIAEAK3lA9RT7QeB6b0fk/wU29CG4LRnCMu+ReMsePDJbupsB6wkDQcTOcrN19s6a1s4XQ/pY/WsbnybbqjaoiSI4GI7l5+UnJ5+TVjDZ4i7arNU85gALuYnTWVbGClHJx2YYt3nX68Ag7Aj6HZMVxwhayWWVf6ed4k5nkrFLJXg2rktWJhafyxHszUGgObfkH7ZmV1AZTABxXWBoWJ3cTqVxxyySntGGz3VUImCRyH1TdOii3mRRbq30j3zUbLUhGEVhIRnKcuwCmV9HqPgPgeegfqanaHwMWfrPP9DVXQzJQtBAAgAQAsdPR+DT7QeByb0Xk/wU29CKQtLoVBojNL6ihXQaZfRc65Jr4BxOoMH4rBn6fZB+1ZRtR1lc17uyrbLywtgv62YlvpDLTmCqVVKL5WAnYn0K1ocalUugdYbcUwuBdvJ0wQY2QwOKT3U3HlKkkcO6tpxE56ru0Cew0w4jEYCMHGOV0XFRqNnHnwH1UkiDkOdkEUwxkZZBMVywUTWStabK3drc9ePcmIyKsC7bLJgJ0jZMxeStoqQpvoix36Cepf2h8DUhrPP9DNXQypQtBAAgAQAs9PBNGn2n2OTWj8v0U29COWrRFghB3BzWdha53AEqNk2onYxyxLficdJLlhyfLbNSK4wXKV3vAGxPyVLsRaoMjtFndTEHSJQpZCUcFKpvxViK2cMMLoFii8tIMDNczgEsm5Tv1wAhrRtIEEqTkc2jD0e6Q4XRUK7CfyQlE3a16NMlsFaMIZWROTwzJr23FPVGaYjHBW2VcSm+jjHboN6mp2n2NSGs8/0MVdDIlC0EACABACz079TT7QeBya0fl+im3oSXLQFkWqDWuGENJcq5PBJG83o219ODIJCVttzwXQieXV0VoWdvWhzz+Y/T4pKUUxuE8EZuTN2QIn5JGdDzwORuQvX7dUAy3LLbgoR3RZNtSQh25uFyci8oVksMrgzmpETeuSwYwZ/NoPql7Z4L64ZWRyqdHqbSxwGepG2nBVObZJRM2/LowPNRu2ojbipQs4wclDg6s7IaF6DTp7Fkx7PI7TBWetCGHwO/Qf1L+0+xqQ1fn+hiroY0qWggAQAIAXOm4miztB4HJnSeT/AAVW9CY5i0ExdIv3dXbTzgyd1XNNkkbtjvQH0ndxS1lPOSxS9pSvq+AHUmMiXkZ8Busu67a2aNNOUsnde9I1Iy5pX+S2XrTrIsdIb7cZAOUZqSscie1LoRrwdITMOhWZRbJyVuOCvPI4XNUw4e4JC3kfr6H+xw9uaqjIjOLzwZ1uP4jf9wcNF2L5OtewzRTXq4dIwZ+TOvNqRE6bTXG+A+Bx6FiKT/fPhaktX5/oYq6GFKlgIAEACAF/pkPwme+PC5M6Tyf4KrOhRcE8UHgCEB0GrjeQSZDVs1M1IxuNRrePVbloF5m//kaN7T8xWRfrXhUc4s4anZRVaRY5YZVdZy8hjc+JTFMHOWEim2aguTTd0ZY6MRMxsVrQ0kcZMuWoeSL/ALUYHYgSOWu3Fcs02I8Ha7vdyU6TDTJa5ZE44bTNWEuMjBYL6wDC4xsDsUq4c8F/DXJPStRrODwRDSQOeWylCPJGx+zgn82vUx6POyfuYYF04dBq4+gfQ3dER+E/3z4WpPVeYxX0bqWLAQAIAEAYXS4fhM98eFyY0vmyuzoVHNT2Rc8DEZA8qZAyq7ZqEMk6ouUhbtFt67nN1P8ACV52XMmzcj7VgpkZLqB8jPdNhaxgIzLhMrb0tSitxk6m1t4L4Yms4FjttAlcbOIzL3ufGMQ1CzdVR/sjS0t/+rFp5LWlrgO9ZuDQizRu1/XYRBAERwyKIYUiM8uIxwvQ1zUorBhTi1J5DCpEToBDfCB9DR0UH4b/AH/tak9R5jFfRtpcsBAAgAQBidKh+G33/tcmNL5sqt6FhzOScyLo6ZRJ2XNy+Q5+DHvO0knAzbUrL1d+/wBpoaeDhyZT7MIJ1j+bJHPwNubfJQfVgxsp7EwjaxyuPr0WkGdv25LY00s14Zl6le82KVjkTOascyprLLTaQYM8+5VSmTUSCvTkExtwQpe1nUvcj5jUfLyFkKOGzXc+EXLJTAOfyVconVYMd32jGQ3I/JOafUuv2voTuqU3kvli1VJNZRntYeADVL4Rx9DN0Y9W73vtak9R5DFfRsqgsBAAgAQBldIWSxvvfQq6h4kyFnRiNogq36hRtPL2tLKNMkuAnLPbilbrXjAxVXyI1S3yeqxxbnmThz4gbhZ6i5MebSRVZeDi0g0nQODh+isVXJFzKVK0Me7cE7H/ABKntwRyOnQ7que12QIB7xl9fkr6rMcFNsc8jQTHsV7kLpHTM9lTl5O4M2/r0NKk4tGcQOEniq5W44La4Z5PntlomZMk7lUNjRJXttKmc3SeDRJHtOgUVFsG8HVzXyGOk03wHZZSY9vFdsrbWDsXkcrHeVO0SWEgiJa4QRzhaOjk9u1iN8cMnNMp34Qs+hg6Mj8N3vfa1KajyGK+jYVBYCABAAgDLv8AMUwToDJ+BQpbVkhJZFOvfjGtBEnMjhGmeeuqoldknGBFbLMLS1rnCMBDmzrny+CocpF8UZNa6HsJLhJ9kEdxRGf9FjM2uAMtBurd32KXwzypdNNzMZOYGKBx4R3LqkzqGDohUxNLyNMgeKE8SIy5GKtag0EnQK2VqRSoZZ1Zre17A4DJH1lgHW8mV0hcHUnNJgkCB3hLb9zLoLDEBljfXxHEQxhwiPr8CropYyWNluzXeGjRRcgXJfoWc6AgKmUycVya91XU1tbzs5BgaAN3Emfp8UzprMFGoQxutDd4A5pxWrcKOPBr3COo73voFC15eSyHRpqsmCABAAgBc6cn/wAcZOJLxAHGDryVF81CPPyCWWIdWxFzQAcI3xkd0EfzJZz1UIlyTZcFB/VLqjZaIEDb4qr+d9gzgmq2h5zNXPjA+qj/ACpvo7uKdSkx2pk6/vkpfXmyDZ6KLBGcHmdVx3zOos+eIzDyCPh8FKF0s5YdmfeNrquINRwA06o+ZHFaFM428JEU8Mq2V9RrXwA5hOEgGOsSDPcpWOMFhk03Jl+3Wd9QsM4G4QGzJnLWeKTdyi+gkmmdWa7nMpljXNDSZJIOo4qL1i6wzhw2wuGr2nv+iP5KfwdydUqDgZLR/wDJld+tF/BKMji32lxIDHPyy00J3yTNSfZCycWVLVanOeA7E7ker8uCt5I4TR9A6AVnOoPxGcNQtGcwA1uU95VtcsohjAzqwAQAIAEALnTgkUWR/qDwuSWtXtX5OxPn14VGkgF4OHOAMzOw4LLhBjla47Of+pROJhJ4Yo+nBSdfPR1VRfbITaSWuMa8+OykoI5sgugpWuDm2SY/ZS2oJ1xwd1rRnOH0Sf58ijaiMYxwdU7YSQIiSNTshRSQShFdFi8GkNaQDhcQAeJJyCd004xK3XL4KNkx08TjiLJLSQ2cLwBsrLlCZOG6PYw3e/FQHnREklojrBuxjX5JGeE8IlKSZQqCPzZczB+CqRQzxrm8T3EfohpnDt72mAMQnfFsMyrNPW5S5IyawRVrI+owFgImMA0blrn3rWUUuBeKywrWXE3C8FzT6OLjrkFFx5JJtDt0AA8w+P79JOXUZlmoaf5LBoTAAgAQAIAWOn4/Ap9oPA9J6zxX5Oo+b2uqQ4AAjLXDO+kzukYxWAyRf1D8JOPIYcsEanUZqzaiJ7Tthc4AOnP+znGs+1DiiSlhl5jMM56mf2VWOScptk7F1leSaxUC8yHRHAZ/M5KLl9xmmGSze1RzhTii44XtdJgZA8pUq1yNKewr3Na6gDmih6TnP9I/mM6wpSON7uTy3UnMIxTn/unuUcCtqxyVSOSEijdkAzkrUwycPxDMbfUFWVSxIhPo0bHeQpNY3CSG48wcjLmuy9mH5p6L5K10cW63Oe1uQBDg6eJgjq8cpUZyxEORv8n4ig8f+w+BqjT0XLoaFeAIAEACAFjp66KNPtB4HJPWeK/ICNPNZqTI5PQVLk6elgA1XMSZ3BE58a/zuVkYgkdMrKTQYJGVy2A2Qf8AOe6g4ZLK20+DRtugLy8HYfzJcWRuaW3LPKF4YAGwddddVxpkK7lknrUceR14zuuJ4GJRUjMtNmLHRr7R9FYmI2VbeivUdPPvXSgjc/CW6dY6uOQyO6aoo+q85wRnLBCy2dVzhDcJjqvILubRGif/AITX+xW58HprgFmbZfvjJw+9lkoy0Wf9jv1B88m1fHQq5RFUjWfyMzXFT9P5yWRlkblIkCABAAgBY6fCaNPtPsclNX4o4xGFEJLBE8ezICSu4OxAUgAu4LSWnY2nPNdIsKdmBO/xQySLVlsjCYLRlmuPovpXJctVAODgSYAlQiMXL2lFtnBG6lgz18F+gzEATr3Ktrk049HFopzqTmpwRCzoqVbGAYl3xH6K9RQhNckrLC07u+X6IjFZINZJBYm6Sfl+im22+yO1EdWwN4u+X6Lkc/c7tQ3dDaAZSeBPp7+61N1rCO4wMCsAEA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569" y="3408041"/>
            <a:ext cx="2274277" cy="2444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974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709" y="535969"/>
            <a:ext cx="1626227" cy="226915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62918" y="1326524"/>
            <a:ext cx="56924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Chapter 7 of this book is all about ‘Giant Maths’.</a:t>
            </a:r>
          </a:p>
          <a:p>
            <a:endParaRPr lang="en-GB" sz="3600" dirty="0"/>
          </a:p>
          <a:p>
            <a:r>
              <a:rPr lang="en-GB" sz="3600" dirty="0"/>
              <a:t>This book is in the library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4709" y="3309870"/>
            <a:ext cx="1614612" cy="2098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493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618" y="365124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Using stories to support mathematics and numeracy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With the book/story you have, be able to discuss: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 smtClean="0"/>
              <a:t>The gist of the story.</a:t>
            </a:r>
          </a:p>
          <a:p>
            <a:pPr marL="514350" indent="-514350">
              <a:buAutoNum type="arabicParenR"/>
            </a:pPr>
            <a:r>
              <a:rPr lang="en-GB" dirty="0" smtClean="0"/>
              <a:t>The mathematical idea that could develop from the story.</a:t>
            </a:r>
          </a:p>
          <a:p>
            <a:pPr marL="514350" indent="-514350">
              <a:buAutoNum type="arabicParenR"/>
            </a:pPr>
            <a:r>
              <a:rPr lang="en-GB" dirty="0" smtClean="0"/>
              <a:t>The age range it is appropriate for (can you link to a curriculum skill)?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1049" y="1027906"/>
            <a:ext cx="2599371" cy="246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651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Pinterest </a:t>
            </a:r>
            <a:r>
              <a:rPr lang="en-GB" dirty="0" smtClean="0">
                <a:hlinkClick r:id="rId2"/>
              </a:rPr>
              <a:t>www.pinterest.co.uk/rachwallis/measures</a:t>
            </a:r>
            <a:endParaRPr lang="en-GB" dirty="0" smtClean="0"/>
          </a:p>
          <a:p>
            <a:r>
              <a:rPr lang="en-GB" dirty="0" smtClean="0"/>
              <a:t>Teaching Mathematics through Story: an e-book in the library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www.mathsthroughstories.org/recommendations.html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0710" y="2826327"/>
            <a:ext cx="1746750" cy="247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110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899</TotalTime>
  <Words>822</Words>
  <Application>Microsoft Office PowerPoint</Application>
  <PresentationFormat>Widescreen</PresentationFormat>
  <Paragraphs>144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Learning and Teaching Measures</vt:lpstr>
      <vt:lpstr>Session Objectives</vt:lpstr>
      <vt:lpstr>PowerPoint Presentation</vt:lpstr>
      <vt:lpstr>Stages in teaching and learning about measures (Length, area, volume, capacity,weight, mass, time, etc.) </vt:lpstr>
      <vt:lpstr>STAGE 1 Pre-measurement</vt:lpstr>
      <vt:lpstr>PowerPoint Presentation</vt:lpstr>
      <vt:lpstr>STAGE 2 - Measuring with non-standard units</vt:lpstr>
      <vt:lpstr>MEASURING – The Process</vt:lpstr>
      <vt:lpstr>PowerPoint Presentation</vt:lpstr>
      <vt:lpstr>STAGE 3 – Measuring using standard units</vt:lpstr>
      <vt:lpstr>Some interesting length ratios to investigate with children… </vt:lpstr>
      <vt:lpstr>Language in Measures</vt:lpstr>
      <vt:lpstr>Goresgyn y broblem màs / pwysau</vt:lpstr>
      <vt:lpstr>PowerPoint Presentation</vt:lpstr>
      <vt:lpstr>PowerPoint Presentation</vt:lpstr>
      <vt:lpstr>Developing Thinking…</vt:lpstr>
      <vt:lpstr>PowerPoint Presentation</vt:lpstr>
      <vt:lpstr>Using stories to support mathematics and numeracy </vt:lpstr>
      <vt:lpstr>Resources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Rachel Wallis</cp:lastModifiedBy>
  <cp:revision>83</cp:revision>
  <dcterms:created xsi:type="dcterms:W3CDTF">2013-10-13T11:17:52Z</dcterms:created>
  <dcterms:modified xsi:type="dcterms:W3CDTF">2019-01-06T09:31:33Z</dcterms:modified>
</cp:coreProperties>
</file>