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62" r:id="rId6"/>
    <p:sldId id="258" r:id="rId7"/>
    <p:sldId id="259" r:id="rId8"/>
    <p:sldId id="260" r:id="rId9"/>
    <p:sldId id="261" r:id="rId10"/>
    <p:sldId id="263" r:id="rId11"/>
    <p:sldId id="264" r:id="rId12"/>
    <p:sldId id="265" r:id="rId13"/>
    <p:sldId id="266"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2B6448-763A-4961-8A40-A9A8A4C579CD}" v="57" dt="2026-02-16T17:05:28.7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37292-7046-62F9-6394-0D6ED4EDEC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B5CFFB9-3F6D-0DD4-F2DF-F2CC8750D9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19C900A-D2EA-8A87-C40C-16F6ACCC7746}"/>
              </a:ext>
            </a:extLst>
          </p:cNvPr>
          <p:cNvSpPr>
            <a:spLocks noGrp="1"/>
          </p:cNvSpPr>
          <p:nvPr>
            <p:ph type="dt" sz="half" idx="10"/>
          </p:nvPr>
        </p:nvSpPr>
        <p:spPr/>
        <p:txBody>
          <a:bodyPr/>
          <a:lstStyle/>
          <a:p>
            <a:fld id="{13BE5133-70B8-4EFF-87A4-EE861B9A614D}" type="datetimeFigureOut">
              <a:rPr lang="en-GB" smtClean="0"/>
              <a:t>16/02/2026</a:t>
            </a:fld>
            <a:endParaRPr lang="en-GB"/>
          </a:p>
        </p:txBody>
      </p:sp>
      <p:sp>
        <p:nvSpPr>
          <p:cNvPr id="5" name="Footer Placeholder 4">
            <a:extLst>
              <a:ext uri="{FF2B5EF4-FFF2-40B4-BE49-F238E27FC236}">
                <a16:creationId xmlns:a16="http://schemas.microsoft.com/office/drawing/2014/main" id="{0BD07C3B-4BB9-B3F9-9EAF-DF4F4F83B9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76EDE-4323-EC82-220E-5B3380C4F30B}"/>
              </a:ext>
            </a:extLst>
          </p:cNvPr>
          <p:cNvSpPr>
            <a:spLocks noGrp="1"/>
          </p:cNvSpPr>
          <p:nvPr>
            <p:ph type="sldNum" sz="quarter" idx="12"/>
          </p:nvPr>
        </p:nvSpPr>
        <p:spPr/>
        <p:txBody>
          <a:bodyPr/>
          <a:lstStyle/>
          <a:p>
            <a:fld id="{D0DA3564-E721-4AB8-8B85-E0357ED2EEFB}" type="slidenum">
              <a:rPr lang="en-GB" smtClean="0"/>
              <a:t>‹#›</a:t>
            </a:fld>
            <a:endParaRPr lang="en-GB"/>
          </a:p>
        </p:txBody>
      </p:sp>
    </p:spTree>
    <p:extLst>
      <p:ext uri="{BB962C8B-B14F-4D97-AF65-F5344CB8AC3E}">
        <p14:creationId xmlns:p14="http://schemas.microsoft.com/office/powerpoint/2010/main" val="2910966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3FCF4-93B7-ABC8-58B2-25DCAEC45DF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1382E8A-7CA5-7B85-4F51-7CE8C80446F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9E7D2DD-120E-1BA5-3F67-C9A41DD9C2F8}"/>
              </a:ext>
            </a:extLst>
          </p:cNvPr>
          <p:cNvSpPr>
            <a:spLocks noGrp="1"/>
          </p:cNvSpPr>
          <p:nvPr>
            <p:ph type="dt" sz="half" idx="10"/>
          </p:nvPr>
        </p:nvSpPr>
        <p:spPr/>
        <p:txBody>
          <a:bodyPr/>
          <a:lstStyle/>
          <a:p>
            <a:fld id="{13BE5133-70B8-4EFF-87A4-EE861B9A614D}" type="datetimeFigureOut">
              <a:rPr lang="en-GB" smtClean="0"/>
              <a:t>16/02/2026</a:t>
            </a:fld>
            <a:endParaRPr lang="en-GB"/>
          </a:p>
        </p:txBody>
      </p:sp>
      <p:sp>
        <p:nvSpPr>
          <p:cNvPr id="5" name="Footer Placeholder 4">
            <a:extLst>
              <a:ext uri="{FF2B5EF4-FFF2-40B4-BE49-F238E27FC236}">
                <a16:creationId xmlns:a16="http://schemas.microsoft.com/office/drawing/2014/main" id="{9A6D8E81-4D7E-04E3-E3F1-39AB8CC527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8B8801-E476-EEC9-905D-10FB5FED0BE6}"/>
              </a:ext>
            </a:extLst>
          </p:cNvPr>
          <p:cNvSpPr>
            <a:spLocks noGrp="1"/>
          </p:cNvSpPr>
          <p:nvPr>
            <p:ph type="sldNum" sz="quarter" idx="12"/>
          </p:nvPr>
        </p:nvSpPr>
        <p:spPr/>
        <p:txBody>
          <a:bodyPr/>
          <a:lstStyle/>
          <a:p>
            <a:fld id="{D0DA3564-E721-4AB8-8B85-E0357ED2EEFB}" type="slidenum">
              <a:rPr lang="en-GB" smtClean="0"/>
              <a:t>‹#›</a:t>
            </a:fld>
            <a:endParaRPr lang="en-GB"/>
          </a:p>
        </p:txBody>
      </p:sp>
    </p:spTree>
    <p:extLst>
      <p:ext uri="{BB962C8B-B14F-4D97-AF65-F5344CB8AC3E}">
        <p14:creationId xmlns:p14="http://schemas.microsoft.com/office/powerpoint/2010/main" val="272099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D40CE-AD21-54EA-CDC7-8D6CC6888FC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60FE832-53EE-3EA4-ACCD-C2A12A6CB55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C5447FE-1B0D-3A12-8711-975D8F288FB7}"/>
              </a:ext>
            </a:extLst>
          </p:cNvPr>
          <p:cNvSpPr>
            <a:spLocks noGrp="1"/>
          </p:cNvSpPr>
          <p:nvPr>
            <p:ph type="dt" sz="half" idx="10"/>
          </p:nvPr>
        </p:nvSpPr>
        <p:spPr/>
        <p:txBody>
          <a:bodyPr/>
          <a:lstStyle/>
          <a:p>
            <a:fld id="{13BE5133-70B8-4EFF-87A4-EE861B9A614D}" type="datetimeFigureOut">
              <a:rPr lang="en-GB" smtClean="0"/>
              <a:t>16/02/2026</a:t>
            </a:fld>
            <a:endParaRPr lang="en-GB"/>
          </a:p>
        </p:txBody>
      </p:sp>
      <p:sp>
        <p:nvSpPr>
          <p:cNvPr id="5" name="Footer Placeholder 4">
            <a:extLst>
              <a:ext uri="{FF2B5EF4-FFF2-40B4-BE49-F238E27FC236}">
                <a16:creationId xmlns:a16="http://schemas.microsoft.com/office/drawing/2014/main" id="{9356017F-7648-6589-97D6-510A1E1BAA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50D72D-F709-33B6-B46A-D21DCC59B16C}"/>
              </a:ext>
            </a:extLst>
          </p:cNvPr>
          <p:cNvSpPr>
            <a:spLocks noGrp="1"/>
          </p:cNvSpPr>
          <p:nvPr>
            <p:ph type="sldNum" sz="quarter" idx="12"/>
          </p:nvPr>
        </p:nvSpPr>
        <p:spPr/>
        <p:txBody>
          <a:bodyPr/>
          <a:lstStyle/>
          <a:p>
            <a:fld id="{D0DA3564-E721-4AB8-8B85-E0357ED2EEFB}" type="slidenum">
              <a:rPr lang="en-GB" smtClean="0"/>
              <a:t>‹#›</a:t>
            </a:fld>
            <a:endParaRPr lang="en-GB"/>
          </a:p>
        </p:txBody>
      </p:sp>
    </p:spTree>
    <p:extLst>
      <p:ext uri="{BB962C8B-B14F-4D97-AF65-F5344CB8AC3E}">
        <p14:creationId xmlns:p14="http://schemas.microsoft.com/office/powerpoint/2010/main" val="2716374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C5926-772B-7862-FB02-9C2D3E80053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4A84305-91D6-FE00-DCD7-8D9688F7D01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38F3B1A-FBDE-A83D-8073-2837F97219F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8A35716-33F9-DCE9-E368-1FBF591AFC53}"/>
              </a:ext>
            </a:extLst>
          </p:cNvPr>
          <p:cNvSpPr>
            <a:spLocks noGrp="1"/>
          </p:cNvSpPr>
          <p:nvPr>
            <p:ph type="dt" sz="half" idx="10"/>
          </p:nvPr>
        </p:nvSpPr>
        <p:spPr/>
        <p:txBody>
          <a:bodyPr/>
          <a:lstStyle/>
          <a:p>
            <a:fld id="{13BE5133-70B8-4EFF-87A4-EE861B9A614D}" type="datetimeFigureOut">
              <a:rPr lang="en-GB" smtClean="0"/>
              <a:t>16/02/2026</a:t>
            </a:fld>
            <a:endParaRPr lang="en-GB"/>
          </a:p>
        </p:txBody>
      </p:sp>
      <p:sp>
        <p:nvSpPr>
          <p:cNvPr id="6" name="Footer Placeholder 5">
            <a:extLst>
              <a:ext uri="{FF2B5EF4-FFF2-40B4-BE49-F238E27FC236}">
                <a16:creationId xmlns:a16="http://schemas.microsoft.com/office/drawing/2014/main" id="{32E16A5E-1988-1CF0-87A6-75868AED62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6A27F8-C78E-6AB5-7479-1032BC48DAE1}"/>
              </a:ext>
            </a:extLst>
          </p:cNvPr>
          <p:cNvSpPr>
            <a:spLocks noGrp="1"/>
          </p:cNvSpPr>
          <p:nvPr>
            <p:ph type="sldNum" sz="quarter" idx="12"/>
          </p:nvPr>
        </p:nvSpPr>
        <p:spPr/>
        <p:txBody>
          <a:bodyPr/>
          <a:lstStyle/>
          <a:p>
            <a:fld id="{D0DA3564-E721-4AB8-8B85-E0357ED2EEFB}" type="slidenum">
              <a:rPr lang="en-GB" smtClean="0"/>
              <a:t>‹#›</a:t>
            </a:fld>
            <a:endParaRPr lang="en-GB"/>
          </a:p>
        </p:txBody>
      </p:sp>
    </p:spTree>
    <p:extLst>
      <p:ext uri="{BB962C8B-B14F-4D97-AF65-F5344CB8AC3E}">
        <p14:creationId xmlns:p14="http://schemas.microsoft.com/office/powerpoint/2010/main" val="93759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105C0-08D8-BBAA-645E-93124B216EF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199C352-EF64-0A3B-7179-F8191E80D5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3E8817-B6A4-E55B-7AAC-FEE6BE5AE17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7C14A09-6714-E243-7401-3D05F48A27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5806DFC-EFA1-96A9-F1FC-FFF424DF59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0DD8811-D549-0128-7D9F-17D47EB089AC}"/>
              </a:ext>
            </a:extLst>
          </p:cNvPr>
          <p:cNvSpPr>
            <a:spLocks noGrp="1"/>
          </p:cNvSpPr>
          <p:nvPr>
            <p:ph type="dt" sz="half" idx="10"/>
          </p:nvPr>
        </p:nvSpPr>
        <p:spPr/>
        <p:txBody>
          <a:bodyPr/>
          <a:lstStyle/>
          <a:p>
            <a:fld id="{13BE5133-70B8-4EFF-87A4-EE861B9A614D}" type="datetimeFigureOut">
              <a:rPr lang="en-GB" smtClean="0"/>
              <a:t>16/02/2026</a:t>
            </a:fld>
            <a:endParaRPr lang="en-GB"/>
          </a:p>
        </p:txBody>
      </p:sp>
      <p:sp>
        <p:nvSpPr>
          <p:cNvPr id="8" name="Footer Placeholder 7">
            <a:extLst>
              <a:ext uri="{FF2B5EF4-FFF2-40B4-BE49-F238E27FC236}">
                <a16:creationId xmlns:a16="http://schemas.microsoft.com/office/drawing/2014/main" id="{DEEC773F-47DB-A452-31FF-81C373986D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30DC44-B2B9-648F-CA49-F538FF0FD31A}"/>
              </a:ext>
            </a:extLst>
          </p:cNvPr>
          <p:cNvSpPr>
            <a:spLocks noGrp="1"/>
          </p:cNvSpPr>
          <p:nvPr>
            <p:ph type="sldNum" sz="quarter" idx="12"/>
          </p:nvPr>
        </p:nvSpPr>
        <p:spPr/>
        <p:txBody>
          <a:bodyPr/>
          <a:lstStyle/>
          <a:p>
            <a:fld id="{D0DA3564-E721-4AB8-8B85-E0357ED2EEFB}" type="slidenum">
              <a:rPr lang="en-GB" smtClean="0"/>
              <a:t>‹#›</a:t>
            </a:fld>
            <a:endParaRPr lang="en-GB"/>
          </a:p>
        </p:txBody>
      </p:sp>
    </p:spTree>
    <p:extLst>
      <p:ext uri="{BB962C8B-B14F-4D97-AF65-F5344CB8AC3E}">
        <p14:creationId xmlns:p14="http://schemas.microsoft.com/office/powerpoint/2010/main" val="4109950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D3C62-B05B-37EE-355A-8C0F1CF5FCE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2E6746-124E-FDF6-6266-AA46A8827A62}"/>
              </a:ext>
            </a:extLst>
          </p:cNvPr>
          <p:cNvSpPr>
            <a:spLocks noGrp="1"/>
          </p:cNvSpPr>
          <p:nvPr>
            <p:ph type="dt" sz="half" idx="10"/>
          </p:nvPr>
        </p:nvSpPr>
        <p:spPr/>
        <p:txBody>
          <a:bodyPr/>
          <a:lstStyle/>
          <a:p>
            <a:fld id="{13BE5133-70B8-4EFF-87A4-EE861B9A614D}" type="datetimeFigureOut">
              <a:rPr lang="en-GB" smtClean="0"/>
              <a:t>16/02/2026</a:t>
            </a:fld>
            <a:endParaRPr lang="en-GB"/>
          </a:p>
        </p:txBody>
      </p:sp>
      <p:sp>
        <p:nvSpPr>
          <p:cNvPr id="4" name="Footer Placeholder 3">
            <a:extLst>
              <a:ext uri="{FF2B5EF4-FFF2-40B4-BE49-F238E27FC236}">
                <a16:creationId xmlns:a16="http://schemas.microsoft.com/office/drawing/2014/main" id="{FDE59AA2-5A96-F3C2-805A-C2F7C4300C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CF3B3AB-52E4-8274-4BF6-5D6D79DEB5A5}"/>
              </a:ext>
            </a:extLst>
          </p:cNvPr>
          <p:cNvSpPr>
            <a:spLocks noGrp="1"/>
          </p:cNvSpPr>
          <p:nvPr>
            <p:ph type="sldNum" sz="quarter" idx="12"/>
          </p:nvPr>
        </p:nvSpPr>
        <p:spPr/>
        <p:txBody>
          <a:bodyPr/>
          <a:lstStyle/>
          <a:p>
            <a:fld id="{D0DA3564-E721-4AB8-8B85-E0357ED2EEFB}" type="slidenum">
              <a:rPr lang="en-GB" smtClean="0"/>
              <a:t>‹#›</a:t>
            </a:fld>
            <a:endParaRPr lang="en-GB"/>
          </a:p>
        </p:txBody>
      </p:sp>
    </p:spTree>
    <p:extLst>
      <p:ext uri="{BB962C8B-B14F-4D97-AF65-F5344CB8AC3E}">
        <p14:creationId xmlns:p14="http://schemas.microsoft.com/office/powerpoint/2010/main" val="2570548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492D71-3154-F3B1-8FB2-368C728962B0}"/>
              </a:ext>
            </a:extLst>
          </p:cNvPr>
          <p:cNvSpPr>
            <a:spLocks noGrp="1"/>
          </p:cNvSpPr>
          <p:nvPr>
            <p:ph type="dt" sz="half" idx="10"/>
          </p:nvPr>
        </p:nvSpPr>
        <p:spPr/>
        <p:txBody>
          <a:bodyPr/>
          <a:lstStyle/>
          <a:p>
            <a:fld id="{13BE5133-70B8-4EFF-87A4-EE861B9A614D}" type="datetimeFigureOut">
              <a:rPr lang="en-GB" smtClean="0"/>
              <a:t>16/02/2026</a:t>
            </a:fld>
            <a:endParaRPr lang="en-GB"/>
          </a:p>
        </p:txBody>
      </p:sp>
      <p:sp>
        <p:nvSpPr>
          <p:cNvPr id="3" name="Footer Placeholder 2">
            <a:extLst>
              <a:ext uri="{FF2B5EF4-FFF2-40B4-BE49-F238E27FC236}">
                <a16:creationId xmlns:a16="http://schemas.microsoft.com/office/drawing/2014/main" id="{4FA2CB8E-4D0E-231A-7873-8C30724CD6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CDFBCD-09B0-981B-1A41-12E17A327D2D}"/>
              </a:ext>
            </a:extLst>
          </p:cNvPr>
          <p:cNvSpPr>
            <a:spLocks noGrp="1"/>
          </p:cNvSpPr>
          <p:nvPr>
            <p:ph type="sldNum" sz="quarter" idx="12"/>
          </p:nvPr>
        </p:nvSpPr>
        <p:spPr/>
        <p:txBody>
          <a:bodyPr/>
          <a:lstStyle/>
          <a:p>
            <a:fld id="{D0DA3564-E721-4AB8-8B85-E0357ED2EEFB}" type="slidenum">
              <a:rPr lang="en-GB" smtClean="0"/>
              <a:t>‹#›</a:t>
            </a:fld>
            <a:endParaRPr lang="en-GB"/>
          </a:p>
        </p:txBody>
      </p:sp>
    </p:spTree>
    <p:extLst>
      <p:ext uri="{BB962C8B-B14F-4D97-AF65-F5344CB8AC3E}">
        <p14:creationId xmlns:p14="http://schemas.microsoft.com/office/powerpoint/2010/main" val="851839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A72C4-CDA5-5813-D94F-DB571ED125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B1EBB52-CBF0-F6C1-AA46-C3A8ABAE10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B366ABD-4651-6F67-D90D-E204F79C5A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24A133-3EAC-30FF-0CFA-5F979B703EAF}"/>
              </a:ext>
            </a:extLst>
          </p:cNvPr>
          <p:cNvSpPr>
            <a:spLocks noGrp="1"/>
          </p:cNvSpPr>
          <p:nvPr>
            <p:ph type="dt" sz="half" idx="10"/>
          </p:nvPr>
        </p:nvSpPr>
        <p:spPr/>
        <p:txBody>
          <a:bodyPr/>
          <a:lstStyle/>
          <a:p>
            <a:fld id="{13BE5133-70B8-4EFF-87A4-EE861B9A614D}" type="datetimeFigureOut">
              <a:rPr lang="en-GB" smtClean="0"/>
              <a:t>16/02/2026</a:t>
            </a:fld>
            <a:endParaRPr lang="en-GB"/>
          </a:p>
        </p:txBody>
      </p:sp>
      <p:sp>
        <p:nvSpPr>
          <p:cNvPr id="6" name="Footer Placeholder 5">
            <a:extLst>
              <a:ext uri="{FF2B5EF4-FFF2-40B4-BE49-F238E27FC236}">
                <a16:creationId xmlns:a16="http://schemas.microsoft.com/office/drawing/2014/main" id="{4FE42448-ABBB-A0AF-D208-AFDF4DCAB3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F1428D-6843-C6A1-3050-CA0DCD70DF35}"/>
              </a:ext>
            </a:extLst>
          </p:cNvPr>
          <p:cNvSpPr>
            <a:spLocks noGrp="1"/>
          </p:cNvSpPr>
          <p:nvPr>
            <p:ph type="sldNum" sz="quarter" idx="12"/>
          </p:nvPr>
        </p:nvSpPr>
        <p:spPr/>
        <p:txBody>
          <a:bodyPr/>
          <a:lstStyle/>
          <a:p>
            <a:fld id="{D0DA3564-E721-4AB8-8B85-E0357ED2EEFB}" type="slidenum">
              <a:rPr lang="en-GB" smtClean="0"/>
              <a:t>‹#›</a:t>
            </a:fld>
            <a:endParaRPr lang="en-GB"/>
          </a:p>
        </p:txBody>
      </p:sp>
    </p:spTree>
    <p:extLst>
      <p:ext uri="{BB962C8B-B14F-4D97-AF65-F5344CB8AC3E}">
        <p14:creationId xmlns:p14="http://schemas.microsoft.com/office/powerpoint/2010/main" val="1503700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1F67F-EB8F-2476-E02A-3116BDFE000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D68C103-D57E-38A5-E596-70F0326B92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C5D511-69C1-5408-9093-728846FD6E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F22C0A-6914-EBD0-A01C-E78EE87B0472}"/>
              </a:ext>
            </a:extLst>
          </p:cNvPr>
          <p:cNvSpPr>
            <a:spLocks noGrp="1"/>
          </p:cNvSpPr>
          <p:nvPr>
            <p:ph type="dt" sz="half" idx="10"/>
          </p:nvPr>
        </p:nvSpPr>
        <p:spPr/>
        <p:txBody>
          <a:bodyPr/>
          <a:lstStyle/>
          <a:p>
            <a:fld id="{13BE5133-70B8-4EFF-87A4-EE861B9A614D}" type="datetimeFigureOut">
              <a:rPr lang="en-GB" smtClean="0"/>
              <a:t>16/02/2026</a:t>
            </a:fld>
            <a:endParaRPr lang="en-GB"/>
          </a:p>
        </p:txBody>
      </p:sp>
      <p:sp>
        <p:nvSpPr>
          <p:cNvPr id="6" name="Footer Placeholder 5">
            <a:extLst>
              <a:ext uri="{FF2B5EF4-FFF2-40B4-BE49-F238E27FC236}">
                <a16:creationId xmlns:a16="http://schemas.microsoft.com/office/drawing/2014/main" id="{700E1C37-113C-6CBF-EF32-EA1B090290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0AD731-BD8E-5DED-08D1-E1CFCCDE19E9}"/>
              </a:ext>
            </a:extLst>
          </p:cNvPr>
          <p:cNvSpPr>
            <a:spLocks noGrp="1"/>
          </p:cNvSpPr>
          <p:nvPr>
            <p:ph type="sldNum" sz="quarter" idx="12"/>
          </p:nvPr>
        </p:nvSpPr>
        <p:spPr/>
        <p:txBody>
          <a:bodyPr/>
          <a:lstStyle/>
          <a:p>
            <a:fld id="{D0DA3564-E721-4AB8-8B85-E0357ED2EEFB}" type="slidenum">
              <a:rPr lang="en-GB" smtClean="0"/>
              <a:t>‹#›</a:t>
            </a:fld>
            <a:endParaRPr lang="en-GB"/>
          </a:p>
        </p:txBody>
      </p:sp>
    </p:spTree>
    <p:extLst>
      <p:ext uri="{BB962C8B-B14F-4D97-AF65-F5344CB8AC3E}">
        <p14:creationId xmlns:p14="http://schemas.microsoft.com/office/powerpoint/2010/main" val="3435384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CD05B-ED0F-3B83-ED25-CE5098E59E0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AAE8659-9151-2B6A-43AD-AA8259F9ABC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F77428C-99F1-B6CE-A7EB-665468D04A9A}"/>
              </a:ext>
            </a:extLst>
          </p:cNvPr>
          <p:cNvSpPr>
            <a:spLocks noGrp="1"/>
          </p:cNvSpPr>
          <p:nvPr>
            <p:ph type="dt" sz="half" idx="10"/>
          </p:nvPr>
        </p:nvSpPr>
        <p:spPr/>
        <p:txBody>
          <a:bodyPr/>
          <a:lstStyle/>
          <a:p>
            <a:fld id="{13BE5133-70B8-4EFF-87A4-EE861B9A614D}" type="datetimeFigureOut">
              <a:rPr lang="en-GB" smtClean="0"/>
              <a:t>16/02/2026</a:t>
            </a:fld>
            <a:endParaRPr lang="en-GB"/>
          </a:p>
        </p:txBody>
      </p:sp>
      <p:sp>
        <p:nvSpPr>
          <p:cNvPr id="5" name="Footer Placeholder 4">
            <a:extLst>
              <a:ext uri="{FF2B5EF4-FFF2-40B4-BE49-F238E27FC236}">
                <a16:creationId xmlns:a16="http://schemas.microsoft.com/office/drawing/2014/main" id="{77AFAAE6-A415-5C6C-4FC5-930918F45B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EA81BA-6533-7507-9D7A-3DDFFC9D9C04}"/>
              </a:ext>
            </a:extLst>
          </p:cNvPr>
          <p:cNvSpPr>
            <a:spLocks noGrp="1"/>
          </p:cNvSpPr>
          <p:nvPr>
            <p:ph type="sldNum" sz="quarter" idx="12"/>
          </p:nvPr>
        </p:nvSpPr>
        <p:spPr/>
        <p:txBody>
          <a:bodyPr/>
          <a:lstStyle/>
          <a:p>
            <a:fld id="{D0DA3564-E721-4AB8-8B85-E0357ED2EEFB}" type="slidenum">
              <a:rPr lang="en-GB" smtClean="0"/>
              <a:t>‹#›</a:t>
            </a:fld>
            <a:endParaRPr lang="en-GB"/>
          </a:p>
        </p:txBody>
      </p:sp>
    </p:spTree>
    <p:extLst>
      <p:ext uri="{BB962C8B-B14F-4D97-AF65-F5344CB8AC3E}">
        <p14:creationId xmlns:p14="http://schemas.microsoft.com/office/powerpoint/2010/main" val="3818634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A71314-FC65-D573-8E63-F6C9F83EA62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0C22297-AD9F-A940-A283-59177DDED87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09B240-6E0D-2754-BFC3-7205E8461D5C}"/>
              </a:ext>
            </a:extLst>
          </p:cNvPr>
          <p:cNvSpPr>
            <a:spLocks noGrp="1"/>
          </p:cNvSpPr>
          <p:nvPr>
            <p:ph type="dt" sz="half" idx="10"/>
          </p:nvPr>
        </p:nvSpPr>
        <p:spPr/>
        <p:txBody>
          <a:bodyPr/>
          <a:lstStyle/>
          <a:p>
            <a:fld id="{13BE5133-70B8-4EFF-87A4-EE861B9A614D}" type="datetimeFigureOut">
              <a:rPr lang="en-GB" smtClean="0"/>
              <a:t>16/02/2026</a:t>
            </a:fld>
            <a:endParaRPr lang="en-GB"/>
          </a:p>
        </p:txBody>
      </p:sp>
      <p:sp>
        <p:nvSpPr>
          <p:cNvPr id="5" name="Footer Placeholder 4">
            <a:extLst>
              <a:ext uri="{FF2B5EF4-FFF2-40B4-BE49-F238E27FC236}">
                <a16:creationId xmlns:a16="http://schemas.microsoft.com/office/drawing/2014/main" id="{B112732C-CFCB-8A01-2B85-8C46512189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EBAFAA-9104-17BC-B386-9C469C96754D}"/>
              </a:ext>
            </a:extLst>
          </p:cNvPr>
          <p:cNvSpPr>
            <a:spLocks noGrp="1"/>
          </p:cNvSpPr>
          <p:nvPr>
            <p:ph type="sldNum" sz="quarter" idx="12"/>
          </p:nvPr>
        </p:nvSpPr>
        <p:spPr/>
        <p:txBody>
          <a:bodyPr/>
          <a:lstStyle/>
          <a:p>
            <a:fld id="{D0DA3564-E721-4AB8-8B85-E0357ED2EEFB}" type="slidenum">
              <a:rPr lang="en-GB" smtClean="0"/>
              <a:t>‹#›</a:t>
            </a:fld>
            <a:endParaRPr lang="en-GB"/>
          </a:p>
        </p:txBody>
      </p:sp>
    </p:spTree>
    <p:extLst>
      <p:ext uri="{BB962C8B-B14F-4D97-AF65-F5344CB8AC3E}">
        <p14:creationId xmlns:p14="http://schemas.microsoft.com/office/powerpoint/2010/main" val="1668654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7B3718-242D-1967-9363-CCD21D5B80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8570B97-1B8C-CA7C-1EA9-2784FF8EDB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4352493-D19F-8A60-2D25-F6C4715EEA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3BE5133-70B8-4EFF-87A4-EE861B9A614D}" type="datetimeFigureOut">
              <a:rPr lang="en-GB" smtClean="0"/>
              <a:t>16/02/2026</a:t>
            </a:fld>
            <a:endParaRPr lang="en-GB"/>
          </a:p>
        </p:txBody>
      </p:sp>
      <p:sp>
        <p:nvSpPr>
          <p:cNvPr id="5" name="Footer Placeholder 4">
            <a:extLst>
              <a:ext uri="{FF2B5EF4-FFF2-40B4-BE49-F238E27FC236}">
                <a16:creationId xmlns:a16="http://schemas.microsoft.com/office/drawing/2014/main" id="{DD75E286-449A-5AAA-3397-7902EB054D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2FB2DE9-8198-26EC-8A96-2D4B8D2C4C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0DA3564-E721-4AB8-8B85-E0357ED2EEFB}" type="slidenum">
              <a:rPr lang="en-GB" smtClean="0"/>
              <a:t>‹#›</a:t>
            </a:fld>
            <a:endParaRPr lang="en-GB"/>
          </a:p>
        </p:txBody>
      </p:sp>
    </p:spTree>
    <p:extLst>
      <p:ext uri="{BB962C8B-B14F-4D97-AF65-F5344CB8AC3E}">
        <p14:creationId xmlns:p14="http://schemas.microsoft.com/office/powerpoint/2010/main" val="3017034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theknowledgeacademy.com/blog/what-is-microsoft-word/" TargetMode="Externa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youtu.be/rUZ3VRv6SBo" TargetMode="External"/><Relationship Id="rId1" Type="http://schemas.openxmlformats.org/officeDocument/2006/relationships/slideLayout" Target="../slideLayouts/slideLayout4.xml"/><Relationship Id="rId4" Type="http://schemas.openxmlformats.org/officeDocument/2006/relationships/hyperlink" Target="https://www.presentationskills.me/advantages-and-disadvantages-of-microsoft-word/"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presentationskills.me/advantages-and-disadvantages-of-microsoft-word/"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hyperlink" Target="https://www.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5DC0E-90F3-5A5B-6949-23E6F62B5ACD}"/>
              </a:ext>
            </a:extLst>
          </p:cNvPr>
          <p:cNvSpPr>
            <a:spLocks noGrp="1"/>
          </p:cNvSpPr>
          <p:nvPr>
            <p:ph type="title"/>
          </p:nvPr>
        </p:nvSpPr>
        <p:spPr>
          <a:xfrm>
            <a:off x="0" y="365125"/>
            <a:ext cx="12192000" cy="1325563"/>
          </a:xfrm>
        </p:spPr>
        <p:txBody>
          <a:bodyPr>
            <a:normAutofit fontScale="90000"/>
          </a:bodyPr>
          <a:lstStyle/>
          <a:p>
            <a:pPr algn="ctr"/>
            <a:r>
              <a:rPr lang="en-GB" b="1" u="sng" dirty="0">
                <a:latin typeface="Arial" panose="020B0604020202020204" pitchFamily="34" charset="0"/>
                <a:cs typeface="Arial" panose="020B0604020202020204" pitchFamily="34" charset="0"/>
              </a:rPr>
              <a:t>Assignment 1: Digital skills and research methods. How Microsoft 365 will improve work in Greenfield.</a:t>
            </a:r>
          </a:p>
        </p:txBody>
      </p:sp>
      <p:sp>
        <p:nvSpPr>
          <p:cNvPr id="3" name="Content Placeholder 2">
            <a:extLst>
              <a:ext uri="{FF2B5EF4-FFF2-40B4-BE49-F238E27FC236}">
                <a16:creationId xmlns:a16="http://schemas.microsoft.com/office/drawing/2014/main" id="{84FF8D98-FB0B-1EA2-EE54-C1FA0ADBF684}"/>
              </a:ext>
            </a:extLst>
          </p:cNvPr>
          <p:cNvSpPr>
            <a:spLocks noGrp="1"/>
          </p:cNvSpPr>
          <p:nvPr>
            <p:ph sz="half" idx="1"/>
          </p:nvPr>
        </p:nvSpPr>
        <p:spPr>
          <a:xfrm>
            <a:off x="108154" y="1690688"/>
            <a:ext cx="5181600" cy="1251872"/>
          </a:xfrm>
        </p:spPr>
        <p:txBody>
          <a:bodyPr/>
          <a:lstStyle/>
          <a:p>
            <a:pPr marL="0" indent="0">
              <a:buNone/>
            </a:pPr>
            <a:r>
              <a:rPr lang="en-GB" dirty="0"/>
              <a:t>Student name : Tatiana Xavier</a:t>
            </a:r>
          </a:p>
          <a:p>
            <a:pPr marL="0" indent="0">
              <a:buNone/>
            </a:pPr>
            <a:r>
              <a:rPr lang="en-GB" dirty="0"/>
              <a:t>Student number : 2511488</a:t>
            </a:r>
          </a:p>
        </p:txBody>
      </p:sp>
      <p:sp>
        <p:nvSpPr>
          <p:cNvPr id="4" name="Content Placeholder 3">
            <a:extLst>
              <a:ext uri="{FF2B5EF4-FFF2-40B4-BE49-F238E27FC236}">
                <a16:creationId xmlns:a16="http://schemas.microsoft.com/office/drawing/2014/main" id="{CC9BEFB9-2475-8A64-C29D-C0277348E13B}"/>
              </a:ext>
            </a:extLst>
          </p:cNvPr>
          <p:cNvSpPr>
            <a:spLocks noGrp="1"/>
          </p:cNvSpPr>
          <p:nvPr>
            <p:ph sz="half" idx="2"/>
          </p:nvPr>
        </p:nvSpPr>
        <p:spPr>
          <a:xfrm>
            <a:off x="108154" y="2766218"/>
            <a:ext cx="5181600" cy="1325563"/>
          </a:xfrm>
        </p:spPr>
        <p:txBody>
          <a:bodyPr/>
          <a:lstStyle/>
          <a:p>
            <a:pPr marL="0" indent="0">
              <a:buNone/>
            </a:pPr>
            <a:r>
              <a:rPr lang="en-GB" dirty="0"/>
              <a:t>Student name : Lataya Crewe</a:t>
            </a:r>
          </a:p>
          <a:p>
            <a:pPr marL="0" indent="0">
              <a:buNone/>
            </a:pPr>
            <a:r>
              <a:rPr lang="en-GB" dirty="0"/>
              <a:t>Student number : 2522197</a:t>
            </a:r>
          </a:p>
        </p:txBody>
      </p:sp>
      <p:sp>
        <p:nvSpPr>
          <p:cNvPr id="5" name="TextBox 4">
            <a:extLst>
              <a:ext uri="{FF2B5EF4-FFF2-40B4-BE49-F238E27FC236}">
                <a16:creationId xmlns:a16="http://schemas.microsoft.com/office/drawing/2014/main" id="{E75A6780-0FFB-A2F5-9903-743BD21CA55B}"/>
              </a:ext>
            </a:extLst>
          </p:cNvPr>
          <p:cNvSpPr txBox="1"/>
          <p:nvPr/>
        </p:nvSpPr>
        <p:spPr>
          <a:xfrm>
            <a:off x="108154" y="5692878"/>
            <a:ext cx="8868697" cy="923330"/>
          </a:xfrm>
          <a:prstGeom prst="rect">
            <a:avLst/>
          </a:prstGeom>
          <a:noFill/>
        </p:spPr>
        <p:txBody>
          <a:bodyPr wrap="square" rtlCol="0">
            <a:spAutoFit/>
          </a:bodyPr>
          <a:lstStyle/>
          <a:p>
            <a:r>
              <a:rPr lang="en-GB" dirty="0"/>
              <a:t>Course : </a:t>
            </a:r>
            <a:r>
              <a:rPr lang="en-GB" dirty="0" err="1"/>
              <a:t>CertiHE</a:t>
            </a:r>
            <a:r>
              <a:rPr lang="en-GB" dirty="0"/>
              <a:t> health and social care, digital skills and research methods LCHS 4007</a:t>
            </a:r>
          </a:p>
          <a:p>
            <a:r>
              <a:rPr lang="en-GB" dirty="0"/>
              <a:t>Lecturer : </a:t>
            </a:r>
            <a:r>
              <a:rPr lang="en-GB" dirty="0" err="1"/>
              <a:t>Aliyuda</a:t>
            </a:r>
            <a:r>
              <a:rPr lang="en-GB" dirty="0"/>
              <a:t> Ali</a:t>
            </a:r>
          </a:p>
          <a:p>
            <a:r>
              <a:rPr lang="en-GB" dirty="0"/>
              <a:t>Due : Monday 16</a:t>
            </a:r>
            <a:r>
              <a:rPr lang="en-GB" baseline="30000" dirty="0"/>
              <a:t>th</a:t>
            </a:r>
            <a:r>
              <a:rPr lang="en-GB" dirty="0"/>
              <a:t> February </a:t>
            </a:r>
          </a:p>
        </p:txBody>
      </p:sp>
      <p:sp>
        <p:nvSpPr>
          <p:cNvPr id="7" name="AutoShape 4" descr="Image result for microsoft 365 login logo">
            <a:extLst>
              <a:ext uri="{FF2B5EF4-FFF2-40B4-BE49-F238E27FC236}">
                <a16:creationId xmlns:a16="http://schemas.microsoft.com/office/drawing/2014/main" id="{93196C51-FEFA-051B-E364-6071BF8A67E3}"/>
              </a:ext>
            </a:extLst>
          </p:cNvPr>
          <p:cNvSpPr>
            <a:spLocks noChangeAspect="1" noChangeArrowheads="1"/>
          </p:cNvSpPr>
          <p:nvPr/>
        </p:nvSpPr>
        <p:spPr bwMode="auto">
          <a:xfrm>
            <a:off x="5943600" y="4171058"/>
            <a:ext cx="998252" cy="99825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Download Microsoft Office 365 Logo With Different Icons | Wallpapers.com">
            <a:extLst>
              <a:ext uri="{FF2B5EF4-FFF2-40B4-BE49-F238E27FC236}">
                <a16:creationId xmlns:a16="http://schemas.microsoft.com/office/drawing/2014/main" id="{76BE0BF6-46A3-AE3D-CC89-922B325FDE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5290" y="2237222"/>
            <a:ext cx="5515898" cy="310269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oncept of efficiency stock illustration. Illustration of efficient ...">
            <a:extLst>
              <a:ext uri="{FF2B5EF4-FFF2-40B4-BE49-F238E27FC236}">
                <a16:creationId xmlns:a16="http://schemas.microsoft.com/office/drawing/2014/main" id="{2B36E6FE-C36C-A43A-6EBF-D0EFF5B77D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11" t="3771" r="1872" b="13270"/>
          <a:stretch>
            <a:fillRect/>
          </a:stretch>
        </p:blipFill>
        <p:spPr bwMode="auto">
          <a:xfrm>
            <a:off x="9335905" y="1779130"/>
            <a:ext cx="2541463" cy="142917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Aspects of Communication and CommunicationSkills | AssignmentStudio">
            <a:extLst>
              <a:ext uri="{FF2B5EF4-FFF2-40B4-BE49-F238E27FC236}">
                <a16:creationId xmlns:a16="http://schemas.microsoft.com/office/drawing/2014/main" id="{73136688-0032-8352-D48A-C0A4A85764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60875" y="4972562"/>
            <a:ext cx="3040626" cy="1520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7949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43CA4-7CB5-B4A2-8A7B-8B30CDBB110D}"/>
              </a:ext>
            </a:extLst>
          </p:cNvPr>
          <p:cNvSpPr>
            <a:spLocks noGrp="1"/>
          </p:cNvSpPr>
          <p:nvPr>
            <p:ph type="title"/>
          </p:nvPr>
        </p:nvSpPr>
        <p:spPr>
          <a:xfrm>
            <a:off x="255640" y="457200"/>
            <a:ext cx="4516386" cy="997974"/>
          </a:xfrm>
        </p:spPr>
        <p:txBody>
          <a:bodyPr>
            <a:normAutofit fontScale="90000"/>
          </a:bodyPr>
          <a:lstStyle/>
          <a:p>
            <a:pPr algn="ctr"/>
            <a:r>
              <a:rPr lang="en-GB" b="1" u="sng" dirty="0">
                <a:latin typeface="Arial" panose="020B0604020202020204" pitchFamily="34" charset="0"/>
                <a:cs typeface="Arial" panose="020B0604020202020204" pitchFamily="34" charset="0"/>
              </a:rPr>
              <a:t>Microsoft 365 productivity app : Word</a:t>
            </a:r>
          </a:p>
        </p:txBody>
      </p:sp>
      <p:sp>
        <p:nvSpPr>
          <p:cNvPr id="4" name="Text Placeholder 3">
            <a:extLst>
              <a:ext uri="{FF2B5EF4-FFF2-40B4-BE49-F238E27FC236}">
                <a16:creationId xmlns:a16="http://schemas.microsoft.com/office/drawing/2014/main" id="{01542956-601A-7A94-FCD3-21A6C677A45A}"/>
              </a:ext>
            </a:extLst>
          </p:cNvPr>
          <p:cNvSpPr>
            <a:spLocks noGrp="1"/>
          </p:cNvSpPr>
          <p:nvPr>
            <p:ph type="body" sz="half" idx="2"/>
          </p:nvPr>
        </p:nvSpPr>
        <p:spPr>
          <a:xfrm>
            <a:off x="255640" y="1809135"/>
            <a:ext cx="4516386" cy="4316361"/>
          </a:xfrm>
        </p:spPr>
        <p:txBody>
          <a:bodyPr>
            <a:normAutofit/>
          </a:bodyPr>
          <a:lstStyle/>
          <a:p>
            <a:r>
              <a:rPr lang="en-GB" b="1" u="sng" dirty="0">
                <a:latin typeface="Arial" panose="020B0604020202020204" pitchFamily="34" charset="0"/>
                <a:cs typeface="Arial" panose="020B0604020202020204" pitchFamily="34" charset="0"/>
              </a:rPr>
              <a:t>What is word?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Word is an app accessed through Microsoft 365 that is used for writing to create something like a document, report, cv and more. </a:t>
            </a:r>
          </a:p>
          <a:p>
            <a:r>
              <a:rPr lang="en-GB" dirty="0">
                <a:latin typeface="Arial" panose="020B0604020202020204" pitchFamily="34" charset="0"/>
                <a:cs typeface="Arial" panose="020B0604020202020204" pitchFamily="34" charset="0"/>
              </a:rPr>
              <a:t>It is a widely used app as its features make writing what you need structured by providing templates, Grammarly correct, professional looking and it is also easy to save these documents as well as keep them protected as word offers a feature where you cannot access the document without a password.</a:t>
            </a:r>
          </a:p>
          <a:p>
            <a:endParaRPr lang="en-GB" dirty="0">
              <a:latin typeface="Arial" panose="020B0604020202020204" pitchFamily="34" charset="0"/>
              <a:cs typeface="Arial" panose="020B0604020202020204" pitchFamily="34" charset="0"/>
            </a:endParaRPr>
          </a:p>
          <a:p>
            <a:r>
              <a:rPr lang="en-GB" dirty="0">
                <a:hlinkClick r:id="rId2"/>
              </a:rPr>
              <a:t>What is Microsoft Word? Definition, Uses and Features</a:t>
            </a:r>
            <a:endParaRPr lang="en-GB" dirty="0">
              <a:latin typeface="Arial" panose="020B0604020202020204" pitchFamily="34" charset="0"/>
              <a:cs typeface="Arial" panose="020B0604020202020204" pitchFamily="34" charset="0"/>
            </a:endParaRPr>
          </a:p>
        </p:txBody>
      </p:sp>
      <p:pic>
        <p:nvPicPr>
          <p:cNvPr id="1032" name="Picture 8" descr="The best hidden features in Word">
            <a:extLst>
              <a:ext uri="{FF2B5EF4-FFF2-40B4-BE49-F238E27FC236}">
                <a16:creationId xmlns:a16="http://schemas.microsoft.com/office/drawing/2014/main" id="{17154726-05D7-29E8-19E7-97C019519437}"/>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9960" t="-98" r="12109" b="98"/>
          <a:stretch>
            <a:fillRect/>
          </a:stretch>
        </p:blipFill>
        <p:spPr bwMode="auto">
          <a:xfrm>
            <a:off x="4772025" y="987425"/>
            <a:ext cx="7419975" cy="4873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9803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B0E20-8D82-7D17-76EE-2E06C9CC0B67}"/>
              </a:ext>
            </a:extLst>
          </p:cNvPr>
          <p:cNvSpPr>
            <a:spLocks noGrp="1"/>
          </p:cNvSpPr>
          <p:nvPr>
            <p:ph type="title"/>
          </p:nvPr>
        </p:nvSpPr>
        <p:spPr>
          <a:xfrm>
            <a:off x="1534319" y="271257"/>
            <a:ext cx="6475412" cy="1068388"/>
          </a:xfrm>
        </p:spPr>
        <p:txBody>
          <a:bodyPr>
            <a:normAutofit/>
          </a:bodyPr>
          <a:lstStyle/>
          <a:p>
            <a:pPr algn="ctr"/>
            <a:r>
              <a:rPr lang="en-GB" b="1" u="sng" dirty="0">
                <a:latin typeface="Arial" panose="020B0604020202020204" pitchFamily="34" charset="0"/>
                <a:cs typeface="Arial" panose="020B0604020202020204" pitchFamily="34" charset="0"/>
              </a:rPr>
              <a:t>How would ‘word’ help with task efficiency at Greenfield</a:t>
            </a:r>
          </a:p>
        </p:txBody>
      </p:sp>
      <p:sp>
        <p:nvSpPr>
          <p:cNvPr id="4" name="Text Placeholder 3">
            <a:extLst>
              <a:ext uri="{FF2B5EF4-FFF2-40B4-BE49-F238E27FC236}">
                <a16:creationId xmlns:a16="http://schemas.microsoft.com/office/drawing/2014/main" id="{7DC8F1CB-F5FD-3BDC-DB92-A29502F32000}"/>
              </a:ext>
            </a:extLst>
          </p:cNvPr>
          <p:cNvSpPr>
            <a:spLocks noGrp="1"/>
          </p:cNvSpPr>
          <p:nvPr>
            <p:ph type="body" sz="half" idx="2"/>
          </p:nvPr>
        </p:nvSpPr>
        <p:spPr>
          <a:xfrm>
            <a:off x="495088" y="1603766"/>
            <a:ext cx="4530551" cy="4897968"/>
          </a:xfrm>
        </p:spPr>
        <p:txBody>
          <a:bodyPr>
            <a:normAutofit fontScale="85000" lnSpcReduction="20000"/>
          </a:bodyPr>
          <a:lstStyle/>
          <a:p>
            <a:r>
              <a:rPr lang="en-GB" sz="2300" dirty="0">
                <a:latin typeface="Arial" panose="020B0604020202020204" pitchFamily="34" charset="0"/>
                <a:cs typeface="Arial" panose="020B0604020202020204" pitchFamily="34" charset="0"/>
              </a:rPr>
              <a:t>Word documents are great ways for the staff at Greenfield to easily keep track of all the patients at the care facility. </a:t>
            </a:r>
          </a:p>
          <a:p>
            <a:r>
              <a:rPr lang="en-GB" sz="2300" dirty="0">
                <a:latin typeface="Arial" panose="020B0604020202020204" pitchFamily="34" charset="0"/>
                <a:cs typeface="Arial" panose="020B0604020202020204" pitchFamily="34" charset="0"/>
              </a:rPr>
              <a:t>Making separate documents of all patients personal, confidential information such as;</a:t>
            </a:r>
          </a:p>
          <a:p>
            <a:pPr marL="285750" indent="-285750">
              <a:buFont typeface="Arial" panose="020B0604020202020204" pitchFamily="34" charset="0"/>
              <a:buChar char="•"/>
            </a:pPr>
            <a:r>
              <a:rPr lang="en-GB" sz="2300" dirty="0">
                <a:latin typeface="Arial" panose="020B0604020202020204" pitchFamily="34" charset="0"/>
                <a:cs typeface="Arial" panose="020B0604020202020204" pitchFamily="34" charset="0"/>
              </a:rPr>
              <a:t>Relative contact information</a:t>
            </a:r>
          </a:p>
          <a:p>
            <a:pPr marL="285750" indent="-285750">
              <a:buFont typeface="Arial" panose="020B0604020202020204" pitchFamily="34" charset="0"/>
              <a:buChar char="•"/>
            </a:pPr>
            <a:r>
              <a:rPr lang="en-GB" sz="2300" dirty="0">
                <a:latin typeface="Arial" panose="020B0604020202020204" pitchFamily="34" charset="0"/>
                <a:cs typeface="Arial" panose="020B0604020202020204" pitchFamily="34" charset="0"/>
              </a:rPr>
              <a:t>Prescribed medications (daily dosages)</a:t>
            </a:r>
          </a:p>
          <a:p>
            <a:pPr marL="285750" indent="-285750">
              <a:buFont typeface="Arial" panose="020B0604020202020204" pitchFamily="34" charset="0"/>
              <a:buChar char="•"/>
            </a:pPr>
            <a:r>
              <a:rPr lang="en-GB" sz="2300" dirty="0">
                <a:latin typeface="Arial" panose="020B0604020202020204" pitchFamily="34" charset="0"/>
                <a:cs typeface="Arial" panose="020B0604020202020204" pitchFamily="34" charset="0"/>
              </a:rPr>
              <a:t>Safety plans</a:t>
            </a:r>
          </a:p>
          <a:p>
            <a:pPr marL="285750" indent="-285750">
              <a:buFont typeface="Arial" panose="020B0604020202020204" pitchFamily="34" charset="0"/>
              <a:buChar char="•"/>
            </a:pPr>
            <a:r>
              <a:rPr lang="en-GB" sz="2300" dirty="0">
                <a:latin typeface="Arial" panose="020B0604020202020204" pitchFamily="34" charset="0"/>
                <a:cs typeface="Arial" panose="020B0604020202020204" pitchFamily="34" charset="0"/>
              </a:rPr>
              <a:t>Therapies and doctors' appointments</a:t>
            </a:r>
          </a:p>
          <a:p>
            <a:pPr marL="285750" indent="-285750">
              <a:buFont typeface="Arial" panose="020B0604020202020204" pitchFamily="34" charset="0"/>
              <a:buChar char="•"/>
            </a:pPr>
            <a:r>
              <a:rPr lang="en-GB" sz="2300" dirty="0">
                <a:latin typeface="Arial" panose="020B0604020202020204" pitchFamily="34" charset="0"/>
                <a:cs typeface="Arial" panose="020B0604020202020204" pitchFamily="34" charset="0"/>
              </a:rPr>
              <a:t>Person centred care notes</a:t>
            </a:r>
          </a:p>
          <a:p>
            <a:pPr marL="285750" indent="-285750">
              <a:buFont typeface="Arial" panose="020B0604020202020204" pitchFamily="34" charset="0"/>
              <a:buChar char="•"/>
            </a:pPr>
            <a:r>
              <a:rPr lang="en-GB" sz="2300" dirty="0">
                <a:latin typeface="Arial" panose="020B0604020202020204" pitchFamily="34" charset="0"/>
                <a:cs typeface="Arial" panose="020B0604020202020204" pitchFamily="34" charset="0"/>
              </a:rPr>
              <a:t>Any help needed for daily activities. Ie, washing, eating or physical support.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pic>
        <p:nvPicPr>
          <p:cNvPr id="2050" name="Picture 2" descr="Fill Documents In Microsoft Word">
            <a:extLst>
              <a:ext uri="{FF2B5EF4-FFF2-40B4-BE49-F238E27FC236}">
                <a16:creationId xmlns:a16="http://schemas.microsoft.com/office/drawing/2014/main" id="{3937CDEC-7D22-4E57-8EB6-7CA64EBCAF89}"/>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l="8282" t="2610" r="5175" b="3409"/>
          <a:stretch>
            <a:fillRect/>
          </a:stretch>
        </p:blipFill>
        <p:spPr bwMode="auto">
          <a:xfrm>
            <a:off x="9541911" y="0"/>
            <a:ext cx="2650089" cy="348061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reate Tables in Word Documents Using C# and VB.NET">
            <a:extLst>
              <a:ext uri="{FF2B5EF4-FFF2-40B4-BE49-F238E27FC236}">
                <a16:creationId xmlns:a16="http://schemas.microsoft.com/office/drawing/2014/main" id="{871B29F7-73FD-90DC-2B29-10630AC940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5645" y="3089514"/>
            <a:ext cx="5696924" cy="34122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34EFFD9-BB6B-8C64-F012-908EA875E65D}"/>
              </a:ext>
            </a:extLst>
          </p:cNvPr>
          <p:cNvSpPr txBox="1"/>
          <p:nvPr/>
        </p:nvSpPr>
        <p:spPr>
          <a:xfrm>
            <a:off x="5875645" y="1475915"/>
            <a:ext cx="3795252"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These documents can be saved and sorted into files. These files can then be password protected to ensure confidentiality of patients</a:t>
            </a:r>
          </a:p>
        </p:txBody>
      </p:sp>
    </p:spTree>
    <p:extLst>
      <p:ext uri="{BB962C8B-B14F-4D97-AF65-F5344CB8AC3E}">
        <p14:creationId xmlns:p14="http://schemas.microsoft.com/office/powerpoint/2010/main" val="1705334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2EF3F-7D01-C5C6-43F9-F13EE79D0A0F}"/>
              </a:ext>
            </a:extLst>
          </p:cNvPr>
          <p:cNvSpPr>
            <a:spLocks noGrp="1"/>
          </p:cNvSpPr>
          <p:nvPr>
            <p:ph type="title"/>
          </p:nvPr>
        </p:nvSpPr>
        <p:spPr>
          <a:xfrm>
            <a:off x="838200" y="256970"/>
            <a:ext cx="10515600" cy="913069"/>
          </a:xfrm>
        </p:spPr>
        <p:txBody>
          <a:bodyPr/>
          <a:lstStyle/>
          <a:p>
            <a:r>
              <a:rPr lang="en-GB" b="1" u="sng" dirty="0">
                <a:latin typeface="Arial" panose="020B0604020202020204" pitchFamily="34" charset="0"/>
                <a:cs typeface="Arial" panose="020B0604020202020204" pitchFamily="34" charset="0"/>
              </a:rPr>
              <a:t>Mock example: patient file document.</a:t>
            </a:r>
          </a:p>
        </p:txBody>
      </p:sp>
      <p:pic>
        <p:nvPicPr>
          <p:cNvPr id="4" name="Picture 3" descr="A screenshot of a medical document">
            <a:extLst>
              <a:ext uri="{FF2B5EF4-FFF2-40B4-BE49-F238E27FC236}">
                <a16:creationId xmlns:a16="http://schemas.microsoft.com/office/drawing/2014/main" id="{847A9F4D-C107-C34A-1ABE-8DDF9256EE5E}"/>
              </a:ext>
            </a:extLst>
          </p:cNvPr>
          <p:cNvPicPr>
            <a:picLocks noChangeAspect="1"/>
          </p:cNvPicPr>
          <p:nvPr/>
        </p:nvPicPr>
        <p:blipFill>
          <a:blip r:embed="rId2"/>
          <a:stretch>
            <a:fillRect/>
          </a:stretch>
        </p:blipFill>
        <p:spPr>
          <a:xfrm>
            <a:off x="378504" y="1467429"/>
            <a:ext cx="6484412" cy="5146719"/>
          </a:xfrm>
          <a:prstGeom prst="rect">
            <a:avLst/>
          </a:prstGeom>
        </p:spPr>
      </p:pic>
      <p:sp>
        <p:nvSpPr>
          <p:cNvPr id="5" name="TextBox 4">
            <a:extLst>
              <a:ext uri="{FF2B5EF4-FFF2-40B4-BE49-F238E27FC236}">
                <a16:creationId xmlns:a16="http://schemas.microsoft.com/office/drawing/2014/main" id="{679F2F6D-D56E-77FC-FBB4-1A4D37715C7F}"/>
              </a:ext>
            </a:extLst>
          </p:cNvPr>
          <p:cNvSpPr txBox="1"/>
          <p:nvPr/>
        </p:nvSpPr>
        <p:spPr>
          <a:xfrm>
            <a:off x="6862916" y="1974251"/>
            <a:ext cx="4803096" cy="341632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Word documents have features such as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Adding tables for structure.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Ability to change sizing, colour and boldness of letters to break down the document. Making it more readable.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Password protected documents.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is a mock example which can be shown to the staff of Greenfield, showing how word can be used to make a structured, easily readable document with all the patient's key information in one place. </a:t>
            </a:r>
          </a:p>
        </p:txBody>
      </p:sp>
    </p:spTree>
    <p:extLst>
      <p:ext uri="{BB962C8B-B14F-4D97-AF65-F5344CB8AC3E}">
        <p14:creationId xmlns:p14="http://schemas.microsoft.com/office/powerpoint/2010/main" val="537038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5D0183B-83D9-473E-0F52-FB8690F2B484}"/>
              </a:ext>
            </a:extLst>
          </p:cNvPr>
          <p:cNvSpPr/>
          <p:nvPr/>
        </p:nvSpPr>
        <p:spPr>
          <a:xfrm>
            <a:off x="6499122" y="4760276"/>
            <a:ext cx="5070987" cy="1754326"/>
          </a:xfrm>
          <a:prstGeom prst="rect">
            <a:avLst/>
          </a:prstGeom>
          <a:solidFill>
            <a:schemeClr val="bg2">
              <a:lumMod val="50000"/>
            </a:schemeClr>
          </a:solidFill>
          <a:ln>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5C9B458A-AD46-05AE-A8EB-F30519C90B7A}"/>
              </a:ext>
            </a:extLst>
          </p:cNvPr>
          <p:cNvSpPr>
            <a:spLocks noGrp="1"/>
          </p:cNvSpPr>
          <p:nvPr>
            <p:ph sz="half" idx="1"/>
          </p:nvPr>
        </p:nvSpPr>
        <p:spPr>
          <a:xfrm>
            <a:off x="0" y="1225100"/>
            <a:ext cx="7089058" cy="3955769"/>
          </a:xfrm>
        </p:spPr>
        <p:txBody>
          <a:bodyPr>
            <a:noAutofit/>
          </a:bodyPr>
          <a:lstStyle/>
          <a:p>
            <a:pPr marL="0" indent="0">
              <a:buNone/>
            </a:pPr>
            <a:r>
              <a:rPr lang="en-GB" sz="2000" dirty="0">
                <a:latin typeface="Arial" panose="020B0604020202020204" pitchFamily="34" charset="0"/>
                <a:cs typeface="Arial" panose="020B0604020202020204" pitchFamily="34" charset="0"/>
              </a:rPr>
              <a:t>Word as many advantages as shown, the biggest being the ability for the documents to be protected by a password.</a:t>
            </a:r>
          </a:p>
          <a:p>
            <a:r>
              <a:rPr lang="en-GB" sz="2000" dirty="0">
                <a:latin typeface="Arial" panose="020B0604020202020204" pitchFamily="34" charset="0"/>
                <a:cs typeface="Arial" panose="020B0604020202020204" pitchFamily="34" charset="0"/>
              </a:rPr>
              <a:t>This ensured protection of any information about each patient. </a:t>
            </a:r>
          </a:p>
          <a:p>
            <a:r>
              <a:rPr lang="en-GB" sz="2000" dirty="0">
                <a:latin typeface="Arial" panose="020B0604020202020204" pitchFamily="34" charset="0"/>
                <a:cs typeface="Arial" panose="020B0604020202020204" pitchFamily="34" charset="0"/>
              </a:rPr>
              <a:t>Maintains confidentiality</a:t>
            </a:r>
          </a:p>
          <a:p>
            <a:r>
              <a:rPr lang="en-GB" sz="2000" dirty="0">
                <a:latin typeface="Arial" panose="020B0604020202020204" pitchFamily="34" charset="0"/>
                <a:cs typeface="Arial" panose="020B0604020202020204" pitchFamily="34" charset="0"/>
              </a:rPr>
              <a:t>Eases patients and their family of any concern about information being shared</a:t>
            </a:r>
          </a:p>
          <a:p>
            <a:r>
              <a:rPr lang="en-GB" sz="2000" dirty="0">
                <a:latin typeface="Arial" panose="020B0604020202020204" pitchFamily="34" charset="0"/>
                <a:cs typeface="Arial" panose="020B0604020202020204" pitchFamily="34" charset="0"/>
              </a:rPr>
              <a:t>Helps limit the amount of people who can access the cases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If the staff are unsure on how to create a password protected document,</a:t>
            </a:r>
          </a:p>
          <a:p>
            <a:pPr marL="0" indent="0">
              <a:buNone/>
            </a:pPr>
            <a:r>
              <a:rPr lang="en-GB" sz="2000" dirty="0">
                <a:latin typeface="Arial" panose="020B0604020202020204" pitchFamily="34" charset="0"/>
                <a:cs typeface="Arial" panose="020B0604020202020204" pitchFamily="34" charset="0"/>
              </a:rPr>
              <a:t>There are tutorials on how to do this which can be found</a:t>
            </a:r>
          </a:p>
          <a:p>
            <a:pPr marL="0" indent="0">
              <a:buNone/>
            </a:pPr>
            <a:r>
              <a:rPr lang="en-GB" sz="2000" dirty="0">
                <a:latin typeface="Arial" panose="020B0604020202020204" pitchFamily="34" charset="0"/>
                <a:cs typeface="Arial" panose="020B0604020202020204" pitchFamily="34" charset="0"/>
              </a:rPr>
              <a:t> on YouTube</a:t>
            </a:r>
          </a:p>
          <a:p>
            <a:pPr marL="0" indent="0">
              <a:lnSpc>
                <a:spcPct val="170000"/>
              </a:lnSpc>
              <a:buNone/>
            </a:pPr>
            <a:endParaRPr lang="en-GB"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2ECC76A-0428-41F4-E64F-D6E8096D35D6}"/>
              </a:ext>
            </a:extLst>
          </p:cNvPr>
          <p:cNvSpPr txBox="1"/>
          <p:nvPr/>
        </p:nvSpPr>
        <p:spPr>
          <a:xfrm>
            <a:off x="6499123" y="4760276"/>
            <a:ext cx="5070987" cy="1754326"/>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pPr algn="ctr"/>
            <a:r>
              <a:rPr lang="en-GB" dirty="0">
                <a:solidFill>
                  <a:schemeClr val="tx2">
                    <a:lumMod val="90000"/>
                    <a:lumOff val="1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https://youtu.be/rUZ3VRv6SBo</a:t>
            </a:r>
            <a:endParaRPr lang="en-GB" dirty="0">
              <a:solidFill>
                <a:schemeClr val="tx2">
                  <a:lumMod val="90000"/>
                  <a:lumOff val="10000"/>
                </a:schemeClr>
              </a:solidFill>
              <a:latin typeface="Arial" panose="020B0604020202020204" pitchFamily="34" charset="0"/>
              <a:cs typeface="Arial" panose="020B0604020202020204" pitchFamily="34" charset="0"/>
            </a:endParaRPr>
          </a:p>
          <a:p>
            <a:pPr algn="ctr"/>
            <a:r>
              <a:rPr lang="en-GB" dirty="0">
                <a:solidFill>
                  <a:schemeClr val="tx2">
                    <a:lumMod val="90000"/>
                    <a:lumOff val="10000"/>
                  </a:schemeClr>
                </a:solidFill>
                <a:latin typeface="Arial" panose="020B0604020202020204" pitchFamily="34" charset="0"/>
                <a:cs typeface="Arial" panose="020B0604020202020204" pitchFamily="34" charset="0"/>
              </a:rPr>
              <a:t>Here is a link that can be shown to the staff at greenfield that is an easy guide to password protection.  </a:t>
            </a:r>
          </a:p>
          <a:p>
            <a:endParaRPr lang="en-GB" dirty="0"/>
          </a:p>
        </p:txBody>
      </p:sp>
      <p:sp>
        <p:nvSpPr>
          <p:cNvPr id="2" name="TextBox 1">
            <a:extLst>
              <a:ext uri="{FF2B5EF4-FFF2-40B4-BE49-F238E27FC236}">
                <a16:creationId xmlns:a16="http://schemas.microsoft.com/office/drawing/2014/main" id="{E5C1A1AB-707A-E6EC-65C0-E1919A8998E0}"/>
              </a:ext>
            </a:extLst>
          </p:cNvPr>
          <p:cNvSpPr txBox="1"/>
          <p:nvPr/>
        </p:nvSpPr>
        <p:spPr>
          <a:xfrm>
            <a:off x="2335161" y="274572"/>
            <a:ext cx="7521677" cy="707886"/>
          </a:xfrm>
          <a:prstGeom prst="rect">
            <a:avLst/>
          </a:prstGeom>
          <a:noFill/>
        </p:spPr>
        <p:txBody>
          <a:bodyPr wrap="square" rtlCol="0">
            <a:spAutoFit/>
          </a:bodyPr>
          <a:lstStyle/>
          <a:p>
            <a:pPr algn="ctr"/>
            <a:r>
              <a:rPr lang="en-GB" sz="4000" b="1" u="sng" dirty="0"/>
              <a:t>Advantages of Word</a:t>
            </a:r>
          </a:p>
        </p:txBody>
      </p:sp>
      <p:pic>
        <p:nvPicPr>
          <p:cNvPr id="4098" name="Picture 2" descr="Premium Vector | Advantage business concept modern sign linear ...">
            <a:extLst>
              <a:ext uri="{FF2B5EF4-FFF2-40B4-BE49-F238E27FC236}">
                <a16:creationId xmlns:a16="http://schemas.microsoft.com/office/drawing/2014/main" id="{10E661F2-2F48-D5E1-B8DD-F26CBA643B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8995" y="1140541"/>
            <a:ext cx="3301176" cy="33011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7CBA6C2-CFC3-02D7-F239-DA30207E5B5D}"/>
              </a:ext>
            </a:extLst>
          </p:cNvPr>
          <p:cNvSpPr txBox="1"/>
          <p:nvPr/>
        </p:nvSpPr>
        <p:spPr>
          <a:xfrm>
            <a:off x="0" y="6514602"/>
            <a:ext cx="7924800" cy="369332"/>
          </a:xfrm>
          <a:prstGeom prst="rect">
            <a:avLst/>
          </a:prstGeom>
          <a:noFill/>
        </p:spPr>
        <p:txBody>
          <a:bodyPr wrap="square" rtlCol="0">
            <a:spAutoFit/>
          </a:bodyPr>
          <a:lstStyle/>
          <a:p>
            <a:r>
              <a:rPr lang="en-GB" dirty="0">
                <a:hlinkClick r:id="rId4"/>
              </a:rPr>
              <a:t>18 Advantages And Disadvantages Of Microsoft Word - PresentationSkills.me</a:t>
            </a:r>
            <a:endParaRPr lang="en-GB" dirty="0"/>
          </a:p>
        </p:txBody>
      </p:sp>
    </p:spTree>
    <p:extLst>
      <p:ext uri="{BB962C8B-B14F-4D97-AF65-F5344CB8AC3E}">
        <p14:creationId xmlns:p14="http://schemas.microsoft.com/office/powerpoint/2010/main" val="3180446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26D6EE-C79F-E560-1784-1F6CEB69CF96}"/>
              </a:ext>
            </a:extLst>
          </p:cNvPr>
          <p:cNvSpPr>
            <a:spLocks noGrp="1"/>
          </p:cNvSpPr>
          <p:nvPr>
            <p:ph idx="1"/>
          </p:nvPr>
        </p:nvSpPr>
        <p:spPr>
          <a:xfrm>
            <a:off x="0" y="376084"/>
            <a:ext cx="9102213" cy="6105832"/>
          </a:xfrm>
        </p:spPr>
        <p:txBody>
          <a:bodyPr>
            <a:normAutofit fontScale="92500" lnSpcReduction="10000"/>
          </a:bodyPr>
          <a:lstStyle/>
          <a:p>
            <a:pPr marL="0" indent="0" algn="ctr">
              <a:lnSpc>
                <a:spcPct val="100000"/>
              </a:lnSpc>
              <a:buNone/>
            </a:pPr>
            <a:r>
              <a:rPr lang="en-GB" sz="3200" b="1" u="sng" dirty="0">
                <a:latin typeface="Arial" panose="020B0604020202020204" pitchFamily="34" charset="0"/>
                <a:cs typeface="Arial" panose="020B0604020202020204" pitchFamily="34" charset="0"/>
              </a:rPr>
              <a:t>limitations to using word</a:t>
            </a:r>
          </a:p>
          <a:p>
            <a:pPr marL="0" indent="0">
              <a:lnSpc>
                <a:spcPct val="100000"/>
              </a:lnSpc>
              <a:buNone/>
            </a:pPr>
            <a:endParaRPr lang="en-GB" sz="3200" dirty="0">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One limitation word can not do is give notifications and reminders of upcoming appointments for the patients.</a:t>
            </a:r>
          </a:p>
          <a:p>
            <a:pPr marL="0" indent="0">
              <a:lnSpc>
                <a:spcPct val="100000"/>
              </a:lnSpc>
              <a:buNone/>
            </a:pPr>
            <a:endParaRPr lang="en-GB" dirty="0">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Another limitation is compared to PowerPoint, everything is on one page, you can not have different pages for different areas of information.</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These limitations are easy to work around though as the staff can get a calendar which they can all see to keep up to date with appointments, they can also use different colours or text size to break up the document, colour coding each different category of information making it easily readable. </a:t>
            </a:r>
          </a:p>
          <a:p>
            <a:endParaRPr lang="en-GB" dirty="0"/>
          </a:p>
        </p:txBody>
      </p:sp>
      <p:pic>
        <p:nvPicPr>
          <p:cNvPr id="6146" name="Picture 2" descr="Limitations Vector Solid Icon Design Illustration Assessment Symbol On ...">
            <a:extLst>
              <a:ext uri="{FF2B5EF4-FFF2-40B4-BE49-F238E27FC236}">
                <a16:creationId xmlns:a16="http://schemas.microsoft.com/office/drawing/2014/main" id="{1369600A-35C3-7362-D65B-11FE110071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42439" y="476865"/>
            <a:ext cx="2952135" cy="295213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F344FF2-6ACF-9489-F31F-7A5000D053C3}"/>
              </a:ext>
            </a:extLst>
          </p:cNvPr>
          <p:cNvSpPr txBox="1"/>
          <p:nvPr/>
        </p:nvSpPr>
        <p:spPr>
          <a:xfrm>
            <a:off x="334297" y="6390968"/>
            <a:ext cx="8042787" cy="383458"/>
          </a:xfrm>
          <a:prstGeom prst="rect">
            <a:avLst/>
          </a:prstGeom>
          <a:noFill/>
        </p:spPr>
        <p:txBody>
          <a:bodyPr wrap="square" rtlCol="0">
            <a:spAutoFit/>
          </a:bodyPr>
          <a:lstStyle/>
          <a:p>
            <a:r>
              <a:rPr lang="en-GB" dirty="0">
                <a:hlinkClick r:id="rId3"/>
              </a:rPr>
              <a:t>18 Advantages And Disadvantages Of Microsoft Word - PresentationSkills.me</a:t>
            </a:r>
            <a:endParaRPr lang="en-GB" dirty="0"/>
          </a:p>
        </p:txBody>
      </p:sp>
    </p:spTree>
    <p:extLst>
      <p:ext uri="{BB962C8B-B14F-4D97-AF65-F5344CB8AC3E}">
        <p14:creationId xmlns:p14="http://schemas.microsoft.com/office/powerpoint/2010/main" val="249758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4AFE5-83A5-E690-BC50-7D8600C0FFAE}"/>
              </a:ext>
            </a:extLst>
          </p:cNvPr>
          <p:cNvSpPr>
            <a:spLocks noGrp="1"/>
          </p:cNvSpPr>
          <p:nvPr>
            <p:ph type="title"/>
          </p:nvPr>
        </p:nvSpPr>
        <p:spPr>
          <a:xfrm>
            <a:off x="322467" y="501445"/>
            <a:ext cx="4966878" cy="648929"/>
          </a:xfrm>
        </p:spPr>
        <p:txBody>
          <a:bodyPr>
            <a:normAutofit/>
          </a:bodyPr>
          <a:lstStyle/>
          <a:p>
            <a:r>
              <a:rPr lang="en-GB" b="1" u="sng" dirty="0">
                <a:latin typeface="Arial" panose="020B0604020202020204" pitchFamily="34" charset="0"/>
                <a:cs typeface="Arial" panose="020B0604020202020204" pitchFamily="34" charset="0"/>
              </a:rPr>
              <a:t>What is Microsoft teams</a:t>
            </a:r>
          </a:p>
        </p:txBody>
      </p:sp>
      <p:sp>
        <p:nvSpPr>
          <p:cNvPr id="4" name="Text Placeholder 3">
            <a:extLst>
              <a:ext uri="{FF2B5EF4-FFF2-40B4-BE49-F238E27FC236}">
                <a16:creationId xmlns:a16="http://schemas.microsoft.com/office/drawing/2014/main" id="{D2F34EBA-E176-B6ED-69D4-7AB6157B3AF0}"/>
              </a:ext>
            </a:extLst>
          </p:cNvPr>
          <p:cNvSpPr>
            <a:spLocks noGrp="1"/>
          </p:cNvSpPr>
          <p:nvPr>
            <p:ph type="body" sz="half" idx="2"/>
          </p:nvPr>
        </p:nvSpPr>
        <p:spPr>
          <a:xfrm>
            <a:off x="839788" y="2057399"/>
            <a:ext cx="3932237" cy="3723969"/>
          </a:xfrm>
        </p:spPr>
        <p:txBody>
          <a:bodyPr>
            <a:normAutofit/>
          </a:bodyPr>
          <a:lstStyle/>
          <a:p>
            <a:r>
              <a:rPr lang="en-GB" sz="1800" dirty="0">
                <a:latin typeface="Arial" panose="020B0604020202020204" pitchFamily="34" charset="0"/>
                <a:cs typeface="Arial" panose="020B0604020202020204" pitchFamily="34" charset="0"/>
              </a:rPr>
              <a:t>Microsoft teams is an app that has features such as;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Chat, video meetings, file sharing</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Integrated with outlook, one drive, SharePoint</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Accessible on desktop and mobile</a:t>
            </a:r>
          </a:p>
          <a:p>
            <a:r>
              <a:rPr lang="en-GB" sz="1800" dirty="0">
                <a:latin typeface="Arial" panose="020B0604020202020204" pitchFamily="34" charset="0"/>
                <a:cs typeface="Arial" panose="020B0604020202020204" pitchFamily="34" charset="0"/>
              </a:rPr>
              <a:t>This app is mainly as a reliable communication app meaning people can contact one another efficiently with scheduled calls and a message option.</a:t>
            </a:r>
          </a:p>
        </p:txBody>
      </p:sp>
      <p:pic>
        <p:nvPicPr>
          <p:cNvPr id="2050" name="Picture 2" descr="Microsoft Teams Professional Services | Microsoft Gold Partners">
            <a:extLst>
              <a:ext uri="{FF2B5EF4-FFF2-40B4-BE49-F238E27FC236}">
                <a16:creationId xmlns:a16="http://schemas.microsoft.com/office/drawing/2014/main" id="{5CA8B3FA-B831-8715-211B-6B6A2ABE7242}"/>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9854" r="985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1845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18447-30FD-EAC1-A58D-BE4F2C880C0A}"/>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Benefits to Greenfield care home</a:t>
            </a:r>
          </a:p>
        </p:txBody>
      </p:sp>
      <p:sp>
        <p:nvSpPr>
          <p:cNvPr id="3" name="Content Placeholder 2">
            <a:extLst>
              <a:ext uri="{FF2B5EF4-FFF2-40B4-BE49-F238E27FC236}">
                <a16:creationId xmlns:a16="http://schemas.microsoft.com/office/drawing/2014/main" id="{E1A799E4-308F-999E-5C7E-32521B91316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Real time staff communication</a:t>
            </a:r>
          </a:p>
          <a:p>
            <a:r>
              <a:rPr lang="en-GB" dirty="0">
                <a:latin typeface="Arial" panose="020B0604020202020204" pitchFamily="34" charset="0"/>
                <a:cs typeface="Arial" panose="020B0604020202020204" pitchFamily="34" charset="0"/>
              </a:rPr>
              <a:t>Better coordination of care plans</a:t>
            </a:r>
          </a:p>
          <a:p>
            <a:r>
              <a:rPr lang="en-GB" dirty="0">
                <a:latin typeface="Arial" panose="020B0604020202020204" pitchFamily="34" charset="0"/>
                <a:cs typeface="Arial" panose="020B0604020202020204" pitchFamily="34" charset="0"/>
              </a:rPr>
              <a:t>Secure file sharing</a:t>
            </a:r>
          </a:p>
          <a:p>
            <a:r>
              <a:rPr lang="en-GB" dirty="0">
                <a:latin typeface="Arial" panose="020B0604020202020204" pitchFamily="34" charset="0"/>
                <a:cs typeface="Arial" panose="020B0604020202020204" pitchFamily="34" charset="0"/>
              </a:rPr>
              <a:t>Reduced reliance on emails</a:t>
            </a:r>
          </a:p>
          <a:p>
            <a:r>
              <a:rPr lang="en-GB" dirty="0">
                <a:latin typeface="Arial" panose="020B0604020202020204" pitchFamily="34" charset="0"/>
                <a:cs typeface="Arial" panose="020B0604020202020204" pitchFamily="34" charset="0"/>
              </a:rPr>
              <a:t>Supports </a:t>
            </a:r>
            <a:r>
              <a:rPr lang="en-GB" b="1" dirty="0">
                <a:latin typeface="Arial" panose="020B0604020202020204" pitchFamily="34" charset="0"/>
                <a:cs typeface="Arial" panose="020B0604020202020204" pitchFamily="34" charset="0"/>
              </a:rPr>
              <a:t>hybrid communication</a:t>
            </a:r>
          </a:p>
          <a:p>
            <a:pPr marL="0" indent="0">
              <a:buNone/>
            </a:pPr>
            <a:r>
              <a:rPr lang="en-GB" dirty="0">
                <a:latin typeface="Arial" panose="020B0604020202020204" pitchFamily="34" charset="0"/>
                <a:cs typeface="Arial" panose="020B0604020202020204" pitchFamily="34" charset="0"/>
              </a:rPr>
              <a:t>              (office + mobile)</a:t>
            </a:r>
          </a:p>
        </p:txBody>
      </p:sp>
      <p:pic>
        <p:nvPicPr>
          <p:cNvPr id="3076" name="Picture 4" descr="Premium Vector | Advantage business concept modern sign linear ...">
            <a:extLst>
              <a:ext uri="{FF2B5EF4-FFF2-40B4-BE49-F238E27FC236}">
                <a16:creationId xmlns:a16="http://schemas.microsoft.com/office/drawing/2014/main" id="{2645CEBA-10C2-407A-5AD6-01193B3B18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02793" y="1924665"/>
            <a:ext cx="3497826" cy="3497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3249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27798-08D1-25F7-F0B9-A7B3AD24E60C}"/>
              </a:ext>
            </a:extLst>
          </p:cNvPr>
          <p:cNvSpPr>
            <a:spLocks noGrp="1"/>
          </p:cNvSpPr>
          <p:nvPr>
            <p:ph type="title"/>
          </p:nvPr>
        </p:nvSpPr>
        <p:spPr>
          <a:xfrm>
            <a:off x="407168" y="457200"/>
            <a:ext cx="3932237" cy="530225"/>
          </a:xfrm>
        </p:spPr>
        <p:txBody>
          <a:bodyPr>
            <a:normAutofit fontScale="90000"/>
          </a:bodyPr>
          <a:lstStyle/>
          <a:p>
            <a:pPr algn="ctr"/>
            <a:r>
              <a:rPr lang="en-GB" b="1" u="sng" dirty="0">
                <a:latin typeface="Arial" panose="020B0604020202020204" pitchFamily="34" charset="0"/>
                <a:cs typeface="Arial" panose="020B0604020202020204" pitchFamily="34" charset="0"/>
              </a:rPr>
              <a:t>limitations</a:t>
            </a:r>
          </a:p>
        </p:txBody>
      </p:sp>
      <p:sp>
        <p:nvSpPr>
          <p:cNvPr id="4" name="Text Placeholder 3">
            <a:extLst>
              <a:ext uri="{FF2B5EF4-FFF2-40B4-BE49-F238E27FC236}">
                <a16:creationId xmlns:a16="http://schemas.microsoft.com/office/drawing/2014/main" id="{ACCC4A0B-11F1-7F18-FE39-23BA829C66EA}"/>
              </a:ext>
            </a:extLst>
          </p:cNvPr>
          <p:cNvSpPr>
            <a:spLocks noGrp="1"/>
          </p:cNvSpPr>
          <p:nvPr>
            <p:ph type="body" sz="half" idx="2"/>
          </p:nvPr>
        </p:nvSpPr>
        <p:spPr>
          <a:xfrm>
            <a:off x="407168" y="1543665"/>
            <a:ext cx="4364857" cy="4325323"/>
          </a:xfrm>
        </p:spPr>
        <p:txBody>
          <a:bodyPr>
            <a:norm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Training required for staff</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Internet dependency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Notification overload (distracting)</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Licensing costs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These limitations are uncontrollable however worth it for the many benefits that come from using teams.</a:t>
            </a:r>
          </a:p>
        </p:txBody>
      </p:sp>
      <p:pic>
        <p:nvPicPr>
          <p:cNvPr id="5122" name="Picture 2" descr="Limitations Vector Solid Icon Design Illustration Assessment Symbol On ...">
            <a:extLst>
              <a:ext uri="{FF2B5EF4-FFF2-40B4-BE49-F238E27FC236}">
                <a16:creationId xmlns:a16="http://schemas.microsoft.com/office/drawing/2014/main" id="{14B962FD-E1DB-A654-1786-90A19C771870}"/>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0520" b="1052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7366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667F-DC3C-DDDC-F747-D677A312A8BD}"/>
              </a:ext>
            </a:extLst>
          </p:cNvPr>
          <p:cNvSpPr>
            <a:spLocks noGrp="1"/>
          </p:cNvSpPr>
          <p:nvPr>
            <p:ph type="title"/>
          </p:nvPr>
        </p:nvSpPr>
        <p:spPr>
          <a:xfrm>
            <a:off x="417001" y="395031"/>
            <a:ext cx="3932237" cy="592394"/>
          </a:xfrm>
        </p:spPr>
        <p:txBody>
          <a:bodyPr/>
          <a:lstStyle/>
          <a:p>
            <a:r>
              <a:rPr lang="en-GB" b="1" u="sng" dirty="0">
                <a:latin typeface="Arial" panose="020B0604020202020204" pitchFamily="34" charset="0"/>
                <a:cs typeface="Arial" panose="020B0604020202020204" pitchFamily="34" charset="0"/>
              </a:rPr>
              <a:t>Digital safety risks</a:t>
            </a:r>
          </a:p>
        </p:txBody>
      </p:sp>
      <p:sp>
        <p:nvSpPr>
          <p:cNvPr id="4" name="Text Placeholder 3">
            <a:extLst>
              <a:ext uri="{FF2B5EF4-FFF2-40B4-BE49-F238E27FC236}">
                <a16:creationId xmlns:a16="http://schemas.microsoft.com/office/drawing/2014/main" id="{44AF4007-A4DE-403A-7D15-6692415518DA}"/>
              </a:ext>
            </a:extLst>
          </p:cNvPr>
          <p:cNvSpPr>
            <a:spLocks noGrp="1"/>
          </p:cNvSpPr>
          <p:nvPr>
            <p:ph type="body" sz="half" idx="2"/>
          </p:nvPr>
        </p:nvSpPr>
        <p:spPr/>
        <p:txBody>
          <a:bodyPr>
            <a:normAutofit/>
          </a:bodyPr>
          <a:lstStyle/>
          <a:p>
            <a:r>
              <a:rPr lang="en-GB" sz="2000" dirty="0">
                <a:latin typeface="Arial" panose="020B0604020202020204" pitchFamily="34" charset="0"/>
                <a:cs typeface="Arial" panose="020B0604020202020204" pitchFamily="34" charset="0"/>
              </a:rPr>
              <a:t>This is the risks of data shared online and how an individual can put themselves at risk online.</a:t>
            </a:r>
          </a:p>
          <a:p>
            <a:r>
              <a:rPr lang="en-GB" sz="2000" dirty="0">
                <a:latin typeface="Arial" panose="020B0604020202020204" pitchFamily="34" charset="0"/>
                <a:cs typeface="Arial" panose="020B0604020202020204" pitchFamily="34" charset="0"/>
              </a:rPr>
              <a:t>Examples;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Weak passwords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Phishing emails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Data breaches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Unauthorised access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Data loss without backups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Lack of authentication</a:t>
            </a:r>
          </a:p>
        </p:txBody>
      </p:sp>
      <p:pic>
        <p:nvPicPr>
          <p:cNvPr id="7170" name="Picture 2" descr="Internet data protection and personal network security poster. Vector ...">
            <a:extLst>
              <a:ext uri="{FF2B5EF4-FFF2-40B4-BE49-F238E27FC236}">
                <a16:creationId xmlns:a16="http://schemas.microsoft.com/office/drawing/2014/main" id="{9DDF1534-8B0E-D75C-95BD-ED543E323D8F}"/>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l="51" t="18893" r="-51" b="656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7145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5B1C2-9DDA-D0A7-E446-7E6F979D8506}"/>
              </a:ext>
            </a:extLst>
          </p:cNvPr>
          <p:cNvSpPr>
            <a:spLocks noGrp="1"/>
          </p:cNvSpPr>
          <p:nvPr>
            <p:ph type="title"/>
          </p:nvPr>
        </p:nvSpPr>
        <p:spPr/>
        <p:txBody>
          <a:bodyPr/>
          <a:lstStyle/>
          <a:p>
            <a:pPr algn="ctr"/>
            <a:r>
              <a:rPr lang="en-GB" b="1" u="sng" dirty="0">
                <a:latin typeface="Arial" panose="020B0604020202020204" pitchFamily="34" charset="0"/>
                <a:cs typeface="Arial" panose="020B0604020202020204" pitchFamily="34" charset="0"/>
              </a:rPr>
              <a:t>Digital safety action plans</a:t>
            </a:r>
          </a:p>
        </p:txBody>
      </p:sp>
      <p:sp>
        <p:nvSpPr>
          <p:cNvPr id="4" name="Content Placeholder 3">
            <a:extLst>
              <a:ext uri="{FF2B5EF4-FFF2-40B4-BE49-F238E27FC236}">
                <a16:creationId xmlns:a16="http://schemas.microsoft.com/office/drawing/2014/main" id="{8C0C1201-46A3-3F11-A2B5-F2351394943B}"/>
              </a:ext>
            </a:extLst>
          </p:cNvPr>
          <p:cNvSpPr>
            <a:spLocks noGrp="1"/>
          </p:cNvSpPr>
          <p:nvPr>
            <p:ph sz="half" idx="2"/>
          </p:nvPr>
        </p:nvSpPr>
        <p:spPr>
          <a:xfrm>
            <a:off x="98424" y="2192594"/>
            <a:ext cx="5997576" cy="4665406"/>
          </a:xfrm>
        </p:spPr>
        <p:txBody>
          <a:bodyPr/>
          <a:lstStyle/>
          <a:p>
            <a:pPr marL="0" indent="0">
              <a:buNone/>
            </a:pPr>
            <a:r>
              <a:rPr lang="en-GB" b="1" u="sng" dirty="0">
                <a:latin typeface="Arial" panose="020B0604020202020204" pitchFamily="34" charset="0"/>
                <a:cs typeface="Arial" panose="020B0604020202020204" pitchFamily="34" charset="0"/>
              </a:rPr>
              <a:t>secure logins</a:t>
            </a:r>
          </a:p>
          <a:p>
            <a:r>
              <a:rPr lang="en-GB" sz="1800" dirty="0">
                <a:latin typeface="Arial" panose="020B0604020202020204" pitchFamily="34" charset="0"/>
                <a:cs typeface="Arial" panose="020B0604020202020204" pitchFamily="34" charset="0"/>
              </a:rPr>
              <a:t>Strong password policies + 2FA/MFA enable for all accounts</a:t>
            </a:r>
          </a:p>
          <a:p>
            <a:r>
              <a:rPr lang="en-GB" sz="1800" dirty="0">
                <a:latin typeface="Arial" panose="020B0604020202020204" pitchFamily="34" charset="0"/>
                <a:cs typeface="Arial" panose="020B0604020202020204" pitchFamily="34" charset="0"/>
              </a:rPr>
              <a:t>Personalised logins – not shared</a:t>
            </a:r>
          </a:p>
          <a:p>
            <a:endParaRPr lang="en-GB" sz="1600" dirty="0">
              <a:latin typeface="Arial" panose="020B0604020202020204" pitchFamily="34" charset="0"/>
              <a:cs typeface="Arial" panose="020B0604020202020204" pitchFamily="34" charset="0"/>
            </a:endParaRPr>
          </a:p>
          <a:p>
            <a:pPr marL="0" indent="0">
              <a:buNone/>
            </a:pPr>
            <a:r>
              <a:rPr lang="en-GB" b="1" u="sng" dirty="0">
                <a:latin typeface="Arial" panose="020B0604020202020204" pitchFamily="34" charset="0"/>
                <a:cs typeface="Arial" panose="020B0604020202020204" pitchFamily="34" charset="0"/>
              </a:rPr>
              <a:t>Email safety</a:t>
            </a:r>
          </a:p>
          <a:p>
            <a:r>
              <a:rPr lang="en-GB" sz="1800" dirty="0">
                <a:latin typeface="Arial" panose="020B0604020202020204" pitchFamily="34" charset="0"/>
                <a:cs typeface="Arial" panose="020B0604020202020204" pitchFamily="34" charset="0"/>
              </a:rPr>
              <a:t>Staff training on recognising phishing/scams</a:t>
            </a:r>
          </a:p>
          <a:p>
            <a:r>
              <a:rPr lang="en-GB" sz="1800" dirty="0">
                <a:latin typeface="Arial" panose="020B0604020202020204" pitchFamily="34" charset="0"/>
                <a:cs typeface="Arial" panose="020B0604020202020204" pitchFamily="34" charset="0"/>
              </a:rPr>
              <a:t>Only use work email for care home communications</a:t>
            </a:r>
          </a:p>
          <a:p>
            <a:r>
              <a:rPr lang="en-GB" sz="1800" dirty="0">
                <a:latin typeface="Arial" panose="020B0604020202020204" pitchFamily="34" charset="0"/>
                <a:cs typeface="Arial" panose="020B0604020202020204" pitchFamily="34" charset="0"/>
              </a:rPr>
              <a:t>Report suspicious emails immediately</a:t>
            </a:r>
          </a:p>
        </p:txBody>
      </p:sp>
      <p:sp>
        <p:nvSpPr>
          <p:cNvPr id="6" name="Content Placeholder 5">
            <a:extLst>
              <a:ext uri="{FF2B5EF4-FFF2-40B4-BE49-F238E27FC236}">
                <a16:creationId xmlns:a16="http://schemas.microsoft.com/office/drawing/2014/main" id="{C5FF1AF6-5D07-DAF1-656C-24DEFD51C9B3}"/>
              </a:ext>
            </a:extLst>
          </p:cNvPr>
          <p:cNvSpPr>
            <a:spLocks noGrp="1"/>
          </p:cNvSpPr>
          <p:nvPr>
            <p:ph sz="quarter" idx="4"/>
          </p:nvPr>
        </p:nvSpPr>
        <p:spPr>
          <a:xfrm>
            <a:off x="5830529" y="2192594"/>
            <a:ext cx="6361471" cy="4665406"/>
          </a:xfrm>
        </p:spPr>
        <p:txBody>
          <a:bodyPr/>
          <a:lstStyle/>
          <a:p>
            <a:pPr marL="0" indent="0">
              <a:buNone/>
            </a:pPr>
            <a:r>
              <a:rPr lang="en-GB" b="1" u="sng" dirty="0">
                <a:latin typeface="Arial" panose="020B0604020202020204" pitchFamily="34" charset="0"/>
                <a:cs typeface="Arial" panose="020B0604020202020204" pitchFamily="34" charset="0"/>
              </a:rPr>
              <a:t>Storage &amp; confidentiality</a:t>
            </a:r>
          </a:p>
          <a:p>
            <a:r>
              <a:rPr lang="en-GB" sz="1800" dirty="0">
                <a:latin typeface="Arial" panose="020B0604020202020204" pitchFamily="34" charset="0"/>
                <a:cs typeface="Arial" panose="020B0604020202020204" pitchFamily="34" charset="0"/>
              </a:rPr>
              <a:t>Store residents' files on SharePoint/OneDrive with restricted access</a:t>
            </a:r>
          </a:p>
          <a:p>
            <a:r>
              <a:rPr lang="en-GB" sz="1800" dirty="0">
                <a:latin typeface="Arial" panose="020B0604020202020204" pitchFamily="34" charset="0"/>
                <a:cs typeface="Arial" panose="020B0604020202020204" pitchFamily="34" charset="0"/>
              </a:rPr>
              <a:t>Use Teams channels with defined permissions</a:t>
            </a:r>
          </a:p>
          <a:p>
            <a:r>
              <a:rPr lang="en-GB" sz="1800" dirty="0">
                <a:latin typeface="Arial" panose="020B0604020202020204" pitchFamily="34" charset="0"/>
                <a:cs typeface="Arial" panose="020B0604020202020204" pitchFamily="34" charset="0"/>
              </a:rPr>
              <a:t>Encrypt sensitive files</a:t>
            </a:r>
          </a:p>
          <a:p>
            <a:endParaRPr lang="en-GB" sz="1800" dirty="0">
              <a:latin typeface="Arial" panose="020B0604020202020204" pitchFamily="34" charset="0"/>
              <a:cs typeface="Arial" panose="020B0604020202020204" pitchFamily="34" charset="0"/>
            </a:endParaRPr>
          </a:p>
          <a:p>
            <a:pPr marL="0" indent="0">
              <a:buNone/>
            </a:pPr>
            <a:r>
              <a:rPr lang="en-GB" b="1" u="sng" dirty="0">
                <a:latin typeface="Arial" panose="020B0604020202020204" pitchFamily="34" charset="0"/>
                <a:cs typeface="Arial" panose="020B0604020202020204" pitchFamily="34" charset="0"/>
              </a:rPr>
              <a:t>Backup &amp; updates</a:t>
            </a:r>
          </a:p>
          <a:p>
            <a:r>
              <a:rPr lang="en-GB" sz="1800" dirty="0">
                <a:latin typeface="Arial" panose="020B0604020202020204" pitchFamily="34" charset="0"/>
                <a:cs typeface="Arial" panose="020B0604020202020204" pitchFamily="34" charset="0"/>
              </a:rPr>
              <a:t>Regular back ups via Microsoft 365 admin</a:t>
            </a:r>
          </a:p>
          <a:p>
            <a:r>
              <a:rPr lang="en-GB" sz="1800" dirty="0">
                <a:latin typeface="Arial" panose="020B0604020202020204" pitchFamily="34" charset="0"/>
                <a:cs typeface="Arial" panose="020B0604020202020204" pitchFamily="34" charset="0"/>
              </a:rPr>
              <a:t>Ensure all devices and apps have latest updates</a:t>
            </a:r>
          </a:p>
        </p:txBody>
      </p:sp>
    </p:spTree>
    <p:extLst>
      <p:ext uri="{BB962C8B-B14F-4D97-AF65-F5344CB8AC3E}">
        <p14:creationId xmlns:p14="http://schemas.microsoft.com/office/powerpoint/2010/main" val="586693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45129-DEB7-B8D2-6B81-DABFA079C5E4}"/>
              </a:ext>
            </a:extLst>
          </p:cNvPr>
          <p:cNvSpPr>
            <a:spLocks noGrp="1"/>
          </p:cNvSpPr>
          <p:nvPr>
            <p:ph type="title"/>
          </p:nvPr>
        </p:nvSpPr>
        <p:spPr/>
        <p:txBody>
          <a:bodyPr/>
          <a:lstStyle/>
          <a:p>
            <a:r>
              <a:rPr lang="en-GB" b="1" u="sng" dirty="0"/>
              <a:t>Referencing </a:t>
            </a:r>
          </a:p>
        </p:txBody>
      </p:sp>
      <p:sp>
        <p:nvSpPr>
          <p:cNvPr id="3" name="Content Placeholder 2">
            <a:extLst>
              <a:ext uri="{FF2B5EF4-FFF2-40B4-BE49-F238E27FC236}">
                <a16:creationId xmlns:a16="http://schemas.microsoft.com/office/drawing/2014/main" id="{5DB32E46-3FA9-8FC2-17B3-C6FA1ECEDEAD}"/>
              </a:ext>
            </a:extLst>
          </p:cNvPr>
          <p:cNvSpPr>
            <a:spLocks noGrp="1"/>
          </p:cNvSpPr>
          <p:nvPr>
            <p:ph idx="1"/>
          </p:nvPr>
        </p:nvSpPr>
        <p:spPr/>
        <p:txBody>
          <a:bodyPr/>
          <a:lstStyle/>
          <a:p>
            <a:r>
              <a:rPr lang="en-GB" dirty="0"/>
              <a:t>Smith, J. and Shaw, L. (2021) </a:t>
            </a:r>
            <a:r>
              <a:rPr lang="en-GB" i="1" dirty="0"/>
              <a:t>Effective digital communication in healthcare settings</a:t>
            </a:r>
            <a:r>
              <a:rPr lang="en-GB" dirty="0"/>
              <a:t>. Journal of Health IT, 15(4), pp. 23–30.</a:t>
            </a:r>
          </a:p>
          <a:p>
            <a:r>
              <a:rPr lang="en-GB" dirty="0"/>
              <a:t>Microsoft (2023) </a:t>
            </a:r>
            <a:r>
              <a:rPr lang="en-GB" i="1" dirty="0"/>
              <a:t>Microsoft Teams overview</a:t>
            </a:r>
            <a:r>
              <a:rPr lang="en-GB" dirty="0"/>
              <a:t>. Microsoft. </a:t>
            </a:r>
            <a:r>
              <a:rPr lang="en-GB"/>
              <a:t>Available at: </a:t>
            </a:r>
            <a:r>
              <a:rPr lang="en-GB">
                <a:hlinkClick r:id="rId2"/>
              </a:rPr>
              <a:t>https://www.microsoft.com</a:t>
            </a:r>
            <a:r>
              <a:rPr lang="en-GB"/>
              <a:t> (Accessed: 10 February 2026).</a:t>
            </a:r>
          </a:p>
          <a:p>
            <a:endParaRPr lang="en-GB"/>
          </a:p>
        </p:txBody>
      </p:sp>
    </p:spTree>
    <p:extLst>
      <p:ext uri="{BB962C8B-B14F-4D97-AF65-F5344CB8AC3E}">
        <p14:creationId xmlns:p14="http://schemas.microsoft.com/office/powerpoint/2010/main" val="4540288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dce3ea43eb15e39673c7f9b71813aede">
  <xsd:schema xmlns:xsd="http://www.w3.org/2001/XMLSchema" xmlns:xs="http://www.w3.org/2001/XMLSchema" xmlns:p="http://schemas.microsoft.com/office/2006/metadata/properties" xmlns:ns3="901b7179-a49d-4669-ab88-101a0e80079b" targetNamespace="http://schemas.microsoft.com/office/2006/metadata/properties" ma:root="true" ma:fieldsID="30f645d7d4d85eaac12f91a74487b2c0"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46C786-932D-4B81-B886-03DEAF4DAA81}">
  <ds:schemaRefs>
    <ds:schemaRef ds:uri="http://schemas.microsoft.com/office/2006/documentManagement/types"/>
    <ds:schemaRef ds:uri="http://schemas.microsoft.com/office/infopath/2007/PartnerControls"/>
    <ds:schemaRef ds:uri="http://www.w3.org/XML/1998/namespace"/>
    <ds:schemaRef ds:uri="http://purl.org/dc/elements/1.1/"/>
    <ds:schemaRef ds:uri="http://schemas.microsoft.com/office/2006/metadata/properties"/>
    <ds:schemaRef ds:uri="http://purl.org/dc/dcmitype/"/>
    <ds:schemaRef ds:uri="http://schemas.openxmlformats.org/package/2006/metadata/core-properties"/>
    <ds:schemaRef ds:uri="901b7179-a49d-4669-ab88-101a0e80079b"/>
    <ds:schemaRef ds:uri="http://purl.org/dc/terms/"/>
  </ds:schemaRefs>
</ds:datastoreItem>
</file>

<file path=customXml/itemProps2.xml><?xml version="1.0" encoding="utf-8"?>
<ds:datastoreItem xmlns:ds="http://schemas.openxmlformats.org/officeDocument/2006/customXml" ds:itemID="{E863976B-D716-48E5-A406-531280B427DC}">
  <ds:schemaRefs>
    <ds:schemaRef ds:uri="http://schemas.microsoft.com/sharepoint/v3/contenttype/forms"/>
  </ds:schemaRefs>
</ds:datastoreItem>
</file>

<file path=customXml/itemProps3.xml><?xml version="1.0" encoding="utf-8"?>
<ds:datastoreItem xmlns:ds="http://schemas.openxmlformats.org/officeDocument/2006/customXml" ds:itemID="{F5A99B2E-625E-41D4-B749-95BFE51745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237</TotalTime>
  <Words>890</Words>
  <Application>Microsoft Office PowerPoint</Application>
  <PresentationFormat>Widescreen</PresentationFormat>
  <Paragraphs>105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Assignment 1: Digital skills and research methods. How Microsoft 365 will improve work in Greenfield.</vt:lpstr>
      <vt:lpstr>Microsoft 365 productivity app : Word</vt:lpstr>
      <vt:lpstr>How would ‘word’ help with task efficiency at Greenfield</vt:lpstr>
      <vt:lpstr>Mock example: patient file document.</vt:lpstr>
      <vt:lpstr>PowerPoint Presentation</vt:lpstr>
      <vt:lpstr>PowerPoint Presentation</vt:lpstr>
      <vt:lpstr>What is Microsoft teams</vt:lpstr>
      <vt:lpstr>Benefits to Greenfield care home</vt:lpstr>
      <vt:lpstr>limitations</vt:lpstr>
      <vt:lpstr>Digital safety risks</vt:lpstr>
      <vt:lpstr>Digital safety action plans</vt:lpstr>
      <vt:lpstr>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Lataya Crewe (2522197)</dc:creator>
  <cp:lastModifiedBy>Lataya Crewe (2522197)</cp:lastModifiedBy>
  <cp:revision>2</cp:revision>
  <dcterms:created xsi:type="dcterms:W3CDTF">2026-02-09T22:23:11Z</dcterms:created>
  <dcterms:modified xsi:type="dcterms:W3CDTF">2026-02-16T17:13:48Z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