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68" r:id="rId5"/>
    <p:sldId id="269" r:id="rId6"/>
    <p:sldId id="259" r:id="rId7"/>
    <p:sldId id="272" r:id="rId8"/>
    <p:sldId id="273" r:id="rId9"/>
    <p:sldId id="274" r:id="rId10"/>
    <p:sldId id="278" r:id="rId11"/>
    <p:sldId id="266" r:id="rId12"/>
    <p:sldId id="275" r:id="rId13"/>
    <p:sldId id="277" r:id="rId14"/>
    <p:sldId id="276" r:id="rId15"/>
    <p:sldId id="279" r:id="rId16"/>
    <p:sldId id="290" r:id="rId17"/>
    <p:sldId id="267" r:id="rId18"/>
    <p:sldId id="280" r:id="rId19"/>
    <p:sldId id="270" r:id="rId20"/>
    <p:sldId id="283" r:id="rId21"/>
    <p:sldId id="287" r:id="rId22"/>
    <p:sldId id="288" r:id="rId23"/>
    <p:sldId id="289" r:id="rId24"/>
    <p:sldId id="271" r:id="rId25"/>
    <p:sldId id="265" r:id="rId2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5800" y="1346947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5800" y="4282763"/>
            <a:ext cx="7772400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685800" y="1484779"/>
            <a:ext cx="7772400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10" name="Group 9"/>
          <p:cNvGrpSpPr>
            <a:grpSpLocks noChangeAspect="1"/>
          </p:cNvGrpSpPr>
          <p:nvPr/>
        </p:nvGrpSpPr>
        <p:grpSpPr>
          <a:xfrm>
            <a:off x="7234780" y="4107023"/>
            <a:ext cx="914400" cy="914400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8670" y="1432223"/>
            <a:ext cx="759333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6400" b="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2386" y="4389120"/>
            <a:ext cx="5918454" cy="1069848"/>
          </a:xfrm>
        </p:spPr>
        <p:txBody>
          <a:bodyPr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12805" y="6272785"/>
            <a:ext cx="474573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244280" y="4227195"/>
            <a:ext cx="895401" cy="640080"/>
          </a:xfrm>
        </p:spPr>
        <p:txBody>
          <a:bodyPr/>
          <a:lstStyle>
            <a:lvl1pPr>
              <a:defRPr sz="2800" b="1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35055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817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9144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346" y="1225296"/>
            <a:ext cx="696087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6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4330" y="5020056"/>
            <a:ext cx="6789420" cy="1066800"/>
          </a:xfrm>
        </p:spPr>
        <p:txBody>
          <a:bodyPr anchor="t">
            <a:normAutofit/>
          </a:bodyPr>
          <a:lstStyle>
            <a:lvl1pPr marL="0" indent="0">
              <a:buNone/>
              <a:defRPr sz="18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45251" y="6272785"/>
            <a:ext cx="1983232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36099" y="6272784"/>
            <a:ext cx="4745736" cy="36512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633862" y="2430623"/>
            <a:ext cx="914400" cy="914400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450" y="2508607"/>
            <a:ext cx="891224" cy="720332"/>
          </a:xfrm>
        </p:spPr>
        <p:txBody>
          <a:bodyPr/>
          <a:lstStyle>
            <a:lvl1pPr>
              <a:defRPr sz="2800"/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6996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92218" y="2194560"/>
            <a:ext cx="365760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30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20793" y="2048256"/>
            <a:ext cx="365760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20793" y="2743200"/>
            <a:ext cx="365760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8790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853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986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685800"/>
            <a:ext cx="5033772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62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227806" y="1"/>
            <a:ext cx="2916194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12230" y="685800"/>
            <a:ext cx="2400300" cy="1737360"/>
          </a:xfrm>
        </p:spPr>
        <p:txBody>
          <a:bodyPr anchor="b">
            <a:norm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6227805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12230" y="2423160"/>
            <a:ext cx="24003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35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13" name="Oval 12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764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76008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533400"/>
            <a:ext cx="1914525" cy="5638800"/>
          </a:xfrm>
        </p:spPr>
        <p:txBody>
          <a:bodyPr vert="eaVert"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0100" y="533400"/>
            <a:ext cx="5629275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5526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/>
          <p:cNvGrpSpPr/>
          <p:nvPr/>
        </p:nvGrpSpPr>
        <p:grpSpPr>
          <a:xfrm>
            <a:off x="8522664" y="6255258"/>
            <a:ext cx="393192" cy="393192"/>
            <a:chOff x="8532189" y="5068824"/>
            <a:chExt cx="393192" cy="393192"/>
          </a:xfrm>
        </p:grpSpPr>
        <p:sp>
          <p:nvSpPr>
            <p:cNvPr id="8" name="Oval 7"/>
            <p:cNvSpPr>
              <a:spLocks noChangeAspect="1"/>
            </p:cNvSpPr>
            <p:nvPr/>
          </p:nvSpPr>
          <p:spPr>
            <a:xfrm>
              <a:off x="8532189" y="5068824"/>
              <a:ext cx="393192" cy="393192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US"/>
            </a:p>
          </p:txBody>
        </p:sp>
        <p:sp>
          <p:nvSpPr>
            <p:cNvPr id="9" name="Oval 8"/>
            <p:cNvSpPr>
              <a:spLocks noChangeAspect="1"/>
            </p:cNvSpPr>
            <p:nvPr/>
          </p:nvSpPr>
          <p:spPr>
            <a:xfrm>
              <a:off x="8568766" y="5105400"/>
              <a:ext cx="320039" cy="320040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484632"/>
            <a:ext cx="7772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21408"/>
            <a:ext cx="7772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2368" y="6272785"/>
            <a:ext cx="24551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29-Apr-26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272785"/>
            <a:ext cx="474573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83346" y="6272785"/>
            <a:ext cx="4800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spc="-7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9009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b="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4.png"/><Relationship Id="rId4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7.png"/><Relationship Id="rId4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798" y="1495549"/>
            <a:ext cx="7772399" cy="1446392"/>
          </a:xfrm>
        </p:spPr>
        <p:txBody>
          <a:bodyPr>
            <a:normAutofit/>
          </a:bodyPr>
          <a:lstStyle/>
          <a:p>
            <a:pPr algn="ctr"/>
            <a:r>
              <a:rPr lang="en-US" sz="3200" dirty="0"/>
              <a:t>Securing the enterprise network using</a:t>
            </a:r>
            <a:br>
              <a:rPr lang="en-US" sz="3200" dirty="0"/>
            </a:br>
            <a:r>
              <a:rPr lang="en-US" sz="3200" dirty="0"/>
              <a:t>Check Point Gaia appliances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799" y="2949677"/>
            <a:ext cx="7772399" cy="3908323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1"/>
                </a:solidFill>
                <a:latin typeface="+mj-lt"/>
              </a:rPr>
              <a:t>Module: </a:t>
            </a:r>
          </a:p>
          <a:p>
            <a:r>
              <a:rPr lang="en-US" sz="3600" dirty="0">
                <a:solidFill>
                  <a:schemeClr val="tx1"/>
                </a:solidFill>
                <a:latin typeface="+mj-lt"/>
              </a:rPr>
              <a:t>Enterprise Network Security (ACCA7032)</a:t>
            </a:r>
            <a:endParaRPr lang="en-US" sz="3000" dirty="0">
              <a:solidFill>
                <a:schemeClr val="tx1"/>
              </a:solidFill>
            </a:endParaRPr>
          </a:p>
          <a:p>
            <a:endParaRPr lang="en-US" dirty="0"/>
          </a:p>
          <a:p>
            <a:endParaRPr lang="en-US" dirty="0"/>
          </a:p>
          <a:p>
            <a:r>
              <a:rPr lang="en-US" sz="2600" dirty="0">
                <a:solidFill>
                  <a:schemeClr val="tx1"/>
                </a:solidFill>
              </a:rPr>
              <a:t>Presented By: Habibur Rahman | 2428138</a:t>
            </a:r>
          </a:p>
          <a:p>
            <a:r>
              <a:rPr lang="en-US" sz="2600" dirty="0">
                <a:solidFill>
                  <a:schemeClr val="tx1"/>
                </a:solidFill>
              </a:rPr>
              <a:t>Lecturer: Renuga Jayakumar</a:t>
            </a:r>
          </a:p>
          <a:p>
            <a:r>
              <a:rPr lang="en-US" sz="2600" dirty="0">
                <a:solidFill>
                  <a:schemeClr val="tx1"/>
                </a:solidFill>
              </a:rPr>
              <a:t>Date: 29</a:t>
            </a:r>
            <a:r>
              <a:rPr lang="en-US" sz="2600" baseline="30000" dirty="0">
                <a:solidFill>
                  <a:schemeClr val="tx1"/>
                </a:solidFill>
              </a:rPr>
              <a:t>th</a:t>
            </a:r>
            <a:r>
              <a:rPr lang="en-US" sz="2600" dirty="0">
                <a:solidFill>
                  <a:schemeClr val="tx1"/>
                </a:solidFill>
              </a:rPr>
              <a:t> April 2026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9130CF-DEDB-977E-8038-A978E3563A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6603" y="146381"/>
            <a:ext cx="3470788" cy="117481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dirty="0"/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Aim &amp; Objectives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Enterprise Network Overview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Modified Secure Topology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Installation and Initial Configuration 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Licensing and Management Setup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Firewall Policy Design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Implemented Firewall Rules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Conclusion and Recommendations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US" dirty="0"/>
              <a:t>Aim &amp;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1900" dirty="0"/>
              <a:t> Aim </a:t>
            </a:r>
          </a:p>
          <a:p>
            <a:pPr lvl="1"/>
            <a:r>
              <a:rPr lang="en-US" sz="1900" dirty="0"/>
              <a:t>Secure the enterprise network using Check Point Gaia appliances.</a:t>
            </a:r>
          </a:p>
          <a:p>
            <a:pPr marL="0" indent="0">
              <a:buNone/>
            </a:pPr>
            <a:endParaRPr lang="en-US" sz="1900" dirty="0"/>
          </a:p>
          <a:p>
            <a:pPr marL="0" indent="0">
              <a:buNone/>
            </a:pPr>
            <a:endParaRPr lang="en-US" sz="19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1900" dirty="0"/>
              <a:t> Objectives </a:t>
            </a:r>
          </a:p>
          <a:p>
            <a:pPr lvl="1"/>
            <a:r>
              <a:rPr lang="en-US" sz="1900" dirty="0"/>
              <a:t>Install and configure A-GW, A-SMS, and </a:t>
            </a:r>
            <a:r>
              <a:rPr lang="en-US" sz="1900" dirty="0" err="1"/>
              <a:t>SmartConsole</a:t>
            </a:r>
            <a:r>
              <a:rPr lang="en-US" sz="1900" dirty="0"/>
              <a:t> (A-GUI)</a:t>
            </a:r>
          </a:p>
          <a:p>
            <a:pPr lvl="1"/>
            <a:r>
              <a:rPr lang="en-US" sz="1900" dirty="0"/>
              <a:t>Apply and verify Check Point licensing. </a:t>
            </a:r>
          </a:p>
          <a:p>
            <a:pPr lvl="1"/>
            <a:r>
              <a:rPr lang="en-US" sz="1900" dirty="0"/>
              <a:t>Establish secure connectivity between network components. </a:t>
            </a:r>
          </a:p>
          <a:p>
            <a:pPr lvl="1"/>
            <a:r>
              <a:rPr lang="en-US" sz="1900" dirty="0"/>
              <a:t>Implement and justify firewall rules for traffic control.</a:t>
            </a:r>
          </a:p>
          <a:p>
            <a:pPr lvl="1"/>
            <a:r>
              <a:rPr lang="en-US" sz="1900" dirty="0"/>
              <a:t>Demonstrate the solution with screenshots  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F8B30-E115-DCE0-944D-6E0FF62C0E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F6B27-8301-39E7-A451-32B12FD3A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8288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Enterprise Network Overview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B767FEB-B7C9-6586-0AED-F9D5EBAD52A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42452" y="1627632"/>
            <a:ext cx="3900948" cy="4822329"/>
          </a:xfrm>
          <a:prstGeom prst="rect">
            <a:avLst/>
          </a:prstGeom>
        </p:spPr>
      </p:pic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1E7503AA-7742-0A8C-5D16-71346D53741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897801" y="1627632"/>
            <a:ext cx="3900947" cy="46748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8905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95E3A9-8FA9-BCED-D02D-D19F4AA46D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0FCD52-5D51-DF24-4157-84D96C69F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US"/>
              <a:t>Modified Topology with Check Point Gaia Components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873E82-C93C-591F-99BE-F1DD00A2A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386" y="2320412"/>
            <a:ext cx="7543800" cy="385178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Check Point Gaia appliances added to the network.</a:t>
            </a:r>
          </a:p>
          <a:p>
            <a:pPr marL="0" indent="0">
              <a:buNone/>
            </a:pPr>
            <a:endParaRPr lang="en-US" sz="2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Components deployed:</a:t>
            </a:r>
          </a:p>
          <a:p>
            <a:pPr lvl="1"/>
            <a:r>
              <a:rPr lang="en-US" sz="2200" dirty="0"/>
              <a:t>Security Gateway (A-GW)</a:t>
            </a:r>
          </a:p>
          <a:p>
            <a:pPr lvl="1"/>
            <a:r>
              <a:rPr lang="en-US" sz="2200" dirty="0"/>
              <a:t>Security Management Server (A-SMS)</a:t>
            </a:r>
          </a:p>
          <a:p>
            <a:pPr lvl="1"/>
            <a:r>
              <a:rPr lang="en-US" sz="2200" dirty="0"/>
              <a:t>Management workstation with </a:t>
            </a:r>
            <a:r>
              <a:rPr lang="en-US" sz="2200" dirty="0" err="1"/>
              <a:t>SmartConsole</a:t>
            </a:r>
            <a:r>
              <a:rPr lang="en-US" sz="2200" dirty="0"/>
              <a:t> (A-GUI)</a:t>
            </a:r>
          </a:p>
          <a:p>
            <a:pPr marL="0" indent="0">
              <a:buNone/>
            </a:pPr>
            <a:br>
              <a:rPr lang="en-US" sz="2200" dirty="0"/>
            </a:br>
            <a:endParaRPr lang="en-US" sz="2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</a:t>
            </a:r>
            <a:r>
              <a:rPr lang="en-US" sz="2200" dirty="0" err="1"/>
              <a:t>Centralised</a:t>
            </a:r>
            <a:r>
              <a:rPr lang="en-US" sz="2200" dirty="0"/>
              <a:t> security management introduced.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92877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US"/>
              <a:t>Installation and Configuration of Gaia Appliances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AF3E58-7F2B-D715-6A73-9854706D7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386" y="2320412"/>
            <a:ext cx="7543800" cy="393846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1900" dirty="0"/>
              <a:t> Installed and configured:</a:t>
            </a:r>
          </a:p>
          <a:p>
            <a:pPr lvl="1"/>
            <a:r>
              <a:rPr lang="en-US" sz="1900" dirty="0"/>
              <a:t>A-GW (Gateway)</a:t>
            </a:r>
          </a:p>
          <a:p>
            <a:pPr lvl="1"/>
            <a:r>
              <a:rPr lang="en-US" sz="1900" dirty="0"/>
              <a:t>A-SMS (Security Management Server)</a:t>
            </a:r>
          </a:p>
          <a:p>
            <a:pPr lvl="1"/>
            <a:r>
              <a:rPr lang="en-US" sz="1900" dirty="0"/>
              <a:t>A-GUI (</a:t>
            </a:r>
            <a:r>
              <a:rPr lang="en-US" sz="1900" dirty="0" err="1"/>
              <a:t>SmartConsole</a:t>
            </a:r>
            <a:r>
              <a:rPr lang="en-US" sz="1900" dirty="0"/>
              <a:t>)</a:t>
            </a:r>
          </a:p>
          <a:p>
            <a:pPr marL="0" indent="0">
              <a:buNone/>
            </a:pPr>
            <a:br>
              <a:rPr lang="en-US" sz="1900" dirty="0"/>
            </a:br>
            <a:endParaRPr lang="en-US" sz="19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1900" dirty="0"/>
              <a:t> Configured:</a:t>
            </a:r>
          </a:p>
          <a:p>
            <a:pPr lvl="1"/>
            <a:r>
              <a:rPr lang="en-US" sz="1900" dirty="0"/>
              <a:t>IP addressing</a:t>
            </a:r>
          </a:p>
          <a:p>
            <a:pPr lvl="1"/>
            <a:r>
              <a:rPr lang="en-US" sz="1900" dirty="0"/>
              <a:t>Hostnames</a:t>
            </a:r>
          </a:p>
          <a:p>
            <a:pPr lvl="1"/>
            <a:r>
              <a:rPr lang="en-US" sz="1900" dirty="0"/>
              <a:t>Administrative user profiles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900" dirty="0"/>
              <a:t> Verified basic network connectivity.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20B0CE-BD07-5102-8DCD-9226616E26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CC58E-AC81-08E3-08F7-E9579CEDF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Installation and Configuration of Gaia Appliances (cont.)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5619C58-DDA4-D48A-4906-A16FB24189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2619" y="1609344"/>
            <a:ext cx="8308258" cy="4850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3508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91C349-B024-470D-3E2F-C1B6A754DA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B097-B9D1-77CB-1122-967EE172E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Installation and Configuration of Gaia Appliances (cont.)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2CEF53-A021-7F88-6FB9-3F18D1C36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3457" y="1894479"/>
            <a:ext cx="8504903" cy="4870114"/>
          </a:xfrm>
        </p:spPr>
        <p:txBody>
          <a:bodyPr numCol="3"/>
          <a:lstStyle/>
          <a:p>
            <a:pPr marL="0" indent="0">
              <a:buNone/>
            </a:pPr>
            <a:r>
              <a:rPr lang="en-US" b="1" dirty="0"/>
              <a:t>       A-GUI</a:t>
            </a:r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marL="0" indent="0" algn="ctr">
              <a:buNone/>
            </a:pPr>
            <a:endParaRPr lang="en-US" b="1" dirty="0"/>
          </a:p>
          <a:p>
            <a:pPr algn="ctr"/>
            <a:endParaRPr lang="en-US" b="1" dirty="0"/>
          </a:p>
          <a:p>
            <a:pPr marL="0" indent="0">
              <a:buNone/>
            </a:pPr>
            <a:r>
              <a:rPr lang="en-US" b="1" dirty="0"/>
              <a:t>             A-SMS</a:t>
            </a:r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algn="ctr"/>
            <a:endParaRPr lang="en-US" b="1" dirty="0"/>
          </a:p>
          <a:p>
            <a:pPr marL="0" indent="0" algn="ctr">
              <a:buNone/>
            </a:pPr>
            <a:r>
              <a:rPr lang="en-US" b="1" dirty="0"/>
              <a:t>     A-GW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C9E069-E9BF-11DE-C59C-12CFA45CB3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91" y="2678992"/>
            <a:ext cx="2880851" cy="364315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A12F85C-4285-84F2-AA64-77663C97D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6994" y="2678992"/>
            <a:ext cx="2880851" cy="36431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12B6ED9-D0E4-6E1C-CE00-72F1202E35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997" y="2678990"/>
            <a:ext cx="2900515" cy="36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966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CCE407-9B63-1A2E-B907-3FB4749E99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3ABC5-6D60-9AEA-9F6B-6795624B08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Installation and Configuration of Gaia Appliances (cont.)</a:t>
            </a:r>
          </a:p>
        </p:txBody>
      </p:sp>
      <p:pic>
        <p:nvPicPr>
          <p:cNvPr id="13" name="Content Placeholder 12">
            <a:extLst>
              <a:ext uri="{FF2B5EF4-FFF2-40B4-BE49-F238E27FC236}">
                <a16:creationId xmlns:a16="http://schemas.microsoft.com/office/drawing/2014/main" id="{945A6252-F62A-AA53-A8F2-042F6EAE8DC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76979" y="1740310"/>
            <a:ext cx="4208207" cy="2537363"/>
          </a:xfrm>
          <a:prstGeom prst="rect">
            <a:avLst/>
          </a:prstGeom>
        </p:spPr>
      </p:pic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8A9C89B0-FB7F-46A3-1FD7-6246731C3B7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503174" y="1740311"/>
            <a:ext cx="4463846" cy="2537362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B399A03-2550-539F-55B4-F80F6EC5FCE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6978" y="4421565"/>
            <a:ext cx="4208207" cy="2192357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A203016-63A3-1B77-91E4-3A33D2DA8C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3174" y="4421566"/>
            <a:ext cx="4493879" cy="21923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97781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8AE390-1DDF-F05F-E192-3986D7D683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7DF1B-D28D-5855-E50A-DB8C510CF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0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Installation and Configuration of Gaia Appliances (cont.)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E070257-832F-37F3-6825-0F44E2FCF9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639" y="1609344"/>
            <a:ext cx="8662220" cy="5139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5017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0740BB-17E9-610C-3B09-3CB012D93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US"/>
              <a:t>Licensing and </a:t>
            </a:r>
            <a:r>
              <a:rPr lang="en-US" err="1"/>
              <a:t>SmartConsole</a:t>
            </a:r>
            <a:r>
              <a:rPr lang="en-US"/>
              <a:t> integration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4D142-C2C5-E816-15C4-680F3E0964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386" y="2320412"/>
            <a:ext cx="7543800" cy="4052956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Applied required Check Point licenses.</a:t>
            </a:r>
          </a:p>
          <a:p>
            <a:pPr marL="0" indent="0">
              <a:buNone/>
            </a:pPr>
            <a:endParaRPr lang="en-US" sz="2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Verified:</a:t>
            </a:r>
          </a:p>
          <a:p>
            <a:pPr lvl="1"/>
            <a:r>
              <a:rPr lang="en-US" sz="2200" dirty="0"/>
              <a:t>License validity</a:t>
            </a:r>
          </a:p>
          <a:p>
            <a:pPr lvl="1"/>
            <a:r>
              <a:rPr lang="en-US" sz="2200" dirty="0"/>
              <a:t>Expiry details</a:t>
            </a:r>
          </a:p>
          <a:p>
            <a:pPr marL="0" indent="0">
              <a:buNone/>
            </a:pPr>
            <a:br>
              <a:rPr lang="en-US" sz="2200" dirty="0"/>
            </a:br>
            <a:endParaRPr lang="en-US" sz="2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Connected </a:t>
            </a:r>
            <a:r>
              <a:rPr lang="en-US" sz="2200" dirty="0" err="1"/>
              <a:t>SmartConsole</a:t>
            </a:r>
            <a:r>
              <a:rPr lang="en-US" sz="2200" dirty="0"/>
              <a:t> to A-SMS.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Enabled </a:t>
            </a:r>
            <a:r>
              <a:rPr lang="en-US" sz="2200" dirty="0" err="1"/>
              <a:t>centralised</a:t>
            </a:r>
            <a:r>
              <a:rPr lang="en-US" sz="2200" dirty="0"/>
              <a:t> policy management and monitoring.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9061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F816EC-2EE9-544E-7448-FF4690DC9B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1ED76-9705-302E-F5C3-BEA979247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8976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licensing and </a:t>
            </a:r>
            <a:r>
              <a:rPr lang="en-US" sz="4400" dirty="0" err="1"/>
              <a:t>SmartConsole</a:t>
            </a:r>
            <a:r>
              <a:rPr lang="en-US" sz="4400" dirty="0"/>
              <a:t> integration (cont.)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95988D0-39D9-6F81-4288-1A37738A07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8488" y="1628319"/>
            <a:ext cx="4483511" cy="25208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A69DE35-E6DF-4251-29B5-57B8D2A88F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88" y="4284590"/>
            <a:ext cx="4483511" cy="252089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A91786B-5924-E632-C60B-5D286F3BB5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2780" y="1628320"/>
            <a:ext cx="4392564" cy="252089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A44AF6E-4A3E-7663-C317-9B007D65DB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2780" y="4284590"/>
            <a:ext cx="4393586" cy="252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8491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251C8E-CF4C-7AD2-C0B4-F912D8B0F6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A09B3-06B1-CC7D-F812-99F939442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8976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licensing and </a:t>
            </a:r>
            <a:r>
              <a:rPr lang="en-US" sz="4400" dirty="0" err="1"/>
              <a:t>SmartConsole</a:t>
            </a:r>
            <a:r>
              <a:rPr lang="en-US" sz="4400" dirty="0"/>
              <a:t> integration (cont.)</a:t>
            </a:r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6F19CF-A643-AA30-1E7C-99991397F7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88488" y="1628319"/>
            <a:ext cx="4404854" cy="252089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55305F-EEA4-5C2F-5053-F80D81AECD4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572001" y="1628802"/>
            <a:ext cx="4483511" cy="25199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56D7EC3-CC63-EA35-51FB-67457564493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06320" y="4277033"/>
            <a:ext cx="4387022" cy="24073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8DF9B12-3608-A639-10B5-EBF585C97EF0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572002" y="4277034"/>
            <a:ext cx="4483510" cy="2407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13853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FAA419-C6BF-B9E4-96F5-C4CC9FBEDA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AF27A-631C-FF68-94C6-BA611C1AA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851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Licensing and </a:t>
            </a:r>
            <a:r>
              <a:rPr lang="en-US" sz="4400" dirty="0" err="1"/>
              <a:t>SmartConsole</a:t>
            </a:r>
            <a:r>
              <a:rPr lang="en-US" sz="4400" dirty="0"/>
              <a:t> integration (cont.)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F0A576D-DD43-E510-8532-F7E85FC106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8826" y="1759975"/>
            <a:ext cx="4375355" cy="4906296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CADDBF1F-A53F-1158-1BC3-76C0D00BA8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99819" y="1759975"/>
            <a:ext cx="4375355" cy="490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8288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A05086-225C-2B7C-F8FE-E85F1D5426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9BBB1-B0F3-4172-E34D-07761B8DF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2851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licensing and </a:t>
            </a:r>
            <a:r>
              <a:rPr lang="en-US" sz="4400" dirty="0" err="1"/>
              <a:t>SmartConsole</a:t>
            </a:r>
            <a:r>
              <a:rPr lang="en-US" sz="4400" dirty="0"/>
              <a:t> integration (cont.)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CF022A2-3AF0-5644-6E94-8A2E2C69BE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/>
        </p:blipFill>
        <p:spPr>
          <a:xfrm>
            <a:off x="196645" y="1759975"/>
            <a:ext cx="4247536" cy="4906296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B139436-E919-BFD8-18A8-20CCBA73E20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/>
        </p:blipFill>
        <p:spPr>
          <a:xfrm>
            <a:off x="4699819" y="1759975"/>
            <a:ext cx="4247535" cy="4906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2110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038E7E-B735-CC86-AD2C-D6C8AA5D5E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E694F8-2081-E4A4-EED3-1539EF7E22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42180"/>
            <a:ext cx="7772400" cy="1609344"/>
          </a:xfrm>
        </p:spPr>
        <p:txBody>
          <a:bodyPr>
            <a:normAutofit/>
          </a:bodyPr>
          <a:lstStyle/>
          <a:p>
            <a:r>
              <a:rPr lang="en-US" sz="4400" dirty="0"/>
              <a:t>licensing and </a:t>
            </a:r>
            <a:r>
              <a:rPr lang="en-US" sz="4400" dirty="0" err="1"/>
              <a:t>SmartConsole</a:t>
            </a:r>
            <a:r>
              <a:rPr lang="en-US" sz="4400" dirty="0"/>
              <a:t> integration (cont.)</a:t>
            </a: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64F802C-C4FD-5B48-109F-CD7B5078E3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9637" y="1563328"/>
            <a:ext cx="8804726" cy="5132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822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EFC2C2-3505-50FD-475B-2D8D2D190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US"/>
              <a:t>Firewall Policy Design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B30D86-2075-A6E7-9614-E237374B05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386" y="2320412"/>
            <a:ext cx="7543800" cy="416887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Enterprise firewall policy based on:</a:t>
            </a:r>
          </a:p>
          <a:p>
            <a:pPr lvl="1"/>
            <a:r>
              <a:rPr lang="en-US" sz="2200" dirty="0"/>
              <a:t>Least privilege → Only minimum required traffic is allowed</a:t>
            </a:r>
          </a:p>
          <a:p>
            <a:pPr lvl="1"/>
            <a:r>
              <a:rPr lang="en-US" sz="2200" dirty="0"/>
              <a:t>Default deny → All other traffic is blocked by default</a:t>
            </a:r>
          </a:p>
          <a:p>
            <a:pPr marL="0" indent="0">
              <a:buNone/>
            </a:pPr>
            <a:br>
              <a:rPr lang="en-US" sz="2200" dirty="0"/>
            </a:br>
            <a:endParaRPr lang="en-US" sz="2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Only required services permitted.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Separation of internal, server, and external traffic.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Policy designed to prevent </a:t>
            </a:r>
            <a:r>
              <a:rPr lang="en-US" sz="2200" dirty="0" err="1"/>
              <a:t>unauthorised</a:t>
            </a:r>
            <a:r>
              <a:rPr lang="en-US" sz="2200" dirty="0"/>
              <a:t> access.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200" dirty="0"/>
              <a:t> Rules justified based on real-world enterprise needs.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40771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F2E1C1-92F6-0DE5-26D2-D1672DFB0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E46D0-4A3B-9FAA-14F2-F461D1F2B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418" y="32348"/>
            <a:ext cx="7772400" cy="1609344"/>
          </a:xfrm>
        </p:spPr>
        <p:txBody>
          <a:bodyPr/>
          <a:lstStyle/>
          <a:p>
            <a:r>
              <a:rPr lang="en-US" sz="4400" dirty="0"/>
              <a:t>Firewall Policy Design (cont.)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549F4D9-99FD-3442-2439-9006706246D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/>
        </p:blipFill>
        <p:spPr>
          <a:xfrm>
            <a:off x="196644" y="1651524"/>
            <a:ext cx="4375355" cy="5004914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BD81A792-5A0D-9B3E-AC57-53F5E42549C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80156" y="1641692"/>
            <a:ext cx="4267200" cy="5004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7059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05B0F2-6729-F7FC-2F61-2A2ADDE1A9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464119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601952"/>
            <a:ext cx="7667244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378" y="2038655"/>
            <a:ext cx="7667244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F35F69-EC0F-6F67-8BDF-AC3934FD8A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386" y="484632"/>
            <a:ext cx="7543800" cy="1609344"/>
          </a:xfrm>
        </p:spPr>
        <p:txBody>
          <a:bodyPr>
            <a:normAutofit/>
          </a:bodyPr>
          <a:lstStyle/>
          <a:p>
            <a:r>
              <a:rPr lang="en-US"/>
              <a:t>Implemented Firewall rules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6419DF-8FBC-1D8E-8D21-876C49B55A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2386" y="2320412"/>
            <a:ext cx="7543800" cy="4073469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1800" dirty="0"/>
              <a:t> Configured inbound and outbound rules for:</a:t>
            </a:r>
          </a:p>
          <a:p>
            <a:pPr lvl="1"/>
            <a:r>
              <a:rPr lang="en-US" dirty="0"/>
              <a:t>ICMP</a:t>
            </a:r>
          </a:p>
          <a:p>
            <a:pPr lvl="1"/>
            <a:r>
              <a:rPr lang="en-US" dirty="0"/>
              <a:t>FTP</a:t>
            </a:r>
          </a:p>
          <a:p>
            <a:pPr lvl="1"/>
            <a:r>
              <a:rPr lang="en-US" dirty="0"/>
              <a:t>HTTP / HTTPS</a:t>
            </a:r>
          </a:p>
          <a:p>
            <a:pPr lvl="1"/>
            <a:r>
              <a:rPr lang="en-US" dirty="0"/>
              <a:t>Telnet</a:t>
            </a:r>
          </a:p>
          <a:p>
            <a:pPr lvl="1"/>
            <a:r>
              <a:rPr lang="en-US" dirty="0"/>
              <a:t>SSH</a:t>
            </a:r>
          </a:p>
          <a:p>
            <a:pPr marL="0" indent="0">
              <a:buNone/>
            </a:pPr>
            <a:endParaRPr lang="en-US" sz="1800" dirty="0"/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/>
              <a:t> Allowed only necessary traffic.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/>
              <a:t> Blocked </a:t>
            </a:r>
            <a:r>
              <a:rPr lang="en-US" sz="1800" dirty="0" err="1"/>
              <a:t>unauthorised</a:t>
            </a:r>
            <a:r>
              <a:rPr lang="en-US" sz="1800" dirty="0"/>
              <a:t> services.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/>
              <a:t> Policies installed and tested.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1800" dirty="0"/>
              <a:t> Logs and rule tables captured as evidence.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51293" y="6229681"/>
            <a:ext cx="342900" cy="457200"/>
          </a:xfrm>
          <a:prstGeom prst="ellipse">
            <a:avLst/>
          </a:prstGeom>
          <a:blipFill dpi="0" rotWithShape="1"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3188" y="6258874"/>
            <a:ext cx="299110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157473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9A3D76-101B-CF1D-0D47-F46443C432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12C75-8CB5-3855-5A65-058577D35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661"/>
            <a:ext cx="7772400" cy="1609344"/>
          </a:xfrm>
        </p:spPr>
        <p:txBody>
          <a:bodyPr/>
          <a:lstStyle/>
          <a:p>
            <a:r>
              <a:rPr lang="en-US" sz="4400" dirty="0"/>
              <a:t>Implemented Firewall rules (Cont.)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1C7C9E0-6B65-B313-52E6-8032F4D1F52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/>
        </p:blipFill>
        <p:spPr>
          <a:xfrm>
            <a:off x="4648200" y="4270272"/>
            <a:ext cx="4360957" cy="2346572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B23FCB9-C5EF-154F-7CA2-B1528F756B7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/>
        </p:blipFill>
        <p:spPr>
          <a:xfrm>
            <a:off x="181897" y="4270272"/>
            <a:ext cx="4313904" cy="23465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FA7DBE5-B98F-1F51-CBB9-7FAB2F61A4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1897" y="1615005"/>
            <a:ext cx="4313904" cy="243448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2730F76-F339-C07A-545C-E47B117002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8200" y="1615007"/>
            <a:ext cx="4360957" cy="243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97549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C5EDCE-1ED2-EE5B-93DB-95509B3974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97512-C126-5CDF-1FAB-A87EDE34E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661"/>
            <a:ext cx="7772400" cy="1609344"/>
          </a:xfrm>
        </p:spPr>
        <p:txBody>
          <a:bodyPr/>
          <a:lstStyle/>
          <a:p>
            <a:r>
              <a:rPr lang="en-US" sz="4400" dirty="0"/>
              <a:t>Implemented Firewall rules (Cont.)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36FAA29-600C-42B1-793A-52159D4450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/>
        </p:blipFill>
        <p:spPr>
          <a:xfrm>
            <a:off x="4648200" y="4270272"/>
            <a:ext cx="4344459" cy="2346572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22977B16-5762-942B-B5DC-3E38D7C43DB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/>
        </p:blipFill>
        <p:spPr>
          <a:xfrm>
            <a:off x="181897" y="4270272"/>
            <a:ext cx="4313904" cy="23465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442B15D-528D-8F0F-4507-0EFB4A0F5DF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1897" y="1618960"/>
            <a:ext cx="4313904" cy="24265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64CABA6C-55DF-BD66-CFEA-4F8E68F3F43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664697" y="1615007"/>
            <a:ext cx="4327962" cy="2434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6769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901672-8ED6-7867-CE45-A0697E8E1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F6308-286F-5816-88E8-FC6B56BE1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661"/>
            <a:ext cx="7772400" cy="1609344"/>
          </a:xfrm>
        </p:spPr>
        <p:txBody>
          <a:bodyPr/>
          <a:lstStyle/>
          <a:p>
            <a:r>
              <a:rPr lang="en-US" sz="4400" dirty="0"/>
              <a:t>Implemented Firewall rules (Cont.)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33D875E-3A2C-82AE-3810-8DC97A8C5C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/>
        </p:blipFill>
        <p:spPr>
          <a:xfrm>
            <a:off x="4648200" y="4270272"/>
            <a:ext cx="4344459" cy="2346572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71D850B-6D7E-201B-D934-F43C93B6ECA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/>
        </p:blipFill>
        <p:spPr>
          <a:xfrm>
            <a:off x="181897" y="4270272"/>
            <a:ext cx="4313904" cy="23465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AE55B7A-056D-5097-81AA-7A731C3634B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1897" y="1618960"/>
            <a:ext cx="4313904" cy="24265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244FD4B-3F95-EA3C-3E8C-8AA5C7B5FDC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664697" y="1615007"/>
            <a:ext cx="4327962" cy="2434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02274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5B2551-97FF-240E-6BD5-967870C085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A29C49-4814-F631-6FD3-DC551B5B6F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661"/>
            <a:ext cx="7772400" cy="1609344"/>
          </a:xfrm>
        </p:spPr>
        <p:txBody>
          <a:bodyPr/>
          <a:lstStyle/>
          <a:p>
            <a:r>
              <a:rPr lang="en-US" sz="4400" dirty="0"/>
              <a:t>Implemented Firewall rules (Cont.)</a:t>
            </a: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58E04529-865F-5C28-212C-45E65C81D1A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/>
          <a:stretch/>
        </p:blipFill>
        <p:spPr>
          <a:xfrm>
            <a:off x="4648200" y="4270272"/>
            <a:ext cx="4344458" cy="2346572"/>
          </a:xfrm>
          <a:prstGeom prst="rect">
            <a:avLst/>
          </a:prstGeom>
        </p:spPr>
      </p:pic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E06C3752-D107-BAED-E2FA-D732C7176C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/>
        </p:blipFill>
        <p:spPr>
          <a:xfrm>
            <a:off x="181897" y="4270272"/>
            <a:ext cx="4313904" cy="234657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0EF549-6BE7-AB88-7A91-F12C6C5C847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/>
        </p:blipFill>
        <p:spPr>
          <a:xfrm>
            <a:off x="181897" y="1618960"/>
            <a:ext cx="4313904" cy="242657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0DCCE8F-243B-E712-C93B-3C13127F5289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/>
        </p:blipFill>
        <p:spPr>
          <a:xfrm>
            <a:off x="4664698" y="1615007"/>
            <a:ext cx="4327960" cy="2434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8893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02CD7E-23A1-E836-3B67-E68F4E03EF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C2D7B-EF1F-9BEA-50AB-297886FFD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dirty="0"/>
              <a:t>Conclusion &amp; Recommendations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82E950-E7CC-A78E-25BA-FB0E45C362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CC7AEC-3EDC-2011-8ED0-3A5BB55C40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 Enterprise network successfully secured.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 </a:t>
            </a:r>
            <a:r>
              <a:rPr lang="en-US" sz="2400" dirty="0" err="1"/>
              <a:t>Centralised</a:t>
            </a:r>
            <a:r>
              <a:rPr lang="en-US" sz="2400" dirty="0"/>
              <a:t> security management implemented.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 Firewall rules effectively control network traffic.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28EEBF-935A-1F2C-BEB3-23588208DA0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Recommendations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63FF94-401D-183E-9511-4B8D6FE88EDA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 Enable IPS for advanced threat detection.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 Add anti-malware protection on Gaia appliances.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sz="2400" dirty="0"/>
              <a:t> Use Identity Awareness for access control.</a:t>
            </a:r>
          </a:p>
        </p:txBody>
      </p:sp>
    </p:spTree>
    <p:extLst>
      <p:ext uri="{BB962C8B-B14F-4D97-AF65-F5344CB8AC3E}">
        <p14:creationId xmlns:p14="http://schemas.microsoft.com/office/powerpoint/2010/main" val="6787853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3058" y="1432223"/>
            <a:ext cx="7388942" cy="3035808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993058" y="4468031"/>
            <a:ext cx="5918454" cy="1069848"/>
          </a:xfrm>
        </p:spPr>
        <p:txBody>
          <a:bodyPr>
            <a:normAutofit/>
          </a:bodyPr>
          <a:lstStyle/>
          <a:p>
            <a:r>
              <a:rPr lang="en-US" sz="3200" dirty="0"/>
              <a:t>Any Questions? 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491</TotalTime>
  <Words>519</Words>
  <Application>Microsoft Office PowerPoint</Application>
  <PresentationFormat>On-screen Show (4:3)</PresentationFormat>
  <Paragraphs>127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Calibri</vt:lpstr>
      <vt:lpstr>Rockwell</vt:lpstr>
      <vt:lpstr>Rockwell Condensed</vt:lpstr>
      <vt:lpstr>Rockwell Extra Bold</vt:lpstr>
      <vt:lpstr>Wingdings</vt:lpstr>
      <vt:lpstr>Wood Type</vt:lpstr>
      <vt:lpstr>Securing the enterprise network using Check Point Gaia appliances </vt:lpstr>
      <vt:lpstr>Presentation Overview</vt:lpstr>
      <vt:lpstr>Aim &amp; Objectives</vt:lpstr>
      <vt:lpstr>Enterprise Network Overview</vt:lpstr>
      <vt:lpstr>Modified Topology with Check Point Gaia Components</vt:lpstr>
      <vt:lpstr>Installation and Configuration of Gaia Appliances</vt:lpstr>
      <vt:lpstr>Installation and Configuration of Gaia Appliances (cont.)</vt:lpstr>
      <vt:lpstr>Installation and Configuration of Gaia Appliances (cont.)</vt:lpstr>
      <vt:lpstr>Installation and Configuration of Gaia Appliances (cont.)</vt:lpstr>
      <vt:lpstr>Installation and Configuration of Gaia Appliances (cont.)</vt:lpstr>
      <vt:lpstr>Licensing and SmartConsole integration</vt:lpstr>
      <vt:lpstr>licensing and SmartConsole integration (cont.)</vt:lpstr>
      <vt:lpstr>licensing and SmartConsole integration (cont.)</vt:lpstr>
      <vt:lpstr>Licensing and SmartConsole integration (cont.)</vt:lpstr>
      <vt:lpstr>licensing and SmartConsole integration (cont.)</vt:lpstr>
      <vt:lpstr>licensing and SmartConsole integration (cont.)</vt:lpstr>
      <vt:lpstr>Firewall Policy Design</vt:lpstr>
      <vt:lpstr>Firewall Policy Design (cont.)</vt:lpstr>
      <vt:lpstr>Implemented Firewall rules</vt:lpstr>
      <vt:lpstr>Implemented Firewall rules (Cont.)</vt:lpstr>
      <vt:lpstr>Implemented Firewall rules (Cont.)</vt:lpstr>
      <vt:lpstr>Implemented Firewall rules (Cont.)</vt:lpstr>
      <vt:lpstr>Implemented Firewall rules (Cont.)</vt:lpstr>
      <vt:lpstr>Conclusion &amp; Recommendations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Suresh Shanmugasundaram</dc:creator>
  <cp:keywords/>
  <dc:description>generated using python-pptx</dc:description>
  <cp:lastModifiedBy>Habibur Rahman (2428138)</cp:lastModifiedBy>
  <cp:revision>24</cp:revision>
  <dcterms:created xsi:type="dcterms:W3CDTF">2013-01-27T09:14:16Z</dcterms:created>
  <dcterms:modified xsi:type="dcterms:W3CDTF">2026-04-29T12:16:30Z</dcterms:modified>
  <cp:category/>
</cp:coreProperties>
</file>