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5"/>
  </p:notesMasterIdLst>
  <p:handoutMasterIdLst>
    <p:handoutMasterId r:id="rId14"/>
  </p:handoutMasterIdLst>
  <p:sldIdLst>
    <p:sldId id="305" r:id="rId3"/>
    <p:sldId id="296" r:id="rId4"/>
    <p:sldId id="306" r:id="rId6"/>
    <p:sldId id="312" r:id="rId7"/>
    <p:sldId id="307" r:id="rId8"/>
    <p:sldId id="317" r:id="rId9"/>
    <p:sldId id="309" r:id="rId10"/>
    <p:sldId id="315" r:id="rId11"/>
    <p:sldId id="294" r:id="rId12"/>
    <p:sldId id="31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89" autoAdjust="0"/>
    <p:restoredTop sz="99645" autoAdjust="0"/>
  </p:normalViewPr>
  <p:slideViewPr>
    <p:cSldViewPr snapToGrid="0">
      <p:cViewPr>
        <p:scale>
          <a:sx n="60" d="100"/>
          <a:sy n="60" d="100"/>
        </p:scale>
        <p:origin x="-1230" y="-378"/>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2" d="100"/>
          <a:sy n="82" d="100"/>
        </p:scale>
        <p:origin x="2784" y="176"/>
      </p:cViewPr>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commentAuthors" Target="commentAuthors.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handoutMaster" Target="handoutMasters/handoutMaster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JW Marriott, created in 1984, is Marriott International's flagship brand for discriminating travellers seeking outstanding experiences. JW Marriott is known for its constant commitment to providing great service and elegance. This slide illustrates the brand's renowned status as well as its dedication to providing visitors with exceptional service and experiences.</a:t>
            </a:r>
            <a:endParaRPr lang="en-GB" dirty="0"/>
          </a:p>
        </p:txBody>
      </p:sp>
      <p:sp>
        <p:nvSpPr>
          <p:cNvPr id="4" name="Slide Number Placeholder 3"/>
          <p:cNvSpPr>
            <a:spLocks noGrp="1"/>
          </p:cNvSpPr>
          <p:nvPr>
            <p:ph type="sldNum" sz="quarter" idx="10"/>
          </p:nvPr>
        </p:nvSpPr>
        <p:spPr/>
        <p:txBody>
          <a:bodyPr/>
          <a:lstStyle/>
          <a:p>
            <a:fld id="{0775476F-A808-1F46-A368-07984F6DA22E}" type="slidenum">
              <a:rPr lang="en-US" smtClean="0"/>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Quality service in the hotel industry is defined in this slide as continually exceeding client expectations via </a:t>
            </a:r>
            <a:r>
              <a:rPr lang="en-US" dirty="0" err="1" smtClean="0"/>
              <a:t>personalised</a:t>
            </a:r>
            <a:r>
              <a:rPr lang="en-US" dirty="0" smtClean="0"/>
              <a:t>, efficient, and really rewarding encounters. It </a:t>
            </a:r>
            <a:r>
              <a:rPr lang="en-US" dirty="0" err="1" smtClean="0"/>
              <a:t>emphasises</a:t>
            </a:r>
            <a:r>
              <a:rPr lang="en-US" dirty="0" smtClean="0"/>
              <a:t> the critical relevance of exceptional service in hotels in terms of customer loyalty and corporate success. JW Marriott is a perfect example of anticipatory, detail-oriented, and </a:t>
            </a:r>
            <a:r>
              <a:rPr lang="en-US" dirty="0" err="1" smtClean="0"/>
              <a:t>personalised</a:t>
            </a:r>
            <a:r>
              <a:rPr lang="en-US" dirty="0" smtClean="0"/>
              <a:t> attention that results in extraordinary and memorable guest experiences.</a:t>
            </a:r>
            <a:endParaRPr lang="en-GB" dirty="0"/>
          </a:p>
        </p:txBody>
      </p:sp>
      <p:sp>
        <p:nvSpPr>
          <p:cNvPr id="4" name="Slide Number Placeholder 3"/>
          <p:cNvSpPr>
            <a:spLocks noGrp="1"/>
          </p:cNvSpPr>
          <p:nvPr>
            <p:ph type="sldNum" sz="quarter" idx="10"/>
          </p:nvPr>
        </p:nvSpPr>
        <p:spPr/>
        <p:txBody>
          <a:bodyPr/>
          <a:lstStyle/>
          <a:p>
            <a:fld id="{0775476F-A808-1F46-A368-07984F6DA22E}" type="slidenum">
              <a:rPr lang="en-US" smtClean="0"/>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slide </a:t>
            </a:r>
            <a:r>
              <a:rPr lang="en-US" dirty="0" err="1" smtClean="0"/>
              <a:t>emphasises</a:t>
            </a:r>
            <a:r>
              <a:rPr lang="en-US" dirty="0" smtClean="0"/>
              <a:t> the value of real hospitality in developing emotional relationships and visitor appreciation, eventually promoting return visits. It underscores JW Marriott's culture of warmth and caring, which is accomplished via employee training and empowerment, allowing them to go above and beyond to anticipate and address guest requirements, resulting in a warm and welcome environment.</a:t>
            </a:r>
            <a:endParaRPr lang="en-GB" dirty="0"/>
          </a:p>
        </p:txBody>
      </p:sp>
      <p:sp>
        <p:nvSpPr>
          <p:cNvPr id="4" name="Slide Number Placeholder 3"/>
          <p:cNvSpPr>
            <a:spLocks noGrp="1"/>
          </p:cNvSpPr>
          <p:nvPr>
            <p:ph type="sldNum" sz="quarter" idx="10"/>
          </p:nvPr>
        </p:nvSpPr>
        <p:spPr/>
        <p:txBody>
          <a:bodyPr/>
          <a:lstStyle/>
          <a:p>
            <a:fld id="{0775476F-A808-1F46-A368-07984F6DA22E}" type="slidenum">
              <a:rPr lang="en-US" smtClean="0"/>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above slide describes JW Marriott's guest services, which include </a:t>
            </a:r>
            <a:r>
              <a:rPr lang="en-US" dirty="0" err="1" smtClean="0"/>
              <a:t>personalisation</a:t>
            </a:r>
            <a:r>
              <a:rPr lang="en-US" dirty="0" smtClean="0"/>
              <a:t>, concierge assistance, and upmarket amenities. These services generate a sense of care and value by providing </a:t>
            </a:r>
            <a:r>
              <a:rPr lang="en-US" dirty="0" err="1" smtClean="0"/>
              <a:t>personalised</a:t>
            </a:r>
            <a:r>
              <a:rPr lang="en-US" dirty="0" smtClean="0"/>
              <a:t> experiences, professional assistance, and opulent products. As a result, JW Marriott has gained recurring business and a superb reputation, attracting travellers looking for extraordinary, </a:t>
            </a:r>
            <a:r>
              <a:rPr lang="en-US" dirty="0" err="1" smtClean="0"/>
              <a:t>personalised</a:t>
            </a:r>
            <a:r>
              <a:rPr lang="en-US" dirty="0" smtClean="0"/>
              <a:t> experiences.</a:t>
            </a:r>
            <a:endParaRPr lang="en-GB" dirty="0"/>
          </a:p>
        </p:txBody>
      </p:sp>
      <p:sp>
        <p:nvSpPr>
          <p:cNvPr id="4" name="Slide Number Placeholder 3"/>
          <p:cNvSpPr>
            <a:spLocks noGrp="1"/>
          </p:cNvSpPr>
          <p:nvPr>
            <p:ph type="sldNum" sz="quarter" idx="10"/>
          </p:nvPr>
        </p:nvSpPr>
        <p:spPr/>
        <p:txBody>
          <a:bodyPr/>
          <a:lstStyle/>
          <a:p>
            <a:fld id="{0775476F-A808-1F46-A368-07984F6DA22E}" type="slidenum">
              <a:rPr lang="en-US" smtClean="0"/>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slide demonstrates JW Marriott's persistent dedication to a guest-centric strategy, as demonstrated through its "Guest Request" </a:t>
            </a:r>
            <a:r>
              <a:rPr lang="en-US" dirty="0" err="1" smtClean="0"/>
              <a:t>programme</a:t>
            </a:r>
            <a:r>
              <a:rPr lang="en-US" dirty="0" smtClean="0"/>
              <a:t>. It demonstrates the brand's commitment to meeting individual needs quickly and with a </a:t>
            </a:r>
            <a:r>
              <a:rPr lang="en-US" dirty="0" err="1" smtClean="0"/>
              <a:t>personalised</a:t>
            </a:r>
            <a:r>
              <a:rPr lang="en-US" dirty="0" smtClean="0"/>
              <a:t> touch. An example of JW Marriott's dedication to creating exceptional experiences that encourage guest loyalty and advocacy is the </a:t>
            </a:r>
            <a:r>
              <a:rPr lang="en-US" dirty="0" err="1" smtClean="0"/>
              <a:t>organisation</a:t>
            </a:r>
            <a:r>
              <a:rPr lang="en-US" dirty="0" smtClean="0"/>
              <a:t> of a surprise birthday party.</a:t>
            </a:r>
            <a:endParaRPr lang="en-GB" dirty="0"/>
          </a:p>
        </p:txBody>
      </p:sp>
      <p:sp>
        <p:nvSpPr>
          <p:cNvPr id="4" name="Slide Number Placeholder 3"/>
          <p:cNvSpPr>
            <a:spLocks noGrp="1"/>
          </p:cNvSpPr>
          <p:nvPr>
            <p:ph type="sldNum" sz="quarter" idx="10"/>
          </p:nvPr>
        </p:nvSpPr>
        <p:spPr/>
        <p:txBody>
          <a:bodyPr/>
          <a:lstStyle/>
          <a:p>
            <a:fld id="{0775476F-A808-1F46-A368-07984F6DA22E}" type="slidenum">
              <a:rPr lang="en-US" smtClean="0"/>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slide</a:t>
            </a:r>
            <a:r>
              <a:rPr lang="en-US" baseline="0" dirty="0" smtClean="0"/>
              <a:t> </a:t>
            </a:r>
            <a:r>
              <a:rPr lang="en-US" dirty="0" smtClean="0"/>
              <a:t>highlights JW Marriott's dedication to sustainability and community involvement. To demonstrate corporate responsibility, the company uses eco-friendly </a:t>
            </a:r>
            <a:r>
              <a:rPr lang="en-US" dirty="0" err="1" smtClean="0"/>
              <a:t>practises</a:t>
            </a:r>
            <a:r>
              <a:rPr lang="en-US" dirty="0" smtClean="0"/>
              <a:t> to limit resource use and actively engages in local community activities. These initiatives are in line with visitors' growing environmental consciousness, enriching their whole experience by allowing them to enjoy luxury guilt-free while also cultivating a feeling of purpose and connection to the region.</a:t>
            </a:r>
            <a:endParaRPr lang="en-GB" dirty="0"/>
          </a:p>
        </p:txBody>
      </p:sp>
      <p:sp>
        <p:nvSpPr>
          <p:cNvPr id="4" name="Slide Number Placeholder 3"/>
          <p:cNvSpPr>
            <a:spLocks noGrp="1"/>
          </p:cNvSpPr>
          <p:nvPr>
            <p:ph type="sldNum" sz="quarter" idx="10"/>
          </p:nvPr>
        </p:nvSpPr>
        <p:spPr/>
        <p:txBody>
          <a:bodyPr/>
          <a:lstStyle/>
          <a:p>
            <a:fld id="{0775476F-A808-1F46-A368-07984F6DA22E}" type="slidenum">
              <a:rPr lang="en-US" smtClean="0"/>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conclusion, JW Marriott's commitment to </a:t>
            </a:r>
            <a:r>
              <a:rPr lang="en-US" dirty="0" err="1" smtClean="0"/>
              <a:t>personalised</a:t>
            </a:r>
            <a:r>
              <a:rPr lang="en-US" dirty="0" smtClean="0"/>
              <a:t> care, warmth, and sensitivity to client preferences distinguishes it as a hospitality leader. Their extensive guest services, like as concierge assistance and luxury facilities, improve client happiness. In the competitive hotel sector, these qualities are critical for creating visitor loyalty, excellent evaluations, and long-term economic growth.</a:t>
            </a:r>
            <a:endParaRPr lang="en-GB" dirty="0"/>
          </a:p>
        </p:txBody>
      </p:sp>
      <p:sp>
        <p:nvSpPr>
          <p:cNvPr id="4" name="Slide Number Placeholder 3"/>
          <p:cNvSpPr>
            <a:spLocks noGrp="1"/>
          </p:cNvSpPr>
          <p:nvPr>
            <p:ph type="sldNum" sz="quarter" idx="10"/>
          </p:nvPr>
        </p:nvSpPr>
        <p:spPr/>
        <p:txBody>
          <a:bodyPr/>
          <a:lstStyle/>
          <a:p>
            <a:fld id="{0775476F-A808-1F46-A368-07984F6DA22E}" type="slidenum">
              <a:rPr lang="en-US" smtClean="0"/>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775476F-A808-1F46-A368-07984F6DA22E}" type="slidenum">
              <a:rPr lang="en-US" smtClean="0"/>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5" Type="http://schemas.openxmlformats.org/officeDocument/2006/relationships/image" Target="../media/image4.png"/><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4" Type="http://schemas.openxmlformats.org/officeDocument/2006/relationships/image" Target="../media/image7.png"/><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5" Type="http://schemas.openxmlformats.org/officeDocument/2006/relationships/image" Target="../media/image12.png"/><Relationship Id="rId4" Type="http://schemas.openxmlformats.org/officeDocument/2006/relationships/image" Target="../media/image3.png"/><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image" Target="../media/image8.png"/><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4" Type="http://schemas.openxmlformats.org/officeDocument/2006/relationships/image" Target="../media/image14.png"/><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p:cNvSpPr>
            <a:spLocks noGrp="1"/>
          </p:cNvSpPr>
          <p:nvPr>
            <p:ph type="ctrTitle"/>
          </p:nvPr>
        </p:nvSpPr>
        <p:spPr>
          <a:xfrm>
            <a:off x="2749296" y="2660904"/>
            <a:ext cx="6693408" cy="1088136"/>
          </a:xfrm>
        </p:spPr>
        <p:txBody>
          <a:bodyPr anchor="b">
            <a:noAutofit/>
          </a:bodyPr>
          <a:lstStyle>
            <a:lvl1pPr algn="ctr">
              <a:defRPr sz="4600"/>
            </a:lvl1pPr>
          </a:lstStyle>
          <a:p>
            <a:r>
              <a:rPr lang="en-US" dirty="0"/>
              <a:t>Click to edit Master title style</a:t>
            </a:r>
            <a:endParaRPr lang="en-US" dirty="0"/>
          </a:p>
        </p:txBody>
      </p:sp>
      <p:sp>
        <p:nvSpPr>
          <p:cNvPr id="3" name="Subtitle 2"/>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p:cNvSpPr>
            <a:spLocks noGrp="1"/>
          </p:cNvSpPr>
          <p:nvPr>
            <p:ph type="title"/>
          </p:nvPr>
        </p:nvSpPr>
        <p:spPr>
          <a:xfrm>
            <a:off x="8183880" y="978408"/>
            <a:ext cx="3749040" cy="1325880"/>
          </a:xfrm>
        </p:spPr>
        <p:txBody>
          <a:bodyPr/>
          <a:lstStyle/>
          <a:p>
            <a:r>
              <a:rPr lang="en-US" dirty="0"/>
              <a:t>Click to edit Master title style</a:t>
            </a:r>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294A09A9-5501-47C1-A89A-A340965A2BE2}" type="slidenum">
              <a:rPr lang="en-US" smtClean="0"/>
            </a:fld>
            <a:endParaRPr lang="en-US" dirty="0"/>
          </a:p>
        </p:txBody>
      </p:sp>
      <p:sp>
        <p:nvSpPr>
          <p:cNvPr id="32" name="Content Placeholder 5"/>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pic>
        <p:nvPicPr>
          <p:cNvPr id="6" name="Picture 5" descr="A picture containing flower, plant&#10;&#10;Description automatically generated"/>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dirty="0"/>
              <a:t>Click to edit Master title style</a:t>
            </a:r>
            <a:endParaRPr lang="en-US" dirty="0"/>
          </a:p>
        </p:txBody>
      </p:sp>
      <p:sp>
        <p:nvSpPr>
          <p:cNvPr id="3" name="Content Placeholder 2"/>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dirty="0"/>
              <a:t>Click to edit Master text styles</a:t>
            </a:r>
            <a:endParaRPr lang="en-US" dirty="0"/>
          </a:p>
          <a:p>
            <a:pPr lvl="1"/>
            <a:endParaRPr lang="en-US" dirty="0"/>
          </a:p>
        </p:txBody>
      </p:sp>
      <p:sp>
        <p:nvSpPr>
          <p:cNvPr id="14" name="Footer Placeholder 13"/>
          <p:cNvSpPr>
            <a:spLocks noGrp="1"/>
          </p:cNvSpPr>
          <p:nvPr>
            <p:ph type="ftr" sz="quarter" idx="10"/>
          </p:nvPr>
        </p:nvSpPr>
        <p:spPr/>
        <p:txBody>
          <a:bodyPr/>
          <a:lstStyle/>
          <a:p>
            <a:r>
              <a:rPr lang="en-US"/>
              <a:t>Presentation title</a:t>
            </a:r>
            <a:endParaRPr lang="en-US" dirty="0"/>
          </a:p>
        </p:txBody>
      </p:sp>
      <p:sp>
        <p:nvSpPr>
          <p:cNvPr id="15" name="Slide Number Placeholder 14"/>
          <p:cNvSpPr>
            <a:spLocks noGrp="1"/>
          </p:cNvSpPr>
          <p:nvPr>
            <p:ph type="sldNum" sz="quarter" idx="11"/>
          </p:nvPr>
        </p:nvSpPr>
        <p:spPr/>
        <p:txBody>
          <a:bodyPr/>
          <a:lstStyle/>
          <a:p>
            <a:fld id="{294A09A9-5501-47C1-A89A-A340965A2BE2}" type="slidenum">
              <a:rPr lang="en-US" smtClean="0"/>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502020104020203" pitchFamily="34" charset="-79"/>
              <a:cs typeface="Gill Sans Light" panose="020B0502020104020203" pitchFamily="34" charset="-79"/>
            </a:endParaRPr>
          </a:p>
        </p:txBody>
      </p:sp>
      <p:pic>
        <p:nvPicPr>
          <p:cNvPr id="15" name="Picture 14" descr="A picture containing ceramic ware, porcelain&#10;&#10;Description automatically generated"/>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p:cNvSpPr>
            <a:spLocks noGrp="1"/>
          </p:cNvSpPr>
          <p:nvPr userDrawn="1">
            <p:ph type="title"/>
          </p:nvPr>
        </p:nvSpPr>
        <p:spPr>
          <a:xfrm>
            <a:off x="1153668" y="3977640"/>
            <a:ext cx="9884664" cy="731520"/>
          </a:xfrm>
        </p:spPr>
        <p:txBody>
          <a:bodyPr anchor="b">
            <a:normAutofit/>
          </a:bodyPr>
          <a:lstStyle>
            <a:lvl1pPr algn="ctr">
              <a:defRPr sz="4400"/>
            </a:lvl1pPr>
          </a:lstStyle>
          <a:p>
            <a:r>
              <a:rPr lang="en-US" dirty="0"/>
              <a:t>Click to edit Master title style</a:t>
            </a:r>
            <a:endParaRPr lang="en-US" dirty="0"/>
          </a:p>
        </p:txBody>
      </p:sp>
      <p:sp>
        <p:nvSpPr>
          <p:cNvPr id="3" name="Text Placeholder 2"/>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dirty="0"/>
              <a:t>Click to edit Master title style</a:t>
            </a:r>
            <a:endParaRPr lang="en-US" dirty="0"/>
          </a:p>
        </p:txBody>
      </p:sp>
      <p:sp>
        <p:nvSpPr>
          <p:cNvPr id="3" name="Content Placeholder 2"/>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6" name="Footer Placeholder 5"/>
          <p:cNvSpPr>
            <a:spLocks noGrp="1"/>
          </p:cNvSpPr>
          <p:nvPr>
            <p:ph type="ftr" sz="quarter" idx="10"/>
          </p:nvPr>
        </p:nvSpPr>
        <p:spPr/>
        <p:txBody>
          <a:bodyPr/>
          <a:lstStyle/>
          <a:p>
            <a:r>
              <a:rPr lang="en-US"/>
              <a:t>Presentation title</a:t>
            </a:r>
            <a:endParaRPr lang="en-US" dirty="0"/>
          </a:p>
        </p:txBody>
      </p:sp>
      <p:sp>
        <p:nvSpPr>
          <p:cNvPr id="7" name="Slide Number Placeholder 6"/>
          <p:cNvSpPr>
            <a:spLocks noGrp="1"/>
          </p:cNvSpPr>
          <p:nvPr>
            <p:ph type="sldNum" sz="quarter" idx="11"/>
          </p:nvPr>
        </p:nvSpPr>
        <p:spPr/>
        <p:txBody>
          <a:bodyPr/>
          <a:lstStyle/>
          <a:p>
            <a:fld id="{294A09A9-5501-47C1-A89A-A340965A2BE2}" type="slidenum">
              <a:rPr lang="en-US" smtClean="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dirty="0"/>
              <a:t>Click to edit Master title style</a:t>
            </a:r>
            <a:endParaRPr lang="en-US" dirty="0"/>
          </a:p>
        </p:txBody>
      </p:sp>
      <p:sp>
        <p:nvSpPr>
          <p:cNvPr id="3" name="Content Placeholder 2"/>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6" name="Footer Placeholder 5"/>
          <p:cNvSpPr>
            <a:spLocks noGrp="1"/>
          </p:cNvSpPr>
          <p:nvPr>
            <p:ph type="ftr" sz="quarter" idx="10"/>
          </p:nvPr>
        </p:nvSpPr>
        <p:spPr/>
        <p:txBody>
          <a:bodyPr/>
          <a:lstStyle/>
          <a:p>
            <a:r>
              <a:rPr lang="en-US"/>
              <a:t>Presentation title</a:t>
            </a:r>
            <a:endParaRPr lang="en-US" dirty="0"/>
          </a:p>
        </p:txBody>
      </p:sp>
      <p:sp>
        <p:nvSpPr>
          <p:cNvPr id="7" name="Slide Number Placeholder 6"/>
          <p:cNvSpPr>
            <a:spLocks noGrp="1"/>
          </p:cNvSpPr>
          <p:nvPr>
            <p:ph type="sldNum" sz="quarter" idx="11"/>
          </p:nvPr>
        </p:nvSpPr>
        <p:spPr/>
        <p:txBody>
          <a:bodyPr/>
          <a:lstStyle/>
          <a:p>
            <a:fld id="{294A09A9-5501-47C1-A89A-A340965A2BE2}" type="slidenum">
              <a:rPr lang="en-US" smtClean="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p:cNvSpPr>
            <a:spLocks noGrp="1"/>
          </p:cNvSpPr>
          <p:nvPr>
            <p:ph type="title"/>
          </p:nvPr>
        </p:nvSpPr>
        <p:spPr>
          <a:xfrm>
            <a:off x="1743456" y="2404872"/>
            <a:ext cx="8705088" cy="2002536"/>
          </a:xfrm>
        </p:spPr>
        <p:txBody>
          <a:bodyPr anchor="t">
            <a:normAutofit/>
          </a:bodyPr>
          <a:lstStyle>
            <a:lvl1pPr algn="ctr">
              <a:defRPr sz="4400"/>
            </a:lvl1pPr>
          </a:lstStyle>
          <a:p>
            <a:r>
              <a:rPr lang="en-US" dirty="0"/>
              <a:t>Click to edit Master title style</a:t>
            </a:r>
            <a:endParaRPr lang="en-US" dirty="0"/>
          </a:p>
        </p:txBody>
      </p:sp>
      <p:sp>
        <p:nvSpPr>
          <p:cNvPr id="3" name="Text Placeholder 2"/>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27" name="Text Placeholder 24"/>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endParaRPr lang="en-US" dirty="0"/>
          </a:p>
        </p:txBody>
      </p:sp>
      <p:sp>
        <p:nvSpPr>
          <p:cNvPr id="28" name="Text Placeholder 24"/>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p:cNvSpPr>
            <a:spLocks noGrp="1"/>
          </p:cNvSpPr>
          <p:nvPr>
            <p:ph type="title"/>
          </p:nvPr>
        </p:nvSpPr>
        <p:spPr/>
        <p:txBody>
          <a:bodyPr/>
          <a:lstStyle>
            <a:lvl1pPr algn="ctr">
              <a:defRPr/>
            </a:lvl1pPr>
          </a:lstStyle>
          <a:p>
            <a:r>
              <a:rPr lang="en-US" dirty="0"/>
              <a:t>Click to edit Master title style</a:t>
            </a:r>
            <a:endParaRPr lang="en-US" dirty="0"/>
          </a:p>
        </p:txBody>
      </p:sp>
      <p:sp>
        <p:nvSpPr>
          <p:cNvPr id="22" name="Picture Placeholder 17"/>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endParaRPr lang="en-US" dirty="0"/>
          </a:p>
        </p:txBody>
      </p:sp>
      <p:sp>
        <p:nvSpPr>
          <p:cNvPr id="20" name="Text Placeholder 19"/>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dirty="0"/>
              <a:t>Click to edit Master text styles</a:t>
            </a:r>
            <a:endParaRPr lang="en-US" dirty="0"/>
          </a:p>
        </p:txBody>
      </p:sp>
      <p:sp>
        <p:nvSpPr>
          <p:cNvPr id="21" name="Text Placeholder 19"/>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dirty="0"/>
              <a:t>Click to edit Master text styles</a:t>
            </a:r>
            <a:endParaRPr lang="en-US" dirty="0"/>
          </a:p>
        </p:txBody>
      </p:sp>
      <p:sp>
        <p:nvSpPr>
          <p:cNvPr id="31" name="Picture Placeholder 17"/>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endParaRPr lang="en-US" dirty="0"/>
          </a:p>
        </p:txBody>
      </p:sp>
      <p:sp>
        <p:nvSpPr>
          <p:cNvPr id="33" name="Text Placeholder 19"/>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dirty="0"/>
              <a:t>Click to edit Master text styles</a:t>
            </a:r>
            <a:endParaRPr lang="en-US" dirty="0"/>
          </a:p>
        </p:txBody>
      </p:sp>
      <p:sp>
        <p:nvSpPr>
          <p:cNvPr id="32" name="Text Placeholder 19"/>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dirty="0"/>
              <a:t>Click to edit Master text styles</a:t>
            </a:r>
            <a:endParaRPr lang="en-US" dirty="0"/>
          </a:p>
        </p:txBody>
      </p:sp>
      <p:sp>
        <p:nvSpPr>
          <p:cNvPr id="30" name="Picture Placeholder 17"/>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endParaRPr lang="en-US" dirty="0"/>
          </a:p>
        </p:txBody>
      </p:sp>
      <p:sp>
        <p:nvSpPr>
          <p:cNvPr id="35" name="Text Placeholder 19"/>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dirty="0"/>
              <a:t>Click to edit Master text styles</a:t>
            </a:r>
            <a:endParaRPr lang="en-US" dirty="0"/>
          </a:p>
        </p:txBody>
      </p:sp>
      <p:sp>
        <p:nvSpPr>
          <p:cNvPr id="34" name="Text Placeholder 19"/>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dirty="0"/>
              <a:t>Click to edit Master text styles</a:t>
            </a:r>
            <a:endParaRPr lang="en-US" dirty="0"/>
          </a:p>
        </p:txBody>
      </p:sp>
      <p:sp>
        <p:nvSpPr>
          <p:cNvPr id="29" name="Picture Placeholder 17"/>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endParaRPr lang="en-US" dirty="0"/>
          </a:p>
        </p:txBody>
      </p:sp>
      <p:sp>
        <p:nvSpPr>
          <p:cNvPr id="37" name="Text Placeholder 19"/>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dirty="0"/>
              <a:t>Click to edit Master text styles</a:t>
            </a:r>
            <a:endParaRPr lang="en-US" dirty="0"/>
          </a:p>
        </p:txBody>
      </p:sp>
      <p:sp>
        <p:nvSpPr>
          <p:cNvPr id="36" name="Text Placeholder 19"/>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dirty="0"/>
              <a:t>Click to edit Master text styles</a:t>
            </a:r>
            <a:endParaRPr lang="en-US" dirty="0"/>
          </a:p>
        </p:txBody>
      </p:sp>
      <p:sp>
        <p:nvSpPr>
          <p:cNvPr id="3" name="Footer Placeholder 2"/>
          <p:cNvSpPr>
            <a:spLocks noGrp="1"/>
          </p:cNvSpPr>
          <p:nvPr>
            <p:ph type="ftr" sz="quarter" idx="10"/>
          </p:nvPr>
        </p:nvSpPr>
        <p:spPr/>
        <p:txBody>
          <a:bodyPr/>
          <a:lstStyle/>
          <a:p>
            <a:r>
              <a:rPr lang="en-US"/>
              <a:t>Presentation title</a:t>
            </a:r>
            <a:endParaRPr lang="en-US" dirty="0"/>
          </a:p>
        </p:txBody>
      </p:sp>
      <p:sp>
        <p:nvSpPr>
          <p:cNvPr id="4" name="Slide Number Placeholder 3"/>
          <p:cNvSpPr>
            <a:spLocks noGrp="1"/>
          </p:cNvSpPr>
          <p:nvPr>
            <p:ph type="sldNum" sz="quarter" idx="11"/>
          </p:nvPr>
        </p:nvSpPr>
        <p:spPr/>
        <p:txBody>
          <a:bodyPr/>
          <a:lstStyle/>
          <a:p>
            <a:fld id="{294A09A9-5501-47C1-A89A-A340965A2BE2}" type="slidenum">
              <a:rPr lang="en-US" smtClean="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p:cNvSpPr>
            <a:spLocks noGrp="1"/>
          </p:cNvSpPr>
          <p:nvPr>
            <p:ph type="title"/>
          </p:nvPr>
        </p:nvSpPr>
        <p:spPr/>
        <p:txBody>
          <a:bodyPr/>
          <a:lstStyle>
            <a:lvl1pPr algn="ctr">
              <a:defRPr/>
            </a:lvl1pPr>
          </a:lstStyle>
          <a:p>
            <a:r>
              <a:rPr lang="en-US" dirty="0"/>
              <a:t>Click to edit Master title style</a:t>
            </a:r>
            <a:endParaRPr lang="en-US" dirty="0"/>
          </a:p>
        </p:txBody>
      </p:sp>
      <p:sp>
        <p:nvSpPr>
          <p:cNvPr id="22" name="Picture Placeholder 17"/>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endParaRPr lang="en-US" dirty="0"/>
          </a:p>
        </p:txBody>
      </p:sp>
      <p:sp>
        <p:nvSpPr>
          <p:cNvPr id="20" name="Text Placeholder 19"/>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dirty="0"/>
              <a:t>Click to edit Master text styles</a:t>
            </a:r>
            <a:endParaRPr lang="en-US" dirty="0"/>
          </a:p>
        </p:txBody>
      </p:sp>
      <p:sp>
        <p:nvSpPr>
          <p:cNvPr id="21" name="Text Placeholder 19"/>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dirty="0"/>
              <a:t>Click to edit Master text styles</a:t>
            </a:r>
            <a:endParaRPr lang="en-US" dirty="0"/>
          </a:p>
        </p:txBody>
      </p:sp>
      <p:sp>
        <p:nvSpPr>
          <p:cNvPr id="46" name="Picture Placeholder 17"/>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endParaRPr lang="en-US" dirty="0"/>
          </a:p>
        </p:txBody>
      </p:sp>
      <p:sp>
        <p:nvSpPr>
          <p:cNvPr id="45" name="Text Placeholder 19"/>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dirty="0"/>
              <a:t>Click to edit Master text styles</a:t>
            </a:r>
            <a:endParaRPr lang="en-US" dirty="0"/>
          </a:p>
        </p:txBody>
      </p:sp>
      <p:sp>
        <p:nvSpPr>
          <p:cNvPr id="44" name="Text Placeholder 19"/>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dirty="0"/>
              <a:t>Click to edit Master text styles</a:t>
            </a:r>
            <a:endParaRPr lang="en-US" dirty="0"/>
          </a:p>
        </p:txBody>
      </p:sp>
      <p:sp>
        <p:nvSpPr>
          <p:cNvPr id="31" name="Picture Placeholder 17"/>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endParaRPr lang="en-US" dirty="0"/>
          </a:p>
        </p:txBody>
      </p:sp>
      <p:sp>
        <p:nvSpPr>
          <p:cNvPr id="33" name="Text Placeholder 19"/>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dirty="0"/>
              <a:t>Click to edit Master text styles</a:t>
            </a:r>
            <a:endParaRPr lang="en-US" dirty="0"/>
          </a:p>
        </p:txBody>
      </p:sp>
      <p:sp>
        <p:nvSpPr>
          <p:cNvPr id="32" name="Text Placeholder 19"/>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dirty="0"/>
              <a:t>Click to edit Master text styles</a:t>
            </a:r>
            <a:endParaRPr lang="en-US" dirty="0"/>
          </a:p>
        </p:txBody>
      </p:sp>
      <p:sp>
        <p:nvSpPr>
          <p:cNvPr id="16" name="Picture Placeholder 17"/>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endParaRPr lang="en-US" dirty="0"/>
          </a:p>
        </p:txBody>
      </p:sp>
      <p:sp>
        <p:nvSpPr>
          <p:cNvPr id="23" name="Text Placeholder 19"/>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dirty="0"/>
              <a:t>Click to edit Master text styles</a:t>
            </a:r>
            <a:endParaRPr lang="en-US" dirty="0"/>
          </a:p>
        </p:txBody>
      </p:sp>
      <p:sp>
        <p:nvSpPr>
          <p:cNvPr id="18" name="Text Placeholder 19"/>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dirty="0"/>
              <a:t>Click to edit Master text styles</a:t>
            </a:r>
            <a:endParaRPr lang="en-US" dirty="0"/>
          </a:p>
        </p:txBody>
      </p:sp>
      <p:sp>
        <p:nvSpPr>
          <p:cNvPr id="30" name="Picture Placeholder 17"/>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endParaRPr lang="en-US" dirty="0"/>
          </a:p>
        </p:txBody>
      </p:sp>
      <p:sp>
        <p:nvSpPr>
          <p:cNvPr id="35" name="Text Placeholder 19"/>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dirty="0"/>
              <a:t>Click to edit Master text styles</a:t>
            </a:r>
            <a:endParaRPr lang="en-US" dirty="0"/>
          </a:p>
        </p:txBody>
      </p:sp>
      <p:sp>
        <p:nvSpPr>
          <p:cNvPr id="34" name="Text Placeholder 19"/>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dirty="0"/>
              <a:t>Click to edit Master text styles</a:t>
            </a:r>
            <a:endParaRPr lang="en-US" dirty="0"/>
          </a:p>
        </p:txBody>
      </p:sp>
      <p:sp>
        <p:nvSpPr>
          <p:cNvPr id="14" name="Picture Placeholder 17"/>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endParaRPr lang="en-US" dirty="0"/>
          </a:p>
        </p:txBody>
      </p:sp>
      <p:sp>
        <p:nvSpPr>
          <p:cNvPr id="27" name="Text Placeholder 19"/>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dirty="0"/>
              <a:t>Click to edit Master text styles</a:t>
            </a:r>
            <a:endParaRPr lang="en-US" dirty="0"/>
          </a:p>
        </p:txBody>
      </p:sp>
      <p:sp>
        <p:nvSpPr>
          <p:cNvPr id="25" name="Text Placeholder 19"/>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dirty="0"/>
              <a:t>Click to edit Master text styles</a:t>
            </a:r>
            <a:endParaRPr lang="en-US" dirty="0"/>
          </a:p>
        </p:txBody>
      </p:sp>
      <p:sp>
        <p:nvSpPr>
          <p:cNvPr id="29" name="Picture Placeholder 17"/>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endParaRPr lang="en-US" dirty="0"/>
          </a:p>
        </p:txBody>
      </p:sp>
      <p:sp>
        <p:nvSpPr>
          <p:cNvPr id="37" name="Text Placeholder 19"/>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dirty="0"/>
              <a:t>Click to edit Master text styles</a:t>
            </a:r>
            <a:endParaRPr lang="en-US" dirty="0"/>
          </a:p>
        </p:txBody>
      </p:sp>
      <p:sp>
        <p:nvSpPr>
          <p:cNvPr id="36" name="Text Placeholder 19"/>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dirty="0"/>
              <a:t>Click to edit Master text styles</a:t>
            </a:r>
            <a:endParaRPr lang="en-US" dirty="0"/>
          </a:p>
        </p:txBody>
      </p:sp>
      <p:sp>
        <p:nvSpPr>
          <p:cNvPr id="47" name="Picture Placeholder 17"/>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endParaRPr lang="en-US" dirty="0"/>
          </a:p>
        </p:txBody>
      </p:sp>
      <p:sp>
        <p:nvSpPr>
          <p:cNvPr id="42" name="Text Placeholder 19"/>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dirty="0"/>
              <a:t>Click to edit Master text styles</a:t>
            </a:r>
            <a:endParaRPr lang="en-US" dirty="0"/>
          </a:p>
        </p:txBody>
      </p:sp>
      <p:sp>
        <p:nvSpPr>
          <p:cNvPr id="41" name="Text Placeholder 19"/>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dirty="0"/>
              <a:t>Click to edit Master text styles</a:t>
            </a:r>
            <a:endParaRPr lang="en-US" dirty="0"/>
          </a:p>
        </p:txBody>
      </p:sp>
      <p:sp>
        <p:nvSpPr>
          <p:cNvPr id="3" name="Footer Placeholder 2"/>
          <p:cNvSpPr>
            <a:spLocks noGrp="1"/>
          </p:cNvSpPr>
          <p:nvPr>
            <p:ph type="ftr" sz="quarter" idx="10"/>
          </p:nvPr>
        </p:nvSpPr>
        <p:spPr/>
        <p:txBody>
          <a:bodyPr/>
          <a:lstStyle/>
          <a:p>
            <a:r>
              <a:rPr lang="en-US"/>
              <a:t>Presentation title</a:t>
            </a:r>
            <a:endParaRPr lang="en-US" dirty="0"/>
          </a:p>
        </p:txBody>
      </p:sp>
      <p:sp>
        <p:nvSpPr>
          <p:cNvPr id="4" name="Slide Number Placeholder 3"/>
          <p:cNvSpPr>
            <a:spLocks noGrp="1"/>
          </p:cNvSpPr>
          <p:nvPr>
            <p:ph type="sldNum" sz="quarter" idx="11"/>
          </p:nvPr>
        </p:nvSpPr>
        <p:spPr/>
        <p:txBody>
          <a:bodyPr/>
          <a:lstStyle/>
          <a:p>
            <a:fld id="{294A09A9-5501-47C1-A89A-A340965A2BE2}" type="slidenum">
              <a:rPr lang="en-US" smtClean="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dirty="0"/>
              <a:t>Click to edit Master title style</a:t>
            </a:r>
            <a:endParaRPr lang="en-US" dirty="0"/>
          </a:p>
        </p:txBody>
      </p:sp>
      <p:sp>
        <p:nvSpPr>
          <p:cNvPr id="3" name="Content Placeholder 2"/>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4" name="Footer Placeholder 13"/>
          <p:cNvSpPr>
            <a:spLocks noGrp="1"/>
          </p:cNvSpPr>
          <p:nvPr>
            <p:ph type="ftr" sz="quarter" idx="10"/>
          </p:nvPr>
        </p:nvSpPr>
        <p:spPr/>
        <p:txBody>
          <a:bodyPr/>
          <a:lstStyle/>
          <a:p>
            <a:r>
              <a:rPr lang="en-US"/>
              <a:t>Presentation title</a:t>
            </a:r>
            <a:endParaRPr lang="en-US" dirty="0"/>
          </a:p>
        </p:txBody>
      </p:sp>
      <p:sp>
        <p:nvSpPr>
          <p:cNvPr id="15" name="Slide Number Placeholder 14"/>
          <p:cNvSpPr>
            <a:spLocks noGrp="1"/>
          </p:cNvSpPr>
          <p:nvPr>
            <p:ph type="sldNum" sz="quarter" idx="11"/>
          </p:nvPr>
        </p:nvSpPr>
        <p:spPr/>
        <p:txBody>
          <a:bodyPr/>
          <a:lstStyle/>
          <a:p>
            <a:fld id="{294A09A9-5501-47C1-A89A-A340965A2BE2}" type="slidenum">
              <a:rPr lang="en-US" smtClean="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p:cNvSpPr>
            <a:spLocks noGrp="1"/>
          </p:cNvSpPr>
          <p:nvPr>
            <p:ph type="title"/>
          </p:nvPr>
        </p:nvSpPr>
        <p:spPr>
          <a:xfrm>
            <a:off x="381000" y="381000"/>
            <a:ext cx="11430000" cy="1325563"/>
          </a:xfrm>
        </p:spPr>
        <p:txBody>
          <a:bodyPr/>
          <a:lstStyle>
            <a:lvl1pPr algn="ctr">
              <a:defRPr/>
            </a:lvl1pPr>
          </a:lstStyle>
          <a:p>
            <a:r>
              <a:rPr lang="en-US" dirty="0"/>
              <a:t>Click to edit Master title style</a:t>
            </a:r>
            <a:endParaRPr lang="en-US" dirty="0"/>
          </a:p>
        </p:txBody>
      </p:sp>
      <p:sp>
        <p:nvSpPr>
          <p:cNvPr id="3" name="Footer Placeholder 2"/>
          <p:cNvSpPr>
            <a:spLocks noGrp="1"/>
          </p:cNvSpPr>
          <p:nvPr>
            <p:ph type="ftr" sz="quarter" idx="10"/>
          </p:nvPr>
        </p:nvSpPr>
        <p:spPr/>
        <p:txBody>
          <a:bodyPr/>
          <a:lstStyle/>
          <a:p>
            <a:r>
              <a:rPr lang="en-US"/>
              <a:t>Presentation title</a:t>
            </a:r>
            <a:endParaRPr lang="en-US" dirty="0"/>
          </a:p>
        </p:txBody>
      </p:sp>
      <p:sp>
        <p:nvSpPr>
          <p:cNvPr id="4" name="Slide Number Placeholder 3"/>
          <p:cNvSpPr>
            <a:spLocks noGrp="1"/>
          </p:cNvSpPr>
          <p:nvPr>
            <p:ph type="sldNum" sz="quarter" idx="11"/>
          </p:nvPr>
        </p:nvSpPr>
        <p:spPr/>
        <p:txBody>
          <a:bodyPr/>
          <a:lstStyle/>
          <a:p>
            <a:fld id="{294A09A9-5501-47C1-A89A-A340965A2BE2}" type="slidenum">
              <a:rPr lang="en-US" smtClean="0"/>
            </a:fld>
            <a:endParaRPr lang="en-US" dirty="0"/>
          </a:p>
        </p:txBody>
      </p:sp>
      <p:sp>
        <p:nvSpPr>
          <p:cNvPr id="12" name="Content Placeholder 11"/>
          <p:cNvSpPr>
            <a:spLocks noGrp="1"/>
          </p:cNvSpPr>
          <p:nvPr>
            <p:ph sz="quarter" idx="12"/>
          </p:nvPr>
        </p:nvSpPr>
        <p:spPr>
          <a:xfrm>
            <a:off x="975360" y="2615184"/>
            <a:ext cx="10241280" cy="331927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p:cNvSpPr>
            <a:spLocks noGrp="1"/>
          </p:cNvSpPr>
          <p:nvPr>
            <p:ph type="title"/>
          </p:nvPr>
        </p:nvSpPr>
        <p:spPr>
          <a:xfrm>
            <a:off x="6291072" y="978408"/>
            <a:ext cx="4974336" cy="1325880"/>
          </a:xfrm>
        </p:spPr>
        <p:txBody>
          <a:bodyPr/>
          <a:lstStyle/>
          <a:p>
            <a:r>
              <a:rPr lang="en-US" dirty="0"/>
              <a:t>Click to edit Master title style</a:t>
            </a:r>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294A09A9-5501-47C1-A89A-A340965A2BE2}" type="slidenum">
              <a:rPr lang="en-US" smtClean="0"/>
            </a:fld>
            <a:endParaRPr lang="en-US" dirty="0"/>
          </a:p>
        </p:txBody>
      </p:sp>
      <p:sp>
        <p:nvSpPr>
          <p:cNvPr id="29" name="Text Placeholder 2"/>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30" name="Content Placeholder 3"/>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31" name="Text Placeholder 4"/>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32" name="Content Placeholder 5"/>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pic>
        <p:nvPicPr>
          <p:cNvPr id="38" name="Picture 37" descr="A group of flowers&#10;&#10;Description automatically generated with low confidence"/>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p:cNvSpPr>
            <a:spLocks noGrp="1"/>
          </p:cNvSpPr>
          <p:nvPr>
            <p:ph type="title"/>
          </p:nvPr>
        </p:nvSpPr>
        <p:spPr>
          <a:xfrm>
            <a:off x="839788" y="365125"/>
            <a:ext cx="10515600" cy="1325563"/>
          </a:xfrm>
        </p:spPr>
        <p:txBody>
          <a:bodyPr/>
          <a:lstStyle>
            <a:lvl1pPr algn="ctr">
              <a:defRPr/>
            </a:lvl1pPr>
          </a:lstStyle>
          <a:p>
            <a:r>
              <a:rPr lang="en-US" dirty="0"/>
              <a:t>Click to edit Master title style</a:t>
            </a:r>
            <a:endParaRPr lang="en-US" dirty="0"/>
          </a:p>
        </p:txBody>
      </p:sp>
      <p:sp>
        <p:nvSpPr>
          <p:cNvPr id="3" name="Text Placeholder 2"/>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4" name="Content Placeholder 3"/>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5" name="Text Placeholder 4"/>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6" name="Content Placeholder 5"/>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294A09A9-5501-47C1-A89A-A340965A2BE2}" type="slidenum">
              <a:rPr lang="en-US" smtClean="0"/>
            </a:fld>
            <a:endParaRPr lang="en-US" dirty="0"/>
          </a:p>
        </p:txBody>
      </p:sp>
      <p:sp>
        <p:nvSpPr>
          <p:cNvPr id="15" name="Text Placeholder 4"/>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16" name="Content Placeholder 5"/>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472184" y="2889504"/>
            <a:ext cx="2852928" cy="1088136"/>
          </a:xfrm>
        </p:spPr>
        <p:txBody>
          <a:bodyPr/>
          <a:lstStyle>
            <a:lvl1pPr algn="ctr">
              <a:defRPr/>
            </a:lvl1pPr>
          </a:lstStyle>
          <a:p>
            <a:r>
              <a:rPr lang="en-US"/>
              <a:t>Click to edit Master title style</a:t>
            </a:r>
            <a:endParaRPr lang="en-US"/>
          </a:p>
        </p:txBody>
      </p:sp>
      <p:sp>
        <p:nvSpPr>
          <p:cNvPr id="19" name="Content Placeholder 2"/>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dirty="0"/>
              <a:t>Click to edit Master text styles</a:t>
            </a:r>
            <a:endParaRPr lang="en-US" dirty="0"/>
          </a:p>
          <a:p>
            <a:pPr lvl="1"/>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p:cNvSpPr>
            <a:spLocks noGrp="1"/>
          </p:cNvSpPr>
          <p:nvPr>
            <p:ph type="title"/>
          </p:nvPr>
        </p:nvSpPr>
        <p:spPr>
          <a:xfrm>
            <a:off x="381000" y="381000"/>
            <a:ext cx="11430000" cy="1325563"/>
          </a:xfrm>
        </p:spPr>
        <p:txBody>
          <a:bodyPr/>
          <a:lstStyle>
            <a:lvl1pPr algn="ctr">
              <a:defRPr/>
            </a:lvl1pPr>
          </a:lstStyle>
          <a:p>
            <a:r>
              <a:rPr lang="en-US" dirty="0"/>
              <a:t>Click to edit Master title style</a:t>
            </a:r>
            <a:endParaRPr lang="en-US" dirty="0"/>
          </a:p>
        </p:txBody>
      </p:sp>
      <p:sp>
        <p:nvSpPr>
          <p:cNvPr id="3" name="Content Placeholder 2"/>
          <p:cNvSpPr>
            <a:spLocks noGrp="1"/>
          </p:cNvSpPr>
          <p:nvPr>
            <p:ph sz="half" idx="1"/>
          </p:nvPr>
        </p:nvSpPr>
        <p:spPr>
          <a:xfrm>
            <a:off x="838200" y="2628461"/>
            <a:ext cx="5181600" cy="3548501"/>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6172200" y="2628461"/>
            <a:ext cx="5181600" cy="3548501"/>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Footer Placeholder 4"/>
          <p:cNvSpPr>
            <a:spLocks noGrp="1"/>
          </p:cNvSpPr>
          <p:nvPr>
            <p:ph type="ftr" sz="quarter" idx="10"/>
          </p:nvPr>
        </p:nvSpPr>
        <p:spPr/>
        <p:txBody>
          <a:bodyPr/>
          <a:lstStyle/>
          <a:p>
            <a:r>
              <a:rPr lang="en-US"/>
              <a:t>Presentation title</a:t>
            </a:r>
            <a:endParaRPr lang="en-US" dirty="0"/>
          </a:p>
        </p:txBody>
      </p:sp>
      <p:sp>
        <p:nvSpPr>
          <p:cNvPr id="8" name="Slide Number Placeholder 7"/>
          <p:cNvSpPr>
            <a:spLocks noGrp="1"/>
          </p:cNvSpPr>
          <p:nvPr>
            <p:ph type="sldNum" sz="quarter" idx="11"/>
          </p:nvPr>
        </p:nvSpPr>
        <p:spPr/>
        <p:txBody>
          <a:bodyPr/>
          <a:lstStyle/>
          <a:p>
            <a:fld id="{294A09A9-5501-47C1-A89A-A340965A2BE2}" type="slidenum">
              <a:rPr lang="en-US" smtClean="0"/>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p:cNvSpPr>
            <a:spLocks noGrp="1"/>
          </p:cNvSpPr>
          <p:nvPr>
            <p:ph type="title"/>
          </p:nvPr>
        </p:nvSpPr>
        <p:spPr>
          <a:xfrm>
            <a:off x="381000" y="381000"/>
            <a:ext cx="11430000" cy="1325563"/>
          </a:xfrm>
        </p:spPr>
        <p:txBody>
          <a:bodyPr/>
          <a:lstStyle>
            <a:lvl1pPr algn="ctr">
              <a:defRPr/>
            </a:lvl1pPr>
          </a:lstStyle>
          <a:p>
            <a:r>
              <a:rPr lang="en-US" dirty="0"/>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294A09A9-5501-47C1-A89A-A340965A2BE2}" type="slidenum">
              <a:rPr lang="en-US" smtClean="0"/>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294A09A9-5501-47C1-A89A-A340965A2BE2}" type="slidenum">
              <a:rPr lang="en-US" smtClean="0"/>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0" Type="http://schemas.openxmlformats.org/officeDocument/2006/relationships/theme" Target="../theme/theme1.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5" name="Footer Placeholder 4"/>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1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image" Target="../media/image15.png"/></Relationships>
</file>

<file path=ppt/slides/_rels/slide10.xml.rels><?xml version="1.0" encoding="UTF-8" standalone="yes"?>
<Relationships xmlns="http://schemas.openxmlformats.org/package/2006/relationships"><Relationship Id="rId5" Type="http://schemas.openxmlformats.org/officeDocument/2006/relationships/notesSlide" Target="../notesSlides/notesSlide9.xml"/><Relationship Id="rId4" Type="http://schemas.openxmlformats.org/officeDocument/2006/relationships/slideLayout" Target="../slideLayouts/slideLayout8.xml"/><Relationship Id="rId3" Type="http://schemas.openxmlformats.org/officeDocument/2006/relationships/hyperlink" Target="https://www.forbes.com/sites/briansolis/2018/08/29/at-marriott-international-investing-in-guest-experiences-fosters-loyalty-and-drives-business-growth/?sh=168bd6671b26" TargetMode="External"/><Relationship Id="rId2" Type="http://schemas.openxmlformats.org/officeDocument/2006/relationships/hyperlink" Target="https://www.marriott.com/about/culture-and-values/history.mi" TargetMode="External"/><Relationship Id="rId1" Type="http://schemas.openxmlformats.org/officeDocument/2006/relationships/hyperlink" Target="https://www.marriott.com/en-gb/culture-and-values/core-values.m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62553" y="2695904"/>
            <a:ext cx="4950372" cy="1541868"/>
          </a:xfrm>
        </p:spPr>
        <p:txBody>
          <a:bodyPr/>
          <a:lstStyle/>
          <a:p>
            <a:r>
              <a:rPr lang="en-US" sz="2800" dirty="0" smtClean="0"/>
              <a:t>The </a:t>
            </a:r>
            <a:r>
              <a:rPr lang="en-US" sz="2800" dirty="0"/>
              <a:t>role and importance of quality service, hospitality and guest services in the hospitality </a:t>
            </a:r>
            <a:r>
              <a:rPr lang="en-US" sz="2800" dirty="0" smtClean="0"/>
              <a:t>industry</a:t>
            </a:r>
            <a:endParaRPr lang="en-US" sz="2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98979" y="978408"/>
            <a:ext cx="4333941" cy="1325880"/>
          </a:xfrm>
        </p:spPr>
        <p:txBody>
          <a:bodyPr>
            <a:normAutofit/>
          </a:bodyPr>
          <a:lstStyle/>
          <a:p>
            <a:r>
              <a:rPr lang="en-US" dirty="0" smtClean="0">
                <a:solidFill>
                  <a:schemeClr val="accent3"/>
                </a:solidFill>
                <a:latin typeface="Baskerville Old Face" panose="02020602080505020303" pitchFamily="18" charset="77"/>
                <a:cs typeface="Calibri Light"/>
              </a:rPr>
              <a:t>Table of Content</a:t>
            </a:r>
            <a:endParaRPr lang="en-US" dirty="0">
              <a:solidFill>
                <a:schemeClr val="accent3"/>
              </a:solidFill>
              <a:latin typeface="Baskerville Old Face" panose="02020602080505020303" pitchFamily="18" charset="77"/>
            </a:endParaRPr>
          </a:p>
        </p:txBody>
      </p:sp>
      <p:sp>
        <p:nvSpPr>
          <p:cNvPr id="4" name="Text Placeholder 3"/>
          <p:cNvSpPr>
            <a:spLocks noGrp="1"/>
          </p:cNvSpPr>
          <p:nvPr>
            <p:ph type="body" sz="quarter" idx="13"/>
          </p:nvPr>
        </p:nvSpPr>
        <p:spPr/>
        <p:txBody>
          <a:bodyPr/>
          <a:lstStyle/>
          <a:p>
            <a:r>
              <a:rPr lang="en-US" dirty="0"/>
              <a:t>T</a:t>
            </a:r>
            <a:endParaRPr lang="en-US" dirty="0"/>
          </a:p>
        </p:txBody>
      </p:sp>
      <p:pic>
        <p:nvPicPr>
          <p:cNvPr id="10" name="Picture 9" descr="Floral leaf accent"/>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rot="941633" flipH="1">
            <a:off x="1722127" y="3058938"/>
            <a:ext cx="1243661" cy="790090"/>
          </a:xfrm>
          <a:prstGeom prst="rect">
            <a:avLst/>
          </a:prstGeom>
        </p:spPr>
      </p:pic>
      <p:sp>
        <p:nvSpPr>
          <p:cNvPr id="3" name="Content Placeholder 2"/>
          <p:cNvSpPr>
            <a:spLocks noGrp="1"/>
          </p:cNvSpPr>
          <p:nvPr>
            <p:ph sz="quarter" idx="4"/>
          </p:nvPr>
        </p:nvSpPr>
        <p:spPr>
          <a:xfrm>
            <a:off x="7346731" y="2194560"/>
            <a:ext cx="4586189" cy="4306824"/>
          </a:xfrm>
        </p:spPr>
        <p:txBody>
          <a:bodyPr vert="horz" lIns="91440" tIns="45720" rIns="91440" bIns="45720" rtlCol="0" anchor="t">
            <a:normAutofit fontScale="85000" lnSpcReduction="10000"/>
          </a:bodyPr>
          <a:lstStyle/>
          <a:p>
            <a:pPr marL="342900" indent="-342900">
              <a:buFont typeface="Arial" panose="020B0604020202020204" pitchFamily="34" charset="0"/>
              <a:buChar char="•"/>
            </a:pPr>
            <a:r>
              <a:rPr lang="en-GB" dirty="0"/>
              <a:t>Introduction to JW </a:t>
            </a:r>
            <a:r>
              <a:rPr lang="en-GB" dirty="0" smtClean="0"/>
              <a:t>Marriott</a:t>
            </a:r>
            <a:endParaRPr lang="en-GB" dirty="0" smtClean="0"/>
          </a:p>
          <a:p>
            <a:pPr marL="342900" indent="-342900">
              <a:buFont typeface="Arial" panose="020B0604020202020204" pitchFamily="34" charset="0"/>
              <a:buChar char="•"/>
            </a:pPr>
            <a:r>
              <a:rPr lang="en-GB" dirty="0"/>
              <a:t>Quality Service in </a:t>
            </a:r>
            <a:r>
              <a:rPr lang="en-GB" dirty="0" smtClean="0"/>
              <a:t>Hospitality</a:t>
            </a:r>
            <a:endParaRPr lang="en-GB" dirty="0" smtClean="0"/>
          </a:p>
          <a:p>
            <a:pPr marL="342900" indent="-342900">
              <a:buFont typeface="Arial" panose="020B0604020202020204" pitchFamily="34" charset="0"/>
              <a:buChar char="•"/>
            </a:pPr>
            <a:r>
              <a:rPr lang="en-GB" dirty="0"/>
              <a:t>The Significance of </a:t>
            </a:r>
            <a:r>
              <a:rPr lang="en-GB" dirty="0" smtClean="0"/>
              <a:t>Hospitality</a:t>
            </a:r>
            <a:endParaRPr lang="en-GB" dirty="0" smtClean="0"/>
          </a:p>
          <a:p>
            <a:pPr marL="342900" indent="-342900">
              <a:buFont typeface="Arial" panose="020B0604020202020204" pitchFamily="34" charset="0"/>
              <a:buChar char="•"/>
            </a:pPr>
            <a:r>
              <a:rPr lang="en-US" dirty="0"/>
              <a:t>Guest Services at JW </a:t>
            </a:r>
            <a:r>
              <a:rPr lang="en-US" dirty="0" smtClean="0"/>
              <a:t>Marriott</a:t>
            </a:r>
            <a:endParaRPr lang="en-US" dirty="0" smtClean="0"/>
          </a:p>
          <a:p>
            <a:pPr marL="342900" indent="-342900">
              <a:buFont typeface="Arial" panose="020B0604020202020204" pitchFamily="34" charset="0"/>
              <a:buChar char="•"/>
            </a:pPr>
            <a:r>
              <a:rPr lang="en-GB" dirty="0"/>
              <a:t>Guest-Centric </a:t>
            </a:r>
            <a:r>
              <a:rPr lang="en-GB" dirty="0" smtClean="0"/>
              <a:t>Approach</a:t>
            </a:r>
            <a:endParaRPr lang="en-GB" dirty="0" smtClean="0"/>
          </a:p>
          <a:p>
            <a:pPr marL="342900" indent="-342900">
              <a:buFont typeface="Arial" panose="020B0604020202020204" pitchFamily="34" charset="0"/>
              <a:buChar char="•"/>
            </a:pPr>
            <a:r>
              <a:rPr lang="en-GB" dirty="0"/>
              <a:t>Sustainability and Community </a:t>
            </a:r>
            <a:r>
              <a:rPr lang="en-GB" dirty="0" smtClean="0"/>
              <a:t>Engagement</a:t>
            </a:r>
            <a:endParaRPr lang="en-GB" dirty="0" smtClean="0"/>
          </a:p>
          <a:p>
            <a:pPr marL="342900" indent="-342900">
              <a:buFont typeface="Arial" panose="020B0604020202020204" pitchFamily="34" charset="0"/>
              <a:buChar char="•"/>
            </a:pPr>
            <a:r>
              <a:rPr lang="en-GB" dirty="0"/>
              <a:t>Conclusion</a:t>
            </a:r>
            <a:endParaRPr lang="en-US" dirty="0">
              <a:solidFill>
                <a:schemeClr val="accent3"/>
              </a:solidFill>
              <a:latin typeface="Gill Sans Nova Light" panose="020F0302020204030204" pitchFamily="34" charset="0"/>
              <a:cs typeface="Calibri"/>
            </a:endParaRPr>
          </a:p>
        </p:txBody>
      </p:sp>
      <p:sp>
        <p:nvSpPr>
          <p:cNvPr id="6" name="Slide Number Placeholder 5"/>
          <p:cNvSpPr>
            <a:spLocks noGrp="1"/>
          </p:cNvSpPr>
          <p:nvPr>
            <p:ph type="sldNum" sz="quarter" idx="12"/>
          </p:nvPr>
        </p:nvSpPr>
        <p:spPr/>
        <p:txBody>
          <a:bodyPr/>
          <a:lstStyle/>
          <a:p>
            <a:fld id="{294A09A9-5501-47C1-A89A-A340965A2BE2}" type="slidenum">
              <a:rPr lang="en-US" smtClean="0"/>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1090" y="1200702"/>
            <a:ext cx="8695944" cy="1325880"/>
          </a:xfrm>
        </p:spPr>
        <p:txBody>
          <a:bodyPr>
            <a:normAutofit/>
          </a:bodyPr>
          <a:lstStyle/>
          <a:p>
            <a:r>
              <a:rPr lang="en-GB" sz="3200" b="1" dirty="0"/>
              <a:t>Introduction to JW Marriott</a:t>
            </a:r>
            <a:endParaRPr lang="en-US" sz="3200" dirty="0"/>
          </a:p>
        </p:txBody>
      </p:sp>
      <p:sp>
        <p:nvSpPr>
          <p:cNvPr id="3" name="Content Placeholder 2"/>
          <p:cNvSpPr>
            <a:spLocks noGrp="1"/>
          </p:cNvSpPr>
          <p:nvPr>
            <p:ph idx="1"/>
          </p:nvPr>
        </p:nvSpPr>
        <p:spPr>
          <a:xfrm>
            <a:off x="2223516" y="2412124"/>
            <a:ext cx="7744968" cy="2937116"/>
          </a:xfrm>
        </p:spPr>
        <p:txBody>
          <a:bodyPr>
            <a:normAutofit fontScale="85000" lnSpcReduction="10000"/>
          </a:bodyPr>
          <a:lstStyle/>
          <a:p>
            <a:pPr marL="342900" indent="-342900" algn="just">
              <a:lnSpc>
                <a:spcPct val="150000"/>
              </a:lnSpc>
              <a:buFont typeface="Arial" panose="020B0604020202020204" pitchFamily="34" charset="0"/>
              <a:buChar char="•"/>
            </a:pPr>
            <a:r>
              <a:rPr lang="en-US" dirty="0"/>
              <a:t>Marriott International's flagship brand is JW Marriott, a premium hotel brand founded in </a:t>
            </a:r>
            <a:r>
              <a:rPr lang="en-US" dirty="0" smtClean="0"/>
              <a:t>1984</a:t>
            </a:r>
            <a:r>
              <a:rPr lang="en-US" dirty="0"/>
              <a:t> </a:t>
            </a:r>
            <a:r>
              <a:rPr lang="en-US" dirty="0" smtClean="0"/>
              <a:t>(</a:t>
            </a:r>
            <a:r>
              <a:rPr lang="en-GB" dirty="0" smtClean="0"/>
              <a:t>Marriott, 2023)</a:t>
            </a:r>
            <a:endParaRPr lang="en-US" dirty="0" smtClean="0"/>
          </a:p>
          <a:p>
            <a:pPr marL="342900" indent="-342900" algn="just">
              <a:lnSpc>
                <a:spcPct val="150000"/>
              </a:lnSpc>
              <a:buFont typeface="Arial" panose="020B0604020202020204" pitchFamily="34" charset="0"/>
              <a:buChar char="•"/>
            </a:pPr>
            <a:r>
              <a:rPr lang="en-US" dirty="0" smtClean="0"/>
              <a:t> </a:t>
            </a:r>
            <a:r>
              <a:rPr lang="en-US" dirty="0"/>
              <a:t>It caters to sophisticated travellers looking for exceptional experiences. </a:t>
            </a:r>
            <a:endParaRPr lang="en-US" dirty="0" smtClean="0"/>
          </a:p>
          <a:p>
            <a:pPr marL="342900" indent="-342900" algn="just">
              <a:lnSpc>
                <a:spcPct val="150000"/>
              </a:lnSpc>
              <a:buFont typeface="Arial" panose="020B0604020202020204" pitchFamily="34" charset="0"/>
              <a:buChar char="•"/>
            </a:pPr>
            <a:r>
              <a:rPr lang="en-US" dirty="0" smtClean="0"/>
              <a:t>JW </a:t>
            </a:r>
            <a:r>
              <a:rPr lang="en-US" dirty="0"/>
              <a:t>Marriott is well-known for its unrelenting commitment to great service, exceptional hospitality, and providing guests with a world-class, luxurious stay.</a:t>
            </a:r>
            <a:endParaRPr lang="en-US" dirty="0"/>
          </a:p>
        </p:txBody>
      </p:sp>
      <p:sp>
        <p:nvSpPr>
          <p:cNvPr id="5" name="Slide Number Placeholder 4"/>
          <p:cNvSpPr>
            <a:spLocks noGrp="1"/>
          </p:cNvSpPr>
          <p:nvPr>
            <p:ph type="sldNum" sz="quarter" idx="11"/>
          </p:nvPr>
        </p:nvSpPr>
        <p:spPr/>
        <p:txBody>
          <a:bodyPr/>
          <a:lstStyle/>
          <a:p>
            <a:fld id="{294A09A9-5501-47C1-A89A-A340965A2BE2}" type="slidenum">
              <a:rPr lang="en-US" smtClean="0"/>
            </a:fld>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Quality Service in Hospitality</a:t>
            </a:r>
            <a:endParaRPr lang="en-US" dirty="0"/>
          </a:p>
        </p:txBody>
      </p:sp>
      <p:sp>
        <p:nvSpPr>
          <p:cNvPr id="5" name="Slide Number Placeholder 4"/>
          <p:cNvSpPr>
            <a:spLocks noGrp="1"/>
          </p:cNvSpPr>
          <p:nvPr>
            <p:ph type="sldNum" sz="quarter" idx="11"/>
          </p:nvPr>
        </p:nvSpPr>
        <p:spPr/>
        <p:txBody>
          <a:bodyPr/>
          <a:lstStyle/>
          <a:p>
            <a:fld id="{294A09A9-5501-47C1-A89A-A340965A2BE2}" type="slidenum">
              <a:rPr lang="en-US" smtClean="0"/>
            </a:fld>
            <a:endParaRPr lang="en-US" dirty="0"/>
          </a:p>
        </p:txBody>
      </p:sp>
      <p:sp>
        <p:nvSpPr>
          <p:cNvPr id="3" name="Content Placeholder 2"/>
          <p:cNvSpPr>
            <a:spLocks noGrp="1"/>
          </p:cNvSpPr>
          <p:nvPr>
            <p:ph idx="1"/>
          </p:nvPr>
        </p:nvSpPr>
        <p:spPr>
          <a:xfrm>
            <a:off x="609600" y="1600199"/>
            <a:ext cx="10972800" cy="4832131"/>
          </a:xfrm>
        </p:spPr>
        <p:txBody>
          <a:bodyPr>
            <a:noAutofit/>
          </a:bodyPr>
          <a:lstStyle/>
          <a:p>
            <a:pPr algn="just">
              <a:lnSpc>
                <a:spcPct val="160000"/>
              </a:lnSpc>
            </a:pPr>
            <a:r>
              <a:rPr lang="en-US" sz="1800" b="1" dirty="0" smtClean="0"/>
              <a:t>Definition of Quality Service: </a:t>
            </a:r>
            <a:r>
              <a:rPr lang="en-US" sz="1800" dirty="0" smtClean="0"/>
              <a:t>Quality service in the hospitality business refers to the constant </a:t>
            </a:r>
            <a:r>
              <a:rPr lang="en-US" sz="1800" dirty="0"/>
              <a:t>provision of extraordinary experiences that meet or exceed visitor expectations. It includes </a:t>
            </a:r>
            <a:r>
              <a:rPr lang="en-US" sz="1800" dirty="0" err="1"/>
              <a:t>personalised</a:t>
            </a:r>
            <a:r>
              <a:rPr lang="en-US" sz="1800" dirty="0"/>
              <a:t> service, efficient operations, and a real dedication to passenger </a:t>
            </a:r>
            <a:r>
              <a:rPr lang="en-US" sz="1800" dirty="0" smtClean="0"/>
              <a:t>happiness (</a:t>
            </a:r>
            <a:r>
              <a:rPr lang="en-US" sz="1800" dirty="0" err="1"/>
              <a:t>Ramya</a:t>
            </a:r>
            <a:r>
              <a:rPr lang="en-US" sz="1800" dirty="0"/>
              <a:t>, </a:t>
            </a:r>
            <a:r>
              <a:rPr lang="en-US" sz="1800" dirty="0" smtClean="0"/>
              <a:t>et al., 2019).</a:t>
            </a:r>
            <a:endParaRPr lang="en-US" sz="1800" dirty="0" smtClean="0"/>
          </a:p>
          <a:p>
            <a:pPr algn="just">
              <a:lnSpc>
                <a:spcPct val="160000"/>
              </a:lnSpc>
            </a:pPr>
            <a:r>
              <a:rPr lang="en-US" sz="1800" b="1" dirty="0" smtClean="0"/>
              <a:t>Ultimate </a:t>
            </a:r>
            <a:r>
              <a:rPr lang="en-US" sz="1800" b="1" dirty="0"/>
              <a:t>Importance in </a:t>
            </a:r>
            <a:r>
              <a:rPr lang="en-US" sz="1800" b="1" dirty="0" smtClean="0"/>
              <a:t>Hotels: </a:t>
            </a:r>
            <a:r>
              <a:rPr lang="en-US" sz="1800" dirty="0"/>
              <a:t>In the hotel industry, quality service has a direct impact on guest loyalty, reputation, and profitability. Satisfied customers are more likely to return and suggest the institution to others, ensuring the business's long-term viability</a:t>
            </a:r>
            <a:r>
              <a:rPr lang="en-US" sz="1800" dirty="0" smtClean="0"/>
              <a:t>.</a:t>
            </a:r>
            <a:endParaRPr lang="en-US" sz="1800" dirty="0" smtClean="0"/>
          </a:p>
          <a:p>
            <a:pPr algn="just">
              <a:lnSpc>
                <a:spcPct val="160000"/>
              </a:lnSpc>
            </a:pPr>
            <a:r>
              <a:rPr lang="en-US" sz="1800" b="1" dirty="0" smtClean="0"/>
              <a:t>Exemplification </a:t>
            </a:r>
            <a:r>
              <a:rPr lang="en-US" sz="1800" b="1" dirty="0"/>
              <a:t>by JW </a:t>
            </a:r>
            <a:r>
              <a:rPr lang="en-US" sz="1800" b="1" dirty="0" smtClean="0"/>
              <a:t>Marriott: </a:t>
            </a:r>
            <a:r>
              <a:rPr lang="en-US" sz="1800" dirty="0"/>
              <a:t>By </a:t>
            </a:r>
            <a:r>
              <a:rPr lang="en-US" sz="1800" dirty="0" smtClean="0"/>
              <a:t>thoroughly </a:t>
            </a:r>
            <a:r>
              <a:rPr lang="en-US" sz="1800" dirty="0"/>
              <a:t>training workers in anticipatory service, attention to detail, and </a:t>
            </a:r>
            <a:r>
              <a:rPr lang="en-US" sz="1800" dirty="0" err="1"/>
              <a:t>personalised</a:t>
            </a:r>
            <a:r>
              <a:rPr lang="en-US" sz="1800" dirty="0"/>
              <a:t> care, JW Marriott sets the gold standard for outstanding service. They </a:t>
            </a:r>
            <a:r>
              <a:rPr lang="en-US" sz="1800" dirty="0" err="1"/>
              <a:t>prioritise</a:t>
            </a:r>
            <a:r>
              <a:rPr lang="en-US" sz="1800" dirty="0"/>
              <a:t> the requirements of their guests, resulting in smooth and memorable stays that represent the brand's dedication to </a:t>
            </a:r>
            <a:r>
              <a:rPr lang="en-US" sz="1800" dirty="0" smtClean="0"/>
              <a:t>quality (</a:t>
            </a:r>
            <a:r>
              <a:rPr lang="en-US" sz="1800" dirty="0" err="1"/>
              <a:t>Vilana</a:t>
            </a:r>
            <a:r>
              <a:rPr lang="en-US" sz="1800" dirty="0"/>
              <a:t> </a:t>
            </a:r>
            <a:r>
              <a:rPr lang="en-US" sz="1800" dirty="0" smtClean="0"/>
              <a:t>Olmos and </a:t>
            </a:r>
            <a:r>
              <a:rPr lang="en-US" sz="1800" dirty="0"/>
              <a:t>Martín </a:t>
            </a:r>
            <a:r>
              <a:rPr lang="en-US" sz="1800" dirty="0" err="1" smtClean="0"/>
              <a:t>Miralles</a:t>
            </a:r>
            <a:r>
              <a:rPr lang="en-US" sz="1800" dirty="0" smtClean="0"/>
              <a:t>, 2019).</a:t>
            </a:r>
            <a:endParaRPr lang="en-GB"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Title 76"/>
          <p:cNvSpPr>
            <a:spLocks noGrp="1"/>
          </p:cNvSpPr>
          <p:nvPr>
            <p:ph type="title"/>
          </p:nvPr>
        </p:nvSpPr>
        <p:spPr/>
        <p:txBody>
          <a:bodyPr/>
          <a:lstStyle/>
          <a:p>
            <a:r>
              <a:rPr lang="en-GB" b="1" dirty="0"/>
              <a:t>The Significance of Hospitality</a:t>
            </a:r>
            <a:endParaRPr lang="en-US" dirty="0"/>
          </a:p>
        </p:txBody>
      </p:sp>
      <p:sp>
        <p:nvSpPr>
          <p:cNvPr id="5" name="Slide Number Placeholder 4"/>
          <p:cNvSpPr>
            <a:spLocks noGrp="1"/>
          </p:cNvSpPr>
          <p:nvPr>
            <p:ph type="sldNum" sz="quarter" idx="11"/>
          </p:nvPr>
        </p:nvSpPr>
        <p:spPr/>
        <p:txBody>
          <a:bodyPr/>
          <a:lstStyle/>
          <a:p>
            <a:fld id="{294A09A9-5501-47C1-A89A-A340965A2BE2}" type="slidenum">
              <a:rPr lang="en-US" smtClean="0"/>
            </a:fld>
            <a:endParaRPr lang="en-US" dirty="0"/>
          </a:p>
        </p:txBody>
      </p:sp>
      <p:sp>
        <p:nvSpPr>
          <p:cNvPr id="16" name="Rectangle 15"/>
          <p:cNvSpPr/>
          <p:nvPr/>
        </p:nvSpPr>
        <p:spPr>
          <a:xfrm>
            <a:off x="1308538" y="1592317"/>
            <a:ext cx="9569669" cy="3941377"/>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497722" y="1854845"/>
            <a:ext cx="9191297" cy="383181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b="1" dirty="0" smtClean="0"/>
              <a:t>The </a:t>
            </a:r>
            <a:r>
              <a:rPr lang="en-US" b="1" dirty="0"/>
              <a:t>Importance of Genuine </a:t>
            </a:r>
            <a:r>
              <a:rPr lang="en-US" b="1" dirty="0" smtClean="0"/>
              <a:t>Hospitality</a:t>
            </a:r>
            <a:r>
              <a:rPr lang="en-US" dirty="0" smtClean="0"/>
              <a:t>: </a:t>
            </a:r>
            <a:r>
              <a:rPr lang="en-US" dirty="0"/>
              <a:t>Genuine hospitality is essential for establishing memorable visitor experiences. It builds emotional relationships and leaves an indelible impact. It helps visitors feel valued and appreciated, which increases their overall pleasure and probability of returning</a:t>
            </a:r>
            <a:r>
              <a:rPr lang="en-US" dirty="0" smtClean="0"/>
              <a:t>.</a:t>
            </a:r>
            <a:endParaRPr lang="en-US" dirty="0" smtClean="0"/>
          </a:p>
          <a:p>
            <a:pPr marL="285750" indent="-285750" algn="just">
              <a:lnSpc>
                <a:spcPct val="150000"/>
              </a:lnSpc>
              <a:buFont typeface="Arial" panose="020B0604020202020204" pitchFamily="34" charset="0"/>
              <a:buChar char="•"/>
            </a:pPr>
            <a:r>
              <a:rPr lang="en-US" b="1" dirty="0" smtClean="0"/>
              <a:t>JW </a:t>
            </a:r>
            <a:r>
              <a:rPr lang="en-US" b="1" dirty="0"/>
              <a:t>Marriott's Culture of Warmth and </a:t>
            </a:r>
            <a:r>
              <a:rPr lang="en-US" b="1" dirty="0" smtClean="0"/>
              <a:t>Care: </a:t>
            </a:r>
            <a:r>
              <a:rPr lang="en-US" dirty="0"/>
              <a:t>Through intensive staff training and empowerment, JW Marriott instills a culture of warmth and </a:t>
            </a:r>
            <a:r>
              <a:rPr lang="en-US" dirty="0" smtClean="0"/>
              <a:t>care (</a:t>
            </a:r>
            <a:r>
              <a:rPr lang="en-GB" dirty="0" smtClean="0"/>
              <a:t>Marriott, 2023)</a:t>
            </a:r>
            <a:r>
              <a:rPr lang="en-US" dirty="0" smtClean="0"/>
              <a:t>. </a:t>
            </a:r>
            <a:r>
              <a:rPr lang="en-US" dirty="0"/>
              <a:t>Employees are urged to go above and above by anticipating guests' requirements and adding </a:t>
            </a:r>
            <a:r>
              <a:rPr lang="en-US" dirty="0" err="1"/>
              <a:t>personalised</a:t>
            </a:r>
            <a:r>
              <a:rPr lang="en-US" dirty="0"/>
              <a:t> touches. This genuine concern fosters a real sense of welcome and comfort.</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Title 76"/>
          <p:cNvSpPr>
            <a:spLocks noGrp="1"/>
          </p:cNvSpPr>
          <p:nvPr>
            <p:ph type="title"/>
          </p:nvPr>
        </p:nvSpPr>
        <p:spPr/>
        <p:txBody>
          <a:bodyPr/>
          <a:lstStyle/>
          <a:p>
            <a:r>
              <a:rPr lang="en-US" b="1" dirty="0"/>
              <a:t>Guest Services at JW Marriott</a:t>
            </a:r>
            <a:endParaRPr lang="en-US" dirty="0"/>
          </a:p>
        </p:txBody>
      </p:sp>
      <p:sp>
        <p:nvSpPr>
          <p:cNvPr id="5" name="Slide Number Placeholder 4"/>
          <p:cNvSpPr>
            <a:spLocks noGrp="1"/>
          </p:cNvSpPr>
          <p:nvPr>
            <p:ph type="sldNum" sz="quarter" idx="11"/>
          </p:nvPr>
        </p:nvSpPr>
        <p:spPr/>
        <p:txBody>
          <a:bodyPr/>
          <a:lstStyle/>
          <a:p>
            <a:fld id="{294A09A9-5501-47C1-A89A-A340965A2BE2}" type="slidenum">
              <a:rPr lang="en-US" smtClean="0"/>
            </a:fld>
            <a:endParaRPr lang="en-US" dirty="0"/>
          </a:p>
        </p:txBody>
      </p:sp>
      <p:sp>
        <p:nvSpPr>
          <p:cNvPr id="16" name="Rectangle 15"/>
          <p:cNvSpPr/>
          <p:nvPr/>
        </p:nvSpPr>
        <p:spPr>
          <a:xfrm>
            <a:off x="1308538" y="1592317"/>
            <a:ext cx="9569669" cy="3941377"/>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497723" y="1672744"/>
            <a:ext cx="9191297" cy="383181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b="1" dirty="0" smtClean="0"/>
              <a:t>JW </a:t>
            </a:r>
            <a:r>
              <a:rPr lang="en-US" b="1" dirty="0"/>
              <a:t>Marriott Guest </a:t>
            </a:r>
            <a:r>
              <a:rPr lang="en-US" b="1" dirty="0" smtClean="0"/>
              <a:t>Services: </a:t>
            </a:r>
            <a:r>
              <a:rPr lang="en-US" dirty="0"/>
              <a:t>JW Marriott provides a variety of services, including </a:t>
            </a:r>
            <a:r>
              <a:rPr lang="en-US" dirty="0" smtClean="0"/>
              <a:t>personalization </a:t>
            </a:r>
            <a:r>
              <a:rPr lang="en-US" dirty="0"/>
              <a:t>based on guest preferences, concierge assistance, and facilities such as spas, fitness </a:t>
            </a:r>
            <a:r>
              <a:rPr lang="en-US" dirty="0" smtClean="0"/>
              <a:t>centers, </a:t>
            </a:r>
            <a:r>
              <a:rPr lang="en-US" dirty="0"/>
              <a:t>and fine dining</a:t>
            </a:r>
            <a:r>
              <a:rPr lang="en-US" dirty="0" smtClean="0"/>
              <a:t>.</a:t>
            </a:r>
            <a:endParaRPr lang="en-US" dirty="0" smtClean="0"/>
          </a:p>
          <a:p>
            <a:pPr marL="285750" indent="-285750" algn="just">
              <a:lnSpc>
                <a:spcPct val="150000"/>
              </a:lnSpc>
              <a:buFont typeface="Arial" panose="020B0604020202020204" pitchFamily="34" charset="0"/>
              <a:buChar char="•"/>
            </a:pPr>
            <a:r>
              <a:rPr lang="en-US" b="1" dirty="0" smtClean="0"/>
              <a:t>Enhanced Happiness: </a:t>
            </a:r>
            <a:r>
              <a:rPr lang="en-US" dirty="0"/>
              <a:t>These services improve client happiness by </a:t>
            </a:r>
            <a:r>
              <a:rPr lang="en-US" dirty="0" err="1"/>
              <a:t>personalising</a:t>
            </a:r>
            <a:r>
              <a:rPr lang="en-US" dirty="0"/>
              <a:t> experiences to individual tastes, giving expert local advice, and delivering opulent amenities, making guests feel cared for and </a:t>
            </a:r>
            <a:r>
              <a:rPr lang="en-US" dirty="0" smtClean="0"/>
              <a:t>cherished</a:t>
            </a:r>
            <a:r>
              <a:rPr lang="en-US" dirty="0"/>
              <a:t> </a:t>
            </a:r>
            <a:r>
              <a:rPr lang="en-US" dirty="0" smtClean="0"/>
              <a:t>(</a:t>
            </a:r>
            <a:r>
              <a:rPr lang="en-US" dirty="0" err="1" smtClean="0"/>
              <a:t>Lukanova</a:t>
            </a:r>
            <a:r>
              <a:rPr lang="en-US" dirty="0" smtClean="0"/>
              <a:t> and </a:t>
            </a:r>
            <a:r>
              <a:rPr lang="en-US" dirty="0" err="1"/>
              <a:t>Ilieva</a:t>
            </a:r>
            <a:r>
              <a:rPr lang="en-US" dirty="0" smtClean="0"/>
              <a:t>, 2019)</a:t>
            </a:r>
            <a:endParaRPr lang="en-US" dirty="0" smtClean="0"/>
          </a:p>
          <a:p>
            <a:pPr marL="285750" indent="-285750" algn="just">
              <a:lnSpc>
                <a:spcPct val="150000"/>
              </a:lnSpc>
              <a:buFont typeface="Arial" panose="020B0604020202020204" pitchFamily="34" charset="0"/>
              <a:buChar char="•"/>
            </a:pPr>
            <a:r>
              <a:rPr lang="en-US" b="1" dirty="0" smtClean="0"/>
              <a:t>Repeat </a:t>
            </a:r>
            <a:r>
              <a:rPr lang="en-US" b="1" dirty="0"/>
              <a:t>Business and </a:t>
            </a:r>
            <a:r>
              <a:rPr lang="en-US" b="1" dirty="0" smtClean="0"/>
              <a:t>Reputation: </a:t>
            </a:r>
            <a:r>
              <a:rPr lang="en-US" dirty="0"/>
              <a:t>As a consequence of this, JW Marriott has boosted repeat business and a solid reputation, making it a top choice for travellers seeking extraordinary, </a:t>
            </a:r>
            <a:r>
              <a:rPr lang="en-US" dirty="0" err="1"/>
              <a:t>personalised</a:t>
            </a:r>
            <a:r>
              <a:rPr lang="en-US" dirty="0"/>
              <a:t> experiences.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Guest-Centric Approach</a:t>
            </a:r>
            <a:endParaRPr lang="en-US" dirty="0"/>
          </a:p>
        </p:txBody>
      </p:sp>
      <p:sp>
        <p:nvSpPr>
          <p:cNvPr id="4" name="Footer Placeholder 3"/>
          <p:cNvSpPr>
            <a:spLocks noGrp="1"/>
          </p:cNvSpPr>
          <p:nvPr>
            <p:ph type="ftr" sz="quarter" idx="10"/>
          </p:nvPr>
        </p:nvSpPr>
        <p:spPr>
          <a:xfrm>
            <a:off x="398664" y="6356350"/>
            <a:ext cx="4114800" cy="365125"/>
          </a:xfrm>
        </p:spPr>
        <p:txBody>
          <a:bodyPr/>
          <a:lstStyle/>
          <a:p>
            <a:r>
              <a:rPr lang="en-US"/>
              <a:t>Presentation title</a:t>
            </a:r>
            <a:endParaRPr lang="en-US" dirty="0"/>
          </a:p>
        </p:txBody>
      </p:sp>
      <p:sp>
        <p:nvSpPr>
          <p:cNvPr id="5" name="Slide Number Placeholder 4"/>
          <p:cNvSpPr>
            <a:spLocks noGrp="1"/>
          </p:cNvSpPr>
          <p:nvPr>
            <p:ph type="sldNum" sz="quarter" idx="11"/>
          </p:nvPr>
        </p:nvSpPr>
        <p:spPr>
          <a:xfrm>
            <a:off x="9067797" y="6356350"/>
            <a:ext cx="2743200" cy="365125"/>
          </a:xfrm>
        </p:spPr>
        <p:txBody>
          <a:bodyPr/>
          <a:lstStyle/>
          <a:p>
            <a:fld id="{294A09A9-5501-47C1-A89A-A340965A2BE2}" type="slidenum">
              <a:rPr lang="en-US" smtClean="0"/>
            </a:fld>
            <a:endParaRPr lang="en-US" dirty="0"/>
          </a:p>
        </p:txBody>
      </p:sp>
      <p:sp>
        <p:nvSpPr>
          <p:cNvPr id="3" name="Content Placeholder 2"/>
          <p:cNvSpPr>
            <a:spLocks noGrp="1"/>
          </p:cNvSpPr>
          <p:nvPr>
            <p:ph idx="1"/>
          </p:nvPr>
        </p:nvSpPr>
        <p:spPr/>
        <p:txBody>
          <a:bodyPr>
            <a:normAutofit fontScale="70000" lnSpcReduction="20000"/>
          </a:bodyPr>
          <a:lstStyle/>
          <a:p>
            <a:pPr algn="just">
              <a:lnSpc>
                <a:spcPct val="160000"/>
              </a:lnSpc>
            </a:pPr>
            <a:r>
              <a:rPr lang="en-US" b="1" dirty="0" smtClean="0"/>
              <a:t>Guest-Centric Approach</a:t>
            </a:r>
            <a:r>
              <a:rPr lang="en-US" b="1" dirty="0"/>
              <a:t>:</a:t>
            </a:r>
            <a:r>
              <a:rPr lang="en-US" b="1" dirty="0" smtClean="0"/>
              <a:t> </a:t>
            </a:r>
            <a:r>
              <a:rPr lang="en-US" dirty="0"/>
              <a:t>JW Marriott's steadfast dedication to guest-centricity is exemplified by its "Guest Request" </a:t>
            </a:r>
            <a:r>
              <a:rPr lang="en-US" dirty="0" smtClean="0"/>
              <a:t>program, </a:t>
            </a:r>
            <a:r>
              <a:rPr lang="en-US" dirty="0"/>
              <a:t>in which staff attempts to complete individual requests quickly and with </a:t>
            </a:r>
            <a:r>
              <a:rPr lang="en-US" dirty="0" err="1"/>
              <a:t>personalised</a:t>
            </a:r>
            <a:r>
              <a:rPr lang="en-US" dirty="0"/>
              <a:t> </a:t>
            </a:r>
            <a:r>
              <a:rPr lang="en-US" dirty="0" smtClean="0"/>
              <a:t>attention (</a:t>
            </a:r>
            <a:r>
              <a:rPr lang="en-GB" dirty="0" smtClean="0"/>
              <a:t>Solis, 2023)</a:t>
            </a:r>
            <a:r>
              <a:rPr lang="en-US" dirty="0" smtClean="0"/>
              <a:t>.</a:t>
            </a:r>
            <a:endParaRPr lang="en-US" dirty="0" smtClean="0"/>
          </a:p>
          <a:p>
            <a:pPr algn="just">
              <a:lnSpc>
                <a:spcPct val="160000"/>
              </a:lnSpc>
            </a:pPr>
            <a:r>
              <a:rPr lang="en-US" b="1" dirty="0" smtClean="0"/>
              <a:t>Memorable Experiences: </a:t>
            </a:r>
            <a:r>
              <a:rPr lang="en-US" dirty="0"/>
              <a:t>For example, a recent guest's request for a surprise birthday party was </a:t>
            </a:r>
            <a:r>
              <a:rPr lang="en-US" dirty="0" smtClean="0"/>
              <a:t>honored </a:t>
            </a:r>
            <a:r>
              <a:rPr lang="en-US" dirty="0"/>
              <a:t>with a </a:t>
            </a:r>
            <a:r>
              <a:rPr lang="en-US" dirty="0" err="1"/>
              <a:t>personalised</a:t>
            </a:r>
            <a:r>
              <a:rPr lang="en-US" dirty="0"/>
              <a:t> cake and decorations in their suite, demonstrating JW Marriott's commitment to creating unforgettable experiences that transform visitors into devoted advocates.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Sustainability and Community Engagement</a:t>
            </a:r>
            <a:endParaRPr lang="en-US" dirty="0"/>
          </a:p>
        </p:txBody>
      </p:sp>
      <p:sp>
        <p:nvSpPr>
          <p:cNvPr id="4" name="Slide Number Placeholder 3"/>
          <p:cNvSpPr>
            <a:spLocks noGrp="1"/>
          </p:cNvSpPr>
          <p:nvPr>
            <p:ph type="sldNum" sz="quarter" idx="11"/>
          </p:nvPr>
        </p:nvSpPr>
        <p:spPr/>
        <p:txBody>
          <a:bodyPr/>
          <a:lstStyle/>
          <a:p>
            <a:fld id="{294A09A9-5501-47C1-A89A-A340965A2BE2}" type="slidenum">
              <a:rPr lang="en-US" smtClean="0"/>
            </a:fld>
            <a:endParaRPr lang="en-US" dirty="0"/>
          </a:p>
        </p:txBody>
      </p:sp>
      <p:sp>
        <p:nvSpPr>
          <p:cNvPr id="5" name="Content Placeholder 4"/>
          <p:cNvSpPr>
            <a:spLocks noGrp="1"/>
          </p:cNvSpPr>
          <p:nvPr>
            <p:ph sz="quarter" idx="12"/>
          </p:nvPr>
        </p:nvSpPr>
        <p:spPr>
          <a:xfrm>
            <a:off x="975360" y="2615184"/>
            <a:ext cx="10241280" cy="3769850"/>
          </a:xfrm>
        </p:spPr>
        <p:txBody>
          <a:bodyPr>
            <a:noAutofit/>
          </a:bodyPr>
          <a:lstStyle/>
          <a:p>
            <a:pPr algn="just">
              <a:lnSpc>
                <a:spcPct val="150000"/>
              </a:lnSpc>
            </a:pPr>
            <a:r>
              <a:rPr lang="en-US" sz="2000" b="1" dirty="0" smtClean="0"/>
              <a:t>Sustainability </a:t>
            </a:r>
            <a:r>
              <a:rPr lang="en-US" sz="2000" b="1" dirty="0"/>
              <a:t>and Community </a:t>
            </a:r>
            <a:r>
              <a:rPr lang="en-US" sz="2000" b="1" dirty="0" smtClean="0"/>
              <a:t>Engagement: </a:t>
            </a:r>
            <a:r>
              <a:rPr lang="en-US" sz="2000" dirty="0"/>
              <a:t>JW Marriott </a:t>
            </a:r>
            <a:r>
              <a:rPr lang="en-US" sz="2000" dirty="0" smtClean="0"/>
              <a:t>practices </a:t>
            </a:r>
            <a:r>
              <a:rPr lang="en-US" sz="2000" dirty="0"/>
              <a:t>eco-friendly </a:t>
            </a:r>
            <a:r>
              <a:rPr lang="en-US" sz="2000" dirty="0" smtClean="0"/>
              <a:t>practices </a:t>
            </a:r>
            <a:r>
              <a:rPr lang="en-US" sz="2000" dirty="0"/>
              <a:t>such as decreasing energy and water use. They also demonstrate corporate responsibility by engaging with local communities through partnerships, charity, and cultural </a:t>
            </a:r>
            <a:r>
              <a:rPr lang="en-US" sz="2000" dirty="0" smtClean="0"/>
              <a:t>program (</a:t>
            </a:r>
            <a:r>
              <a:rPr lang="en-US" sz="2000" dirty="0" err="1" smtClean="0"/>
              <a:t>Raub</a:t>
            </a:r>
            <a:r>
              <a:rPr lang="en-US" sz="2000" dirty="0" smtClean="0"/>
              <a:t> and Martin-Rios, 2019).</a:t>
            </a:r>
            <a:endParaRPr lang="en-US" sz="2000" dirty="0" smtClean="0"/>
          </a:p>
          <a:p>
            <a:pPr algn="just">
              <a:lnSpc>
                <a:spcPct val="150000"/>
              </a:lnSpc>
            </a:pPr>
            <a:r>
              <a:rPr lang="en-US" sz="2000" b="1" dirty="0" smtClean="0"/>
              <a:t>Positive </a:t>
            </a:r>
            <a:r>
              <a:rPr lang="en-US" sz="2000" b="1" dirty="0"/>
              <a:t>visitor </a:t>
            </a:r>
            <a:r>
              <a:rPr lang="en-US" sz="2000" b="1" dirty="0" smtClean="0"/>
              <a:t>Experience: </a:t>
            </a:r>
            <a:r>
              <a:rPr lang="en-US" sz="2000" dirty="0"/>
              <a:t>These initiatives match with guests' growing environmental awareness, allowing them to enjoy guilt-free luxury and meaningful relationships, enriching the entire visitor experience with a feeling of purpose and connection to the place.</a:t>
            </a:r>
            <a:endParaRPr lang="en-GB"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1720" y="268960"/>
            <a:ext cx="4974336" cy="1325880"/>
          </a:xfrm>
        </p:spPr>
        <p:txBody>
          <a:bodyPr/>
          <a:lstStyle/>
          <a:p>
            <a:r>
              <a:rPr lang="en-GB" b="1" dirty="0"/>
              <a:t>Conclusion</a:t>
            </a:r>
            <a:endParaRPr lang="en-US" dirty="0"/>
          </a:p>
        </p:txBody>
      </p:sp>
      <p:sp>
        <p:nvSpPr>
          <p:cNvPr id="26" name="Text Placeholder 25"/>
          <p:cNvSpPr>
            <a:spLocks noGrp="1"/>
          </p:cNvSpPr>
          <p:nvPr>
            <p:ph type="body" sz="quarter" idx="13"/>
          </p:nvPr>
        </p:nvSpPr>
        <p:spPr/>
        <p:txBody>
          <a:bodyPr/>
          <a:lstStyle/>
          <a:p>
            <a:r>
              <a:rPr lang="en-US" dirty="0"/>
              <a:t>C</a:t>
            </a:r>
            <a:endParaRPr lang="en-US" dirty="0"/>
          </a:p>
        </p:txBody>
      </p:sp>
      <p:pic>
        <p:nvPicPr>
          <p:cNvPr id="10" name="Picture 9" descr="Floral leaf accent"/>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flipH="1">
            <a:off x="990394" y="3301247"/>
            <a:ext cx="1250823" cy="794641"/>
          </a:xfrm>
          <a:prstGeom prst="rect">
            <a:avLst/>
          </a:prstGeom>
        </p:spPr>
      </p:pic>
      <p:sp>
        <p:nvSpPr>
          <p:cNvPr id="9" name="Slide Number Placeholder 7"/>
          <p:cNvSpPr>
            <a:spLocks noGrp="1"/>
          </p:cNvSpPr>
          <p:nvPr>
            <p:ph type="sldNum" sz="quarter" idx="12"/>
          </p:nvPr>
        </p:nvSpPr>
        <p:spPr/>
        <p:txBody>
          <a:bodyPr/>
          <a:lstStyle/>
          <a:p>
            <a:fld id="{294A09A9-5501-47C1-A89A-A340965A2BE2}" type="slidenum">
              <a:rPr lang="en-US" smtClean="0"/>
            </a:fld>
            <a:endParaRPr lang="en-US" dirty="0"/>
          </a:p>
        </p:txBody>
      </p:sp>
      <p:sp>
        <p:nvSpPr>
          <p:cNvPr id="14" name="TextBox 13"/>
          <p:cNvSpPr txBox="1"/>
          <p:nvPr/>
        </p:nvSpPr>
        <p:spPr>
          <a:xfrm>
            <a:off x="5139559" y="1592317"/>
            <a:ext cx="6321972" cy="470898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000" dirty="0"/>
              <a:t>JW Marriott stands apart in terms of excellent service and hospitality by </a:t>
            </a:r>
            <a:r>
              <a:rPr lang="en-US" sz="2000" dirty="0" err="1" smtClean="0"/>
              <a:t>emphasising</a:t>
            </a:r>
            <a:r>
              <a:rPr lang="en-US" sz="2000" dirty="0" smtClean="0"/>
              <a:t> </a:t>
            </a:r>
            <a:r>
              <a:rPr lang="en-US" sz="2000" dirty="0" err="1"/>
              <a:t>personalised</a:t>
            </a:r>
            <a:r>
              <a:rPr lang="en-US" sz="2000" dirty="0"/>
              <a:t> care, genuine warmth, and sensitivity to client preferences. </a:t>
            </a:r>
            <a:endParaRPr lang="en-US" sz="2000" dirty="0" smtClean="0"/>
          </a:p>
          <a:p>
            <a:pPr marL="285750" indent="-285750" algn="just">
              <a:lnSpc>
                <a:spcPct val="150000"/>
              </a:lnSpc>
              <a:buFont typeface="Arial" panose="020B0604020202020204" pitchFamily="34" charset="0"/>
              <a:buChar char="•"/>
            </a:pPr>
            <a:r>
              <a:rPr lang="en-US" sz="2000" dirty="0" smtClean="0"/>
              <a:t>Their </a:t>
            </a:r>
            <a:r>
              <a:rPr lang="en-US" sz="2000" dirty="0"/>
              <a:t>extensive guest services, which include concierge assistance and amenities, improve client </a:t>
            </a:r>
            <a:r>
              <a:rPr lang="en-US" sz="2000" dirty="0" smtClean="0"/>
              <a:t>happiness.</a:t>
            </a:r>
            <a:endParaRPr lang="en-US" sz="2000" dirty="0" smtClean="0"/>
          </a:p>
          <a:p>
            <a:pPr marL="285750" indent="-285750" algn="just">
              <a:lnSpc>
                <a:spcPct val="150000"/>
              </a:lnSpc>
              <a:buFont typeface="Arial" panose="020B0604020202020204" pitchFamily="34" charset="0"/>
              <a:buChar char="•"/>
            </a:pPr>
            <a:r>
              <a:rPr lang="en-US" sz="2000" dirty="0" smtClean="0"/>
              <a:t>These </a:t>
            </a:r>
            <a:r>
              <a:rPr lang="en-US" sz="2000" dirty="0"/>
              <a:t>elements are critical in the competitive hospitality sector for promoting visitor loyalty, excellent ratings, and long-term economic success.</a:t>
            </a:r>
            <a:endParaRPr lang="en-GB"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Title 76"/>
          <p:cNvSpPr>
            <a:spLocks noGrp="1"/>
          </p:cNvSpPr>
          <p:nvPr>
            <p:ph type="title"/>
          </p:nvPr>
        </p:nvSpPr>
        <p:spPr>
          <a:xfrm>
            <a:off x="386255" y="112988"/>
            <a:ext cx="11430000" cy="801414"/>
          </a:xfrm>
        </p:spPr>
        <p:txBody>
          <a:bodyPr/>
          <a:lstStyle/>
          <a:p>
            <a:r>
              <a:rPr lang="en-US" b="1" dirty="0" smtClean="0"/>
              <a:t>References</a:t>
            </a:r>
            <a:endParaRPr lang="en-US" dirty="0"/>
          </a:p>
        </p:txBody>
      </p:sp>
      <p:sp>
        <p:nvSpPr>
          <p:cNvPr id="5" name="Slide Number Placeholder 4"/>
          <p:cNvSpPr>
            <a:spLocks noGrp="1"/>
          </p:cNvSpPr>
          <p:nvPr>
            <p:ph type="sldNum" sz="quarter" idx="11"/>
          </p:nvPr>
        </p:nvSpPr>
        <p:spPr/>
        <p:txBody>
          <a:bodyPr/>
          <a:lstStyle/>
          <a:p>
            <a:fld id="{294A09A9-5501-47C1-A89A-A340965A2BE2}" type="slidenum">
              <a:rPr lang="en-US" smtClean="0"/>
            </a:fld>
            <a:endParaRPr lang="en-US" dirty="0"/>
          </a:p>
        </p:txBody>
      </p:sp>
      <p:sp>
        <p:nvSpPr>
          <p:cNvPr id="3" name="TextBox 2"/>
          <p:cNvSpPr txBox="1"/>
          <p:nvPr/>
        </p:nvSpPr>
        <p:spPr>
          <a:xfrm>
            <a:off x="1213945" y="1141843"/>
            <a:ext cx="9774621" cy="4585871"/>
          </a:xfrm>
          <a:prstGeom prst="rect">
            <a:avLst/>
          </a:prstGeom>
          <a:noFill/>
        </p:spPr>
        <p:txBody>
          <a:bodyPr wrap="square" rtlCol="0">
            <a:spAutoFit/>
          </a:bodyPr>
          <a:lstStyle/>
          <a:p>
            <a:pPr marL="285750" indent="-285750">
              <a:buFont typeface="Arial" panose="020B0604020202020204" pitchFamily="34" charset="0"/>
              <a:buChar char="•"/>
            </a:pPr>
            <a:r>
              <a:rPr lang="en-US" sz="1600" dirty="0" err="1"/>
              <a:t>Lukanova</a:t>
            </a:r>
            <a:r>
              <a:rPr lang="en-US" sz="1600" dirty="0"/>
              <a:t>, G. and </a:t>
            </a:r>
            <a:r>
              <a:rPr lang="en-US" sz="1600" dirty="0" err="1"/>
              <a:t>Ilieva</a:t>
            </a:r>
            <a:r>
              <a:rPr lang="en-US" sz="1600" dirty="0"/>
              <a:t>, G., 2019. Robots, artificial intelligence, and service automation in hotels. In </a:t>
            </a:r>
            <a:r>
              <a:rPr lang="en-US" sz="1600" i="1" dirty="0"/>
              <a:t>Robots, artificial intelligence, and service automation in travel, tourism and hospitality</a:t>
            </a:r>
            <a:r>
              <a:rPr lang="en-US" sz="1600" dirty="0"/>
              <a:t> (pp. 157-183). Emerald Publishing Limited.</a:t>
            </a:r>
            <a:endParaRPr lang="en-GB" sz="1600" dirty="0"/>
          </a:p>
          <a:p>
            <a:pPr marL="285750" indent="-285750">
              <a:buFont typeface="Arial" panose="020B0604020202020204" pitchFamily="34" charset="0"/>
              <a:buChar char="•"/>
            </a:pPr>
            <a:r>
              <a:rPr lang="en-GB" sz="1600" dirty="0"/>
              <a:t>Marriott. (2023) Core Values &amp; Heritage [Online]. Available at: </a:t>
            </a:r>
            <a:r>
              <a:rPr lang="en-GB" sz="1600" u="sng" dirty="0">
                <a:hlinkClick r:id="rId1"/>
              </a:rPr>
              <a:t>https://www.marriott.com/en-gb/culture-and-values/core-values.mi</a:t>
            </a:r>
            <a:r>
              <a:rPr lang="en-GB" sz="1600" dirty="0"/>
              <a:t>. [Accessed on: 11/10/2023]. </a:t>
            </a:r>
            <a:endParaRPr lang="en-GB" sz="1600" dirty="0"/>
          </a:p>
          <a:p>
            <a:pPr marL="285750" indent="-285750">
              <a:buFont typeface="Arial" panose="020B0604020202020204" pitchFamily="34" charset="0"/>
              <a:buChar char="•"/>
            </a:pPr>
            <a:r>
              <a:rPr lang="en-GB" sz="1600" dirty="0"/>
              <a:t>Marriott. (2023) Our Story of Innovation [Online]. Available at: </a:t>
            </a:r>
            <a:r>
              <a:rPr lang="en-GB" sz="1600" u="sng" dirty="0">
                <a:hlinkClick r:id="rId2"/>
              </a:rPr>
              <a:t>https://www.marriott.com/about/culture-and-values/history.mi</a:t>
            </a:r>
            <a:r>
              <a:rPr lang="en-GB" sz="1600" dirty="0"/>
              <a:t>. [Accessed on: 11/10/2023]. </a:t>
            </a:r>
            <a:endParaRPr lang="en-GB" sz="1600" dirty="0"/>
          </a:p>
          <a:p>
            <a:pPr marL="285750" indent="-285750">
              <a:buFont typeface="Arial" panose="020B0604020202020204" pitchFamily="34" charset="0"/>
              <a:buChar char="•"/>
            </a:pPr>
            <a:r>
              <a:rPr lang="en-US" sz="1600" dirty="0" err="1"/>
              <a:t>Ramya</a:t>
            </a:r>
            <a:r>
              <a:rPr lang="en-US" sz="1600" dirty="0"/>
              <a:t>, N., </a:t>
            </a:r>
            <a:r>
              <a:rPr lang="en-US" sz="1600" dirty="0" err="1"/>
              <a:t>Kowsalya</a:t>
            </a:r>
            <a:r>
              <a:rPr lang="en-US" sz="1600" dirty="0"/>
              <a:t>, A. and </a:t>
            </a:r>
            <a:r>
              <a:rPr lang="en-US" sz="1600" dirty="0" err="1"/>
              <a:t>Dharanipriya</a:t>
            </a:r>
            <a:r>
              <a:rPr lang="en-US" sz="1600" dirty="0"/>
              <a:t>, K., 2019. Service quality and its dimensions. </a:t>
            </a:r>
            <a:r>
              <a:rPr lang="en-US" sz="1600" i="1" dirty="0"/>
              <a:t>EPRA International Journal of Research &amp; Development</a:t>
            </a:r>
            <a:r>
              <a:rPr lang="en-US" sz="1600" dirty="0"/>
              <a:t>, </a:t>
            </a:r>
            <a:r>
              <a:rPr lang="en-US" sz="1600" i="1" dirty="0"/>
              <a:t>4</a:t>
            </a:r>
            <a:r>
              <a:rPr lang="en-US" sz="1600" dirty="0"/>
              <a:t>(2), pp.38-41.</a:t>
            </a:r>
            <a:endParaRPr lang="en-GB" sz="1600" dirty="0"/>
          </a:p>
          <a:p>
            <a:pPr marL="285750" indent="-285750">
              <a:buFont typeface="Arial" panose="020B0604020202020204" pitchFamily="34" charset="0"/>
              <a:buChar char="•"/>
            </a:pPr>
            <a:r>
              <a:rPr lang="en-US" sz="1600" dirty="0" err="1"/>
              <a:t>Raub</a:t>
            </a:r>
            <a:r>
              <a:rPr lang="en-US" sz="1600" dirty="0"/>
              <a:t>, S.P. and Martin-Rios, C., 2019. “Think sustainable, act local”–a stakeholder-filter-model for translating SDGs into sustainability initiatives with local impact. </a:t>
            </a:r>
            <a:r>
              <a:rPr lang="en-US" sz="1600" i="1" dirty="0"/>
              <a:t>International Journal of Contemporary Hospitality Management</a:t>
            </a:r>
            <a:r>
              <a:rPr lang="en-US" sz="1600" dirty="0"/>
              <a:t>, </a:t>
            </a:r>
            <a:r>
              <a:rPr lang="en-US" sz="1600" i="1" dirty="0"/>
              <a:t>31</a:t>
            </a:r>
            <a:r>
              <a:rPr lang="en-US" sz="1600" dirty="0"/>
              <a:t>(6), pp.2428-2447.</a:t>
            </a:r>
            <a:endParaRPr lang="en-GB" sz="1600" dirty="0"/>
          </a:p>
          <a:p>
            <a:pPr marL="285750" indent="-285750">
              <a:buFont typeface="Arial" panose="020B0604020202020204" pitchFamily="34" charset="0"/>
              <a:buChar char="•"/>
            </a:pPr>
            <a:r>
              <a:rPr lang="en-GB" sz="1600" dirty="0"/>
              <a:t>Solis, B. (2023) </a:t>
            </a:r>
            <a:r>
              <a:rPr lang="en-US" sz="1600" dirty="0"/>
              <a:t>At Marriott International, Investing In Guest Experiences Fosters Loyalty And Drives Business Growth </a:t>
            </a:r>
            <a:r>
              <a:rPr lang="en-GB" sz="1600" dirty="0"/>
              <a:t>[Online]. Available at: </a:t>
            </a:r>
            <a:r>
              <a:rPr lang="en-GB" sz="1600" u="sng" dirty="0">
                <a:hlinkClick r:id="rId3"/>
              </a:rPr>
              <a:t>https://www.forbes.com/sites/briansolis/2018/08/29/at-marriott-international-investing-in-guest-experiences-fosters-loyalty-and-drives-business-growth/?sh=168bd6671b26</a:t>
            </a:r>
            <a:r>
              <a:rPr lang="en-GB" sz="1600" dirty="0"/>
              <a:t>. [Accessed on: 11/10/2023]. </a:t>
            </a:r>
            <a:endParaRPr lang="en-GB" sz="1600" dirty="0"/>
          </a:p>
          <a:p>
            <a:pPr marL="285750" indent="-285750">
              <a:buFont typeface="Arial" panose="020B0604020202020204" pitchFamily="34" charset="0"/>
              <a:buChar char="•"/>
            </a:pPr>
            <a:r>
              <a:rPr lang="en-US" sz="1600" dirty="0" err="1"/>
              <a:t>Vilana</a:t>
            </a:r>
            <a:r>
              <a:rPr lang="en-US" sz="1600" dirty="0"/>
              <a:t> Olmos, A. and Martín </a:t>
            </a:r>
            <a:r>
              <a:rPr lang="en-US" sz="1600" dirty="0" err="1"/>
              <a:t>Miralles</a:t>
            </a:r>
            <a:r>
              <a:rPr lang="en-US" sz="1600" dirty="0"/>
              <a:t>, A., 2019. Should the Employee Promise of Ritz Carlton Gold Standards be updated?.</a:t>
            </a:r>
            <a:endParaRPr lang="en-GB" sz="1600" dirty="0"/>
          </a:p>
        </p:txBody>
      </p:sp>
    </p:spTree>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TM56410444</Template>
  <TotalTime>0</TotalTime>
  <Words>6017</Words>
  <Application>WPS Writer</Application>
  <PresentationFormat>Custom</PresentationFormat>
  <Paragraphs>85</Paragraphs>
  <Slides>10</Slides>
  <Notes>9</Notes>
  <HiddenSlides>0</HiddenSlides>
  <MMClips>0</MMClips>
  <ScaleCrop>false</ScaleCrop>
  <HeadingPairs>
    <vt:vector size="6" baseType="variant">
      <vt:variant>
        <vt:lpstr>已用的字体</vt:lpstr>
      </vt:variant>
      <vt:variant>
        <vt:i4>16</vt:i4>
      </vt:variant>
      <vt:variant>
        <vt:lpstr>主题</vt:lpstr>
      </vt:variant>
      <vt:variant>
        <vt:i4>1</vt:i4>
      </vt:variant>
      <vt:variant>
        <vt:lpstr>幻灯片标题</vt:lpstr>
      </vt:variant>
      <vt:variant>
        <vt:i4>10</vt:i4>
      </vt:variant>
    </vt:vector>
  </HeadingPairs>
  <TitlesOfParts>
    <vt:vector size="27" baseType="lpstr">
      <vt:lpstr>Arial</vt:lpstr>
      <vt:lpstr>SimSun</vt:lpstr>
      <vt:lpstr>Wingdings</vt:lpstr>
      <vt:lpstr>Gill Sans Nova Light</vt:lpstr>
      <vt:lpstr>苹方-简</vt:lpstr>
      <vt:lpstr>Baskerville</vt:lpstr>
      <vt:lpstr>Gill Sans Light</vt:lpstr>
      <vt:lpstr>Gill Sans Nova</vt:lpstr>
      <vt:lpstr>Baskerville Old Face</vt:lpstr>
      <vt:lpstr>宋体-简</vt:lpstr>
      <vt:lpstr>Calibri Light</vt:lpstr>
      <vt:lpstr>Calibri</vt:lpstr>
      <vt:lpstr>Microsoft YaHei</vt:lpstr>
      <vt:lpstr>汉仪旗黑</vt:lpstr>
      <vt:lpstr>Helvetica Neue</vt:lpstr>
      <vt:lpstr>Arial Unicode MS</vt:lpstr>
      <vt:lpstr>Office Theme</vt:lpstr>
      <vt:lpstr>The role and importance of quality service, hospitality and guest services in the hospitality industry</vt:lpstr>
      <vt:lpstr>Table of Content</vt:lpstr>
      <vt:lpstr>Introduction to JW Marriott</vt:lpstr>
      <vt:lpstr>Quality Service in Hospitality</vt:lpstr>
      <vt:lpstr>The Significance of Hospitality</vt:lpstr>
      <vt:lpstr>Guest Services at JW Marriott</vt:lpstr>
      <vt:lpstr>Guest-Centric Approach</vt:lpstr>
      <vt:lpstr>Sustainability and Community Engagement</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Mod Johnson</cp:lastModifiedBy>
  <cp:revision>2</cp:revision>
  <dcterms:created xsi:type="dcterms:W3CDTF">2023-10-12T08:17:09Z</dcterms:created>
  <dcterms:modified xsi:type="dcterms:W3CDTF">2023-10-12T08:17:09Z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1033-5.1.0.7912</vt:lpwstr>
  </property>
</Properties>
</file>