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6" r:id="rId2"/>
    <p:sldId id="267" r:id="rId3"/>
    <p:sldId id="257" r:id="rId4"/>
    <p:sldId id="258" r:id="rId5"/>
    <p:sldId id="259" r:id="rId6"/>
    <p:sldId id="268" r:id="rId7"/>
    <p:sldId id="269" r:id="rId8"/>
    <p:sldId id="260" r:id="rId9"/>
    <p:sldId id="261" r:id="rId10"/>
    <p:sldId id="262" r:id="rId11"/>
    <p:sldId id="263" r:id="rId12"/>
    <p:sldId id="264" r:id="rId13"/>
    <p:sldId id="265" r:id="rId14"/>
    <p:sldId id="266" r:id="rId15"/>
    <p:sldId id="270" r:id="rId16"/>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299" autoAdjust="0"/>
  </p:normalViewPr>
  <p:slideViewPr>
    <p:cSldViewPr>
      <p:cViewPr varScale="1">
        <p:scale>
          <a:sx n="90" d="100"/>
          <a:sy n="90" d="100"/>
        </p:scale>
        <p:origin x="1016" y="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29365" cy="496888"/>
          </a:xfrm>
          <a:prstGeom prst="rect">
            <a:avLst/>
          </a:prstGeom>
        </p:spPr>
        <p:txBody>
          <a:bodyPr vert="horz" lIns="91257" tIns="45629" rIns="91257" bIns="45629" rtlCol="0"/>
          <a:lstStyle>
            <a:lvl1pPr algn="l">
              <a:defRPr sz="1200"/>
            </a:lvl1pPr>
          </a:lstStyle>
          <a:p>
            <a:endParaRPr lang="en-GB"/>
          </a:p>
        </p:txBody>
      </p:sp>
      <p:sp>
        <p:nvSpPr>
          <p:cNvPr id="3" name="Date Placeholder 2"/>
          <p:cNvSpPr>
            <a:spLocks noGrp="1"/>
          </p:cNvSpPr>
          <p:nvPr>
            <p:ph type="dt" sz="quarter" idx="1"/>
          </p:nvPr>
        </p:nvSpPr>
        <p:spPr>
          <a:xfrm>
            <a:off x="3830223" y="1"/>
            <a:ext cx="2929365" cy="496888"/>
          </a:xfrm>
          <a:prstGeom prst="rect">
            <a:avLst/>
          </a:prstGeom>
        </p:spPr>
        <p:txBody>
          <a:bodyPr vert="horz" lIns="91257" tIns="45629" rIns="91257" bIns="45629" rtlCol="0"/>
          <a:lstStyle>
            <a:lvl1pPr algn="r">
              <a:defRPr sz="1200"/>
            </a:lvl1pPr>
          </a:lstStyle>
          <a:p>
            <a:fld id="{348B6917-9C5E-4D3A-B1C4-46D32C6D5379}" type="datetimeFigureOut">
              <a:rPr lang="en-GB" smtClean="0"/>
              <a:pPr/>
              <a:t>11/11/2025</a:t>
            </a:fld>
            <a:endParaRPr lang="en-GB"/>
          </a:p>
        </p:txBody>
      </p:sp>
      <p:sp>
        <p:nvSpPr>
          <p:cNvPr id="4" name="Footer Placeholder 3"/>
          <p:cNvSpPr>
            <a:spLocks noGrp="1"/>
          </p:cNvSpPr>
          <p:nvPr>
            <p:ph type="ftr" sz="quarter" idx="2"/>
          </p:nvPr>
        </p:nvSpPr>
        <p:spPr>
          <a:xfrm>
            <a:off x="0" y="9444038"/>
            <a:ext cx="2929365" cy="496887"/>
          </a:xfrm>
          <a:prstGeom prst="rect">
            <a:avLst/>
          </a:prstGeom>
        </p:spPr>
        <p:txBody>
          <a:bodyPr vert="horz" lIns="91257" tIns="45629" rIns="91257" bIns="45629" rtlCol="0" anchor="b"/>
          <a:lstStyle>
            <a:lvl1pPr algn="l">
              <a:defRPr sz="1200"/>
            </a:lvl1pPr>
          </a:lstStyle>
          <a:p>
            <a:endParaRPr lang="en-GB"/>
          </a:p>
        </p:txBody>
      </p:sp>
      <p:sp>
        <p:nvSpPr>
          <p:cNvPr id="5" name="Slide Number Placeholder 4"/>
          <p:cNvSpPr>
            <a:spLocks noGrp="1"/>
          </p:cNvSpPr>
          <p:nvPr>
            <p:ph type="sldNum" sz="quarter" idx="3"/>
          </p:nvPr>
        </p:nvSpPr>
        <p:spPr>
          <a:xfrm>
            <a:off x="3830223" y="9444038"/>
            <a:ext cx="2929365" cy="496887"/>
          </a:xfrm>
          <a:prstGeom prst="rect">
            <a:avLst/>
          </a:prstGeom>
        </p:spPr>
        <p:txBody>
          <a:bodyPr vert="horz" lIns="91257" tIns="45629" rIns="91257" bIns="45629" rtlCol="0" anchor="b"/>
          <a:lstStyle>
            <a:lvl1pPr algn="r">
              <a:defRPr sz="1200"/>
            </a:lvl1pPr>
          </a:lstStyle>
          <a:p>
            <a:fld id="{9D1B7F0F-866B-416A-B270-AE600C34B01F}" type="slidenum">
              <a:rPr lang="en-GB" smtClean="0"/>
              <a:pPr/>
              <a:t>‹#›</a:t>
            </a:fld>
            <a:endParaRPr lang="en-GB"/>
          </a:p>
        </p:txBody>
      </p:sp>
    </p:spTree>
    <p:extLst>
      <p:ext uri="{BB962C8B-B14F-4D97-AF65-F5344CB8AC3E}">
        <p14:creationId xmlns:p14="http://schemas.microsoft.com/office/powerpoint/2010/main" val="1966364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257" tIns="45629" rIns="91257" bIns="45629" rtlCol="0"/>
          <a:lstStyle>
            <a:lvl1pPr algn="l">
              <a:defRPr sz="1200"/>
            </a:lvl1pPr>
          </a:lstStyle>
          <a:p>
            <a:endParaRPr lang="en-GB"/>
          </a:p>
        </p:txBody>
      </p:sp>
      <p:sp>
        <p:nvSpPr>
          <p:cNvPr id="3" name="Date Placeholder 2"/>
          <p:cNvSpPr>
            <a:spLocks noGrp="1"/>
          </p:cNvSpPr>
          <p:nvPr>
            <p:ph type="dt" idx="1"/>
          </p:nvPr>
        </p:nvSpPr>
        <p:spPr>
          <a:xfrm>
            <a:off x="3829762" y="0"/>
            <a:ext cx="2929837" cy="497126"/>
          </a:xfrm>
          <a:prstGeom prst="rect">
            <a:avLst/>
          </a:prstGeom>
        </p:spPr>
        <p:txBody>
          <a:bodyPr vert="horz" lIns="91257" tIns="45629" rIns="91257" bIns="45629" rtlCol="0"/>
          <a:lstStyle>
            <a:lvl1pPr algn="r">
              <a:defRPr sz="1200"/>
            </a:lvl1pPr>
          </a:lstStyle>
          <a:p>
            <a:fld id="{50258455-FF5C-462A-9CCD-7E54A5F682A6}" type="datetimeFigureOut">
              <a:rPr lang="en-GB" smtClean="0"/>
              <a:pPr/>
              <a:t>11/11/2025</a:t>
            </a:fld>
            <a:endParaRPr lang="en-GB"/>
          </a:p>
        </p:txBody>
      </p:sp>
      <p:sp>
        <p:nvSpPr>
          <p:cNvPr id="4" name="Slide Image Placeholder 3"/>
          <p:cNvSpPr>
            <a:spLocks noGrp="1" noRot="1" noChangeAspect="1"/>
          </p:cNvSpPr>
          <p:nvPr>
            <p:ph type="sldImg" idx="2"/>
          </p:nvPr>
        </p:nvSpPr>
        <p:spPr>
          <a:xfrm>
            <a:off x="895350" y="746125"/>
            <a:ext cx="4972050" cy="3729038"/>
          </a:xfrm>
          <a:prstGeom prst="rect">
            <a:avLst/>
          </a:prstGeom>
          <a:noFill/>
          <a:ln w="12700">
            <a:solidFill>
              <a:prstClr val="black"/>
            </a:solidFill>
          </a:ln>
        </p:spPr>
        <p:txBody>
          <a:bodyPr vert="horz" lIns="91257" tIns="45629" rIns="91257" bIns="45629" rtlCol="0" anchor="ctr"/>
          <a:lstStyle/>
          <a:p>
            <a:endParaRPr lang="en-GB"/>
          </a:p>
        </p:txBody>
      </p:sp>
      <p:sp>
        <p:nvSpPr>
          <p:cNvPr id="5" name="Notes Placeholder 4"/>
          <p:cNvSpPr>
            <a:spLocks noGrp="1"/>
          </p:cNvSpPr>
          <p:nvPr>
            <p:ph type="body" sz="quarter" idx="3"/>
          </p:nvPr>
        </p:nvSpPr>
        <p:spPr>
          <a:xfrm>
            <a:off x="676117" y="4722695"/>
            <a:ext cx="5408930" cy="4474131"/>
          </a:xfrm>
          <a:prstGeom prst="rect">
            <a:avLst/>
          </a:prstGeom>
        </p:spPr>
        <p:txBody>
          <a:bodyPr vert="horz" lIns="91257" tIns="45629" rIns="91257" bIns="4562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43662"/>
            <a:ext cx="2929837" cy="497126"/>
          </a:xfrm>
          <a:prstGeom prst="rect">
            <a:avLst/>
          </a:prstGeom>
        </p:spPr>
        <p:txBody>
          <a:bodyPr vert="horz" lIns="91257" tIns="45629" rIns="91257" bIns="45629" rtlCol="0" anchor="b"/>
          <a:lstStyle>
            <a:lvl1pPr algn="l">
              <a:defRPr sz="1200"/>
            </a:lvl1pPr>
          </a:lstStyle>
          <a:p>
            <a:endParaRPr lang="en-GB"/>
          </a:p>
        </p:txBody>
      </p:sp>
      <p:sp>
        <p:nvSpPr>
          <p:cNvPr id="7" name="Slide Number Placeholder 6"/>
          <p:cNvSpPr>
            <a:spLocks noGrp="1"/>
          </p:cNvSpPr>
          <p:nvPr>
            <p:ph type="sldNum" sz="quarter" idx="5"/>
          </p:nvPr>
        </p:nvSpPr>
        <p:spPr>
          <a:xfrm>
            <a:off x="3829762" y="9443662"/>
            <a:ext cx="2929837" cy="497126"/>
          </a:xfrm>
          <a:prstGeom prst="rect">
            <a:avLst/>
          </a:prstGeom>
        </p:spPr>
        <p:txBody>
          <a:bodyPr vert="horz" lIns="91257" tIns="45629" rIns="91257" bIns="45629" rtlCol="0" anchor="b"/>
          <a:lstStyle>
            <a:lvl1pPr algn="r">
              <a:defRPr sz="1200"/>
            </a:lvl1pPr>
          </a:lstStyle>
          <a:p>
            <a:fld id="{181FA2A1-174D-4925-847C-8B50C1867971}" type="slidenum">
              <a:rPr lang="en-GB" smtClean="0"/>
              <a:pPr/>
              <a:t>‹#›</a:t>
            </a:fld>
            <a:endParaRPr lang="en-GB"/>
          </a:p>
        </p:txBody>
      </p:sp>
    </p:spTree>
    <p:extLst>
      <p:ext uri="{BB962C8B-B14F-4D97-AF65-F5344CB8AC3E}">
        <p14:creationId xmlns:p14="http://schemas.microsoft.com/office/powerpoint/2010/main" val="807326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s6l4CsumEiv6ldZqXq94kfCH7hw%3A1758019312574&amp;q=Focused+Differentiation&amp;sa=X&amp;ved=2ahUKEwjiv8ikjN2PAxXwWkEAHWrXETkQxccNegQIFxAB&amp;mstk=AUtExfDesnZ9IUephWTQufoSU60nZaGe8OAhamDKNCNTMVjpRH4XGRSJ1AeRFrtmlfJtsWUE-SgdHYuT6D41dbrqYRTQirQkq7rvUTFEKPBTF1zQmdMjVn8oxbApxfiLox64TT5wEsdKEjny1exLUtX4WbhGcDPoxK2fwHMgUBoITOyacUQ19HOumPRxM9IKlkR8onIsto2m1IbHdxD2QBvAXljZQg54wUFpf4daKWni75_FmKmkxFbdiOSu6-qLI7SD_iXu1UqoFL1kJ2ftXHFFJOJ5&amp;csui=3"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MHmk5ZUf8Dk9nZ7_5jwG_Kh3cvXQ%3A1758019356817&amp;q=Bowman%27s+Strategy+Clock&amp;sa=X&amp;ved=2ahUKEwiO1_S5jN2PAxVTQkEAHbmSHx8QxccNegQIAxAB&amp;mstk=AUtExfDVY_zYEtsCVIn1BoKBDvvCwoDMHUSgro9qbw0S4qxltgcORTehptqAe4F8-8dM2498BeWJa2eLufqA7Q-2Ayi6WcM0eYaGCGtMedejyevByrZBl4lkZaf0yK3UvDW_pFlRh7Ut9HcE4uyKSfE165hKr2bZfkpbnS8qt_e-Lm7iaYbYP-gshSpkjduTxGwykVHExIGtYEuOa3T8LT3UTUmh0JljRV44itSvkOCBR8b31n_1X1pJjsLV9k_fTy4YQ4P_920mC0b86nnvVgK-uNSS&amp;csui=3"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PziiEt4XSiFZMVPoVBIbA3n5e1rQ%3A1758019397102&amp;q=Bowman%27s+Strategy+Clock&amp;sa=X&amp;ved=2ahUKEwjG6ZLNjN2PAxX6UEEAHeFwI50QxccNegQIBBAB&amp;mstk=AUtExfCvpsmhctCiS6oFSxE5vJPO9iTauIpkF4Ia4qThiJi590wkg1MreHzWKQUWI_eJRAISRxnlygCxDxBS0NTCZ_zot6SadbAxgaMneO3lKOPr7765HfFz2DGZqa3PBuplLG6b4oPjD3rnMpM8dpIBo2Id1tWyR4xbTfmX4DMMDFTmVrkABglQbsvetKA5U3-s9y-_ZO3DOblsYUT91-BFogH6aXg9E4eztq67c7IGX1SmDUzNAt0jiddUOkd6uKbRIs6x8FGuS542Mh4hJPZ6bqt1&amp;csui=3"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www.google.com/search?sca_esv=53f892ddff1617d9&amp;cs=0&amp;sxsrf=AE3TifPziiEt4XSiFZMVPoVBIbA3n5e1rQ%3A1758019397102&amp;q=Tesco&amp;sa=X&amp;ved=2ahUKEwjG6ZLNjN2PAxX6UEEAHeFwI50QxccNegQIBBAE&amp;mstk=AUtExfCvpsmhctCiS6oFSxE5vJPO9iTauIpkF4Ia4qThiJi590wkg1MreHzWKQUWI_eJRAISRxnlygCxDxBS0NTCZ_zot6SadbAxgaMneO3lKOPr7765HfFz2DGZqa3PBuplLG6b4oPjD3rnMpM8dpIBo2Id1tWyR4xbTfmX4DMMDFTmVrkABglQbsvetKA5U3-s9y-_ZO3DOblsYUT91-BFogH6aXg9E4eztq67c7IGX1SmDUzNAt0jiddUOkd6uKbRIs6x8FGuS542Mh4hJPZ6bqt1&amp;csui=3" TargetMode="External"/><Relationship Id="rId4" Type="http://schemas.openxmlformats.org/officeDocument/2006/relationships/hyperlink" Target="https://www.google.com/search?sca_esv=53f892ddff1617d9&amp;cs=0&amp;sxsrf=AE3TifPziiEt4XSiFZMVPoVBIbA3n5e1rQ%3A1758019397102&amp;q=Walmart&amp;sa=X&amp;ved=2ahUKEwjG6ZLNjN2PAxX6UEEAHeFwI50QxccNegQIBBAD&amp;mstk=AUtExfCvpsmhctCiS6oFSxE5vJPO9iTauIpkF4Ia4qThiJi590wkg1MreHzWKQUWI_eJRAISRxnlygCxDxBS0NTCZ_zot6SadbAxgaMneO3lKOPr7765HfFz2DGZqa3PBuplLG6b4oPjD3rnMpM8dpIBo2Id1tWyR4xbTfmX4DMMDFTmVrkABglQbsvetKA5U3-s9y-_ZO3DOblsYUT91-BFogH6aXg9E4eztq67c7IGX1SmDUzNAt0jiddUOkd6uKbRIs6x8FGuS542Mh4hJPZ6bqt1&amp;csui=3"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LL_c00vlDqLmxwb2ZASn0hGMEqA%3A1758019425465&amp;q=cost+leader&amp;sa=X&amp;ved=2ahUKEwial77ajN2PAxXkYEEAHSeTJG4QxccNegQIFhAB&amp;mstk=AUtExfCOiW0fS76rZJ0t1S_gvUYUAZqkzi8NR0bValZrf_K6noY1HEINdjlOyfVRwQpjZduWv905wbyn06LueJlXxBqIGhOVa9jKNrg86mCrMr8VyDZVKjCZLduQB-ev-H4rDePjbsMfXNDSLKw2wVW85x9eTtRJZUt7s1lE24sIDq8NkpX7oyJzy5BUMm3DWeNB-etG40oeWsnJW1Ps0iFL1XvlIYuPY4ZbwlF4VJiZmtICFnayTTAmmW6oUrPX0IN_s3nhhhgWX7Ph1clVAlu8Vn9g&amp;csui=3" TargetMode="External"/><Relationship Id="rId7" Type="http://schemas.openxmlformats.org/officeDocument/2006/relationships/hyperlink" Target="https://www.google.com/search?sca_esv=53f892ddff1617d9&amp;cs=0&amp;sxsrf=AE3TifOLL_c00vlDqLmxwb2ZASn0hGMEqA%3A1758019425465&amp;q=Dollar+General&amp;sa=X&amp;ved=2ahUKEwial77ajN2PAxXkYEEAHSeTJG4QxccNegQINBAC&amp;mstk=AUtExfCOiW0fS76rZJ0t1S_gvUYUAZqkzi8NR0bValZrf_K6noY1HEINdjlOyfVRwQpjZduWv905wbyn06LueJlXxBqIGhOVa9jKNrg86mCrMr8VyDZVKjCZLduQB-ev-H4rDePjbsMfXNDSLKw2wVW85x9eTtRJZUt7s1lE24sIDq8NkpX7oyJzy5BUMm3DWeNB-etG40oeWsnJW1Ps0iFL1XvlIYuPY4ZbwlF4VJiZmtICFnayTTAmmW6oUrPX0IN_s3nhhhgWX7Ph1clVAlu8Vn9g&amp;csui=3"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www.google.com/search?sca_esv=53f892ddff1617d9&amp;cs=0&amp;sxsrf=AE3TifOLL_c00vlDqLmxwb2ZASn0hGMEqA%3A1758019425465&amp;q=Walmart&amp;sa=X&amp;ved=2ahUKEwial77ajN2PAxXkYEEAHSeTJG4QxccNegQINBAB&amp;mstk=AUtExfCOiW0fS76rZJ0t1S_gvUYUAZqkzi8NR0bValZrf_K6noY1HEINdjlOyfVRwQpjZduWv905wbyn06LueJlXxBqIGhOVa9jKNrg86mCrMr8VyDZVKjCZLduQB-ev-H4rDePjbsMfXNDSLKw2wVW85x9eTtRJZUt7s1lE24sIDq8NkpX7oyJzy5BUMm3DWeNB-etG40oeWsnJW1Ps0iFL1XvlIYuPY4ZbwlF4VJiZmtICFnayTTAmmW6oUrPX0IN_s3nhhhgWX7Ph1clVAlu8Vn9g&amp;csui=3" TargetMode="External"/><Relationship Id="rId5" Type="http://schemas.openxmlformats.org/officeDocument/2006/relationships/hyperlink" Target="https://www.google.com/search?sca_esv=53f892ddff1617d9&amp;cs=0&amp;sxsrf=AE3TifOLL_c00vlDqLmxwb2ZASn0hGMEqA%3A1758019425465&amp;q=economies+of+scale&amp;sa=X&amp;ved=2ahUKEwial77ajN2PAxXkYEEAHSeTJG4QxccNegQIMRAB&amp;mstk=AUtExfCOiW0fS76rZJ0t1S_gvUYUAZqkzi8NR0bValZrf_K6noY1HEINdjlOyfVRwQpjZduWv905wbyn06LueJlXxBqIGhOVa9jKNrg86mCrMr8VyDZVKjCZLduQB-ev-H4rDePjbsMfXNDSLKw2wVW85x9eTtRJZUt7s1lE24sIDq8NkpX7oyJzy5BUMm3DWeNB-etG40oeWsnJW1Ps0iFL1XvlIYuPY4ZbwlF4VJiZmtICFnayTTAmmW6oUrPX0IN_s3nhhhgWX7Ph1clVAlu8Vn9g&amp;csui=3" TargetMode="External"/><Relationship Id="rId4" Type="http://schemas.openxmlformats.org/officeDocument/2006/relationships/hyperlink" Target="https://www.google.com/search?sca_esv=53f892ddff1617d9&amp;cs=0&amp;sxsrf=AE3TifOLL_c00vlDqLmxwb2ZASn0hGMEqA%3A1758019425465&amp;q=No+Frills+strategy&amp;sa=X&amp;ved=2ahUKEwial77ajN2PAxXkYEEAHSeTJG4QxccNegQIIxAB&amp;mstk=AUtExfCOiW0fS76rZJ0t1S_gvUYUAZqkzi8NR0bValZrf_K6noY1HEINdjlOyfVRwQpjZduWv905wbyn06LueJlXxBqIGhOVa9jKNrg86mCrMr8VyDZVKjCZLduQB-ev-H4rDePjbsMfXNDSLKw2wVW85x9eTtRJZUt7s1lE24sIDq8NkpX7oyJzy5BUMm3DWeNB-etG40oeWsnJW1Ps0iFL1XvlIYuPY4ZbwlF4VJiZmtICFnayTTAmmW6oUrPX0IN_s3nhhhgWX7Ph1clVAlu8Vn9g&amp;csui=3"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Pl40ZHjApEHdK7WXP7ADl4KK6rFg%3A1758019491515&amp;q=Bowman%27s+Strategy+Clock&amp;sa=X&amp;ved=2ahUKEwit5o_6jN2PAxVYU0EAHRfZA6UQxccNegQIBhAB&amp;mstk=AUtExfC5ePgXMvWT7vvUgVmf2T5hrWvFmEGZACWzU2INAQlyyABVbEHnU-lg_s3hxYeTgcM9vpWwY82tdUIhwPmzFTtDM4DTLGKPI2GfOfVmVvlykod_2k-chVnIp-1ZI4sJHUZy-w49jvaBVgj-YOmc-Jy5i_vg3IDAT1JFCKdbm9VT2vAXUsP6x6LBBdGlwQkYvHR8pS3lT8vFd5cgK2Ffw7Qg1XIsw1n_tlvmTmpCyg-p_bwzpKRPDE6GFUE5Lsi6WQn4eO4fdIaf2o1J3no0A96F&amp;csui=3"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MfFjB95ktB9AptKO2-iWN53sDeLQ%3A1758019520832&amp;q=Bowman%27s+Strategy+Clock&amp;sa=X&amp;ved=2ahUKEwi_-JmIjd2PAxUBWEEAHYECLckQxccNegQIBBAB&amp;mstk=AUtExfBM9h0gM-uZwPjGtSCy3pov-HvgSDn_RASdtydkSXtGpC6UpgwPyalt3ToTt6FcBtGKF8VgeOjw63-8SFxp4nyd1jc40Xnu48nV9gYOIm2T9uVdMgGGfroRRD3ZhAv-pSQPXJsKSxvfa809h85L3ovsiWrCYpwV9bHEmLHakN047pdar3EmfUe91Y_h-NpHpoK86Ek3kwdfNjjx217-tkRlKYixEun6Zz2PUspCLCA7XEPUJy98DRrTUMexONFG4nJWMVGycZc7SJIJzkGM_XAe&amp;csui=3"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N_RH7CRyhzebYp_h4P3-ZCJ6zboQ%3A1758019591854&amp;q=Bowman%27s+Strategy+Clock&amp;sa=X&amp;ved=2ahUKEwiL5uqpjd2PAxXKdUEAHViWNK0QxccNegQIBBAB&amp;mstk=AUtExfAn1PnxLYCf98dP4qZnZMjo4aJI6f6sAPcVBD5wBOgmT_2GEmLz1WANhLj5VgLH8-mQeR1RmOSuQgLvUkj0Ntqv_KB-UxNgU54JBKWhz_4ZC_RUQg1wmSWJsok4I_rqKh4oWZPHrd31BvSa7-8tBfcx0EJw-asc8znFOM8cq7br_x19Mg9m7d8o1reBWsrcyckD0uscAOAE7ozS1UDlgkLOi3bU406pYJ7OMEA8Gs_SbVm_xpgxh1cJo9u27o1EQ1s-FoxYNT3tRx7ZCYpik7fH&amp;csui=3"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kern="1200" dirty="0">
                <a:solidFill>
                  <a:schemeClr val="tx1"/>
                </a:solidFill>
                <a:effectLst/>
                <a:latin typeface="+mn-lt"/>
                <a:ea typeface="+mn-ea"/>
                <a:cs typeface="+mn-cs"/>
              </a:rPr>
              <a:t>Bowman's Strategy Clock is a marketing tool that helps businesses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their competitive positioning based on the relationship between price and perceived value for customers. Developed by Cliff Bowman and David Faulkner, it identifies eight strategic positions, differentiating between viable options (like low price, low cost, hybrid, differentiation, and focused differentiation) and uncompetitive strategies (where price exceeds perceived value, such as high price/low value or no-frills at standard price). The clock assists managers in making strategic choices to achieve a competitive advantage by understanding evolving customer needs.  </a:t>
            </a:r>
          </a:p>
          <a:p>
            <a:r>
              <a:rPr lang="en-GB" sz="1200" b="0" i="0" kern="1200" dirty="0">
                <a:solidFill>
                  <a:schemeClr val="tx1"/>
                </a:solidFill>
                <a:effectLst/>
                <a:latin typeface="+mn-lt"/>
                <a:ea typeface="+mn-ea"/>
                <a:cs typeface="+mn-cs"/>
              </a:rPr>
              <a:t>Bowman's Strategy Clock Positions</a:t>
            </a:r>
          </a:p>
          <a:p>
            <a:r>
              <a:rPr lang="en-GB" sz="1200" b="0" i="0" kern="1200" dirty="0">
                <a:solidFill>
                  <a:schemeClr val="tx1"/>
                </a:solidFill>
                <a:effectLst/>
                <a:latin typeface="+mn-lt"/>
                <a:ea typeface="+mn-ea"/>
                <a:cs typeface="+mn-cs"/>
              </a:rPr>
              <a:t>The clock shows eight positions, with positions 1-5 representing viable strategies in competitive markets. </a:t>
            </a:r>
          </a:p>
          <a:p>
            <a:r>
              <a:rPr lang="en-GB" sz="1200" b="1" i="0" kern="1200" dirty="0">
                <a:solidFill>
                  <a:schemeClr val="tx1"/>
                </a:solidFill>
                <a:effectLst/>
                <a:latin typeface="+mn-lt"/>
                <a:ea typeface="+mn-ea"/>
                <a:cs typeface="+mn-cs"/>
              </a:rPr>
              <a:t>Position 1: Low Price/Low Value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Offers the lowest price but with the lowest perceived benefits, appealing to customers who are highly price-sensitive. </a:t>
            </a:r>
          </a:p>
          <a:p>
            <a:r>
              <a:rPr lang="en-GB" sz="1200" b="1" i="0" kern="1200" dirty="0">
                <a:solidFill>
                  <a:schemeClr val="tx1"/>
                </a:solidFill>
                <a:effectLst/>
                <a:latin typeface="+mn-lt"/>
                <a:ea typeface="+mn-ea"/>
                <a:cs typeface="+mn-cs"/>
              </a:rPr>
              <a:t>Position 2: Low Price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Focuses on providing a product at the lowest possible price point to attract customers. </a:t>
            </a:r>
          </a:p>
          <a:p>
            <a:r>
              <a:rPr lang="en-GB" sz="1200" b="1" i="0" kern="1200" dirty="0">
                <a:solidFill>
                  <a:schemeClr val="tx1"/>
                </a:solidFill>
                <a:effectLst/>
                <a:latin typeface="+mn-lt"/>
                <a:ea typeface="+mn-ea"/>
                <a:cs typeface="+mn-cs"/>
              </a:rPr>
              <a:t>Position 3: Hybrid</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Offers a moderate price along with a degree of differentiation, providing both good value and some unique benefits. </a:t>
            </a:r>
          </a:p>
          <a:p>
            <a:r>
              <a:rPr lang="en-GB" sz="1200" b="1" i="0" kern="1200" dirty="0">
                <a:solidFill>
                  <a:schemeClr val="tx1"/>
                </a:solidFill>
                <a:effectLst/>
                <a:latin typeface="+mn-lt"/>
                <a:ea typeface="+mn-ea"/>
                <a:cs typeface="+mn-cs"/>
              </a:rPr>
              <a:t>Position 4: 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Creates a product with higher perceived value than competitors at a similar price. </a:t>
            </a:r>
          </a:p>
          <a:p>
            <a:r>
              <a:rPr lang="en-GB" sz="1200" b="1" i="0" kern="1200" dirty="0">
                <a:solidFill>
                  <a:schemeClr val="tx1"/>
                </a:solidFill>
                <a:effectLst/>
                <a:latin typeface="+mn-lt"/>
                <a:ea typeface="+mn-ea"/>
                <a:cs typeface="+mn-cs"/>
              </a:rPr>
              <a:t>Position 5: </a:t>
            </a:r>
            <a:r>
              <a:rPr lang="en-GB" sz="1200" b="1" i="0" kern="1200" dirty="0">
                <a:solidFill>
                  <a:schemeClr val="tx1"/>
                </a:solidFill>
                <a:effectLst/>
                <a:latin typeface="+mn-lt"/>
                <a:ea typeface="+mn-ea"/>
                <a:cs typeface="+mn-cs"/>
                <a:hlinkClick r:id="rId3"/>
              </a:rPr>
              <a:t>Focused 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Achieves high profits through premium pricing for products with exceptionally high perceived value. </a:t>
            </a:r>
          </a:p>
          <a:p>
            <a:r>
              <a:rPr lang="en-GB" sz="1200" b="0" i="0" kern="1200" dirty="0">
                <a:solidFill>
                  <a:schemeClr val="tx1"/>
                </a:solidFill>
                <a:effectLst/>
                <a:latin typeface="+mn-lt"/>
                <a:ea typeface="+mn-ea"/>
                <a:cs typeface="+mn-cs"/>
              </a:rPr>
              <a:t>Uncompetitive Positions (Positions 6-8)</a:t>
            </a:r>
          </a:p>
          <a:p>
            <a:r>
              <a:rPr lang="en-GB" sz="1200" b="0" i="0" kern="1200" dirty="0">
                <a:solidFill>
                  <a:schemeClr val="tx1"/>
                </a:solidFill>
                <a:effectLst/>
                <a:latin typeface="+mn-lt"/>
                <a:ea typeface="+mn-ea"/>
                <a:cs typeface="+mn-cs"/>
              </a:rPr>
              <a:t>These strategies are not sustainable in a competitive market, as they place price above perceived value. </a:t>
            </a:r>
          </a:p>
          <a:p>
            <a:r>
              <a:rPr lang="en-GB" sz="1200" b="1" i="0" kern="1200" dirty="0">
                <a:solidFill>
                  <a:schemeClr val="tx1"/>
                </a:solidFill>
                <a:effectLst/>
                <a:latin typeface="+mn-lt"/>
                <a:ea typeface="+mn-ea"/>
                <a:cs typeface="+mn-cs"/>
              </a:rPr>
              <a:t>Position 6: Increase Price Without Increasing Value</a:t>
            </a:r>
            <a:r>
              <a:rPr lang="en-GB" sz="1200" b="0" i="0" kern="1200" dirty="0">
                <a:solidFill>
                  <a:schemeClr val="tx1"/>
                </a:solidFill>
                <a:effectLst/>
                <a:latin typeface="+mn-lt"/>
                <a:ea typeface="+mn-ea"/>
                <a:cs typeface="+mn-cs"/>
              </a:rPr>
              <a:t> - Raising prices without improving the product or service.</a:t>
            </a:r>
          </a:p>
          <a:p>
            <a:r>
              <a:rPr lang="en-GB" sz="1200" b="1" i="0" kern="1200" dirty="0">
                <a:solidFill>
                  <a:schemeClr val="tx1"/>
                </a:solidFill>
                <a:effectLst/>
                <a:latin typeface="+mn-lt"/>
                <a:ea typeface="+mn-ea"/>
                <a:cs typeface="+mn-cs"/>
              </a:rPr>
              <a:t>Position 7: High Price/Low Value</a:t>
            </a:r>
            <a:r>
              <a:rPr lang="en-GB" sz="1200" b="0" i="0" kern="1200" dirty="0">
                <a:solidFill>
                  <a:schemeClr val="tx1"/>
                </a:solidFill>
                <a:effectLst/>
                <a:latin typeface="+mn-lt"/>
                <a:ea typeface="+mn-ea"/>
                <a:cs typeface="+mn-cs"/>
              </a:rPr>
              <a:t> - Charging a high price for a product with low customer value, like a monopoly.</a:t>
            </a:r>
          </a:p>
          <a:p>
            <a:r>
              <a:rPr lang="en-GB" sz="1200" b="1" i="0" kern="1200" dirty="0">
                <a:solidFill>
                  <a:schemeClr val="tx1"/>
                </a:solidFill>
                <a:effectLst/>
                <a:latin typeface="+mn-lt"/>
                <a:ea typeface="+mn-ea"/>
                <a:cs typeface="+mn-cs"/>
              </a:rPr>
              <a:t>Position 8: Low Value/Standard Price</a:t>
            </a:r>
            <a:r>
              <a:rPr lang="en-GB" sz="1200" b="0" i="0" kern="1200" dirty="0">
                <a:solidFill>
                  <a:schemeClr val="tx1"/>
                </a:solidFill>
                <a:effectLst/>
                <a:latin typeface="+mn-lt"/>
                <a:ea typeface="+mn-ea"/>
                <a:cs typeface="+mn-cs"/>
              </a:rPr>
              <a:t> - Offering a product with low perceived benefits at a standard market price.</a:t>
            </a:r>
          </a:p>
          <a:p>
            <a:r>
              <a:rPr lang="en-GB" sz="1200" b="0" i="0" kern="1200" dirty="0">
                <a:solidFill>
                  <a:schemeClr val="tx1"/>
                </a:solidFill>
                <a:effectLst/>
                <a:latin typeface="+mn-lt"/>
                <a:ea typeface="+mn-ea"/>
                <a:cs typeface="+mn-cs"/>
              </a:rPr>
              <a:t>Purpose and Application</a:t>
            </a:r>
          </a:p>
          <a:p>
            <a:r>
              <a:rPr lang="en-GB" sz="1200" b="1" i="0" kern="1200" dirty="0">
                <a:solidFill>
                  <a:schemeClr val="tx1"/>
                </a:solidFill>
                <a:effectLst/>
                <a:latin typeface="+mn-lt"/>
                <a:ea typeface="+mn-ea"/>
                <a:cs typeface="+mn-cs"/>
              </a:rPr>
              <a:t>Understanding Market Dynamics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Strategy Clock helps managers understand how customer requirements for value for money change over time. </a:t>
            </a:r>
          </a:p>
          <a:p>
            <a:r>
              <a:rPr lang="en-GB" sz="1200" b="1" i="0" kern="1200" dirty="0">
                <a:solidFill>
                  <a:schemeClr val="tx1"/>
                </a:solidFill>
                <a:effectLst/>
                <a:latin typeface="+mn-lt"/>
                <a:ea typeface="+mn-ea"/>
                <a:cs typeface="+mn-cs"/>
              </a:rPr>
              <a:t>Strategic Choice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It guides businesses in selecting a strategic positioning that aligns with their core competencies and market conditions. </a:t>
            </a:r>
          </a:p>
          <a:p>
            <a:r>
              <a:rPr lang="en-GB" sz="1200" b="1" i="0" kern="1200" dirty="0">
                <a:solidFill>
                  <a:schemeClr val="tx1"/>
                </a:solidFill>
                <a:effectLst/>
                <a:latin typeface="+mn-lt"/>
                <a:ea typeface="+mn-ea"/>
                <a:cs typeface="+mn-cs"/>
              </a:rPr>
              <a:t>Competitive Analysis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can use it to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their current strategy and identify areas for improvement to gain a competitive edge. </a:t>
            </a:r>
          </a:p>
          <a:p>
            <a:endParaRPr lang="en-GB" dirty="0"/>
          </a:p>
        </p:txBody>
      </p:sp>
      <p:sp>
        <p:nvSpPr>
          <p:cNvPr id="4" name="Slide Number Placeholder 3"/>
          <p:cNvSpPr>
            <a:spLocks noGrp="1"/>
          </p:cNvSpPr>
          <p:nvPr>
            <p:ph type="sldNum" sz="quarter" idx="5"/>
          </p:nvPr>
        </p:nvSpPr>
        <p:spPr/>
        <p:txBody>
          <a:bodyPr/>
          <a:lstStyle/>
          <a:p>
            <a:fld id="{181FA2A1-174D-4925-847C-8B50C1867971}" type="slidenum">
              <a:rPr lang="en-GB" smtClean="0"/>
              <a:pPr/>
              <a:t>2</a:t>
            </a:fld>
            <a:endParaRPr lang="en-GB"/>
          </a:p>
        </p:txBody>
      </p:sp>
    </p:spTree>
    <p:extLst>
      <p:ext uri="{BB962C8B-B14F-4D97-AF65-F5344CB8AC3E}">
        <p14:creationId xmlns:p14="http://schemas.microsoft.com/office/powerpoint/2010/main" val="2217525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E7E1CE1-8B7B-4BE2-A83A-33F011FE08DF}"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kern="1200" dirty="0">
                <a:solidFill>
                  <a:schemeClr val="tx1"/>
                </a:solidFill>
                <a:effectLst/>
                <a:latin typeface="+mn-lt"/>
                <a:ea typeface="+mn-ea"/>
                <a:cs typeface="+mn-cs"/>
              </a:rPr>
              <a:t>In </a:t>
            </a:r>
            <a:r>
              <a:rPr lang="en-GB" sz="1200" b="0" i="0" kern="1200" dirty="0">
                <a:solidFill>
                  <a:schemeClr val="tx1"/>
                </a:solidFill>
                <a:effectLst/>
                <a:latin typeface="+mn-lt"/>
                <a:ea typeface="+mn-ea"/>
                <a:cs typeface="+mn-cs"/>
                <a:hlinkClick r:id="rId3"/>
              </a:rPr>
              <a:t>Bowman's Strategy Clock</a:t>
            </a:r>
            <a:r>
              <a:rPr lang="en-GB" sz="1200" b="0" i="0" kern="1200" dirty="0">
                <a:solidFill>
                  <a:schemeClr val="tx1"/>
                </a:solidFill>
                <a:effectLst/>
                <a:latin typeface="+mn-lt"/>
                <a:ea typeface="+mn-ea"/>
                <a:cs typeface="+mn-cs"/>
              </a:rPr>
              <a:t>, the "No Frills" strategy, or Low Price/Low Value (Position 1), is a competitive approach where a company offers significantly low prices for products perceived as having inferior or minimal value, relying on high sales volume and cost efficiency to achieve profitability. This strategy appeals to extremely price-sensitive customers and is a high-volume, low-margin business model, but it is considered a difficult and often unchosen position that businesses may be forced into.  </a:t>
            </a:r>
          </a:p>
          <a:p>
            <a:r>
              <a:rPr lang="en-GB" sz="1200" b="0" i="0" kern="1200" dirty="0">
                <a:solidFill>
                  <a:schemeClr val="tx1"/>
                </a:solidFill>
                <a:effectLst/>
                <a:latin typeface="+mn-lt"/>
                <a:ea typeface="+mn-ea"/>
                <a:cs typeface="+mn-cs"/>
              </a:rPr>
              <a:t>Key Characteristics</a:t>
            </a:r>
          </a:p>
          <a:p>
            <a:r>
              <a:rPr lang="en-GB" sz="1200" b="1" i="0" kern="1200" dirty="0">
                <a:solidFill>
                  <a:schemeClr val="tx1"/>
                </a:solidFill>
                <a:effectLst/>
                <a:latin typeface="+mn-lt"/>
                <a:ea typeface="+mn-ea"/>
                <a:cs typeface="+mn-cs"/>
              </a:rPr>
              <a:t>Low Price: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primary and often only competitive tool is a dramatically low price point. </a:t>
            </a:r>
          </a:p>
          <a:p>
            <a:r>
              <a:rPr lang="en-GB" sz="1200" b="1" i="0" kern="1200" dirty="0">
                <a:solidFill>
                  <a:schemeClr val="tx1"/>
                </a:solidFill>
                <a:effectLst/>
                <a:latin typeface="+mn-lt"/>
                <a:ea typeface="+mn-ea"/>
                <a:cs typeface="+mn-cs"/>
              </a:rPr>
              <a:t>Low Perceived Value: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Customers associate the product or service with a low standard of quality or limited features. </a:t>
            </a:r>
          </a:p>
          <a:p>
            <a:r>
              <a:rPr lang="en-GB" sz="1200" b="1" i="0" kern="1200" dirty="0">
                <a:solidFill>
                  <a:schemeClr val="tx1"/>
                </a:solidFill>
                <a:effectLst/>
                <a:latin typeface="+mn-lt"/>
                <a:ea typeface="+mn-ea"/>
                <a:cs typeface="+mn-cs"/>
              </a:rPr>
              <a:t>High Volume: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Profitability is achieved through selling a large quantity of products, not high margins per unit. </a:t>
            </a:r>
          </a:p>
          <a:p>
            <a:r>
              <a:rPr lang="en-GB" sz="1200" b="1" i="0" kern="1200" dirty="0">
                <a:solidFill>
                  <a:schemeClr val="tx1"/>
                </a:solidFill>
                <a:effectLst/>
                <a:latin typeface="+mn-lt"/>
                <a:ea typeface="+mn-ea"/>
                <a:cs typeface="+mn-cs"/>
              </a:rPr>
              <a:t>Cost Efficiency: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must be extremely efficient in their operations and production to keep costs down and maintain thin margins. </a:t>
            </a:r>
          </a:p>
          <a:p>
            <a:r>
              <a:rPr lang="en-GB" sz="1200" b="1" i="0" kern="1200" dirty="0">
                <a:solidFill>
                  <a:schemeClr val="tx1"/>
                </a:solidFill>
                <a:effectLst/>
                <a:latin typeface="+mn-lt"/>
                <a:ea typeface="+mn-ea"/>
                <a:cs typeface="+mn-cs"/>
              </a:rPr>
              <a:t>Price-Sensitive Customers: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strategy targets customers who prioritize price above all other factors. </a:t>
            </a:r>
          </a:p>
          <a:p>
            <a:r>
              <a:rPr lang="en-GB" sz="1200" b="0" i="0" kern="1200" dirty="0">
                <a:solidFill>
                  <a:schemeClr val="tx1"/>
                </a:solidFill>
                <a:effectLst/>
                <a:latin typeface="+mn-lt"/>
                <a:ea typeface="+mn-ea"/>
                <a:cs typeface="+mn-cs"/>
              </a:rPr>
              <a:t>How it Works</a:t>
            </a:r>
          </a:p>
          <a:p>
            <a:r>
              <a:rPr lang="en-GB" sz="1200" b="1" i="0" kern="1200" dirty="0">
                <a:solidFill>
                  <a:schemeClr val="tx1"/>
                </a:solidFill>
                <a:effectLst/>
                <a:latin typeface="+mn-lt"/>
                <a:ea typeface="+mn-ea"/>
                <a:cs typeface="+mn-cs"/>
              </a:rPr>
              <a:t>Cost Minimization: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company focuses on minimizing costs in every aspect of its business. </a:t>
            </a:r>
          </a:p>
          <a:p>
            <a:r>
              <a:rPr lang="en-GB" sz="1200" b="1" i="0" kern="1200" dirty="0">
                <a:solidFill>
                  <a:schemeClr val="tx1"/>
                </a:solidFill>
                <a:effectLst/>
                <a:latin typeface="+mn-lt"/>
                <a:ea typeface="+mn-ea"/>
                <a:cs typeface="+mn-cs"/>
              </a:rPr>
              <a:t>Standardization: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Products are often standardized and lack any significant distinguishing features or added value. </a:t>
            </a:r>
          </a:p>
          <a:p>
            <a:r>
              <a:rPr lang="en-GB" sz="1200" b="1" i="0" kern="1200" dirty="0">
                <a:solidFill>
                  <a:schemeClr val="tx1"/>
                </a:solidFill>
                <a:effectLst/>
                <a:latin typeface="+mn-lt"/>
                <a:ea typeface="+mn-ea"/>
                <a:cs typeface="+mn-cs"/>
              </a:rPr>
              <a:t>Bargain-Basement Appeal:</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marketing and appeal of the product are focused entirely on its affordability, aiming to be the cheapest option available. </a:t>
            </a:r>
          </a:p>
          <a:p>
            <a:r>
              <a:rPr lang="en-GB" sz="1200" b="1" i="0" kern="1200" dirty="0">
                <a:solidFill>
                  <a:schemeClr val="tx1"/>
                </a:solidFill>
                <a:effectLst/>
                <a:latin typeface="+mn-lt"/>
                <a:ea typeface="+mn-ea"/>
                <a:cs typeface="+mn-cs"/>
              </a:rPr>
              <a:t>Volume-Driven Model:</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business relies on generating high sales volume to offset the low profit margin on each individual product. </a:t>
            </a:r>
          </a:p>
          <a:p>
            <a:r>
              <a:rPr lang="en-GB" sz="1200" b="0" i="0" kern="1200" dirty="0">
                <a:solidFill>
                  <a:schemeClr val="tx1"/>
                </a:solidFill>
                <a:effectLst/>
                <a:latin typeface="+mn-lt"/>
                <a:ea typeface="+mn-ea"/>
                <a:cs typeface="+mn-cs"/>
              </a:rPr>
              <a:t>Examples</a:t>
            </a:r>
          </a:p>
          <a:p>
            <a:r>
              <a:rPr lang="en-GB" sz="1200" b="1" i="0" kern="1200" dirty="0">
                <a:solidFill>
                  <a:schemeClr val="tx1"/>
                </a:solidFill>
                <a:effectLst/>
                <a:latin typeface="+mn-lt"/>
                <a:ea typeface="+mn-ea"/>
                <a:cs typeface="+mn-cs"/>
              </a:rPr>
              <a:t>Discount Retailers: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like Dollar Tree or certain discount stores that offer basic goods at rock-bottom prices are examples of this strategy. </a:t>
            </a:r>
          </a:p>
          <a:p>
            <a:r>
              <a:rPr lang="en-GB" sz="1200" b="1" i="0" kern="1200" dirty="0">
                <a:solidFill>
                  <a:schemeClr val="tx1"/>
                </a:solidFill>
                <a:effectLst/>
                <a:latin typeface="+mn-lt"/>
                <a:ea typeface="+mn-ea"/>
                <a:cs typeface="+mn-cs"/>
              </a:rPr>
              <a:t>Budget Airlines: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 some instances, budget airlines might operate on a no-frills model, offering very low fares for a basic transportation service with minimal amenities. </a:t>
            </a:r>
          </a:p>
          <a:p>
            <a:r>
              <a:rPr lang="en-GB" sz="1200" b="0" i="0" kern="1200" dirty="0">
                <a:solidFill>
                  <a:schemeClr val="tx1"/>
                </a:solidFill>
                <a:effectLst/>
                <a:latin typeface="+mn-lt"/>
                <a:ea typeface="+mn-ea"/>
                <a:cs typeface="+mn-cs"/>
              </a:rPr>
              <a:t>Challenges</a:t>
            </a:r>
          </a:p>
          <a:p>
            <a:r>
              <a:rPr lang="en-GB" sz="1200" b="1" i="0" kern="1200" dirty="0">
                <a:solidFill>
                  <a:schemeClr val="tx1"/>
                </a:solidFill>
                <a:effectLst/>
                <a:latin typeface="+mn-lt"/>
                <a:ea typeface="+mn-ea"/>
                <a:cs typeface="+mn-cs"/>
              </a:rPr>
              <a:t>Lack of 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With no unique value proposition, the company has little to protect it from competitors, especially if they can also offer lower prices. </a:t>
            </a:r>
          </a:p>
          <a:p>
            <a:r>
              <a:rPr lang="en-GB" sz="1200" b="1" i="0" kern="1200" dirty="0">
                <a:solidFill>
                  <a:schemeClr val="tx1"/>
                </a:solidFill>
                <a:effectLst/>
                <a:latin typeface="+mn-lt"/>
                <a:ea typeface="+mn-ea"/>
                <a:cs typeface="+mn-cs"/>
              </a:rPr>
              <a:t>Customer Loyalty: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It is difficult to build brand loyalty or customer loyalty when the main driver for purchase is an exceptionally low price. </a:t>
            </a:r>
          </a:p>
          <a:p>
            <a:r>
              <a:rPr lang="en-GB" sz="1200" b="1" i="0" kern="1200" dirty="0">
                <a:solidFill>
                  <a:schemeClr val="tx1"/>
                </a:solidFill>
                <a:effectLst/>
                <a:latin typeface="+mn-lt"/>
                <a:ea typeface="+mn-ea"/>
                <a:cs typeface="+mn-cs"/>
              </a:rPr>
              <a:t>Sustainability: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"no frills" position can be unsustainable, especially if a competitor emerges with even lower costs or forces a price war that benefits consumers but is difficult for the company to endure long-term. </a:t>
            </a:r>
          </a:p>
          <a:p>
            <a:endParaRPr lang="en-GB" dirty="0"/>
          </a:p>
        </p:txBody>
      </p:sp>
      <p:sp>
        <p:nvSpPr>
          <p:cNvPr id="4" name="Slide Number Placeholder 3"/>
          <p:cNvSpPr>
            <a:spLocks noGrp="1"/>
          </p:cNvSpPr>
          <p:nvPr>
            <p:ph type="sldNum" sz="quarter" idx="10"/>
          </p:nvPr>
        </p:nvSpPr>
        <p:spPr/>
        <p:txBody>
          <a:bodyPr/>
          <a:lstStyle/>
          <a:p>
            <a:fld id="{4E7E1CE1-8B7B-4BE2-A83A-33F011FE08DF}"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kern="1200" dirty="0">
                <a:solidFill>
                  <a:schemeClr val="tx1"/>
                </a:solidFill>
                <a:effectLst/>
                <a:latin typeface="+mn-lt"/>
                <a:ea typeface="+mn-ea"/>
                <a:cs typeface="+mn-cs"/>
              </a:rPr>
              <a:t>In </a:t>
            </a:r>
            <a:r>
              <a:rPr lang="en-GB" sz="1200" kern="1200" dirty="0">
                <a:solidFill>
                  <a:schemeClr val="tx1"/>
                </a:solidFill>
                <a:effectLst/>
                <a:latin typeface="+mn-lt"/>
                <a:ea typeface="+mn-ea"/>
                <a:cs typeface="+mn-cs"/>
                <a:hlinkClick r:id="rId3"/>
              </a:rPr>
              <a:t>Bowman's Strategy Clock</a:t>
            </a:r>
            <a:r>
              <a:rPr lang="en-GB" sz="1200" kern="1200" dirty="0">
                <a:solidFill>
                  <a:schemeClr val="tx1"/>
                </a:solidFill>
                <a:effectLst/>
                <a:latin typeface="+mn-lt"/>
                <a:ea typeface="+mn-ea"/>
                <a:cs typeface="+mn-cs"/>
              </a:rPr>
              <a:t>, Route 2, the Low Price strategy, involves offering products at a lower price than competitors while maintaining a similar level of perceived value, as seen with </a:t>
            </a:r>
            <a:r>
              <a:rPr lang="en-GB" sz="1200" kern="1200" dirty="0">
                <a:solidFill>
                  <a:schemeClr val="tx1"/>
                </a:solidFill>
                <a:effectLst/>
                <a:latin typeface="+mn-lt"/>
                <a:ea typeface="+mn-ea"/>
                <a:cs typeface="+mn-cs"/>
                <a:hlinkClick r:id="rId4"/>
              </a:rPr>
              <a:t>Walmart</a:t>
            </a:r>
            <a:r>
              <a:rPr lang="en-GB" sz="1200" kern="1200" dirty="0">
                <a:solidFill>
                  <a:schemeClr val="tx1"/>
                </a:solidFill>
                <a:effectLst/>
                <a:latin typeface="+mn-lt"/>
                <a:ea typeface="+mn-ea"/>
                <a:cs typeface="+mn-cs"/>
              </a:rPr>
              <a:t> or </a:t>
            </a:r>
            <a:r>
              <a:rPr lang="en-GB" sz="1200" kern="1200" dirty="0">
                <a:solidFill>
                  <a:schemeClr val="tx1"/>
                </a:solidFill>
                <a:effectLst/>
                <a:latin typeface="+mn-lt"/>
                <a:ea typeface="+mn-ea"/>
                <a:cs typeface="+mn-cs"/>
                <a:hlinkClick r:id="rId5"/>
              </a:rPr>
              <a:t>Tesco</a:t>
            </a:r>
            <a:r>
              <a:rPr lang="en-GB" sz="1200" kern="1200" dirty="0">
                <a:solidFill>
                  <a:schemeClr val="tx1"/>
                </a:solidFill>
                <a:effectLst/>
                <a:latin typeface="+mn-lt"/>
                <a:ea typeface="+mn-ea"/>
                <a:cs typeface="+mn-cs"/>
              </a:rPr>
              <a:t>. This strategy relies on cost leadership and economies of scale to sell large volumes of products, generating profits from high output despite lower per-unit margins, and can lead to intense price wars.  </a:t>
            </a:r>
          </a:p>
          <a:p>
            <a:r>
              <a:rPr lang="en-GB" sz="1200" b="0" kern="1200" dirty="0">
                <a:solidFill>
                  <a:schemeClr val="tx1"/>
                </a:solidFill>
                <a:effectLst/>
                <a:latin typeface="+mn-lt"/>
                <a:ea typeface="+mn-ea"/>
                <a:cs typeface="+mn-cs"/>
              </a:rPr>
              <a:t>Key Characteristics of the Low Price Strategy</a:t>
            </a:r>
          </a:p>
          <a:p>
            <a:r>
              <a:rPr lang="en-GB" sz="1200" b="1" kern="1200" dirty="0">
                <a:solidFill>
                  <a:schemeClr val="tx1"/>
                </a:solidFill>
                <a:effectLst/>
                <a:latin typeface="+mn-lt"/>
                <a:ea typeface="+mn-ea"/>
                <a:cs typeface="+mn-cs"/>
              </a:rPr>
              <a:t>Cost Leadership:</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company must be a cost leader in its industry to sustain the low-price strategy and gain a competitive advantage. </a:t>
            </a:r>
          </a:p>
          <a:p>
            <a:r>
              <a:rPr lang="en-GB" sz="1200" b="1" kern="1200" dirty="0">
                <a:solidFill>
                  <a:schemeClr val="tx1"/>
                </a:solidFill>
                <a:effectLst/>
                <a:latin typeface="+mn-lt"/>
                <a:ea typeface="+mn-ea"/>
                <a:cs typeface="+mn-cs"/>
              </a:rPr>
              <a:t>High Volume:</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Profits are generated from high sales volumes rather than high profit margins on individual items. </a:t>
            </a:r>
          </a:p>
          <a:p>
            <a:r>
              <a:rPr lang="en-GB" sz="1200" b="1" kern="1200" dirty="0">
                <a:solidFill>
                  <a:schemeClr val="tx1"/>
                </a:solidFill>
                <a:effectLst/>
                <a:latin typeface="+mn-lt"/>
                <a:ea typeface="+mn-ea"/>
                <a:cs typeface="+mn-cs"/>
              </a:rPr>
              <a:t>Similar Perceived Value:</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product or service offers similar quality and perceived value to that of competitors, but at a lower price. </a:t>
            </a:r>
          </a:p>
          <a:p>
            <a:r>
              <a:rPr lang="en-GB" sz="1200" b="1" kern="1200" dirty="0">
                <a:solidFill>
                  <a:schemeClr val="tx1"/>
                </a:solidFill>
                <a:effectLst/>
                <a:latin typeface="+mn-lt"/>
                <a:ea typeface="+mn-ea"/>
                <a:cs typeface="+mn-cs"/>
              </a:rPr>
              <a:t>Economies of Scale:</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Businesses often leverage economies of scale in production and logistics to minimize costs. </a:t>
            </a:r>
          </a:p>
          <a:p>
            <a:r>
              <a:rPr lang="en-GB" sz="1200" b="0" kern="1200" dirty="0">
                <a:solidFill>
                  <a:schemeClr val="tx1"/>
                </a:solidFill>
                <a:effectLst/>
                <a:latin typeface="+mn-lt"/>
                <a:ea typeface="+mn-ea"/>
                <a:cs typeface="+mn-cs"/>
              </a:rPr>
              <a:t>How it Works</a:t>
            </a:r>
          </a:p>
          <a:p>
            <a:r>
              <a:rPr lang="en-GB" sz="1200" b="1" kern="1200" dirty="0">
                <a:solidFill>
                  <a:schemeClr val="tx1"/>
                </a:solidFill>
                <a:effectLst/>
                <a:latin typeface="+mn-lt"/>
                <a:ea typeface="+mn-ea"/>
                <a:cs typeface="+mn-cs"/>
              </a:rPr>
              <a:t>Price Reduction:</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fundamental step is to price the product or service lower than competitors' offerings. </a:t>
            </a:r>
          </a:p>
          <a:p>
            <a:r>
              <a:rPr lang="en-GB" sz="1200" b="1" kern="1200" dirty="0">
                <a:solidFill>
                  <a:schemeClr val="tx1"/>
                </a:solidFill>
                <a:effectLst/>
                <a:latin typeface="+mn-lt"/>
                <a:ea typeface="+mn-ea"/>
                <a:cs typeface="+mn-cs"/>
              </a:rPr>
              <a:t>Cost Minimization:</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To achieve a lower price, companies focus on minimizing production and operational costs through efficient supply chains and streamlined operations. </a:t>
            </a:r>
          </a:p>
          <a:p>
            <a:r>
              <a:rPr lang="en-GB" sz="1200" b="1" kern="1200" dirty="0">
                <a:solidFill>
                  <a:schemeClr val="tx1"/>
                </a:solidFill>
                <a:effectLst/>
                <a:latin typeface="+mn-lt"/>
                <a:ea typeface="+mn-ea"/>
                <a:cs typeface="+mn-cs"/>
              </a:rPr>
              <a:t>Volume Sales:</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By offering a competitive price for a product with comparable value, the strategy attracts a large customer base, driving high sales volume. </a:t>
            </a:r>
          </a:p>
          <a:p>
            <a:r>
              <a:rPr lang="en-GB" sz="1200" b="1" kern="1200" dirty="0">
                <a:solidFill>
                  <a:schemeClr val="tx1"/>
                </a:solidFill>
                <a:effectLst/>
                <a:latin typeface="+mn-lt"/>
                <a:ea typeface="+mn-ea"/>
                <a:cs typeface="+mn-cs"/>
              </a:rPr>
              <a:t>Profit Generation:</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increased sales volume leads to significant overall profits, even with lower profit margins on each individual product. </a:t>
            </a:r>
          </a:p>
          <a:p>
            <a:r>
              <a:rPr lang="en-GB" sz="1200" b="0" kern="1200" dirty="0">
                <a:solidFill>
                  <a:schemeClr val="tx1"/>
                </a:solidFill>
                <a:effectLst/>
                <a:latin typeface="+mn-lt"/>
                <a:ea typeface="+mn-ea"/>
                <a:cs typeface="+mn-cs"/>
              </a:rPr>
              <a:t>Examples</a:t>
            </a:r>
          </a:p>
          <a:p>
            <a:r>
              <a:rPr lang="en-GB" sz="1200" b="1" kern="1200" dirty="0">
                <a:solidFill>
                  <a:schemeClr val="tx1"/>
                </a:solidFill>
                <a:effectLst/>
                <a:latin typeface="+mn-lt"/>
                <a:ea typeface="+mn-ea"/>
                <a:cs typeface="+mn-cs"/>
              </a:rPr>
              <a:t>Walmart:</a:t>
            </a:r>
            <a:r>
              <a:rPr lang="en-GB" sz="1200" kern="1200" dirty="0">
                <a:solidFill>
                  <a:schemeClr val="tx1"/>
                </a:solidFill>
                <a:effectLst/>
                <a:latin typeface="+mn-lt"/>
                <a:ea typeface="+mn-ea"/>
                <a:cs typeface="+mn-cs"/>
              </a:rPr>
              <a:t> Uses its massive logistics and supply chain efficiencies to offer low prices across a wide range of products, according to </a:t>
            </a:r>
            <a:r>
              <a:rPr lang="en-GB" sz="1200" kern="1200" dirty="0" err="1">
                <a:solidFill>
                  <a:schemeClr val="tx1"/>
                </a:solidFill>
                <a:effectLst/>
                <a:latin typeface="+mn-lt"/>
                <a:ea typeface="+mn-ea"/>
                <a:cs typeface="+mn-cs"/>
              </a:rPr>
              <a:t>Dawgen</a:t>
            </a:r>
            <a:r>
              <a:rPr lang="en-GB" sz="1200" kern="1200" dirty="0">
                <a:solidFill>
                  <a:schemeClr val="tx1"/>
                </a:solidFill>
                <a:effectLst/>
                <a:latin typeface="+mn-lt"/>
                <a:ea typeface="+mn-ea"/>
                <a:cs typeface="+mn-cs"/>
              </a:rPr>
              <a:t> Global. </a:t>
            </a:r>
          </a:p>
          <a:p>
            <a:r>
              <a:rPr lang="en-GB" sz="1200" b="1" kern="1200" dirty="0">
                <a:solidFill>
                  <a:schemeClr val="tx1"/>
                </a:solidFill>
                <a:effectLst/>
                <a:latin typeface="+mn-lt"/>
                <a:ea typeface="+mn-ea"/>
                <a:cs typeface="+mn-cs"/>
              </a:rPr>
              <a:t>Tesco:</a:t>
            </a:r>
            <a:r>
              <a:rPr lang="en-GB" sz="1200" kern="1200" dirty="0">
                <a:solidFill>
                  <a:schemeClr val="tx1"/>
                </a:solidFill>
                <a:effectLst/>
                <a:latin typeface="+mn-lt"/>
                <a:ea typeface="+mn-ea"/>
                <a:cs typeface="+mn-cs"/>
              </a:rPr>
              <a:t> A multinational retailer that provides affordable products without compromising on quality. </a:t>
            </a:r>
          </a:p>
          <a:p>
            <a:r>
              <a:rPr lang="en-GB" sz="1200" b="1" kern="1200" dirty="0">
                <a:solidFill>
                  <a:schemeClr val="tx1"/>
                </a:solidFill>
                <a:effectLst/>
                <a:latin typeface="+mn-lt"/>
                <a:ea typeface="+mn-ea"/>
                <a:cs typeface="+mn-cs"/>
              </a:rPr>
              <a:t>JetBlue:</a:t>
            </a:r>
            <a:r>
              <a:rPr lang="en-GB" sz="1200" kern="1200" dirty="0">
                <a:solidFill>
                  <a:schemeClr val="tx1"/>
                </a:solidFill>
                <a:effectLst/>
                <a:latin typeface="+mn-lt"/>
                <a:ea typeface="+mn-ea"/>
                <a:cs typeface="+mn-cs"/>
              </a:rPr>
              <a:t> Expanded its business by offering lower airline fares than competitors. </a:t>
            </a:r>
          </a:p>
          <a:p>
            <a:r>
              <a:rPr lang="en-GB" sz="1200" b="0" kern="1200" dirty="0">
                <a:solidFill>
                  <a:schemeClr val="tx1"/>
                </a:solidFill>
                <a:effectLst/>
                <a:latin typeface="+mn-lt"/>
                <a:ea typeface="+mn-ea"/>
                <a:cs typeface="+mn-cs"/>
              </a:rPr>
              <a:t>Bowman's Strategic Clock - Think Insights</a:t>
            </a:r>
          </a:p>
          <a:p>
            <a:r>
              <a:rPr lang="en-GB" sz="1200" kern="1200" dirty="0">
                <a:solidFill>
                  <a:schemeClr val="tx1"/>
                </a:solidFill>
                <a:effectLst/>
                <a:latin typeface="+mn-lt"/>
                <a:ea typeface="+mn-ea"/>
                <a:cs typeface="+mn-cs"/>
              </a:rPr>
              <a:t>27 Apr 2021 — Position 2: Low Price JetBlue successfully expanded its business thanks to this strategy. By 2004, </a:t>
            </a:r>
            <a:r>
              <a:rPr lang="en-GB" sz="1200" kern="1200" dirty="0" err="1">
                <a:solidFill>
                  <a:schemeClr val="tx1"/>
                </a:solidFill>
                <a:effectLst/>
                <a:latin typeface="+mn-lt"/>
                <a:ea typeface="+mn-ea"/>
                <a:cs typeface="+mn-cs"/>
              </a:rPr>
              <a:t>SouthWest</a:t>
            </a:r>
            <a:r>
              <a:rPr lang="en-GB" sz="1200" kern="1200" dirty="0">
                <a:solidFill>
                  <a:schemeClr val="tx1"/>
                </a:solidFill>
                <a:effectLst/>
                <a:latin typeface="+mn-lt"/>
                <a:ea typeface="+mn-ea"/>
                <a:cs typeface="+mn-cs"/>
              </a:rPr>
              <a:t> airlines o...</a:t>
            </a:r>
          </a:p>
          <a:p>
            <a:r>
              <a:rPr lang="en-GB" sz="1200" b="0" kern="1200" dirty="0">
                <a:solidFill>
                  <a:schemeClr val="tx1"/>
                </a:solidFill>
                <a:effectLst/>
                <a:latin typeface="+mn-lt"/>
                <a:ea typeface="+mn-ea"/>
                <a:cs typeface="+mn-cs"/>
              </a:rPr>
              <a:t>Think Insights</a:t>
            </a:r>
          </a:p>
          <a:p>
            <a:r>
              <a:rPr lang="en-GB" sz="1200" b="0" kern="1200" dirty="0">
                <a:solidFill>
                  <a:schemeClr val="tx1"/>
                </a:solidFill>
                <a:effectLst/>
                <a:latin typeface="+mn-lt"/>
                <a:ea typeface="+mn-ea"/>
                <a:cs typeface="+mn-cs"/>
              </a:rPr>
              <a:t>Bowman's Strategy Clock - Wikipedia</a:t>
            </a:r>
          </a:p>
          <a:p>
            <a:r>
              <a:rPr lang="en-GB" sz="1200" kern="1200" dirty="0">
                <a:solidFill>
                  <a:schemeClr val="tx1"/>
                </a:solidFill>
                <a:effectLst/>
                <a:latin typeface="+mn-lt"/>
                <a:ea typeface="+mn-ea"/>
                <a:cs typeface="+mn-cs"/>
              </a:rPr>
              <a:t>Route 2 – Low price strategy - This strategy seeks to achieve lower price than that of the competitors and on the other hand it is...</a:t>
            </a:r>
          </a:p>
          <a:p>
            <a:r>
              <a:rPr lang="en-GB" sz="1200" b="0" kern="1200" dirty="0">
                <a:solidFill>
                  <a:schemeClr val="tx1"/>
                </a:solidFill>
                <a:effectLst/>
                <a:latin typeface="+mn-lt"/>
                <a:ea typeface="+mn-ea"/>
                <a:cs typeface="+mn-cs"/>
              </a:rPr>
              <a:t>Wikipedia</a:t>
            </a:r>
          </a:p>
          <a:p>
            <a:r>
              <a:rPr lang="en-GB" sz="1200" b="0" kern="1200" dirty="0">
                <a:solidFill>
                  <a:schemeClr val="tx1"/>
                </a:solidFill>
                <a:effectLst/>
                <a:latin typeface="+mn-lt"/>
                <a:ea typeface="+mn-ea"/>
                <a:cs typeface="+mn-cs"/>
              </a:rPr>
              <a:t>Dissecting Bowman's Strategy Clock: A Roadmap to Superior ...</a:t>
            </a:r>
          </a:p>
          <a:p>
            <a:r>
              <a:rPr lang="en-GB" sz="1200" kern="1200" dirty="0">
                <a:solidFill>
                  <a:schemeClr val="tx1"/>
                </a:solidFill>
                <a:effectLst/>
                <a:latin typeface="+mn-lt"/>
                <a:ea typeface="+mn-ea"/>
                <a:cs typeface="+mn-cs"/>
              </a:rPr>
              <a:t>2 Aug 2024 — 1. Low Price/Low Value. Key Considerations: This position targets price-sensitive customers by offering basic products o...</a:t>
            </a:r>
          </a:p>
          <a:p>
            <a:r>
              <a:rPr lang="en-GB" sz="1200" b="0" kern="1200" dirty="0" err="1">
                <a:solidFill>
                  <a:schemeClr val="tx1"/>
                </a:solidFill>
                <a:effectLst/>
                <a:latin typeface="+mn-lt"/>
                <a:ea typeface="+mn-ea"/>
                <a:cs typeface="+mn-cs"/>
              </a:rPr>
              <a:t>Dawgen</a:t>
            </a:r>
            <a:r>
              <a:rPr lang="en-GB" sz="1200" b="0" kern="1200" dirty="0">
                <a:solidFill>
                  <a:schemeClr val="tx1"/>
                </a:solidFill>
                <a:effectLst/>
                <a:latin typeface="+mn-lt"/>
                <a:ea typeface="+mn-ea"/>
                <a:cs typeface="+mn-cs"/>
              </a:rPr>
              <a:t> Global</a:t>
            </a:r>
          </a:p>
          <a:p>
            <a:pPr fontAlgn="ctr"/>
            <a:r>
              <a:rPr lang="en-GB" sz="1200" b="0" kern="1200" dirty="0">
                <a:solidFill>
                  <a:schemeClr val="tx1"/>
                </a:solidFill>
                <a:effectLst/>
                <a:latin typeface="+mn-lt"/>
                <a:ea typeface="+mn-ea"/>
                <a:cs typeface="+mn-cs"/>
              </a:rPr>
              <a:t>Show all</a:t>
            </a:r>
            <a:endParaRPr lang="en-GB" sz="120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4E7E1CE1-8B7B-4BE2-A83A-33F011FE08DF}"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b="0" i="0" kern="1200" dirty="0">
                <a:solidFill>
                  <a:schemeClr val="tx1"/>
                </a:solidFill>
                <a:effectLst/>
                <a:latin typeface="+mn-lt"/>
                <a:ea typeface="+mn-ea"/>
                <a:cs typeface="+mn-cs"/>
              </a:rPr>
              <a:t>Why Low-Price Strategies Are Dangerous</a:t>
            </a:r>
          </a:p>
          <a:p>
            <a:r>
              <a:rPr lang="en-GB" sz="1200" b="1" i="0" kern="1200" dirty="0">
                <a:solidFill>
                  <a:schemeClr val="tx1"/>
                </a:solidFill>
                <a:effectLst/>
                <a:latin typeface="+mn-lt"/>
                <a:ea typeface="+mn-ea"/>
                <a:cs typeface="+mn-cs"/>
              </a:rPr>
              <a:t>Price Wars: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core danger is the potential for a price war, which can be disastrous if a company isn't a true cost leader. Price wars primarily benefit consumers by driving prices down, but they can be unsustainable for businesses in the short to medium term. </a:t>
            </a:r>
          </a:p>
          <a:p>
            <a:r>
              <a:rPr lang="en-GB" sz="1200" b="1" i="0" kern="1200" dirty="0">
                <a:solidFill>
                  <a:schemeClr val="tx1"/>
                </a:solidFill>
                <a:effectLst/>
                <a:latin typeface="+mn-lt"/>
                <a:ea typeface="+mn-ea"/>
                <a:cs typeface="+mn-cs"/>
              </a:rPr>
              <a:t>Low Profit Margins: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To compete, companies must maintain very low prices. This leads to low-profit margins on individual products, and profitability is only achieved through very high sales volumes. </a:t>
            </a:r>
          </a:p>
          <a:p>
            <a:r>
              <a:rPr lang="en-GB" sz="1200" b="1" i="0" kern="1200" dirty="0">
                <a:solidFill>
                  <a:schemeClr val="tx1"/>
                </a:solidFill>
                <a:effectLst/>
                <a:latin typeface="+mn-lt"/>
                <a:ea typeface="+mn-ea"/>
                <a:cs typeface="+mn-cs"/>
              </a:rPr>
              <a:t>Need for Cost Leadership:</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strategy can only be sustained if the company is a genuine </a:t>
            </a:r>
            <a:r>
              <a:rPr lang="en-GB" sz="1200" b="0" i="0" kern="1200" dirty="0">
                <a:solidFill>
                  <a:schemeClr val="tx1"/>
                </a:solidFill>
                <a:effectLst/>
                <a:latin typeface="+mn-lt"/>
                <a:ea typeface="+mn-ea"/>
                <a:cs typeface="+mn-cs"/>
                <a:hlinkClick r:id="rId3"/>
              </a:rPr>
              <a:t>cost leader</a:t>
            </a:r>
            <a:r>
              <a:rPr lang="en-GB" sz="1200" b="0" i="0" kern="1200" dirty="0">
                <a:solidFill>
                  <a:schemeClr val="tx1"/>
                </a:solidFill>
                <a:effectLst/>
                <a:latin typeface="+mn-lt"/>
                <a:ea typeface="+mn-ea"/>
                <a:cs typeface="+mn-cs"/>
              </a:rPr>
              <a:t>. This means minimizing costs in every aspect of production and distribution to ensure that the low price is still profitable. </a:t>
            </a:r>
          </a:p>
          <a:p>
            <a:r>
              <a:rPr lang="en-GB" sz="1200" b="1" i="0" kern="1200" dirty="0">
                <a:solidFill>
                  <a:schemeClr val="tx1"/>
                </a:solidFill>
                <a:effectLst/>
                <a:latin typeface="+mn-lt"/>
                <a:ea typeface="+mn-ea"/>
                <a:cs typeface="+mn-cs"/>
              </a:rPr>
              <a:t>Unsustainable Business Model:</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If the company is not an efficient cost leader and gets caught in a price war, it can lead to an unsustainable business model, as seen with the </a:t>
            </a:r>
            <a:r>
              <a:rPr lang="en-GB" sz="1200" b="0" i="0" kern="1200" dirty="0">
                <a:solidFill>
                  <a:schemeClr val="tx1"/>
                </a:solidFill>
                <a:effectLst/>
                <a:latin typeface="+mn-lt"/>
                <a:ea typeface="+mn-ea"/>
                <a:cs typeface="+mn-cs"/>
                <a:hlinkClick r:id="rId4"/>
              </a:rPr>
              <a:t>No Frills strategy</a:t>
            </a:r>
            <a:r>
              <a:rPr lang="en-GB" sz="1200" b="0" i="0" kern="1200" dirty="0">
                <a:solidFill>
                  <a:schemeClr val="tx1"/>
                </a:solidFill>
                <a:effectLst/>
                <a:latin typeface="+mn-lt"/>
                <a:ea typeface="+mn-ea"/>
                <a:cs typeface="+mn-cs"/>
              </a:rPr>
              <a:t> in Bowman's framework. </a:t>
            </a:r>
          </a:p>
          <a:p>
            <a:r>
              <a:rPr lang="en-GB" sz="1200" b="1" i="0" kern="1200" dirty="0">
                <a:solidFill>
                  <a:schemeClr val="tx1"/>
                </a:solidFill>
                <a:effectLst/>
                <a:latin typeface="+mn-lt"/>
                <a:ea typeface="+mn-ea"/>
                <a:cs typeface="+mn-cs"/>
              </a:rPr>
              <a:t>Vulnerability to Competitors: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strategy makes a company vulnerable to other competitors undercutting their prices or developing more efficient cost structures. </a:t>
            </a:r>
          </a:p>
          <a:p>
            <a:r>
              <a:rPr lang="en-GB" sz="1200" b="0" i="0" kern="1200" dirty="0">
                <a:solidFill>
                  <a:schemeClr val="tx1"/>
                </a:solidFill>
                <a:effectLst/>
                <a:latin typeface="+mn-lt"/>
                <a:ea typeface="+mn-ea"/>
                <a:cs typeface="+mn-cs"/>
              </a:rPr>
              <a:t>When It Can Work</a:t>
            </a:r>
          </a:p>
          <a:p>
            <a:r>
              <a:rPr lang="en-GB" sz="1200" b="0" i="0" kern="1200" dirty="0">
                <a:solidFill>
                  <a:schemeClr val="tx1"/>
                </a:solidFill>
                <a:effectLst/>
                <a:latin typeface="+mn-lt"/>
                <a:ea typeface="+mn-ea"/>
                <a:cs typeface="+mn-cs"/>
              </a:rPr>
              <a:t>A low-price strategy can be effective if a company has a strong </a:t>
            </a:r>
            <a:r>
              <a:rPr lang="en-GB" sz="1200" b="0" i="0" kern="1200" dirty="0">
                <a:solidFill>
                  <a:schemeClr val="tx1"/>
                </a:solidFill>
                <a:effectLst/>
                <a:latin typeface="+mn-lt"/>
                <a:ea typeface="+mn-ea"/>
                <a:cs typeface="+mn-cs"/>
                <a:hlinkClick r:id="rId5"/>
              </a:rPr>
              <a:t>economies of scale</a:t>
            </a:r>
            <a:r>
              <a:rPr lang="en-GB" sz="1200" b="0" i="0" kern="1200" dirty="0">
                <a:solidFill>
                  <a:schemeClr val="tx1"/>
                </a:solidFill>
                <a:effectLst/>
                <a:latin typeface="+mn-lt"/>
                <a:ea typeface="+mn-ea"/>
                <a:cs typeface="+mn-cs"/>
              </a:rPr>
              <a:t> and is a true cost leader, enabling it to sustain low prices while offering acceptable quality. Examples include </a:t>
            </a:r>
            <a:r>
              <a:rPr lang="en-GB" sz="1200" b="0" i="0" kern="1200" dirty="0">
                <a:solidFill>
                  <a:schemeClr val="tx1"/>
                </a:solidFill>
                <a:effectLst/>
                <a:latin typeface="+mn-lt"/>
                <a:ea typeface="+mn-ea"/>
                <a:cs typeface="+mn-cs"/>
                <a:hlinkClick r:id="rId6"/>
              </a:rPr>
              <a:t>Walmart</a:t>
            </a:r>
            <a:r>
              <a:rPr lang="en-GB" sz="1200" b="0" i="0" kern="1200" dirty="0">
                <a:solidFill>
                  <a:schemeClr val="tx1"/>
                </a:solidFill>
                <a:effectLst/>
                <a:latin typeface="+mn-lt"/>
                <a:ea typeface="+mn-ea"/>
                <a:cs typeface="+mn-cs"/>
              </a:rPr>
              <a:t>, which uses its massive scale to reduce costs and pass savings to customers, and companies like </a:t>
            </a:r>
            <a:r>
              <a:rPr lang="en-GB" sz="1200" b="0" i="0" kern="1200" dirty="0">
                <a:solidFill>
                  <a:schemeClr val="tx1"/>
                </a:solidFill>
                <a:effectLst/>
                <a:latin typeface="+mn-lt"/>
                <a:ea typeface="+mn-ea"/>
                <a:cs typeface="+mn-cs"/>
                <a:hlinkClick r:id="rId7"/>
              </a:rPr>
              <a:t>Dollar General</a:t>
            </a:r>
            <a:r>
              <a:rPr lang="en-GB" sz="1200" b="0" i="0" kern="1200" dirty="0">
                <a:solidFill>
                  <a:schemeClr val="tx1"/>
                </a:solidFill>
                <a:effectLst/>
                <a:latin typeface="+mn-lt"/>
                <a:ea typeface="+mn-ea"/>
                <a:cs typeface="+mn-cs"/>
              </a:rPr>
              <a:t>, which thrives by offering no-frills products at extremely low prices through streamlined operations. </a:t>
            </a:r>
          </a:p>
          <a:p>
            <a:endParaRPr lang="en-GB" dirty="0"/>
          </a:p>
        </p:txBody>
      </p:sp>
      <p:sp>
        <p:nvSpPr>
          <p:cNvPr id="4" name="Slide Number Placeholder 3"/>
          <p:cNvSpPr>
            <a:spLocks noGrp="1"/>
          </p:cNvSpPr>
          <p:nvPr>
            <p:ph type="sldNum" sz="quarter" idx="5"/>
          </p:nvPr>
        </p:nvSpPr>
        <p:spPr/>
        <p:txBody>
          <a:bodyPr/>
          <a:lstStyle/>
          <a:p>
            <a:fld id="{181FA2A1-174D-4925-847C-8B50C1867971}" type="slidenum">
              <a:rPr lang="en-GB" smtClean="0"/>
              <a:pPr/>
              <a:t>6</a:t>
            </a:fld>
            <a:endParaRPr lang="en-GB"/>
          </a:p>
        </p:txBody>
      </p:sp>
    </p:spTree>
    <p:extLst>
      <p:ext uri="{BB962C8B-B14F-4D97-AF65-F5344CB8AC3E}">
        <p14:creationId xmlns:p14="http://schemas.microsoft.com/office/powerpoint/2010/main" val="2633712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E7E1CE1-8B7B-4BE2-A83A-33F011FE08DF}"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kern="1200" dirty="0">
                <a:solidFill>
                  <a:schemeClr val="tx1"/>
                </a:solidFill>
                <a:effectLst/>
                <a:latin typeface="+mn-lt"/>
                <a:ea typeface="+mn-ea"/>
                <a:cs typeface="+mn-cs"/>
              </a:rPr>
              <a:t>Bowman's clock "Hybrid" (Route 3) is a competitive strategy where a business offers moderate price with moderate product differentiation, aiming to provide good added value for money. Success hinges on consistently delivering acceptable quality and perceived value through clever cost management and effective marketing to highlight this dual-benefit offering to the customer.  </a:t>
            </a:r>
          </a:p>
          <a:p>
            <a:r>
              <a:rPr lang="en-GB" sz="1200" b="0" i="0" kern="1200" dirty="0">
                <a:solidFill>
                  <a:schemeClr val="tx1"/>
                </a:solidFill>
                <a:effectLst/>
                <a:latin typeface="+mn-lt"/>
                <a:ea typeface="+mn-ea"/>
                <a:cs typeface="+mn-cs"/>
              </a:rPr>
              <a:t>Key Characteristics of the Hybrid Strategy</a:t>
            </a:r>
          </a:p>
          <a:p>
            <a:r>
              <a:rPr lang="en-GB" sz="1200" b="1" i="0" kern="1200" dirty="0">
                <a:solidFill>
                  <a:schemeClr val="tx1"/>
                </a:solidFill>
                <a:effectLst/>
                <a:latin typeface="+mn-lt"/>
                <a:ea typeface="+mn-ea"/>
                <a:cs typeface="+mn-cs"/>
              </a:rPr>
              <a:t>Moderate Price: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price point is lower or reasonable, but not necessarily the absolute cheapest available. </a:t>
            </a:r>
          </a:p>
          <a:p>
            <a:r>
              <a:rPr lang="en-GB" sz="1200" b="1" i="0" kern="1200" dirty="0">
                <a:solidFill>
                  <a:schemeClr val="tx1"/>
                </a:solidFill>
                <a:effectLst/>
                <a:latin typeface="+mn-lt"/>
                <a:ea typeface="+mn-ea"/>
                <a:cs typeface="+mn-cs"/>
              </a:rPr>
              <a:t>Moderate 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product or service is slightly distinct from competitors, offering unique features, comfort, or design aspects, but not to an extreme degree. </a:t>
            </a:r>
          </a:p>
          <a:p>
            <a:r>
              <a:rPr lang="en-GB" sz="1200" b="1" i="0" kern="1200" dirty="0">
                <a:solidFill>
                  <a:schemeClr val="tx1"/>
                </a:solidFill>
                <a:effectLst/>
                <a:latin typeface="+mn-lt"/>
                <a:ea typeface="+mn-ea"/>
                <a:cs typeface="+mn-cs"/>
              </a:rPr>
              <a:t>Good Added Value: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combination of a reasonable price and acceptable differentiation convinces consumers they are getting good value for their money. </a:t>
            </a:r>
          </a:p>
          <a:p>
            <a:r>
              <a:rPr lang="en-GB" sz="1200" b="0" i="0" kern="1200" dirty="0">
                <a:solidFill>
                  <a:schemeClr val="tx1"/>
                </a:solidFill>
                <a:effectLst/>
                <a:latin typeface="+mn-lt"/>
                <a:ea typeface="+mn-ea"/>
                <a:cs typeface="+mn-cs"/>
              </a:rPr>
              <a:t>How It Works</a:t>
            </a:r>
          </a:p>
          <a:p>
            <a:r>
              <a:rPr lang="en-GB" sz="1200" b="1" i="0" kern="1200" dirty="0">
                <a:solidFill>
                  <a:schemeClr val="tx1"/>
                </a:solidFill>
                <a:effectLst/>
                <a:latin typeface="+mn-lt"/>
                <a:ea typeface="+mn-ea"/>
                <a:cs typeface="+mn-cs"/>
              </a:rPr>
              <a:t>Cost Management: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using the hybrid strategy often maintain a low cost base to afford both competitive pricing and some level of product enhancement without drastically increasing costs. </a:t>
            </a:r>
          </a:p>
          <a:p>
            <a:r>
              <a:rPr lang="en-GB" sz="1200" b="1" i="0" kern="1200" dirty="0">
                <a:solidFill>
                  <a:schemeClr val="tx1"/>
                </a:solidFill>
                <a:effectLst/>
                <a:latin typeface="+mn-lt"/>
                <a:ea typeface="+mn-ea"/>
                <a:cs typeface="+mn-cs"/>
              </a:rPr>
              <a:t>Value Communication: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Marketing is crucial to clearly articulate the added value and convince customers that they are benefiting from a fair price and a product with features beyond the basic low-cost offerings. </a:t>
            </a:r>
          </a:p>
          <a:p>
            <a:r>
              <a:rPr lang="en-GB" sz="1200" b="1" i="0" kern="1200" dirty="0">
                <a:solidFill>
                  <a:schemeClr val="tx1"/>
                </a:solidFill>
                <a:effectLst/>
                <a:latin typeface="+mn-lt"/>
                <a:ea typeface="+mn-ea"/>
                <a:cs typeface="+mn-cs"/>
              </a:rPr>
              <a:t>Consistent Quality: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strategy requires a consistent delivery of quality and value to build customer loyalty and maintain the perception of good value. </a:t>
            </a:r>
          </a:p>
          <a:p>
            <a:r>
              <a:rPr lang="en-GB" sz="1200" b="0" i="0" kern="1200" dirty="0">
                <a:solidFill>
                  <a:schemeClr val="tx1"/>
                </a:solidFill>
                <a:effectLst/>
                <a:latin typeface="+mn-lt"/>
                <a:ea typeface="+mn-ea"/>
                <a:cs typeface="+mn-cs"/>
              </a:rPr>
              <a:t>Examples</a:t>
            </a:r>
          </a:p>
          <a:p>
            <a:r>
              <a:rPr lang="en-GB" sz="1200" b="1" i="0" kern="1200" dirty="0">
                <a:solidFill>
                  <a:schemeClr val="tx1"/>
                </a:solidFill>
                <a:effectLst/>
                <a:latin typeface="+mn-lt"/>
                <a:ea typeface="+mn-ea"/>
                <a:cs typeface="+mn-cs"/>
              </a:rPr>
              <a:t>Aviation: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EasyJet offering more comfort and features than a basic low-cost airline like Ryanair. </a:t>
            </a:r>
          </a:p>
          <a:p>
            <a:r>
              <a:rPr lang="en-GB" sz="1200" b="1" i="0" kern="1200" dirty="0">
                <a:solidFill>
                  <a:schemeClr val="tx1"/>
                </a:solidFill>
                <a:effectLst/>
                <a:latin typeface="+mn-lt"/>
                <a:ea typeface="+mn-ea"/>
                <a:cs typeface="+mn-cs"/>
              </a:rPr>
              <a:t>Retail:</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Discount department stores offering reasonable prices alongside decent quality products. </a:t>
            </a:r>
          </a:p>
          <a:p>
            <a:r>
              <a:rPr lang="en-GB" sz="1200" b="1" i="0" kern="1200" dirty="0">
                <a:solidFill>
                  <a:schemeClr val="tx1"/>
                </a:solidFill>
                <a:effectLst/>
                <a:latin typeface="+mn-lt"/>
                <a:ea typeface="+mn-ea"/>
                <a:cs typeface="+mn-cs"/>
              </a:rPr>
              <a:t>Automotive: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Car manufacturers like Ford and Peugeot that produce cars with average prices and standard features for the average consumer. </a:t>
            </a:r>
          </a:p>
          <a:p>
            <a:endParaRPr lang="en-GB" dirty="0"/>
          </a:p>
        </p:txBody>
      </p:sp>
      <p:sp>
        <p:nvSpPr>
          <p:cNvPr id="4" name="Slide Number Placeholder 3"/>
          <p:cNvSpPr>
            <a:spLocks noGrp="1"/>
          </p:cNvSpPr>
          <p:nvPr>
            <p:ph type="sldNum" sz="quarter" idx="10"/>
          </p:nvPr>
        </p:nvSpPr>
        <p:spPr/>
        <p:txBody>
          <a:bodyPr/>
          <a:lstStyle/>
          <a:p>
            <a:fld id="{4E7E1CE1-8B7B-4BE2-A83A-33F011FE08DF}"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kern="1200" dirty="0">
                <a:solidFill>
                  <a:schemeClr val="tx1"/>
                </a:solidFill>
                <a:effectLst/>
                <a:latin typeface="+mn-lt"/>
                <a:ea typeface="+mn-ea"/>
                <a:cs typeface="+mn-cs"/>
              </a:rPr>
              <a:t>In </a:t>
            </a:r>
            <a:r>
              <a:rPr lang="en-GB" sz="1200" b="0" i="0" kern="1200" dirty="0">
                <a:solidFill>
                  <a:schemeClr val="tx1"/>
                </a:solidFill>
                <a:effectLst/>
                <a:latin typeface="+mn-lt"/>
                <a:ea typeface="+mn-ea"/>
                <a:cs typeface="+mn-cs"/>
                <a:hlinkClick r:id="rId3"/>
              </a:rPr>
              <a:t>Bowman's Strategy Clock</a:t>
            </a:r>
            <a:r>
              <a:rPr lang="en-GB" sz="1200" b="0" i="0" kern="1200" dirty="0">
                <a:solidFill>
                  <a:schemeClr val="tx1"/>
                </a:solidFill>
                <a:effectLst/>
                <a:latin typeface="+mn-lt"/>
                <a:ea typeface="+mn-ea"/>
                <a:cs typeface="+mn-cs"/>
              </a:rPr>
              <a:t>, Route 4, or "Differentiation," is a strategy where a company offers products or services with unique, high perceived value that differs from competitors. This unique value allows the company to either increase its margins by charging a slightly higher price or gain a greater market share by offering this added value at a similar or lower price. Successful differentiation creates a distinct brand identity, such as with Apple, and can be driven by innovative features, superior quality, or excellent customer service.  </a:t>
            </a:r>
          </a:p>
          <a:p>
            <a:r>
              <a:rPr lang="en-GB" sz="1200" b="0" i="0" kern="1200" dirty="0">
                <a:solidFill>
                  <a:schemeClr val="tx1"/>
                </a:solidFill>
                <a:effectLst/>
                <a:latin typeface="+mn-lt"/>
                <a:ea typeface="+mn-ea"/>
                <a:cs typeface="+mn-cs"/>
              </a:rPr>
              <a:t>Key Characteristics of Route 4 (Differentiation)</a:t>
            </a:r>
          </a:p>
          <a:p>
            <a:r>
              <a:rPr lang="en-GB" sz="1200" b="1" i="0" kern="1200" dirty="0">
                <a:solidFill>
                  <a:schemeClr val="tx1"/>
                </a:solidFill>
                <a:effectLst/>
                <a:latin typeface="+mn-lt"/>
                <a:ea typeface="+mn-ea"/>
                <a:cs typeface="+mn-cs"/>
              </a:rPr>
              <a:t>Unique Value Proposition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core of this strategy is offering something that competitors do not, or do not do as well, to attract customers. </a:t>
            </a:r>
          </a:p>
          <a:p>
            <a:r>
              <a:rPr lang="en-GB" sz="1200" b="1" i="0" kern="1200" dirty="0">
                <a:solidFill>
                  <a:schemeClr val="tx1"/>
                </a:solidFill>
                <a:effectLst/>
                <a:latin typeface="+mn-lt"/>
                <a:ea typeface="+mn-ea"/>
                <a:cs typeface="+mn-cs"/>
              </a:rPr>
              <a:t>High Perceived Value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Customers must value these differences, seeing them as beneficial or superior to what other options provide. </a:t>
            </a:r>
          </a:p>
          <a:p>
            <a:r>
              <a:rPr lang="en-GB" sz="1200" b="1" i="0" kern="1200" dirty="0">
                <a:solidFill>
                  <a:schemeClr val="tx1"/>
                </a:solidFill>
                <a:effectLst/>
                <a:latin typeface="+mn-lt"/>
                <a:ea typeface="+mn-ea"/>
                <a:cs typeface="+mn-cs"/>
              </a:rPr>
              <a:t>Two Primary Outcomes</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Higher Margins</a:t>
            </a:r>
            <a:r>
              <a:rPr lang="en-GB" sz="1200" b="0" i="0" kern="1200" dirty="0">
                <a:solidFill>
                  <a:schemeClr val="tx1"/>
                </a:solidFill>
                <a:effectLst/>
                <a:latin typeface="+mn-lt"/>
                <a:ea typeface="+mn-ea"/>
                <a:cs typeface="+mn-cs"/>
              </a:rPr>
              <a:t>: By offering premium products, companies can command a higher price and achieve greater profitability. </a:t>
            </a:r>
          </a:p>
          <a:p>
            <a:r>
              <a:rPr lang="en-GB" sz="1200" b="1" i="0" kern="1200" dirty="0">
                <a:solidFill>
                  <a:schemeClr val="tx1"/>
                </a:solidFill>
                <a:effectLst/>
                <a:latin typeface="+mn-lt"/>
                <a:ea typeface="+mn-ea"/>
                <a:cs typeface="+mn-cs"/>
              </a:rPr>
              <a:t>Increased Market Share</a:t>
            </a:r>
            <a:r>
              <a:rPr lang="en-GB" sz="1200" b="0" i="0" kern="1200" dirty="0">
                <a:solidFill>
                  <a:schemeClr val="tx1"/>
                </a:solidFill>
                <a:effectLst/>
                <a:latin typeface="+mn-lt"/>
                <a:ea typeface="+mn-ea"/>
                <a:cs typeface="+mn-cs"/>
              </a:rPr>
              <a:t>: By delivering a distinct value at a competitive price point, a company can attract more customers and grow its volume. </a:t>
            </a:r>
          </a:p>
          <a:p>
            <a:r>
              <a:rPr lang="en-GB" sz="1200" b="1" i="0" kern="1200" dirty="0">
                <a:solidFill>
                  <a:schemeClr val="tx1"/>
                </a:solidFill>
                <a:effectLst/>
                <a:latin typeface="+mn-lt"/>
                <a:ea typeface="+mn-ea"/>
                <a:cs typeface="+mn-cs"/>
              </a:rPr>
              <a:t>Brand Building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Strong branding is often crucial for differentiation, as it helps customers associate the company with quality, innovation, or a certain lifestyle. </a:t>
            </a:r>
          </a:p>
          <a:p>
            <a:r>
              <a:rPr lang="en-GB" sz="1200" b="0" i="0" kern="1200" dirty="0">
                <a:solidFill>
                  <a:schemeClr val="tx1"/>
                </a:solidFill>
                <a:effectLst/>
                <a:latin typeface="+mn-lt"/>
                <a:ea typeface="+mn-ea"/>
                <a:cs typeface="+mn-cs"/>
              </a:rPr>
              <a:t>Examples of Differentiation</a:t>
            </a:r>
          </a:p>
          <a:p>
            <a:r>
              <a:rPr lang="en-GB" sz="1200" b="1" i="0" kern="1200" dirty="0">
                <a:solidFill>
                  <a:schemeClr val="tx1"/>
                </a:solidFill>
                <a:effectLst/>
                <a:latin typeface="+mn-lt"/>
                <a:ea typeface="+mn-ea"/>
                <a:cs typeface="+mn-cs"/>
              </a:rPr>
              <a:t>Apple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Known for introducing innovative technologies and products that differentiate it from rivals, creating a highly valued brand. </a:t>
            </a:r>
          </a:p>
          <a:p>
            <a:r>
              <a:rPr lang="en-GB" sz="1200" b="1" i="0" kern="1200" dirty="0">
                <a:solidFill>
                  <a:schemeClr val="tx1"/>
                </a:solidFill>
                <a:effectLst/>
                <a:latin typeface="+mn-lt"/>
                <a:ea typeface="+mn-ea"/>
                <a:cs typeface="+mn-cs"/>
              </a:rPr>
              <a:t>Luxury Car Brands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Brands like Bugatti position themselves with a highly differentiated, expensive product that commands a high price due to its unique features and exclusivity. </a:t>
            </a:r>
          </a:p>
          <a:p>
            <a:r>
              <a:rPr lang="en-GB" sz="1200" b="1" i="0" kern="1200" dirty="0">
                <a:solidFill>
                  <a:schemeClr val="tx1"/>
                </a:solidFill>
                <a:effectLst/>
                <a:latin typeface="+mn-lt"/>
                <a:ea typeface="+mn-ea"/>
                <a:cs typeface="+mn-cs"/>
              </a:rPr>
              <a:t>Nike and Kellogg's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brands have successfully used differentiation to create distinct positions in their respective markets, with their names synonymous with quality and unique product offerings. </a:t>
            </a:r>
          </a:p>
          <a:p>
            <a:endParaRPr lang="en-GB" dirty="0"/>
          </a:p>
        </p:txBody>
      </p:sp>
      <p:sp>
        <p:nvSpPr>
          <p:cNvPr id="4" name="Slide Number Placeholder 3"/>
          <p:cNvSpPr>
            <a:spLocks noGrp="1"/>
          </p:cNvSpPr>
          <p:nvPr>
            <p:ph type="sldNum" sz="quarter" idx="10"/>
          </p:nvPr>
        </p:nvSpPr>
        <p:spPr/>
        <p:txBody>
          <a:bodyPr/>
          <a:lstStyle/>
          <a:p>
            <a:fld id="{4E7E1CE1-8B7B-4BE2-A83A-33F011FE08DF}"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kern="1200" dirty="0">
                <a:solidFill>
                  <a:schemeClr val="tx1"/>
                </a:solidFill>
                <a:effectLst/>
                <a:latin typeface="+mn-lt"/>
                <a:ea typeface="+mn-ea"/>
                <a:cs typeface="+mn-cs"/>
              </a:rPr>
              <a:t>In </a:t>
            </a:r>
            <a:r>
              <a:rPr lang="en-GB" sz="1200" b="0" i="0" kern="1200" dirty="0">
                <a:solidFill>
                  <a:schemeClr val="tx1"/>
                </a:solidFill>
                <a:effectLst/>
                <a:latin typeface="+mn-lt"/>
                <a:ea typeface="+mn-ea"/>
                <a:cs typeface="+mn-cs"/>
                <a:hlinkClick r:id="rId3"/>
              </a:rPr>
              <a:t>Bowman's Strategy Clock</a:t>
            </a:r>
            <a:r>
              <a:rPr lang="en-GB" sz="1200" b="0" i="0" kern="1200" dirty="0">
                <a:solidFill>
                  <a:schemeClr val="tx1"/>
                </a:solidFill>
                <a:effectLst/>
                <a:latin typeface="+mn-lt"/>
                <a:ea typeface="+mn-ea"/>
                <a:cs typeface="+mn-cs"/>
              </a:rPr>
              <a:t>, Route 5: Focused Differentiation involves a business offering highly valued products or services at premium prices to a specific market segment. Success relies on creating a high perceived value that justifies the high cost, often achieved through targeted marketing and distribution to a niche audience willing to pay a significant premium for the distinguished offering. </a:t>
            </a:r>
          </a:p>
          <a:p>
            <a:r>
              <a:rPr lang="en-GB" sz="1200" b="0" i="0" kern="1200" dirty="0">
                <a:solidFill>
                  <a:schemeClr val="tx1"/>
                </a:solidFill>
                <a:effectLst/>
                <a:latin typeface="+mn-lt"/>
                <a:ea typeface="+mn-ea"/>
                <a:cs typeface="+mn-cs"/>
              </a:rPr>
              <a:t>Key Characteristics</a:t>
            </a:r>
          </a:p>
          <a:p>
            <a:r>
              <a:rPr lang="en-GB" sz="1200" b="1" i="0" kern="1200" dirty="0">
                <a:solidFill>
                  <a:schemeClr val="tx1"/>
                </a:solidFill>
                <a:effectLst/>
                <a:latin typeface="+mn-lt"/>
                <a:ea typeface="+mn-ea"/>
                <a:cs typeface="+mn-cs"/>
              </a:rPr>
              <a:t>High Perceived Value: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core of this strategy is building a strong perception of superior quality and uniqueness in the target market. </a:t>
            </a:r>
          </a:p>
          <a:p>
            <a:r>
              <a:rPr lang="en-GB" sz="1200" b="1" i="0" kern="1200" dirty="0">
                <a:solidFill>
                  <a:schemeClr val="tx1"/>
                </a:solidFill>
                <a:effectLst/>
                <a:latin typeface="+mn-lt"/>
                <a:ea typeface="+mn-ea"/>
                <a:cs typeface="+mn-cs"/>
              </a:rPr>
              <a:t>High Price Point: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Products are sold at substantial price levels, far above standard competitors. </a:t>
            </a:r>
          </a:p>
          <a:p>
            <a:r>
              <a:rPr lang="en-GB" sz="1200" b="1" i="0" kern="1200" dirty="0">
                <a:solidFill>
                  <a:schemeClr val="tx1"/>
                </a:solidFill>
                <a:effectLst/>
                <a:latin typeface="+mn-lt"/>
                <a:ea typeface="+mn-ea"/>
                <a:cs typeface="+mn-cs"/>
              </a:rPr>
              <a:t>Niche Market Focus: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strategy is applied to a specific, often smaller, market segment rather than the entire market. </a:t>
            </a:r>
          </a:p>
          <a:p>
            <a:r>
              <a:rPr lang="en-GB" sz="1200" b="1" i="0" kern="1200" dirty="0">
                <a:solidFill>
                  <a:schemeClr val="tx1"/>
                </a:solidFill>
                <a:effectLst/>
                <a:latin typeface="+mn-lt"/>
                <a:ea typeface="+mn-ea"/>
                <a:cs typeface="+mn-cs"/>
              </a:rPr>
              <a:t>High Profit Margins: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combination of high perceived value and high prices enables companies to achieve significant profit margins. </a:t>
            </a:r>
          </a:p>
          <a:p>
            <a:r>
              <a:rPr lang="en-GB" sz="1200" b="1" i="0" kern="1200" dirty="0">
                <a:solidFill>
                  <a:schemeClr val="tx1"/>
                </a:solidFill>
                <a:effectLst/>
                <a:latin typeface="+mn-lt"/>
                <a:ea typeface="+mn-ea"/>
                <a:cs typeface="+mn-cs"/>
              </a:rPr>
              <a:t>Brand Loyalty: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Businesses in this segment often build strong brand loyalty within their niche, making customers less sensitive to price. </a:t>
            </a:r>
          </a:p>
          <a:p>
            <a:r>
              <a:rPr lang="en-GB" sz="1200" b="0" i="0" kern="1200" dirty="0">
                <a:solidFill>
                  <a:schemeClr val="tx1"/>
                </a:solidFill>
                <a:effectLst/>
                <a:latin typeface="+mn-lt"/>
                <a:ea typeface="+mn-ea"/>
                <a:cs typeface="+mn-cs"/>
              </a:rPr>
              <a:t>Implementation</a:t>
            </a:r>
          </a:p>
          <a:p>
            <a:r>
              <a:rPr lang="en-GB" sz="1200" b="1" i="0" kern="1200" dirty="0">
                <a:solidFill>
                  <a:schemeClr val="tx1"/>
                </a:solidFill>
                <a:effectLst/>
                <a:latin typeface="+mn-lt"/>
                <a:ea typeface="+mn-ea"/>
                <a:cs typeface="+mn-cs"/>
              </a:rPr>
              <a:t>Targeted Marketing: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Aggressive and targeted promotion and distribution efforts are used to reach the specific niche market. </a:t>
            </a:r>
          </a:p>
          <a:p>
            <a:r>
              <a:rPr lang="en-GB" sz="1200" b="1" i="0" kern="1200" dirty="0">
                <a:solidFill>
                  <a:schemeClr val="tx1"/>
                </a:solidFill>
                <a:effectLst/>
                <a:latin typeface="+mn-lt"/>
                <a:ea typeface="+mn-ea"/>
                <a:cs typeface="+mn-cs"/>
              </a:rPr>
              <a:t>Product Specialization: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Products or services are developed to be highly distinguished and unique, meeting the specific needs and desires of the chosen segment. </a:t>
            </a:r>
          </a:p>
          <a:p>
            <a:r>
              <a:rPr lang="en-GB" sz="1200" b="1" i="0" kern="1200" dirty="0">
                <a:solidFill>
                  <a:schemeClr val="tx1"/>
                </a:solidFill>
                <a:effectLst/>
                <a:latin typeface="+mn-lt"/>
                <a:ea typeface="+mn-ea"/>
                <a:cs typeface="+mn-cs"/>
              </a:rPr>
              <a:t>Strong Brand Identity: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invest in building a powerful brand that represents quality and exclusivity to their chosen audience. </a:t>
            </a:r>
          </a:p>
          <a:p>
            <a:r>
              <a:rPr lang="en-GB" sz="1200" b="0" i="0" kern="1200" dirty="0">
                <a:solidFill>
                  <a:schemeClr val="tx1"/>
                </a:solidFill>
                <a:effectLst/>
                <a:latin typeface="+mn-lt"/>
                <a:ea typeface="+mn-ea"/>
                <a:cs typeface="+mn-cs"/>
              </a:rPr>
              <a:t>Examples</a:t>
            </a:r>
          </a:p>
          <a:p>
            <a:r>
              <a:rPr lang="en-GB" sz="1200" b="1" i="0" kern="1200" dirty="0">
                <a:solidFill>
                  <a:schemeClr val="tx1"/>
                </a:solidFill>
                <a:effectLst/>
                <a:latin typeface="+mn-lt"/>
                <a:ea typeface="+mn-ea"/>
                <a:cs typeface="+mn-cs"/>
              </a:rPr>
              <a:t>Luxury Brands: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High-end fashion houses like Gucci or Armani, and luxury car manufacturers like Rolls-Royce, successfully employ focused differentiation by creating a strong image of exclusivity and luxury. </a:t>
            </a:r>
          </a:p>
          <a:p>
            <a:r>
              <a:rPr lang="en-GB" sz="1200" b="1" i="0" kern="1200" dirty="0">
                <a:solidFill>
                  <a:schemeClr val="tx1"/>
                </a:solidFill>
                <a:effectLst/>
                <a:latin typeface="+mn-lt"/>
                <a:ea typeface="+mn-ea"/>
                <a:cs typeface="+mn-cs"/>
              </a:rPr>
              <a:t>Rolex:</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classic example, as their association with high-end sports like tennis and sponsoring grand slam events creates a premium brand image, allowing them to charge high prices for their watches</a:t>
            </a:r>
          </a:p>
          <a:p>
            <a:endParaRPr lang="en-GB" dirty="0"/>
          </a:p>
        </p:txBody>
      </p:sp>
      <p:sp>
        <p:nvSpPr>
          <p:cNvPr id="4" name="Slide Number Placeholder 3"/>
          <p:cNvSpPr>
            <a:spLocks noGrp="1"/>
          </p:cNvSpPr>
          <p:nvPr>
            <p:ph type="sldNum" sz="quarter" idx="10"/>
          </p:nvPr>
        </p:nvSpPr>
        <p:spPr/>
        <p:txBody>
          <a:bodyPr/>
          <a:lstStyle/>
          <a:p>
            <a:fld id="{4E7E1CE1-8B7B-4BE2-A83A-33F011FE08DF}"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kern="1200" dirty="0">
                <a:solidFill>
                  <a:schemeClr val="tx1"/>
                </a:solidFill>
                <a:effectLst/>
                <a:latin typeface="+mn-lt"/>
                <a:ea typeface="+mn-ea"/>
                <a:cs typeface="+mn-cs"/>
              </a:rPr>
              <a:t>Bowman's Strategy Clock positions 6, 7, and 8 are not sustainable in competitive markets because they offer a low perceived value for the price paid, which is generally a losing proposition. Position 6 (Increased Price/Standard Product) relies on a price hike without product benefits, risking market share if competitors don't follow. Position 7 (High Price/Low Product Benefits) only works in a monopoly, as it offers a poor value-for-money ratio. Position 8 (Standard Price/Low Product Benefits) leads to market share loss as customers find competitors offering better value for the same price. </a:t>
            </a:r>
          </a:p>
          <a:p>
            <a:r>
              <a:rPr lang="en-GB" sz="1200" b="0" i="0" kern="1200" dirty="0">
                <a:solidFill>
                  <a:schemeClr val="tx1"/>
                </a:solidFill>
                <a:effectLst/>
                <a:latin typeface="+mn-lt"/>
                <a:ea typeface="+mn-ea"/>
                <a:cs typeface="+mn-cs"/>
              </a:rPr>
              <a:t>Here's a breakdown of each position:</a:t>
            </a:r>
          </a:p>
          <a:p>
            <a:r>
              <a:rPr lang="en-GB" sz="1200" b="1" i="0" kern="1200" dirty="0">
                <a:solidFill>
                  <a:schemeClr val="tx1"/>
                </a:solidFill>
                <a:effectLst/>
                <a:latin typeface="+mn-lt"/>
                <a:ea typeface="+mn-ea"/>
                <a:cs typeface="+mn-cs"/>
              </a:rPr>
              <a:t>Position 6: Increased Price/Standard Product</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Description:</a:t>
            </a:r>
            <a:r>
              <a:rPr lang="en-GB" sz="1200" b="0" i="0" kern="1200" dirty="0">
                <a:solidFill>
                  <a:schemeClr val="tx1"/>
                </a:solidFill>
                <a:effectLst/>
                <a:latin typeface="+mn-lt"/>
                <a:ea typeface="+mn-ea"/>
                <a:cs typeface="+mn-cs"/>
              </a:rPr>
              <a:t> The company increases its price without adding any value to the product or service. </a:t>
            </a:r>
          </a:p>
          <a:p>
            <a:r>
              <a:rPr lang="en-GB" sz="1200" b="1" i="0" kern="1200" dirty="0">
                <a:solidFill>
                  <a:schemeClr val="tx1"/>
                </a:solidFill>
                <a:effectLst/>
                <a:latin typeface="+mn-lt"/>
                <a:ea typeface="+mn-ea"/>
                <a:cs typeface="+mn-cs"/>
              </a:rPr>
              <a:t>Pros:</a:t>
            </a:r>
            <a:r>
              <a:rPr lang="en-GB" sz="1200" b="0" i="0" kern="1200" dirty="0">
                <a:solidFill>
                  <a:schemeClr val="tx1"/>
                </a:solidFill>
                <a:effectLst/>
                <a:latin typeface="+mn-lt"/>
                <a:ea typeface="+mn-ea"/>
                <a:cs typeface="+mn-cs"/>
              </a:rPr>
              <a:t> Can lead to higher profit margins if customers accept the price increase and competitors don't react. </a:t>
            </a:r>
          </a:p>
          <a:p>
            <a:r>
              <a:rPr lang="en-GB" sz="1200" b="1" i="0" kern="1200" dirty="0">
                <a:solidFill>
                  <a:schemeClr val="tx1"/>
                </a:solidFill>
                <a:effectLst/>
                <a:latin typeface="+mn-lt"/>
                <a:ea typeface="+mn-ea"/>
                <a:cs typeface="+mn-cs"/>
              </a:rPr>
              <a:t>Cons:</a:t>
            </a:r>
            <a:r>
              <a:rPr lang="en-GB" sz="1200" b="0" i="0" kern="1200" dirty="0">
                <a:solidFill>
                  <a:schemeClr val="tx1"/>
                </a:solidFill>
                <a:effectLst/>
                <a:latin typeface="+mn-lt"/>
                <a:ea typeface="+mn-ea"/>
                <a:cs typeface="+mn-cs"/>
              </a:rPr>
              <a:t> In a competitive market, this is often unsustainable in the long term as it risks a significant loss of market share. </a:t>
            </a:r>
          </a:p>
          <a:p>
            <a:r>
              <a:rPr lang="en-GB" sz="1200" b="1" i="0" kern="1200" dirty="0">
                <a:solidFill>
                  <a:schemeClr val="tx1"/>
                </a:solidFill>
                <a:effectLst/>
                <a:latin typeface="+mn-lt"/>
                <a:ea typeface="+mn-ea"/>
                <a:cs typeface="+mn-cs"/>
              </a:rPr>
              <a:t>Position 7: High Price/Low Product Benefits (Monopoly)</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Description:</a:t>
            </a:r>
            <a:r>
              <a:rPr lang="en-GB" sz="1200" b="0" i="0" kern="1200" dirty="0">
                <a:solidFill>
                  <a:schemeClr val="tx1"/>
                </a:solidFill>
                <a:effectLst/>
                <a:latin typeface="+mn-lt"/>
                <a:ea typeface="+mn-ea"/>
                <a:cs typeface="+mn-cs"/>
              </a:rPr>
              <a:t> The company charges a high price for a product or service that offers low benefits. </a:t>
            </a:r>
          </a:p>
          <a:p>
            <a:r>
              <a:rPr lang="en-GB" sz="1200" b="1" i="0" kern="1200" dirty="0">
                <a:solidFill>
                  <a:schemeClr val="tx1"/>
                </a:solidFill>
                <a:effectLst/>
                <a:latin typeface="+mn-lt"/>
                <a:ea typeface="+mn-ea"/>
                <a:cs typeface="+mn-cs"/>
              </a:rPr>
              <a:t>Feasibility:</a:t>
            </a:r>
            <a:r>
              <a:rPr lang="en-GB" sz="1200" b="0" i="0" kern="1200" dirty="0">
                <a:solidFill>
                  <a:schemeClr val="tx1"/>
                </a:solidFill>
                <a:effectLst/>
                <a:latin typeface="+mn-lt"/>
                <a:ea typeface="+mn-ea"/>
                <a:cs typeface="+mn-cs"/>
              </a:rPr>
              <a:t> Only truly feasible in a monopoly situation where customers have no other options and must pay the high price. </a:t>
            </a:r>
          </a:p>
          <a:p>
            <a:r>
              <a:rPr lang="en-GB" sz="1200" b="1" i="0" kern="1200" dirty="0">
                <a:solidFill>
                  <a:schemeClr val="tx1"/>
                </a:solidFill>
                <a:effectLst/>
                <a:latin typeface="+mn-lt"/>
                <a:ea typeface="+mn-ea"/>
                <a:cs typeface="+mn-cs"/>
              </a:rPr>
              <a:t>Cons:</a:t>
            </a:r>
            <a:r>
              <a:rPr lang="en-GB" sz="1200" b="0" i="0" kern="1200" dirty="0">
                <a:solidFill>
                  <a:schemeClr val="tx1"/>
                </a:solidFill>
                <a:effectLst/>
                <a:latin typeface="+mn-lt"/>
                <a:ea typeface="+mn-ea"/>
                <a:cs typeface="+mn-cs"/>
              </a:rPr>
              <a:t> In any competitive market, customers will quickly find alternatives that offer better value. </a:t>
            </a:r>
          </a:p>
          <a:p>
            <a:r>
              <a:rPr lang="en-GB" sz="1200" b="1" i="0" kern="1200" dirty="0">
                <a:solidFill>
                  <a:schemeClr val="tx1"/>
                </a:solidFill>
                <a:effectLst/>
                <a:latin typeface="+mn-lt"/>
                <a:ea typeface="+mn-ea"/>
                <a:cs typeface="+mn-cs"/>
              </a:rPr>
              <a:t>Position 8: Standard Price/Low Product Benefits</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Description:</a:t>
            </a:r>
            <a:r>
              <a:rPr lang="en-GB" sz="1200" b="0" i="0" kern="1200" dirty="0">
                <a:solidFill>
                  <a:schemeClr val="tx1"/>
                </a:solidFill>
                <a:effectLst/>
                <a:latin typeface="+mn-lt"/>
                <a:ea typeface="+mn-ea"/>
                <a:cs typeface="+mn-cs"/>
              </a:rPr>
              <a:t> The company reduces the benefits or quality of its product while keeping the price the same. </a:t>
            </a:r>
          </a:p>
          <a:p>
            <a:r>
              <a:rPr lang="en-GB" sz="1200" b="1" i="0" kern="1200" dirty="0">
                <a:solidFill>
                  <a:schemeClr val="tx1"/>
                </a:solidFill>
                <a:effectLst/>
                <a:latin typeface="+mn-lt"/>
                <a:ea typeface="+mn-ea"/>
                <a:cs typeface="+mn-cs"/>
              </a:rPr>
              <a:t>Cons:</a:t>
            </a:r>
            <a:r>
              <a:rPr lang="en-GB" sz="1200" b="0" i="0" kern="1200" dirty="0">
                <a:solidFill>
                  <a:schemeClr val="tx1"/>
                </a:solidFill>
                <a:effectLst/>
                <a:latin typeface="+mn-lt"/>
                <a:ea typeface="+mn-ea"/>
                <a:cs typeface="+mn-cs"/>
              </a:rPr>
              <a:t> This strategy is a guaranteed way to lose market share because competitors will offer a better value for the same price. </a:t>
            </a:r>
          </a:p>
          <a:p>
            <a:r>
              <a:rPr lang="en-GB" sz="1200" b="0" i="0" kern="1200" dirty="0">
                <a:solidFill>
                  <a:schemeClr val="tx1"/>
                </a:solidFill>
                <a:effectLst/>
                <a:latin typeface="+mn-lt"/>
                <a:ea typeface="+mn-ea"/>
                <a:cs typeface="+mn-cs"/>
              </a:rPr>
              <a:t>Why these positions are problematic</a:t>
            </a:r>
          </a:p>
          <a:p>
            <a:r>
              <a:rPr lang="en-GB" sz="1200" b="0" i="0" kern="1200" dirty="0">
                <a:solidFill>
                  <a:schemeClr val="tx1"/>
                </a:solidFill>
                <a:effectLst/>
                <a:latin typeface="+mn-lt"/>
                <a:ea typeface="+mn-ea"/>
                <a:cs typeface="+mn-cs"/>
              </a:rPr>
              <a:t>These strategies are considered undesirable in truly competitive markets because they fail to align perceived value with price. In every competitive scenario, there will always be other companies offering a superior value proposition (more benefits for a similar or lower price). For a company to succeed, it must offer a strategy where the price is justified by the perceived value. </a:t>
            </a:r>
          </a:p>
          <a:p>
            <a:endParaRPr lang="en-GB" dirty="0"/>
          </a:p>
        </p:txBody>
      </p:sp>
      <p:sp>
        <p:nvSpPr>
          <p:cNvPr id="4" name="Slide Number Placeholder 3"/>
          <p:cNvSpPr>
            <a:spLocks noGrp="1"/>
          </p:cNvSpPr>
          <p:nvPr>
            <p:ph type="sldNum" sz="quarter" idx="10"/>
          </p:nvPr>
        </p:nvSpPr>
        <p:spPr/>
        <p:txBody>
          <a:bodyPr/>
          <a:lstStyle/>
          <a:p>
            <a:fld id="{4E7E1CE1-8B7B-4BE2-A83A-33F011FE08DF}"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kern="1200" dirty="0">
                <a:solidFill>
                  <a:schemeClr val="tx1"/>
                </a:solidFill>
                <a:effectLst/>
                <a:latin typeface="+mn-lt"/>
                <a:ea typeface="+mn-ea"/>
                <a:cs typeface="+mn-cs"/>
              </a:rPr>
              <a:t>EasyJet's "no frills" strategy fits into the Low Price segment of </a:t>
            </a:r>
            <a:r>
              <a:rPr lang="en-GB" sz="1200" b="0" i="0" kern="1200" dirty="0">
                <a:solidFill>
                  <a:schemeClr val="tx1"/>
                </a:solidFill>
                <a:effectLst/>
                <a:latin typeface="+mn-lt"/>
                <a:ea typeface="+mn-ea"/>
                <a:cs typeface="+mn-cs"/>
                <a:hlinkClick r:id="rId3"/>
              </a:rPr>
              <a:t>Bowman's Strategy Clock</a:t>
            </a:r>
            <a:r>
              <a:rPr lang="en-GB" sz="1200" b="0" i="0" kern="1200" dirty="0">
                <a:solidFill>
                  <a:schemeClr val="tx1"/>
                </a:solidFill>
                <a:effectLst/>
                <a:latin typeface="+mn-lt"/>
                <a:ea typeface="+mn-ea"/>
                <a:cs typeface="+mn-cs"/>
              </a:rPr>
              <a:t> model, focusing on offering a basic, functional airline service at the lowest possible price to attract a segment of customers who prioritize cost over luxury amenities. This strategy is built on a low-cost structure achieved through operational efficiencies like using secondary airports, a single fleet type, and direct-to-consumer sales. The competitive advantage comes from a unique selling proposition that appeals to customers seeking affordability, allowing EasyJet to maintain sustainable profitability by increasing sales volume while keeping operating costs low.  </a:t>
            </a:r>
          </a:p>
          <a:p>
            <a:r>
              <a:rPr lang="en-GB" sz="1200" b="0" i="0" kern="1200" dirty="0">
                <a:solidFill>
                  <a:schemeClr val="tx1"/>
                </a:solidFill>
                <a:effectLst/>
                <a:latin typeface="+mn-lt"/>
                <a:ea typeface="+mn-ea"/>
                <a:cs typeface="+mn-cs"/>
              </a:rPr>
              <a:t>EasyJet's Position on Bowman's Clock </a:t>
            </a:r>
          </a:p>
          <a:p>
            <a:r>
              <a:rPr lang="en-GB" sz="1200" b="1" i="0" kern="1200" dirty="0">
                <a:solidFill>
                  <a:schemeClr val="tx1"/>
                </a:solidFill>
                <a:effectLst/>
                <a:latin typeface="+mn-lt"/>
                <a:ea typeface="+mn-ea"/>
                <a:cs typeface="+mn-cs"/>
              </a:rPr>
              <a:t>Low Price Strategy</a:t>
            </a:r>
            <a:r>
              <a:rPr lang="en-GB" sz="1200" b="0" i="0" kern="1200" dirty="0">
                <a:solidFill>
                  <a:schemeClr val="tx1"/>
                </a:solidFill>
                <a:effectLst/>
                <a:latin typeface="+mn-lt"/>
                <a:ea typeface="+mn-ea"/>
                <a:cs typeface="+mn-cs"/>
              </a:rPr>
              <a:t>: EasyJet's core strategy is to offer low-cost airline services. This aligns with the "Low Price" segment of Bowman's Clock, which aims to provide a competitive price that is lower than rivals' while maintaining a similar perceived value.</a:t>
            </a:r>
          </a:p>
          <a:p>
            <a:r>
              <a:rPr lang="en-GB" sz="1200" b="0" i="0" kern="1200" dirty="0">
                <a:solidFill>
                  <a:schemeClr val="tx1"/>
                </a:solidFill>
                <a:effectLst/>
                <a:latin typeface="+mn-lt"/>
                <a:ea typeface="+mn-ea"/>
                <a:cs typeface="+mn-cs"/>
              </a:rPr>
              <a:t>Key Characteristics of EasyJet's "No Frills" Strategy</a:t>
            </a:r>
          </a:p>
          <a:p>
            <a:r>
              <a:rPr lang="en-GB" sz="1200" b="1" i="0" kern="1200" dirty="0">
                <a:solidFill>
                  <a:schemeClr val="tx1"/>
                </a:solidFill>
                <a:effectLst/>
                <a:latin typeface="+mn-lt"/>
                <a:ea typeface="+mn-ea"/>
                <a:cs typeface="+mn-cs"/>
              </a:rPr>
              <a:t>Low-Cost Structure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To offer low prices, EasyJet has developed a low-cost operational base. </a:t>
            </a:r>
          </a:p>
          <a:p>
            <a:r>
              <a:rPr lang="en-GB" sz="1200" b="1" i="0" kern="1200" dirty="0">
                <a:solidFill>
                  <a:schemeClr val="tx1"/>
                </a:solidFill>
                <a:effectLst/>
                <a:latin typeface="+mn-lt"/>
                <a:ea typeface="+mn-ea"/>
                <a:cs typeface="+mn-cs"/>
              </a:rPr>
              <a:t>Operational Efficiencies</a:t>
            </a:r>
            <a:r>
              <a:rPr lang="en-GB" sz="1200" b="0" i="0" kern="1200" dirty="0">
                <a:solidFill>
                  <a:schemeClr val="tx1"/>
                </a:solidFill>
                <a:effectLst/>
                <a:latin typeface="+mn-lt"/>
                <a:ea typeface="+mn-ea"/>
                <a:cs typeface="+mn-cs"/>
              </a:rPr>
              <a:t>: This is achieved by operating a single fleet type, which reduces maintenance and training costs. </a:t>
            </a:r>
          </a:p>
          <a:p>
            <a:r>
              <a:rPr lang="en-GB" sz="1200" b="1" i="0" kern="1200" dirty="0">
                <a:solidFill>
                  <a:schemeClr val="tx1"/>
                </a:solidFill>
                <a:effectLst/>
                <a:latin typeface="+mn-lt"/>
                <a:ea typeface="+mn-ea"/>
                <a:cs typeface="+mn-cs"/>
              </a:rPr>
              <a:t>Secondary Airports</a:t>
            </a:r>
            <a:r>
              <a:rPr lang="en-GB" sz="1200" b="0" i="0" kern="1200" dirty="0">
                <a:solidFill>
                  <a:schemeClr val="tx1"/>
                </a:solidFill>
                <a:effectLst/>
                <a:latin typeface="+mn-lt"/>
                <a:ea typeface="+mn-ea"/>
                <a:cs typeface="+mn-cs"/>
              </a:rPr>
              <a:t>: The company often utilizes secondary airports that have lower landing fees, further cutting costs. </a:t>
            </a:r>
          </a:p>
          <a:p>
            <a:r>
              <a:rPr lang="en-GB" sz="1200" b="1" i="0" kern="1200" dirty="0">
                <a:solidFill>
                  <a:schemeClr val="tx1"/>
                </a:solidFill>
                <a:effectLst/>
                <a:latin typeface="+mn-lt"/>
                <a:ea typeface="+mn-ea"/>
                <a:cs typeface="+mn-cs"/>
              </a:rPr>
              <a:t>Direct Sales</a:t>
            </a:r>
            <a:r>
              <a:rPr lang="en-GB" sz="1200" b="0" i="0" kern="1200" dirty="0">
                <a:solidFill>
                  <a:schemeClr val="tx1"/>
                </a:solidFill>
                <a:effectLst/>
                <a:latin typeface="+mn-lt"/>
                <a:ea typeface="+mn-ea"/>
                <a:cs typeface="+mn-cs"/>
              </a:rPr>
              <a:t>: Avoiding travel agents and selling directly to customers reduces distribution costs. </a:t>
            </a:r>
          </a:p>
          <a:p>
            <a:r>
              <a:rPr lang="en-GB" sz="1200" b="1" i="0" kern="1200" dirty="0">
                <a:solidFill>
                  <a:schemeClr val="tx1"/>
                </a:solidFill>
                <a:effectLst/>
                <a:latin typeface="+mn-lt"/>
                <a:ea typeface="+mn-ea"/>
                <a:cs typeface="+mn-cs"/>
              </a:rPr>
              <a:t>Basic Service Offering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"No frills" means limiting premium services, such as business-class seating, complimentary in-flight meals, and other luxury amenities. </a:t>
            </a:r>
          </a:p>
          <a:p>
            <a:r>
              <a:rPr lang="en-GB" sz="1200" b="1" i="0" kern="1200" dirty="0">
                <a:solidFill>
                  <a:schemeClr val="tx1"/>
                </a:solidFill>
                <a:effectLst/>
                <a:latin typeface="+mn-lt"/>
                <a:ea typeface="+mn-ea"/>
                <a:cs typeface="+mn-cs"/>
              </a:rPr>
              <a:t>Customer Segment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strategy targets customers who are price-sensitive and are willing to forgo some comforts to travel at a lower cost. </a:t>
            </a:r>
          </a:p>
          <a:p>
            <a:r>
              <a:rPr lang="en-GB" sz="1200" b="0" i="0" kern="1200" dirty="0">
                <a:solidFill>
                  <a:schemeClr val="tx1"/>
                </a:solidFill>
                <a:effectLst/>
                <a:latin typeface="+mn-lt"/>
                <a:ea typeface="+mn-ea"/>
                <a:cs typeface="+mn-cs"/>
              </a:rPr>
              <a:t>Competitive Advantage </a:t>
            </a:r>
          </a:p>
          <a:p>
            <a:r>
              <a:rPr lang="en-GB" sz="1200" b="1" i="0" kern="1200" dirty="0">
                <a:solidFill>
                  <a:schemeClr val="tx1"/>
                </a:solidFill>
                <a:effectLst/>
                <a:latin typeface="+mn-lt"/>
                <a:ea typeface="+mn-ea"/>
                <a:cs typeface="+mn-cs"/>
              </a:rPr>
              <a:t>Perceived Value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providing a basic service at a low price, EasyJet creates a unique selling proposition that appeals to customers looking for affordable air travel with appropriate quality standards.</a:t>
            </a:r>
          </a:p>
          <a:p>
            <a:r>
              <a:rPr lang="en-GB" sz="1200" b="1" i="0" kern="1200" dirty="0">
                <a:solidFill>
                  <a:schemeClr val="tx1"/>
                </a:solidFill>
                <a:effectLst/>
                <a:latin typeface="+mn-lt"/>
                <a:ea typeface="+mn-ea"/>
                <a:cs typeface="+mn-cs"/>
              </a:rPr>
              <a:t>Sustainable Profitability</a:t>
            </a:r>
            <a:r>
              <a:rPr lang="en-GB" sz="1200" b="0" i="0" kern="1200" dirty="0">
                <a:solidFill>
                  <a:schemeClr val="tx1"/>
                </a:solidFill>
                <a:effectLst/>
                <a:latin typeface="+mn-lt"/>
                <a:ea typeface="+mn-ea"/>
                <a:cs typeface="+mn-cs"/>
              </a:rPr>
              <a:t>: </a:t>
            </a:r>
          </a:p>
          <a:p>
            <a:r>
              <a:rPr lang="en-GB" sz="1200" b="0" i="0" kern="1200">
                <a:solidFill>
                  <a:schemeClr val="tx1"/>
                </a:solidFill>
                <a:effectLst/>
                <a:latin typeface="+mn-lt"/>
                <a:ea typeface="+mn-ea"/>
                <a:cs typeface="+mn-cs"/>
              </a:rPr>
              <a:t>The balance between low costs, low prices, and sufficient sales volume allows EasyJet to achieve sustainable profitability and compete effectively against other airlines.</a:t>
            </a:r>
          </a:p>
          <a:p>
            <a:endParaRPr lang="en-GB"/>
          </a:p>
        </p:txBody>
      </p:sp>
      <p:sp>
        <p:nvSpPr>
          <p:cNvPr id="4" name="Slide Number Placeholder 3"/>
          <p:cNvSpPr>
            <a:spLocks noGrp="1"/>
          </p:cNvSpPr>
          <p:nvPr>
            <p:ph type="sldNum" sz="quarter" idx="10"/>
          </p:nvPr>
        </p:nvSpPr>
        <p:spPr/>
        <p:txBody>
          <a:bodyPr/>
          <a:lstStyle/>
          <a:p>
            <a:fld id="{4E7E1CE1-8B7B-4BE2-A83A-33F011FE08DF}" type="slidenum">
              <a:rPr lang="en-GB" smtClean="0"/>
              <a:pPr/>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FD88FF0-77D2-4019-A9D3-F1A442DD9127}" type="datetime1">
              <a:rPr lang="en-GB" smtClean="0"/>
              <a:pPr/>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BF797-B1C5-45E8-9FA3-E7CAFB02E1B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9ADABE-EA22-4E79-80B0-A22D199D26A6}" type="datetime1">
              <a:rPr lang="en-GB" smtClean="0"/>
              <a:pPr/>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BF797-B1C5-45E8-9FA3-E7CAFB02E1B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2B9414-2AFA-4113-B53C-B2D2E3312E38}" type="datetime1">
              <a:rPr lang="en-GB" smtClean="0"/>
              <a:pPr/>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BF797-B1C5-45E8-9FA3-E7CAFB02E1B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5890631-AD8C-407C-99D8-145C3F09EF09}" type="datetime1">
              <a:rPr lang="en-GB" smtClean="0"/>
              <a:pPr/>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BF797-B1C5-45E8-9FA3-E7CAFB02E1B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C41444-CAFB-444A-9452-6CE1751D9D4F}" type="datetime1">
              <a:rPr lang="en-GB" smtClean="0"/>
              <a:pPr/>
              <a:t>11/11/2025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1BF797-B1C5-45E8-9FA3-E7CAFB02E1B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EF583C9-C8F3-44A5-96FE-B293B6D2DAB1}" type="datetime1">
              <a:rPr lang="en-GB" smtClean="0"/>
              <a:pPr/>
              <a:t>11/11/2025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1BF797-B1C5-45E8-9FA3-E7CAFB02E1B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1AC0CA-02DE-4670-9A60-291EB77CC1D2}" type="datetime1">
              <a:rPr lang="en-GB" smtClean="0"/>
              <a:pPr/>
              <a:t>11/11/2025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1BF797-B1C5-45E8-9FA3-E7CAFB02E1B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0B9842-DAA3-447C-9F09-AE63DFA165ED}" type="datetime1">
              <a:rPr lang="en-GB" smtClean="0"/>
              <a:pPr/>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BF797-B1C5-45E8-9FA3-E7CAFB02E1B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2161D6-263D-4AFD-B226-DC4D35EB2EA4}" type="datetime1">
              <a:rPr lang="en-GB" smtClean="0"/>
              <a:pPr/>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BF797-B1C5-45E8-9FA3-E7CAFB02E1B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3ADED53-EB74-456E-8DF5-2672D2526D1E}" type="datetime1">
              <a:rPr lang="en-GB" smtClean="0"/>
              <a:pPr/>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BF797-B1C5-45E8-9FA3-E7CAFB02E1B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F40737-AA31-4087-9183-3CEDFA26DBB2}" type="datetime1">
              <a:rPr lang="en-GB" smtClean="0"/>
              <a:pPr/>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BF797-B1C5-45E8-9FA3-E7CAFB02E1B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DCC155-6C84-4AF5-932D-B2771A81F4C1}" type="datetime1">
              <a:rPr lang="en-GB" smtClean="0"/>
              <a:pPr/>
              <a:t>11/11/2025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1BF797-B1C5-45E8-9FA3-E7CAFB02E1B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dirty="0">
                <a:latin typeface="Comic Sans MS" pitchFamily="66" charset="0"/>
              </a:rPr>
              <a:t>Business Level Strategy – </a:t>
            </a:r>
            <a:br>
              <a:rPr lang="en-GB" sz="4000" dirty="0">
                <a:latin typeface="Comic Sans MS" pitchFamily="66" charset="0"/>
              </a:rPr>
            </a:br>
            <a:r>
              <a:rPr lang="en-GB" sz="4000" dirty="0">
                <a:latin typeface="Comic Sans MS" pitchFamily="66" charset="0"/>
              </a:rPr>
              <a:t>The Strategy Clock</a:t>
            </a:r>
          </a:p>
        </p:txBody>
      </p:sp>
      <p:sp>
        <p:nvSpPr>
          <p:cNvPr id="4" name="Slide Number Placeholder 3"/>
          <p:cNvSpPr>
            <a:spLocks noGrp="1"/>
          </p:cNvSpPr>
          <p:nvPr>
            <p:ph type="sldNum" sz="quarter" idx="12"/>
          </p:nvPr>
        </p:nvSpPr>
        <p:spPr/>
        <p:txBody>
          <a:bodyPr/>
          <a:lstStyle/>
          <a:p>
            <a:fld id="{F71BF797-B1C5-45E8-9FA3-E7CAFB02E1BC}" type="slidenum">
              <a:rPr lang="en-GB" smtClean="0"/>
              <a:pPr/>
              <a:t>1</a:t>
            </a:fld>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The Strategy Clock</a:t>
            </a:r>
            <a:endParaRPr lang="en-GB" sz="4000" dirty="0"/>
          </a:p>
        </p:txBody>
      </p:sp>
      <p:sp>
        <p:nvSpPr>
          <p:cNvPr id="3" name="Content Placeholder 2"/>
          <p:cNvSpPr>
            <a:spLocks noGrp="1"/>
          </p:cNvSpPr>
          <p:nvPr>
            <p:ph idx="1"/>
          </p:nvPr>
        </p:nvSpPr>
        <p:spPr/>
        <p:txBody>
          <a:bodyPr>
            <a:normAutofit fontScale="85000" lnSpcReduction="20000"/>
          </a:bodyPr>
          <a:lstStyle/>
          <a:p>
            <a:r>
              <a:rPr lang="en-GB" sz="2800" dirty="0">
                <a:latin typeface="Comic Sans MS" pitchFamily="66" charset="0"/>
              </a:rPr>
              <a:t>These strategies are based on the principle that competitive advantage is achieved by providing customers with what they want or need.</a:t>
            </a:r>
          </a:p>
          <a:p>
            <a:r>
              <a:rPr lang="en-GB" sz="2800" dirty="0">
                <a:latin typeface="Comic Sans MS" pitchFamily="66" charset="0"/>
              </a:rPr>
              <a:t>In a competitive situation, customers make choices on the basis of their perception of value for money, the combination of price and perceived product/service benefits.</a:t>
            </a:r>
          </a:p>
          <a:p>
            <a:r>
              <a:rPr lang="en-GB" sz="2800" dirty="0">
                <a:latin typeface="Comic Sans MS" pitchFamily="66" charset="0"/>
              </a:rPr>
              <a:t>The ‘strategy clock’ represents different positions in a market, where customers have different requirements in terms of value for money.</a:t>
            </a:r>
          </a:p>
          <a:p>
            <a:r>
              <a:rPr lang="en-GB" sz="2800" dirty="0">
                <a:latin typeface="Comic Sans MS" pitchFamily="66" charset="0"/>
              </a:rPr>
              <a:t>It helps managers understand the changing requirements of their markets and the choices they can make about positioning and competitive advantage. (Johnson </a:t>
            </a:r>
            <a:r>
              <a:rPr lang="en-GB" sz="2800" i="1" dirty="0">
                <a:latin typeface="Comic Sans MS" pitchFamily="66" charset="0"/>
              </a:rPr>
              <a:t>et al </a:t>
            </a:r>
            <a:r>
              <a:rPr lang="en-GB" sz="2800" dirty="0">
                <a:latin typeface="Comic Sans MS" pitchFamily="66" charset="0"/>
              </a:rPr>
              <a:t>2011).</a:t>
            </a:r>
          </a:p>
        </p:txBody>
      </p:sp>
      <p:sp>
        <p:nvSpPr>
          <p:cNvPr id="4" name="Slide Number Placeholder 3"/>
          <p:cNvSpPr>
            <a:spLocks noGrp="1"/>
          </p:cNvSpPr>
          <p:nvPr>
            <p:ph type="sldNum" sz="quarter" idx="12"/>
          </p:nvPr>
        </p:nvSpPr>
        <p:spPr/>
        <p:txBody>
          <a:bodyPr/>
          <a:lstStyle/>
          <a:p>
            <a:fld id="{F71BF797-B1C5-45E8-9FA3-E7CAFB02E1BC}"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Autofit/>
          </a:bodyPr>
          <a:lstStyle/>
          <a:p>
            <a:r>
              <a:rPr lang="en-GB" sz="4000" dirty="0">
                <a:latin typeface="Comic Sans MS" pitchFamily="66" charset="0"/>
              </a:rPr>
              <a:t>The Strategy Clock - Competitive Strategy Options</a:t>
            </a:r>
          </a:p>
        </p:txBody>
      </p:sp>
      <p:sp>
        <p:nvSpPr>
          <p:cNvPr id="4" name="Slide Number Placeholder 3"/>
          <p:cNvSpPr>
            <a:spLocks noGrp="1"/>
          </p:cNvSpPr>
          <p:nvPr>
            <p:ph type="sldNum" sz="quarter" idx="12"/>
          </p:nvPr>
        </p:nvSpPr>
        <p:spPr/>
        <p:txBody>
          <a:bodyPr/>
          <a:lstStyle/>
          <a:p>
            <a:fld id="{EB224430-EB3A-4D24-A97E-C8C6A0E9D381}" type="slidenum">
              <a:rPr lang="en-GB" smtClean="0"/>
              <a:pPr/>
              <a:t>3</a:t>
            </a:fld>
            <a:endParaRPr lang="en-GB"/>
          </a:p>
        </p:txBody>
      </p:sp>
      <p:pic>
        <p:nvPicPr>
          <p:cNvPr id="8" name="Picture 4" descr="G:\Powerpoint\Pe_Uk\PE133-Johnson\Final files\Gif\ch06\C06NE002A.gif"/>
          <p:cNvPicPr>
            <a:picLocks noChangeAspect="1" noChangeArrowheads="1"/>
          </p:cNvPicPr>
          <p:nvPr/>
        </p:nvPicPr>
        <p:blipFill>
          <a:blip r:embed="rId3"/>
          <a:srcRect/>
          <a:stretch>
            <a:fillRect/>
          </a:stretch>
        </p:blipFill>
        <p:spPr bwMode="auto">
          <a:xfrm>
            <a:off x="609600" y="1643051"/>
            <a:ext cx="7924800" cy="4429155"/>
          </a:xfrm>
          <a:prstGeom prst="rect">
            <a:avLst/>
          </a:prstGeom>
          <a:noFill/>
        </p:spPr>
      </p:pic>
      <p:sp>
        <p:nvSpPr>
          <p:cNvPr id="9" name="Rectangle 8"/>
          <p:cNvSpPr/>
          <p:nvPr/>
        </p:nvSpPr>
        <p:spPr>
          <a:xfrm>
            <a:off x="571472" y="6143645"/>
            <a:ext cx="8072494" cy="584775"/>
          </a:xfrm>
          <a:prstGeom prst="rect">
            <a:avLst/>
          </a:prstGeom>
        </p:spPr>
        <p:txBody>
          <a:bodyPr wrap="square">
            <a:spAutoFit/>
          </a:bodyPr>
          <a:lstStyle/>
          <a:p>
            <a:r>
              <a:rPr lang="en-GB" sz="1600" dirty="0">
                <a:latin typeface="Comic Sans MS" pitchFamily="66" charset="0"/>
              </a:rPr>
              <a:t>The strategy clock is adapted from the work of Cliff Bowman (see D. Faulkner and C. Bowman, </a:t>
            </a:r>
            <a:r>
              <a:rPr lang="en-GB" sz="1600" i="1" dirty="0">
                <a:latin typeface="Comic Sans MS" pitchFamily="66" charset="0"/>
              </a:rPr>
              <a:t>The Essence of Competitive Strategy</a:t>
            </a:r>
            <a:r>
              <a:rPr lang="en-GB" sz="1600" dirty="0">
                <a:latin typeface="Comic Sans MS" pitchFamily="66" charset="0"/>
              </a:rPr>
              <a:t>, Prentice Hall, 1995).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4000" dirty="0">
                <a:latin typeface="Comic Sans MS" pitchFamily="66" charset="0"/>
              </a:rPr>
              <a:t>Route 1: No Frills Strategy</a:t>
            </a:r>
            <a:endParaRPr lang="en-GB" sz="4000" dirty="0">
              <a:latin typeface="Comic Sans MS" pitchFamily="66" charset="0"/>
            </a:endParaRPr>
          </a:p>
        </p:txBody>
      </p:sp>
      <p:sp>
        <p:nvSpPr>
          <p:cNvPr id="5" name="Content Placeholder 4"/>
          <p:cNvSpPr>
            <a:spLocks noGrp="1"/>
          </p:cNvSpPr>
          <p:nvPr>
            <p:ph idx="1"/>
          </p:nvPr>
        </p:nvSpPr>
        <p:spPr/>
        <p:txBody>
          <a:bodyPr/>
          <a:lstStyle/>
          <a:p>
            <a:r>
              <a:rPr lang="en-US" sz="2800" dirty="0">
                <a:latin typeface="Comic Sans MS" pitchFamily="66" charset="0"/>
              </a:rPr>
              <a:t>Low price combined with low perceived product benefits focusing on price-sensitive market segments.</a:t>
            </a:r>
          </a:p>
          <a:p>
            <a:pPr lvl="1"/>
            <a:r>
              <a:rPr lang="en-US" dirty="0">
                <a:latin typeface="Comic Sans MS" pitchFamily="66" charset="0"/>
              </a:rPr>
              <a:t>Price-sensitive customers.</a:t>
            </a:r>
          </a:p>
          <a:p>
            <a:pPr lvl="1"/>
            <a:r>
              <a:rPr lang="en-US" dirty="0">
                <a:latin typeface="Comic Sans MS" pitchFamily="66" charset="0"/>
              </a:rPr>
              <a:t>High power, low switching costs among buyers.</a:t>
            </a:r>
          </a:p>
          <a:p>
            <a:pPr lvl="1"/>
            <a:r>
              <a:rPr lang="en-US" dirty="0">
                <a:latin typeface="Comic Sans MS" pitchFamily="66" charset="0"/>
              </a:rPr>
              <a:t>Opportunity to avoid major competitors.</a:t>
            </a:r>
          </a:p>
          <a:p>
            <a:pPr lvl="1"/>
            <a:r>
              <a:rPr lang="en-US" dirty="0" err="1">
                <a:latin typeface="Comic Sans MS" pitchFamily="66" charset="0"/>
              </a:rPr>
              <a:t>Lidl</a:t>
            </a:r>
            <a:r>
              <a:rPr lang="en-US" dirty="0">
                <a:latin typeface="Comic Sans MS" pitchFamily="66" charset="0"/>
              </a:rPr>
              <a:t>, </a:t>
            </a:r>
            <a:r>
              <a:rPr lang="en-US" dirty="0" err="1">
                <a:latin typeface="Comic Sans MS" pitchFamily="66" charset="0"/>
              </a:rPr>
              <a:t>Aldi</a:t>
            </a:r>
            <a:r>
              <a:rPr lang="en-US" dirty="0">
                <a:latin typeface="Comic Sans MS" pitchFamily="66" charset="0"/>
              </a:rPr>
              <a:t>. </a:t>
            </a:r>
          </a:p>
          <a:p>
            <a:pPr>
              <a:buNone/>
            </a:pPr>
            <a:endParaRPr lang="en-GB" dirty="0"/>
          </a:p>
        </p:txBody>
      </p:sp>
      <p:sp>
        <p:nvSpPr>
          <p:cNvPr id="3" name="Slide Number Placeholder 2"/>
          <p:cNvSpPr>
            <a:spLocks noGrp="1"/>
          </p:cNvSpPr>
          <p:nvPr>
            <p:ph type="sldNum" sz="quarter" idx="12"/>
          </p:nvPr>
        </p:nvSpPr>
        <p:spPr/>
        <p:txBody>
          <a:bodyPr/>
          <a:lstStyle/>
          <a:p>
            <a:fld id="{EB224430-EB3A-4D24-A97E-C8C6A0E9D381}"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4000" dirty="0">
                <a:latin typeface="Comic Sans MS" pitchFamily="66" charset="0"/>
              </a:rPr>
              <a:t>Route 2: Low-Price Strategy</a:t>
            </a:r>
            <a:endParaRPr lang="en-GB" sz="4000" dirty="0">
              <a:latin typeface="Comic Sans MS" pitchFamily="66" charset="0"/>
            </a:endParaRPr>
          </a:p>
        </p:txBody>
      </p:sp>
      <p:sp>
        <p:nvSpPr>
          <p:cNvPr id="5" name="Content Placeholder 4"/>
          <p:cNvSpPr>
            <a:spLocks noGrp="1"/>
          </p:cNvSpPr>
          <p:nvPr>
            <p:ph idx="1"/>
          </p:nvPr>
        </p:nvSpPr>
        <p:spPr/>
        <p:txBody>
          <a:bodyPr/>
          <a:lstStyle/>
          <a:p>
            <a:r>
              <a:rPr lang="en-US" sz="2800" dirty="0">
                <a:latin typeface="Comic Sans MS" pitchFamily="66" charset="0"/>
              </a:rPr>
              <a:t>Lower price than competitors while offering similar product benefits.</a:t>
            </a:r>
          </a:p>
          <a:p>
            <a:r>
              <a:rPr lang="en-US" sz="2800" dirty="0">
                <a:latin typeface="Comic Sans MS" pitchFamily="66" charset="0"/>
              </a:rPr>
              <a:t>Pitfalls:</a:t>
            </a:r>
          </a:p>
          <a:p>
            <a:pPr lvl="1"/>
            <a:r>
              <a:rPr lang="en-US" dirty="0">
                <a:latin typeface="Comic Sans MS" pitchFamily="66" charset="0"/>
              </a:rPr>
              <a:t>Margin reductions.</a:t>
            </a:r>
          </a:p>
          <a:p>
            <a:pPr lvl="1"/>
            <a:r>
              <a:rPr lang="en-US" dirty="0">
                <a:latin typeface="Comic Sans MS" pitchFamily="66" charset="0"/>
              </a:rPr>
              <a:t>Inability to reinvest.</a:t>
            </a:r>
          </a:p>
          <a:p>
            <a:pPr lvl="1"/>
            <a:r>
              <a:rPr lang="en-US" dirty="0" err="1">
                <a:latin typeface="Comic Sans MS" pitchFamily="66" charset="0"/>
              </a:rPr>
              <a:t>Asda</a:t>
            </a:r>
            <a:r>
              <a:rPr lang="en-US" dirty="0">
                <a:latin typeface="Comic Sans MS" pitchFamily="66" charset="0"/>
              </a:rPr>
              <a:t>.</a:t>
            </a:r>
          </a:p>
          <a:p>
            <a:pPr>
              <a:buNone/>
            </a:pPr>
            <a:endParaRPr lang="en-GB" dirty="0"/>
          </a:p>
        </p:txBody>
      </p:sp>
      <p:sp>
        <p:nvSpPr>
          <p:cNvPr id="3" name="Slide Number Placeholder 2"/>
          <p:cNvSpPr>
            <a:spLocks noGrp="1"/>
          </p:cNvSpPr>
          <p:nvPr>
            <p:ph type="sldNum" sz="quarter" idx="12"/>
          </p:nvPr>
        </p:nvSpPr>
        <p:spPr/>
        <p:txBody>
          <a:bodyPr/>
          <a:lstStyle/>
          <a:p>
            <a:fld id="{EB224430-EB3A-4D24-A97E-C8C6A0E9D381}"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latin typeface="Comic Sans MS" pitchFamily="66" charset="0"/>
              </a:rPr>
              <a:t>Dangers of Low Price Strategies</a:t>
            </a:r>
            <a:endParaRPr lang="en-GB" sz="4000" dirty="0">
              <a:latin typeface="Comic Sans MS" pitchFamily="66" charset="0"/>
            </a:endParaRPr>
          </a:p>
        </p:txBody>
      </p:sp>
      <p:sp>
        <p:nvSpPr>
          <p:cNvPr id="3" name="Content Placeholder 2"/>
          <p:cNvSpPr>
            <a:spLocks noGrp="1"/>
          </p:cNvSpPr>
          <p:nvPr>
            <p:ph idx="1"/>
          </p:nvPr>
        </p:nvSpPr>
        <p:spPr/>
        <p:txBody>
          <a:bodyPr/>
          <a:lstStyle/>
          <a:p>
            <a:r>
              <a:rPr lang="en-US" sz="2800" dirty="0">
                <a:latin typeface="Comic Sans MS" pitchFamily="66" charset="0"/>
              </a:rPr>
              <a:t>Competitors might follow suit.</a:t>
            </a:r>
          </a:p>
          <a:p>
            <a:r>
              <a:rPr lang="en-US" sz="2800" dirty="0">
                <a:latin typeface="Comic Sans MS" pitchFamily="66" charset="0"/>
              </a:rPr>
              <a:t>Customers associate low price with low benefits.</a:t>
            </a:r>
          </a:p>
          <a:p>
            <a:r>
              <a:rPr lang="en-US" sz="2800" dirty="0">
                <a:latin typeface="Comic Sans MS" pitchFamily="66" charset="0"/>
              </a:rPr>
              <a:t>Cost reductions may result in inability to pursue differentiation strategy.</a:t>
            </a:r>
          </a:p>
          <a:p>
            <a:endParaRPr lang="en-GB" dirty="0"/>
          </a:p>
        </p:txBody>
      </p:sp>
      <p:sp>
        <p:nvSpPr>
          <p:cNvPr id="4" name="Slide Number Placeholder 3"/>
          <p:cNvSpPr>
            <a:spLocks noGrp="1"/>
          </p:cNvSpPr>
          <p:nvPr>
            <p:ph type="sldNum" sz="quarter" idx="12"/>
          </p:nvPr>
        </p:nvSpPr>
        <p:spPr/>
        <p:txBody>
          <a:bodyPr/>
          <a:lstStyle/>
          <a:p>
            <a:fld id="{F71BF797-B1C5-45E8-9FA3-E7CAFB02E1BC}"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3600" dirty="0">
                <a:latin typeface="Comic Sans MS" pitchFamily="66" charset="0"/>
              </a:rPr>
              <a:t>Ways of Attempting to Sustain Advantage through Low Prices</a:t>
            </a:r>
            <a:endParaRPr lang="en-GB" sz="3600" dirty="0">
              <a:latin typeface="Comic Sans MS" pitchFamily="66" charset="0"/>
            </a:endParaRPr>
          </a:p>
        </p:txBody>
      </p:sp>
      <p:sp>
        <p:nvSpPr>
          <p:cNvPr id="5" name="Content Placeholder 4"/>
          <p:cNvSpPr>
            <a:spLocks noGrp="1"/>
          </p:cNvSpPr>
          <p:nvPr>
            <p:ph idx="1"/>
          </p:nvPr>
        </p:nvSpPr>
        <p:spPr/>
        <p:txBody>
          <a:bodyPr>
            <a:normAutofit/>
          </a:bodyPr>
          <a:lstStyle/>
          <a:p>
            <a:r>
              <a:rPr lang="en-GB" sz="2800" dirty="0">
                <a:latin typeface="Comic Sans MS" pitchFamily="66" charset="0"/>
              </a:rPr>
              <a:t>Operate with lower margins.</a:t>
            </a:r>
          </a:p>
          <a:p>
            <a:r>
              <a:rPr lang="en-GB" sz="2800" dirty="0">
                <a:latin typeface="Comic Sans MS" pitchFamily="66" charset="0"/>
              </a:rPr>
              <a:t>Develop a unique cost structure.</a:t>
            </a:r>
          </a:p>
          <a:p>
            <a:r>
              <a:rPr lang="en-US" sz="2800" dirty="0">
                <a:latin typeface="Comic Sans MS" pitchFamily="66" charset="0"/>
              </a:rPr>
              <a:t>Create efficiency in </a:t>
            </a:r>
            <a:r>
              <a:rPr lang="en-US" sz="2800" dirty="0" err="1">
                <a:latin typeface="Comic Sans MS" pitchFamily="66" charset="0"/>
              </a:rPr>
              <a:t>organisational</a:t>
            </a:r>
            <a:r>
              <a:rPr lang="en-US" sz="2800" dirty="0">
                <a:latin typeface="Comic Sans MS" pitchFamily="66" charset="0"/>
              </a:rPr>
              <a:t> capabilities.</a:t>
            </a:r>
          </a:p>
          <a:p>
            <a:r>
              <a:rPr lang="en-US" sz="2800" dirty="0">
                <a:latin typeface="Comic Sans MS" pitchFamily="66" charset="0"/>
              </a:rPr>
              <a:t>Focus on market segments with low expectations.</a:t>
            </a:r>
            <a:endParaRPr lang="en-GB" sz="2800" dirty="0">
              <a:latin typeface="Comic Sans MS" pitchFamily="66" charset="0"/>
            </a:endParaRPr>
          </a:p>
        </p:txBody>
      </p:sp>
      <p:sp>
        <p:nvSpPr>
          <p:cNvPr id="3" name="Slide Number Placeholder 2"/>
          <p:cNvSpPr>
            <a:spLocks noGrp="1"/>
          </p:cNvSpPr>
          <p:nvPr>
            <p:ph type="sldNum" sz="quarter" idx="12"/>
          </p:nvPr>
        </p:nvSpPr>
        <p:spPr/>
        <p:txBody>
          <a:bodyPr/>
          <a:lstStyle/>
          <a:p>
            <a:fld id="{EB224430-EB3A-4D24-A97E-C8C6A0E9D381}"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4000" dirty="0">
                <a:latin typeface="Comic Sans MS" pitchFamily="66" charset="0"/>
              </a:rPr>
              <a:t>Route 3: Hybrid Strategy</a:t>
            </a:r>
            <a:endParaRPr lang="en-GB" sz="4000" dirty="0">
              <a:latin typeface="Comic Sans MS" pitchFamily="66" charset="0"/>
            </a:endParaRPr>
          </a:p>
        </p:txBody>
      </p:sp>
      <p:sp>
        <p:nvSpPr>
          <p:cNvPr id="5" name="Content Placeholder 4"/>
          <p:cNvSpPr>
            <a:spLocks noGrp="1"/>
          </p:cNvSpPr>
          <p:nvPr>
            <p:ph idx="1"/>
          </p:nvPr>
        </p:nvSpPr>
        <p:spPr/>
        <p:txBody>
          <a:bodyPr/>
          <a:lstStyle/>
          <a:p>
            <a:r>
              <a:rPr lang="en-US" sz="2800" dirty="0">
                <a:latin typeface="Comic Sans MS" pitchFamily="66" charset="0"/>
              </a:rPr>
              <a:t>Seeks to simultaneously achieve differentiation and low price relative to competitors.</a:t>
            </a:r>
          </a:p>
          <a:p>
            <a:r>
              <a:rPr lang="en-US" sz="2800" dirty="0">
                <a:latin typeface="Comic Sans MS" pitchFamily="66" charset="0"/>
              </a:rPr>
              <a:t>Advantageous when:</a:t>
            </a:r>
          </a:p>
          <a:p>
            <a:pPr lvl="1"/>
            <a:r>
              <a:rPr lang="en-US" dirty="0">
                <a:latin typeface="Comic Sans MS" pitchFamily="66" charset="0"/>
              </a:rPr>
              <a:t>Greater volumes can be achieved.</a:t>
            </a:r>
          </a:p>
          <a:p>
            <a:pPr lvl="1"/>
            <a:r>
              <a:rPr lang="en-US" dirty="0">
                <a:latin typeface="Comic Sans MS" pitchFamily="66" charset="0"/>
              </a:rPr>
              <a:t>Cost reductions outside differentiated activities are available.</a:t>
            </a:r>
          </a:p>
          <a:p>
            <a:pPr lvl="1"/>
            <a:r>
              <a:rPr lang="en-US" dirty="0">
                <a:latin typeface="Comic Sans MS" pitchFamily="66" charset="0"/>
              </a:rPr>
              <a:t>Tesco.</a:t>
            </a:r>
          </a:p>
          <a:p>
            <a:endParaRPr lang="en-GB" dirty="0"/>
          </a:p>
        </p:txBody>
      </p:sp>
      <p:sp>
        <p:nvSpPr>
          <p:cNvPr id="3" name="Slide Number Placeholder 2"/>
          <p:cNvSpPr>
            <a:spLocks noGrp="1"/>
          </p:cNvSpPr>
          <p:nvPr>
            <p:ph type="sldNum" sz="quarter" idx="12"/>
          </p:nvPr>
        </p:nvSpPr>
        <p:spPr/>
        <p:txBody>
          <a:bodyPr/>
          <a:lstStyle/>
          <a:p>
            <a:fld id="{EB224430-EB3A-4D24-A97E-C8C6A0E9D381}" type="slidenum">
              <a:rPr lang="en-GB" smtClean="0"/>
              <a:pPr/>
              <a:t>8</a:t>
            </a:fld>
            <a:endParaRPr lang="en-GB"/>
          </a:p>
        </p:txBody>
      </p:sp>
      <p:sp>
        <p:nvSpPr>
          <p:cNvPr id="6" name="Rectangle 5"/>
          <p:cNvSpPr/>
          <p:nvPr/>
        </p:nvSpPr>
        <p:spPr>
          <a:xfrm>
            <a:off x="2286000" y="1197620"/>
            <a:ext cx="4572000" cy="461665"/>
          </a:xfrm>
          <a:prstGeom prst="rect">
            <a:avLst/>
          </a:prstGeom>
        </p:spPr>
        <p:txBody>
          <a:bodyPr>
            <a:spAutoFit/>
          </a:bodyPr>
          <a:lstStyle/>
          <a:p>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a:latin typeface="Comic Sans MS" pitchFamily="66" charset="0"/>
              </a:rPr>
              <a:t>Route 4: Differentiation Strategy</a:t>
            </a:r>
            <a:endParaRPr lang="en-GB" sz="4000" dirty="0">
              <a:latin typeface="Comic Sans MS" pitchFamily="66" charset="0"/>
            </a:endParaRPr>
          </a:p>
        </p:txBody>
      </p:sp>
      <p:sp>
        <p:nvSpPr>
          <p:cNvPr id="3" name="Content Placeholder 2"/>
          <p:cNvSpPr>
            <a:spLocks noGrp="1"/>
          </p:cNvSpPr>
          <p:nvPr>
            <p:ph idx="1"/>
          </p:nvPr>
        </p:nvSpPr>
        <p:spPr/>
        <p:txBody>
          <a:bodyPr/>
          <a:lstStyle/>
          <a:p>
            <a:r>
              <a:rPr lang="en-US" sz="2800" dirty="0">
                <a:latin typeface="Comic Sans MS" pitchFamily="66" charset="0"/>
              </a:rPr>
              <a:t>Seeks to provide products that offer benefits that differ from those offered by competitors.</a:t>
            </a:r>
          </a:p>
          <a:p>
            <a:r>
              <a:rPr lang="en-US" sz="2800" dirty="0">
                <a:latin typeface="Comic Sans MS" pitchFamily="66" charset="0"/>
              </a:rPr>
              <a:t>Dependent upon:</a:t>
            </a:r>
          </a:p>
          <a:p>
            <a:pPr lvl="1"/>
            <a:r>
              <a:rPr lang="en-US" dirty="0">
                <a:latin typeface="Comic Sans MS" pitchFamily="66" charset="0"/>
              </a:rPr>
              <a:t>Identifying and understanding strategic customer needs.</a:t>
            </a:r>
          </a:p>
          <a:p>
            <a:pPr lvl="1"/>
            <a:r>
              <a:rPr lang="en-US" dirty="0">
                <a:latin typeface="Comic Sans MS" pitchFamily="66" charset="0"/>
              </a:rPr>
              <a:t>Identifying key competitors’ strategies.</a:t>
            </a:r>
          </a:p>
          <a:p>
            <a:pPr lvl="1"/>
            <a:r>
              <a:rPr lang="en-US" dirty="0">
                <a:latin typeface="Comic Sans MS" pitchFamily="66" charset="0"/>
              </a:rPr>
              <a:t>Waitrose</a:t>
            </a:r>
          </a:p>
          <a:p>
            <a:pPr>
              <a:buNone/>
            </a:pPr>
            <a:endParaRPr lang="en-GB" dirty="0"/>
          </a:p>
        </p:txBody>
      </p:sp>
      <p:sp>
        <p:nvSpPr>
          <p:cNvPr id="4" name="Slide Number Placeholder 3"/>
          <p:cNvSpPr>
            <a:spLocks noGrp="1"/>
          </p:cNvSpPr>
          <p:nvPr>
            <p:ph type="sldNum" sz="quarter" idx="12"/>
          </p:nvPr>
        </p:nvSpPr>
        <p:spPr/>
        <p:txBody>
          <a:bodyPr/>
          <a:lstStyle/>
          <a:p>
            <a:fld id="{EB224430-EB3A-4D24-A97E-C8C6A0E9D381}" type="slidenum">
              <a:rPr lang="en-GB" smtClean="0"/>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latin typeface="Comic Sans MS" pitchFamily="66" charset="0"/>
              </a:rPr>
              <a:t>Route 5: Focused Differentiation</a:t>
            </a:r>
            <a:endParaRPr lang="en-GB" sz="4000" dirty="0">
              <a:latin typeface="Comic Sans MS" pitchFamily="66" charset="0"/>
            </a:endParaRPr>
          </a:p>
        </p:txBody>
      </p:sp>
      <p:sp>
        <p:nvSpPr>
          <p:cNvPr id="3" name="Content Placeholder 2"/>
          <p:cNvSpPr>
            <a:spLocks noGrp="1"/>
          </p:cNvSpPr>
          <p:nvPr>
            <p:ph idx="1"/>
          </p:nvPr>
        </p:nvSpPr>
        <p:spPr/>
        <p:txBody>
          <a:bodyPr>
            <a:normAutofit/>
          </a:bodyPr>
          <a:lstStyle/>
          <a:p>
            <a:pPr>
              <a:lnSpc>
                <a:spcPct val="80000"/>
              </a:lnSpc>
            </a:pPr>
            <a:r>
              <a:rPr lang="en-US" sz="2800" dirty="0">
                <a:latin typeface="Comic Sans MS" pitchFamily="66" charset="0"/>
              </a:rPr>
              <a:t>Seeks to provide high perceived product benefits, justifying price premiums. </a:t>
            </a:r>
          </a:p>
          <a:p>
            <a:pPr>
              <a:lnSpc>
                <a:spcPct val="80000"/>
              </a:lnSpc>
            </a:pPr>
            <a:r>
              <a:rPr lang="en-US" sz="2800" dirty="0">
                <a:latin typeface="Comic Sans MS" pitchFamily="66" charset="0"/>
              </a:rPr>
              <a:t>Key issues:</a:t>
            </a:r>
          </a:p>
          <a:p>
            <a:pPr marL="514350" indent="-514350">
              <a:lnSpc>
                <a:spcPct val="80000"/>
              </a:lnSpc>
              <a:buFont typeface="+mj-lt"/>
              <a:buAutoNum type="arabicPeriod"/>
            </a:pPr>
            <a:r>
              <a:rPr lang="en-US" sz="2800" dirty="0">
                <a:latin typeface="Comic Sans MS" pitchFamily="66" charset="0"/>
              </a:rPr>
              <a:t>Choice between focus strategy and broad differentiation.</a:t>
            </a:r>
          </a:p>
          <a:p>
            <a:pPr marL="514350" indent="-514350">
              <a:lnSpc>
                <a:spcPct val="80000"/>
              </a:lnSpc>
              <a:buFont typeface="+mj-lt"/>
              <a:buAutoNum type="arabicPeriod"/>
            </a:pPr>
            <a:r>
              <a:rPr lang="en-US" sz="2800" dirty="0">
                <a:latin typeface="Comic Sans MS" pitchFamily="66" charset="0"/>
              </a:rPr>
              <a:t>Tensions between focus strategy and other strategies.</a:t>
            </a:r>
          </a:p>
          <a:p>
            <a:pPr marL="514350" indent="-514350">
              <a:lnSpc>
                <a:spcPct val="80000"/>
              </a:lnSpc>
              <a:buFont typeface="+mj-lt"/>
              <a:buAutoNum type="arabicPeriod"/>
            </a:pPr>
            <a:r>
              <a:rPr lang="en-US" sz="2800" dirty="0">
                <a:latin typeface="Comic Sans MS" pitchFamily="66" charset="0"/>
              </a:rPr>
              <a:t>Market changes.</a:t>
            </a:r>
          </a:p>
          <a:p>
            <a:pPr marL="514350" indent="-514350">
              <a:lnSpc>
                <a:spcPct val="80000"/>
              </a:lnSpc>
              <a:buFont typeface="+mj-lt"/>
              <a:buAutoNum type="arabicPeriod"/>
            </a:pPr>
            <a:r>
              <a:rPr lang="en-US" sz="2800" dirty="0" err="1">
                <a:latin typeface="Comic Sans MS" pitchFamily="66" charset="0"/>
              </a:rPr>
              <a:t>Dleicatessens</a:t>
            </a:r>
            <a:r>
              <a:rPr lang="en-US" sz="2800" dirty="0">
                <a:latin typeface="Comic Sans MS" pitchFamily="66" charset="0"/>
              </a:rPr>
              <a:t>.</a:t>
            </a:r>
            <a:endParaRPr lang="en-GB" sz="2800" dirty="0">
              <a:latin typeface="Comic Sans MS" pitchFamily="66" charset="0"/>
            </a:endParaRPr>
          </a:p>
        </p:txBody>
      </p:sp>
      <p:sp>
        <p:nvSpPr>
          <p:cNvPr id="4" name="Slide Number Placeholder 3"/>
          <p:cNvSpPr>
            <a:spLocks noGrp="1"/>
          </p:cNvSpPr>
          <p:nvPr>
            <p:ph type="sldNum" sz="quarter" idx="12"/>
          </p:nvPr>
        </p:nvSpPr>
        <p:spPr/>
        <p:txBody>
          <a:bodyPr/>
          <a:lstStyle/>
          <a:p>
            <a:fld id="{EB224430-EB3A-4D24-A97E-C8C6A0E9D381}" type="slidenum">
              <a:rPr lang="en-GB" smtClean="0"/>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latin typeface="Comic Sans MS" pitchFamily="66" charset="0"/>
              </a:rPr>
              <a:t>Routes 6-8: Failure Strategies</a:t>
            </a:r>
            <a:endParaRPr lang="en-GB" sz="4000" dirty="0">
              <a:latin typeface="Comic Sans MS" pitchFamily="66" charset="0"/>
            </a:endParaRPr>
          </a:p>
        </p:txBody>
      </p:sp>
      <p:sp>
        <p:nvSpPr>
          <p:cNvPr id="3" name="Content Placeholder 2"/>
          <p:cNvSpPr>
            <a:spLocks noGrp="1"/>
          </p:cNvSpPr>
          <p:nvPr>
            <p:ph idx="1"/>
          </p:nvPr>
        </p:nvSpPr>
        <p:spPr/>
        <p:txBody>
          <a:bodyPr/>
          <a:lstStyle/>
          <a:p>
            <a:pPr>
              <a:lnSpc>
                <a:spcPct val="80000"/>
              </a:lnSpc>
            </a:pPr>
            <a:r>
              <a:rPr lang="en-US" sz="2800" b="1" dirty="0">
                <a:latin typeface="Comic Sans MS" pitchFamily="66" charset="0"/>
              </a:rPr>
              <a:t>6</a:t>
            </a:r>
            <a:r>
              <a:rPr lang="en-US" sz="2800" dirty="0">
                <a:latin typeface="Comic Sans MS" pitchFamily="66" charset="0"/>
              </a:rPr>
              <a:t> – Increase prices without increasing service/product benefits – higher margins if competitors do not follow but risk of losing market share.</a:t>
            </a:r>
          </a:p>
          <a:p>
            <a:pPr>
              <a:lnSpc>
                <a:spcPct val="80000"/>
              </a:lnSpc>
            </a:pPr>
            <a:r>
              <a:rPr lang="en-US" sz="2800" b="1" dirty="0">
                <a:latin typeface="Comic Sans MS" pitchFamily="66" charset="0"/>
              </a:rPr>
              <a:t>7</a:t>
            </a:r>
            <a:r>
              <a:rPr lang="en-US" sz="2800" dirty="0">
                <a:latin typeface="Comic Sans MS" pitchFamily="66" charset="0"/>
              </a:rPr>
              <a:t> – Reduction in product/service benefits with increase in relative price – only feasible in a monopoly situation.</a:t>
            </a:r>
          </a:p>
          <a:p>
            <a:pPr>
              <a:lnSpc>
                <a:spcPct val="80000"/>
              </a:lnSpc>
            </a:pPr>
            <a:r>
              <a:rPr lang="en-US" sz="2800" b="1" dirty="0">
                <a:latin typeface="Comic Sans MS" pitchFamily="66" charset="0"/>
              </a:rPr>
              <a:t>8 </a:t>
            </a:r>
            <a:r>
              <a:rPr lang="en-US" sz="2800" dirty="0">
                <a:latin typeface="Comic Sans MS" pitchFamily="66" charset="0"/>
              </a:rPr>
              <a:t>– Reduction in benefits whilst maintaining price – loss of market share.</a:t>
            </a:r>
          </a:p>
          <a:p>
            <a:endParaRPr lang="en-GB" dirty="0"/>
          </a:p>
        </p:txBody>
      </p:sp>
      <p:sp>
        <p:nvSpPr>
          <p:cNvPr id="4" name="Slide Number Placeholder 3"/>
          <p:cNvSpPr>
            <a:spLocks noGrp="1"/>
          </p:cNvSpPr>
          <p:nvPr>
            <p:ph type="sldNum" sz="quarter" idx="12"/>
          </p:nvPr>
        </p:nvSpPr>
        <p:spPr/>
        <p:txBody>
          <a:bodyPr/>
          <a:lstStyle/>
          <a:p>
            <a:fld id="{EB224430-EB3A-4D24-A97E-C8C6A0E9D381}"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US" sz="4000" dirty="0">
                <a:latin typeface="Comic Sans MS" pitchFamily="66" charset="0"/>
              </a:rPr>
              <a:t>EasyJet’s No Frills Strategy</a:t>
            </a:r>
            <a:endParaRPr lang="en-GB" sz="4000" dirty="0">
              <a:latin typeface="Comic Sans MS" pitchFamily="66" charset="0"/>
            </a:endParaRPr>
          </a:p>
        </p:txBody>
      </p:sp>
      <p:sp>
        <p:nvSpPr>
          <p:cNvPr id="3" name="Slide Number Placeholder 2"/>
          <p:cNvSpPr>
            <a:spLocks noGrp="1"/>
          </p:cNvSpPr>
          <p:nvPr>
            <p:ph type="sldNum" sz="quarter" idx="12"/>
          </p:nvPr>
        </p:nvSpPr>
        <p:spPr/>
        <p:txBody>
          <a:bodyPr/>
          <a:lstStyle/>
          <a:p>
            <a:fld id="{EB224430-EB3A-4D24-A97E-C8C6A0E9D381}" type="slidenum">
              <a:rPr lang="en-GB" smtClean="0"/>
              <a:pPr/>
              <a:t>12</a:t>
            </a:fld>
            <a:endParaRPr lang="en-GB"/>
          </a:p>
        </p:txBody>
      </p:sp>
      <p:sp>
        <p:nvSpPr>
          <p:cNvPr id="6" name="Rectangle 5"/>
          <p:cNvSpPr/>
          <p:nvPr/>
        </p:nvSpPr>
        <p:spPr>
          <a:xfrm>
            <a:off x="500034" y="1643050"/>
            <a:ext cx="8143932" cy="3539430"/>
          </a:xfrm>
          <a:prstGeom prst="rect">
            <a:avLst/>
          </a:prstGeom>
        </p:spPr>
        <p:txBody>
          <a:bodyPr wrap="square">
            <a:spAutoFit/>
          </a:bodyPr>
          <a:lstStyle/>
          <a:p>
            <a:pPr>
              <a:buFont typeface="Arial" pitchFamily="34" charset="0"/>
              <a:buChar char="•"/>
            </a:pPr>
            <a:r>
              <a:rPr lang="en-US" sz="2800" dirty="0">
                <a:latin typeface="Comic Sans MS" pitchFamily="66" charset="0"/>
              </a:rPr>
              <a:t> What are the bases for </a:t>
            </a:r>
            <a:r>
              <a:rPr lang="en-US" sz="2800" dirty="0" err="1">
                <a:latin typeface="Comic Sans MS" pitchFamily="66" charset="0"/>
              </a:rPr>
              <a:t>EasyJet’s</a:t>
            </a:r>
            <a:r>
              <a:rPr lang="en-US" sz="2800" dirty="0">
                <a:latin typeface="Comic Sans MS" pitchFamily="66" charset="0"/>
              </a:rPr>
              <a:t> ‘no frills’ strategy?</a:t>
            </a:r>
          </a:p>
          <a:p>
            <a:endParaRPr lang="en-US" sz="2800" dirty="0">
              <a:latin typeface="Comic Sans MS" pitchFamily="66" charset="0"/>
            </a:endParaRPr>
          </a:p>
          <a:p>
            <a:pPr>
              <a:buFont typeface="Arial" pitchFamily="34" charset="0"/>
              <a:buChar char="•"/>
            </a:pPr>
            <a:r>
              <a:rPr lang="en-US" sz="2800" dirty="0">
                <a:latin typeface="Comic Sans MS" pitchFamily="66" charset="0"/>
              </a:rPr>
              <a:t> How easy would it be for larger airlines such as BA to imitate the strategy?</a:t>
            </a:r>
          </a:p>
          <a:p>
            <a:endParaRPr lang="en-US" sz="2800" dirty="0">
              <a:latin typeface="Comic Sans MS" pitchFamily="66" charset="0"/>
            </a:endParaRPr>
          </a:p>
          <a:p>
            <a:pPr>
              <a:buFont typeface="Arial" pitchFamily="34" charset="0"/>
              <a:buChar char="•"/>
            </a:pPr>
            <a:r>
              <a:rPr lang="en-US" sz="2800" dirty="0">
                <a:latin typeface="Comic Sans MS" pitchFamily="66" charset="0"/>
              </a:rPr>
              <a:t> On what bases could other low-price airlines compete with </a:t>
            </a:r>
            <a:r>
              <a:rPr lang="en-US" sz="2800" dirty="0" err="1">
                <a:latin typeface="Comic Sans MS" pitchFamily="66" charset="0"/>
              </a:rPr>
              <a:t>EasyJet</a:t>
            </a:r>
            <a:r>
              <a:rPr lang="en-US" sz="2800" dirty="0">
                <a:latin typeface="Comic Sans MS" pitchFamily="66" charset="0"/>
              </a:rPr>
              <a:t>?</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4000" dirty="0">
                <a:latin typeface="Comic Sans MS" pitchFamily="66" charset="0"/>
              </a:rPr>
              <a:t>Summary</a:t>
            </a:r>
          </a:p>
        </p:txBody>
      </p:sp>
      <p:sp>
        <p:nvSpPr>
          <p:cNvPr id="4" name="Content Placeholder 3"/>
          <p:cNvSpPr>
            <a:spLocks noGrp="1"/>
          </p:cNvSpPr>
          <p:nvPr>
            <p:ph idx="1"/>
          </p:nvPr>
        </p:nvSpPr>
        <p:spPr/>
        <p:txBody>
          <a:bodyPr>
            <a:normAutofit fontScale="70000" lnSpcReduction="20000"/>
          </a:bodyPr>
          <a:lstStyle/>
          <a:p>
            <a:r>
              <a:rPr lang="en-US" sz="3100" dirty="0">
                <a:latin typeface="Comic Sans MS" pitchFamily="66" charset="0"/>
              </a:rPr>
              <a:t>Competitive strategy is concerned with seeking competitive advantage.</a:t>
            </a:r>
          </a:p>
          <a:p>
            <a:r>
              <a:rPr lang="en-US" sz="3100" dirty="0">
                <a:latin typeface="Comic Sans MS" pitchFamily="66" charset="0"/>
              </a:rPr>
              <a:t>Competitive strategy must be defined in terms of SBUs.</a:t>
            </a:r>
          </a:p>
          <a:p>
            <a:r>
              <a:rPr lang="en-US" sz="3100" dirty="0">
                <a:latin typeface="Comic Sans MS" pitchFamily="66" charset="0"/>
              </a:rPr>
              <a:t>The bases of competitive strategy include no frills, low-price, differentiation, hybrid, and focused differentiation strategies.</a:t>
            </a:r>
          </a:p>
          <a:p>
            <a:r>
              <a:rPr lang="en-US" sz="3100" dirty="0">
                <a:latin typeface="Comic Sans MS" pitchFamily="66" charset="0"/>
              </a:rPr>
              <a:t>Managers must consider the bases upon which price-based or differentiation strategies can be sustained on strategic capabilities.</a:t>
            </a:r>
          </a:p>
          <a:p>
            <a:r>
              <a:rPr lang="en-US" sz="3100" dirty="0">
                <a:latin typeface="Comic Sans MS" pitchFamily="66" charset="0"/>
              </a:rPr>
              <a:t>Sustainable competitive advantage is difficult to achieve in hypercompetitive conditions.</a:t>
            </a:r>
          </a:p>
          <a:p>
            <a:r>
              <a:rPr lang="en-US" sz="3100" dirty="0">
                <a:latin typeface="Comic Sans MS" pitchFamily="66" charset="0"/>
              </a:rPr>
              <a:t>Strategies of collaboration may offer alternatives to or complement competitive strategies.</a:t>
            </a:r>
          </a:p>
          <a:p>
            <a:endParaRPr lang="en-GB" dirty="0"/>
          </a:p>
        </p:txBody>
      </p:sp>
      <p:sp>
        <p:nvSpPr>
          <p:cNvPr id="5" name="Slide Number Placeholder 4"/>
          <p:cNvSpPr>
            <a:spLocks noGrp="1"/>
          </p:cNvSpPr>
          <p:nvPr>
            <p:ph type="sldNum" sz="quarter" idx="12"/>
          </p:nvPr>
        </p:nvSpPr>
        <p:spPr/>
        <p:txBody>
          <a:bodyPr/>
          <a:lstStyle/>
          <a:p>
            <a:fld id="{F71BF797-B1C5-45E8-9FA3-E7CAFB02E1BC}" type="slidenum">
              <a:rPr lang="en-GB" smtClean="0"/>
              <a:pPr/>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a:latin typeface="Comic Sans MS" pitchFamily="66" charset="0"/>
              </a:rPr>
              <a:t>Extended Knowledge</a:t>
            </a:r>
          </a:p>
        </p:txBody>
      </p:sp>
      <p:sp>
        <p:nvSpPr>
          <p:cNvPr id="3" name="Content Placeholder 2"/>
          <p:cNvSpPr>
            <a:spLocks noGrp="1"/>
          </p:cNvSpPr>
          <p:nvPr>
            <p:ph idx="1"/>
          </p:nvPr>
        </p:nvSpPr>
        <p:spPr/>
        <p:txBody>
          <a:bodyPr/>
          <a:lstStyle/>
          <a:p>
            <a:r>
              <a:rPr lang="en-GB" sz="2800" dirty="0">
                <a:latin typeface="Comic Sans MS" pitchFamily="66" charset="0"/>
              </a:rPr>
              <a:t>For a more detailed discussion on the bases of competitive advantage: the ‘Strategy Clock’ refer to Johnson </a:t>
            </a:r>
            <a:r>
              <a:rPr lang="en-GB" sz="2800" i="1" dirty="0">
                <a:latin typeface="Comic Sans MS" pitchFamily="66" charset="0"/>
              </a:rPr>
              <a:t>et al</a:t>
            </a:r>
            <a:r>
              <a:rPr lang="en-GB" sz="2800" dirty="0">
                <a:latin typeface="Comic Sans MS" pitchFamily="66" charset="0"/>
              </a:rPr>
              <a:t> 2008 Chapter 6 pp 224-231.</a:t>
            </a:r>
          </a:p>
          <a:p>
            <a:r>
              <a:rPr lang="en-GB" sz="2800" dirty="0">
                <a:latin typeface="Comic Sans MS" pitchFamily="66" charset="0"/>
              </a:rPr>
              <a:t>For further information on ‘Future Strategic Choice’ and the ‘Strategy Clock’ refer to Faulkner, D and Bowman, C (1995) The Essence of Competitive Strategy, London: Prentice Hall, Chapter 5.</a:t>
            </a:r>
          </a:p>
        </p:txBody>
      </p:sp>
      <p:sp>
        <p:nvSpPr>
          <p:cNvPr id="20484" name="Slide Number Placeholder 3"/>
          <p:cNvSpPr>
            <a:spLocks noGrp="1"/>
          </p:cNvSpPr>
          <p:nvPr>
            <p:ph type="sldNum" sz="quarter" idx="12"/>
          </p:nvPr>
        </p:nvSpPr>
        <p:spPr>
          <a:noFill/>
        </p:spPr>
        <p:txBody>
          <a:bodyPr/>
          <a:lstStyle/>
          <a:p>
            <a:fld id="{7DBD83B5-9C6F-4731-B262-D82B2ACE9FEB}" type="slidenum">
              <a:rPr lang="en-GB" smtClean="0"/>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References</a:t>
            </a:r>
          </a:p>
        </p:txBody>
      </p:sp>
      <p:sp>
        <p:nvSpPr>
          <p:cNvPr id="3" name="Content Placeholder 2"/>
          <p:cNvSpPr>
            <a:spLocks noGrp="1"/>
          </p:cNvSpPr>
          <p:nvPr>
            <p:ph idx="1"/>
          </p:nvPr>
        </p:nvSpPr>
        <p:spPr/>
        <p:txBody>
          <a:bodyPr>
            <a:normAutofit/>
          </a:bodyPr>
          <a:lstStyle/>
          <a:p>
            <a:r>
              <a:rPr lang="en-GB" sz="2800" dirty="0">
                <a:latin typeface="Comic Sans MS" pitchFamily="66" charset="0"/>
              </a:rPr>
              <a:t>Faulkner, D and Bowman, C (1995) </a:t>
            </a:r>
            <a:r>
              <a:rPr lang="en-GB" sz="2800" b="1" u="sng" dirty="0">
                <a:latin typeface="Comic Sans MS" pitchFamily="66" charset="0"/>
              </a:rPr>
              <a:t>The Essence of Competitive Strategy</a:t>
            </a:r>
            <a:r>
              <a:rPr lang="en-GB" sz="2800" dirty="0">
                <a:latin typeface="Comic Sans MS" pitchFamily="66" charset="0"/>
              </a:rPr>
              <a:t>, London: Prentice Hall</a:t>
            </a:r>
            <a:endParaRPr lang="en-GB" sz="2800" dirty="0"/>
          </a:p>
          <a:p>
            <a:r>
              <a:rPr lang="en-GB" sz="2800" dirty="0">
                <a:latin typeface="Comic Sans MS" pitchFamily="66" charset="0"/>
              </a:rPr>
              <a:t>Johnson, G, </a:t>
            </a:r>
            <a:r>
              <a:rPr lang="en-GB" sz="2800" dirty="0" err="1">
                <a:latin typeface="Comic Sans MS" pitchFamily="66" charset="0"/>
              </a:rPr>
              <a:t>Scholes</a:t>
            </a:r>
            <a:r>
              <a:rPr lang="en-GB" sz="2800" dirty="0">
                <a:latin typeface="Comic Sans MS" pitchFamily="66" charset="0"/>
              </a:rPr>
              <a:t>, K and Whittington, R (2011) </a:t>
            </a:r>
            <a:r>
              <a:rPr lang="en-GB" sz="2800" b="1" u="sng" dirty="0">
                <a:latin typeface="Comic Sans MS" pitchFamily="66" charset="0"/>
              </a:rPr>
              <a:t>Exploring Corporate Strategy: Text and Cases</a:t>
            </a:r>
            <a:r>
              <a:rPr lang="en-GB" sz="2800" dirty="0">
                <a:latin typeface="Comic Sans MS" pitchFamily="66" charset="0"/>
              </a:rPr>
              <a:t>, London: Prentice Hall</a:t>
            </a:r>
          </a:p>
        </p:txBody>
      </p:sp>
      <p:sp>
        <p:nvSpPr>
          <p:cNvPr id="4" name="Slide Number Placeholder 3"/>
          <p:cNvSpPr>
            <a:spLocks noGrp="1"/>
          </p:cNvSpPr>
          <p:nvPr>
            <p:ph type="sldNum" sz="quarter" idx="12"/>
          </p:nvPr>
        </p:nvSpPr>
        <p:spPr/>
        <p:txBody>
          <a:bodyPr/>
          <a:lstStyle/>
          <a:p>
            <a:fld id="{F71BF797-B1C5-45E8-9FA3-E7CAFB02E1BC}" type="slidenum">
              <a:rPr lang="en-GB" smtClean="0"/>
              <a:pPr/>
              <a:t>15</a:t>
            </a:fld>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1139</TotalTime>
  <Words>3871</Words>
  <Application>Microsoft Office PowerPoint</Application>
  <PresentationFormat>On-screen Show (4:3)</PresentationFormat>
  <Paragraphs>299</Paragraphs>
  <Slides>15</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Comic Sans MS</vt:lpstr>
      <vt:lpstr>Office Theme</vt:lpstr>
      <vt:lpstr>Business Level Strategy –  The Strategy Clock</vt:lpstr>
      <vt:lpstr>The Strategy Clock</vt:lpstr>
      <vt:lpstr>The Strategy Clock - Competitive Strategy Options</vt:lpstr>
      <vt:lpstr>Route 1: No Frills Strategy</vt:lpstr>
      <vt:lpstr>Route 2: Low-Price Strategy</vt:lpstr>
      <vt:lpstr>Dangers of Low Price Strategies</vt:lpstr>
      <vt:lpstr>Ways of Attempting to Sustain Advantage through Low Prices</vt:lpstr>
      <vt:lpstr>Route 3: Hybrid Strategy</vt:lpstr>
      <vt:lpstr>Route 4: Differentiation Strategy</vt:lpstr>
      <vt:lpstr>Route 5: Focused Differentiation</vt:lpstr>
      <vt:lpstr>Routes 6-8: Failure Strategies</vt:lpstr>
      <vt:lpstr>EasyJet’s No Frills Strategy</vt:lpstr>
      <vt:lpstr>Summary</vt:lpstr>
      <vt:lpstr>Extended Knowledge</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Strategy Clock</dc:title>
  <dc:creator>bus-vs</dc:creator>
  <cp:lastModifiedBy>Anthony Burns</cp:lastModifiedBy>
  <cp:revision>24</cp:revision>
  <dcterms:created xsi:type="dcterms:W3CDTF">2010-10-06T16:35:04Z</dcterms:created>
  <dcterms:modified xsi:type="dcterms:W3CDTF">2025-11-11T08:00:41Z</dcterms:modified>
</cp:coreProperties>
</file>