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1" r:id="rId3"/>
    <p:sldId id="278" r:id="rId4"/>
    <p:sldId id="271" r:id="rId5"/>
    <p:sldId id="257" r:id="rId6"/>
    <p:sldId id="289" r:id="rId7"/>
    <p:sldId id="258" r:id="rId8"/>
    <p:sldId id="260" r:id="rId9"/>
    <p:sldId id="275" r:id="rId10"/>
    <p:sldId id="277" r:id="rId11"/>
    <p:sldId id="290" r:id="rId12"/>
    <p:sldId id="261" r:id="rId13"/>
    <p:sldId id="262" r:id="rId14"/>
    <p:sldId id="263" r:id="rId15"/>
    <p:sldId id="288" r:id="rId16"/>
    <p:sldId id="27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3" d="100"/>
          <a:sy n="63" d="100"/>
        </p:scale>
        <p:origin x="774" y="60"/>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42946054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1090832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BFB958-ABB7-4401-8329-5D1FCDDF110B}"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2272970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9BFB958-ABB7-4401-8329-5D1FCDDF110B}"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1818185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9BFB958-ABB7-4401-8329-5D1FCDDF110B}" type="datetimeFigureOut">
              <a:rPr lang="en-GB" smtClean="0"/>
              <a:t>23/10/2018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490909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9BFB958-ABB7-4401-8329-5D1FCDDF110B}" type="datetimeFigureOut">
              <a:rPr lang="en-GB" smtClean="0"/>
              <a:t>23/10/2018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2870810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BFB958-ABB7-4401-8329-5D1FCDDF110B}" type="datetimeFigureOut">
              <a:rPr lang="en-GB" smtClean="0"/>
              <a:t>23/10/2018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4126157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BFB958-ABB7-4401-8329-5D1FCDDF110B}"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2319152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BFB958-ABB7-4401-8329-5D1FCDDF110B}"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2355729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2365490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50CB1D-2C65-4096-BA9C-B2AA2CA315BD}" type="slidenum">
              <a:rPr lang="en-GB" smtClean="0"/>
              <a:t>‹#›</a:t>
            </a:fld>
            <a:endParaRPr lang="en-GB"/>
          </a:p>
        </p:txBody>
      </p:sp>
    </p:spTree>
    <p:extLst>
      <p:ext uri="{BB962C8B-B14F-4D97-AF65-F5344CB8AC3E}">
        <p14:creationId xmlns:p14="http://schemas.microsoft.com/office/powerpoint/2010/main" val="2173335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BFB958-ABB7-4401-8329-5D1FCDDF110B}" type="datetimeFigureOut">
              <a:rPr lang="en-GB" smtClean="0"/>
              <a:t>23/10/2018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50CB1D-2C65-4096-BA9C-B2AA2CA315BD}" type="slidenum">
              <a:rPr lang="en-GB" smtClean="0"/>
              <a:t>‹#›</a:t>
            </a:fld>
            <a:endParaRPr lang="en-GB"/>
          </a:p>
        </p:txBody>
      </p:sp>
    </p:spTree>
    <p:extLst>
      <p:ext uri="{BB962C8B-B14F-4D97-AF65-F5344CB8AC3E}">
        <p14:creationId xmlns:p14="http://schemas.microsoft.com/office/powerpoint/2010/main" val="27615897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marxists.org/archive/marx/works/1848/communist-manifesto/ch01.ht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74920" y="1051560"/>
            <a:ext cx="6986016" cy="4343400"/>
          </a:xfrm>
        </p:spPr>
        <p:txBody>
          <a:bodyPr>
            <a:noAutofit/>
          </a:bodyPr>
          <a:lstStyle/>
          <a:p>
            <a:r>
              <a:rPr lang="en-GB" sz="9600" dirty="0"/>
              <a:t>The Communist Manifesto</a:t>
            </a:r>
          </a:p>
        </p:txBody>
      </p:sp>
      <p:pic>
        <p:nvPicPr>
          <p:cNvPr id="4" name="Picture 3"/>
          <p:cNvPicPr>
            <a:picLocks noChangeAspect="1"/>
          </p:cNvPicPr>
          <p:nvPr/>
        </p:nvPicPr>
        <p:blipFill>
          <a:blip r:embed="rId2"/>
          <a:stretch>
            <a:fillRect/>
          </a:stretch>
        </p:blipFill>
        <p:spPr>
          <a:xfrm>
            <a:off x="804672" y="179198"/>
            <a:ext cx="4352544" cy="6594764"/>
          </a:xfrm>
          <a:prstGeom prst="rect">
            <a:avLst/>
          </a:prstGeom>
        </p:spPr>
      </p:pic>
    </p:spTree>
    <p:extLst>
      <p:ext uri="{BB962C8B-B14F-4D97-AF65-F5344CB8AC3E}">
        <p14:creationId xmlns:p14="http://schemas.microsoft.com/office/powerpoint/2010/main" val="18963571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t>Referencing note</a:t>
            </a:r>
            <a:endParaRPr lang="en-GB" sz="6000" dirty="0"/>
          </a:p>
        </p:txBody>
      </p:sp>
      <p:sp>
        <p:nvSpPr>
          <p:cNvPr id="4" name="Subtitle 2"/>
          <p:cNvSpPr>
            <a:spLocks noGrp="1"/>
          </p:cNvSpPr>
          <p:nvPr>
            <p:ph idx="1"/>
          </p:nvPr>
        </p:nvSpPr>
        <p:spPr>
          <a:xfrm>
            <a:off x="838200" y="1690688"/>
            <a:ext cx="10948416" cy="4486275"/>
          </a:xfrm>
        </p:spPr>
        <p:txBody>
          <a:bodyPr>
            <a:normAutofit/>
          </a:bodyPr>
          <a:lstStyle/>
          <a:p>
            <a:r>
              <a:rPr lang="en-GB" sz="3200" dirty="0" smtClean="0"/>
              <a:t>Using a modern edition of a classic text</a:t>
            </a:r>
          </a:p>
          <a:p>
            <a:endParaRPr lang="en-GB" sz="3200" dirty="0" smtClean="0"/>
          </a:p>
          <a:p>
            <a:r>
              <a:rPr lang="en-GB" sz="3200" dirty="0" smtClean="0"/>
              <a:t>Marx, </a:t>
            </a:r>
            <a:r>
              <a:rPr lang="en-GB" sz="3200" dirty="0"/>
              <a:t>K and </a:t>
            </a:r>
            <a:r>
              <a:rPr lang="en-GB" sz="3200" dirty="0" smtClean="0"/>
              <a:t>Engels, </a:t>
            </a:r>
            <a:r>
              <a:rPr lang="en-GB" sz="3200" dirty="0"/>
              <a:t>F (1847) </a:t>
            </a:r>
            <a:r>
              <a:rPr lang="en-GB" sz="3200" i="1" dirty="0"/>
              <a:t>The Communist Manifesto</a:t>
            </a:r>
            <a:r>
              <a:rPr lang="en-GB" sz="3200" dirty="0"/>
              <a:t>, </a:t>
            </a:r>
            <a:r>
              <a:rPr lang="en-GB" sz="3200" dirty="0" smtClean="0"/>
              <a:t>Stedman Jones G (2002) </a:t>
            </a:r>
            <a:r>
              <a:rPr lang="en-GB" sz="3200" i="1" dirty="0" smtClean="0"/>
              <a:t>Karl Marx and Friedrich Engels: The Communist Manifesto</a:t>
            </a:r>
            <a:r>
              <a:rPr lang="en-GB" sz="3200" dirty="0" smtClean="0"/>
              <a:t>, London: Penguin </a:t>
            </a:r>
            <a:r>
              <a:rPr lang="en-GB" sz="3200" dirty="0"/>
              <a:t>Classics edition</a:t>
            </a:r>
          </a:p>
          <a:p>
            <a:endParaRPr lang="en-GB" dirty="0" smtClean="0"/>
          </a:p>
          <a:p>
            <a:r>
              <a:rPr lang="en-GB" dirty="0" smtClean="0"/>
              <a:t>Also </a:t>
            </a:r>
            <a:r>
              <a:rPr lang="en-GB" dirty="0"/>
              <a:t>available at </a:t>
            </a:r>
            <a:r>
              <a:rPr lang="en-GB" dirty="0">
                <a:hlinkClick r:id="rId2"/>
              </a:rPr>
              <a:t>https://www.marxists.org/archive/marx/works/1848/communist-manifesto/ch01.htm</a:t>
            </a:r>
            <a:r>
              <a:rPr lang="en-GB" dirty="0"/>
              <a:t> </a:t>
            </a:r>
          </a:p>
        </p:txBody>
      </p:sp>
    </p:spTree>
    <p:extLst>
      <p:ext uri="{BB962C8B-B14F-4D97-AF65-F5344CB8AC3E}">
        <p14:creationId xmlns:p14="http://schemas.microsoft.com/office/powerpoint/2010/main" val="21216254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2297"/>
            <a:ext cx="10515600" cy="1097280"/>
          </a:xfrm>
        </p:spPr>
        <p:txBody>
          <a:bodyPr>
            <a:normAutofit/>
          </a:bodyPr>
          <a:lstStyle/>
          <a:p>
            <a:pPr algn="r"/>
            <a:r>
              <a:rPr lang="en-GB" sz="6000" dirty="0"/>
              <a:t>Structure</a:t>
            </a:r>
          </a:p>
        </p:txBody>
      </p:sp>
      <p:sp>
        <p:nvSpPr>
          <p:cNvPr id="3" name="Content Placeholder 2"/>
          <p:cNvSpPr>
            <a:spLocks noGrp="1"/>
          </p:cNvSpPr>
          <p:nvPr>
            <p:ph idx="1"/>
          </p:nvPr>
        </p:nvSpPr>
        <p:spPr>
          <a:xfrm>
            <a:off x="563880" y="854965"/>
            <a:ext cx="5699760" cy="5564123"/>
          </a:xfrm>
        </p:spPr>
        <p:txBody>
          <a:bodyPr>
            <a:normAutofit/>
          </a:bodyPr>
          <a:lstStyle/>
          <a:p>
            <a:r>
              <a:rPr lang="en-GB" sz="3200" dirty="0"/>
              <a:t>Preamble</a:t>
            </a:r>
          </a:p>
          <a:p>
            <a:r>
              <a:rPr lang="en-GB" sz="3200" dirty="0"/>
              <a:t>Chapter I. Bourgeois and Proletarians</a:t>
            </a:r>
          </a:p>
          <a:p>
            <a:r>
              <a:rPr lang="en-GB" sz="3200" dirty="0"/>
              <a:t>Chapter II. Proletarians and Communists</a:t>
            </a:r>
          </a:p>
          <a:p>
            <a:r>
              <a:rPr lang="en-GB" sz="3200" dirty="0"/>
              <a:t>Chapter III. Socialist and Communist Literature</a:t>
            </a:r>
          </a:p>
          <a:p>
            <a:r>
              <a:rPr lang="en-GB" sz="3200" dirty="0"/>
              <a:t>Chapter IV. Position of the Communists in Relation to the Various Existing Opposition Parties</a:t>
            </a:r>
          </a:p>
          <a:p>
            <a:endParaRPr lang="en-GB" dirty="0"/>
          </a:p>
        </p:txBody>
      </p:sp>
      <p:sp>
        <p:nvSpPr>
          <p:cNvPr id="4" name="TextBox 3"/>
          <p:cNvSpPr txBox="1"/>
          <p:nvPr/>
        </p:nvSpPr>
        <p:spPr>
          <a:xfrm>
            <a:off x="7589520" y="1308574"/>
            <a:ext cx="4379976" cy="4524315"/>
          </a:xfrm>
          <a:prstGeom prst="rect">
            <a:avLst/>
          </a:prstGeom>
          <a:noFill/>
        </p:spPr>
        <p:txBody>
          <a:bodyPr wrap="square" rtlCol="0">
            <a:spAutoFit/>
          </a:bodyPr>
          <a:lstStyle/>
          <a:p>
            <a:pPr algn="ctr"/>
            <a:r>
              <a:rPr lang="en-GB" sz="3200" dirty="0"/>
              <a:t>Is this the most powerful 40 pages ever written?</a:t>
            </a:r>
          </a:p>
          <a:p>
            <a:pPr algn="ctr"/>
            <a:endParaRPr lang="en-GB" sz="3200" dirty="0"/>
          </a:p>
          <a:p>
            <a:pPr algn="ctr"/>
            <a:r>
              <a:rPr lang="en-GB" sz="3200" dirty="0"/>
              <a:t>Here we will consider the flavour of chapters 1 and 2</a:t>
            </a:r>
          </a:p>
          <a:p>
            <a:pPr algn="ctr"/>
            <a:endParaRPr lang="en-GB" sz="3200" dirty="0"/>
          </a:p>
          <a:p>
            <a:pPr algn="ctr"/>
            <a:r>
              <a:rPr lang="en-GB" sz="3200" dirty="0"/>
              <a:t>… and the closing comments</a:t>
            </a:r>
          </a:p>
        </p:txBody>
      </p:sp>
      <p:sp>
        <p:nvSpPr>
          <p:cNvPr id="5" name="Right Brace 4"/>
          <p:cNvSpPr/>
          <p:nvPr/>
        </p:nvSpPr>
        <p:spPr>
          <a:xfrm>
            <a:off x="6391656" y="1179576"/>
            <a:ext cx="941832" cy="4782312"/>
          </a:xfrm>
          <a:prstGeom prst="rightBrace">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621213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 calcmode="lin" valueType="num">
                                      <p:cBhvr additive="base">
                                        <p:cTn id="27" dur="500" fill="hold"/>
                                        <p:tgtEl>
                                          <p:spTgt spid="5"/>
                                        </p:tgtEl>
                                        <p:attrNameLst>
                                          <p:attrName>ppt_x</p:attrName>
                                        </p:attrNameLst>
                                      </p:cBhvr>
                                      <p:tavLst>
                                        <p:tav tm="0">
                                          <p:val>
                                            <p:strVal val="#ppt_x"/>
                                          </p:val>
                                        </p:tav>
                                        <p:tav tm="100000">
                                          <p:val>
                                            <p:strVal val="#ppt_x"/>
                                          </p:val>
                                        </p:tav>
                                      </p:tavLst>
                                    </p:anim>
                                    <p:anim calcmode="lin" valueType="num">
                                      <p:cBhvr additive="base">
                                        <p:cTn id="2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fade">
                                      <p:cBhvr>
                                        <p:cTn id="33" dur="1000"/>
                                        <p:tgtEl>
                                          <p:spTgt spid="4"/>
                                        </p:tgtEl>
                                      </p:cBhvr>
                                    </p:animEffect>
                                    <p:anim calcmode="lin" valueType="num">
                                      <p:cBhvr>
                                        <p:cTn id="34" dur="1000" fill="hold"/>
                                        <p:tgtEl>
                                          <p:spTgt spid="4"/>
                                        </p:tgtEl>
                                        <p:attrNameLst>
                                          <p:attrName>ppt_x</p:attrName>
                                        </p:attrNameLst>
                                      </p:cBhvr>
                                      <p:tavLst>
                                        <p:tav tm="0">
                                          <p:val>
                                            <p:strVal val="#ppt_x"/>
                                          </p:val>
                                        </p:tav>
                                        <p:tav tm="100000">
                                          <p:val>
                                            <p:strVal val="#ppt_x"/>
                                          </p:val>
                                        </p:tav>
                                      </p:tavLst>
                                    </p:anim>
                                    <p:anim calcmode="lin" valueType="num">
                                      <p:cBhvr>
                                        <p:cTn id="3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7381"/>
            <a:ext cx="10515600" cy="1325563"/>
          </a:xfrm>
        </p:spPr>
        <p:txBody>
          <a:bodyPr>
            <a:normAutofit/>
          </a:bodyPr>
          <a:lstStyle/>
          <a:p>
            <a:r>
              <a:rPr lang="en-GB" sz="6000" dirty="0"/>
              <a:t>Preamble</a:t>
            </a:r>
          </a:p>
        </p:txBody>
      </p:sp>
      <p:sp>
        <p:nvSpPr>
          <p:cNvPr id="3" name="Content Placeholder 2"/>
          <p:cNvSpPr>
            <a:spLocks noGrp="1"/>
          </p:cNvSpPr>
          <p:nvPr>
            <p:ph idx="1"/>
          </p:nvPr>
        </p:nvSpPr>
        <p:spPr>
          <a:xfrm>
            <a:off x="271272" y="1536193"/>
            <a:ext cx="11826240" cy="4800600"/>
          </a:xfrm>
          <a:solidFill>
            <a:srgbClr val="FFFF00"/>
          </a:solidFill>
          <a:ln w="76200">
            <a:solidFill>
              <a:schemeClr val="tx1"/>
            </a:solidFill>
          </a:ln>
        </p:spPr>
        <p:txBody>
          <a:bodyPr>
            <a:noAutofit/>
          </a:bodyPr>
          <a:lstStyle/>
          <a:p>
            <a:r>
              <a:rPr lang="en-GB" sz="3600" dirty="0"/>
              <a:t>A spectre is haunting Europe — the spectre of communism</a:t>
            </a:r>
          </a:p>
          <a:p>
            <a:endParaRPr lang="en-GB" sz="3600" dirty="0"/>
          </a:p>
          <a:p>
            <a:r>
              <a:rPr lang="en-GB" sz="3600" dirty="0"/>
              <a:t>All the powers of old Europe have entered into a holy alliance to exorcise this spectre: Pope and Tsar, Metternich and Guizot, French Radicals and German police-spies</a:t>
            </a:r>
          </a:p>
          <a:p>
            <a:endParaRPr lang="en-GB" sz="3600" dirty="0"/>
          </a:p>
          <a:p>
            <a:r>
              <a:rPr lang="en-GB" sz="3600" dirty="0"/>
              <a:t>To this end, Communists of various nationalities have assembled in London and sketched the following manifesto</a:t>
            </a:r>
          </a:p>
        </p:txBody>
      </p:sp>
    </p:spTree>
    <p:extLst>
      <p:ext uri="{BB962C8B-B14F-4D97-AF65-F5344CB8AC3E}">
        <p14:creationId xmlns:p14="http://schemas.microsoft.com/office/powerpoint/2010/main" val="1235364001"/>
      </p:ext>
    </p:extLst>
  </p:cSld>
  <p:clrMapOvr>
    <a:masterClrMapping/>
  </p:clrMapOvr>
  <p:transition spd="slow">
    <p:push dir="u"/>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4522"/>
            <a:ext cx="11016342" cy="1501126"/>
          </a:xfrm>
        </p:spPr>
        <p:txBody>
          <a:bodyPr>
            <a:noAutofit/>
          </a:bodyPr>
          <a:lstStyle/>
          <a:p>
            <a:r>
              <a:rPr lang="en-GB" sz="6000" dirty="0"/>
              <a:t>Chapter I. Bourgeois and Proletarians</a:t>
            </a:r>
          </a:p>
        </p:txBody>
      </p:sp>
      <p:sp>
        <p:nvSpPr>
          <p:cNvPr id="3" name="Content Placeholder 2"/>
          <p:cNvSpPr>
            <a:spLocks noGrp="1"/>
          </p:cNvSpPr>
          <p:nvPr>
            <p:ph idx="1"/>
          </p:nvPr>
        </p:nvSpPr>
        <p:spPr>
          <a:xfrm>
            <a:off x="312970" y="2093977"/>
            <a:ext cx="11702246" cy="3941064"/>
          </a:xfrm>
          <a:solidFill>
            <a:srgbClr val="FFFF00"/>
          </a:solidFill>
          <a:ln w="76200">
            <a:solidFill>
              <a:schemeClr val="tx1"/>
            </a:solidFill>
          </a:ln>
        </p:spPr>
        <p:txBody>
          <a:bodyPr>
            <a:noAutofit/>
          </a:bodyPr>
          <a:lstStyle/>
          <a:p>
            <a:r>
              <a:rPr lang="en-GB" sz="3600" dirty="0"/>
              <a:t>The history of all hitherto existing society is the </a:t>
            </a:r>
            <a:r>
              <a:rPr lang="en-GB" sz="3600" b="1" dirty="0"/>
              <a:t>history of class struggles</a:t>
            </a:r>
          </a:p>
          <a:p>
            <a:r>
              <a:rPr lang="en-GB" sz="3600" dirty="0"/>
              <a:t>… </a:t>
            </a:r>
            <a:r>
              <a:rPr lang="en-GB" sz="3600" b="1" dirty="0"/>
              <a:t>oppressor and oppressed</a:t>
            </a:r>
            <a:r>
              <a:rPr lang="en-GB" sz="3600" dirty="0"/>
              <a:t>, stood in constant opposition to one another</a:t>
            </a:r>
          </a:p>
          <a:p>
            <a:r>
              <a:rPr lang="en-GB" sz="3600" dirty="0"/>
              <a:t>In the earlier epochs of history, we find almost everywhere a complicated arrangement of society into various orders, a manifold </a:t>
            </a:r>
            <a:r>
              <a:rPr lang="en-GB" sz="3600" b="1" dirty="0"/>
              <a:t>gradation of social rank</a:t>
            </a:r>
          </a:p>
        </p:txBody>
      </p:sp>
    </p:spTree>
    <p:extLst>
      <p:ext uri="{BB962C8B-B14F-4D97-AF65-F5344CB8AC3E}">
        <p14:creationId xmlns:p14="http://schemas.microsoft.com/office/powerpoint/2010/main" val="3417377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85800" y="2679441"/>
            <a:ext cx="11016342" cy="1938992"/>
          </a:xfrm>
          <a:prstGeom prst="rect">
            <a:avLst/>
          </a:prstGeom>
          <a:solidFill>
            <a:srgbClr val="FFFF00"/>
          </a:solidFill>
          <a:ln w="57150">
            <a:solidFill>
              <a:schemeClr val="tx1"/>
            </a:solidFill>
          </a:ln>
        </p:spPr>
        <p:txBody>
          <a:bodyPr wrap="square">
            <a:spAutoFit/>
          </a:bodyPr>
          <a:lstStyle/>
          <a:p>
            <a:pPr algn="ctr"/>
            <a:r>
              <a:rPr lang="en-GB" sz="4000" i="1" dirty="0"/>
              <a:t>By bourgeoisie is meant the class of modern capitalists, owners of the means of social production and employers of wage labour</a:t>
            </a:r>
          </a:p>
        </p:txBody>
      </p:sp>
      <p:sp>
        <p:nvSpPr>
          <p:cNvPr id="2" name="Rectangle 1"/>
          <p:cNvSpPr/>
          <p:nvPr/>
        </p:nvSpPr>
        <p:spPr>
          <a:xfrm>
            <a:off x="685800" y="720590"/>
            <a:ext cx="4188362" cy="1015663"/>
          </a:xfrm>
          <a:prstGeom prst="rect">
            <a:avLst/>
          </a:prstGeom>
        </p:spPr>
        <p:txBody>
          <a:bodyPr wrap="square">
            <a:spAutoFit/>
          </a:bodyPr>
          <a:lstStyle/>
          <a:p>
            <a:r>
              <a:rPr lang="en-GB" sz="6000" dirty="0" smtClean="0"/>
              <a:t>Bourgeois</a:t>
            </a:r>
            <a:endParaRPr lang="en-GB" sz="6000" dirty="0"/>
          </a:p>
        </p:txBody>
      </p:sp>
    </p:spTree>
    <p:extLst>
      <p:ext uri="{BB962C8B-B14F-4D97-AF65-F5344CB8AC3E}">
        <p14:creationId xmlns:p14="http://schemas.microsoft.com/office/powerpoint/2010/main" val="6155854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728960" cy="1573403"/>
          </a:xfrm>
        </p:spPr>
        <p:txBody>
          <a:bodyPr>
            <a:noAutofit/>
          </a:bodyPr>
          <a:lstStyle/>
          <a:p>
            <a:r>
              <a:rPr lang="en-GB" sz="6000" dirty="0"/>
              <a:t>Chapter I. Bourgeois and Proletarians</a:t>
            </a:r>
          </a:p>
        </p:txBody>
      </p:sp>
      <p:sp>
        <p:nvSpPr>
          <p:cNvPr id="3" name="Content Placeholder 2"/>
          <p:cNvSpPr>
            <a:spLocks noGrp="1"/>
          </p:cNvSpPr>
          <p:nvPr>
            <p:ph idx="1"/>
          </p:nvPr>
        </p:nvSpPr>
        <p:spPr>
          <a:xfrm>
            <a:off x="838200" y="2149311"/>
            <a:ext cx="5506039" cy="4032168"/>
          </a:xfrm>
        </p:spPr>
        <p:txBody>
          <a:bodyPr/>
          <a:lstStyle/>
          <a:p>
            <a:r>
              <a:rPr lang="en-GB" sz="3200" dirty="0"/>
              <a:t>In ancient Rome we have patricians, knights, plebeians, slaves; in the Middle Ages, feudal lords, vassals, guild-masters, journeymen, apprentices, serfs; in almost all of these classes, again, </a:t>
            </a:r>
            <a:r>
              <a:rPr lang="en-GB" sz="3200" b="1" dirty="0"/>
              <a:t>subordinate gradations</a:t>
            </a:r>
          </a:p>
          <a:p>
            <a:endParaRPr lang="en-GB" dirty="0"/>
          </a:p>
        </p:txBody>
      </p:sp>
      <p:pic>
        <p:nvPicPr>
          <p:cNvPr id="5" name="Picture 4"/>
          <p:cNvPicPr>
            <a:picLocks noChangeAspect="1"/>
          </p:cNvPicPr>
          <p:nvPr/>
        </p:nvPicPr>
        <p:blipFill>
          <a:blip r:embed="rId2"/>
          <a:stretch>
            <a:fillRect/>
          </a:stretch>
        </p:blipFill>
        <p:spPr>
          <a:xfrm>
            <a:off x="6259054" y="1490515"/>
            <a:ext cx="5857875" cy="4819650"/>
          </a:xfrm>
          <a:prstGeom prst="rect">
            <a:avLst/>
          </a:prstGeom>
        </p:spPr>
      </p:pic>
    </p:spTree>
    <p:extLst>
      <p:ext uri="{BB962C8B-B14F-4D97-AF65-F5344CB8AC3E}">
        <p14:creationId xmlns:p14="http://schemas.microsoft.com/office/powerpoint/2010/main" val="40587915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9476232" cy="1460500"/>
          </a:xfrm>
        </p:spPr>
        <p:txBody>
          <a:bodyPr>
            <a:noAutofit/>
          </a:bodyPr>
          <a:lstStyle/>
          <a:p>
            <a:r>
              <a:rPr lang="en-GB" sz="6000" dirty="0"/>
              <a:t>Chapter I. Bourgeois and Proletarians</a:t>
            </a:r>
          </a:p>
        </p:txBody>
      </p:sp>
      <p:sp>
        <p:nvSpPr>
          <p:cNvPr id="3" name="Content Placeholder 2"/>
          <p:cNvSpPr>
            <a:spLocks noGrp="1"/>
          </p:cNvSpPr>
          <p:nvPr>
            <p:ph idx="1"/>
          </p:nvPr>
        </p:nvSpPr>
        <p:spPr>
          <a:xfrm>
            <a:off x="838200" y="2039111"/>
            <a:ext cx="10518648" cy="2395729"/>
          </a:xfrm>
        </p:spPr>
        <p:txBody>
          <a:bodyPr>
            <a:noAutofit/>
          </a:bodyPr>
          <a:lstStyle/>
          <a:p>
            <a:r>
              <a:rPr lang="en-GB" sz="3200" dirty="0"/>
              <a:t>The modern bourgeois society … has but established new classes, new conditions of oppression, new forms of struggle in place of the old ones. </a:t>
            </a:r>
          </a:p>
          <a:p>
            <a:r>
              <a:rPr lang="en-GB" sz="3200" dirty="0"/>
              <a:t>Our epoch, the epoch of the bourgeoisie, possesses, however, this distinct feature:</a:t>
            </a:r>
          </a:p>
        </p:txBody>
      </p:sp>
      <p:sp>
        <p:nvSpPr>
          <p:cNvPr id="5" name="Rectangle 4"/>
          <p:cNvSpPr/>
          <p:nvPr/>
        </p:nvSpPr>
        <p:spPr>
          <a:xfrm>
            <a:off x="1143000" y="4645152"/>
            <a:ext cx="10131552" cy="1865126"/>
          </a:xfrm>
          <a:prstGeom prst="rect">
            <a:avLst/>
          </a:prstGeom>
          <a:solidFill>
            <a:srgbClr val="FFFF00"/>
          </a:solidFill>
          <a:ln w="76200">
            <a:solidFill>
              <a:schemeClr val="tx1"/>
            </a:solidFill>
          </a:ln>
        </p:spPr>
        <p:txBody>
          <a:bodyPr wrap="square">
            <a:spAutoFit/>
          </a:bodyPr>
          <a:lstStyle/>
          <a:p>
            <a:pPr lvl="0" algn="ctr">
              <a:lnSpc>
                <a:spcPct val="90000"/>
              </a:lnSpc>
              <a:spcBef>
                <a:spcPts val="1000"/>
              </a:spcBef>
            </a:pPr>
            <a:r>
              <a:rPr lang="en-GB" sz="3200" dirty="0">
                <a:solidFill>
                  <a:prstClr val="black"/>
                </a:solidFill>
              </a:rPr>
              <a:t>it has simplified class antagonisms. Society as a whole is more and more splitting up into two great hostile camps, into two great classes directly facing each other — </a:t>
            </a:r>
            <a:r>
              <a:rPr lang="en-GB" sz="3200" b="1" dirty="0">
                <a:solidFill>
                  <a:prstClr val="black"/>
                </a:solidFill>
              </a:rPr>
              <a:t>Bourgeoisie and Proletariat</a:t>
            </a:r>
          </a:p>
        </p:txBody>
      </p:sp>
    </p:spTree>
    <p:extLst>
      <p:ext uri="{BB962C8B-B14F-4D97-AF65-F5344CB8AC3E}">
        <p14:creationId xmlns:p14="http://schemas.microsoft.com/office/powerpoint/2010/main" val="182444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043160" cy="1325563"/>
          </a:xfrm>
        </p:spPr>
        <p:txBody>
          <a:bodyPr>
            <a:noAutofit/>
          </a:bodyPr>
          <a:lstStyle/>
          <a:p>
            <a:r>
              <a:rPr lang="en-GB" sz="6000" dirty="0"/>
              <a:t>Chapter I. Bourgeois and Proletarians</a:t>
            </a:r>
          </a:p>
        </p:txBody>
      </p:sp>
      <p:sp>
        <p:nvSpPr>
          <p:cNvPr id="3" name="Content Placeholder 2"/>
          <p:cNvSpPr>
            <a:spLocks noGrp="1"/>
          </p:cNvSpPr>
          <p:nvPr>
            <p:ph idx="1"/>
          </p:nvPr>
        </p:nvSpPr>
        <p:spPr>
          <a:xfrm>
            <a:off x="838200" y="2050764"/>
            <a:ext cx="10143744" cy="2142871"/>
          </a:xfrm>
        </p:spPr>
        <p:txBody>
          <a:bodyPr>
            <a:normAutofit/>
          </a:bodyPr>
          <a:lstStyle/>
          <a:p>
            <a:r>
              <a:rPr lang="en-GB" sz="3200" dirty="0"/>
              <a:t>Owing to the extensive use of machinery, and to the division of labour, the work of the proletarians has lost all individual character, and, consequently, all charm for the workman. </a:t>
            </a:r>
            <a:r>
              <a:rPr lang="en-GB" sz="3200" b="1" dirty="0"/>
              <a:t>He becomes an appendage of the machine</a:t>
            </a:r>
          </a:p>
          <a:p>
            <a:endParaRPr lang="en-GB" b="1" dirty="0"/>
          </a:p>
          <a:p>
            <a:endParaRPr lang="en-GB" dirty="0"/>
          </a:p>
        </p:txBody>
      </p:sp>
      <p:sp>
        <p:nvSpPr>
          <p:cNvPr id="5" name="Rectangle 4"/>
          <p:cNvSpPr/>
          <p:nvPr/>
        </p:nvSpPr>
        <p:spPr>
          <a:xfrm>
            <a:off x="838200" y="4135310"/>
            <a:ext cx="10433304" cy="2554545"/>
          </a:xfrm>
          <a:prstGeom prst="rect">
            <a:avLst/>
          </a:prstGeom>
          <a:solidFill>
            <a:srgbClr val="FFFF00"/>
          </a:solidFill>
          <a:ln w="76200">
            <a:solidFill>
              <a:schemeClr val="tx1"/>
            </a:solidFill>
          </a:ln>
        </p:spPr>
        <p:txBody>
          <a:bodyPr wrap="square">
            <a:spAutoFit/>
          </a:bodyPr>
          <a:lstStyle/>
          <a:p>
            <a:pPr algn="ctr"/>
            <a:r>
              <a:rPr lang="en-GB" sz="3200" dirty="0"/>
              <a:t>But with the development of industry, the proletariat not only increases in number; it becomes concentrated in greater masses, its strength grows, and it feels that strength more</a:t>
            </a:r>
          </a:p>
          <a:p>
            <a:pPr algn="ctr"/>
            <a:endParaRPr lang="en-GB" sz="3200" dirty="0"/>
          </a:p>
          <a:p>
            <a:pPr algn="ctr"/>
            <a:r>
              <a:rPr lang="en-GB" sz="3200" dirty="0"/>
              <a:t>The workers begin to form combinations (Trades Unions)</a:t>
            </a:r>
          </a:p>
        </p:txBody>
      </p:sp>
    </p:spTree>
    <p:extLst>
      <p:ext uri="{BB962C8B-B14F-4D97-AF65-F5344CB8AC3E}">
        <p14:creationId xmlns:p14="http://schemas.microsoft.com/office/powerpoint/2010/main" val="2469797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116312" cy="1390523"/>
          </a:xfrm>
        </p:spPr>
        <p:txBody>
          <a:bodyPr>
            <a:noAutofit/>
          </a:bodyPr>
          <a:lstStyle/>
          <a:p>
            <a:r>
              <a:rPr lang="en-GB" sz="6000" dirty="0"/>
              <a:t>Chapter I. Bourgeois and Proletarians</a:t>
            </a:r>
          </a:p>
        </p:txBody>
      </p:sp>
      <p:sp>
        <p:nvSpPr>
          <p:cNvPr id="3" name="Content Placeholder 2"/>
          <p:cNvSpPr>
            <a:spLocks noGrp="1"/>
          </p:cNvSpPr>
          <p:nvPr>
            <p:ph idx="1"/>
          </p:nvPr>
        </p:nvSpPr>
        <p:spPr>
          <a:xfrm>
            <a:off x="838200" y="2139696"/>
            <a:ext cx="10427208" cy="4169663"/>
          </a:xfrm>
        </p:spPr>
        <p:txBody>
          <a:bodyPr>
            <a:normAutofit/>
          </a:bodyPr>
          <a:lstStyle/>
          <a:p>
            <a:r>
              <a:rPr lang="en-GB" sz="3200" dirty="0"/>
              <a:t>The other classes decay and finally disappear in the face of Modern Industry; the proletariat is its special and essential product. </a:t>
            </a:r>
          </a:p>
          <a:p>
            <a:r>
              <a:rPr lang="en-GB" sz="3200" dirty="0"/>
              <a:t>The lower middle class, the small manufacturer, the shopkeeper, the artisan, the peasant, all these fight against the bourgeoisie, to save from extinction their existence as fractions of the middle class. They are therefore not revolutionary, but conservative.</a:t>
            </a:r>
          </a:p>
          <a:p>
            <a:endParaRPr lang="en-GB" b="1" dirty="0"/>
          </a:p>
          <a:p>
            <a:endParaRPr lang="en-GB" dirty="0"/>
          </a:p>
        </p:txBody>
      </p:sp>
    </p:spTree>
    <p:extLst>
      <p:ext uri="{BB962C8B-B14F-4D97-AF65-F5344CB8AC3E}">
        <p14:creationId xmlns:p14="http://schemas.microsoft.com/office/powerpoint/2010/main" val="4024807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12013"/>
            <a:ext cx="10515600" cy="1325563"/>
          </a:xfrm>
        </p:spPr>
        <p:txBody>
          <a:bodyPr>
            <a:normAutofit/>
          </a:bodyPr>
          <a:lstStyle/>
          <a:p>
            <a:r>
              <a:rPr lang="en-GB" sz="6000" dirty="0" smtClean="0"/>
              <a:t>The dangerous class</a:t>
            </a:r>
            <a:endParaRPr lang="en-GB" sz="6000" dirty="0"/>
          </a:p>
        </p:txBody>
      </p:sp>
      <p:sp>
        <p:nvSpPr>
          <p:cNvPr id="4" name="Rectangle 3"/>
          <p:cNvSpPr/>
          <p:nvPr/>
        </p:nvSpPr>
        <p:spPr>
          <a:xfrm>
            <a:off x="303276" y="2807869"/>
            <a:ext cx="11585448" cy="2062103"/>
          </a:xfrm>
          <a:prstGeom prst="rect">
            <a:avLst/>
          </a:prstGeom>
          <a:solidFill>
            <a:srgbClr val="FFFF00"/>
          </a:solidFill>
          <a:ln w="76200">
            <a:solidFill>
              <a:schemeClr val="tx1"/>
            </a:solidFill>
          </a:ln>
        </p:spPr>
        <p:txBody>
          <a:bodyPr wrap="square">
            <a:spAutoFit/>
          </a:bodyPr>
          <a:lstStyle/>
          <a:p>
            <a:pPr algn="ctr"/>
            <a:r>
              <a:rPr lang="en-GB" sz="3200" dirty="0"/>
              <a:t>The “dangerous class”, [</a:t>
            </a:r>
            <a:r>
              <a:rPr lang="en-GB" sz="3200" dirty="0" err="1"/>
              <a:t>lumpenproletariat</a:t>
            </a:r>
            <a:r>
              <a:rPr lang="en-GB" sz="3200" dirty="0"/>
              <a:t>] the social scum, </a:t>
            </a:r>
            <a:r>
              <a:rPr lang="en-GB" sz="3200" dirty="0" smtClean="0"/>
              <a:t>that </a:t>
            </a:r>
            <a:r>
              <a:rPr lang="en-GB" sz="3200" dirty="0"/>
              <a:t>passively rotting mass thrown off by the lowest layers of the old society, may, here and there, be swept into the movement by a proletarian revolution</a:t>
            </a:r>
          </a:p>
        </p:txBody>
      </p:sp>
    </p:spTree>
    <p:extLst>
      <p:ext uri="{BB962C8B-B14F-4D97-AF65-F5344CB8AC3E}">
        <p14:creationId xmlns:p14="http://schemas.microsoft.com/office/powerpoint/2010/main" val="4009700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094720" cy="1829435"/>
          </a:xfrm>
        </p:spPr>
        <p:txBody>
          <a:bodyPr>
            <a:normAutofit fontScale="90000"/>
          </a:bodyPr>
          <a:lstStyle/>
          <a:p>
            <a:r>
              <a:rPr lang="en-GB" dirty="0"/>
              <a:t/>
            </a:r>
            <a:br>
              <a:rPr lang="en-GB" dirty="0"/>
            </a:br>
            <a:r>
              <a:rPr lang="en-GB" sz="6000" dirty="0"/>
              <a:t>Chapter II. Proletarians and Communists</a:t>
            </a:r>
          </a:p>
        </p:txBody>
      </p:sp>
      <p:sp>
        <p:nvSpPr>
          <p:cNvPr id="3" name="Content Placeholder 2"/>
          <p:cNvSpPr>
            <a:spLocks noGrp="1"/>
          </p:cNvSpPr>
          <p:nvPr>
            <p:ph idx="1"/>
          </p:nvPr>
        </p:nvSpPr>
        <p:spPr>
          <a:xfrm>
            <a:off x="838200" y="2520569"/>
            <a:ext cx="10875264" cy="3523615"/>
          </a:xfrm>
          <a:solidFill>
            <a:srgbClr val="FFFF00"/>
          </a:solidFill>
          <a:ln w="76200">
            <a:solidFill>
              <a:schemeClr val="tx1"/>
            </a:solidFill>
          </a:ln>
        </p:spPr>
        <p:txBody>
          <a:bodyPr>
            <a:normAutofit/>
          </a:bodyPr>
          <a:lstStyle/>
          <a:p>
            <a:r>
              <a:rPr lang="en-GB" sz="3600" dirty="0"/>
              <a:t>The immediate aim of the Communists is the same as that of all other proletarian parties: </a:t>
            </a:r>
          </a:p>
          <a:p>
            <a:endParaRPr lang="en-GB" sz="3200" dirty="0"/>
          </a:p>
          <a:p>
            <a:pPr lvl="1"/>
            <a:r>
              <a:rPr lang="en-GB" sz="3200" dirty="0"/>
              <a:t>formation of the proletariat into a class, </a:t>
            </a:r>
          </a:p>
          <a:p>
            <a:pPr lvl="1"/>
            <a:r>
              <a:rPr lang="en-GB" sz="3200" dirty="0"/>
              <a:t>overthrow of the bourgeois supremacy, </a:t>
            </a:r>
          </a:p>
          <a:p>
            <a:pPr lvl="1"/>
            <a:r>
              <a:rPr lang="en-GB" sz="3200" dirty="0"/>
              <a:t>conquest of political power by the proletariat.</a:t>
            </a:r>
          </a:p>
        </p:txBody>
      </p:sp>
    </p:spTree>
    <p:extLst>
      <p:ext uri="{BB962C8B-B14F-4D97-AF65-F5344CB8AC3E}">
        <p14:creationId xmlns:p14="http://schemas.microsoft.com/office/powerpoint/2010/main" val="17423568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3736" y="200533"/>
            <a:ext cx="12018264" cy="1107059"/>
          </a:xfrm>
        </p:spPr>
        <p:txBody>
          <a:bodyPr>
            <a:noAutofit/>
          </a:bodyPr>
          <a:lstStyle/>
          <a:p>
            <a:r>
              <a:rPr lang="en-GB" sz="5400" dirty="0"/>
              <a:t>Chapter II. Proletarians and Communists</a:t>
            </a:r>
          </a:p>
        </p:txBody>
      </p:sp>
      <p:sp>
        <p:nvSpPr>
          <p:cNvPr id="5" name="Content Placeholder 4"/>
          <p:cNvSpPr>
            <a:spLocks noGrp="1"/>
          </p:cNvSpPr>
          <p:nvPr>
            <p:ph sz="half" idx="1"/>
          </p:nvPr>
        </p:nvSpPr>
        <p:spPr>
          <a:xfrm>
            <a:off x="553212" y="1307592"/>
            <a:ext cx="11388852" cy="5239512"/>
          </a:xfrm>
          <a:solidFill>
            <a:srgbClr val="FFFF00"/>
          </a:solidFill>
          <a:ln w="76200">
            <a:solidFill>
              <a:schemeClr val="tx1"/>
            </a:solidFill>
          </a:ln>
        </p:spPr>
        <p:txBody>
          <a:bodyPr>
            <a:normAutofit/>
          </a:bodyPr>
          <a:lstStyle/>
          <a:p>
            <a:pPr marL="0" indent="0">
              <a:buNone/>
            </a:pPr>
            <a:r>
              <a:rPr lang="en-GB" sz="3400" dirty="0"/>
              <a:t>1. Abolition of property in land and application of all rents of land to public purposes. </a:t>
            </a:r>
          </a:p>
          <a:p>
            <a:pPr marL="0" indent="0">
              <a:buNone/>
            </a:pPr>
            <a:r>
              <a:rPr lang="en-GB" sz="3400" dirty="0"/>
              <a:t> 2. A heavy progressive or graduated income tax. </a:t>
            </a:r>
          </a:p>
          <a:p>
            <a:pPr marL="0" indent="0">
              <a:buNone/>
            </a:pPr>
            <a:r>
              <a:rPr lang="en-GB" sz="3400" dirty="0"/>
              <a:t> 3. Abolition of all rights of inheritance. </a:t>
            </a:r>
          </a:p>
          <a:p>
            <a:pPr marL="0" indent="0">
              <a:buNone/>
            </a:pPr>
            <a:r>
              <a:rPr lang="en-GB" sz="3400" dirty="0"/>
              <a:t> 4. Confiscation of the property of all emigrants and rebels. </a:t>
            </a:r>
          </a:p>
          <a:p>
            <a:pPr marL="0" indent="0">
              <a:buNone/>
            </a:pPr>
            <a:r>
              <a:rPr lang="en-GB" sz="3400" dirty="0"/>
              <a:t> 5. Centralisation of credit in the hands of the state, by means of a national bank with State capital and an exclusive monopoly</a:t>
            </a:r>
          </a:p>
          <a:p>
            <a:pPr marL="0" indent="0">
              <a:buNone/>
            </a:pPr>
            <a:r>
              <a:rPr lang="en-GB" sz="3400" dirty="0"/>
              <a:t>6. Centralisation of the means of communication and transport in the hands of the State. </a:t>
            </a:r>
          </a:p>
          <a:p>
            <a:pPr marL="0" indent="0">
              <a:buNone/>
            </a:pPr>
            <a:endParaRPr lang="en-GB" dirty="0"/>
          </a:p>
        </p:txBody>
      </p:sp>
    </p:spTree>
    <p:extLst>
      <p:ext uri="{BB962C8B-B14F-4D97-AF65-F5344CB8AC3E}">
        <p14:creationId xmlns:p14="http://schemas.microsoft.com/office/powerpoint/2010/main" val="1130967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1000"/>
                                        <p:tgtEl>
                                          <p:spTgt spid="5">
                                            <p:bg/>
                                          </p:spTgt>
                                        </p:tgtEl>
                                      </p:cBhvr>
                                    </p:animEffect>
                                    <p:anim calcmode="lin" valueType="num">
                                      <p:cBhvr>
                                        <p:cTn id="8" dur="1000" fill="hold"/>
                                        <p:tgtEl>
                                          <p:spTgt spid="5">
                                            <p:bg/>
                                          </p:spTgt>
                                        </p:tgtEl>
                                        <p:attrNameLst>
                                          <p:attrName>ppt_x</p:attrName>
                                        </p:attrNameLst>
                                      </p:cBhvr>
                                      <p:tavLst>
                                        <p:tav tm="0">
                                          <p:val>
                                            <p:strVal val="#ppt_x"/>
                                          </p:val>
                                        </p:tav>
                                        <p:tav tm="100000">
                                          <p:val>
                                            <p:strVal val="#ppt_x"/>
                                          </p:val>
                                        </p:tav>
                                      </p:tavLst>
                                    </p:anim>
                                    <p:anim calcmode="lin" valueType="num">
                                      <p:cBhvr>
                                        <p:cTn id="9" dur="1000" fill="hold"/>
                                        <p:tgtEl>
                                          <p:spTgt spid="5">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Effect transition="in" filter="fade">
                                      <p:cBhvr>
                                        <p:cTn id="14" dur="1000"/>
                                        <p:tgtEl>
                                          <p:spTgt spid="5">
                                            <p:txEl>
                                              <p:pRg st="0" end="0"/>
                                            </p:txEl>
                                          </p:spTgt>
                                        </p:tgtEl>
                                      </p:cBhvr>
                                    </p:animEffect>
                                    <p:anim calcmode="lin" valueType="num">
                                      <p:cBhvr>
                                        <p:cTn id="15"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animEffect transition="in" filter="fade">
                                      <p:cBhvr>
                                        <p:cTn id="21" dur="1000"/>
                                        <p:tgtEl>
                                          <p:spTgt spid="5">
                                            <p:txEl>
                                              <p:pRg st="1" end="1"/>
                                            </p:txEl>
                                          </p:spTgt>
                                        </p:tgtEl>
                                      </p:cBhvr>
                                    </p:animEffect>
                                    <p:anim calcmode="lin" valueType="num">
                                      <p:cBhvr>
                                        <p:cTn id="22"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2" end="2"/>
                                            </p:txEl>
                                          </p:spTgt>
                                        </p:tgtEl>
                                        <p:attrNameLst>
                                          <p:attrName>style.visibility</p:attrName>
                                        </p:attrNameLst>
                                      </p:cBhvr>
                                      <p:to>
                                        <p:strVal val="visible"/>
                                      </p:to>
                                    </p:set>
                                    <p:animEffect transition="in" filter="fade">
                                      <p:cBhvr>
                                        <p:cTn id="28" dur="1000"/>
                                        <p:tgtEl>
                                          <p:spTgt spid="5">
                                            <p:txEl>
                                              <p:pRg st="2" end="2"/>
                                            </p:txEl>
                                          </p:spTgt>
                                        </p:tgtEl>
                                      </p:cBhvr>
                                    </p:animEffect>
                                    <p:anim calcmode="lin" valueType="num">
                                      <p:cBhvr>
                                        <p:cTn id="29"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animEffect transition="in" filter="fade">
                                      <p:cBhvr>
                                        <p:cTn id="35" dur="1000"/>
                                        <p:tgtEl>
                                          <p:spTgt spid="5">
                                            <p:txEl>
                                              <p:pRg st="3" end="3"/>
                                            </p:txEl>
                                          </p:spTgt>
                                        </p:tgtEl>
                                      </p:cBhvr>
                                    </p:animEffect>
                                    <p:anim calcmode="lin" valueType="num">
                                      <p:cBhvr>
                                        <p:cTn id="36"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4" end="4"/>
                                            </p:txEl>
                                          </p:spTgt>
                                        </p:tgtEl>
                                        <p:attrNameLst>
                                          <p:attrName>style.visibility</p:attrName>
                                        </p:attrNameLst>
                                      </p:cBhvr>
                                      <p:to>
                                        <p:strVal val="visible"/>
                                      </p:to>
                                    </p:set>
                                    <p:animEffect transition="in" filter="fade">
                                      <p:cBhvr>
                                        <p:cTn id="42" dur="1000"/>
                                        <p:tgtEl>
                                          <p:spTgt spid="5">
                                            <p:txEl>
                                              <p:pRg st="4" end="4"/>
                                            </p:txEl>
                                          </p:spTgt>
                                        </p:tgtEl>
                                      </p:cBhvr>
                                    </p:animEffect>
                                    <p:anim calcmode="lin" valueType="num">
                                      <p:cBhvr>
                                        <p:cTn id="4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5">
                                            <p:txEl>
                                              <p:pRg st="5" end="5"/>
                                            </p:txEl>
                                          </p:spTgt>
                                        </p:tgtEl>
                                        <p:attrNameLst>
                                          <p:attrName>style.visibility</p:attrName>
                                        </p:attrNameLst>
                                      </p:cBhvr>
                                      <p:to>
                                        <p:strVal val="visible"/>
                                      </p:to>
                                    </p:set>
                                    <p:animEffect transition="in" filter="fade">
                                      <p:cBhvr>
                                        <p:cTn id="49" dur="1000"/>
                                        <p:tgtEl>
                                          <p:spTgt spid="5">
                                            <p:txEl>
                                              <p:pRg st="5" end="5"/>
                                            </p:txEl>
                                          </p:spTgt>
                                        </p:tgtEl>
                                      </p:cBhvr>
                                    </p:animEffect>
                                    <p:anim calcmode="lin" valueType="num">
                                      <p:cBhvr>
                                        <p:cTn id="50"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3736" y="365125"/>
            <a:ext cx="11878056" cy="1325563"/>
          </a:xfrm>
        </p:spPr>
        <p:txBody>
          <a:bodyPr>
            <a:noAutofit/>
          </a:bodyPr>
          <a:lstStyle/>
          <a:p>
            <a:r>
              <a:rPr lang="en-GB" sz="5400" dirty="0"/>
              <a:t>Chapter II. Proletarians and Communists</a:t>
            </a:r>
          </a:p>
        </p:txBody>
      </p:sp>
      <p:sp>
        <p:nvSpPr>
          <p:cNvPr id="4" name="Content Placeholder 5"/>
          <p:cNvSpPr>
            <a:spLocks noGrp="1"/>
          </p:cNvSpPr>
          <p:nvPr>
            <p:ph idx="1"/>
          </p:nvPr>
        </p:nvSpPr>
        <p:spPr>
          <a:xfrm>
            <a:off x="498348" y="1910144"/>
            <a:ext cx="11228832" cy="4486275"/>
          </a:xfrm>
          <a:solidFill>
            <a:srgbClr val="FFFF00"/>
          </a:solidFill>
          <a:ln w="76200">
            <a:solidFill>
              <a:schemeClr val="tx1"/>
            </a:solidFill>
          </a:ln>
        </p:spPr>
        <p:txBody>
          <a:bodyPr>
            <a:noAutofit/>
          </a:bodyPr>
          <a:lstStyle/>
          <a:p>
            <a:pPr marL="0" indent="0">
              <a:buNone/>
            </a:pPr>
            <a:r>
              <a:rPr lang="en-GB" sz="3600" dirty="0"/>
              <a:t>7. Extension of factories and instruments of production owned by the State; the bringing into cultivation of waste-lands, and the improvement of the soil generally in accordance with a common plan. </a:t>
            </a:r>
          </a:p>
          <a:p>
            <a:pPr marL="0" indent="0">
              <a:buNone/>
            </a:pPr>
            <a:endParaRPr lang="en-GB" sz="3600" dirty="0"/>
          </a:p>
          <a:p>
            <a:pPr marL="0" indent="0">
              <a:buNone/>
            </a:pPr>
            <a:r>
              <a:rPr lang="en-GB" sz="3600" dirty="0"/>
              <a:t> 8. Equal liability of all to work. Establishment of industrial armies, especially for agriculture. </a:t>
            </a:r>
          </a:p>
        </p:txBody>
      </p:sp>
    </p:spTree>
    <p:extLst>
      <p:ext uri="{BB962C8B-B14F-4D97-AF65-F5344CB8AC3E}">
        <p14:creationId xmlns:p14="http://schemas.microsoft.com/office/powerpoint/2010/main" val="2352707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176" y="365125"/>
            <a:ext cx="11750040" cy="1325563"/>
          </a:xfrm>
        </p:spPr>
        <p:txBody>
          <a:bodyPr>
            <a:noAutofit/>
          </a:bodyPr>
          <a:lstStyle/>
          <a:p>
            <a:r>
              <a:rPr lang="en-GB" sz="5400" dirty="0"/>
              <a:t>Chapter II. Proletarians and Communists</a:t>
            </a:r>
          </a:p>
        </p:txBody>
      </p:sp>
      <p:sp>
        <p:nvSpPr>
          <p:cNvPr id="4" name="Content Placeholder 5"/>
          <p:cNvSpPr>
            <a:spLocks noGrp="1"/>
          </p:cNvSpPr>
          <p:nvPr>
            <p:ph idx="1"/>
          </p:nvPr>
        </p:nvSpPr>
        <p:spPr>
          <a:xfrm>
            <a:off x="585216" y="1956816"/>
            <a:ext cx="11109960" cy="4059936"/>
          </a:xfrm>
          <a:solidFill>
            <a:srgbClr val="FFFF00"/>
          </a:solidFill>
          <a:ln w="76200">
            <a:solidFill>
              <a:schemeClr val="tx1"/>
            </a:solidFill>
          </a:ln>
        </p:spPr>
        <p:txBody>
          <a:bodyPr>
            <a:noAutofit/>
          </a:bodyPr>
          <a:lstStyle/>
          <a:p>
            <a:pPr marL="0" indent="0">
              <a:buNone/>
            </a:pPr>
            <a:r>
              <a:rPr lang="en-GB" sz="3200" dirty="0"/>
              <a:t>9. Combination of agriculture with manufacturing industries; gradual abolition of all the distinction between town and country by a more equable distribution of the populace over the country. </a:t>
            </a:r>
          </a:p>
          <a:p>
            <a:pPr marL="0" indent="0">
              <a:buNone/>
            </a:pPr>
            <a:endParaRPr lang="en-GB" sz="3200" dirty="0"/>
          </a:p>
          <a:p>
            <a:pPr marL="0" indent="0">
              <a:buNone/>
            </a:pPr>
            <a:r>
              <a:rPr lang="en-GB" sz="3200" dirty="0"/>
              <a:t> 10. Free education for all children in public schools. Abolition of children’s factory labour in its present form. Combination of education with industrial production, &amp;c, &amp;c</a:t>
            </a:r>
          </a:p>
        </p:txBody>
      </p:sp>
    </p:spTree>
    <p:extLst>
      <p:ext uri="{BB962C8B-B14F-4D97-AF65-F5344CB8AC3E}">
        <p14:creationId xmlns:p14="http://schemas.microsoft.com/office/powerpoint/2010/main" val="3407302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1000"/>
                                        <p:tgtEl>
                                          <p:spTgt spid="4">
                                            <p:bg/>
                                          </p:spTgt>
                                        </p:tgtEl>
                                      </p:cBhvr>
                                    </p:animEffect>
                                    <p:anim calcmode="lin" valueType="num">
                                      <p:cBhvr>
                                        <p:cTn id="8" dur="1000" fill="hold"/>
                                        <p:tgtEl>
                                          <p:spTgt spid="4">
                                            <p:bg/>
                                          </p:spTgt>
                                        </p:tgtEl>
                                        <p:attrNameLst>
                                          <p:attrName>ppt_x</p:attrName>
                                        </p:attrNameLst>
                                      </p:cBhvr>
                                      <p:tavLst>
                                        <p:tav tm="0">
                                          <p:val>
                                            <p:strVal val="#ppt_x"/>
                                          </p:val>
                                        </p:tav>
                                        <p:tav tm="100000">
                                          <p:val>
                                            <p:strVal val="#ppt_x"/>
                                          </p:val>
                                        </p:tav>
                                      </p:tavLst>
                                    </p:anim>
                                    <p:anim calcmode="lin" valueType="num">
                                      <p:cBhvr>
                                        <p:cTn id="9"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Closing words</a:t>
            </a:r>
          </a:p>
        </p:txBody>
      </p:sp>
      <p:sp>
        <p:nvSpPr>
          <p:cNvPr id="3" name="Content Placeholder 2"/>
          <p:cNvSpPr>
            <a:spLocks noGrp="1"/>
          </p:cNvSpPr>
          <p:nvPr>
            <p:ph idx="1"/>
          </p:nvPr>
        </p:nvSpPr>
        <p:spPr>
          <a:xfrm>
            <a:off x="838200" y="1690688"/>
            <a:ext cx="10774680" cy="4728400"/>
          </a:xfrm>
          <a:solidFill>
            <a:srgbClr val="FFFF00"/>
          </a:solidFill>
          <a:ln w="76200">
            <a:solidFill>
              <a:schemeClr val="tx1"/>
            </a:solidFill>
          </a:ln>
        </p:spPr>
        <p:txBody>
          <a:bodyPr>
            <a:normAutofit/>
          </a:bodyPr>
          <a:lstStyle/>
          <a:p>
            <a:pPr marL="0" indent="0" algn="ctr">
              <a:buNone/>
            </a:pPr>
            <a:endParaRPr lang="en-GB" sz="3200" dirty="0"/>
          </a:p>
          <a:p>
            <a:pPr marL="0" indent="0" algn="ctr">
              <a:buNone/>
            </a:pPr>
            <a:r>
              <a:rPr lang="en-GB" sz="4000" dirty="0"/>
              <a:t>Let the ruling classes tremble at the Communistic revolution</a:t>
            </a:r>
            <a:r>
              <a:rPr lang="en-GB" sz="4000" dirty="0" smtClean="0"/>
              <a:t>.</a:t>
            </a:r>
            <a:endParaRPr lang="en-GB" sz="4000" dirty="0"/>
          </a:p>
          <a:p>
            <a:pPr marL="0" indent="0" algn="ctr">
              <a:buNone/>
            </a:pPr>
            <a:r>
              <a:rPr lang="en-GB" sz="4000" dirty="0"/>
              <a:t>The proletarians have nothing to lose but their chains. They have a world to win</a:t>
            </a:r>
            <a:r>
              <a:rPr lang="en-GB" sz="4000" dirty="0" smtClean="0"/>
              <a:t>.</a:t>
            </a:r>
          </a:p>
          <a:p>
            <a:pPr marL="0" indent="0" algn="ctr">
              <a:buNone/>
            </a:pPr>
            <a:endParaRPr lang="en-GB" sz="3200" dirty="0"/>
          </a:p>
          <a:p>
            <a:pPr marL="0" indent="0" algn="ctr">
              <a:buNone/>
            </a:pPr>
            <a:r>
              <a:rPr lang="en-GB" sz="4000" b="1" dirty="0"/>
              <a:t>WORKING MEN OF ALL COUNTRIES, UNITE!</a:t>
            </a:r>
          </a:p>
          <a:p>
            <a:pPr marL="0" indent="0" algn="ctr">
              <a:buNone/>
            </a:pPr>
            <a:endParaRPr lang="en-GB" sz="3200" dirty="0"/>
          </a:p>
          <a:p>
            <a:pPr marL="0" indent="0" algn="ctr">
              <a:buNone/>
            </a:pPr>
            <a:endParaRPr lang="en-GB" sz="3200" dirty="0"/>
          </a:p>
        </p:txBody>
      </p:sp>
    </p:spTree>
    <p:extLst>
      <p:ext uri="{BB962C8B-B14F-4D97-AF65-F5344CB8AC3E}">
        <p14:creationId xmlns:p14="http://schemas.microsoft.com/office/powerpoint/2010/main" val="961580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456</TotalTime>
  <Words>906</Words>
  <Application>Microsoft Office PowerPoint</Application>
  <PresentationFormat>Widescreen</PresentationFormat>
  <Paragraphs>73</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The Communist Manifesto</vt:lpstr>
      <vt:lpstr>Referencing note</vt:lpstr>
      <vt:lpstr>Structure</vt:lpstr>
      <vt:lpstr>Preamble</vt:lpstr>
      <vt:lpstr>Chapter I. Bourgeois and Proletarians</vt:lpstr>
      <vt:lpstr>PowerPoint Presentation</vt:lpstr>
      <vt:lpstr>Chapter I. Bourgeois and Proletarians</vt:lpstr>
      <vt:lpstr>Chapter I. Bourgeois and Proletarians</vt:lpstr>
      <vt:lpstr>Chapter I. Bourgeois and Proletarians</vt:lpstr>
      <vt:lpstr>Chapter I. Bourgeois and Proletarians</vt:lpstr>
      <vt:lpstr>The dangerous class</vt:lpstr>
      <vt:lpstr> Chapter II. Proletarians and Communists</vt:lpstr>
      <vt:lpstr>Chapter II. Proletarians and Communists</vt:lpstr>
      <vt:lpstr>Chapter II. Proletarians and Communists</vt:lpstr>
      <vt:lpstr>Chapter II. Proletarians and Communists</vt:lpstr>
      <vt:lpstr>Closing words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Communist Manifesto</dc:title>
  <dc:creator>Mike</dc:creator>
  <cp:lastModifiedBy>Mike Durke</cp:lastModifiedBy>
  <cp:revision>20</cp:revision>
  <dcterms:created xsi:type="dcterms:W3CDTF">2016-10-26T16:43:35Z</dcterms:created>
  <dcterms:modified xsi:type="dcterms:W3CDTF">2018-10-23T10:04:17Z</dcterms:modified>
</cp:coreProperties>
</file>