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theme/theme4.xml" ContentType="application/vnd.openxmlformats-officedocument.theme+xml"/>
  <Override PartName="/ppt/slideLayouts/slideLayout15.xml" ContentType="application/vnd.openxmlformats-officedocument.presentationml.slideLayout+xml"/>
  <Override PartName="/ppt/theme/theme5.xml" ContentType="application/vnd.openxmlformats-officedocument.theme+xml"/>
  <Override PartName="/ppt/slideLayouts/slideLayout16.xml" ContentType="application/vnd.openxmlformats-officedocument.presentationml.slideLayout+xml"/>
  <Override PartName="/ppt/theme/theme6.xml" ContentType="application/vnd.openxmlformats-officedocument.theme+xml"/>
  <Override PartName="/ppt/slideLayouts/slideLayout17.xml" ContentType="application/vnd.openxmlformats-officedocument.presentationml.slideLayout+xml"/>
  <Override PartName="/ppt/theme/theme7.xml" ContentType="application/vnd.openxmlformats-officedocument.theme+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theme/theme9.xml" ContentType="application/vnd.openxmlformats-officedocument.theme+xml"/>
  <Override PartName="/ppt/slideLayouts/slideLayout20.xml" ContentType="application/vnd.openxmlformats-officedocument.presentationml.slideLayout+xml"/>
  <Override PartName="/ppt/theme/theme10.xml" ContentType="application/vnd.openxmlformats-officedocument.theme+xml"/>
  <Override PartName="/ppt/slideLayouts/slideLayout21.xml" ContentType="application/vnd.openxmlformats-officedocument.presentationml.slideLayout+xml"/>
  <Override PartName="/ppt/theme/theme11.xml" ContentType="application/vnd.openxmlformats-officedocument.theme+xml"/>
  <Override PartName="/ppt/slideLayouts/slideLayout22.xml" ContentType="application/vnd.openxmlformats-officedocument.presentationml.slideLayout+xml"/>
  <Override PartName="/ppt/theme/theme12.xml" ContentType="application/vnd.openxmlformats-officedocument.them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62" r:id="rId3"/>
    <p:sldMasterId id="2147483664" r:id="rId4"/>
    <p:sldMasterId id="2147483666" r:id="rId5"/>
    <p:sldMasterId id="2147483668" r:id="rId6"/>
    <p:sldMasterId id="2147483670" r:id="rId7"/>
    <p:sldMasterId id="2147483672" r:id="rId8"/>
    <p:sldMasterId id="2147483674" r:id="rId9"/>
    <p:sldMasterId id="2147483676" r:id="rId10"/>
    <p:sldMasterId id="2147483678" r:id="rId11"/>
    <p:sldMasterId id="2147483680" r:id="rId12"/>
  </p:sldMasterIdLst>
  <p:sldIdLst>
    <p:sldId id="256" r:id="rId13"/>
    <p:sldId id="257" r:id="rId14"/>
    <p:sldId id="258" r:id="rId15"/>
    <p:sldId id="259" r:id="rId16"/>
    <p:sldId id="260" r:id="rId17"/>
    <p:sldId id="261" r:id="rId18"/>
    <p:sldId id="262" r:id="rId19"/>
    <p:sldId id="263" r:id="rId20"/>
    <p:sldId id="264" r:id="rId21"/>
    <p:sldId id="265" r:id="rId22"/>
    <p:sldId id="266"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3" d="100"/>
          <a:sy n="103" d="100"/>
        </p:scale>
        <p:origin x="150"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8.xml"/><Relationship Id="rId13" Type="http://schemas.openxmlformats.org/officeDocument/2006/relationships/slide" Target="slides/slide1.xml"/><Relationship Id="rId18" Type="http://schemas.openxmlformats.org/officeDocument/2006/relationships/slide" Target="slides/slide6.xml"/><Relationship Id="rId26" Type="http://schemas.openxmlformats.org/officeDocument/2006/relationships/viewProps" Target="viewProps.xml"/><Relationship Id="rId3" Type="http://schemas.openxmlformats.org/officeDocument/2006/relationships/slideMaster" Target="slideMasters/slideMaster3.xml"/><Relationship Id="rId21" Type="http://schemas.openxmlformats.org/officeDocument/2006/relationships/slide" Target="slides/slide9.xml"/><Relationship Id="rId7" Type="http://schemas.openxmlformats.org/officeDocument/2006/relationships/slideMaster" Target="slideMasters/slideMaster7.xml"/><Relationship Id="rId12" Type="http://schemas.openxmlformats.org/officeDocument/2006/relationships/slideMaster" Target="slideMasters/slideMaster12.xml"/><Relationship Id="rId17" Type="http://schemas.openxmlformats.org/officeDocument/2006/relationships/slide" Target="slides/slide5.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4.xml"/><Relationship Id="rId20" Type="http://schemas.openxmlformats.org/officeDocument/2006/relationships/slide" Target="slides/slide8.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tags" Target="tags/tag1.xml"/><Relationship Id="rId5" Type="http://schemas.openxmlformats.org/officeDocument/2006/relationships/slideMaster" Target="slideMasters/slideMaster5.xml"/><Relationship Id="rId15" Type="http://schemas.openxmlformats.org/officeDocument/2006/relationships/slide" Target="slides/slide3.xml"/><Relationship Id="rId23" Type="http://schemas.openxmlformats.org/officeDocument/2006/relationships/slide" Target="slides/slide11.xml"/><Relationship Id="rId28" Type="http://schemas.openxmlformats.org/officeDocument/2006/relationships/tableStyles" Target="tableStyles.xml"/><Relationship Id="rId10" Type="http://schemas.openxmlformats.org/officeDocument/2006/relationships/slideMaster" Target="slideMasters/slideMaster10.xml"/><Relationship Id="rId19" Type="http://schemas.openxmlformats.org/officeDocument/2006/relationships/slide" Target="slides/slide7.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2.xml"/><Relationship Id="rId22" Type="http://schemas.openxmlformats.org/officeDocument/2006/relationships/slide" Target="slides/slide10.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FB6486F-DA3F-4136-9288-FF3AC9E08A43}" type="datetimeFigureOut">
              <a:rPr lang="en-GB" smtClean="0"/>
              <a:t>01/08/2018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A27BAF-6FDB-44CA-9830-F3FFE6CCECA7}" type="slidenum">
              <a:rPr lang="en-GB" smtClean="0"/>
              <a:t>‹#›</a:t>
            </a:fld>
            <a:endParaRPr lang="en-GB"/>
          </a:p>
        </p:txBody>
      </p:sp>
    </p:spTree>
    <p:extLst>
      <p:ext uri="{BB962C8B-B14F-4D97-AF65-F5344CB8AC3E}">
        <p14:creationId xmlns:p14="http://schemas.microsoft.com/office/powerpoint/2010/main" val="18176796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FB6486F-DA3F-4136-9288-FF3AC9E08A43}" type="datetimeFigureOut">
              <a:rPr lang="en-GB" smtClean="0"/>
              <a:t>01/08/2018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A27BAF-6FDB-44CA-9830-F3FFE6CCECA7}" type="slidenum">
              <a:rPr lang="en-GB" smtClean="0"/>
              <a:t>‹#›</a:t>
            </a:fld>
            <a:endParaRPr lang="en-GB"/>
          </a:p>
        </p:txBody>
      </p:sp>
    </p:spTree>
    <p:extLst>
      <p:ext uri="{BB962C8B-B14F-4D97-AF65-F5344CB8AC3E}">
        <p14:creationId xmlns:p14="http://schemas.microsoft.com/office/powerpoint/2010/main" val="155807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FB6486F-DA3F-4136-9288-FF3AC9E08A43}" type="datetimeFigureOut">
              <a:rPr lang="en-GB" smtClean="0"/>
              <a:t>01/08/2018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A27BAF-6FDB-44CA-9830-F3FFE6CCECA7}" type="slidenum">
              <a:rPr lang="en-GB" smtClean="0"/>
              <a:t>‹#›</a:t>
            </a:fld>
            <a:endParaRPr lang="en-GB"/>
          </a:p>
        </p:txBody>
      </p:sp>
    </p:spTree>
    <p:extLst>
      <p:ext uri="{BB962C8B-B14F-4D97-AF65-F5344CB8AC3E}">
        <p14:creationId xmlns:p14="http://schemas.microsoft.com/office/powerpoint/2010/main" val="12706769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FB6486F-DA3F-4136-9288-FF3AC9E08A43}" type="datetimeFigureOut">
              <a:rPr lang="en-GB" smtClean="0"/>
              <a:t>01/08/2018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A27BAF-6FDB-44CA-9830-F3FFE6CCECA7}" type="slidenum">
              <a:rPr lang="en-GB" smtClean="0"/>
              <a:t>‹#›</a:t>
            </a:fld>
            <a:endParaRPr lang="en-GB"/>
          </a:p>
        </p:txBody>
      </p:sp>
    </p:spTree>
    <p:extLst>
      <p:ext uri="{BB962C8B-B14F-4D97-AF65-F5344CB8AC3E}">
        <p14:creationId xmlns:p14="http://schemas.microsoft.com/office/powerpoint/2010/main" val="11707441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FB6486F-DA3F-4136-9288-FF3AC9E08A43}" type="datetimeFigureOut">
              <a:rPr lang="en-GB" smtClean="0"/>
              <a:t>01/08/2018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2A27BAF-6FDB-44CA-9830-F3FFE6CCECA7}" type="slidenum">
              <a:rPr lang="en-GB" smtClean="0"/>
              <a:t>‹#›</a:t>
            </a:fld>
            <a:endParaRPr lang="en-GB"/>
          </a:p>
        </p:txBody>
      </p:sp>
    </p:spTree>
    <p:extLst>
      <p:ext uri="{BB962C8B-B14F-4D97-AF65-F5344CB8AC3E}">
        <p14:creationId xmlns:p14="http://schemas.microsoft.com/office/powerpoint/2010/main" val="8417208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FB6486F-DA3F-4136-9288-FF3AC9E08A43}" type="datetimeFigureOut">
              <a:rPr lang="en-GB" smtClean="0"/>
              <a:t>01/08/2018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2A27BAF-6FDB-44CA-9830-F3FFE6CCECA7}" type="slidenum">
              <a:rPr lang="en-GB" smtClean="0"/>
              <a:t>‹#›</a:t>
            </a:fld>
            <a:endParaRPr lang="en-GB"/>
          </a:p>
        </p:txBody>
      </p:sp>
    </p:spTree>
    <p:extLst>
      <p:ext uri="{BB962C8B-B14F-4D97-AF65-F5344CB8AC3E}">
        <p14:creationId xmlns:p14="http://schemas.microsoft.com/office/powerpoint/2010/main" val="4181502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FB6486F-DA3F-4136-9288-FF3AC9E08A43}" type="datetimeFigureOut">
              <a:rPr lang="en-GB" smtClean="0"/>
              <a:t>01/08/2018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2A27BAF-6FDB-44CA-9830-F3FFE6CCECA7}" type="slidenum">
              <a:rPr lang="en-GB" smtClean="0"/>
              <a:t>‹#›</a:t>
            </a:fld>
            <a:endParaRPr lang="en-GB"/>
          </a:p>
        </p:txBody>
      </p:sp>
    </p:spTree>
    <p:extLst>
      <p:ext uri="{BB962C8B-B14F-4D97-AF65-F5344CB8AC3E}">
        <p14:creationId xmlns:p14="http://schemas.microsoft.com/office/powerpoint/2010/main" val="11466259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FB6486F-DA3F-4136-9288-FF3AC9E08A43}" type="datetimeFigureOut">
              <a:rPr lang="en-GB" smtClean="0"/>
              <a:t>01/08/2018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A27BAF-6FDB-44CA-9830-F3FFE6CCECA7}" type="slidenum">
              <a:rPr lang="en-GB" smtClean="0"/>
              <a:t>‹#›</a:t>
            </a:fld>
            <a:endParaRPr lang="en-GB"/>
          </a:p>
        </p:txBody>
      </p:sp>
    </p:spTree>
    <p:extLst>
      <p:ext uri="{BB962C8B-B14F-4D97-AF65-F5344CB8AC3E}">
        <p14:creationId xmlns:p14="http://schemas.microsoft.com/office/powerpoint/2010/main" val="11751733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FB6486F-DA3F-4136-9288-FF3AC9E08A43}" type="datetimeFigureOut">
              <a:rPr lang="en-GB" smtClean="0"/>
              <a:t>01/08/2018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A27BAF-6FDB-44CA-9830-F3FFE6CCECA7}" type="slidenum">
              <a:rPr lang="en-GB" smtClean="0"/>
              <a:t>‹#›</a:t>
            </a:fld>
            <a:endParaRPr lang="en-GB"/>
          </a:p>
        </p:txBody>
      </p:sp>
    </p:spTree>
    <p:extLst>
      <p:ext uri="{BB962C8B-B14F-4D97-AF65-F5344CB8AC3E}">
        <p14:creationId xmlns:p14="http://schemas.microsoft.com/office/powerpoint/2010/main" val="2564420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FB6486F-DA3F-4136-9288-FF3AC9E08A43}" type="datetimeFigureOut">
              <a:rPr lang="en-GB" smtClean="0"/>
              <a:t>01/08/2018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A27BAF-6FDB-44CA-9830-F3FFE6CCECA7}" type="slidenum">
              <a:rPr lang="en-GB" smtClean="0"/>
              <a:t>‹#›</a:t>
            </a:fld>
            <a:endParaRPr lang="en-GB"/>
          </a:p>
        </p:txBody>
      </p:sp>
    </p:spTree>
    <p:extLst>
      <p:ext uri="{BB962C8B-B14F-4D97-AF65-F5344CB8AC3E}">
        <p14:creationId xmlns:p14="http://schemas.microsoft.com/office/powerpoint/2010/main" val="30978945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FB6486F-DA3F-4136-9288-FF3AC9E08A43}" type="datetimeFigureOut">
              <a:rPr lang="en-GB" smtClean="0"/>
              <a:t>01/08/2018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A27BAF-6FDB-44CA-9830-F3FFE6CCECA7}" type="slidenum">
              <a:rPr lang="en-GB" smtClean="0"/>
              <a:t>‹#›</a:t>
            </a:fld>
            <a:endParaRPr lang="en-GB"/>
          </a:p>
        </p:txBody>
      </p:sp>
    </p:spTree>
    <p:extLst>
      <p:ext uri="{BB962C8B-B14F-4D97-AF65-F5344CB8AC3E}">
        <p14:creationId xmlns:p14="http://schemas.microsoft.com/office/powerpoint/2010/main" val="28492217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19403" y="1844824"/>
            <a:ext cx="4320480" cy="2232248"/>
          </a:xfrm>
        </p:spPr>
        <p:txBody>
          <a:bodyPr anchor="t">
            <a:normAutofit/>
          </a:bodyPr>
          <a:lstStyle>
            <a:lvl1pPr algn="l">
              <a:defRPr sz="3200" b="1">
                <a:solidFill>
                  <a:schemeClr val="bg1"/>
                </a:solidFill>
                <a:latin typeface="Arial" pitchFamily="34" charset="0"/>
                <a:cs typeface="Arial" pitchFamily="34" charset="0"/>
              </a:defRPr>
            </a:lvl1pPr>
          </a:lstStyle>
          <a:p>
            <a:r>
              <a:rPr lang="en-US" dirty="0"/>
              <a:t>Click to edit Master title style</a:t>
            </a:r>
            <a:endParaRPr lang="en-GB" dirty="0"/>
          </a:p>
        </p:txBody>
      </p:sp>
      <p:sp>
        <p:nvSpPr>
          <p:cNvPr id="3" name="Picture Placeholder 2"/>
          <p:cNvSpPr>
            <a:spLocks noGrp="1"/>
          </p:cNvSpPr>
          <p:nvPr>
            <p:ph type="pic" idx="1"/>
          </p:nvPr>
        </p:nvSpPr>
        <p:spPr>
          <a:xfrm>
            <a:off x="5231904" y="1844824"/>
            <a:ext cx="6259083" cy="4392488"/>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Tree>
    <p:extLst>
      <p:ext uri="{BB962C8B-B14F-4D97-AF65-F5344CB8AC3E}">
        <p14:creationId xmlns:p14="http://schemas.microsoft.com/office/powerpoint/2010/main" val="2137391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4398394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3735573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1962896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19629017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6870204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88442395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389222114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31665493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392320929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4525963"/>
          </a:xfrm>
          <a:prstGeom prst="rect">
            <a:avLst/>
          </a:prstGeo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19710732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3.xml"/><Relationship Id="rId1"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4.xml"/><Relationship Id="rId1" Type="http://schemas.openxmlformats.org/officeDocument/2006/relationships/slideLayout" Target="../slideLayouts/slideLayout1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5.xml"/><Relationship Id="rId1" Type="http://schemas.openxmlformats.org/officeDocument/2006/relationships/slideLayout" Target="../slideLayouts/slideLayout1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6.xml"/><Relationship Id="rId1" Type="http://schemas.openxmlformats.org/officeDocument/2006/relationships/slideLayout" Target="../slideLayouts/slideLayout1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7.xml"/><Relationship Id="rId1" Type="http://schemas.openxmlformats.org/officeDocument/2006/relationships/slideLayout" Target="../slideLayouts/slideLayout1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8.xml"/><Relationship Id="rId1" Type="http://schemas.openxmlformats.org/officeDocument/2006/relationships/slideLayout" Target="../slideLayouts/slideLayout1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9.xml"/><Relationship Id="rId1" Type="http://schemas.openxmlformats.org/officeDocument/2006/relationships/slideLayout" Target="../slideLayouts/slideLayout1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10.xml"/><Relationship Id="rId1" Type="http://schemas.openxmlformats.org/officeDocument/2006/relationships/slideLayout" Target="../slideLayouts/slideLayout2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11.xml"/><Relationship Id="rId1" Type="http://schemas.openxmlformats.org/officeDocument/2006/relationships/slideLayout" Target="../slideLayouts/slideLayout2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12.xml"/><Relationship Id="rId1"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FB6486F-DA3F-4136-9288-FF3AC9E08A43}" type="datetimeFigureOut">
              <a:rPr lang="en-GB" smtClean="0"/>
              <a:t>01/08/2018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2A27BAF-6FDB-44CA-9830-F3FFE6CCECA7}" type="slidenum">
              <a:rPr lang="en-GB" smtClean="0"/>
              <a:t>‹#›</a:t>
            </a:fld>
            <a:endParaRPr lang="en-GB"/>
          </a:p>
        </p:txBody>
      </p:sp>
    </p:spTree>
    <p:extLst>
      <p:ext uri="{BB962C8B-B14F-4D97-AF65-F5344CB8AC3E}">
        <p14:creationId xmlns:p14="http://schemas.microsoft.com/office/powerpoint/2010/main" val="20858462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57EBBD4-4BE8-4E28-B92B-60C7AE278155}" type="datetimeFigureOut">
              <a:rPr lang="en-GB" smtClean="0">
                <a:solidFill>
                  <a:prstClr val="black">
                    <a:tint val="75000"/>
                  </a:prstClr>
                </a:solidFill>
              </a:rPr>
              <a:pPr/>
              <a:t>01/08/2018</a:t>
            </a:fld>
            <a:endParaRPr lang="en-GB">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BAA0EF1-890B-4AF0-91B2-4B14D5602417}" type="slidenum">
              <a:rPr lang="en-GB" smtClean="0">
                <a:solidFill>
                  <a:prstClr val="black">
                    <a:tint val="75000"/>
                  </a:prstClr>
                </a:solidFill>
              </a:rPr>
              <a:pPr/>
              <a:t>‹#›</a:t>
            </a:fld>
            <a:endParaRPr lang="en-GB">
              <a:solidFill>
                <a:prstClr val="black">
                  <a:tint val="75000"/>
                </a:prstClr>
              </a:solidFill>
            </a:endParaRPr>
          </a:p>
        </p:txBody>
      </p:sp>
      <p:pic>
        <p:nvPicPr>
          <p:cNvPr id="9" name="Picture 8"/>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927087856"/>
      </p:ext>
    </p:extLst>
  </p:cSld>
  <p:clrMap bg1="lt1" tx1="dk1" bg2="lt2" tx2="dk2" accent1="accent1" accent2="accent2" accent3="accent3" accent4="accent4" accent5="accent5" accent6="accent6" hlink="hlink" folHlink="folHlink"/>
  <p:sldLayoutIdLst>
    <p:sldLayoutId id="2147483661"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804694232"/>
      </p:ext>
    </p:extLst>
  </p:cSld>
  <p:clrMap bg1="lt1" tx1="dk1" bg2="lt2" tx2="dk2" accent1="accent1" accent2="accent2" accent3="accent3" accent4="accent4" accent5="accent5" accent6="accent6" hlink="hlink" folHlink="folHlink"/>
  <p:sldLayoutIdLst>
    <p:sldLayoutId id="2147483663"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828007997"/>
      </p:ext>
    </p:extLst>
  </p:cSld>
  <p:clrMap bg1="lt1" tx1="dk1" bg2="lt2" tx2="dk2" accent1="accent1" accent2="accent2" accent3="accent3" accent4="accent4" accent5="accent5" accent6="accent6" hlink="hlink" folHlink="folHlink"/>
  <p:sldLayoutIdLst>
    <p:sldLayoutId id="2147483665"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952072951"/>
      </p:ext>
    </p:extLst>
  </p:cSld>
  <p:clrMap bg1="lt1" tx1="dk1" bg2="lt2" tx2="dk2" accent1="accent1" accent2="accent2" accent3="accent3" accent4="accent4" accent5="accent5" accent6="accent6" hlink="hlink" folHlink="folHlink"/>
  <p:sldLayoutIdLst>
    <p:sldLayoutId id="2147483667"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408712809"/>
      </p:ext>
    </p:extLst>
  </p:cSld>
  <p:clrMap bg1="lt1" tx1="dk1" bg2="lt2" tx2="dk2" accent1="accent1" accent2="accent2" accent3="accent3" accent4="accent4" accent5="accent5" accent6="accent6" hlink="hlink" folHlink="folHlink"/>
  <p:sldLayoutIdLst>
    <p:sldLayoutId id="2147483669"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22017723"/>
      </p:ext>
    </p:extLst>
  </p:cSld>
  <p:clrMap bg1="lt1" tx1="dk1" bg2="lt2" tx2="dk2" accent1="accent1" accent2="accent2" accent3="accent3" accent4="accent4" accent5="accent5" accent6="accent6" hlink="hlink" folHlink="folHlink"/>
  <p:sldLayoutIdLst>
    <p:sldLayoutId id="2147483671"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839331138"/>
      </p:ext>
    </p:extLst>
  </p:cSld>
  <p:clrMap bg1="lt1" tx1="dk1" bg2="lt2" tx2="dk2" accent1="accent1" accent2="accent2" accent3="accent3" accent4="accent4" accent5="accent5" accent6="accent6" hlink="hlink" folHlink="folHlink"/>
  <p:sldLayoutIdLst>
    <p:sldLayoutId id="2147483673"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966462000"/>
      </p:ext>
    </p:extLst>
  </p:cSld>
  <p:clrMap bg1="lt1" tx1="dk1" bg2="lt2" tx2="dk2" accent1="accent1" accent2="accent2" accent3="accent3" accent4="accent4" accent5="accent5" accent6="accent6" hlink="hlink" folHlink="folHlink"/>
  <p:sldLayoutIdLst>
    <p:sldLayoutId id="2147483675"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854970424"/>
      </p:ext>
    </p:extLst>
  </p:cSld>
  <p:clrMap bg1="lt1" tx1="dk1" bg2="lt2" tx2="dk2" accent1="accent1" accent2="accent2" accent3="accent3" accent4="accent4" accent5="accent5" accent6="accent6" hlink="hlink" folHlink="folHlink"/>
  <p:sldLayoutIdLst>
    <p:sldLayoutId id="2147483677"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079935426"/>
      </p:ext>
    </p:extLst>
  </p:cSld>
  <p:clrMap bg1="lt1" tx1="dk1" bg2="lt2" tx2="dk2" accent1="accent1" accent2="accent2" accent3="accent3" accent4="accent4" accent5="accent5" accent6="accent6" hlink="hlink" folHlink="folHlink"/>
  <p:sldLayoutIdLst>
    <p:sldLayoutId id="2147483679"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186868575"/>
      </p:ext>
    </p:extLst>
  </p:cSld>
  <p:clrMap bg1="lt1" tx1="dk1" bg2="lt2" tx2="dk2" accent1="accent1" accent2="accent2" accent3="accent3" accent4="accent4" accent5="accent5" accent6="accent6" hlink="hlink" folHlink="folHlink"/>
  <p:sldLayoutIdLst>
    <p:sldLayoutId id="2147483681"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2.xml"/><Relationship Id="rId1" Type="http://schemas.openxmlformats.org/officeDocument/2006/relationships/tags" Target="../tags/tag2.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3.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14.xml"/><Relationship Id="rId1" Type="http://schemas.openxmlformats.org/officeDocument/2006/relationships/tags" Target="../tags/tag4.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15.xml"/><Relationship Id="rId1" Type="http://schemas.openxmlformats.org/officeDocument/2006/relationships/tags" Target="../tags/tag5.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slideLayout" Target="../slideLayouts/slideLayout16.xml"/><Relationship Id="rId1" Type="http://schemas.openxmlformats.org/officeDocument/2006/relationships/tags" Target="../tags/tag6.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slideLayout" Target="../slideLayouts/slideLayout17.xml"/><Relationship Id="rId1" Type="http://schemas.openxmlformats.org/officeDocument/2006/relationships/tags" Target="../tags/tag7.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18.xml"/><Relationship Id="rId1" Type="http://schemas.openxmlformats.org/officeDocument/2006/relationships/tags" Target="../tags/tag8.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19.xml"/><Relationship Id="rId1" Type="http://schemas.openxmlformats.org/officeDocument/2006/relationships/tags" Target="../tags/tag9.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0.xml"/><Relationship Id="rId1" Type="http://schemas.openxmlformats.org/officeDocument/2006/relationships/tags" Target="../tags/tag10.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1.xml"/><Relationship Id="rId1" Type="http://schemas.openxmlformats.org/officeDocument/2006/relationships/tags" Target="../tags/tag11.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2.xml"/><Relationship Id="rId1" Type="http://schemas.openxmlformats.org/officeDocument/2006/relationships/tags" Target="../tags/tag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3552" y="1844824"/>
            <a:ext cx="7632848" cy="2232248"/>
          </a:xfrm>
        </p:spPr>
        <p:txBody>
          <a:bodyPr>
            <a:normAutofit/>
          </a:bodyPr>
          <a:lstStyle/>
          <a:p>
            <a:pPr algn="ctr"/>
            <a:r>
              <a:rPr lang="en-GB" sz="5400" dirty="0"/>
              <a:t>Risks and hazards</a:t>
            </a:r>
          </a:p>
        </p:txBody>
      </p:sp>
      <p:sp>
        <p:nvSpPr>
          <p:cNvPr id="4" name="Subtitle 2"/>
          <p:cNvSpPr txBox="1">
            <a:spLocks/>
          </p:cNvSpPr>
          <p:nvPr/>
        </p:nvSpPr>
        <p:spPr>
          <a:xfrm>
            <a:off x="2063552" y="2996952"/>
            <a:ext cx="8136904" cy="2281808"/>
          </a:xfrm>
          <a:prstGeom prst="rect">
            <a:avLst/>
          </a:prstGeom>
        </p:spPr>
        <p:txBody>
          <a:bodyPr vert="horz" lIns="91440" tIns="45720" rIns="91440" bIns="45720" rtlCol="0">
            <a:noAutofit/>
          </a:bodyPr>
          <a:lstStyle>
            <a:lvl1pPr marL="0" indent="0" algn="l" defTabSz="914400" rtl="0" eaLnBrk="1" latinLnBrk="0" hangingPunct="1">
              <a:spcBef>
                <a:spcPct val="20000"/>
              </a:spcBef>
              <a:buFont typeface="Arial" pitchFamily="34" charset="0"/>
              <a:buNone/>
              <a:defRPr sz="3200" kern="1200">
                <a:solidFill>
                  <a:schemeClr val="tx1"/>
                </a:solidFill>
                <a:latin typeface="+mn-lt"/>
                <a:ea typeface="+mn-ea"/>
                <a:cs typeface="+mn-cs"/>
              </a:defRPr>
            </a:lvl1pPr>
            <a:lvl2pPr marL="457200" indent="0" algn="l" defTabSz="914400" rtl="0" eaLnBrk="1" latinLnBrk="0" hangingPunct="1">
              <a:spcBef>
                <a:spcPct val="20000"/>
              </a:spcBef>
              <a:buFont typeface="Arial" pitchFamily="34" charset="0"/>
              <a:buNone/>
              <a:defRPr sz="2800" kern="1200">
                <a:solidFill>
                  <a:schemeClr val="tx1"/>
                </a:solidFill>
                <a:latin typeface="+mn-lt"/>
                <a:ea typeface="+mn-ea"/>
                <a:cs typeface="+mn-cs"/>
              </a:defRPr>
            </a:lvl2pPr>
            <a:lvl3pPr marL="914400" indent="0" algn="l" defTabSz="914400" rtl="0" eaLnBrk="1" latinLnBrk="0" hangingPunct="1">
              <a:spcBef>
                <a:spcPct val="20000"/>
              </a:spcBef>
              <a:buFont typeface="Arial" pitchFamily="34" charset="0"/>
              <a:buNone/>
              <a:defRPr sz="2400" kern="1200">
                <a:solidFill>
                  <a:schemeClr val="tx1"/>
                </a:solidFill>
                <a:latin typeface="+mn-lt"/>
                <a:ea typeface="+mn-ea"/>
                <a:cs typeface="+mn-cs"/>
              </a:defRPr>
            </a:lvl3pPr>
            <a:lvl4pPr marL="1371600" indent="0" algn="l" defTabSz="914400" rtl="0" eaLnBrk="1" latinLnBrk="0" hangingPunct="1">
              <a:spcBef>
                <a:spcPct val="20000"/>
              </a:spcBef>
              <a:buFont typeface="Arial" pitchFamily="34" charset="0"/>
              <a:buNone/>
              <a:defRPr sz="2000" kern="1200">
                <a:solidFill>
                  <a:schemeClr val="tx1"/>
                </a:solidFill>
                <a:latin typeface="+mn-lt"/>
                <a:ea typeface="+mn-ea"/>
                <a:cs typeface="+mn-cs"/>
              </a:defRPr>
            </a:lvl4pPr>
            <a:lvl5pPr marL="1828800" indent="0" algn="l" defTabSz="914400" rtl="0" eaLnBrk="1" latinLnBrk="0" hangingPunct="1">
              <a:spcBef>
                <a:spcPct val="20000"/>
              </a:spcBef>
              <a:buFont typeface="Arial" pitchFamily="34" charset="0"/>
              <a:buNone/>
              <a:defRPr sz="2000" kern="1200">
                <a:solidFill>
                  <a:schemeClr val="tx1"/>
                </a:solidFill>
                <a:latin typeface="+mn-lt"/>
                <a:ea typeface="+mn-ea"/>
                <a:cs typeface="+mn-cs"/>
              </a:defRPr>
            </a:lvl5pPr>
            <a:lvl6pPr marL="2286000" indent="0" algn="l" defTabSz="914400" rtl="0" eaLnBrk="1" latinLnBrk="0" hangingPunct="1">
              <a:spcBef>
                <a:spcPct val="20000"/>
              </a:spcBef>
              <a:buFont typeface="Arial" pitchFamily="34" charset="0"/>
              <a:buNone/>
              <a:defRPr sz="2000" kern="1200">
                <a:solidFill>
                  <a:schemeClr val="tx1"/>
                </a:solidFill>
                <a:latin typeface="+mn-lt"/>
                <a:ea typeface="+mn-ea"/>
                <a:cs typeface="+mn-cs"/>
              </a:defRPr>
            </a:lvl6pPr>
            <a:lvl7pPr marL="2743200" indent="0" algn="l" defTabSz="914400" rtl="0" eaLnBrk="1" latinLnBrk="0" hangingPunct="1">
              <a:spcBef>
                <a:spcPct val="20000"/>
              </a:spcBef>
              <a:buFont typeface="Arial" pitchFamily="34" charset="0"/>
              <a:buNone/>
              <a:defRPr sz="2000" kern="1200">
                <a:solidFill>
                  <a:schemeClr val="tx1"/>
                </a:solidFill>
                <a:latin typeface="+mn-lt"/>
                <a:ea typeface="+mn-ea"/>
                <a:cs typeface="+mn-cs"/>
              </a:defRPr>
            </a:lvl7pPr>
            <a:lvl8pPr marL="3200400" indent="0" algn="l" defTabSz="914400" rtl="0" eaLnBrk="1" latinLnBrk="0" hangingPunct="1">
              <a:spcBef>
                <a:spcPct val="20000"/>
              </a:spcBef>
              <a:buFont typeface="Arial" pitchFamily="34" charset="0"/>
              <a:buNone/>
              <a:defRPr sz="2000" kern="1200">
                <a:solidFill>
                  <a:schemeClr val="tx1"/>
                </a:solidFill>
                <a:latin typeface="+mn-lt"/>
                <a:ea typeface="+mn-ea"/>
                <a:cs typeface="+mn-cs"/>
              </a:defRPr>
            </a:lvl8pPr>
            <a:lvl9pPr marL="3657600" indent="0" algn="l" defTabSz="914400" rtl="0" eaLnBrk="1" latinLnBrk="0" hangingPunct="1">
              <a:spcBef>
                <a:spcPct val="20000"/>
              </a:spcBef>
              <a:buFont typeface="Arial" pitchFamily="34" charset="0"/>
              <a:buNone/>
              <a:defRPr sz="2000" kern="1200">
                <a:solidFill>
                  <a:schemeClr val="tx1"/>
                </a:solidFill>
                <a:latin typeface="+mn-lt"/>
                <a:ea typeface="+mn-ea"/>
                <a:cs typeface="+mn-cs"/>
              </a:defRPr>
            </a:lvl9pPr>
          </a:lstStyle>
          <a:p>
            <a:pPr algn="ctr"/>
            <a:endParaRPr lang="en-GB" sz="4400" dirty="0">
              <a:solidFill>
                <a:prstClr val="white"/>
              </a:solidFill>
              <a:latin typeface="Avenir LT Std 65 Medium" pitchFamily="34" charset="0"/>
            </a:endParaRPr>
          </a:p>
          <a:p>
            <a:pPr algn="ctr"/>
            <a:r>
              <a:rPr lang="en-GB" sz="4400" smtClean="0">
                <a:solidFill>
                  <a:prstClr val="white"/>
                </a:solidFill>
                <a:latin typeface="Avenir LT Std 65 Medium" pitchFamily="34" charset="0"/>
              </a:rPr>
              <a:t>Level </a:t>
            </a:r>
            <a:r>
              <a:rPr lang="en-GB" sz="4400" dirty="0">
                <a:solidFill>
                  <a:prstClr val="white"/>
                </a:solidFill>
                <a:latin typeface="Avenir LT Std 65 Medium" pitchFamily="34" charset="0"/>
              </a:rPr>
              <a:t>2 Providing a positive customer experience in the fitness environment</a:t>
            </a:r>
          </a:p>
        </p:txBody>
      </p:sp>
    </p:spTree>
    <p:custDataLst>
      <p:tags r:id="rId1"/>
    </p:custDataLst>
    <p:extLst>
      <p:ext uri="{BB962C8B-B14F-4D97-AF65-F5344CB8AC3E}">
        <p14:creationId xmlns:p14="http://schemas.microsoft.com/office/powerpoint/2010/main" val="15933612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91544" y="1484785"/>
            <a:ext cx="8208912" cy="4641379"/>
          </a:xfrm>
        </p:spPr>
        <p:txBody>
          <a:bodyPr/>
          <a:lstStyle/>
          <a:p>
            <a:pPr marL="0" indent="0">
              <a:buNone/>
            </a:pPr>
            <a:r>
              <a:rPr lang="en-GB" dirty="0">
                <a:latin typeface="+mn-lt"/>
              </a:rPr>
              <a:t>Learning outcomes </a:t>
            </a:r>
          </a:p>
          <a:p>
            <a:pPr marL="0" indent="0">
              <a:buNone/>
              <a:defRPr/>
            </a:pPr>
            <a:r>
              <a:rPr lang="en-GB" sz="2800" dirty="0">
                <a:latin typeface="+mn-lt"/>
              </a:rPr>
              <a:t>By the end of this session you will be able to:</a:t>
            </a:r>
          </a:p>
          <a:p>
            <a:pPr>
              <a:buNone/>
              <a:defRPr/>
            </a:pPr>
            <a:endParaRPr lang="en-GB" sz="200" dirty="0">
              <a:latin typeface="+mn-lt"/>
            </a:endParaRPr>
          </a:p>
          <a:p>
            <a:pPr>
              <a:buNone/>
              <a:defRPr/>
            </a:pPr>
            <a:endParaRPr lang="en-GB" sz="200" dirty="0">
              <a:latin typeface="+mn-lt"/>
            </a:endParaRPr>
          </a:p>
          <a:p>
            <a:pPr lvl="1">
              <a:defRPr/>
            </a:pPr>
            <a:r>
              <a:rPr lang="en-GB" dirty="0">
                <a:latin typeface="+mn-lt"/>
              </a:rPr>
              <a:t>Identify possible hazards</a:t>
            </a:r>
          </a:p>
          <a:p>
            <a:pPr lvl="1">
              <a:defRPr/>
            </a:pPr>
            <a:r>
              <a:rPr lang="en-GB" dirty="0">
                <a:latin typeface="+mn-lt"/>
              </a:rPr>
              <a:t>Describe how to carry out a risk assessment</a:t>
            </a:r>
          </a:p>
          <a:p>
            <a:pPr lvl="1">
              <a:defRPr/>
            </a:pPr>
            <a:r>
              <a:rPr lang="en-GB" dirty="0">
                <a:latin typeface="+mn-lt"/>
              </a:rPr>
              <a:t>Describe how to control risks associated with hazards</a:t>
            </a:r>
          </a:p>
          <a:p>
            <a:pPr lvl="1">
              <a:defRPr/>
            </a:pPr>
            <a:r>
              <a:rPr lang="en-GB" dirty="0">
                <a:latin typeface="+mn-lt"/>
              </a:rPr>
              <a:t>Identify the appropriate person/position to contact when hazards and risks cannot be controlled personally</a:t>
            </a:r>
            <a:endParaRPr lang="en-GB" sz="2600" dirty="0">
              <a:latin typeface="+mn-lt"/>
            </a:endParaRPr>
          </a:p>
        </p:txBody>
      </p:sp>
    </p:spTree>
    <p:custDataLst>
      <p:tags r:id="rId1"/>
    </p:custDataLst>
    <p:extLst>
      <p:ext uri="{BB962C8B-B14F-4D97-AF65-F5344CB8AC3E}">
        <p14:creationId xmlns:p14="http://schemas.microsoft.com/office/powerpoint/2010/main" val="36988351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19536" y="1988840"/>
            <a:ext cx="8291264" cy="4536504"/>
          </a:xfrm>
        </p:spPr>
        <p:txBody>
          <a:bodyPr/>
          <a:lstStyle/>
          <a:p>
            <a:pPr marL="0" indent="0">
              <a:buNone/>
            </a:pPr>
            <a:r>
              <a:rPr lang="en-GB" sz="2400" dirty="0"/>
              <a:t>It is important to identify how people might be harmed. This can be done by:</a:t>
            </a:r>
          </a:p>
          <a:p>
            <a:pPr lvl="0"/>
            <a:r>
              <a:rPr lang="en-GB" sz="2400" dirty="0"/>
              <a:t>Walking around the environment to see what can cause harm to customers and employees </a:t>
            </a:r>
          </a:p>
          <a:p>
            <a:pPr lvl="0"/>
            <a:r>
              <a:rPr lang="en-GB" sz="2400" dirty="0"/>
              <a:t>Asking employees about any concerns</a:t>
            </a:r>
          </a:p>
          <a:p>
            <a:pPr lvl="0"/>
            <a:r>
              <a:rPr lang="en-GB" sz="2400" dirty="0"/>
              <a:t>Visiting the Health and Safety Executive website for guidance on where hazards occur and how to control them </a:t>
            </a:r>
          </a:p>
          <a:p>
            <a:pPr lvl="0"/>
            <a:r>
              <a:rPr lang="en-GB" sz="2400" dirty="0"/>
              <a:t>Checking manufacturer’s guidelines on the maintenance and safe use of equipment </a:t>
            </a:r>
          </a:p>
          <a:p>
            <a:pPr lvl="0"/>
            <a:r>
              <a:rPr lang="en-GB" sz="2400" dirty="0"/>
              <a:t>Reviewing previous accident records</a:t>
            </a:r>
          </a:p>
          <a:p>
            <a:pPr marL="0" indent="0">
              <a:buNone/>
            </a:pPr>
            <a:endParaRPr lang="en-GB" sz="2800" dirty="0"/>
          </a:p>
        </p:txBody>
      </p:sp>
      <p:sp>
        <p:nvSpPr>
          <p:cNvPr id="3" name="Title 1"/>
          <p:cNvSpPr txBox="1">
            <a:spLocks/>
          </p:cNvSpPr>
          <p:nvPr/>
        </p:nvSpPr>
        <p:spPr>
          <a:xfrm>
            <a:off x="1919536" y="1196752"/>
            <a:ext cx="8496944" cy="1070992"/>
          </a:xfrm>
          <a:prstGeom prst="rect">
            <a:avLst/>
          </a:prstGeom>
        </p:spPr>
        <p:txBody>
          <a:bodyPr rtlCol="0">
            <a:noAutofit/>
          </a:bodyPr>
          <a:lstStyle/>
          <a:p>
            <a:pPr>
              <a:spcBef>
                <a:spcPct val="0"/>
              </a:spcBef>
              <a:defRPr/>
            </a:pPr>
            <a:r>
              <a:rPr lang="en-GB" sz="3200" dirty="0">
                <a:solidFill>
                  <a:prstClr val="black"/>
                </a:solidFill>
                <a:latin typeface="Avenir LT Std 65 Medium"/>
                <a:cs typeface="Arial" pitchFamily="34" charset="0"/>
              </a:rPr>
              <a:t>The basic principles of risk assessment </a:t>
            </a:r>
          </a:p>
        </p:txBody>
      </p:sp>
    </p:spTree>
    <p:custDataLst>
      <p:tags r:id="rId1"/>
    </p:custDataLst>
    <p:extLst>
      <p:ext uri="{BB962C8B-B14F-4D97-AF65-F5344CB8AC3E}">
        <p14:creationId xmlns:p14="http://schemas.microsoft.com/office/powerpoint/2010/main" val="12856567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19536" y="1988840"/>
            <a:ext cx="8291264" cy="4536504"/>
          </a:xfrm>
        </p:spPr>
        <p:txBody>
          <a:bodyPr/>
          <a:lstStyle/>
          <a:p>
            <a:pPr marL="0" indent="0">
              <a:buNone/>
            </a:pPr>
            <a:r>
              <a:rPr lang="en-GB" sz="2800" dirty="0"/>
              <a:t>It is also important to ascertain </a:t>
            </a:r>
            <a:r>
              <a:rPr lang="en-GB" sz="2800" b="1" dirty="0"/>
              <a:t>who</a:t>
            </a:r>
            <a:r>
              <a:rPr lang="en-GB" sz="2800" dirty="0"/>
              <a:t> might be harmed by grouping people into categories, e.g.</a:t>
            </a:r>
          </a:p>
          <a:p>
            <a:r>
              <a:rPr lang="en-GB" sz="2800" dirty="0"/>
              <a:t>People working in the gym</a:t>
            </a:r>
          </a:p>
          <a:p>
            <a:r>
              <a:rPr lang="en-GB" sz="2800" dirty="0"/>
              <a:t>People working in the exercise studios Participants</a:t>
            </a:r>
          </a:p>
          <a:p>
            <a:r>
              <a:rPr lang="en-GB" sz="2800" dirty="0"/>
              <a:t>Lifeguards</a:t>
            </a:r>
          </a:p>
          <a:p>
            <a:r>
              <a:rPr lang="en-GB" sz="2800" dirty="0"/>
              <a:t>Etc. </a:t>
            </a:r>
          </a:p>
          <a:p>
            <a:pPr marL="0" indent="0">
              <a:buNone/>
            </a:pPr>
            <a:endParaRPr lang="en-GB" sz="2800" dirty="0"/>
          </a:p>
          <a:p>
            <a:pPr marL="0" indent="0">
              <a:buNone/>
            </a:pPr>
            <a:r>
              <a:rPr lang="en-GB" sz="2800" dirty="0"/>
              <a:t>The identify </a:t>
            </a:r>
            <a:r>
              <a:rPr lang="en-GB" sz="2800" b="1" dirty="0"/>
              <a:t>how</a:t>
            </a:r>
            <a:r>
              <a:rPr lang="en-GB" sz="2800" dirty="0"/>
              <a:t> they might be harmed </a:t>
            </a:r>
          </a:p>
        </p:txBody>
      </p:sp>
      <p:sp>
        <p:nvSpPr>
          <p:cNvPr id="3" name="Title 1"/>
          <p:cNvSpPr txBox="1">
            <a:spLocks/>
          </p:cNvSpPr>
          <p:nvPr/>
        </p:nvSpPr>
        <p:spPr>
          <a:xfrm>
            <a:off x="1919536" y="1196752"/>
            <a:ext cx="8496944" cy="1070992"/>
          </a:xfrm>
          <a:prstGeom prst="rect">
            <a:avLst/>
          </a:prstGeom>
        </p:spPr>
        <p:txBody>
          <a:bodyPr rtlCol="0">
            <a:noAutofit/>
          </a:bodyPr>
          <a:lstStyle/>
          <a:p>
            <a:pPr>
              <a:spcBef>
                <a:spcPct val="0"/>
              </a:spcBef>
              <a:defRPr/>
            </a:pPr>
            <a:r>
              <a:rPr lang="en-GB" sz="3200" dirty="0">
                <a:solidFill>
                  <a:prstClr val="black"/>
                </a:solidFill>
                <a:latin typeface="Avenir LT Std 65 Medium"/>
                <a:cs typeface="Arial" pitchFamily="34" charset="0"/>
              </a:rPr>
              <a:t>The basic principles of risk assessment </a:t>
            </a:r>
          </a:p>
        </p:txBody>
      </p:sp>
    </p:spTree>
    <p:custDataLst>
      <p:tags r:id="rId1"/>
    </p:custDataLst>
    <p:extLst>
      <p:ext uri="{BB962C8B-B14F-4D97-AF65-F5344CB8AC3E}">
        <p14:creationId xmlns:p14="http://schemas.microsoft.com/office/powerpoint/2010/main" val="25469474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19536" y="1988840"/>
            <a:ext cx="8291264" cy="4536504"/>
          </a:xfrm>
        </p:spPr>
        <p:txBody>
          <a:bodyPr/>
          <a:lstStyle/>
          <a:p>
            <a:pPr marL="0" indent="0">
              <a:buNone/>
            </a:pPr>
            <a:r>
              <a:rPr lang="en-GB" sz="2800" dirty="0">
                <a:latin typeface="+mn-lt"/>
              </a:rPr>
              <a:t>Facilities</a:t>
            </a:r>
          </a:p>
          <a:p>
            <a:r>
              <a:rPr lang="en-GB" sz="2800" dirty="0">
                <a:latin typeface="+mn-lt"/>
              </a:rPr>
              <a:t>Space in the environment</a:t>
            </a:r>
          </a:p>
          <a:p>
            <a:r>
              <a:rPr lang="en-GB" sz="2800" dirty="0">
                <a:latin typeface="+mn-lt"/>
              </a:rPr>
              <a:t>Wet side</a:t>
            </a:r>
          </a:p>
          <a:p>
            <a:r>
              <a:rPr lang="en-GB" sz="2800" dirty="0">
                <a:latin typeface="+mn-lt"/>
              </a:rPr>
              <a:t>Entry and exits</a:t>
            </a:r>
          </a:p>
          <a:p>
            <a:r>
              <a:rPr lang="en-GB" sz="2800" dirty="0">
                <a:latin typeface="+mn-lt"/>
              </a:rPr>
              <a:t>Hydration stations</a:t>
            </a:r>
          </a:p>
          <a:p>
            <a:pPr marL="0" indent="0">
              <a:buNone/>
            </a:pPr>
            <a:endParaRPr lang="en-GB" sz="2800" dirty="0"/>
          </a:p>
        </p:txBody>
      </p:sp>
      <p:sp>
        <p:nvSpPr>
          <p:cNvPr id="3" name="Title 1"/>
          <p:cNvSpPr txBox="1">
            <a:spLocks/>
          </p:cNvSpPr>
          <p:nvPr/>
        </p:nvSpPr>
        <p:spPr>
          <a:xfrm>
            <a:off x="1919536" y="1196752"/>
            <a:ext cx="8496944" cy="1070992"/>
          </a:xfrm>
          <a:prstGeom prst="rect">
            <a:avLst/>
          </a:prstGeom>
        </p:spPr>
        <p:txBody>
          <a:bodyPr rtlCol="0">
            <a:noAutofit/>
          </a:bodyPr>
          <a:lstStyle/>
          <a:p>
            <a:pPr>
              <a:spcBef>
                <a:spcPct val="0"/>
              </a:spcBef>
              <a:defRPr/>
            </a:pPr>
            <a:r>
              <a:rPr lang="en-GB" sz="3200" dirty="0">
                <a:solidFill>
                  <a:prstClr val="black"/>
                </a:solidFill>
                <a:latin typeface="Avenir LT Std 65 Medium"/>
                <a:cs typeface="Arial" pitchFamily="34" charset="0"/>
              </a:rPr>
              <a:t>Risks in a health and safety environment</a:t>
            </a:r>
          </a:p>
        </p:txBody>
      </p:sp>
      <p:pic>
        <p:nvPicPr>
          <p:cNvPr id="5" name="Picture 4">
            <a:extLst>
              <a:ext uri="{FF2B5EF4-FFF2-40B4-BE49-F238E27FC236}">
                <a16:creationId xmlns:a16="http://schemas.microsoft.com/office/drawing/2014/main" xmlns="" id="{33A11B7C-3170-42BB-BACA-3FD298B60BA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63953" y="3445624"/>
            <a:ext cx="4115515" cy="2749164"/>
          </a:xfrm>
          <a:prstGeom prst="rect">
            <a:avLst/>
          </a:prstGeom>
        </p:spPr>
      </p:pic>
    </p:spTree>
    <p:custDataLst>
      <p:tags r:id="rId1"/>
    </p:custDataLst>
    <p:extLst>
      <p:ext uri="{BB962C8B-B14F-4D97-AF65-F5344CB8AC3E}">
        <p14:creationId xmlns:p14="http://schemas.microsoft.com/office/powerpoint/2010/main" val="22314800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19536" y="1988840"/>
            <a:ext cx="8291264" cy="4536504"/>
          </a:xfrm>
        </p:spPr>
        <p:txBody>
          <a:bodyPr/>
          <a:lstStyle/>
          <a:p>
            <a:pPr marL="0" indent="0">
              <a:buNone/>
            </a:pPr>
            <a:r>
              <a:rPr lang="en-GB" sz="2800" dirty="0">
                <a:latin typeface="+mn-lt"/>
              </a:rPr>
              <a:t>Equipment</a:t>
            </a:r>
          </a:p>
          <a:p>
            <a:r>
              <a:rPr lang="en-GB" sz="2800" dirty="0">
                <a:latin typeface="+mn-lt"/>
              </a:rPr>
              <a:t>CV machines</a:t>
            </a:r>
          </a:p>
          <a:p>
            <a:r>
              <a:rPr lang="en-GB" sz="2800" dirty="0">
                <a:latin typeface="+mn-lt"/>
              </a:rPr>
              <a:t>Resistance</a:t>
            </a:r>
          </a:p>
          <a:p>
            <a:r>
              <a:rPr lang="en-GB" sz="2800" dirty="0">
                <a:latin typeface="+mn-lt"/>
              </a:rPr>
              <a:t>Portable equipment</a:t>
            </a:r>
          </a:p>
          <a:p>
            <a:r>
              <a:rPr lang="en-GB" sz="2800" dirty="0">
                <a:latin typeface="+mn-lt"/>
              </a:rPr>
              <a:t>Storage of equipment</a:t>
            </a:r>
          </a:p>
          <a:p>
            <a:r>
              <a:rPr lang="en-GB" sz="2800" dirty="0">
                <a:latin typeface="+mn-lt"/>
              </a:rPr>
              <a:t>Specific safety checks</a:t>
            </a:r>
          </a:p>
          <a:p>
            <a:r>
              <a:rPr lang="en-GB" sz="2800" dirty="0">
                <a:latin typeface="+mn-lt"/>
              </a:rPr>
              <a:t>Reporting mechanisms</a:t>
            </a:r>
          </a:p>
          <a:p>
            <a:r>
              <a:rPr lang="en-GB" sz="2800" dirty="0">
                <a:latin typeface="+mn-lt"/>
              </a:rPr>
              <a:t>Electrical equipment</a:t>
            </a:r>
          </a:p>
          <a:p>
            <a:pPr marL="0" indent="0">
              <a:buNone/>
            </a:pPr>
            <a:endParaRPr lang="en-GB" sz="2800" dirty="0"/>
          </a:p>
        </p:txBody>
      </p:sp>
      <p:sp>
        <p:nvSpPr>
          <p:cNvPr id="3" name="Title 1"/>
          <p:cNvSpPr txBox="1">
            <a:spLocks/>
          </p:cNvSpPr>
          <p:nvPr/>
        </p:nvSpPr>
        <p:spPr>
          <a:xfrm>
            <a:off x="1919536" y="1196752"/>
            <a:ext cx="8496944" cy="1070992"/>
          </a:xfrm>
          <a:prstGeom prst="rect">
            <a:avLst/>
          </a:prstGeom>
        </p:spPr>
        <p:txBody>
          <a:bodyPr rtlCol="0">
            <a:noAutofit/>
          </a:bodyPr>
          <a:lstStyle/>
          <a:p>
            <a:pPr>
              <a:spcBef>
                <a:spcPct val="0"/>
              </a:spcBef>
              <a:defRPr/>
            </a:pPr>
            <a:r>
              <a:rPr lang="en-GB" sz="3200" dirty="0">
                <a:solidFill>
                  <a:prstClr val="black"/>
                </a:solidFill>
                <a:latin typeface="Avenir LT Std 65 Medium"/>
                <a:cs typeface="Arial" pitchFamily="34" charset="0"/>
              </a:rPr>
              <a:t>Risks in a health and safety environment</a:t>
            </a:r>
          </a:p>
        </p:txBody>
      </p:sp>
      <p:pic>
        <p:nvPicPr>
          <p:cNvPr id="5" name="Picture 4">
            <a:extLst>
              <a:ext uri="{FF2B5EF4-FFF2-40B4-BE49-F238E27FC236}">
                <a16:creationId xmlns:a16="http://schemas.microsoft.com/office/drawing/2014/main" xmlns="" id="{46821729-7747-4978-9A1C-5669CD6D4E6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3172350"/>
            <a:ext cx="4032448" cy="2693675"/>
          </a:xfrm>
          <a:prstGeom prst="rect">
            <a:avLst/>
          </a:prstGeom>
        </p:spPr>
      </p:pic>
    </p:spTree>
    <p:custDataLst>
      <p:tags r:id="rId1"/>
    </p:custDataLst>
    <p:extLst>
      <p:ext uri="{BB962C8B-B14F-4D97-AF65-F5344CB8AC3E}">
        <p14:creationId xmlns:p14="http://schemas.microsoft.com/office/powerpoint/2010/main" val="382354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19536" y="1988840"/>
            <a:ext cx="8291264" cy="4536504"/>
          </a:xfrm>
        </p:spPr>
        <p:txBody>
          <a:bodyPr/>
          <a:lstStyle/>
          <a:p>
            <a:pPr marL="0" indent="0">
              <a:buNone/>
            </a:pPr>
            <a:r>
              <a:rPr lang="en-GB" sz="2800" dirty="0">
                <a:latin typeface="+mn-lt"/>
              </a:rPr>
              <a:t>Working practices</a:t>
            </a:r>
          </a:p>
          <a:p>
            <a:r>
              <a:rPr lang="en-GB" sz="2800" dirty="0">
                <a:latin typeface="+mn-lt"/>
              </a:rPr>
              <a:t>Operational procedures</a:t>
            </a:r>
          </a:p>
          <a:p>
            <a:r>
              <a:rPr lang="en-GB" sz="2800" dirty="0">
                <a:latin typeface="+mn-lt"/>
              </a:rPr>
              <a:t>Manual handling and lifting</a:t>
            </a:r>
          </a:p>
          <a:p>
            <a:pPr marL="0" indent="0">
              <a:buNone/>
            </a:pPr>
            <a:endParaRPr lang="en-GB" sz="2800" dirty="0">
              <a:latin typeface="+mn-lt"/>
            </a:endParaRPr>
          </a:p>
          <a:p>
            <a:pPr marL="0" indent="0">
              <a:buNone/>
            </a:pPr>
            <a:r>
              <a:rPr lang="en-GB" sz="2800" dirty="0">
                <a:latin typeface="+mn-lt"/>
              </a:rPr>
              <a:t>Customer behaviour</a:t>
            </a:r>
          </a:p>
          <a:p>
            <a:r>
              <a:rPr lang="en-GB" sz="2800" dirty="0">
                <a:latin typeface="+mn-lt"/>
              </a:rPr>
              <a:t>Children and young adults</a:t>
            </a:r>
          </a:p>
          <a:p>
            <a:r>
              <a:rPr lang="en-GB" sz="2800" dirty="0">
                <a:latin typeface="+mn-lt"/>
              </a:rPr>
              <a:t>Older adults</a:t>
            </a:r>
          </a:p>
          <a:p>
            <a:r>
              <a:rPr lang="en-GB" sz="2800" dirty="0">
                <a:latin typeface="+mn-lt"/>
              </a:rPr>
              <a:t>Referral procedures</a:t>
            </a:r>
          </a:p>
          <a:p>
            <a:r>
              <a:rPr lang="en-GB" sz="2800" dirty="0">
                <a:latin typeface="+mn-lt"/>
              </a:rPr>
              <a:t>Hygiene</a:t>
            </a:r>
          </a:p>
          <a:p>
            <a:pPr marL="0" indent="0">
              <a:buNone/>
            </a:pPr>
            <a:endParaRPr lang="en-GB" sz="2800" dirty="0">
              <a:latin typeface="+mn-lt"/>
            </a:endParaRPr>
          </a:p>
          <a:p>
            <a:endParaRPr lang="en-GB" sz="2800" dirty="0">
              <a:latin typeface="+mn-lt"/>
            </a:endParaRPr>
          </a:p>
          <a:p>
            <a:pPr marL="0" indent="0">
              <a:buNone/>
            </a:pPr>
            <a:endParaRPr lang="en-GB" sz="2800" dirty="0"/>
          </a:p>
        </p:txBody>
      </p:sp>
      <p:sp>
        <p:nvSpPr>
          <p:cNvPr id="3" name="Title 1"/>
          <p:cNvSpPr txBox="1">
            <a:spLocks/>
          </p:cNvSpPr>
          <p:nvPr/>
        </p:nvSpPr>
        <p:spPr>
          <a:xfrm>
            <a:off x="1919536" y="1196752"/>
            <a:ext cx="8496944" cy="1070992"/>
          </a:xfrm>
          <a:prstGeom prst="rect">
            <a:avLst/>
          </a:prstGeom>
        </p:spPr>
        <p:txBody>
          <a:bodyPr rtlCol="0">
            <a:noAutofit/>
          </a:bodyPr>
          <a:lstStyle/>
          <a:p>
            <a:pPr>
              <a:spcBef>
                <a:spcPct val="0"/>
              </a:spcBef>
              <a:defRPr/>
            </a:pPr>
            <a:r>
              <a:rPr lang="en-GB" sz="3200" dirty="0">
                <a:solidFill>
                  <a:prstClr val="black"/>
                </a:solidFill>
                <a:latin typeface="Avenir LT Std 65 Medium"/>
                <a:cs typeface="Arial" pitchFamily="34" charset="0"/>
              </a:rPr>
              <a:t>Risks in a health and safety environment</a:t>
            </a:r>
          </a:p>
        </p:txBody>
      </p:sp>
      <p:pic>
        <p:nvPicPr>
          <p:cNvPr id="5" name="Picture 4">
            <a:extLst>
              <a:ext uri="{FF2B5EF4-FFF2-40B4-BE49-F238E27FC236}">
                <a16:creationId xmlns:a16="http://schemas.microsoft.com/office/drawing/2014/main" xmlns="" id="{EBB009BF-A240-46A2-86F9-A968EF0AD2B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636568" y="2997122"/>
            <a:ext cx="3779912" cy="2519941"/>
          </a:xfrm>
          <a:prstGeom prst="rect">
            <a:avLst/>
          </a:prstGeom>
        </p:spPr>
      </p:pic>
    </p:spTree>
    <p:custDataLst>
      <p:tags r:id="rId1"/>
    </p:custDataLst>
    <p:extLst>
      <p:ext uri="{BB962C8B-B14F-4D97-AF65-F5344CB8AC3E}">
        <p14:creationId xmlns:p14="http://schemas.microsoft.com/office/powerpoint/2010/main" val="21841683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19536" y="1988840"/>
            <a:ext cx="8291264" cy="4536504"/>
          </a:xfrm>
        </p:spPr>
        <p:txBody>
          <a:bodyPr/>
          <a:lstStyle/>
          <a:p>
            <a:pPr marL="514350" indent="-514350">
              <a:buFont typeface="+mj-lt"/>
              <a:buAutoNum type="arabicPeriod"/>
            </a:pPr>
            <a:r>
              <a:rPr lang="en-GB" sz="2800" dirty="0"/>
              <a:t>Look for any hazards (e.g. slips, falls, trips)</a:t>
            </a:r>
          </a:p>
          <a:p>
            <a:pPr marL="514350" indent="-514350">
              <a:buFont typeface="+mj-lt"/>
              <a:buAutoNum type="arabicPeriod"/>
            </a:pPr>
            <a:r>
              <a:rPr lang="en-GB" sz="2800" dirty="0"/>
              <a:t>Decide who might be harmed and how</a:t>
            </a:r>
          </a:p>
          <a:p>
            <a:pPr marL="514350" indent="-514350">
              <a:buFont typeface="+mj-lt"/>
              <a:buAutoNum type="arabicPeriod"/>
            </a:pPr>
            <a:r>
              <a:rPr lang="en-GB" sz="2800" dirty="0"/>
              <a:t>Evaluate the risks and decide whether existing precautions are adequate or whether more needs to be done</a:t>
            </a:r>
          </a:p>
          <a:p>
            <a:pPr marL="514350" indent="-514350">
              <a:buFont typeface="+mj-lt"/>
              <a:buAutoNum type="arabicPeriod"/>
            </a:pPr>
            <a:r>
              <a:rPr lang="en-GB" sz="2800" dirty="0"/>
              <a:t>Record the findings and implement any necessary changes</a:t>
            </a:r>
          </a:p>
          <a:p>
            <a:pPr marL="514350" indent="-514350">
              <a:buFont typeface="+mj-lt"/>
              <a:buAutoNum type="arabicPeriod"/>
            </a:pPr>
            <a:r>
              <a:rPr lang="en-GB" sz="2800" dirty="0"/>
              <a:t>Review the risk assessment and update as necessary</a:t>
            </a:r>
          </a:p>
        </p:txBody>
      </p:sp>
      <p:sp>
        <p:nvSpPr>
          <p:cNvPr id="3" name="Title 1"/>
          <p:cNvSpPr txBox="1">
            <a:spLocks/>
          </p:cNvSpPr>
          <p:nvPr/>
        </p:nvSpPr>
        <p:spPr>
          <a:xfrm>
            <a:off x="1919536" y="1196752"/>
            <a:ext cx="8496944" cy="1070992"/>
          </a:xfrm>
          <a:prstGeom prst="rect">
            <a:avLst/>
          </a:prstGeom>
        </p:spPr>
        <p:txBody>
          <a:bodyPr rtlCol="0">
            <a:noAutofit/>
          </a:bodyPr>
          <a:lstStyle/>
          <a:p>
            <a:pPr>
              <a:spcBef>
                <a:spcPct val="0"/>
              </a:spcBef>
              <a:defRPr/>
            </a:pPr>
            <a:r>
              <a:rPr lang="en-GB" sz="3200" dirty="0">
                <a:solidFill>
                  <a:prstClr val="black"/>
                </a:solidFill>
                <a:latin typeface="Avenir LT Std 65 Medium"/>
                <a:cs typeface="Arial" pitchFamily="34" charset="0"/>
              </a:rPr>
              <a:t>The five steps of risk assessment</a:t>
            </a:r>
          </a:p>
        </p:txBody>
      </p:sp>
    </p:spTree>
    <p:custDataLst>
      <p:tags r:id="rId1"/>
    </p:custDataLst>
    <p:extLst>
      <p:ext uri="{BB962C8B-B14F-4D97-AF65-F5344CB8AC3E}">
        <p14:creationId xmlns:p14="http://schemas.microsoft.com/office/powerpoint/2010/main" val="41345423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19536" y="1988840"/>
            <a:ext cx="8291264" cy="4536504"/>
          </a:xfrm>
        </p:spPr>
        <p:txBody>
          <a:bodyPr/>
          <a:lstStyle/>
          <a:p>
            <a:pPr marL="0" indent="0">
              <a:buNone/>
            </a:pPr>
            <a:r>
              <a:rPr lang="en-GB" sz="2800" dirty="0"/>
              <a:t>When assessing risks, apply the five steps to each of the following areas:</a:t>
            </a:r>
          </a:p>
          <a:p>
            <a:r>
              <a:rPr lang="en-GB" sz="2800" dirty="0"/>
              <a:t>Environment</a:t>
            </a:r>
          </a:p>
          <a:p>
            <a:r>
              <a:rPr lang="en-GB" sz="2800" dirty="0"/>
              <a:t>Equipment</a:t>
            </a:r>
          </a:p>
          <a:p>
            <a:r>
              <a:rPr lang="en-GB" sz="2800" dirty="0"/>
              <a:t>Other people exercising in the same area</a:t>
            </a:r>
          </a:p>
          <a:p>
            <a:r>
              <a:rPr lang="en-GB" sz="2800" dirty="0"/>
              <a:t>Planned activities</a:t>
            </a:r>
          </a:p>
          <a:p>
            <a:r>
              <a:rPr lang="en-GB" sz="2800" dirty="0"/>
              <a:t>Emergency procedures</a:t>
            </a:r>
          </a:p>
        </p:txBody>
      </p:sp>
      <p:sp>
        <p:nvSpPr>
          <p:cNvPr id="3" name="Title 1"/>
          <p:cNvSpPr txBox="1">
            <a:spLocks/>
          </p:cNvSpPr>
          <p:nvPr/>
        </p:nvSpPr>
        <p:spPr>
          <a:xfrm>
            <a:off x="1919536" y="1196752"/>
            <a:ext cx="8496944" cy="1070992"/>
          </a:xfrm>
          <a:prstGeom prst="rect">
            <a:avLst/>
          </a:prstGeom>
        </p:spPr>
        <p:txBody>
          <a:bodyPr rtlCol="0">
            <a:noAutofit/>
          </a:bodyPr>
          <a:lstStyle/>
          <a:p>
            <a:pPr>
              <a:spcBef>
                <a:spcPct val="0"/>
              </a:spcBef>
              <a:defRPr/>
            </a:pPr>
            <a:r>
              <a:rPr lang="en-GB" sz="3200" dirty="0">
                <a:solidFill>
                  <a:prstClr val="black"/>
                </a:solidFill>
                <a:latin typeface="Avenir LT Std 65 Medium"/>
                <a:cs typeface="Arial" pitchFamily="34" charset="0"/>
              </a:rPr>
              <a:t>Risk assessment</a:t>
            </a:r>
          </a:p>
        </p:txBody>
      </p:sp>
    </p:spTree>
    <p:custDataLst>
      <p:tags r:id="rId1"/>
    </p:custDataLst>
    <p:extLst>
      <p:ext uri="{BB962C8B-B14F-4D97-AF65-F5344CB8AC3E}">
        <p14:creationId xmlns:p14="http://schemas.microsoft.com/office/powerpoint/2010/main" val="533579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19536" y="1988840"/>
            <a:ext cx="8291264" cy="4536504"/>
          </a:xfrm>
        </p:spPr>
        <p:txBody>
          <a:bodyPr/>
          <a:lstStyle/>
          <a:p>
            <a:pPr marL="0" indent="0">
              <a:buNone/>
            </a:pPr>
            <a:r>
              <a:rPr lang="en-GB" sz="2800" dirty="0">
                <a:latin typeface="+mn-lt"/>
              </a:rPr>
              <a:t>When an instructor becomes aware of a risk or hazard that he or she cannot control, they will need to contact the correct person to address it. This may be:</a:t>
            </a:r>
          </a:p>
          <a:p>
            <a:r>
              <a:rPr lang="en-GB" sz="2800" dirty="0">
                <a:latin typeface="+mn-lt"/>
              </a:rPr>
              <a:t>Gym manager / studio coordinator</a:t>
            </a:r>
          </a:p>
          <a:p>
            <a:r>
              <a:rPr lang="en-GB" sz="2800" dirty="0">
                <a:latin typeface="+mn-lt"/>
              </a:rPr>
              <a:t>General manager</a:t>
            </a:r>
          </a:p>
          <a:p>
            <a:r>
              <a:rPr lang="en-GB" sz="2800" dirty="0">
                <a:latin typeface="+mn-lt"/>
              </a:rPr>
              <a:t>Duty manager</a:t>
            </a:r>
          </a:p>
          <a:p>
            <a:r>
              <a:rPr lang="en-GB" sz="2800" dirty="0">
                <a:latin typeface="+mn-lt"/>
              </a:rPr>
              <a:t>Health and safety officer</a:t>
            </a:r>
          </a:p>
          <a:p>
            <a:pPr marL="0" indent="0">
              <a:buNone/>
            </a:pPr>
            <a:r>
              <a:rPr lang="en-GB" sz="2800" dirty="0">
                <a:latin typeface="+mn-lt"/>
              </a:rPr>
              <a:t>The process for reporting risks or hazards will be set out in the health and safety manual </a:t>
            </a:r>
          </a:p>
          <a:p>
            <a:pPr marL="0" indent="0">
              <a:buNone/>
            </a:pPr>
            <a:endParaRPr lang="en-GB" sz="2800" dirty="0">
              <a:latin typeface="+mn-lt"/>
            </a:endParaRPr>
          </a:p>
        </p:txBody>
      </p:sp>
      <p:sp>
        <p:nvSpPr>
          <p:cNvPr id="3" name="Title 1"/>
          <p:cNvSpPr txBox="1">
            <a:spLocks/>
          </p:cNvSpPr>
          <p:nvPr/>
        </p:nvSpPr>
        <p:spPr>
          <a:xfrm>
            <a:off x="1919536" y="1196752"/>
            <a:ext cx="8496944" cy="1070992"/>
          </a:xfrm>
          <a:prstGeom prst="rect">
            <a:avLst/>
          </a:prstGeom>
        </p:spPr>
        <p:txBody>
          <a:bodyPr rtlCol="0">
            <a:noAutofit/>
          </a:bodyPr>
          <a:lstStyle/>
          <a:p>
            <a:pPr>
              <a:spcBef>
                <a:spcPct val="0"/>
              </a:spcBef>
              <a:defRPr/>
            </a:pPr>
            <a:r>
              <a:rPr lang="en-GB" sz="3200" dirty="0">
                <a:solidFill>
                  <a:prstClr val="black"/>
                </a:solidFill>
                <a:latin typeface="Avenir LT Std 65 Medium"/>
                <a:cs typeface="Arial" pitchFamily="34" charset="0"/>
              </a:rPr>
              <a:t>Who to contact when you identify a risk</a:t>
            </a:r>
          </a:p>
        </p:txBody>
      </p:sp>
    </p:spTree>
    <p:custDataLst>
      <p:tags r:id="rId1"/>
    </p:custDataLst>
    <p:extLst>
      <p:ext uri="{BB962C8B-B14F-4D97-AF65-F5344CB8AC3E}">
        <p14:creationId xmlns:p14="http://schemas.microsoft.com/office/powerpoint/2010/main" val="23916141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19536" y="1988840"/>
            <a:ext cx="8291264" cy="4536504"/>
          </a:xfrm>
        </p:spPr>
        <p:txBody>
          <a:bodyPr/>
          <a:lstStyle/>
          <a:p>
            <a:pPr marL="0" indent="0">
              <a:buNone/>
            </a:pPr>
            <a:r>
              <a:rPr lang="en-GB" sz="2800" dirty="0">
                <a:latin typeface="+mn-lt"/>
              </a:rPr>
              <a:t>If working in another environment, e.g. church or school hall, any issues relating to health and safety or risks and hazards within that environment should be reported to the person responsible for the building</a:t>
            </a:r>
          </a:p>
          <a:p>
            <a:pPr marL="0" indent="0">
              <a:buNone/>
            </a:pPr>
            <a:endParaRPr lang="en-GB" sz="2800" dirty="0">
              <a:latin typeface="+mn-lt"/>
            </a:endParaRPr>
          </a:p>
          <a:p>
            <a:pPr marL="0" indent="0">
              <a:buNone/>
            </a:pPr>
            <a:r>
              <a:rPr lang="en-GB" sz="2800" dirty="0">
                <a:latin typeface="+mn-lt"/>
              </a:rPr>
              <a:t>It is always important to obtain details of an emergency contact and to ascertain who is responsible for health and safety matters at the site</a:t>
            </a:r>
          </a:p>
        </p:txBody>
      </p:sp>
      <p:sp>
        <p:nvSpPr>
          <p:cNvPr id="3" name="Title 1"/>
          <p:cNvSpPr txBox="1">
            <a:spLocks/>
          </p:cNvSpPr>
          <p:nvPr/>
        </p:nvSpPr>
        <p:spPr>
          <a:xfrm>
            <a:off x="1919536" y="1196752"/>
            <a:ext cx="8496944" cy="1070992"/>
          </a:xfrm>
          <a:prstGeom prst="rect">
            <a:avLst/>
          </a:prstGeom>
        </p:spPr>
        <p:txBody>
          <a:bodyPr rtlCol="0">
            <a:noAutofit/>
          </a:bodyPr>
          <a:lstStyle/>
          <a:p>
            <a:pPr>
              <a:spcBef>
                <a:spcPct val="0"/>
              </a:spcBef>
              <a:defRPr/>
            </a:pPr>
            <a:r>
              <a:rPr lang="en-GB" sz="3200" dirty="0">
                <a:solidFill>
                  <a:prstClr val="black"/>
                </a:solidFill>
                <a:latin typeface="Avenir LT Std 65 Medium"/>
                <a:cs typeface="Arial" pitchFamily="34" charset="0"/>
              </a:rPr>
              <a:t>Who to contact when you identify a risk</a:t>
            </a:r>
          </a:p>
        </p:txBody>
      </p:sp>
    </p:spTree>
    <p:custDataLst>
      <p:tags r:id="rId1"/>
    </p:custDataLst>
    <p:extLst>
      <p:ext uri="{BB962C8B-B14F-4D97-AF65-F5344CB8AC3E}">
        <p14:creationId xmlns:p14="http://schemas.microsoft.com/office/powerpoint/2010/main" val="114838285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 name="ARTICULATE_SLIDE_COUNT" val="1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Intro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1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2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3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4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xml><?xml version="1.0" encoding="utf-8"?>
<a:theme xmlns:a="http://schemas.openxmlformats.org/drawingml/2006/main" name="5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9.xml><?xml version="1.0" encoding="utf-8"?>
<a:theme xmlns:a="http://schemas.openxmlformats.org/drawingml/2006/main" name="6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0.xml><?xml version="1.0" encoding="utf-8"?>
<a:theme xmlns:a="http://schemas.openxmlformats.org/drawingml/2006/main" name="7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1.xml><?xml version="1.0" encoding="utf-8"?>
<a:theme xmlns:a="http://schemas.openxmlformats.org/drawingml/2006/main" name="8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2.xml><?xml version="1.0" encoding="utf-8"?>
<a:theme xmlns:a="http://schemas.openxmlformats.org/drawingml/2006/main" name="9_Inner slid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480</Words>
  <Application>Microsoft Office PowerPoint</Application>
  <PresentationFormat>Widescreen</PresentationFormat>
  <Paragraphs>76</Paragraphs>
  <Slides>11</Slides>
  <Notes>0</Notes>
  <HiddenSlides>0</HiddenSlides>
  <MMClips>0</MMClips>
  <ScaleCrop>false</ScaleCrop>
  <HeadingPairs>
    <vt:vector size="6" baseType="variant">
      <vt:variant>
        <vt:lpstr>Fonts Used</vt:lpstr>
      </vt:variant>
      <vt:variant>
        <vt:i4>4</vt:i4>
      </vt:variant>
      <vt:variant>
        <vt:lpstr>Theme</vt:lpstr>
      </vt:variant>
      <vt:variant>
        <vt:i4>12</vt:i4>
      </vt:variant>
      <vt:variant>
        <vt:lpstr>Slide Titles</vt:lpstr>
      </vt:variant>
      <vt:variant>
        <vt:i4>11</vt:i4>
      </vt:variant>
    </vt:vector>
  </HeadingPairs>
  <TitlesOfParts>
    <vt:vector size="27" baseType="lpstr">
      <vt:lpstr>Arial</vt:lpstr>
      <vt:lpstr>Avenir LT Std 65 Medium</vt:lpstr>
      <vt:lpstr>Calibri</vt:lpstr>
      <vt:lpstr>Calibri Light</vt:lpstr>
      <vt:lpstr>Office Theme</vt:lpstr>
      <vt:lpstr>Intro Slide</vt:lpstr>
      <vt:lpstr>Inner slide</vt:lpstr>
      <vt:lpstr>1_Inner slide</vt:lpstr>
      <vt:lpstr>2_Inner slide</vt:lpstr>
      <vt:lpstr>3_Inner slide</vt:lpstr>
      <vt:lpstr>4_Inner slide</vt:lpstr>
      <vt:lpstr>5_Inner slide</vt:lpstr>
      <vt:lpstr>6_Inner slide</vt:lpstr>
      <vt:lpstr>7_Inner slide</vt:lpstr>
      <vt:lpstr>8_Inner slide</vt:lpstr>
      <vt:lpstr>9_Inner slide</vt:lpstr>
      <vt:lpstr>Risks and hazards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Risks and hazards</dc:title>
  <dc:creator>Rosie Coote-Cowling</dc:creator>
  <cp:lastModifiedBy>Rosie Coote-Cowling</cp:lastModifiedBy>
  <cp:revision>1</cp:revision>
  <dcterms:created xsi:type="dcterms:W3CDTF">2018-08-01T11:50:44Z</dcterms:created>
  <dcterms:modified xsi:type="dcterms:W3CDTF">2018-08-01T11:51:07Z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rticulateGUID">
    <vt:lpwstr>508707B7-B819-4250-9A18-A8D5660AD135</vt:lpwstr>
  </property>
  <property fmtid="{D5CDD505-2E9C-101B-9397-08002B2CF9AE}" pid="3" name="ArticulatePath">
    <vt:lpwstr>New Microsoft PowerPoint Presentation</vt:lpwstr>
  </property>
</Properties>
</file>