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82" r:id="rId5"/>
    <p:sldId id="286" r:id="rId6"/>
    <p:sldId id="292" r:id="rId7"/>
    <p:sldId id="305" r:id="rId8"/>
    <p:sldId id="303" r:id="rId9"/>
    <p:sldId id="306" r:id="rId10"/>
    <p:sldId id="307" r:id="rId11"/>
    <p:sldId id="308" r:id="rId12"/>
    <p:sldId id="28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3/10/2021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3/10/2021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3/10/2021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3/10/2021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3/10/2021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3/10/2021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3/10/2021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hse.gov.uk/managing/theory/alarpglance.ht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30" name="Rectangle 2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8109235" y="863695"/>
            <a:ext cx="3511233" cy="3779995"/>
          </a:xfrm>
        </p:spPr>
        <p:txBody>
          <a:bodyPr anchor="ctr">
            <a:normAutofit/>
          </a:bodyPr>
          <a:lstStyle/>
          <a:p>
            <a:r>
              <a:rPr lang="en-US" dirty="0">
                <a:solidFill>
                  <a:schemeClr val="tx1"/>
                </a:solidFill>
              </a:rPr>
              <a:t>Title Lorem Ipsum</a:t>
            </a:r>
          </a:p>
        </p:txBody>
      </p:sp>
      <p:sp>
        <p:nvSpPr>
          <p:cNvPr id="3" name="Subtitle 2">
            <a:extLst>
              <a:ext uri="{FF2B5EF4-FFF2-40B4-BE49-F238E27FC236}">
                <a16:creationId xmlns:a16="http://schemas.microsoft.com/office/drawing/2014/main" id="{07730D41-D3A4-4CFC-91DC-62E6A5AE503B}"/>
              </a:ext>
            </a:extLst>
          </p:cNvPr>
          <p:cNvSpPr>
            <a:spLocks noGrp="1"/>
          </p:cNvSpPr>
          <p:nvPr>
            <p:ph type="subTitle" idx="1"/>
          </p:nvPr>
        </p:nvSpPr>
        <p:spPr>
          <a:xfrm>
            <a:off x="8109236" y="4739780"/>
            <a:ext cx="3511233" cy="1147054"/>
          </a:xfrm>
        </p:spPr>
        <p:txBody>
          <a:bodyPr anchor="t">
            <a:normAutofit/>
          </a:bodyPr>
          <a:lstStyle/>
          <a:p>
            <a:r>
              <a:rPr lang="en-US" sz="2000" dirty="0"/>
              <a:t>Dolor Sit Amet</a:t>
            </a:r>
          </a:p>
        </p:txBody>
      </p:sp>
      <p:pic>
        <p:nvPicPr>
          <p:cNvPr id="5" name="Picture 4" descr="A bowl of oranges ">
            <a:extLst>
              <a:ext uri="{FF2B5EF4-FFF2-40B4-BE49-F238E27FC236}">
                <a16:creationId xmlns:a16="http://schemas.microsoft.com/office/drawing/2014/main" id="{46FD3043-02B3-4F91-A2CB-FF01D76F3FD5}"/>
              </a:ext>
            </a:extLst>
          </p:cNvPr>
          <p:cNvPicPr>
            <a:picLocks noChangeAspect="1"/>
          </p:cNvPicPr>
          <p:nvPr/>
        </p:nvPicPr>
        <p:blipFill rotWithShape="1">
          <a:blip r:embed="rId3">
            <a:extLst>
              <a:ext uri="{28A0092B-C50C-407E-A947-70E740481C1C}">
                <a14:useLocalDpi xmlns:a14="http://schemas.microsoft.com/office/drawing/2010/main" val="0"/>
              </a:ext>
            </a:extLst>
          </a:blip>
          <a:srcRect r="-1" b="-1"/>
          <a:stretch/>
        </p:blipFill>
        <p:spPr>
          <a:xfrm>
            <a:off x="20" y="10"/>
            <a:ext cx="7537685" cy="6857990"/>
          </a:xfrm>
          <a:prstGeom prst="rect">
            <a:avLst/>
          </a:prstGeom>
        </p:spPr>
      </p:pic>
      <p:sp>
        <p:nvSpPr>
          <p:cNvPr id="32" name="Rectangle 3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748736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1E9C9-6712-44FE-B0EE-F14632454534}"/>
              </a:ext>
            </a:extLst>
          </p:cNvPr>
          <p:cNvSpPr>
            <a:spLocks noGrp="1"/>
          </p:cNvSpPr>
          <p:nvPr>
            <p:ph type="title"/>
          </p:nvPr>
        </p:nvSpPr>
        <p:spPr/>
        <p:txBody>
          <a:bodyPr/>
          <a:lstStyle/>
          <a:p>
            <a:r>
              <a:rPr lang="en-GB" dirty="0"/>
              <a:t>Risk as part of life?</a:t>
            </a:r>
          </a:p>
        </p:txBody>
      </p:sp>
      <p:sp>
        <p:nvSpPr>
          <p:cNvPr id="3" name="Content Placeholder 2">
            <a:extLst>
              <a:ext uri="{FF2B5EF4-FFF2-40B4-BE49-F238E27FC236}">
                <a16:creationId xmlns:a16="http://schemas.microsoft.com/office/drawing/2014/main" id="{F75371EB-7062-43DC-BA76-87E113E9A384}"/>
              </a:ext>
            </a:extLst>
          </p:cNvPr>
          <p:cNvSpPr>
            <a:spLocks noGrp="1"/>
          </p:cNvSpPr>
          <p:nvPr>
            <p:ph idx="1"/>
          </p:nvPr>
        </p:nvSpPr>
        <p:spPr/>
        <p:txBody>
          <a:bodyPr/>
          <a:lstStyle/>
          <a:p>
            <a:pPr marL="0" indent="0">
              <a:buNone/>
            </a:pPr>
            <a:r>
              <a:rPr lang="en-GB" sz="2400" dirty="0"/>
              <a:t>‘Risk assessment and safety planning are central components of mental health nursing, with mental health nurses acting as key agents in transforming services to a recovery orientation. If in mental health the emphasis continues to be on high impact or dramatic risks that occur for a few, the opportunity to think about risk in a positive manner and explore the idea of risk being part and parcel of the growth and development of all individuals who use mental health services will be missed.’  (</a:t>
            </a:r>
            <a:r>
              <a:rPr lang="en-GB" sz="2400" dirty="0" err="1"/>
              <a:t>Higgens</a:t>
            </a:r>
            <a:r>
              <a:rPr lang="en-GB" sz="2400" dirty="0"/>
              <a:t> et al 2016, p168)</a:t>
            </a:r>
          </a:p>
          <a:p>
            <a:pPr marL="0" indent="0">
              <a:buNone/>
            </a:pPr>
            <a:endParaRPr lang="en-GB" dirty="0"/>
          </a:p>
        </p:txBody>
      </p:sp>
    </p:spTree>
    <p:extLst>
      <p:ext uri="{BB962C8B-B14F-4D97-AF65-F5344CB8AC3E}">
        <p14:creationId xmlns:p14="http://schemas.microsoft.com/office/powerpoint/2010/main" val="1899732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0FFCE-3950-4D5C-9BEE-B2733551AEB9}"/>
              </a:ext>
            </a:extLst>
          </p:cNvPr>
          <p:cNvSpPr>
            <a:spLocks noGrp="1"/>
          </p:cNvSpPr>
          <p:nvPr>
            <p:ph type="title"/>
          </p:nvPr>
        </p:nvSpPr>
        <p:spPr/>
        <p:txBody>
          <a:bodyPr/>
          <a:lstStyle/>
          <a:p>
            <a:r>
              <a:rPr lang="en-GB" dirty="0"/>
              <a:t>negligence</a:t>
            </a:r>
          </a:p>
        </p:txBody>
      </p:sp>
      <p:sp>
        <p:nvSpPr>
          <p:cNvPr id="3" name="Content Placeholder 2">
            <a:extLst>
              <a:ext uri="{FF2B5EF4-FFF2-40B4-BE49-F238E27FC236}">
                <a16:creationId xmlns:a16="http://schemas.microsoft.com/office/drawing/2014/main" id="{66E1F778-37E3-474A-8FB4-C0B9615EEAEB}"/>
              </a:ext>
            </a:extLst>
          </p:cNvPr>
          <p:cNvSpPr>
            <a:spLocks noGrp="1"/>
          </p:cNvSpPr>
          <p:nvPr>
            <p:ph idx="1"/>
          </p:nvPr>
        </p:nvSpPr>
        <p:spPr/>
        <p:txBody>
          <a:bodyPr/>
          <a:lstStyle/>
          <a:p>
            <a:r>
              <a:rPr lang="en-GB" sz="2000" dirty="0"/>
              <a:t>Not every accident is the result of negligence. The difference between a pure accident and an accident caused by negligence is the standard of care that the law requires in that situation. If a person neglects the requisite standard of care then he or she might be liable for any resulting injuries. For example, it’s easy to prove that a driver who did not follow the posted speed limit and caused an accident has neglected the proper standard of care.</a:t>
            </a:r>
          </a:p>
          <a:p>
            <a:r>
              <a:rPr lang="en-GB" sz="2000" dirty="0"/>
              <a:t>But what does the “standard of care” actually mean? The law of negligence defines that standard as the level of care that a “reasonable person” would exercise in a similar situation. For example, it’s reasonable for a motorist to obey traffic laws, including following the speed limit.</a:t>
            </a:r>
          </a:p>
          <a:p>
            <a:endParaRPr lang="en-GB" dirty="0"/>
          </a:p>
        </p:txBody>
      </p:sp>
    </p:spTree>
    <p:extLst>
      <p:ext uri="{BB962C8B-B14F-4D97-AF65-F5344CB8AC3E}">
        <p14:creationId xmlns:p14="http://schemas.microsoft.com/office/powerpoint/2010/main" val="1874478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669AE-41E1-4CE7-A6D4-C2D9004D0ABA}"/>
              </a:ext>
            </a:extLst>
          </p:cNvPr>
          <p:cNvSpPr>
            <a:spLocks noGrp="1"/>
          </p:cNvSpPr>
          <p:nvPr>
            <p:ph type="title"/>
          </p:nvPr>
        </p:nvSpPr>
        <p:spPr/>
        <p:txBody>
          <a:bodyPr/>
          <a:lstStyle/>
          <a:p>
            <a:r>
              <a:rPr lang="en-GB" dirty="0"/>
              <a:t>Completing risk assessments</a:t>
            </a:r>
          </a:p>
        </p:txBody>
      </p:sp>
      <p:sp>
        <p:nvSpPr>
          <p:cNvPr id="3" name="Content Placeholder 2">
            <a:extLst>
              <a:ext uri="{FF2B5EF4-FFF2-40B4-BE49-F238E27FC236}">
                <a16:creationId xmlns:a16="http://schemas.microsoft.com/office/drawing/2014/main" id="{7FB16B27-ACC5-44C4-BD28-C327FE00165F}"/>
              </a:ext>
            </a:extLst>
          </p:cNvPr>
          <p:cNvSpPr>
            <a:spLocks noGrp="1"/>
          </p:cNvSpPr>
          <p:nvPr>
            <p:ph idx="1"/>
          </p:nvPr>
        </p:nvSpPr>
        <p:spPr/>
        <p:txBody>
          <a:bodyPr/>
          <a:lstStyle/>
          <a:p>
            <a:r>
              <a:rPr lang="en-GB" dirty="0"/>
              <a:t>Risk assessment template to complete on moodle</a:t>
            </a:r>
          </a:p>
          <a:p>
            <a:r>
              <a:rPr lang="en-GB" dirty="0"/>
              <a:t>Managing severity and likelihood</a:t>
            </a:r>
          </a:p>
          <a:p>
            <a:r>
              <a:rPr lang="en-GB" dirty="0"/>
              <a:t>When do you need a risk assessment and when is it part of good planning.</a:t>
            </a:r>
          </a:p>
          <a:p>
            <a:endParaRPr lang="en-GB" dirty="0"/>
          </a:p>
        </p:txBody>
      </p:sp>
    </p:spTree>
    <p:extLst>
      <p:ext uri="{BB962C8B-B14F-4D97-AF65-F5344CB8AC3E}">
        <p14:creationId xmlns:p14="http://schemas.microsoft.com/office/powerpoint/2010/main" val="3534166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CAE5C-CD54-459D-8659-F4FE363EF0E2}"/>
              </a:ext>
            </a:extLst>
          </p:cNvPr>
          <p:cNvSpPr>
            <a:spLocks noGrp="1"/>
          </p:cNvSpPr>
          <p:nvPr>
            <p:ph type="title"/>
          </p:nvPr>
        </p:nvSpPr>
        <p:spPr/>
        <p:txBody>
          <a:bodyPr/>
          <a:lstStyle/>
          <a:p>
            <a:r>
              <a:rPr lang="en-GB" dirty="0"/>
              <a:t>Health and safety policy</a:t>
            </a:r>
          </a:p>
        </p:txBody>
      </p:sp>
      <p:sp>
        <p:nvSpPr>
          <p:cNvPr id="3" name="Content Placeholder 2">
            <a:extLst>
              <a:ext uri="{FF2B5EF4-FFF2-40B4-BE49-F238E27FC236}">
                <a16:creationId xmlns:a16="http://schemas.microsoft.com/office/drawing/2014/main" id="{1FEEF4C5-D6F7-4484-A402-79033D88D612}"/>
              </a:ext>
            </a:extLst>
          </p:cNvPr>
          <p:cNvSpPr>
            <a:spLocks noGrp="1"/>
          </p:cNvSpPr>
          <p:nvPr>
            <p:ph idx="1"/>
          </p:nvPr>
        </p:nvSpPr>
        <p:spPr/>
        <p:txBody>
          <a:bodyPr>
            <a:normAutofit/>
          </a:bodyPr>
          <a:lstStyle/>
          <a:p>
            <a:r>
              <a:rPr lang="en-GB" sz="3600" dirty="0"/>
              <a:t>https://www.hse.gov.uk/guidance/index.htm</a:t>
            </a:r>
          </a:p>
        </p:txBody>
      </p:sp>
    </p:spTree>
    <p:extLst>
      <p:ext uri="{BB962C8B-B14F-4D97-AF65-F5344CB8AC3E}">
        <p14:creationId xmlns:p14="http://schemas.microsoft.com/office/powerpoint/2010/main" val="2513042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2F6B-7277-42CE-BBD1-8DBC95E38621}"/>
              </a:ext>
            </a:extLst>
          </p:cNvPr>
          <p:cNvSpPr>
            <a:spLocks noGrp="1"/>
          </p:cNvSpPr>
          <p:nvPr>
            <p:ph type="title"/>
          </p:nvPr>
        </p:nvSpPr>
        <p:spPr/>
        <p:txBody>
          <a:bodyPr/>
          <a:lstStyle/>
          <a:p>
            <a:r>
              <a:rPr lang="en-GB" dirty="0" err="1"/>
              <a:t>alarp</a:t>
            </a:r>
            <a:endParaRPr lang="en-GB" dirty="0"/>
          </a:p>
        </p:txBody>
      </p:sp>
      <p:sp>
        <p:nvSpPr>
          <p:cNvPr id="3" name="Content Placeholder 2">
            <a:extLst>
              <a:ext uri="{FF2B5EF4-FFF2-40B4-BE49-F238E27FC236}">
                <a16:creationId xmlns:a16="http://schemas.microsoft.com/office/drawing/2014/main" id="{B81A1BBE-2323-439C-8C95-181CDF4D9809}"/>
              </a:ext>
            </a:extLst>
          </p:cNvPr>
          <p:cNvSpPr>
            <a:spLocks noGrp="1"/>
          </p:cNvSpPr>
          <p:nvPr>
            <p:ph idx="1"/>
          </p:nvPr>
        </p:nvSpPr>
        <p:spPr/>
        <p:txBody>
          <a:bodyPr>
            <a:normAutofit lnSpcReduction="10000"/>
          </a:bodyPr>
          <a:lstStyle/>
          <a:p>
            <a:r>
              <a:rPr lang="en-GB" b="0" i="0" dirty="0">
                <a:solidFill>
                  <a:srgbClr val="111111"/>
                </a:solidFill>
                <a:effectLst/>
                <a:latin typeface="Arial" panose="020B0604020202020204" pitchFamily="34" charset="0"/>
              </a:rPr>
              <a:t>The concept of "reasonably practicable" lies at the heart of the British health and safety system. It is a key part of the general duties of the Health and Safety at Work etc. Act 1974 and many sets of health and safety regulations that we and Local Authorities enforce. HSC's policy is that any proposed regulatory action (Regulations, ACOPs, guidance, campaigns, etc.) should be based on what is reasonably practicable.</a:t>
            </a:r>
            <a:endParaRPr lang="en-GB" b="1" i="0" dirty="0">
              <a:solidFill>
                <a:srgbClr val="111111"/>
              </a:solidFill>
              <a:effectLst/>
              <a:latin typeface="Arial" panose="020B0604020202020204" pitchFamily="34" charset="0"/>
            </a:endParaRPr>
          </a:p>
          <a:p>
            <a:r>
              <a:rPr lang="en-GB" b="0" i="0" dirty="0">
                <a:solidFill>
                  <a:srgbClr val="111111"/>
                </a:solidFill>
                <a:effectLst/>
                <a:latin typeface="Arial" panose="020B0604020202020204" pitchFamily="34" charset="0"/>
              </a:rPr>
              <a:t>Using "reasonably practicable" allows us to set goals for duty-holders, rather than being prescriptive. This flexibility is a great advantage but it has its drawbacks, too. Deciding whether a risk is ALARP can be challenging because it requires duty-holders and us to exercise judgement. In the great majority of cases, we can decide by referring to existing 'good practice' that has been established by a process of discussion with stakeholders to achieve a consensus about what is ALARP. For high hazards, complex or novel situations, we build on good practice, using more formal decision making techniques, including cost-benefit analysis, to inform our judgement.</a:t>
            </a:r>
          </a:p>
          <a:p>
            <a:pPr marL="0" indent="0">
              <a:buNone/>
            </a:pPr>
            <a:r>
              <a:rPr lang="en-GB" dirty="0">
                <a:solidFill>
                  <a:srgbClr val="111111"/>
                </a:solidFill>
                <a:latin typeface="Arial" panose="020B0604020202020204" pitchFamily="34" charset="0"/>
              </a:rPr>
              <a:t>(</a:t>
            </a:r>
            <a:r>
              <a:rPr lang="en-GB" dirty="0">
                <a:solidFill>
                  <a:srgbClr val="111111"/>
                </a:solidFill>
                <a:latin typeface="Arial" panose="020B0604020202020204" pitchFamily="34" charset="0"/>
                <a:hlinkClick r:id="rId2"/>
              </a:rPr>
              <a:t>https://www.hse.gov.uk/managing/theory/alarpglance.htm</a:t>
            </a:r>
            <a:r>
              <a:rPr lang="en-GB" dirty="0">
                <a:solidFill>
                  <a:srgbClr val="111111"/>
                </a:solidFill>
                <a:latin typeface="Arial" panose="020B0604020202020204" pitchFamily="34" charset="0"/>
              </a:rPr>
              <a:t>  accessed 2/3/21)</a:t>
            </a:r>
            <a:endParaRPr lang="en-GB" b="0" i="0" dirty="0">
              <a:solidFill>
                <a:srgbClr val="11111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619359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8AC11-653A-4578-8947-CB22464C55A1}"/>
              </a:ext>
            </a:extLst>
          </p:cNvPr>
          <p:cNvSpPr>
            <a:spLocks noGrp="1"/>
          </p:cNvSpPr>
          <p:nvPr>
            <p:ph type="title"/>
          </p:nvPr>
        </p:nvSpPr>
        <p:spPr/>
        <p:txBody>
          <a:bodyPr/>
          <a:lstStyle/>
          <a:p>
            <a:r>
              <a:rPr lang="en-GB" dirty="0" err="1"/>
              <a:t>Alarp</a:t>
            </a:r>
            <a:r>
              <a:rPr lang="en-GB" dirty="0"/>
              <a:t>, essentially a Cost benefit analysis</a:t>
            </a:r>
          </a:p>
        </p:txBody>
      </p:sp>
      <p:pic>
        <p:nvPicPr>
          <p:cNvPr id="2050" name="Picture 2" descr="reasonably practicable health and safety">
            <a:extLst>
              <a:ext uri="{FF2B5EF4-FFF2-40B4-BE49-F238E27FC236}">
                <a16:creationId xmlns:a16="http://schemas.microsoft.com/office/drawing/2014/main" id="{6C9954ED-694D-479D-87F3-0CFCAB31C0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41457" y="2341563"/>
            <a:ext cx="5909086" cy="3633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9142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766CC-6D7C-4FB9-BE71-160A796B9C99}"/>
              </a:ext>
            </a:extLst>
          </p:cNvPr>
          <p:cNvSpPr>
            <a:spLocks noGrp="1"/>
          </p:cNvSpPr>
          <p:nvPr>
            <p:ph type="title"/>
          </p:nvPr>
        </p:nvSpPr>
        <p:spPr/>
        <p:txBody>
          <a:bodyPr/>
          <a:lstStyle/>
          <a:p>
            <a:r>
              <a:rPr lang="en-GB" dirty="0" err="1"/>
              <a:t>alarp</a:t>
            </a:r>
            <a:endParaRPr lang="en-GB" dirty="0"/>
          </a:p>
        </p:txBody>
      </p:sp>
      <p:sp>
        <p:nvSpPr>
          <p:cNvPr id="3" name="Content Placeholder 2">
            <a:extLst>
              <a:ext uri="{FF2B5EF4-FFF2-40B4-BE49-F238E27FC236}">
                <a16:creationId xmlns:a16="http://schemas.microsoft.com/office/drawing/2014/main" id="{B9DB4080-BF7C-4236-B4CC-28F859B3EA00}"/>
              </a:ext>
            </a:extLst>
          </p:cNvPr>
          <p:cNvSpPr>
            <a:spLocks noGrp="1"/>
          </p:cNvSpPr>
          <p:nvPr>
            <p:ph idx="1"/>
          </p:nvPr>
        </p:nvSpPr>
        <p:spPr/>
        <p:txBody>
          <a:bodyPr/>
          <a:lstStyle/>
          <a:p>
            <a:r>
              <a:rPr lang="en-GB" sz="3600" dirty="0"/>
              <a:t>Money, time and resources must far outweigh the risk, not balance it.</a:t>
            </a:r>
          </a:p>
          <a:p>
            <a:r>
              <a:rPr lang="en-GB" sz="3600" dirty="0"/>
              <a:t>The law is very bias towards preventing risk.</a:t>
            </a:r>
          </a:p>
          <a:p>
            <a:pPr marL="0" indent="0">
              <a:buNone/>
            </a:pPr>
            <a:endParaRPr lang="en-GB" dirty="0"/>
          </a:p>
        </p:txBody>
      </p:sp>
    </p:spTree>
    <p:extLst>
      <p:ext uri="{BB962C8B-B14F-4D97-AF65-F5344CB8AC3E}">
        <p14:creationId xmlns:p14="http://schemas.microsoft.com/office/powerpoint/2010/main" val="505768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08BFE-B151-4628-87B0-631CDABE1C5E}"/>
              </a:ext>
            </a:extLst>
          </p:cNvPr>
          <p:cNvSpPr>
            <a:spLocks noGrp="1"/>
          </p:cNvSpPr>
          <p:nvPr>
            <p:ph type="title"/>
          </p:nvPr>
        </p:nvSpPr>
        <p:spPr/>
        <p:txBody>
          <a:bodyPr/>
          <a:lstStyle/>
          <a:p>
            <a:r>
              <a:rPr lang="en-GB" dirty="0"/>
              <a:t>Culture, culture, culture </a:t>
            </a:r>
          </a:p>
        </p:txBody>
      </p:sp>
      <p:sp>
        <p:nvSpPr>
          <p:cNvPr id="3" name="Content Placeholder 2">
            <a:extLst>
              <a:ext uri="{FF2B5EF4-FFF2-40B4-BE49-F238E27FC236}">
                <a16:creationId xmlns:a16="http://schemas.microsoft.com/office/drawing/2014/main" id="{A926F306-9EAF-4095-A18B-C982CDB89AB9}"/>
              </a:ext>
            </a:extLst>
          </p:cNvPr>
          <p:cNvSpPr>
            <a:spLocks noGrp="1"/>
          </p:cNvSpPr>
          <p:nvPr>
            <p:ph idx="1"/>
          </p:nvPr>
        </p:nvSpPr>
        <p:spPr/>
        <p:txBody>
          <a:bodyPr/>
          <a:lstStyle/>
          <a:p>
            <a:r>
              <a:rPr lang="en-GB" b="0" i="0" dirty="0">
                <a:solidFill>
                  <a:srgbClr val="3F3F42"/>
                </a:solidFill>
                <a:effectLst/>
                <a:latin typeface="ReithSans"/>
              </a:rPr>
              <a:t>You need to have a culture which keeps people alert to manging risk through designing their roles in such a way that they need to take calculated risks and are supported and trained to do this effectively. </a:t>
            </a:r>
          </a:p>
          <a:p>
            <a:r>
              <a:rPr lang="en-GB" dirty="0"/>
              <a:t>https://www.hse.gov.uk/humanfactors/topics/humanfail.htm</a:t>
            </a:r>
            <a:endParaRPr lang="en-GB" b="0" i="0" dirty="0">
              <a:solidFill>
                <a:srgbClr val="3F3F42"/>
              </a:solidFill>
              <a:effectLst/>
              <a:latin typeface="ReithSans"/>
            </a:endParaRPr>
          </a:p>
          <a:p>
            <a:r>
              <a:rPr lang="en-GB" dirty="0"/>
              <a:t>https://www.youtube.com/watch?v=P2SptCbTFyk</a:t>
            </a:r>
          </a:p>
        </p:txBody>
      </p:sp>
    </p:spTree>
    <p:extLst>
      <p:ext uri="{BB962C8B-B14F-4D97-AF65-F5344CB8AC3E}">
        <p14:creationId xmlns:p14="http://schemas.microsoft.com/office/powerpoint/2010/main" val="1853829938"/>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F95FD5-1F25-4FA5-84C8-2AB1AFB896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C6403A-684A-431F-8F36-A24C99E28661}">
  <ds:schemaRefs>
    <ds:schemaRef ds:uri="http://schemas.microsoft.com/sharepoint/v3/contenttype/forms"/>
  </ds:schemaRefs>
</ds:datastoreItem>
</file>

<file path=customXml/itemProps3.xml><?xml version="1.0" encoding="utf-8"?>
<ds:datastoreItem xmlns:ds="http://schemas.openxmlformats.org/officeDocument/2006/customXml" ds:itemID="{F2455B2D-BAB7-438A-85DA-0266A24CB79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{89B70988-B6FE-4128-83D5-8820655DCCFB}tf11964407_win32</Template>
  <TotalTime>503</TotalTime>
  <Words>627</Words>
  <Application>Microsoft Office PowerPoint</Application>
  <PresentationFormat>Widescreen</PresentationFormat>
  <Paragraphs>25</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Franklin Gothic Book</vt:lpstr>
      <vt:lpstr>Franklin Gothic Demi</vt:lpstr>
      <vt:lpstr>Gill Sans MT</vt:lpstr>
      <vt:lpstr>ReithSans</vt:lpstr>
      <vt:lpstr>Wingdings 2</vt:lpstr>
      <vt:lpstr>DividendVTI</vt:lpstr>
      <vt:lpstr>Title Lorem Ipsum</vt:lpstr>
      <vt:lpstr>Risk as part of life?</vt:lpstr>
      <vt:lpstr>negligence</vt:lpstr>
      <vt:lpstr>Completing risk assessments</vt:lpstr>
      <vt:lpstr>Health and safety policy</vt:lpstr>
      <vt:lpstr>alarp</vt:lpstr>
      <vt:lpstr>Alarp, essentially a Cost benefit analysis</vt:lpstr>
      <vt:lpstr>alarp</vt:lpstr>
      <vt:lpstr>Culture, culture, culture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Neil Hapgood</dc:creator>
  <cp:lastModifiedBy>Neil Hapgood</cp:lastModifiedBy>
  <cp:revision>2</cp:revision>
  <dcterms:created xsi:type="dcterms:W3CDTF">2021-03-03T13:58:18Z</dcterms:created>
  <dcterms:modified xsi:type="dcterms:W3CDTF">2021-03-10T16:08:41Z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