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941" r:id="rId1"/>
  </p:sldMasterIdLst>
  <p:notesMasterIdLst>
    <p:notesMasterId r:id="rId15"/>
  </p:notesMasterIdLst>
  <p:sldIdLst>
    <p:sldId id="267" r:id="rId2"/>
    <p:sldId id="262" r:id="rId3"/>
    <p:sldId id="268" r:id="rId4"/>
    <p:sldId id="269" r:id="rId5"/>
    <p:sldId id="270" r:id="rId6"/>
    <p:sldId id="272" r:id="rId7"/>
    <p:sldId id="273" r:id="rId8"/>
    <p:sldId id="280" r:id="rId9"/>
    <p:sldId id="275" r:id="rId10"/>
    <p:sldId id="276" r:id="rId11"/>
    <p:sldId id="279" r:id="rId12"/>
    <p:sldId id="281" r:id="rId13"/>
    <p:sldId id="266" r:id="rId14"/>
  </p:sldIdLst>
  <p:sldSz cx="18288000" cy="10287000"/>
  <p:notesSz cx="6858000" cy="9144000"/>
  <p:embeddedFontLst>
    <p:embeddedFont>
      <p:font typeface="Arial Narrow" panose="020B0606020202030204" pitchFamily="34" charset="0"/>
      <p:regular r:id="rId16"/>
      <p:bold r:id="rId17"/>
      <p:italic r:id="rId18"/>
      <p:boldItalic r:id="rId19"/>
    </p:embeddedFont>
    <p:embeddedFont>
      <p:font typeface="Palatino Linotype" panose="02040502050505030304" pitchFamily="18" charset="0"/>
      <p:regular r:id="rId20"/>
      <p:bold r:id="rId21"/>
      <p:italic r:id="rId22"/>
      <p:boldItalic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FB864A-CE3F-479C-8AD7-6F1B82E5D7BD}" v="74" dt="2026-02-25T19:45:32.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47" autoAdjust="0"/>
  </p:normalViewPr>
  <p:slideViewPr>
    <p:cSldViewPr snapToGrid="0">
      <p:cViewPr varScale="1">
        <p:scale>
          <a:sx n="42" d="100"/>
          <a:sy n="42" d="100"/>
        </p:scale>
        <p:origin x="780" y="56"/>
      </p:cViewPr>
      <p:guideLst>
        <p:guide orient="horz" pos="2160"/>
        <p:guide pos="2880"/>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ema Uddin" userId="7d48072c8d51dbd0" providerId="LiveId" clId="{1ACC86B5-24CA-4A64-9EE0-05D78BD45295}"/>
    <pc:docChg chg="undo custSel modSld">
      <pc:chgData name="Fatema Uddin" userId="7d48072c8d51dbd0" providerId="LiveId" clId="{1ACC86B5-24CA-4A64-9EE0-05D78BD45295}" dt="2026-02-25T19:47:21.375" v="141" actId="255"/>
      <pc:docMkLst>
        <pc:docMk/>
      </pc:docMkLst>
      <pc:sldChg chg="modSp mod">
        <pc:chgData name="Fatema Uddin" userId="7d48072c8d51dbd0" providerId="LiveId" clId="{1ACC86B5-24CA-4A64-9EE0-05D78BD45295}" dt="2026-02-25T19:46:12.016" v="140" actId="14100"/>
        <pc:sldMkLst>
          <pc:docMk/>
          <pc:sldMk cId="0" sldId="262"/>
        </pc:sldMkLst>
        <pc:graphicFrameChg chg="mod modGraphic">
          <ac:chgData name="Fatema Uddin" userId="7d48072c8d51dbd0" providerId="LiveId" clId="{1ACC86B5-24CA-4A64-9EE0-05D78BD45295}" dt="2026-02-25T19:43:56.394" v="133"/>
          <ac:graphicFrameMkLst>
            <pc:docMk/>
            <pc:sldMk cId="0" sldId="262"/>
            <ac:graphicFrameMk id="200" creationId="{2A7547B4-D9E3-C354-6FB5-8E795149E3CA}"/>
          </ac:graphicFrameMkLst>
        </pc:graphicFrameChg>
        <pc:picChg chg="mod">
          <ac:chgData name="Fatema Uddin" userId="7d48072c8d51dbd0" providerId="LiveId" clId="{1ACC86B5-24CA-4A64-9EE0-05D78BD45295}" dt="2026-02-25T19:46:12.016" v="140" actId="14100"/>
          <ac:picMkLst>
            <pc:docMk/>
            <pc:sldMk cId="0" sldId="262"/>
            <ac:picMk id="4" creationId="{EECA7CB5-48ED-7DEF-F763-31A3BAC8F36E}"/>
          </ac:picMkLst>
        </pc:picChg>
      </pc:sldChg>
      <pc:sldChg chg="modSp mod">
        <pc:chgData name="Fatema Uddin" userId="7d48072c8d51dbd0" providerId="LiveId" clId="{1ACC86B5-24CA-4A64-9EE0-05D78BD45295}" dt="2026-02-25T19:47:21.375" v="141" actId="255"/>
        <pc:sldMkLst>
          <pc:docMk/>
          <pc:sldMk cId="801290005" sldId="267"/>
        </pc:sldMkLst>
        <pc:spChg chg="mod">
          <ac:chgData name="Fatema Uddin" userId="7d48072c8d51dbd0" providerId="LiveId" clId="{1ACC86B5-24CA-4A64-9EE0-05D78BD45295}" dt="2026-02-25T19:47:21.375" v="141" actId="255"/>
          <ac:spMkLst>
            <pc:docMk/>
            <pc:sldMk cId="801290005" sldId="267"/>
            <ac:spMk id="5" creationId="{3F4B8F92-AB11-B93E-E569-B79ED9D04D58}"/>
          </ac:spMkLst>
        </pc:spChg>
      </pc:sldChg>
      <pc:sldChg chg="modSp mod">
        <pc:chgData name="Fatema Uddin" userId="7d48072c8d51dbd0" providerId="LiveId" clId="{1ACC86B5-24CA-4A64-9EE0-05D78BD45295}" dt="2026-02-25T19:42:25.079" v="122" actId="255"/>
        <pc:sldMkLst>
          <pc:docMk/>
          <pc:sldMk cId="3256515519" sldId="268"/>
        </pc:sldMkLst>
        <pc:graphicFrameChg chg="mod modGraphic">
          <ac:chgData name="Fatema Uddin" userId="7d48072c8d51dbd0" providerId="LiveId" clId="{1ACC86B5-24CA-4A64-9EE0-05D78BD45295}" dt="2026-02-25T19:42:25.079" v="122" actId="255"/>
          <ac:graphicFrameMkLst>
            <pc:docMk/>
            <pc:sldMk cId="3256515519" sldId="268"/>
            <ac:graphicFrameMk id="200" creationId="{9AE8836A-8E24-4A3E-9F92-174FF89CC641}"/>
          </ac:graphicFrameMkLst>
        </pc:graphicFrameChg>
        <pc:picChg chg="mod">
          <ac:chgData name="Fatema Uddin" userId="7d48072c8d51dbd0" providerId="LiveId" clId="{1ACC86B5-24CA-4A64-9EE0-05D78BD45295}" dt="2026-02-25T19:22:16.052" v="28" actId="14100"/>
          <ac:picMkLst>
            <pc:docMk/>
            <pc:sldMk cId="3256515519" sldId="268"/>
            <ac:picMk id="7" creationId="{D6B56E50-8716-7D7B-B013-31027BDE9A04}"/>
          </ac:picMkLst>
        </pc:picChg>
      </pc:sldChg>
      <pc:sldChg chg="modSp mod">
        <pc:chgData name="Fatema Uddin" userId="7d48072c8d51dbd0" providerId="LiveId" clId="{1ACC86B5-24CA-4A64-9EE0-05D78BD45295}" dt="2026-02-25T19:22:53.058" v="33"/>
        <pc:sldMkLst>
          <pc:docMk/>
          <pc:sldMk cId="1576076211" sldId="269"/>
        </pc:sldMkLst>
        <pc:graphicFrameChg chg="mod modGraphic">
          <ac:chgData name="Fatema Uddin" userId="7d48072c8d51dbd0" providerId="LiveId" clId="{1ACC86B5-24CA-4A64-9EE0-05D78BD45295}" dt="2026-02-25T19:22:53.058" v="33"/>
          <ac:graphicFrameMkLst>
            <pc:docMk/>
            <pc:sldMk cId="1576076211" sldId="269"/>
            <ac:graphicFrameMk id="200" creationId="{591C3148-BA91-A116-83F8-5745EA12FB04}"/>
          </ac:graphicFrameMkLst>
        </pc:graphicFrameChg>
        <pc:picChg chg="mod">
          <ac:chgData name="Fatema Uddin" userId="7d48072c8d51dbd0" providerId="LiveId" clId="{1ACC86B5-24CA-4A64-9EE0-05D78BD45295}" dt="2026-02-25T19:21:40.268" v="27" actId="14100"/>
          <ac:picMkLst>
            <pc:docMk/>
            <pc:sldMk cId="1576076211" sldId="269"/>
            <ac:picMk id="6" creationId="{70CABA43-AABE-E4A5-2980-C75478BB5E85}"/>
          </ac:picMkLst>
        </pc:picChg>
      </pc:sldChg>
      <pc:sldChg chg="modSp mod">
        <pc:chgData name="Fatema Uddin" userId="7d48072c8d51dbd0" providerId="LiveId" clId="{1ACC86B5-24CA-4A64-9EE0-05D78BD45295}" dt="2026-02-25T19:37:32.944" v="107" actId="20577"/>
        <pc:sldMkLst>
          <pc:docMk/>
          <pc:sldMk cId="3741931748" sldId="270"/>
        </pc:sldMkLst>
        <pc:graphicFrameChg chg="mod modGraphic">
          <ac:chgData name="Fatema Uddin" userId="7d48072c8d51dbd0" providerId="LiveId" clId="{1ACC86B5-24CA-4A64-9EE0-05D78BD45295}" dt="2026-02-25T19:37:32.944" v="107" actId="20577"/>
          <ac:graphicFrameMkLst>
            <pc:docMk/>
            <pc:sldMk cId="3741931748" sldId="270"/>
            <ac:graphicFrameMk id="200" creationId="{61CB3992-E231-F936-8581-3F4BBA0DAFC6}"/>
          </ac:graphicFrameMkLst>
        </pc:graphicFrameChg>
      </pc:sldChg>
      <pc:sldChg chg="modSp mod">
        <pc:chgData name="Fatema Uddin" userId="7d48072c8d51dbd0" providerId="LiveId" clId="{1ACC86B5-24CA-4A64-9EE0-05D78BD45295}" dt="2026-02-25T19:26:15.702" v="50" actId="14100"/>
        <pc:sldMkLst>
          <pc:docMk/>
          <pc:sldMk cId="1092353769" sldId="272"/>
        </pc:sldMkLst>
        <pc:spChg chg="mod">
          <ac:chgData name="Fatema Uddin" userId="7d48072c8d51dbd0" providerId="LiveId" clId="{1ACC86B5-24CA-4A64-9EE0-05D78BD45295}" dt="2026-02-25T19:26:15.702" v="50" actId="14100"/>
          <ac:spMkLst>
            <pc:docMk/>
            <pc:sldMk cId="1092353769" sldId="272"/>
            <ac:spMk id="5" creationId="{610B99BB-F18A-9A41-8BF4-BF8D298E8D71}"/>
          </ac:spMkLst>
        </pc:spChg>
        <pc:graphicFrameChg chg="mod modGraphic">
          <ac:chgData name="Fatema Uddin" userId="7d48072c8d51dbd0" providerId="LiveId" clId="{1ACC86B5-24CA-4A64-9EE0-05D78BD45295}" dt="2026-02-25T19:25:48.421" v="44" actId="255"/>
          <ac:graphicFrameMkLst>
            <pc:docMk/>
            <pc:sldMk cId="1092353769" sldId="272"/>
            <ac:graphicFrameMk id="200" creationId="{BC09C3C5-357A-B40B-8496-D203D3541E6B}"/>
          </ac:graphicFrameMkLst>
        </pc:graphicFrameChg>
        <pc:picChg chg="mod">
          <ac:chgData name="Fatema Uddin" userId="7d48072c8d51dbd0" providerId="LiveId" clId="{1ACC86B5-24CA-4A64-9EE0-05D78BD45295}" dt="2026-02-25T19:26:03.954" v="48" actId="14100"/>
          <ac:picMkLst>
            <pc:docMk/>
            <pc:sldMk cId="1092353769" sldId="272"/>
            <ac:picMk id="6" creationId="{2CCD61EB-D68F-821B-DE7B-B7820E82BC82}"/>
          </ac:picMkLst>
        </pc:picChg>
      </pc:sldChg>
      <pc:sldChg chg="modSp mod">
        <pc:chgData name="Fatema Uddin" userId="7d48072c8d51dbd0" providerId="LiveId" clId="{1ACC86B5-24CA-4A64-9EE0-05D78BD45295}" dt="2026-02-25T19:30:25.755" v="58" actId="14100"/>
        <pc:sldMkLst>
          <pc:docMk/>
          <pc:sldMk cId="3803442504" sldId="273"/>
        </pc:sldMkLst>
        <pc:graphicFrameChg chg="mod modGraphic">
          <ac:chgData name="Fatema Uddin" userId="7d48072c8d51dbd0" providerId="LiveId" clId="{1ACC86B5-24CA-4A64-9EE0-05D78BD45295}" dt="2026-02-25T19:27:24.859" v="56" actId="20577"/>
          <ac:graphicFrameMkLst>
            <pc:docMk/>
            <pc:sldMk cId="3803442504" sldId="273"/>
            <ac:graphicFrameMk id="200" creationId="{C203B2C2-47AE-D451-33F1-0F824730B53E}"/>
          </ac:graphicFrameMkLst>
        </pc:graphicFrameChg>
        <pc:picChg chg="mod">
          <ac:chgData name="Fatema Uddin" userId="7d48072c8d51dbd0" providerId="LiveId" clId="{1ACC86B5-24CA-4A64-9EE0-05D78BD45295}" dt="2026-02-25T19:30:25.755" v="58" actId="14100"/>
          <ac:picMkLst>
            <pc:docMk/>
            <pc:sldMk cId="3803442504" sldId="273"/>
            <ac:picMk id="6" creationId="{6E2F5468-0F86-3900-F4AD-965FFD13F550}"/>
          </ac:picMkLst>
        </pc:picChg>
      </pc:sldChg>
      <pc:sldChg chg="modSp mod">
        <pc:chgData name="Fatema Uddin" userId="7d48072c8d51dbd0" providerId="LiveId" clId="{1ACC86B5-24CA-4A64-9EE0-05D78BD45295}" dt="2026-02-25T19:32:45.739" v="71" actId="14100"/>
        <pc:sldMkLst>
          <pc:docMk/>
          <pc:sldMk cId="226223614" sldId="275"/>
        </pc:sldMkLst>
        <pc:graphicFrameChg chg="mod modGraphic">
          <ac:chgData name="Fatema Uddin" userId="7d48072c8d51dbd0" providerId="LiveId" clId="{1ACC86B5-24CA-4A64-9EE0-05D78BD45295}" dt="2026-02-25T19:32:19.455" v="70" actId="255"/>
          <ac:graphicFrameMkLst>
            <pc:docMk/>
            <pc:sldMk cId="226223614" sldId="275"/>
            <ac:graphicFrameMk id="200" creationId="{CC278A29-3C5E-1D17-F2FB-F05F13AD9BEF}"/>
          </ac:graphicFrameMkLst>
        </pc:graphicFrameChg>
        <pc:picChg chg="mod">
          <ac:chgData name="Fatema Uddin" userId="7d48072c8d51dbd0" providerId="LiveId" clId="{1ACC86B5-24CA-4A64-9EE0-05D78BD45295}" dt="2026-02-25T19:32:45.739" v="71" actId="14100"/>
          <ac:picMkLst>
            <pc:docMk/>
            <pc:sldMk cId="226223614" sldId="275"/>
            <ac:picMk id="4" creationId="{9E310FA0-4F68-CA31-4E7C-C0CA6D06CC0E}"/>
          </ac:picMkLst>
        </pc:picChg>
      </pc:sldChg>
      <pc:sldChg chg="modSp mod">
        <pc:chgData name="Fatema Uddin" userId="7d48072c8d51dbd0" providerId="LiveId" clId="{1ACC86B5-24CA-4A64-9EE0-05D78BD45295}" dt="2026-02-25T19:45:04.182" v="136" actId="255"/>
        <pc:sldMkLst>
          <pc:docMk/>
          <pc:sldMk cId="1064025259" sldId="276"/>
        </pc:sldMkLst>
        <pc:graphicFrameChg chg="mod modGraphic">
          <ac:chgData name="Fatema Uddin" userId="7d48072c8d51dbd0" providerId="LiveId" clId="{1ACC86B5-24CA-4A64-9EE0-05D78BD45295}" dt="2026-02-25T19:45:04.182" v="136" actId="255"/>
          <ac:graphicFrameMkLst>
            <pc:docMk/>
            <pc:sldMk cId="1064025259" sldId="276"/>
            <ac:graphicFrameMk id="200" creationId="{F533D964-34A4-3965-FA27-63A839C621EF}"/>
          </ac:graphicFrameMkLst>
        </pc:graphicFrameChg>
      </pc:sldChg>
      <pc:sldChg chg="modSp mod">
        <pc:chgData name="Fatema Uddin" userId="7d48072c8d51dbd0" providerId="LiveId" clId="{1ACC86B5-24CA-4A64-9EE0-05D78BD45295}" dt="2026-02-25T19:45:32.722" v="139" actId="255"/>
        <pc:sldMkLst>
          <pc:docMk/>
          <pc:sldMk cId="2536350145" sldId="279"/>
        </pc:sldMkLst>
        <pc:graphicFrameChg chg="mod modGraphic">
          <ac:chgData name="Fatema Uddin" userId="7d48072c8d51dbd0" providerId="LiveId" clId="{1ACC86B5-24CA-4A64-9EE0-05D78BD45295}" dt="2026-02-25T19:45:32.722" v="139" actId="255"/>
          <ac:graphicFrameMkLst>
            <pc:docMk/>
            <pc:sldMk cId="2536350145" sldId="279"/>
            <ac:graphicFrameMk id="200" creationId="{BEE999C2-FB5D-B43C-5C08-F335AAB95C00}"/>
          </ac:graphicFrameMkLst>
        </pc:graphicFrameChg>
      </pc:sldChg>
      <pc:sldChg chg="modSp mod">
        <pc:chgData name="Fatema Uddin" userId="7d48072c8d51dbd0" providerId="LiveId" clId="{1ACC86B5-24CA-4A64-9EE0-05D78BD45295}" dt="2026-02-25T19:31:34.837" v="64" actId="14100"/>
        <pc:sldMkLst>
          <pc:docMk/>
          <pc:sldMk cId="3012916482" sldId="280"/>
        </pc:sldMkLst>
        <pc:graphicFrameChg chg="mod modGraphic">
          <ac:chgData name="Fatema Uddin" userId="7d48072c8d51dbd0" providerId="LiveId" clId="{1ACC86B5-24CA-4A64-9EE0-05D78BD45295}" dt="2026-02-25T19:31:19.331" v="63" actId="20577"/>
          <ac:graphicFrameMkLst>
            <pc:docMk/>
            <pc:sldMk cId="3012916482" sldId="280"/>
            <ac:graphicFrameMk id="200" creationId="{3CF7C58B-65CC-9E08-4DEC-13EB63FA7781}"/>
          </ac:graphicFrameMkLst>
        </pc:graphicFrameChg>
        <pc:picChg chg="mod">
          <ac:chgData name="Fatema Uddin" userId="7d48072c8d51dbd0" providerId="LiveId" clId="{1ACC86B5-24CA-4A64-9EE0-05D78BD45295}" dt="2026-02-25T19:31:34.837" v="64" actId="14100"/>
          <ac:picMkLst>
            <pc:docMk/>
            <pc:sldMk cId="3012916482" sldId="280"/>
            <ac:picMk id="3" creationId="{57E9C5A2-9073-AB81-2321-65877ADE202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GB" sz="3000" dirty="0"/>
            <a:t>The hospitality industry faces a significant mental health crisis affecting </a:t>
          </a:r>
          <a:r>
            <a:rPr lang="en-GB" sz="3000" b="0" dirty="0"/>
            <a:t>employees (Ghazali et al., 2024)</a:t>
          </a:r>
          <a:endParaRPr lang="en-US" sz="3000" b="0" dirty="0"/>
        </a:p>
      </dgm:t>
    </dgm:pt>
    <dgm:pt modelId="{B568F7A1-E8B7-4E38-A87A-F29ADBA23305}" type="parTrans" cxnId="{2502B177-3A84-4D38-909F-E184D05F6478}">
      <dgm:prSet/>
      <dgm:spPr/>
      <dgm:t>
        <a:bodyPr/>
        <a:lstStyle/>
        <a:p>
          <a:endParaRPr lang="en-US" sz="2000"/>
        </a:p>
      </dgm:t>
    </dgm:pt>
    <dgm:pt modelId="{E523A6B5-7D37-4971-82A2-78371B7C2B91}" type="sibTrans" cxnId="{2502B177-3A84-4D38-909F-E184D05F6478}">
      <dgm:prSet custT="1"/>
      <dgm:spPr/>
      <dgm:t>
        <a:bodyPr/>
        <a:lstStyle/>
        <a:p>
          <a:endParaRPr lang="en-US" sz="2000" dirty="0"/>
        </a:p>
      </dgm:t>
    </dgm:pt>
    <dgm:pt modelId="{4691A41E-2849-42B4-A477-BDC250380F98}">
      <dgm:prSet custT="1"/>
      <dgm:spPr/>
      <dgm:t>
        <a:bodyPr/>
        <a:lstStyle/>
        <a:p>
          <a:pPr>
            <a:buNone/>
          </a:pPr>
          <a:r>
            <a:rPr lang="en-GB" sz="3000" dirty="0"/>
            <a:t>Burnout, stigma, and staff turnover are key contributors to this ongoing issue</a:t>
          </a:r>
          <a:endParaRPr lang="en-US" sz="3000" dirty="0"/>
        </a:p>
      </dgm:t>
    </dgm:pt>
    <dgm:pt modelId="{D02AFCFA-359C-4524-9ACE-04C67715121A}" type="parTrans" cxnId="{BFE33E1F-1D8B-4A53-AC99-0AEA8194877E}">
      <dgm:prSet/>
      <dgm:spPr/>
      <dgm:t>
        <a:bodyPr/>
        <a:lstStyle/>
        <a:p>
          <a:endParaRPr lang="en-US" sz="2000"/>
        </a:p>
      </dgm:t>
    </dgm:pt>
    <dgm:pt modelId="{DAACA582-389D-48DB-A297-CE5C206CCE87}" type="sibTrans" cxnId="{BFE33E1F-1D8B-4A53-AC99-0AEA8194877E}">
      <dgm:prSet custT="1"/>
      <dgm:spPr/>
      <dgm:t>
        <a:bodyPr/>
        <a:lstStyle/>
        <a:p>
          <a:endParaRPr lang="en-US" sz="2000" dirty="0"/>
        </a:p>
      </dgm:t>
    </dgm:pt>
    <dgm:pt modelId="{568FC84B-CC2E-434B-B916-F7545EE4E92B}">
      <dgm:prSet custT="1"/>
      <dgm:spPr/>
      <dgm:t>
        <a:bodyPr/>
        <a:lstStyle/>
        <a:p>
          <a:pPr>
            <a:buNone/>
          </a:pPr>
          <a:r>
            <a:rPr lang="en-GB" sz="3000" dirty="0"/>
            <a:t>Mental health challenges disrupt employee well-being, performance, and business success in hospitality </a:t>
          </a:r>
          <a:endParaRPr lang="en-US" sz="3000" dirty="0"/>
        </a:p>
      </dgm:t>
    </dgm:pt>
    <dgm:pt modelId="{4D1FDE60-14A8-4F4B-BBDF-0E24959A0BF4}" type="parTrans" cxnId="{6DE10FC8-E0EF-4C24-BD8D-1E059F53690C}">
      <dgm:prSet/>
      <dgm:spPr/>
      <dgm:t>
        <a:bodyPr/>
        <a:lstStyle/>
        <a:p>
          <a:endParaRPr lang="en-US" sz="2000"/>
        </a:p>
      </dgm:t>
    </dgm:pt>
    <dgm:pt modelId="{F3B5DAF3-3FA4-4BCA-9391-6481E6598F8E}" type="sibTrans" cxnId="{6DE10FC8-E0EF-4C24-BD8D-1E059F53690C}">
      <dgm:prSet/>
      <dgm:spPr/>
      <dgm:t>
        <a:bodyPr/>
        <a:lstStyle/>
        <a:p>
          <a:endParaRPr lang="en-US" sz="2000"/>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4A553862-0AC8-4FD6-81C1-40B31308B10B}" type="pres">
      <dgm:prSet presAssocID="{CEFDCA5B-5766-4B30-AFDF-74635442DCED}" presName="ThreeNodes_1" presStyleLbl="node1" presStyleIdx="0" presStyleCnt="3" custLinFactNeighborX="-1890" custLinFactNeighborY="-4828">
        <dgm:presLayoutVars>
          <dgm:bulletEnabled val="1"/>
        </dgm:presLayoutVars>
      </dgm:prSet>
      <dgm:spPr/>
    </dgm:pt>
    <dgm:pt modelId="{F4C581B3-3103-44E5-B226-FF62D3B264B6}" type="pres">
      <dgm:prSet presAssocID="{CEFDCA5B-5766-4B30-AFDF-74635442DCED}" presName="ThreeNodes_2" presStyleLbl="node1" presStyleIdx="1" presStyleCnt="3" custLinFactNeighborX="-612">
        <dgm:presLayoutVars>
          <dgm:bulletEnabled val="1"/>
        </dgm:presLayoutVars>
      </dgm:prSet>
      <dgm:spPr/>
    </dgm:pt>
    <dgm:pt modelId="{9F3D9CFE-811F-40E2-B443-D0DD32DB9B9B}" type="pres">
      <dgm:prSet presAssocID="{CEFDCA5B-5766-4B30-AFDF-74635442DCED}" presName="ThreeNodes_3" presStyleLbl="node1" presStyleIdx="2" presStyleCnt="3">
        <dgm:presLayoutVars>
          <dgm:bulletEnabled val="1"/>
        </dgm:presLayoutVars>
      </dgm:prSet>
      <dgm:spPr/>
    </dgm:pt>
    <dgm:pt modelId="{32CC46FC-DF3C-4D6C-8929-9F4B18F3C211}" type="pres">
      <dgm:prSet presAssocID="{CEFDCA5B-5766-4B30-AFDF-74635442DCED}" presName="ThreeConn_1-2" presStyleLbl="fgAccFollowNode1" presStyleIdx="0" presStyleCnt="2" custLinFactNeighborX="-48844" custLinFactNeighborY="6675">
        <dgm:presLayoutVars>
          <dgm:bulletEnabled val="1"/>
        </dgm:presLayoutVars>
      </dgm:prSet>
      <dgm:spPr/>
    </dgm:pt>
    <dgm:pt modelId="{880D4853-8F5F-43DB-8CA9-305F01CA0503}" type="pres">
      <dgm:prSet presAssocID="{CEFDCA5B-5766-4B30-AFDF-74635442DCED}" presName="ThreeConn_2-3" presStyleLbl="fgAccFollowNode1" presStyleIdx="1" presStyleCnt="2" custLinFactX="-10275" custLinFactNeighborX="-100000" custLinFactNeighborY="-6643">
        <dgm:presLayoutVars>
          <dgm:bulletEnabled val="1"/>
        </dgm:presLayoutVars>
      </dgm:prSet>
      <dgm:spPr/>
    </dgm:pt>
    <dgm:pt modelId="{3E1254AA-CFD8-4D2B-824C-0CB4B4311AEB}" type="pres">
      <dgm:prSet presAssocID="{CEFDCA5B-5766-4B30-AFDF-74635442DCED}" presName="ThreeNodes_1_text" presStyleLbl="node1" presStyleIdx="2" presStyleCnt="3">
        <dgm:presLayoutVars>
          <dgm:bulletEnabled val="1"/>
        </dgm:presLayoutVars>
      </dgm:prSet>
      <dgm:spPr/>
    </dgm:pt>
    <dgm:pt modelId="{56DA67AC-3CE0-4C56-BA82-514570272266}" type="pres">
      <dgm:prSet presAssocID="{CEFDCA5B-5766-4B30-AFDF-74635442DCED}" presName="ThreeNodes_2_text" presStyleLbl="node1" presStyleIdx="2" presStyleCnt="3">
        <dgm:presLayoutVars>
          <dgm:bulletEnabled val="1"/>
        </dgm:presLayoutVars>
      </dgm:prSet>
      <dgm:spPr/>
    </dgm:pt>
    <dgm:pt modelId="{0B2092D6-E764-4D63-A46A-E6F980E55895}" type="pres">
      <dgm:prSet presAssocID="{CEFDCA5B-5766-4B30-AFDF-74635442DCED}" presName="ThreeNodes_3_text" presStyleLbl="node1" presStyleIdx="2" presStyleCnt="3">
        <dgm:presLayoutVars>
          <dgm:bulletEnabled val="1"/>
        </dgm:presLayoutVars>
      </dgm:prSet>
      <dgm:spPr/>
    </dgm:pt>
  </dgm:ptLst>
  <dgm:cxnLst>
    <dgm:cxn modelId="{BFE33E1F-1D8B-4A53-AC99-0AEA8194877E}" srcId="{CEFDCA5B-5766-4B30-AFDF-74635442DCED}" destId="{4691A41E-2849-42B4-A477-BDC250380F98}" srcOrd="1" destOrd="0" parTransId="{D02AFCFA-359C-4524-9ACE-04C67715121A}" sibTransId="{DAACA582-389D-48DB-A297-CE5C206CCE87}"/>
    <dgm:cxn modelId="{29A40735-9EE3-404D-A8C3-2B1C1D02B83A}" type="presOf" srcId="{4691A41E-2849-42B4-A477-BDC250380F98}" destId="{56DA67AC-3CE0-4C56-BA82-514570272266}" srcOrd="1" destOrd="0" presId="urn:microsoft.com/office/officeart/2005/8/layout/vProcess5"/>
    <dgm:cxn modelId="{CA42A067-7817-4E8B-8B3C-DD0B301B050B}" type="presOf" srcId="{4691A41E-2849-42B4-A477-BDC250380F98}" destId="{F4C581B3-3103-44E5-B226-FF62D3B264B6}" srcOrd="0" destOrd="0" presId="urn:microsoft.com/office/officeart/2005/8/layout/vProcess5"/>
    <dgm:cxn modelId="{AD512148-2775-469D-A4F1-52CFE473A8F5}" type="presOf" srcId="{DAACA582-389D-48DB-A297-CE5C206CCE87}" destId="{880D4853-8F5F-43DB-8CA9-305F01CA0503}"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025C3398-71E0-4162-BD15-EA40152D2EC6}" type="presOf" srcId="{568FC84B-CC2E-434B-B916-F7545EE4E92B}" destId="{0B2092D6-E764-4D63-A46A-E6F980E55895}" srcOrd="1" destOrd="0" presId="urn:microsoft.com/office/officeart/2005/8/layout/vProcess5"/>
    <dgm:cxn modelId="{01A976A2-EC51-4434-898C-465396E27EF3}" type="presOf" srcId="{E523A6B5-7D37-4971-82A2-78371B7C2B91}" destId="{32CC46FC-DF3C-4D6C-8929-9F4B18F3C211}" srcOrd="0" destOrd="0" presId="urn:microsoft.com/office/officeart/2005/8/layout/vProcess5"/>
    <dgm:cxn modelId="{6DE10FC8-E0EF-4C24-BD8D-1E059F53690C}" srcId="{CEFDCA5B-5766-4B30-AFDF-74635442DCED}" destId="{568FC84B-CC2E-434B-B916-F7545EE4E92B}" srcOrd="2" destOrd="0" parTransId="{4D1FDE60-14A8-4F4B-BBDF-0E24959A0BF4}" sibTransId="{F3B5DAF3-3FA4-4BCA-9391-6481E6598F8E}"/>
    <dgm:cxn modelId="{0A8847CA-053D-4251-B0B3-3F3E87E16C7B}" type="presOf" srcId="{568FC84B-CC2E-434B-B916-F7545EE4E92B}" destId="{9F3D9CFE-811F-40E2-B443-D0DD32DB9B9B}" srcOrd="0" destOrd="0" presId="urn:microsoft.com/office/officeart/2005/8/layout/vProcess5"/>
    <dgm:cxn modelId="{4FC299F1-9C68-46EA-987A-347B3DD8784F}" type="presOf" srcId="{295D07C3-48A6-44D5-B093-689A72E78D1A}" destId="{3E1254AA-CFD8-4D2B-824C-0CB4B4311AEB}" srcOrd="1" destOrd="0" presId="urn:microsoft.com/office/officeart/2005/8/layout/vProcess5"/>
    <dgm:cxn modelId="{70810DFD-DEB3-46EC-9DA6-8B1785C3E867}" type="presOf" srcId="{295D07C3-48A6-44D5-B093-689A72E78D1A}" destId="{4A553862-0AC8-4FD6-81C1-40B31308B10B}" srcOrd="0"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DC81A2F8-2566-4D6E-BABA-14A12496FB46}" type="presParOf" srcId="{F1616E72-F549-46F8-8081-BA2EB58D23F3}" destId="{4A553862-0AC8-4FD6-81C1-40B31308B10B}" srcOrd="1" destOrd="0" presId="urn:microsoft.com/office/officeart/2005/8/layout/vProcess5"/>
    <dgm:cxn modelId="{93005112-B4FA-48F2-80AE-D89B93E886B2}" type="presParOf" srcId="{F1616E72-F549-46F8-8081-BA2EB58D23F3}" destId="{F4C581B3-3103-44E5-B226-FF62D3B264B6}" srcOrd="2" destOrd="0" presId="urn:microsoft.com/office/officeart/2005/8/layout/vProcess5"/>
    <dgm:cxn modelId="{6F99EE65-94D8-4538-887E-1F7A66EA5FB3}" type="presParOf" srcId="{F1616E72-F549-46F8-8081-BA2EB58D23F3}" destId="{9F3D9CFE-811F-40E2-B443-D0DD32DB9B9B}" srcOrd="3" destOrd="0" presId="urn:microsoft.com/office/officeart/2005/8/layout/vProcess5"/>
    <dgm:cxn modelId="{D09ED22A-AA31-4A49-B683-BDF7B654F1AA}" type="presParOf" srcId="{F1616E72-F549-46F8-8081-BA2EB58D23F3}" destId="{32CC46FC-DF3C-4D6C-8929-9F4B18F3C211}" srcOrd="4" destOrd="0" presId="urn:microsoft.com/office/officeart/2005/8/layout/vProcess5"/>
    <dgm:cxn modelId="{CE8066E6-A92D-44F1-A534-7A6EC7C33770}" type="presParOf" srcId="{F1616E72-F549-46F8-8081-BA2EB58D23F3}" destId="{880D4853-8F5F-43DB-8CA9-305F01CA0503}" srcOrd="5" destOrd="0" presId="urn:microsoft.com/office/officeart/2005/8/layout/vProcess5"/>
    <dgm:cxn modelId="{D2B11B09-8AB8-4B5C-B5C7-798C5A673D85}" type="presParOf" srcId="{F1616E72-F549-46F8-8081-BA2EB58D23F3}" destId="{3E1254AA-CFD8-4D2B-824C-0CB4B4311AEB}" srcOrd="6" destOrd="0" presId="urn:microsoft.com/office/officeart/2005/8/layout/vProcess5"/>
    <dgm:cxn modelId="{9B124A08-B383-4A31-9253-A1223048AD90}" type="presParOf" srcId="{F1616E72-F549-46F8-8081-BA2EB58D23F3}" destId="{56DA67AC-3CE0-4C56-BA82-514570272266}" srcOrd="7" destOrd="0" presId="urn:microsoft.com/office/officeart/2005/8/layout/vProcess5"/>
    <dgm:cxn modelId="{855B5EB4-E57C-49EA-84A5-249967ECEB4D}" type="presParOf" srcId="{F1616E72-F549-46F8-8081-BA2EB58D23F3}" destId="{0B2092D6-E764-4D63-A46A-E6F980E5589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GB" sz="3400" dirty="0"/>
            <a:t>High turnover rates in hospitality</a:t>
          </a:r>
          <a:endParaRPr lang="en-US" sz="3400" dirty="0"/>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dgm:spPr/>
      <dgm:t>
        <a:bodyPr/>
        <a:lstStyle/>
        <a:p>
          <a:endParaRPr lang="en-US" sz="2400"/>
        </a:p>
      </dgm:t>
    </dgm:pt>
    <dgm:pt modelId="{527A86BF-3944-4120-9102-1850282B6AF7}">
      <dgm:prSet custT="1"/>
      <dgm:spPr/>
      <dgm:t>
        <a:bodyPr/>
        <a:lstStyle/>
        <a:p>
          <a:pPr>
            <a:buNone/>
          </a:pPr>
          <a:r>
            <a:rPr lang="en-GB" sz="3400" dirty="0"/>
            <a:t>Financial costs of burnout and turnover</a:t>
          </a:r>
          <a:endParaRPr lang="en-US" sz="3400" dirty="0"/>
        </a:p>
      </dgm:t>
    </dgm:pt>
    <dgm:pt modelId="{02405333-8B48-45E6-9867-4CB693771DC2}" type="parTrans" cxnId="{48415474-86D9-45DD-9994-2B53C12B8151}">
      <dgm:prSet/>
      <dgm:spPr/>
      <dgm:t>
        <a:bodyPr/>
        <a:lstStyle/>
        <a:p>
          <a:endParaRPr lang="en-US" sz="2400"/>
        </a:p>
      </dgm:t>
    </dgm:pt>
    <dgm:pt modelId="{67D3AFC3-5C7E-4357-B506-73DEDC223DD1}" type="sibTrans" cxnId="{48415474-86D9-45DD-9994-2B53C12B8151}">
      <dgm:prSet/>
      <dgm:spPr/>
      <dgm:t>
        <a:bodyPr/>
        <a:lstStyle/>
        <a:p>
          <a:endParaRPr lang="en-US" sz="2400"/>
        </a:p>
      </dgm:t>
    </dgm:pt>
    <dgm:pt modelId="{5B783B9A-FC0B-4096-837C-CC39E57D800F}">
      <dgm:prSet custT="1"/>
      <dgm:spPr/>
      <dgm:t>
        <a:bodyPr/>
        <a:lstStyle/>
        <a:p>
          <a:pPr>
            <a:buNone/>
          </a:pPr>
          <a:r>
            <a:rPr lang="en-GB" sz="3400" dirty="0"/>
            <a:t>Burnout affects workforce stability, and service quality (Saito et al., 2025)</a:t>
          </a:r>
          <a:endParaRPr lang="en-US" sz="3400" dirty="0"/>
        </a:p>
      </dgm:t>
    </dgm:pt>
    <dgm:pt modelId="{97CD50BF-A2D0-4EC8-89D2-600BFC3081F2}" type="parTrans" cxnId="{7851EAC7-5D6E-4DEF-8AF8-C9A35176D7B8}">
      <dgm:prSet/>
      <dgm:spPr/>
      <dgm:t>
        <a:bodyPr/>
        <a:lstStyle/>
        <a:p>
          <a:endParaRPr lang="en-US" sz="2400"/>
        </a:p>
      </dgm:t>
    </dgm:pt>
    <dgm:pt modelId="{DC15D63D-DE5A-4DA3-85A7-77AECEE0C677}" type="sibTrans" cxnId="{7851EAC7-5D6E-4DEF-8AF8-C9A35176D7B8}">
      <dgm:prSet/>
      <dgm:spPr/>
      <dgm:t>
        <a:bodyPr/>
        <a:lstStyle/>
        <a:p>
          <a:endParaRPr lang="en-US" sz="2400"/>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3">
        <dgm:presLayoutVars>
          <dgm:chMax val="0"/>
          <dgm:bulletEnabled val="1"/>
        </dgm:presLayoutVars>
      </dgm:prSet>
      <dgm:spPr/>
    </dgm:pt>
    <dgm:pt modelId="{481B4AC2-DB16-4E78-8261-50B77CC41524}" type="pres">
      <dgm:prSet presAssocID="{E523A6B5-7D37-4971-82A2-78371B7C2B91}" presName="spacer" presStyleCnt="0"/>
      <dgm:spPr/>
    </dgm:pt>
    <dgm:pt modelId="{7A8E5ED5-2DF4-4FC7-AB71-D9EC6EA41BD4}" type="pres">
      <dgm:prSet presAssocID="{527A86BF-3944-4120-9102-1850282B6AF7}" presName="parentText" presStyleLbl="node1" presStyleIdx="1" presStyleCnt="3">
        <dgm:presLayoutVars>
          <dgm:chMax val="0"/>
          <dgm:bulletEnabled val="1"/>
        </dgm:presLayoutVars>
      </dgm:prSet>
      <dgm:spPr/>
    </dgm:pt>
    <dgm:pt modelId="{AC16E7E6-480B-458C-B17B-50BE252E4C8B}" type="pres">
      <dgm:prSet presAssocID="{67D3AFC3-5C7E-4357-B506-73DEDC223DD1}" presName="spacer" presStyleCnt="0"/>
      <dgm:spPr/>
    </dgm:pt>
    <dgm:pt modelId="{4D396AC0-577C-41D4-BA45-813635519380}" type="pres">
      <dgm:prSet presAssocID="{5B783B9A-FC0B-4096-837C-CC39E57D800F}" presName="parentText" presStyleLbl="node1" presStyleIdx="2" presStyleCnt="3">
        <dgm:presLayoutVars>
          <dgm:chMax val="0"/>
          <dgm:bulletEnabled val="1"/>
        </dgm:presLayoutVars>
      </dgm:prSet>
      <dgm:spPr/>
    </dgm:pt>
  </dgm:ptLst>
  <dgm:cxnLst>
    <dgm:cxn modelId="{C3871D5B-384B-4E42-8A67-182BE251F029}" type="presOf" srcId="{295D07C3-48A6-44D5-B093-689A72E78D1A}" destId="{1EAC2692-08E7-4353-B9F5-CD7B510C6B1C}" srcOrd="0" destOrd="0" presId="urn:microsoft.com/office/officeart/2005/8/layout/vList2"/>
    <dgm:cxn modelId="{B755D250-98E9-4DF0-9D99-49226ACCDB62}" type="presOf" srcId="{527A86BF-3944-4120-9102-1850282B6AF7}" destId="{7A8E5ED5-2DF4-4FC7-AB71-D9EC6EA41BD4}" srcOrd="0" destOrd="0" presId="urn:microsoft.com/office/officeart/2005/8/layout/vList2"/>
    <dgm:cxn modelId="{48415474-86D9-45DD-9994-2B53C12B8151}" srcId="{CEFDCA5B-5766-4B30-AFDF-74635442DCED}" destId="{527A86BF-3944-4120-9102-1850282B6AF7}" srcOrd="1" destOrd="0" parTransId="{02405333-8B48-45E6-9867-4CB693771DC2}" sibTransId="{67D3AFC3-5C7E-4357-B506-73DEDC223DD1}"/>
    <dgm:cxn modelId="{2502B177-3A84-4D38-909F-E184D05F6478}" srcId="{CEFDCA5B-5766-4B30-AFDF-74635442DCED}" destId="{295D07C3-48A6-44D5-B093-689A72E78D1A}" srcOrd="0" destOrd="0" parTransId="{B568F7A1-E8B7-4E38-A87A-F29ADBA23305}" sibTransId="{E523A6B5-7D37-4971-82A2-78371B7C2B91}"/>
    <dgm:cxn modelId="{165475A4-74B4-441C-B289-BE7DD29DDE63}" type="presOf" srcId="{CEFDCA5B-5766-4B30-AFDF-74635442DCED}" destId="{B278D6F2-E312-4D5F-8B6B-86756008A3D0}" srcOrd="0" destOrd="0" presId="urn:microsoft.com/office/officeart/2005/8/layout/vList2"/>
    <dgm:cxn modelId="{7851EAC7-5D6E-4DEF-8AF8-C9A35176D7B8}" srcId="{CEFDCA5B-5766-4B30-AFDF-74635442DCED}" destId="{5B783B9A-FC0B-4096-837C-CC39E57D800F}" srcOrd="2" destOrd="0" parTransId="{97CD50BF-A2D0-4EC8-89D2-600BFC3081F2}" sibTransId="{DC15D63D-DE5A-4DA3-85A7-77AECEE0C677}"/>
    <dgm:cxn modelId="{DA299FF7-437E-4ED0-B644-3F68A9D9B4DA}" type="presOf" srcId="{5B783B9A-FC0B-4096-837C-CC39E57D800F}" destId="{4D396AC0-577C-41D4-BA45-813635519380}"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29B3167E-591A-4A8C-B0D4-CE3FC3B22D9A}" type="presParOf" srcId="{B278D6F2-E312-4D5F-8B6B-86756008A3D0}" destId="{7A8E5ED5-2DF4-4FC7-AB71-D9EC6EA41BD4}" srcOrd="2" destOrd="0" presId="urn:microsoft.com/office/officeart/2005/8/layout/vList2"/>
    <dgm:cxn modelId="{EF81DCEE-73BE-40FF-AAEC-0DA4F54B3A24}" type="presParOf" srcId="{B278D6F2-E312-4D5F-8B6B-86756008A3D0}" destId="{AC16E7E6-480B-458C-B17B-50BE252E4C8B}" srcOrd="3" destOrd="0" presId="urn:microsoft.com/office/officeart/2005/8/layout/vList2"/>
    <dgm:cxn modelId="{563B8808-C728-4D2A-AA5C-2A3BEBAA2414}" type="presParOf" srcId="{B278D6F2-E312-4D5F-8B6B-86756008A3D0}" destId="{4D396AC0-577C-41D4-BA45-8136355193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GB" sz="2900" dirty="0"/>
            <a:t>Burnout: Emotional exhaustion, depersonalisation, reduced accomplishment (Üngüren et al., 2024)</a:t>
          </a:r>
          <a:endParaRPr lang="en-US" sz="2900" dirty="0"/>
        </a:p>
      </dgm:t>
    </dgm:pt>
    <dgm:pt modelId="{B568F7A1-E8B7-4E38-A87A-F29ADBA23305}" type="parTrans" cxnId="{2502B177-3A84-4D38-909F-E184D05F6478}">
      <dgm:prSet/>
      <dgm:spPr/>
      <dgm:t>
        <a:bodyPr/>
        <a:lstStyle/>
        <a:p>
          <a:pPr algn="l"/>
          <a:endParaRPr lang="en-US" sz="2400"/>
        </a:p>
      </dgm:t>
    </dgm:pt>
    <dgm:pt modelId="{E523A6B5-7D37-4971-82A2-78371B7C2B91}" type="sibTrans" cxnId="{2502B177-3A84-4D38-909F-E184D05F6478}">
      <dgm:prSet/>
      <dgm:spPr/>
      <dgm:t>
        <a:bodyPr/>
        <a:lstStyle/>
        <a:p>
          <a:pPr algn="l"/>
          <a:endParaRPr lang="en-US" sz="2400"/>
        </a:p>
      </dgm:t>
    </dgm:pt>
    <dgm:pt modelId="{080D6D27-6E2E-4A90-A2D2-78C782FBED07}">
      <dgm:prSet custT="1"/>
      <dgm:spPr/>
      <dgm:t>
        <a:bodyPr/>
        <a:lstStyle/>
        <a:p>
          <a:pPr algn="l">
            <a:buNone/>
          </a:pPr>
          <a:r>
            <a:rPr lang="en-GB" sz="2900" dirty="0"/>
            <a:t>Mental health stigma: Prevents employees from seeking support </a:t>
          </a:r>
          <a:r>
            <a:rPr lang="en-GB" sz="2900" b="1" dirty="0"/>
            <a:t>(</a:t>
          </a:r>
          <a:r>
            <a:rPr lang="en-US" sz="2900" dirty="0"/>
            <a:t>Ghazali et al., 2024</a:t>
          </a:r>
          <a:r>
            <a:rPr lang="en-GB" sz="2900" b="1" dirty="0"/>
            <a:t>)</a:t>
          </a:r>
          <a:r>
            <a:rPr lang="en-GB" sz="2900" dirty="0"/>
            <a:t>.</a:t>
          </a:r>
          <a:endParaRPr lang="en-US" sz="2900" dirty="0"/>
        </a:p>
      </dgm:t>
    </dgm:pt>
    <dgm:pt modelId="{8D9808BC-3272-45AF-A0ED-6D93178F3919}" type="parTrans" cxnId="{F4FC0A4F-E8E7-4471-B376-53184B6D585B}">
      <dgm:prSet/>
      <dgm:spPr/>
      <dgm:t>
        <a:bodyPr/>
        <a:lstStyle/>
        <a:p>
          <a:pPr algn="l"/>
          <a:endParaRPr lang="en-US" sz="2400"/>
        </a:p>
      </dgm:t>
    </dgm:pt>
    <dgm:pt modelId="{75736260-FC1F-4F4A-BAEA-176A66DB3953}" type="sibTrans" cxnId="{F4FC0A4F-E8E7-4471-B376-53184B6D585B}">
      <dgm:prSet/>
      <dgm:spPr/>
      <dgm:t>
        <a:bodyPr/>
        <a:lstStyle/>
        <a:p>
          <a:pPr algn="l"/>
          <a:endParaRPr lang="en-US" sz="2400"/>
        </a:p>
      </dgm:t>
    </dgm:pt>
    <dgm:pt modelId="{F5DE18A1-B591-497A-B060-6967173BFF01}">
      <dgm:prSet custT="1"/>
      <dgm:spPr/>
      <dgm:t>
        <a:bodyPr/>
        <a:lstStyle/>
        <a:p>
          <a:pPr algn="l">
            <a:buNone/>
          </a:pPr>
          <a:r>
            <a:rPr lang="en-GB" sz="2900" dirty="0"/>
            <a:t>Staff turnover: Burnout leads to higher turnover rates.</a:t>
          </a:r>
          <a:endParaRPr lang="en-US" sz="2900" dirty="0"/>
        </a:p>
      </dgm:t>
    </dgm:pt>
    <dgm:pt modelId="{7DCF5FE2-77C5-4B67-8E13-4D17037B63EC}" type="parTrans" cxnId="{A2DD5478-8662-4C84-8785-2A415BC66BF3}">
      <dgm:prSet/>
      <dgm:spPr/>
      <dgm:t>
        <a:bodyPr/>
        <a:lstStyle/>
        <a:p>
          <a:pPr algn="l"/>
          <a:endParaRPr lang="en-US" sz="2400"/>
        </a:p>
      </dgm:t>
    </dgm:pt>
    <dgm:pt modelId="{1431117D-488F-40FF-8E44-0D56D20BB3C0}" type="sibTrans" cxnId="{A2DD5478-8662-4C84-8785-2A415BC66BF3}">
      <dgm:prSet/>
      <dgm:spPr/>
      <dgm:t>
        <a:bodyPr/>
        <a:lstStyle/>
        <a:p>
          <a:pPr algn="l"/>
          <a:endParaRPr lang="en-US" sz="2400"/>
        </a:p>
      </dgm:t>
    </dgm:pt>
    <dgm:pt modelId="{FBD812A9-45E4-4F0E-B95C-FDB5D93DE613}" type="pres">
      <dgm:prSet presAssocID="{CEFDCA5B-5766-4B30-AFDF-74635442DCED}" presName="Name0" presStyleCnt="0">
        <dgm:presLayoutVars>
          <dgm:dir/>
          <dgm:animLvl val="lvl"/>
          <dgm:resizeHandles val="exact"/>
        </dgm:presLayoutVars>
      </dgm:prSet>
      <dgm:spPr/>
    </dgm:pt>
    <dgm:pt modelId="{87953280-947D-40EB-B340-E87EB1C495BF}" type="pres">
      <dgm:prSet presAssocID="{F5DE18A1-B591-497A-B060-6967173BFF01}" presName="boxAndChildren" presStyleCnt="0"/>
      <dgm:spPr/>
    </dgm:pt>
    <dgm:pt modelId="{2F70EB61-F0D6-4F09-84E7-6ACE4D746CEE}" type="pres">
      <dgm:prSet presAssocID="{F5DE18A1-B591-497A-B060-6967173BFF01}" presName="parentTextBox" presStyleLbl="node1" presStyleIdx="0" presStyleCnt="3" custLinFactNeighborX="26443" custLinFactNeighborY="46426"/>
      <dgm:spPr/>
    </dgm:pt>
    <dgm:pt modelId="{19BD3CAD-6A9B-4BE5-B99B-1FEDC6318C35}" type="pres">
      <dgm:prSet presAssocID="{75736260-FC1F-4F4A-BAEA-176A66DB3953}" presName="sp" presStyleCnt="0"/>
      <dgm:spPr/>
    </dgm:pt>
    <dgm:pt modelId="{DB48B053-891C-4E21-B538-70D631E3A6F6}" type="pres">
      <dgm:prSet presAssocID="{080D6D27-6E2E-4A90-A2D2-78C782FBED07}" presName="arrowAndChildren" presStyleCnt="0"/>
      <dgm:spPr/>
    </dgm:pt>
    <dgm:pt modelId="{509126DD-E097-4A07-889B-F052FC559BF5}" type="pres">
      <dgm:prSet presAssocID="{080D6D27-6E2E-4A90-A2D2-78C782FBED07}" presName="parentTextArrow" presStyleLbl="node1" presStyleIdx="1" presStyleCnt="3"/>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2" presStyleCnt="3"/>
      <dgm:spPr/>
    </dgm:pt>
  </dgm:ptLst>
  <dgm:cxnLst>
    <dgm:cxn modelId="{A677F73A-D9C7-41BA-B9C7-668800444E04}" type="presOf" srcId="{CEFDCA5B-5766-4B30-AFDF-74635442DCED}" destId="{FBD812A9-45E4-4F0E-B95C-FDB5D93DE613}" srcOrd="0" destOrd="0" presId="urn:microsoft.com/office/officeart/2005/8/layout/process4"/>
    <dgm:cxn modelId="{F4FC0A4F-E8E7-4471-B376-53184B6D585B}" srcId="{CEFDCA5B-5766-4B30-AFDF-74635442DCED}" destId="{080D6D27-6E2E-4A90-A2D2-78C782FBED07}" srcOrd="1" destOrd="0" parTransId="{8D9808BC-3272-45AF-A0ED-6D93178F3919}" sibTransId="{75736260-FC1F-4F4A-BAEA-176A66DB3953}"/>
    <dgm:cxn modelId="{76B4BA70-527D-4169-99EF-45762BA22470}" type="presOf" srcId="{295D07C3-48A6-44D5-B093-689A72E78D1A}" destId="{D954ADED-FD56-4EEF-A88C-0168D026C81B}" srcOrd="0" destOrd="0" presId="urn:microsoft.com/office/officeart/2005/8/layout/process4"/>
    <dgm:cxn modelId="{38BB6A75-0BF7-450E-9BEA-B31ABC01CB35}" type="presOf" srcId="{080D6D27-6E2E-4A90-A2D2-78C782FBED07}" destId="{509126DD-E097-4A07-889B-F052FC559BF5}"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A2DD5478-8662-4C84-8785-2A415BC66BF3}" srcId="{CEFDCA5B-5766-4B30-AFDF-74635442DCED}" destId="{F5DE18A1-B591-497A-B060-6967173BFF01}" srcOrd="2" destOrd="0" parTransId="{7DCF5FE2-77C5-4B67-8E13-4D17037B63EC}" sibTransId="{1431117D-488F-40FF-8E44-0D56D20BB3C0}"/>
    <dgm:cxn modelId="{7BC474DD-3A8C-4486-83D8-5258F160F01E}" type="presOf" srcId="{F5DE18A1-B591-497A-B060-6967173BFF01}" destId="{2F70EB61-F0D6-4F09-84E7-6ACE4D746CEE}" srcOrd="0" destOrd="0" presId="urn:microsoft.com/office/officeart/2005/8/layout/process4"/>
    <dgm:cxn modelId="{455B24AB-7B09-4770-BF85-79954250FF56}" type="presParOf" srcId="{FBD812A9-45E4-4F0E-B95C-FDB5D93DE613}" destId="{87953280-947D-40EB-B340-E87EB1C495BF}" srcOrd="0" destOrd="0" presId="urn:microsoft.com/office/officeart/2005/8/layout/process4"/>
    <dgm:cxn modelId="{FB343200-9228-4A1D-943F-703116030F24}" type="presParOf" srcId="{87953280-947D-40EB-B340-E87EB1C495BF}" destId="{2F70EB61-F0D6-4F09-84E7-6ACE4D746CEE}" srcOrd="0" destOrd="0" presId="urn:microsoft.com/office/officeart/2005/8/layout/process4"/>
    <dgm:cxn modelId="{36D029C4-476F-455E-9B6D-C4B0641CCCC1}" type="presParOf" srcId="{FBD812A9-45E4-4F0E-B95C-FDB5D93DE613}" destId="{19BD3CAD-6A9B-4BE5-B99B-1FEDC6318C35}" srcOrd="1" destOrd="0" presId="urn:microsoft.com/office/officeart/2005/8/layout/process4"/>
    <dgm:cxn modelId="{1B011672-1FF4-4D4C-8620-2D8C4241D94C}" type="presParOf" srcId="{FBD812A9-45E4-4F0E-B95C-FDB5D93DE613}" destId="{DB48B053-891C-4E21-B538-70D631E3A6F6}" srcOrd="2" destOrd="0" presId="urn:microsoft.com/office/officeart/2005/8/layout/process4"/>
    <dgm:cxn modelId="{BF98EA96-F0C3-4472-A849-1A2819AD1E2C}" type="presParOf" srcId="{DB48B053-891C-4E21-B538-70D631E3A6F6}" destId="{509126DD-E097-4A07-889B-F052FC559BF5}" srcOrd="0" destOrd="0" presId="urn:microsoft.com/office/officeart/2005/8/layout/process4"/>
    <dgm:cxn modelId="{44E1B23F-9CFC-45F0-8506-23672A5D6D91}" type="presParOf" srcId="{FBD812A9-45E4-4F0E-B95C-FDB5D93DE613}" destId="{7A78D724-CE40-459E-8E60-5BB6EFBF7ED6}" srcOrd="3" destOrd="0" presId="urn:microsoft.com/office/officeart/2005/8/layout/process4"/>
    <dgm:cxn modelId="{239CDA40-B93B-4494-9243-1AFFE0E83F30}" type="presParOf" srcId="{FBD812A9-45E4-4F0E-B95C-FDB5D93DE613}" destId="{27B275AE-A24E-4795-9FE4-CF9AE6AA7E07}" srcOrd="4"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GB" sz="3100" dirty="0"/>
            <a:t>Qualitative secondary data collection</a:t>
          </a:r>
          <a:endParaRPr lang="en-US" sz="3100" dirty="0"/>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dgm:spPr/>
      <dgm:t>
        <a:bodyPr/>
        <a:lstStyle/>
        <a:p>
          <a:endParaRPr lang="en-US" sz="2400"/>
        </a:p>
      </dgm:t>
    </dgm:pt>
    <dgm:pt modelId="{F4C24B11-6CB0-411E-BFAF-DEDC81AF475F}">
      <dgm:prSet custT="1"/>
      <dgm:spPr/>
      <dgm:t>
        <a:bodyPr/>
        <a:lstStyle/>
        <a:p>
          <a:pPr>
            <a:buNone/>
          </a:pPr>
          <a:r>
            <a:rPr lang="en-GB" sz="3100" dirty="0"/>
            <a:t>Peer-reviewed journal articles from recent years has been analysed</a:t>
          </a:r>
          <a:endParaRPr lang="en-US" sz="3100" dirty="0"/>
        </a:p>
      </dgm:t>
    </dgm:pt>
    <dgm:pt modelId="{893DF718-4BF3-45BF-B329-A85A6A67E805}" type="parTrans" cxnId="{3254F92F-CA4B-4398-A9EF-12ED600DCCCE}">
      <dgm:prSet/>
      <dgm:spPr/>
      <dgm:t>
        <a:bodyPr/>
        <a:lstStyle/>
        <a:p>
          <a:endParaRPr lang="en-US" sz="2400"/>
        </a:p>
      </dgm:t>
    </dgm:pt>
    <dgm:pt modelId="{E4E1B316-B0B3-437A-87A0-8BB61F710872}" type="sibTrans" cxnId="{3254F92F-CA4B-4398-A9EF-12ED600DCCCE}">
      <dgm:prSet/>
      <dgm:spPr/>
      <dgm:t>
        <a:bodyPr/>
        <a:lstStyle/>
        <a:p>
          <a:endParaRPr lang="en-US" sz="2400"/>
        </a:p>
      </dgm:t>
    </dgm:pt>
    <dgm:pt modelId="{77F353CC-C9E1-4825-87E0-C77B35C74BEA}">
      <dgm:prSet custT="1"/>
      <dgm:spPr/>
      <dgm:t>
        <a:bodyPr/>
        <a:lstStyle/>
        <a:p>
          <a:pPr>
            <a:buNone/>
          </a:pPr>
          <a:r>
            <a:rPr lang="en-US" sz="3100" dirty="0"/>
            <a:t>Government reports and industry publications also used </a:t>
          </a:r>
          <a:r>
            <a:rPr lang="en-GB" sz="3100" dirty="0"/>
            <a:t>(DCMS, 2019)</a:t>
          </a:r>
          <a:endParaRPr lang="en-US" sz="3100" dirty="0"/>
        </a:p>
      </dgm:t>
    </dgm:pt>
    <dgm:pt modelId="{9ADF1BC9-C87E-4118-981C-46A6FAFC051C}" type="parTrans" cxnId="{F2C1A430-1498-4862-9121-C2404775ADD0}">
      <dgm:prSet/>
      <dgm:spPr/>
      <dgm:t>
        <a:bodyPr/>
        <a:lstStyle/>
        <a:p>
          <a:endParaRPr lang="en-US" sz="2400"/>
        </a:p>
      </dgm:t>
    </dgm:pt>
    <dgm:pt modelId="{6F0DB6B4-750B-4B38-9236-2D034BC05BDE}" type="sibTrans" cxnId="{F2C1A430-1498-4862-9121-C2404775ADD0}">
      <dgm:prSet/>
      <dgm:spPr/>
      <dgm:t>
        <a:bodyPr/>
        <a:lstStyle/>
        <a:p>
          <a:endParaRPr lang="en-US" sz="2400"/>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3"/>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3"/>
      <dgm:spPr/>
    </dgm:pt>
    <dgm:pt modelId="{B84CBD19-4473-4FC6-843D-75D511CE2207}" type="pres">
      <dgm:prSet presAssocID="{CEFDCA5B-5766-4B30-AFDF-74635442DCED}" presName="dstNode" presStyleLbl="node1" presStyleIdx="0" presStyleCnt="3"/>
      <dgm:spPr/>
    </dgm:pt>
    <dgm:pt modelId="{972C1CE1-55BF-4A71-9186-61AB775F4188}" type="pres">
      <dgm:prSet presAssocID="{295D07C3-48A6-44D5-B093-689A72E78D1A}" presName="text_1" presStyleLbl="node1" presStyleIdx="0" presStyleCnt="3">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3"/>
      <dgm:spPr/>
    </dgm:pt>
    <dgm:pt modelId="{250E553F-8B0F-4BAE-9912-EC172B98691C}" type="pres">
      <dgm:prSet presAssocID="{F4C24B11-6CB0-411E-BFAF-DEDC81AF475F}" presName="text_2" presStyleLbl="node1" presStyleIdx="1" presStyleCnt="3">
        <dgm:presLayoutVars>
          <dgm:bulletEnabled val="1"/>
        </dgm:presLayoutVars>
      </dgm:prSet>
      <dgm:spPr/>
    </dgm:pt>
    <dgm:pt modelId="{D34AD2F2-5E95-4757-B356-128455CFD4ED}" type="pres">
      <dgm:prSet presAssocID="{F4C24B11-6CB0-411E-BFAF-DEDC81AF475F}" presName="accent_2" presStyleCnt="0"/>
      <dgm:spPr/>
    </dgm:pt>
    <dgm:pt modelId="{25C26FFF-5F71-49F6-8EF3-85D052E45D70}" type="pres">
      <dgm:prSet presAssocID="{F4C24B11-6CB0-411E-BFAF-DEDC81AF475F}" presName="accentRepeatNode" presStyleLbl="solidFgAcc1" presStyleIdx="1" presStyleCnt="3"/>
      <dgm:spPr/>
    </dgm:pt>
    <dgm:pt modelId="{A7B6C013-B56D-4119-B849-37890FAA20C3}" type="pres">
      <dgm:prSet presAssocID="{77F353CC-C9E1-4825-87E0-C77B35C74BEA}" presName="text_3" presStyleLbl="node1" presStyleIdx="2" presStyleCnt="3">
        <dgm:presLayoutVars>
          <dgm:bulletEnabled val="1"/>
        </dgm:presLayoutVars>
      </dgm:prSet>
      <dgm:spPr/>
    </dgm:pt>
    <dgm:pt modelId="{72892E61-4FD7-4D0E-BDB8-AECA4B4A48C9}" type="pres">
      <dgm:prSet presAssocID="{77F353CC-C9E1-4825-87E0-C77B35C74BEA}" presName="accent_3" presStyleCnt="0"/>
      <dgm:spPr/>
    </dgm:pt>
    <dgm:pt modelId="{3C6C0488-A352-42EF-943D-C9FEE4E9CFE9}" type="pres">
      <dgm:prSet presAssocID="{77F353CC-C9E1-4825-87E0-C77B35C74BEA}" presName="accentRepeatNode" presStyleLbl="solidFgAcc1" presStyleIdx="2" presStyleCnt="3"/>
      <dgm:spPr/>
    </dgm:pt>
  </dgm:ptLst>
  <dgm:cxnLst>
    <dgm:cxn modelId="{3254F92F-CA4B-4398-A9EF-12ED600DCCCE}" srcId="{CEFDCA5B-5766-4B30-AFDF-74635442DCED}" destId="{F4C24B11-6CB0-411E-BFAF-DEDC81AF475F}" srcOrd="1" destOrd="0" parTransId="{893DF718-4BF3-45BF-B329-A85A6A67E805}" sibTransId="{E4E1B316-B0B3-437A-87A0-8BB61F710872}"/>
    <dgm:cxn modelId="{F2C1A430-1498-4862-9121-C2404775ADD0}" srcId="{CEFDCA5B-5766-4B30-AFDF-74635442DCED}" destId="{77F353CC-C9E1-4825-87E0-C77B35C74BEA}" srcOrd="2" destOrd="0" parTransId="{9ADF1BC9-C87E-4118-981C-46A6FAFC051C}" sibTransId="{6F0DB6B4-750B-4B38-9236-2D034BC05BDE}"/>
    <dgm:cxn modelId="{0C1D1061-8EA6-47E0-BDF1-A216CC636119}" type="presOf" srcId="{77F353CC-C9E1-4825-87E0-C77B35C74BEA}" destId="{A7B6C013-B56D-4119-B849-37890FAA20C3}" srcOrd="0" destOrd="0" presId="urn:microsoft.com/office/officeart/2008/layout/VerticalCurvedList"/>
    <dgm:cxn modelId="{AF81604C-A11C-42F2-A586-40C1FEB4CFC5}" type="presOf" srcId="{CEFDCA5B-5766-4B30-AFDF-74635442DCED}" destId="{D2DA3047-2CB4-4E97-86D2-F06F0535988C}" srcOrd="0" destOrd="0" presId="urn:microsoft.com/office/officeart/2008/layout/VerticalCurvedList"/>
    <dgm:cxn modelId="{2502B177-3A84-4D38-909F-E184D05F6478}" srcId="{CEFDCA5B-5766-4B30-AFDF-74635442DCED}" destId="{295D07C3-48A6-44D5-B093-689A72E78D1A}" srcOrd="0" destOrd="0" parTransId="{B568F7A1-E8B7-4E38-A87A-F29ADBA23305}" sibTransId="{E523A6B5-7D37-4971-82A2-78371B7C2B91}"/>
    <dgm:cxn modelId="{391E49AD-C36F-469C-B539-BFB93F85BF78}" type="presOf" srcId="{295D07C3-48A6-44D5-B093-689A72E78D1A}" destId="{972C1CE1-55BF-4A71-9186-61AB775F4188}" srcOrd="0" destOrd="0" presId="urn:microsoft.com/office/officeart/2008/layout/VerticalCurvedList"/>
    <dgm:cxn modelId="{961274E1-726C-402C-9255-21BC600F4F6E}" type="presOf" srcId="{F4C24B11-6CB0-411E-BFAF-DEDC81AF475F}" destId="{250E553F-8B0F-4BAE-9912-EC172B98691C}" srcOrd="0" destOrd="0" presId="urn:microsoft.com/office/officeart/2008/layout/VerticalCurvedList"/>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5D4E3AE4-DB5F-4964-8EED-330B56D80CF3}" type="presParOf" srcId="{AEE457F4-43B0-4692-9707-8A73ACA0288B}" destId="{250E553F-8B0F-4BAE-9912-EC172B98691C}" srcOrd="3" destOrd="0" presId="urn:microsoft.com/office/officeart/2008/layout/VerticalCurvedList"/>
    <dgm:cxn modelId="{FD906AA8-DA3D-4BCD-99A5-F65B920E7A3F}" type="presParOf" srcId="{AEE457F4-43B0-4692-9707-8A73ACA0288B}" destId="{D34AD2F2-5E95-4757-B356-128455CFD4ED}" srcOrd="4" destOrd="0" presId="urn:microsoft.com/office/officeart/2008/layout/VerticalCurvedList"/>
    <dgm:cxn modelId="{AAE6E111-F99D-4519-8EEF-B897B1F62C8E}" type="presParOf" srcId="{D34AD2F2-5E95-4757-B356-128455CFD4ED}" destId="{25C26FFF-5F71-49F6-8EF3-85D052E45D70}" srcOrd="0" destOrd="0" presId="urn:microsoft.com/office/officeart/2008/layout/VerticalCurvedList"/>
    <dgm:cxn modelId="{555BF476-C077-4730-99B1-1C6D2E321D40}" type="presParOf" srcId="{AEE457F4-43B0-4692-9707-8A73ACA0288B}" destId="{A7B6C013-B56D-4119-B849-37890FAA20C3}" srcOrd="5" destOrd="0" presId="urn:microsoft.com/office/officeart/2008/layout/VerticalCurvedList"/>
    <dgm:cxn modelId="{4B607D64-9E2E-4CB8-9991-F359A0EA3984}" type="presParOf" srcId="{AEE457F4-43B0-4692-9707-8A73ACA0288B}" destId="{72892E61-4FD7-4D0E-BDB8-AECA4B4A48C9}" srcOrd="6" destOrd="0" presId="urn:microsoft.com/office/officeart/2008/layout/VerticalCurvedList"/>
    <dgm:cxn modelId="{BE0F8C0E-CBA9-41A7-B978-9C813F2C6107}" type="presParOf" srcId="{72892E61-4FD7-4D0E-BDB8-AECA4B4A48C9}" destId="{3C6C0488-A352-42EF-943D-C9FEE4E9CFE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GB" sz="3100" dirty="0"/>
            <a:t>Political: Lack of enforced </a:t>
          </a:r>
          <a:r>
            <a:rPr lang="en-GB" sz="3100" dirty="0" err="1"/>
            <a:t>labor</a:t>
          </a:r>
          <a:r>
            <a:rPr lang="en-GB" sz="3100" dirty="0"/>
            <a:t> laws </a:t>
          </a:r>
          <a:endParaRPr lang="en-US" sz="3100" dirty="0"/>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custT="1"/>
      <dgm:spPr/>
      <dgm:t>
        <a:bodyPr/>
        <a:lstStyle/>
        <a:p>
          <a:endParaRPr lang="en-US" sz="2400" dirty="0"/>
        </a:p>
      </dgm:t>
    </dgm:pt>
    <dgm:pt modelId="{1C11EEE8-B7B3-4433-AC4A-B3B28A8834D1}">
      <dgm:prSet custT="1"/>
      <dgm:spPr/>
      <dgm:t>
        <a:bodyPr/>
        <a:lstStyle/>
        <a:p>
          <a:pPr>
            <a:buNone/>
          </a:pPr>
          <a:r>
            <a:rPr lang="en-GB" sz="3100" dirty="0"/>
            <a:t>Economic: Low wages and financial insecurity</a:t>
          </a:r>
          <a:endParaRPr lang="en-US" sz="3100" dirty="0"/>
        </a:p>
      </dgm:t>
    </dgm:pt>
    <dgm:pt modelId="{4E79807A-6F9B-4517-A7D6-74F6B72935B1}" type="parTrans" cxnId="{2C8F07BD-A2C3-4E8C-9D65-25FB36D3E7DC}">
      <dgm:prSet/>
      <dgm:spPr/>
      <dgm:t>
        <a:bodyPr/>
        <a:lstStyle/>
        <a:p>
          <a:endParaRPr lang="en-US" sz="2400"/>
        </a:p>
      </dgm:t>
    </dgm:pt>
    <dgm:pt modelId="{23E76003-DA6F-49C1-8691-B73C008A9C0B}" type="sibTrans" cxnId="{2C8F07BD-A2C3-4E8C-9D65-25FB36D3E7DC}">
      <dgm:prSet custT="1"/>
      <dgm:spPr/>
      <dgm:t>
        <a:bodyPr/>
        <a:lstStyle/>
        <a:p>
          <a:endParaRPr lang="en-US" sz="2400" dirty="0"/>
        </a:p>
      </dgm:t>
    </dgm:pt>
    <dgm:pt modelId="{287C7869-D449-4965-BF71-71A0D390A675}">
      <dgm:prSet custT="1"/>
      <dgm:spPr/>
      <dgm:t>
        <a:bodyPr/>
        <a:lstStyle/>
        <a:p>
          <a:pPr>
            <a:buNone/>
          </a:pPr>
          <a:r>
            <a:rPr lang="en-GB" sz="3100" dirty="0"/>
            <a:t>Social: Mental health stigma discourages help-seeking (</a:t>
          </a:r>
          <a:r>
            <a:rPr lang="en-US" sz="3100" dirty="0"/>
            <a:t>Ghazali et al., 2024</a:t>
          </a:r>
          <a:r>
            <a:rPr lang="en-GB" sz="3100" dirty="0"/>
            <a:t>). </a:t>
          </a:r>
          <a:endParaRPr lang="en-US" sz="3100" dirty="0"/>
        </a:p>
      </dgm:t>
    </dgm:pt>
    <dgm:pt modelId="{A0FDE8EC-9E74-4C7A-B464-FBA53E9883DE}" type="parTrans" cxnId="{70F87289-7CF9-445E-931D-74A578D25F85}">
      <dgm:prSet/>
      <dgm:spPr/>
      <dgm:t>
        <a:bodyPr/>
        <a:lstStyle/>
        <a:p>
          <a:endParaRPr lang="en-US" sz="2400"/>
        </a:p>
      </dgm:t>
    </dgm:pt>
    <dgm:pt modelId="{B8F58703-C90E-4792-8221-C57FDBE70840}" type="sibTrans" cxnId="{70F87289-7CF9-445E-931D-74A578D25F85}">
      <dgm:prSet/>
      <dgm:spPr/>
      <dgm:t>
        <a:bodyPr/>
        <a:lstStyle/>
        <a:p>
          <a:endParaRPr lang="en-US" sz="2400"/>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2A507684-A54F-4F78-8AB6-3AEB9176BFBE}" type="pres">
      <dgm:prSet presAssocID="{CEFDCA5B-5766-4B30-AFDF-74635442DCED}" presName="ThreeNodes_1" presStyleLbl="node1" presStyleIdx="0" presStyleCnt="3">
        <dgm:presLayoutVars>
          <dgm:bulletEnabled val="1"/>
        </dgm:presLayoutVars>
      </dgm:prSet>
      <dgm:spPr/>
    </dgm:pt>
    <dgm:pt modelId="{B1C9EDDD-76B9-4653-9509-A44B1C90208D}" type="pres">
      <dgm:prSet presAssocID="{CEFDCA5B-5766-4B30-AFDF-74635442DCED}" presName="ThreeNodes_2" presStyleLbl="node1" presStyleIdx="1" presStyleCnt="3">
        <dgm:presLayoutVars>
          <dgm:bulletEnabled val="1"/>
        </dgm:presLayoutVars>
      </dgm:prSet>
      <dgm:spPr/>
    </dgm:pt>
    <dgm:pt modelId="{54A22C73-E205-498A-A517-0E232357904E}" type="pres">
      <dgm:prSet presAssocID="{CEFDCA5B-5766-4B30-AFDF-74635442DCED}" presName="ThreeNodes_3" presStyleLbl="node1" presStyleIdx="2" presStyleCnt="3">
        <dgm:presLayoutVars>
          <dgm:bulletEnabled val="1"/>
        </dgm:presLayoutVars>
      </dgm:prSet>
      <dgm:spPr/>
    </dgm:pt>
    <dgm:pt modelId="{5D2718F7-28AE-404E-9A93-44861EB78BE7}" type="pres">
      <dgm:prSet presAssocID="{CEFDCA5B-5766-4B30-AFDF-74635442DCED}" presName="ThreeConn_1-2" presStyleLbl="fgAccFollowNode1" presStyleIdx="0" presStyleCnt="2">
        <dgm:presLayoutVars>
          <dgm:bulletEnabled val="1"/>
        </dgm:presLayoutVars>
      </dgm:prSet>
      <dgm:spPr/>
    </dgm:pt>
    <dgm:pt modelId="{526E5FA9-4960-4A38-B341-EDA7DEBA3400}" type="pres">
      <dgm:prSet presAssocID="{CEFDCA5B-5766-4B30-AFDF-74635442DCED}" presName="ThreeConn_2-3" presStyleLbl="fgAccFollowNode1" presStyleIdx="1" presStyleCnt="2">
        <dgm:presLayoutVars>
          <dgm:bulletEnabled val="1"/>
        </dgm:presLayoutVars>
      </dgm:prSet>
      <dgm:spPr/>
    </dgm:pt>
    <dgm:pt modelId="{A3728094-499D-4915-BAA2-232604BF9A7B}" type="pres">
      <dgm:prSet presAssocID="{CEFDCA5B-5766-4B30-AFDF-74635442DCED}" presName="ThreeNodes_1_text" presStyleLbl="node1" presStyleIdx="2" presStyleCnt="3">
        <dgm:presLayoutVars>
          <dgm:bulletEnabled val="1"/>
        </dgm:presLayoutVars>
      </dgm:prSet>
      <dgm:spPr/>
    </dgm:pt>
    <dgm:pt modelId="{AA555D47-2C3C-44DD-A60D-6D5021FCD53C}" type="pres">
      <dgm:prSet presAssocID="{CEFDCA5B-5766-4B30-AFDF-74635442DCED}" presName="ThreeNodes_2_text" presStyleLbl="node1" presStyleIdx="2" presStyleCnt="3">
        <dgm:presLayoutVars>
          <dgm:bulletEnabled val="1"/>
        </dgm:presLayoutVars>
      </dgm:prSet>
      <dgm:spPr/>
    </dgm:pt>
    <dgm:pt modelId="{D1F4C48F-1C2B-4840-A0F8-95469EF202B1}" type="pres">
      <dgm:prSet presAssocID="{CEFDCA5B-5766-4B30-AFDF-74635442DCED}" presName="ThreeNodes_3_text" presStyleLbl="node1" presStyleIdx="2" presStyleCnt="3">
        <dgm:presLayoutVars>
          <dgm:bulletEnabled val="1"/>
        </dgm:presLayoutVars>
      </dgm:prSet>
      <dgm:spPr/>
    </dgm:pt>
  </dgm:ptLst>
  <dgm:cxnLst>
    <dgm:cxn modelId="{44BED570-04D3-4BD4-9804-6AD97272FAF7}" type="presOf" srcId="{CEFDCA5B-5766-4B30-AFDF-74635442DCED}" destId="{F1616E72-F549-46F8-8081-BA2EB58D23F3}" srcOrd="0" destOrd="0" presId="urn:microsoft.com/office/officeart/2005/8/layout/vProcess5"/>
    <dgm:cxn modelId="{76599372-E621-4C75-A23E-195E920FEE5D}" type="presOf" srcId="{287C7869-D449-4965-BF71-71A0D390A675}" destId="{D1F4C48F-1C2B-4840-A0F8-95469EF202B1}" srcOrd="1"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5CDA237E-1D4A-4DA6-9B50-6E077FF76D0C}" type="presOf" srcId="{1C11EEE8-B7B3-4433-AC4A-B3B28A8834D1}" destId="{B1C9EDDD-76B9-4653-9509-A44B1C90208D}" srcOrd="0" destOrd="0" presId="urn:microsoft.com/office/officeart/2005/8/layout/vProcess5"/>
    <dgm:cxn modelId="{70F87289-7CF9-445E-931D-74A578D25F85}" srcId="{CEFDCA5B-5766-4B30-AFDF-74635442DCED}" destId="{287C7869-D449-4965-BF71-71A0D390A675}" srcOrd="2" destOrd="0" parTransId="{A0FDE8EC-9E74-4C7A-B464-FBA53E9883DE}" sibTransId="{B8F58703-C90E-4792-8221-C57FDBE70840}"/>
    <dgm:cxn modelId="{41157294-9EB3-4A17-A525-E9D5F133EC79}" type="presOf" srcId="{287C7869-D449-4965-BF71-71A0D390A675}" destId="{54A22C73-E205-498A-A517-0E232357904E}" srcOrd="0" destOrd="0" presId="urn:microsoft.com/office/officeart/2005/8/layout/vProcess5"/>
    <dgm:cxn modelId="{227E53B8-EBDA-437C-8E10-F6693FECA6EA}" type="presOf" srcId="{1C11EEE8-B7B3-4433-AC4A-B3B28A8834D1}" destId="{AA555D47-2C3C-44DD-A60D-6D5021FCD53C}" srcOrd="1" destOrd="0" presId="urn:microsoft.com/office/officeart/2005/8/layout/vProcess5"/>
    <dgm:cxn modelId="{2C8F07BD-A2C3-4E8C-9D65-25FB36D3E7DC}" srcId="{CEFDCA5B-5766-4B30-AFDF-74635442DCED}" destId="{1C11EEE8-B7B3-4433-AC4A-B3B28A8834D1}" srcOrd="1" destOrd="0" parTransId="{4E79807A-6F9B-4517-A7D6-74F6B72935B1}" sibTransId="{23E76003-DA6F-49C1-8691-B73C008A9C0B}"/>
    <dgm:cxn modelId="{4A7840C6-D294-4287-9730-BADF2558BEF6}" type="presOf" srcId="{23E76003-DA6F-49C1-8691-B73C008A9C0B}" destId="{526E5FA9-4960-4A38-B341-EDA7DEBA3400}" srcOrd="0" destOrd="0" presId="urn:microsoft.com/office/officeart/2005/8/layout/vProcess5"/>
    <dgm:cxn modelId="{5839E6E7-BC6F-4F08-A278-68177D223A6E}" type="presOf" srcId="{295D07C3-48A6-44D5-B093-689A72E78D1A}" destId="{A3728094-499D-4915-BAA2-232604BF9A7B}" srcOrd="1" destOrd="0" presId="urn:microsoft.com/office/officeart/2005/8/layout/vProcess5"/>
    <dgm:cxn modelId="{0F68D5F5-208F-4826-B872-071A1B2B5F12}" type="presOf" srcId="{E523A6B5-7D37-4971-82A2-78371B7C2B91}" destId="{5D2718F7-28AE-404E-9A93-44861EB78BE7}" srcOrd="0" destOrd="0" presId="urn:microsoft.com/office/officeart/2005/8/layout/vProcess5"/>
    <dgm:cxn modelId="{1C6775F7-F28D-4207-BEBD-6F20DCEB5EBA}" type="presOf" srcId="{295D07C3-48A6-44D5-B093-689A72E78D1A}" destId="{2A507684-A54F-4F78-8AB6-3AEB9176BFBE}" srcOrd="0"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B9A8C6CE-ED92-444F-8BC7-9D4BFE0E2F6A}" type="presParOf" srcId="{F1616E72-F549-46F8-8081-BA2EB58D23F3}" destId="{2A507684-A54F-4F78-8AB6-3AEB9176BFBE}" srcOrd="1" destOrd="0" presId="urn:microsoft.com/office/officeart/2005/8/layout/vProcess5"/>
    <dgm:cxn modelId="{B2949880-9330-4003-9253-D07D047E3727}" type="presParOf" srcId="{F1616E72-F549-46F8-8081-BA2EB58D23F3}" destId="{B1C9EDDD-76B9-4653-9509-A44B1C90208D}" srcOrd="2" destOrd="0" presId="urn:microsoft.com/office/officeart/2005/8/layout/vProcess5"/>
    <dgm:cxn modelId="{9E463966-85B7-4481-A2D3-E7D8669F2708}" type="presParOf" srcId="{F1616E72-F549-46F8-8081-BA2EB58D23F3}" destId="{54A22C73-E205-498A-A517-0E232357904E}" srcOrd="3" destOrd="0" presId="urn:microsoft.com/office/officeart/2005/8/layout/vProcess5"/>
    <dgm:cxn modelId="{E6B4990A-791C-4DC6-8C41-92F29C83FAA9}" type="presParOf" srcId="{F1616E72-F549-46F8-8081-BA2EB58D23F3}" destId="{5D2718F7-28AE-404E-9A93-44861EB78BE7}" srcOrd="4" destOrd="0" presId="urn:microsoft.com/office/officeart/2005/8/layout/vProcess5"/>
    <dgm:cxn modelId="{4892B3EB-A8EA-4C16-854E-67968B992E23}" type="presParOf" srcId="{F1616E72-F549-46F8-8081-BA2EB58D23F3}" destId="{526E5FA9-4960-4A38-B341-EDA7DEBA3400}" srcOrd="5" destOrd="0" presId="urn:microsoft.com/office/officeart/2005/8/layout/vProcess5"/>
    <dgm:cxn modelId="{47818371-4CC9-411F-9B10-197EDDCF83E5}" type="presParOf" srcId="{F1616E72-F549-46F8-8081-BA2EB58D23F3}" destId="{A3728094-499D-4915-BAA2-232604BF9A7B}" srcOrd="6" destOrd="0" presId="urn:microsoft.com/office/officeart/2005/8/layout/vProcess5"/>
    <dgm:cxn modelId="{CA22E164-1FFC-48F7-8BAB-DE90D7ADC106}" type="presParOf" srcId="{F1616E72-F549-46F8-8081-BA2EB58D23F3}" destId="{AA555D47-2C3C-44DD-A60D-6D5021FCD53C}" srcOrd="7" destOrd="0" presId="urn:microsoft.com/office/officeart/2005/8/layout/vProcess5"/>
    <dgm:cxn modelId="{293102E5-7B1B-439C-8EAE-93EBF2FB88DF}" type="presParOf" srcId="{F1616E72-F549-46F8-8081-BA2EB58D23F3}" destId="{D1F4C48F-1C2B-4840-A0F8-95469EF202B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US" sz="3100" dirty="0"/>
            <a:t>Technological: Digital monitoring adds pressure </a:t>
          </a:r>
          <a:r>
            <a:rPr lang="en-US" sz="3100" b="1" dirty="0"/>
            <a:t>(Yoo, 2023)</a:t>
          </a:r>
          <a:endParaRPr lang="en-US" sz="3100" dirty="0"/>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dgm:spPr/>
      <dgm:t>
        <a:bodyPr/>
        <a:lstStyle/>
        <a:p>
          <a:endParaRPr lang="en-US" sz="2400"/>
        </a:p>
      </dgm:t>
    </dgm:pt>
    <dgm:pt modelId="{4A57EADC-4E36-4361-B7EA-1C57C8D4290D}">
      <dgm:prSet custT="1"/>
      <dgm:spPr/>
      <dgm:t>
        <a:bodyPr/>
        <a:lstStyle/>
        <a:p>
          <a:pPr>
            <a:buNone/>
          </a:pPr>
          <a:r>
            <a:rPr lang="en-US" sz="3100" dirty="0"/>
            <a:t>Environmental: Post-pandemic recovery pressures staffing</a:t>
          </a:r>
        </a:p>
      </dgm:t>
    </dgm:pt>
    <dgm:pt modelId="{8CED6C91-29B3-47BA-8000-92C6FE92885C}" type="parTrans" cxnId="{245BDC2A-8F7E-4E5D-855A-DBD4EE8D4E52}">
      <dgm:prSet/>
      <dgm:spPr/>
      <dgm:t>
        <a:bodyPr/>
        <a:lstStyle/>
        <a:p>
          <a:endParaRPr lang="en-US" sz="2400"/>
        </a:p>
      </dgm:t>
    </dgm:pt>
    <dgm:pt modelId="{8A7242CB-AAD0-4662-8BE8-90FD45B50225}" type="sibTrans" cxnId="{245BDC2A-8F7E-4E5D-855A-DBD4EE8D4E52}">
      <dgm:prSet/>
      <dgm:spPr/>
      <dgm:t>
        <a:bodyPr/>
        <a:lstStyle/>
        <a:p>
          <a:endParaRPr lang="en-US" sz="2400"/>
        </a:p>
      </dgm:t>
    </dgm:pt>
    <dgm:pt modelId="{BAA82263-F33D-455B-BE89-7D47AABBB459}">
      <dgm:prSet custT="1"/>
      <dgm:spPr/>
      <dgm:t>
        <a:bodyPr/>
        <a:lstStyle/>
        <a:p>
          <a:pPr>
            <a:buNone/>
          </a:pPr>
          <a:r>
            <a:rPr lang="en-US" sz="3100" dirty="0"/>
            <a:t>Legal: Gaps in mental health legislation</a:t>
          </a:r>
        </a:p>
      </dgm:t>
    </dgm:pt>
    <dgm:pt modelId="{4C4D247D-EA35-4DC3-8410-A4174518AB0F}" type="parTrans" cxnId="{FE315536-BC75-4000-A4DE-E5810F09B88B}">
      <dgm:prSet/>
      <dgm:spPr/>
      <dgm:t>
        <a:bodyPr/>
        <a:lstStyle/>
        <a:p>
          <a:endParaRPr lang="en-US" sz="2400"/>
        </a:p>
      </dgm:t>
    </dgm:pt>
    <dgm:pt modelId="{56EE8AD9-7EC3-4612-AA71-A516363B45EE}" type="sibTrans" cxnId="{FE315536-BC75-4000-A4DE-E5810F09B88B}">
      <dgm:prSet/>
      <dgm:spPr/>
      <dgm:t>
        <a:bodyPr/>
        <a:lstStyle/>
        <a:p>
          <a:endParaRPr lang="en-US" sz="2400"/>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3">
        <dgm:presLayoutVars>
          <dgm:chMax val="0"/>
          <dgm:bulletEnabled val="1"/>
        </dgm:presLayoutVars>
      </dgm:prSet>
      <dgm:spPr/>
    </dgm:pt>
    <dgm:pt modelId="{481B4AC2-DB16-4E78-8261-50B77CC41524}" type="pres">
      <dgm:prSet presAssocID="{E523A6B5-7D37-4971-82A2-78371B7C2B91}" presName="spacer" presStyleCnt="0"/>
      <dgm:spPr/>
    </dgm:pt>
    <dgm:pt modelId="{C00E82FC-CD81-4F08-95C7-54F6AD299A20}" type="pres">
      <dgm:prSet presAssocID="{4A57EADC-4E36-4361-B7EA-1C57C8D4290D}" presName="parentText" presStyleLbl="node1" presStyleIdx="1" presStyleCnt="3">
        <dgm:presLayoutVars>
          <dgm:chMax val="0"/>
          <dgm:bulletEnabled val="1"/>
        </dgm:presLayoutVars>
      </dgm:prSet>
      <dgm:spPr/>
    </dgm:pt>
    <dgm:pt modelId="{C366C84A-D35C-4FF3-A230-1E0A596596FA}" type="pres">
      <dgm:prSet presAssocID="{8A7242CB-AAD0-4662-8BE8-90FD45B50225}" presName="spacer" presStyleCnt="0"/>
      <dgm:spPr/>
    </dgm:pt>
    <dgm:pt modelId="{42A7318A-EBC3-4752-9E12-031B03E10105}" type="pres">
      <dgm:prSet presAssocID="{BAA82263-F33D-455B-BE89-7D47AABBB459}" presName="parentText" presStyleLbl="node1" presStyleIdx="2" presStyleCnt="3">
        <dgm:presLayoutVars>
          <dgm:chMax val="0"/>
          <dgm:bulletEnabled val="1"/>
        </dgm:presLayoutVars>
      </dgm:prSet>
      <dgm:spPr/>
    </dgm:pt>
  </dgm:ptLst>
  <dgm:cxnLst>
    <dgm:cxn modelId="{245BDC2A-8F7E-4E5D-855A-DBD4EE8D4E52}" srcId="{CEFDCA5B-5766-4B30-AFDF-74635442DCED}" destId="{4A57EADC-4E36-4361-B7EA-1C57C8D4290D}" srcOrd="1" destOrd="0" parTransId="{8CED6C91-29B3-47BA-8000-92C6FE92885C}" sibTransId="{8A7242CB-AAD0-4662-8BE8-90FD45B50225}"/>
    <dgm:cxn modelId="{FE315536-BC75-4000-A4DE-E5810F09B88B}" srcId="{CEFDCA5B-5766-4B30-AFDF-74635442DCED}" destId="{BAA82263-F33D-455B-BE89-7D47AABBB459}" srcOrd="2" destOrd="0" parTransId="{4C4D247D-EA35-4DC3-8410-A4174518AB0F}" sibTransId="{56EE8AD9-7EC3-4612-AA71-A516363B45EE}"/>
    <dgm:cxn modelId="{C3871D5B-384B-4E42-8A67-182BE251F029}" type="presOf" srcId="{295D07C3-48A6-44D5-B093-689A72E78D1A}" destId="{1EAC2692-08E7-4353-B9F5-CD7B510C6B1C}" srcOrd="0" destOrd="0" presId="urn:microsoft.com/office/officeart/2005/8/layout/vList2"/>
    <dgm:cxn modelId="{2502B177-3A84-4D38-909F-E184D05F6478}" srcId="{CEFDCA5B-5766-4B30-AFDF-74635442DCED}" destId="{295D07C3-48A6-44D5-B093-689A72E78D1A}" srcOrd="0" destOrd="0" parTransId="{B568F7A1-E8B7-4E38-A87A-F29ADBA23305}" sibTransId="{E523A6B5-7D37-4971-82A2-78371B7C2B91}"/>
    <dgm:cxn modelId="{90D9517B-B686-469D-9782-8FD57AF7FD5C}" type="presOf" srcId="{BAA82263-F33D-455B-BE89-7D47AABBB459}" destId="{42A7318A-EBC3-4752-9E12-031B03E10105}" srcOrd="0" destOrd="0" presId="urn:microsoft.com/office/officeart/2005/8/layout/vList2"/>
    <dgm:cxn modelId="{165475A4-74B4-441C-B289-BE7DD29DDE63}" type="presOf" srcId="{CEFDCA5B-5766-4B30-AFDF-74635442DCED}" destId="{B278D6F2-E312-4D5F-8B6B-86756008A3D0}" srcOrd="0" destOrd="0" presId="urn:microsoft.com/office/officeart/2005/8/layout/vList2"/>
    <dgm:cxn modelId="{F24E82CC-CC3A-48FB-9649-CD1E9BD6298E}" type="presOf" srcId="{4A57EADC-4E36-4361-B7EA-1C57C8D4290D}" destId="{C00E82FC-CD81-4F08-95C7-54F6AD299A20}"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4439CB76-FBA9-4535-A409-07696AE41713}" type="presParOf" srcId="{B278D6F2-E312-4D5F-8B6B-86756008A3D0}" destId="{C00E82FC-CD81-4F08-95C7-54F6AD299A20}" srcOrd="2" destOrd="0" presId="urn:microsoft.com/office/officeart/2005/8/layout/vList2"/>
    <dgm:cxn modelId="{259E54DC-20A0-42E0-B97C-2B2F5F6C9277}" type="presParOf" srcId="{B278D6F2-E312-4D5F-8B6B-86756008A3D0}" destId="{C366C84A-D35C-4FF3-A230-1E0A596596FA}" srcOrd="3" destOrd="0" presId="urn:microsoft.com/office/officeart/2005/8/layout/vList2"/>
    <dgm:cxn modelId="{2ACF7AC2-C040-45EB-8F35-E5F2C2D0A8E4}" type="presParOf" srcId="{B278D6F2-E312-4D5F-8B6B-86756008A3D0}" destId="{42A7318A-EBC3-4752-9E12-031B03E1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US" sz="3100" dirty="0"/>
            <a:t>Situation: High workloads, stigma, emotional labour (Yoo, 2023)</a:t>
          </a:r>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dgm:spPr/>
      <dgm:t>
        <a:bodyPr/>
        <a:lstStyle/>
        <a:p>
          <a:endParaRPr lang="en-US" sz="2400"/>
        </a:p>
      </dgm:t>
    </dgm:pt>
    <dgm:pt modelId="{D8C0C70F-7B31-44C2-966D-DD156E33A78E}">
      <dgm:prSet custT="1"/>
      <dgm:spPr/>
      <dgm:t>
        <a:bodyPr/>
        <a:lstStyle/>
        <a:p>
          <a:r>
            <a:rPr lang="en-US" sz="3100" dirty="0"/>
            <a:t>Task: Maintain wellbeing and reduce turnover</a:t>
          </a:r>
        </a:p>
      </dgm:t>
    </dgm:pt>
    <dgm:pt modelId="{EABE05C2-B111-49F4-A81E-E2F7873C0B44}" type="parTrans" cxnId="{B4673357-07CF-4D29-BE47-EEC6141A5F67}">
      <dgm:prSet/>
      <dgm:spPr/>
      <dgm:t>
        <a:bodyPr/>
        <a:lstStyle/>
        <a:p>
          <a:endParaRPr lang="en-US" sz="2400"/>
        </a:p>
      </dgm:t>
    </dgm:pt>
    <dgm:pt modelId="{718CD797-2E1B-4854-8330-A17B5CB84D4F}" type="sibTrans" cxnId="{B4673357-07CF-4D29-BE47-EEC6141A5F67}">
      <dgm:prSet/>
      <dgm:spPr/>
      <dgm:t>
        <a:bodyPr/>
        <a:lstStyle/>
        <a:p>
          <a:endParaRPr lang="en-US" sz="2400"/>
        </a:p>
      </dgm:t>
    </dgm:pt>
    <dgm:pt modelId="{7A3B728A-001B-4053-8FCC-9C2CD828CA5C}">
      <dgm:prSet custT="1"/>
      <dgm:spPr/>
      <dgm:t>
        <a:bodyPr/>
        <a:lstStyle/>
        <a:p>
          <a:r>
            <a:rPr lang="en-US" sz="3100" dirty="0"/>
            <a:t>Action: Wellbeing initiatives and supportive leadership</a:t>
          </a:r>
        </a:p>
      </dgm:t>
    </dgm:pt>
    <dgm:pt modelId="{45F97D3A-20F0-438C-954A-394233EE2A8E}" type="parTrans" cxnId="{C33AAD58-848D-459F-A523-D2CC0BA2C8AE}">
      <dgm:prSet/>
      <dgm:spPr/>
      <dgm:t>
        <a:bodyPr/>
        <a:lstStyle/>
        <a:p>
          <a:endParaRPr lang="en-US" sz="2400"/>
        </a:p>
      </dgm:t>
    </dgm:pt>
    <dgm:pt modelId="{C75081F8-B2CD-4B47-8F67-8E00618DCBED}" type="sibTrans" cxnId="{C33AAD58-848D-459F-A523-D2CC0BA2C8AE}">
      <dgm:prSet/>
      <dgm:spPr/>
      <dgm:t>
        <a:bodyPr/>
        <a:lstStyle/>
        <a:p>
          <a:endParaRPr lang="en-US" sz="2400"/>
        </a:p>
      </dgm:t>
    </dgm:pt>
    <dgm:pt modelId="{DFC5334C-9D99-4929-92C8-411AF029D4AC}">
      <dgm:prSet custT="1"/>
      <dgm:spPr/>
      <dgm:t>
        <a:bodyPr/>
        <a:lstStyle/>
        <a:p>
          <a:r>
            <a:rPr lang="en-US" sz="3100" dirty="0"/>
            <a:t>Result: Limited impact without structural reform</a:t>
          </a:r>
        </a:p>
      </dgm:t>
    </dgm:pt>
    <dgm:pt modelId="{DCB193CE-25C4-43E4-AEA3-4849676BF5E5}" type="parTrans" cxnId="{03B03656-A9FF-4390-B6FE-2058EAC8F8F3}">
      <dgm:prSet/>
      <dgm:spPr/>
      <dgm:t>
        <a:bodyPr/>
        <a:lstStyle/>
        <a:p>
          <a:endParaRPr lang="en-US" sz="2400"/>
        </a:p>
      </dgm:t>
    </dgm:pt>
    <dgm:pt modelId="{0790D650-7109-4690-A3FE-B4F0A5D4CABD}" type="sibTrans" cxnId="{03B03656-A9FF-4390-B6FE-2058EAC8F8F3}">
      <dgm:prSet/>
      <dgm:spPr/>
      <dgm:t>
        <a:bodyPr/>
        <a:lstStyle/>
        <a:p>
          <a:endParaRPr lang="en-US" sz="2400"/>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4"/>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4"/>
      <dgm:spPr/>
    </dgm:pt>
    <dgm:pt modelId="{B84CBD19-4473-4FC6-843D-75D511CE2207}" type="pres">
      <dgm:prSet presAssocID="{CEFDCA5B-5766-4B30-AFDF-74635442DCED}" presName="dstNode" presStyleLbl="node1" presStyleIdx="0" presStyleCnt="4"/>
      <dgm:spPr/>
    </dgm:pt>
    <dgm:pt modelId="{972C1CE1-55BF-4A71-9186-61AB775F4188}" type="pres">
      <dgm:prSet presAssocID="{295D07C3-48A6-44D5-B093-689A72E78D1A}" presName="text_1" presStyleLbl="node1" presStyleIdx="0" presStyleCnt="4">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4"/>
      <dgm:spPr/>
    </dgm:pt>
    <dgm:pt modelId="{14DC2E0D-1A7E-4FBB-B46D-D646C8012692}" type="pres">
      <dgm:prSet presAssocID="{D8C0C70F-7B31-44C2-966D-DD156E33A78E}" presName="text_2" presStyleLbl="node1" presStyleIdx="1" presStyleCnt="4">
        <dgm:presLayoutVars>
          <dgm:bulletEnabled val="1"/>
        </dgm:presLayoutVars>
      </dgm:prSet>
      <dgm:spPr/>
    </dgm:pt>
    <dgm:pt modelId="{9377D28C-5D06-472E-BB60-BA157CBC6B9C}" type="pres">
      <dgm:prSet presAssocID="{D8C0C70F-7B31-44C2-966D-DD156E33A78E}" presName="accent_2" presStyleCnt="0"/>
      <dgm:spPr/>
    </dgm:pt>
    <dgm:pt modelId="{E0A2F4AC-666A-411E-BEA7-46BB1F01E911}" type="pres">
      <dgm:prSet presAssocID="{D8C0C70F-7B31-44C2-966D-DD156E33A78E}" presName="accentRepeatNode" presStyleLbl="solidFgAcc1" presStyleIdx="1" presStyleCnt="4"/>
      <dgm:spPr/>
    </dgm:pt>
    <dgm:pt modelId="{1A7706D7-B796-4EAE-A395-C46AFE4856BA}" type="pres">
      <dgm:prSet presAssocID="{7A3B728A-001B-4053-8FCC-9C2CD828CA5C}" presName="text_3" presStyleLbl="node1" presStyleIdx="2" presStyleCnt="4">
        <dgm:presLayoutVars>
          <dgm:bulletEnabled val="1"/>
        </dgm:presLayoutVars>
      </dgm:prSet>
      <dgm:spPr/>
    </dgm:pt>
    <dgm:pt modelId="{BA84E4DB-B9EF-40BF-8EDF-D291AC64E5E4}" type="pres">
      <dgm:prSet presAssocID="{7A3B728A-001B-4053-8FCC-9C2CD828CA5C}" presName="accent_3" presStyleCnt="0"/>
      <dgm:spPr/>
    </dgm:pt>
    <dgm:pt modelId="{A40C88FB-59FE-4427-8487-48516C444CA6}" type="pres">
      <dgm:prSet presAssocID="{7A3B728A-001B-4053-8FCC-9C2CD828CA5C}" presName="accentRepeatNode" presStyleLbl="solidFgAcc1" presStyleIdx="2" presStyleCnt="4"/>
      <dgm:spPr/>
    </dgm:pt>
    <dgm:pt modelId="{E1619F6B-4951-4F4D-A685-DE4418F65F15}" type="pres">
      <dgm:prSet presAssocID="{DFC5334C-9D99-4929-92C8-411AF029D4AC}" presName="text_4" presStyleLbl="node1" presStyleIdx="3" presStyleCnt="4">
        <dgm:presLayoutVars>
          <dgm:bulletEnabled val="1"/>
        </dgm:presLayoutVars>
      </dgm:prSet>
      <dgm:spPr/>
    </dgm:pt>
    <dgm:pt modelId="{1E0B2698-BFA4-47EA-9296-21F4E86CB513}" type="pres">
      <dgm:prSet presAssocID="{DFC5334C-9D99-4929-92C8-411AF029D4AC}" presName="accent_4" presStyleCnt="0"/>
      <dgm:spPr/>
    </dgm:pt>
    <dgm:pt modelId="{A0FEB5CD-291C-4714-908A-6E5929A8DC54}" type="pres">
      <dgm:prSet presAssocID="{DFC5334C-9D99-4929-92C8-411AF029D4AC}" presName="accentRepeatNode" presStyleLbl="solidFgAcc1" presStyleIdx="3" presStyleCnt="4"/>
      <dgm:spPr/>
    </dgm:pt>
  </dgm:ptLst>
  <dgm:cxnLst>
    <dgm:cxn modelId="{AF81604C-A11C-42F2-A586-40C1FEB4CFC5}" type="presOf" srcId="{CEFDCA5B-5766-4B30-AFDF-74635442DCED}" destId="{D2DA3047-2CB4-4E97-86D2-F06F0535988C}" srcOrd="0" destOrd="0" presId="urn:microsoft.com/office/officeart/2008/layout/VerticalCurvedList"/>
    <dgm:cxn modelId="{C384F754-0E6D-449A-AF54-66030C3FB0CD}" type="presOf" srcId="{D8C0C70F-7B31-44C2-966D-DD156E33A78E}" destId="{14DC2E0D-1A7E-4FBB-B46D-D646C8012692}" srcOrd="0" destOrd="0" presId="urn:microsoft.com/office/officeart/2008/layout/VerticalCurvedList"/>
    <dgm:cxn modelId="{03B03656-A9FF-4390-B6FE-2058EAC8F8F3}" srcId="{CEFDCA5B-5766-4B30-AFDF-74635442DCED}" destId="{DFC5334C-9D99-4929-92C8-411AF029D4AC}" srcOrd="3" destOrd="0" parTransId="{DCB193CE-25C4-43E4-AEA3-4849676BF5E5}" sibTransId="{0790D650-7109-4690-A3FE-B4F0A5D4CABD}"/>
    <dgm:cxn modelId="{B4673357-07CF-4D29-BE47-EEC6141A5F67}" srcId="{CEFDCA5B-5766-4B30-AFDF-74635442DCED}" destId="{D8C0C70F-7B31-44C2-966D-DD156E33A78E}" srcOrd="1" destOrd="0" parTransId="{EABE05C2-B111-49F4-A81E-E2F7873C0B44}" sibTransId="{718CD797-2E1B-4854-8330-A17B5CB84D4F}"/>
    <dgm:cxn modelId="{2502B177-3A84-4D38-909F-E184D05F6478}" srcId="{CEFDCA5B-5766-4B30-AFDF-74635442DCED}" destId="{295D07C3-48A6-44D5-B093-689A72E78D1A}" srcOrd="0" destOrd="0" parTransId="{B568F7A1-E8B7-4E38-A87A-F29ADBA23305}" sibTransId="{E523A6B5-7D37-4971-82A2-78371B7C2B91}"/>
    <dgm:cxn modelId="{C33AAD58-848D-459F-A523-D2CC0BA2C8AE}" srcId="{CEFDCA5B-5766-4B30-AFDF-74635442DCED}" destId="{7A3B728A-001B-4053-8FCC-9C2CD828CA5C}" srcOrd="2" destOrd="0" parTransId="{45F97D3A-20F0-438C-954A-394233EE2A8E}" sibTransId="{C75081F8-B2CD-4B47-8F67-8E00618DCBED}"/>
    <dgm:cxn modelId="{391E49AD-C36F-469C-B539-BFB93F85BF78}" type="presOf" srcId="{295D07C3-48A6-44D5-B093-689A72E78D1A}" destId="{972C1CE1-55BF-4A71-9186-61AB775F4188}" srcOrd="0" destOrd="0" presId="urn:microsoft.com/office/officeart/2008/layout/VerticalCurvedList"/>
    <dgm:cxn modelId="{0F555FE8-363C-44B2-B7E2-43890895CB83}" type="presOf" srcId="{E523A6B5-7D37-4971-82A2-78371B7C2B91}" destId="{6A9081F8-CD1C-44BD-82C2-8245AD86A292}" srcOrd="0" destOrd="0" presId="urn:microsoft.com/office/officeart/2008/layout/VerticalCurvedList"/>
    <dgm:cxn modelId="{E3599AF6-E731-45C7-91D9-7C54C1DB7A73}" type="presOf" srcId="{7A3B728A-001B-4053-8FCC-9C2CD828CA5C}" destId="{1A7706D7-B796-4EAE-A395-C46AFE4856BA}" srcOrd="0" destOrd="0" presId="urn:microsoft.com/office/officeart/2008/layout/VerticalCurvedList"/>
    <dgm:cxn modelId="{28056FFF-80A7-4C1D-9A4C-F04E148C4155}" type="presOf" srcId="{DFC5334C-9D99-4929-92C8-411AF029D4AC}" destId="{E1619F6B-4951-4F4D-A685-DE4418F65F15}"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743305C3-7166-4978-BF7D-32B1E307338F}" type="presParOf" srcId="{AEE457F4-43B0-4692-9707-8A73ACA0288B}" destId="{14DC2E0D-1A7E-4FBB-B46D-D646C8012692}" srcOrd="3" destOrd="0" presId="urn:microsoft.com/office/officeart/2008/layout/VerticalCurvedList"/>
    <dgm:cxn modelId="{1B8CEF98-5EA8-4A28-85CD-C95177E2490D}" type="presParOf" srcId="{AEE457F4-43B0-4692-9707-8A73ACA0288B}" destId="{9377D28C-5D06-472E-BB60-BA157CBC6B9C}" srcOrd="4" destOrd="0" presId="urn:microsoft.com/office/officeart/2008/layout/VerticalCurvedList"/>
    <dgm:cxn modelId="{900D56B2-84E4-4D81-AC29-E418F55EA2FE}" type="presParOf" srcId="{9377D28C-5D06-472E-BB60-BA157CBC6B9C}" destId="{E0A2F4AC-666A-411E-BEA7-46BB1F01E911}" srcOrd="0" destOrd="0" presId="urn:microsoft.com/office/officeart/2008/layout/VerticalCurvedList"/>
    <dgm:cxn modelId="{10F0D0C8-1FBD-40FD-AC56-C15B61982714}" type="presParOf" srcId="{AEE457F4-43B0-4692-9707-8A73ACA0288B}" destId="{1A7706D7-B796-4EAE-A395-C46AFE4856BA}" srcOrd="5" destOrd="0" presId="urn:microsoft.com/office/officeart/2008/layout/VerticalCurvedList"/>
    <dgm:cxn modelId="{BDA9867D-11EE-4EAD-97E1-9A8CA6953B0B}" type="presParOf" srcId="{AEE457F4-43B0-4692-9707-8A73ACA0288B}" destId="{BA84E4DB-B9EF-40BF-8EDF-D291AC64E5E4}" srcOrd="6" destOrd="0" presId="urn:microsoft.com/office/officeart/2008/layout/VerticalCurvedList"/>
    <dgm:cxn modelId="{2D952900-1216-474A-B71E-B4E11D2840AA}" type="presParOf" srcId="{BA84E4DB-B9EF-40BF-8EDF-D291AC64E5E4}" destId="{A40C88FB-59FE-4427-8487-48516C444CA6}" srcOrd="0" destOrd="0" presId="urn:microsoft.com/office/officeart/2008/layout/VerticalCurvedList"/>
    <dgm:cxn modelId="{EDA8DE42-025A-4731-BEFA-5986B3267861}" type="presParOf" srcId="{AEE457F4-43B0-4692-9707-8A73ACA0288B}" destId="{E1619F6B-4951-4F4D-A685-DE4418F65F15}" srcOrd="7" destOrd="0" presId="urn:microsoft.com/office/officeart/2008/layout/VerticalCurvedList"/>
    <dgm:cxn modelId="{44CBCF5A-D5F3-4A8E-BFB8-0CD0CC7CC1BC}" type="presParOf" srcId="{AEE457F4-43B0-4692-9707-8A73ACA0288B}" destId="{1E0B2698-BFA4-47EA-9296-21F4E86CB513}" srcOrd="8" destOrd="0" presId="urn:microsoft.com/office/officeart/2008/layout/VerticalCurvedList"/>
    <dgm:cxn modelId="{AF8706A0-8CFF-426C-9E61-AB80FB3C6FB0}" type="presParOf" srcId="{1E0B2698-BFA4-47EA-9296-21F4E86CB513}" destId="{A0FEB5CD-291C-4714-908A-6E5929A8DC5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GB" sz="3100" dirty="0"/>
            <a:t>Burnout and stigma are linked to </a:t>
          </a:r>
          <a:r>
            <a:rPr lang="en-GB" sz="3100" b="0" dirty="0"/>
            <a:t>turnover (Biswakarma et al., 2024)</a:t>
          </a:r>
          <a:endParaRPr lang="en-US" sz="3100" b="0" dirty="0"/>
        </a:p>
      </dgm:t>
    </dgm:pt>
    <dgm:pt modelId="{B568F7A1-E8B7-4E38-A87A-F29ADBA23305}" type="parTrans" cxnId="{2502B177-3A84-4D38-909F-E184D05F6478}">
      <dgm:prSet/>
      <dgm:spPr/>
      <dgm:t>
        <a:bodyPr/>
        <a:lstStyle/>
        <a:p>
          <a:pPr algn="l"/>
          <a:endParaRPr lang="en-US" sz="2400"/>
        </a:p>
      </dgm:t>
    </dgm:pt>
    <dgm:pt modelId="{E523A6B5-7D37-4971-82A2-78371B7C2B91}" type="sibTrans" cxnId="{2502B177-3A84-4D38-909F-E184D05F6478}">
      <dgm:prSet/>
      <dgm:spPr/>
      <dgm:t>
        <a:bodyPr/>
        <a:lstStyle/>
        <a:p>
          <a:pPr algn="l"/>
          <a:endParaRPr lang="en-US" sz="2400"/>
        </a:p>
      </dgm:t>
    </dgm:pt>
    <dgm:pt modelId="{3018126B-5268-46C9-8F53-CD4D0DFDE673}">
      <dgm:prSet custT="1"/>
      <dgm:spPr/>
      <dgm:t>
        <a:bodyPr/>
        <a:lstStyle/>
        <a:p>
          <a:pPr algn="l">
            <a:buNone/>
          </a:pPr>
          <a:r>
            <a:rPr lang="en-GB" sz="3100" dirty="0"/>
            <a:t>High turnover rates increase operational costs </a:t>
          </a:r>
          <a:endParaRPr lang="en-US" sz="3100" dirty="0"/>
        </a:p>
      </dgm:t>
    </dgm:pt>
    <dgm:pt modelId="{ADE74287-2E01-41F8-90BD-56F4020E3BD8}" type="parTrans" cxnId="{72A60B45-7C21-44C9-BF51-EC2B7C5E9EB3}">
      <dgm:prSet/>
      <dgm:spPr/>
      <dgm:t>
        <a:bodyPr/>
        <a:lstStyle/>
        <a:p>
          <a:pPr algn="l"/>
          <a:endParaRPr lang="en-US" sz="2400"/>
        </a:p>
      </dgm:t>
    </dgm:pt>
    <dgm:pt modelId="{A47739EB-E991-4DF9-87CD-C3D2DC707808}" type="sibTrans" cxnId="{72A60B45-7C21-44C9-BF51-EC2B7C5E9EB3}">
      <dgm:prSet/>
      <dgm:spPr/>
      <dgm:t>
        <a:bodyPr/>
        <a:lstStyle/>
        <a:p>
          <a:pPr algn="l"/>
          <a:endParaRPr lang="en-US" sz="2400"/>
        </a:p>
      </dgm:t>
    </dgm:pt>
    <dgm:pt modelId="{EFD5A3D0-C33C-4008-B1B4-A65DB61F82AD}">
      <dgm:prSet custT="1"/>
      <dgm:spPr/>
      <dgm:t>
        <a:bodyPr/>
        <a:lstStyle/>
        <a:p>
          <a:pPr algn="l">
            <a:buNone/>
          </a:pPr>
          <a:r>
            <a:rPr lang="en-GB" sz="3100" dirty="0"/>
            <a:t>Financial insecurity is a key stressor (</a:t>
          </a:r>
          <a:r>
            <a:rPr lang="en-US" sz="3100" dirty="0"/>
            <a:t>Baquero, 2023</a:t>
          </a:r>
          <a:r>
            <a:rPr lang="en-GB" sz="3100" dirty="0"/>
            <a:t>)</a:t>
          </a:r>
          <a:endParaRPr lang="en-US" sz="3100" dirty="0"/>
        </a:p>
      </dgm:t>
    </dgm:pt>
    <dgm:pt modelId="{8A6C376C-BEB6-4DD2-BC07-340CB30852DD}" type="parTrans" cxnId="{5D68B677-F18D-401F-889D-A0E738DFB804}">
      <dgm:prSet/>
      <dgm:spPr/>
      <dgm:t>
        <a:bodyPr/>
        <a:lstStyle/>
        <a:p>
          <a:pPr algn="l"/>
          <a:endParaRPr lang="en-US" sz="2400"/>
        </a:p>
      </dgm:t>
    </dgm:pt>
    <dgm:pt modelId="{43777B2D-5F19-4126-A5EF-9B91813AC020}" type="sibTrans" cxnId="{5D68B677-F18D-401F-889D-A0E738DFB804}">
      <dgm:prSet/>
      <dgm:spPr/>
      <dgm:t>
        <a:bodyPr/>
        <a:lstStyle/>
        <a:p>
          <a:pPr algn="l"/>
          <a:endParaRPr lang="en-US" sz="2400"/>
        </a:p>
      </dgm:t>
    </dgm:pt>
    <dgm:pt modelId="{FBD812A9-45E4-4F0E-B95C-FDB5D93DE613}" type="pres">
      <dgm:prSet presAssocID="{CEFDCA5B-5766-4B30-AFDF-74635442DCED}" presName="Name0" presStyleCnt="0">
        <dgm:presLayoutVars>
          <dgm:dir/>
          <dgm:animLvl val="lvl"/>
          <dgm:resizeHandles val="exact"/>
        </dgm:presLayoutVars>
      </dgm:prSet>
      <dgm:spPr/>
    </dgm:pt>
    <dgm:pt modelId="{2BC260C2-7BD8-46AA-AD07-8111DA31EBAE}" type="pres">
      <dgm:prSet presAssocID="{EFD5A3D0-C33C-4008-B1B4-A65DB61F82AD}" presName="boxAndChildren" presStyleCnt="0"/>
      <dgm:spPr/>
    </dgm:pt>
    <dgm:pt modelId="{A23C96AE-875D-463E-A3A6-164356D78C71}" type="pres">
      <dgm:prSet presAssocID="{EFD5A3D0-C33C-4008-B1B4-A65DB61F82AD}" presName="parentTextBox" presStyleLbl="node1" presStyleIdx="0" presStyleCnt="3"/>
      <dgm:spPr/>
    </dgm:pt>
    <dgm:pt modelId="{118F68FC-9A8A-4642-84F0-C0B578797CFE}" type="pres">
      <dgm:prSet presAssocID="{A47739EB-E991-4DF9-87CD-C3D2DC707808}" presName="sp" presStyleCnt="0"/>
      <dgm:spPr/>
    </dgm:pt>
    <dgm:pt modelId="{7EFC53C6-FD6B-4CF8-83DE-51B896EDD13B}" type="pres">
      <dgm:prSet presAssocID="{3018126B-5268-46C9-8F53-CD4D0DFDE673}" presName="arrowAndChildren" presStyleCnt="0"/>
      <dgm:spPr/>
    </dgm:pt>
    <dgm:pt modelId="{F2ED467F-F99D-4560-B300-BAE477798451}" type="pres">
      <dgm:prSet presAssocID="{3018126B-5268-46C9-8F53-CD4D0DFDE673}" presName="parentTextArrow" presStyleLbl="node1" presStyleIdx="1" presStyleCnt="3"/>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2" presStyleCnt="3"/>
      <dgm:spPr/>
    </dgm:pt>
  </dgm:ptLst>
  <dgm:cxnLst>
    <dgm:cxn modelId="{A677F73A-D9C7-41BA-B9C7-668800444E04}" type="presOf" srcId="{CEFDCA5B-5766-4B30-AFDF-74635442DCED}" destId="{FBD812A9-45E4-4F0E-B95C-FDB5D93DE613}" srcOrd="0" destOrd="0" presId="urn:microsoft.com/office/officeart/2005/8/layout/process4"/>
    <dgm:cxn modelId="{72A60B45-7C21-44C9-BF51-EC2B7C5E9EB3}" srcId="{CEFDCA5B-5766-4B30-AFDF-74635442DCED}" destId="{3018126B-5268-46C9-8F53-CD4D0DFDE673}" srcOrd="1" destOrd="0" parTransId="{ADE74287-2E01-41F8-90BD-56F4020E3BD8}" sibTransId="{A47739EB-E991-4DF9-87CD-C3D2DC707808}"/>
    <dgm:cxn modelId="{9317C14D-302B-4B55-8DA0-8CC36ABE58AC}" type="presOf" srcId="{EFD5A3D0-C33C-4008-B1B4-A65DB61F82AD}" destId="{A23C96AE-875D-463E-A3A6-164356D78C71}"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7EE85353-C67C-4406-AFEA-92001165BE66}" type="presOf" srcId="{3018126B-5268-46C9-8F53-CD4D0DFDE673}" destId="{F2ED467F-F99D-4560-B300-BAE477798451}"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5D68B677-F18D-401F-889D-A0E738DFB804}" srcId="{CEFDCA5B-5766-4B30-AFDF-74635442DCED}" destId="{EFD5A3D0-C33C-4008-B1B4-A65DB61F82AD}" srcOrd="2" destOrd="0" parTransId="{8A6C376C-BEB6-4DD2-BC07-340CB30852DD}" sibTransId="{43777B2D-5F19-4126-A5EF-9B91813AC020}"/>
    <dgm:cxn modelId="{32E614C5-4E62-4F3B-8FB9-F5586DEBFF09}" type="presParOf" srcId="{FBD812A9-45E4-4F0E-B95C-FDB5D93DE613}" destId="{2BC260C2-7BD8-46AA-AD07-8111DA31EBAE}" srcOrd="0" destOrd="0" presId="urn:microsoft.com/office/officeart/2005/8/layout/process4"/>
    <dgm:cxn modelId="{A8D5B8B5-D598-41BF-8D4F-F86D07BF5A5A}" type="presParOf" srcId="{2BC260C2-7BD8-46AA-AD07-8111DA31EBAE}" destId="{A23C96AE-875D-463E-A3A6-164356D78C71}" srcOrd="0" destOrd="0" presId="urn:microsoft.com/office/officeart/2005/8/layout/process4"/>
    <dgm:cxn modelId="{C6CEDA09-2E4B-48A3-941B-216D6B25FE84}" type="presParOf" srcId="{FBD812A9-45E4-4F0E-B95C-FDB5D93DE613}" destId="{118F68FC-9A8A-4642-84F0-C0B578797CFE}" srcOrd="1" destOrd="0" presId="urn:microsoft.com/office/officeart/2005/8/layout/process4"/>
    <dgm:cxn modelId="{387CD985-64FC-4DB4-AFE0-51AC077FF171}" type="presParOf" srcId="{FBD812A9-45E4-4F0E-B95C-FDB5D93DE613}" destId="{7EFC53C6-FD6B-4CF8-83DE-51B896EDD13B}" srcOrd="2" destOrd="0" presId="urn:microsoft.com/office/officeart/2005/8/layout/process4"/>
    <dgm:cxn modelId="{D134E2CE-C3A7-4D50-A3AD-1A3B2A7CDD88}" type="presParOf" srcId="{7EFC53C6-FD6B-4CF8-83DE-51B896EDD13B}" destId="{F2ED467F-F99D-4560-B300-BAE477798451}" srcOrd="0" destOrd="0" presId="urn:microsoft.com/office/officeart/2005/8/layout/process4"/>
    <dgm:cxn modelId="{44E1B23F-9CFC-45F0-8506-23672A5D6D91}" type="presParOf" srcId="{FBD812A9-45E4-4F0E-B95C-FDB5D93DE613}" destId="{7A78D724-CE40-459E-8E60-5BB6EFBF7ED6}" srcOrd="3" destOrd="0" presId="urn:microsoft.com/office/officeart/2005/8/layout/process4"/>
    <dgm:cxn modelId="{239CDA40-B93B-4494-9243-1AFFE0E83F30}" type="presParOf" srcId="{FBD812A9-45E4-4F0E-B95C-FDB5D93DE613}" destId="{27B275AE-A24E-4795-9FE4-CF9AE6AA7E07}" srcOrd="4"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GB" sz="3400" dirty="0"/>
            <a:t>It is concluded that burnout, stigma, and turnover are interconnected</a:t>
          </a:r>
          <a:endParaRPr lang="en-US" sz="3400" dirty="0"/>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dgm:spPr/>
      <dgm:t>
        <a:bodyPr/>
        <a:lstStyle/>
        <a:p>
          <a:endParaRPr lang="en-US" sz="2400"/>
        </a:p>
      </dgm:t>
    </dgm:pt>
    <dgm:pt modelId="{F54406E0-21FE-467E-B709-3B8F8DCB9220}">
      <dgm:prSet custT="1"/>
      <dgm:spPr/>
      <dgm:t>
        <a:bodyPr/>
        <a:lstStyle/>
        <a:p>
          <a:pPr>
            <a:buNone/>
          </a:pPr>
          <a:r>
            <a:rPr lang="en-GB" sz="3400" dirty="0"/>
            <a:t>Hospitality sector must address systemic issues</a:t>
          </a:r>
          <a:endParaRPr lang="en-US" sz="3400" dirty="0"/>
        </a:p>
      </dgm:t>
    </dgm:pt>
    <dgm:pt modelId="{2FFC6D2C-43D3-4023-8760-B657BA439599}" type="parTrans" cxnId="{D634ED8D-DDE3-4AD3-84AA-C61C4AA23415}">
      <dgm:prSet/>
      <dgm:spPr/>
      <dgm:t>
        <a:bodyPr/>
        <a:lstStyle/>
        <a:p>
          <a:endParaRPr lang="en-US" sz="2400"/>
        </a:p>
      </dgm:t>
    </dgm:pt>
    <dgm:pt modelId="{E54A409F-7993-46F7-BD7A-25CB56D38082}" type="sibTrans" cxnId="{D634ED8D-DDE3-4AD3-84AA-C61C4AA23415}">
      <dgm:prSet/>
      <dgm:spPr/>
      <dgm:t>
        <a:bodyPr/>
        <a:lstStyle/>
        <a:p>
          <a:endParaRPr lang="en-US" sz="2400"/>
        </a:p>
      </dgm:t>
    </dgm:pt>
    <dgm:pt modelId="{D775EE92-DE93-4E20-90B3-E3E959CE47F4}">
      <dgm:prSet custT="1"/>
      <dgm:spPr/>
      <dgm:t>
        <a:bodyPr/>
        <a:lstStyle/>
        <a:p>
          <a:pPr>
            <a:buNone/>
          </a:pPr>
          <a:r>
            <a:rPr lang="en-GB" sz="3400" dirty="0"/>
            <a:t>Implementing mental health policies is urgent</a:t>
          </a:r>
          <a:endParaRPr lang="en-US" sz="3400" dirty="0"/>
        </a:p>
      </dgm:t>
    </dgm:pt>
    <dgm:pt modelId="{A9287D42-5322-4AD4-B70B-4C7AEB9F0B01}" type="parTrans" cxnId="{CD9C3A56-BF7E-4DBE-A308-88915AEF5CF3}">
      <dgm:prSet/>
      <dgm:spPr/>
      <dgm:t>
        <a:bodyPr/>
        <a:lstStyle/>
        <a:p>
          <a:endParaRPr lang="en-US" sz="2400"/>
        </a:p>
      </dgm:t>
    </dgm:pt>
    <dgm:pt modelId="{12FB3C96-FFA9-46B5-8491-F4DDF1A0E420}" type="sibTrans" cxnId="{CD9C3A56-BF7E-4DBE-A308-88915AEF5CF3}">
      <dgm:prSet/>
      <dgm:spPr/>
      <dgm:t>
        <a:bodyPr/>
        <a:lstStyle/>
        <a:p>
          <a:endParaRPr lang="en-US" sz="2400"/>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3"/>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3"/>
      <dgm:spPr/>
    </dgm:pt>
    <dgm:pt modelId="{B84CBD19-4473-4FC6-843D-75D511CE2207}" type="pres">
      <dgm:prSet presAssocID="{CEFDCA5B-5766-4B30-AFDF-74635442DCED}" presName="dstNode" presStyleLbl="node1" presStyleIdx="0" presStyleCnt="3"/>
      <dgm:spPr/>
    </dgm:pt>
    <dgm:pt modelId="{972C1CE1-55BF-4A71-9186-61AB775F4188}" type="pres">
      <dgm:prSet presAssocID="{295D07C3-48A6-44D5-B093-689A72E78D1A}" presName="text_1" presStyleLbl="node1" presStyleIdx="0" presStyleCnt="3">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3"/>
      <dgm:spPr/>
    </dgm:pt>
    <dgm:pt modelId="{2924E322-D24F-4AD6-A478-DD1ABDA66ED4}" type="pres">
      <dgm:prSet presAssocID="{F54406E0-21FE-467E-B709-3B8F8DCB9220}" presName="text_2" presStyleLbl="node1" presStyleIdx="1" presStyleCnt="3">
        <dgm:presLayoutVars>
          <dgm:bulletEnabled val="1"/>
        </dgm:presLayoutVars>
      </dgm:prSet>
      <dgm:spPr/>
    </dgm:pt>
    <dgm:pt modelId="{75186E35-3628-4EBF-802D-8311F000B922}" type="pres">
      <dgm:prSet presAssocID="{F54406E0-21FE-467E-B709-3B8F8DCB9220}" presName="accent_2" presStyleCnt="0"/>
      <dgm:spPr/>
    </dgm:pt>
    <dgm:pt modelId="{C45265FF-10FA-483B-AEDA-55B81520783A}" type="pres">
      <dgm:prSet presAssocID="{F54406E0-21FE-467E-B709-3B8F8DCB9220}" presName="accentRepeatNode" presStyleLbl="solidFgAcc1" presStyleIdx="1" presStyleCnt="3"/>
      <dgm:spPr/>
    </dgm:pt>
    <dgm:pt modelId="{CE1968EF-7EC3-4B5C-9F42-647874698CD7}" type="pres">
      <dgm:prSet presAssocID="{D775EE92-DE93-4E20-90B3-E3E959CE47F4}" presName="text_3" presStyleLbl="node1" presStyleIdx="2" presStyleCnt="3">
        <dgm:presLayoutVars>
          <dgm:bulletEnabled val="1"/>
        </dgm:presLayoutVars>
      </dgm:prSet>
      <dgm:spPr/>
    </dgm:pt>
    <dgm:pt modelId="{3E29FC3D-11D0-4088-A85A-F0488F02D6DA}" type="pres">
      <dgm:prSet presAssocID="{D775EE92-DE93-4E20-90B3-E3E959CE47F4}" presName="accent_3" presStyleCnt="0"/>
      <dgm:spPr/>
    </dgm:pt>
    <dgm:pt modelId="{87FDA93E-2999-48AB-8B8B-1A05EC90D119}" type="pres">
      <dgm:prSet presAssocID="{D775EE92-DE93-4E20-90B3-E3E959CE47F4}" presName="accentRepeatNode" presStyleLbl="solidFgAcc1" presStyleIdx="2" presStyleCnt="3"/>
      <dgm:spPr/>
    </dgm:pt>
  </dgm:ptLst>
  <dgm:cxnLst>
    <dgm:cxn modelId="{2EB76F05-F2C9-4050-A4DE-CC2485C97B31}" type="presOf" srcId="{D775EE92-DE93-4E20-90B3-E3E959CE47F4}" destId="{CE1968EF-7EC3-4B5C-9F42-647874698CD7}" srcOrd="0" destOrd="0" presId="urn:microsoft.com/office/officeart/2008/layout/VerticalCurvedList"/>
    <dgm:cxn modelId="{AF81604C-A11C-42F2-A586-40C1FEB4CFC5}" type="presOf" srcId="{CEFDCA5B-5766-4B30-AFDF-74635442DCED}" destId="{D2DA3047-2CB4-4E97-86D2-F06F0535988C}" srcOrd="0" destOrd="0" presId="urn:microsoft.com/office/officeart/2008/layout/VerticalCurvedList"/>
    <dgm:cxn modelId="{CD9C3A56-BF7E-4DBE-A308-88915AEF5CF3}" srcId="{CEFDCA5B-5766-4B30-AFDF-74635442DCED}" destId="{D775EE92-DE93-4E20-90B3-E3E959CE47F4}" srcOrd="2" destOrd="0" parTransId="{A9287D42-5322-4AD4-B70B-4C7AEB9F0B01}" sibTransId="{12FB3C96-FFA9-46B5-8491-F4DDF1A0E420}"/>
    <dgm:cxn modelId="{2502B177-3A84-4D38-909F-E184D05F6478}" srcId="{CEFDCA5B-5766-4B30-AFDF-74635442DCED}" destId="{295D07C3-48A6-44D5-B093-689A72E78D1A}" srcOrd="0" destOrd="0" parTransId="{B568F7A1-E8B7-4E38-A87A-F29ADBA23305}" sibTransId="{E523A6B5-7D37-4971-82A2-78371B7C2B91}"/>
    <dgm:cxn modelId="{D634ED8D-DDE3-4AD3-84AA-C61C4AA23415}" srcId="{CEFDCA5B-5766-4B30-AFDF-74635442DCED}" destId="{F54406E0-21FE-467E-B709-3B8F8DCB9220}" srcOrd="1" destOrd="0" parTransId="{2FFC6D2C-43D3-4023-8760-B657BA439599}" sibTransId="{E54A409F-7993-46F7-BD7A-25CB56D38082}"/>
    <dgm:cxn modelId="{391E49AD-C36F-469C-B539-BFB93F85BF78}" type="presOf" srcId="{295D07C3-48A6-44D5-B093-689A72E78D1A}" destId="{972C1CE1-55BF-4A71-9186-61AB775F4188}" srcOrd="0" destOrd="0" presId="urn:microsoft.com/office/officeart/2008/layout/VerticalCurvedList"/>
    <dgm:cxn modelId="{D21F19B2-6DA7-41B5-A0CC-4FC9B7A7C6A0}" type="presOf" srcId="{F54406E0-21FE-467E-B709-3B8F8DCB9220}" destId="{2924E322-D24F-4AD6-A478-DD1ABDA66ED4}" srcOrd="0" destOrd="0" presId="urn:microsoft.com/office/officeart/2008/layout/VerticalCurvedList"/>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07A3960D-AD9C-421B-8859-67EC96D294C3}" type="presParOf" srcId="{AEE457F4-43B0-4692-9707-8A73ACA0288B}" destId="{2924E322-D24F-4AD6-A478-DD1ABDA66ED4}" srcOrd="3" destOrd="0" presId="urn:microsoft.com/office/officeart/2008/layout/VerticalCurvedList"/>
    <dgm:cxn modelId="{D11DBE03-7459-43CC-A17D-D7E93856B8F5}" type="presParOf" srcId="{AEE457F4-43B0-4692-9707-8A73ACA0288B}" destId="{75186E35-3628-4EBF-802D-8311F000B922}" srcOrd="4" destOrd="0" presId="urn:microsoft.com/office/officeart/2008/layout/VerticalCurvedList"/>
    <dgm:cxn modelId="{42AF6C71-D63B-498D-AC00-FA5FEDAA20FC}" type="presParOf" srcId="{75186E35-3628-4EBF-802D-8311F000B922}" destId="{C45265FF-10FA-483B-AEDA-55B81520783A}" srcOrd="0" destOrd="0" presId="urn:microsoft.com/office/officeart/2008/layout/VerticalCurvedList"/>
    <dgm:cxn modelId="{D7E65AAA-B13C-427D-9235-0581067F22C4}" type="presParOf" srcId="{AEE457F4-43B0-4692-9707-8A73ACA0288B}" destId="{CE1968EF-7EC3-4B5C-9F42-647874698CD7}" srcOrd="5" destOrd="0" presId="urn:microsoft.com/office/officeart/2008/layout/VerticalCurvedList"/>
    <dgm:cxn modelId="{DD8D5D51-61C4-4833-B1FB-E7614E75D148}" type="presParOf" srcId="{AEE457F4-43B0-4692-9707-8A73ACA0288B}" destId="{3E29FC3D-11D0-4088-A85A-F0488F02D6DA}" srcOrd="6" destOrd="0" presId="urn:microsoft.com/office/officeart/2008/layout/VerticalCurvedList"/>
    <dgm:cxn modelId="{A268640E-AC25-434B-A95C-FB561D864CE7}" type="presParOf" srcId="{3E29FC3D-11D0-4088-A85A-F0488F02D6DA}" destId="{87FDA93E-2999-48AB-8B8B-1A05EC90D11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r>
            <a:rPr lang="en-US" sz="3400" dirty="0"/>
            <a:t>Strategies: Flexible scheduling, workload management</a:t>
          </a:r>
        </a:p>
      </dgm:t>
    </dgm:pt>
    <dgm:pt modelId="{B568F7A1-E8B7-4E38-A87A-F29ADBA23305}" type="parTrans" cxnId="{2502B177-3A84-4D38-909F-E184D05F6478}">
      <dgm:prSet/>
      <dgm:spPr/>
      <dgm:t>
        <a:bodyPr/>
        <a:lstStyle/>
        <a:p>
          <a:endParaRPr lang="en-US" sz="2400"/>
        </a:p>
      </dgm:t>
    </dgm:pt>
    <dgm:pt modelId="{E523A6B5-7D37-4971-82A2-78371B7C2B91}" type="sibTrans" cxnId="{2502B177-3A84-4D38-909F-E184D05F6478}">
      <dgm:prSet custT="1"/>
      <dgm:spPr/>
      <dgm:t>
        <a:bodyPr/>
        <a:lstStyle/>
        <a:p>
          <a:endParaRPr lang="en-US" sz="2400" dirty="0"/>
        </a:p>
      </dgm:t>
    </dgm:pt>
    <dgm:pt modelId="{413479E3-2E8C-41AD-9973-682779CFC1D1}">
      <dgm:prSet custT="1"/>
      <dgm:spPr/>
      <dgm:t>
        <a:bodyPr/>
        <a:lstStyle/>
        <a:p>
          <a:pPr>
            <a:buNone/>
          </a:pPr>
          <a:r>
            <a:rPr lang="en-US" sz="3400" dirty="0"/>
            <a:t>Reduce stigma: Open communication and leadership-driven change</a:t>
          </a:r>
        </a:p>
      </dgm:t>
    </dgm:pt>
    <dgm:pt modelId="{6B4EE7CC-4E40-44F4-82CD-9A1245D860D0}" type="parTrans" cxnId="{97BA2BD3-A5E3-42C6-B7B2-4A5C198637CB}">
      <dgm:prSet/>
      <dgm:spPr/>
      <dgm:t>
        <a:bodyPr/>
        <a:lstStyle/>
        <a:p>
          <a:endParaRPr lang="en-US" sz="2400"/>
        </a:p>
      </dgm:t>
    </dgm:pt>
    <dgm:pt modelId="{D1B173DF-1EA8-407F-ABEF-B3862DA55F5D}" type="sibTrans" cxnId="{97BA2BD3-A5E3-42C6-B7B2-4A5C198637CB}">
      <dgm:prSet custT="1"/>
      <dgm:spPr/>
      <dgm:t>
        <a:bodyPr/>
        <a:lstStyle/>
        <a:p>
          <a:endParaRPr lang="en-US" sz="2400" dirty="0"/>
        </a:p>
      </dgm:t>
    </dgm:pt>
    <dgm:pt modelId="{69D87AD9-8AD1-4047-839B-2BACE13C5141}">
      <dgm:prSet custT="1"/>
      <dgm:spPr/>
      <dgm:t>
        <a:bodyPr/>
        <a:lstStyle/>
        <a:p>
          <a:pPr>
            <a:buNone/>
          </a:pPr>
          <a:r>
            <a:rPr lang="en-US" sz="3400" dirty="0"/>
            <a:t>Improve retention: Career development and work-life balance</a:t>
          </a:r>
        </a:p>
      </dgm:t>
    </dgm:pt>
    <dgm:pt modelId="{2FE707A1-2B59-4926-8A2C-D83BCCB15307}" type="parTrans" cxnId="{5AB20150-9562-4156-8503-60A79F417FF7}">
      <dgm:prSet/>
      <dgm:spPr/>
      <dgm:t>
        <a:bodyPr/>
        <a:lstStyle/>
        <a:p>
          <a:endParaRPr lang="en-US" sz="2400"/>
        </a:p>
      </dgm:t>
    </dgm:pt>
    <dgm:pt modelId="{576EF58C-04D6-4E5F-9995-4613F2AFC57C}" type="sibTrans" cxnId="{5AB20150-9562-4156-8503-60A79F417FF7}">
      <dgm:prSet/>
      <dgm:spPr/>
      <dgm:t>
        <a:bodyPr/>
        <a:lstStyle/>
        <a:p>
          <a:endParaRPr lang="en-US" sz="2400"/>
        </a:p>
      </dgm:t>
    </dgm:pt>
    <dgm:pt modelId="{E5765D68-47C7-4EC9-92B1-176F548EAD96}" type="pres">
      <dgm:prSet presAssocID="{CEFDCA5B-5766-4B30-AFDF-74635442DCED}" presName="outerComposite" presStyleCnt="0">
        <dgm:presLayoutVars>
          <dgm:chMax val="5"/>
          <dgm:dir/>
          <dgm:resizeHandles val="exact"/>
        </dgm:presLayoutVars>
      </dgm:prSet>
      <dgm:spPr/>
    </dgm:pt>
    <dgm:pt modelId="{66917F4F-3931-439E-A379-4BDD81E1ED2D}" type="pres">
      <dgm:prSet presAssocID="{CEFDCA5B-5766-4B30-AFDF-74635442DCED}" presName="dummyMaxCanvas" presStyleCnt="0">
        <dgm:presLayoutVars/>
      </dgm:prSet>
      <dgm:spPr/>
    </dgm:pt>
    <dgm:pt modelId="{CF287762-B383-49D4-B795-28D4619AB14F}" type="pres">
      <dgm:prSet presAssocID="{CEFDCA5B-5766-4B30-AFDF-74635442DCED}" presName="ThreeNodes_1" presStyleLbl="node1" presStyleIdx="0" presStyleCnt="3" custLinFactNeighborX="-150" custLinFactNeighborY="3196">
        <dgm:presLayoutVars>
          <dgm:bulletEnabled val="1"/>
        </dgm:presLayoutVars>
      </dgm:prSet>
      <dgm:spPr/>
    </dgm:pt>
    <dgm:pt modelId="{ACDAF242-E703-46F7-9C06-1F049163AD79}" type="pres">
      <dgm:prSet presAssocID="{CEFDCA5B-5766-4B30-AFDF-74635442DCED}" presName="ThreeNodes_2" presStyleLbl="node1" presStyleIdx="1" presStyleCnt="3">
        <dgm:presLayoutVars>
          <dgm:bulletEnabled val="1"/>
        </dgm:presLayoutVars>
      </dgm:prSet>
      <dgm:spPr/>
    </dgm:pt>
    <dgm:pt modelId="{A647B780-2E1B-4F56-8379-17F122C2CE21}" type="pres">
      <dgm:prSet presAssocID="{CEFDCA5B-5766-4B30-AFDF-74635442DCED}" presName="ThreeNodes_3" presStyleLbl="node1" presStyleIdx="2" presStyleCnt="3">
        <dgm:presLayoutVars>
          <dgm:bulletEnabled val="1"/>
        </dgm:presLayoutVars>
      </dgm:prSet>
      <dgm:spPr/>
    </dgm:pt>
    <dgm:pt modelId="{E22158BA-266D-41F1-856D-50A8C957B832}" type="pres">
      <dgm:prSet presAssocID="{CEFDCA5B-5766-4B30-AFDF-74635442DCED}" presName="ThreeConn_1-2" presStyleLbl="fgAccFollowNode1" presStyleIdx="0" presStyleCnt="2">
        <dgm:presLayoutVars>
          <dgm:bulletEnabled val="1"/>
        </dgm:presLayoutVars>
      </dgm:prSet>
      <dgm:spPr/>
    </dgm:pt>
    <dgm:pt modelId="{AE19EA78-A97A-42D8-A157-D543B8337F3F}" type="pres">
      <dgm:prSet presAssocID="{CEFDCA5B-5766-4B30-AFDF-74635442DCED}" presName="ThreeConn_2-3" presStyleLbl="fgAccFollowNode1" presStyleIdx="1" presStyleCnt="2">
        <dgm:presLayoutVars>
          <dgm:bulletEnabled val="1"/>
        </dgm:presLayoutVars>
      </dgm:prSet>
      <dgm:spPr/>
    </dgm:pt>
    <dgm:pt modelId="{927DE121-2B91-42CF-9DDB-8C0AD9D7EF00}" type="pres">
      <dgm:prSet presAssocID="{CEFDCA5B-5766-4B30-AFDF-74635442DCED}" presName="ThreeNodes_1_text" presStyleLbl="node1" presStyleIdx="2" presStyleCnt="3">
        <dgm:presLayoutVars>
          <dgm:bulletEnabled val="1"/>
        </dgm:presLayoutVars>
      </dgm:prSet>
      <dgm:spPr/>
    </dgm:pt>
    <dgm:pt modelId="{C8C92AD3-FE46-413C-9A9E-571FA9666B01}" type="pres">
      <dgm:prSet presAssocID="{CEFDCA5B-5766-4B30-AFDF-74635442DCED}" presName="ThreeNodes_2_text" presStyleLbl="node1" presStyleIdx="2" presStyleCnt="3">
        <dgm:presLayoutVars>
          <dgm:bulletEnabled val="1"/>
        </dgm:presLayoutVars>
      </dgm:prSet>
      <dgm:spPr/>
    </dgm:pt>
    <dgm:pt modelId="{1ABCDFB6-8318-4647-8B9E-803EDAE20EEA}" type="pres">
      <dgm:prSet presAssocID="{CEFDCA5B-5766-4B30-AFDF-74635442DCED}" presName="ThreeNodes_3_text" presStyleLbl="node1" presStyleIdx="2" presStyleCnt="3">
        <dgm:presLayoutVars>
          <dgm:bulletEnabled val="1"/>
        </dgm:presLayoutVars>
      </dgm:prSet>
      <dgm:spPr/>
    </dgm:pt>
  </dgm:ptLst>
  <dgm:cxnLst>
    <dgm:cxn modelId="{3EBB4E2B-5413-44DB-99E4-E794BBEB6D32}" type="presOf" srcId="{413479E3-2E8C-41AD-9973-682779CFC1D1}" destId="{ACDAF242-E703-46F7-9C06-1F049163AD79}" srcOrd="0" destOrd="0" presId="urn:microsoft.com/office/officeart/2005/8/layout/vProcess5"/>
    <dgm:cxn modelId="{5AB20150-9562-4156-8503-60A79F417FF7}" srcId="{CEFDCA5B-5766-4B30-AFDF-74635442DCED}" destId="{69D87AD9-8AD1-4047-839B-2BACE13C5141}" srcOrd="2" destOrd="0" parTransId="{2FE707A1-2B59-4926-8A2C-D83BCCB15307}" sibTransId="{576EF58C-04D6-4E5F-9995-4613F2AFC57C}"/>
    <dgm:cxn modelId="{2502B177-3A84-4D38-909F-E184D05F6478}" srcId="{CEFDCA5B-5766-4B30-AFDF-74635442DCED}" destId="{295D07C3-48A6-44D5-B093-689A72E78D1A}" srcOrd="0" destOrd="0" parTransId="{B568F7A1-E8B7-4E38-A87A-F29ADBA23305}" sibTransId="{E523A6B5-7D37-4971-82A2-78371B7C2B91}"/>
    <dgm:cxn modelId="{B28A1989-9121-430D-A4D5-4AD23DB8FE1D}" type="presOf" srcId="{69D87AD9-8AD1-4047-839B-2BACE13C5141}" destId="{A647B780-2E1B-4F56-8379-17F122C2CE21}" srcOrd="0" destOrd="0" presId="urn:microsoft.com/office/officeart/2005/8/layout/vProcess5"/>
    <dgm:cxn modelId="{C84F9692-052F-42D9-A844-847AFCAD5FA4}" type="presOf" srcId="{E523A6B5-7D37-4971-82A2-78371B7C2B91}" destId="{E22158BA-266D-41F1-856D-50A8C957B832}" srcOrd="0" destOrd="0" presId="urn:microsoft.com/office/officeart/2005/8/layout/vProcess5"/>
    <dgm:cxn modelId="{4587529E-5C19-41E5-8F24-63AE30B6D91D}" type="presOf" srcId="{295D07C3-48A6-44D5-B093-689A72E78D1A}" destId="{927DE121-2B91-42CF-9DDB-8C0AD9D7EF00}" srcOrd="1" destOrd="0" presId="urn:microsoft.com/office/officeart/2005/8/layout/vProcess5"/>
    <dgm:cxn modelId="{8BD0B1A4-B535-4B0A-A7ED-CFD637647099}" type="presOf" srcId="{295D07C3-48A6-44D5-B093-689A72E78D1A}" destId="{CF287762-B383-49D4-B795-28D4619AB14F}" srcOrd="0" destOrd="0" presId="urn:microsoft.com/office/officeart/2005/8/layout/vProcess5"/>
    <dgm:cxn modelId="{05FB76B5-2D90-4448-842B-933AB964F61C}" type="presOf" srcId="{413479E3-2E8C-41AD-9973-682779CFC1D1}" destId="{C8C92AD3-FE46-413C-9A9E-571FA9666B01}" srcOrd="1" destOrd="0" presId="urn:microsoft.com/office/officeart/2005/8/layout/vProcess5"/>
    <dgm:cxn modelId="{AB57F1BB-AD27-41E6-B4B4-3ED65E301FCF}" type="presOf" srcId="{69D87AD9-8AD1-4047-839B-2BACE13C5141}" destId="{1ABCDFB6-8318-4647-8B9E-803EDAE20EEA}" srcOrd="1" destOrd="0" presId="urn:microsoft.com/office/officeart/2005/8/layout/vProcess5"/>
    <dgm:cxn modelId="{B7DEFDCA-AB74-4831-A93A-832D95949C8C}" type="presOf" srcId="{D1B173DF-1EA8-407F-ABEF-B3862DA55F5D}" destId="{AE19EA78-A97A-42D8-A157-D543B8337F3F}" srcOrd="0" destOrd="0" presId="urn:microsoft.com/office/officeart/2005/8/layout/vProcess5"/>
    <dgm:cxn modelId="{97BA2BD3-A5E3-42C6-B7B2-4A5C198637CB}" srcId="{CEFDCA5B-5766-4B30-AFDF-74635442DCED}" destId="{413479E3-2E8C-41AD-9973-682779CFC1D1}" srcOrd="1" destOrd="0" parTransId="{6B4EE7CC-4E40-44F4-82CD-9A1245D860D0}" sibTransId="{D1B173DF-1EA8-407F-ABEF-B3862DA55F5D}"/>
    <dgm:cxn modelId="{760F90D4-C7F9-4B56-82A0-D3A07E53620E}" type="presOf" srcId="{CEFDCA5B-5766-4B30-AFDF-74635442DCED}" destId="{E5765D68-47C7-4EC9-92B1-176F548EAD96}" srcOrd="0" destOrd="0" presId="urn:microsoft.com/office/officeart/2005/8/layout/vProcess5"/>
    <dgm:cxn modelId="{B43E8F0D-3F39-466B-8643-5809C2BB3A93}" type="presParOf" srcId="{E5765D68-47C7-4EC9-92B1-176F548EAD96}" destId="{66917F4F-3931-439E-A379-4BDD81E1ED2D}" srcOrd="0" destOrd="0" presId="urn:microsoft.com/office/officeart/2005/8/layout/vProcess5"/>
    <dgm:cxn modelId="{6D6B7139-D235-4113-B384-57068D630B9C}" type="presParOf" srcId="{E5765D68-47C7-4EC9-92B1-176F548EAD96}" destId="{CF287762-B383-49D4-B795-28D4619AB14F}" srcOrd="1" destOrd="0" presId="urn:microsoft.com/office/officeart/2005/8/layout/vProcess5"/>
    <dgm:cxn modelId="{E6558DA6-6B97-45AA-B41D-41B243BC9EC1}" type="presParOf" srcId="{E5765D68-47C7-4EC9-92B1-176F548EAD96}" destId="{ACDAF242-E703-46F7-9C06-1F049163AD79}" srcOrd="2" destOrd="0" presId="urn:microsoft.com/office/officeart/2005/8/layout/vProcess5"/>
    <dgm:cxn modelId="{35EF03B9-C917-4CC6-AFCB-714EB425E501}" type="presParOf" srcId="{E5765D68-47C7-4EC9-92B1-176F548EAD96}" destId="{A647B780-2E1B-4F56-8379-17F122C2CE21}" srcOrd="3" destOrd="0" presId="urn:microsoft.com/office/officeart/2005/8/layout/vProcess5"/>
    <dgm:cxn modelId="{BED599B3-8B37-4001-976D-8AD6EF0C3FA9}" type="presParOf" srcId="{E5765D68-47C7-4EC9-92B1-176F548EAD96}" destId="{E22158BA-266D-41F1-856D-50A8C957B832}" srcOrd="4" destOrd="0" presId="urn:microsoft.com/office/officeart/2005/8/layout/vProcess5"/>
    <dgm:cxn modelId="{DB49D58E-76D2-4BE9-980A-8D4433456781}" type="presParOf" srcId="{E5765D68-47C7-4EC9-92B1-176F548EAD96}" destId="{AE19EA78-A97A-42D8-A157-D543B8337F3F}" srcOrd="5" destOrd="0" presId="urn:microsoft.com/office/officeart/2005/8/layout/vProcess5"/>
    <dgm:cxn modelId="{702EAE13-8088-42DC-B597-B2AE845E93B5}" type="presParOf" srcId="{E5765D68-47C7-4EC9-92B1-176F548EAD96}" destId="{927DE121-2B91-42CF-9DDB-8C0AD9D7EF00}" srcOrd="6" destOrd="0" presId="urn:microsoft.com/office/officeart/2005/8/layout/vProcess5"/>
    <dgm:cxn modelId="{B45D4178-BA62-49E3-ABBA-217E31A7F31F}" type="presParOf" srcId="{E5765D68-47C7-4EC9-92B1-176F548EAD96}" destId="{C8C92AD3-FE46-413C-9A9E-571FA9666B01}" srcOrd="7" destOrd="0" presId="urn:microsoft.com/office/officeart/2005/8/layout/vProcess5"/>
    <dgm:cxn modelId="{08D25722-4BCA-4525-90EB-58E1984AF731}" type="presParOf" srcId="{E5765D68-47C7-4EC9-92B1-176F548EAD96}" destId="{1ABCDFB6-8318-4647-8B9E-803EDAE20EE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53862-0AC8-4FD6-81C1-40B31308B10B}">
      <dsp:nvSpPr>
        <dsp:cNvPr id="0" name=""/>
        <dsp:cNvSpPr/>
      </dsp:nvSpPr>
      <dsp:spPr>
        <a:xfrm>
          <a:off x="0" y="0"/>
          <a:ext cx="8910986" cy="1764701"/>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The hospitality industry faces a significant mental health crisis affecting </a:t>
          </a:r>
          <a:r>
            <a:rPr lang="en-GB" sz="3000" b="0" kern="1200" dirty="0"/>
            <a:t>employees (Ghazali et al., 2024)</a:t>
          </a:r>
          <a:endParaRPr lang="en-US" sz="3000" b="0" kern="1200" dirty="0"/>
        </a:p>
      </dsp:txBody>
      <dsp:txXfrm>
        <a:off x="51686" y="51686"/>
        <a:ext cx="7006737" cy="1661329"/>
      </dsp:txXfrm>
    </dsp:sp>
    <dsp:sp modelId="{F4C581B3-3103-44E5-B226-FF62D3B264B6}">
      <dsp:nvSpPr>
        <dsp:cNvPr id="0" name=""/>
        <dsp:cNvSpPr/>
      </dsp:nvSpPr>
      <dsp:spPr>
        <a:xfrm>
          <a:off x="731728" y="2058817"/>
          <a:ext cx="8910986" cy="1764701"/>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Burnout, stigma, and staff turnover are key contributors to this ongoing issue</a:t>
          </a:r>
          <a:endParaRPr lang="en-US" sz="3000" kern="1200" dirty="0"/>
        </a:p>
      </dsp:txBody>
      <dsp:txXfrm>
        <a:off x="783414" y="2110503"/>
        <a:ext cx="6874295" cy="1661329"/>
      </dsp:txXfrm>
    </dsp:sp>
    <dsp:sp modelId="{9F3D9CFE-811F-40E2-B443-D0DD32DB9B9B}">
      <dsp:nvSpPr>
        <dsp:cNvPr id="0" name=""/>
        <dsp:cNvSpPr/>
      </dsp:nvSpPr>
      <dsp:spPr>
        <a:xfrm>
          <a:off x="1572527" y="4117635"/>
          <a:ext cx="8910986" cy="1764701"/>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Mental health challenges disrupt employee well-being, performance, and business success in hospitality </a:t>
          </a:r>
          <a:endParaRPr lang="en-US" sz="3000" kern="1200" dirty="0"/>
        </a:p>
      </dsp:txBody>
      <dsp:txXfrm>
        <a:off x="1624213" y="4169321"/>
        <a:ext cx="6874295" cy="1661329"/>
      </dsp:txXfrm>
    </dsp:sp>
    <dsp:sp modelId="{32CC46FC-DF3C-4D6C-8929-9F4B18F3C211}">
      <dsp:nvSpPr>
        <dsp:cNvPr id="0" name=""/>
        <dsp:cNvSpPr/>
      </dsp:nvSpPr>
      <dsp:spPr>
        <a:xfrm>
          <a:off x="7203663" y="1414797"/>
          <a:ext cx="1147055" cy="1147055"/>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dirty="0"/>
        </a:p>
      </dsp:txBody>
      <dsp:txXfrm>
        <a:off x="7461750" y="1414797"/>
        <a:ext cx="630881" cy="863159"/>
      </dsp:txXfrm>
    </dsp:sp>
    <dsp:sp modelId="{880D4853-8F5F-43DB-8CA9-305F01CA0503}">
      <dsp:nvSpPr>
        <dsp:cNvPr id="0" name=""/>
        <dsp:cNvSpPr/>
      </dsp:nvSpPr>
      <dsp:spPr>
        <a:xfrm>
          <a:off x="7285279" y="3309086"/>
          <a:ext cx="1147055" cy="1147055"/>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dirty="0"/>
        </a:p>
      </dsp:txBody>
      <dsp:txXfrm>
        <a:off x="7543366" y="3309086"/>
        <a:ext cx="630881" cy="8631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529506"/>
          <a:ext cx="9668642" cy="1482974"/>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High turnover rates in hospitality</a:t>
          </a:r>
          <a:endParaRPr lang="en-US" sz="3400" kern="1200" dirty="0"/>
        </a:p>
      </dsp:txBody>
      <dsp:txXfrm>
        <a:off x="72393" y="601899"/>
        <a:ext cx="9523856" cy="1338188"/>
      </dsp:txXfrm>
    </dsp:sp>
    <dsp:sp modelId="{7A8E5ED5-2DF4-4FC7-AB71-D9EC6EA41BD4}">
      <dsp:nvSpPr>
        <dsp:cNvPr id="0" name=""/>
        <dsp:cNvSpPr/>
      </dsp:nvSpPr>
      <dsp:spPr>
        <a:xfrm>
          <a:off x="0" y="2199681"/>
          <a:ext cx="9668642" cy="1482974"/>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Financial costs of burnout and turnover</a:t>
          </a:r>
          <a:endParaRPr lang="en-US" sz="3400" kern="1200" dirty="0"/>
        </a:p>
      </dsp:txBody>
      <dsp:txXfrm>
        <a:off x="72393" y="2272074"/>
        <a:ext cx="9523856" cy="1338188"/>
      </dsp:txXfrm>
    </dsp:sp>
    <dsp:sp modelId="{4D396AC0-577C-41D4-BA45-813635519380}">
      <dsp:nvSpPr>
        <dsp:cNvPr id="0" name=""/>
        <dsp:cNvSpPr/>
      </dsp:nvSpPr>
      <dsp:spPr>
        <a:xfrm>
          <a:off x="0" y="3869856"/>
          <a:ext cx="9668642" cy="1482974"/>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Burnout affects workforce stability, and service quality (Saito et al., 2025)</a:t>
          </a:r>
          <a:endParaRPr lang="en-US" sz="3400" kern="1200" dirty="0"/>
        </a:p>
      </dsp:txBody>
      <dsp:txXfrm>
        <a:off x="72393" y="3942249"/>
        <a:ext cx="9523856" cy="13381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0EB61-F0D6-4F09-84E7-6ACE4D746CEE}">
      <dsp:nvSpPr>
        <dsp:cNvPr id="0" name=""/>
        <dsp:cNvSpPr/>
      </dsp:nvSpPr>
      <dsp:spPr>
        <a:xfrm>
          <a:off x="0" y="3599415"/>
          <a:ext cx="8738200" cy="1181131"/>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l" defTabSz="1289050">
            <a:lnSpc>
              <a:spcPct val="90000"/>
            </a:lnSpc>
            <a:spcBef>
              <a:spcPct val="0"/>
            </a:spcBef>
            <a:spcAft>
              <a:spcPct val="35000"/>
            </a:spcAft>
            <a:buNone/>
          </a:pPr>
          <a:r>
            <a:rPr lang="en-GB" sz="2900" kern="1200" dirty="0"/>
            <a:t>Staff turnover: Burnout leads to higher turnover rates.</a:t>
          </a:r>
          <a:endParaRPr lang="en-US" sz="2900" kern="1200" dirty="0"/>
        </a:p>
      </dsp:txBody>
      <dsp:txXfrm>
        <a:off x="0" y="3599415"/>
        <a:ext cx="8738200" cy="1181131"/>
      </dsp:txXfrm>
    </dsp:sp>
    <dsp:sp modelId="{509126DD-E097-4A07-889B-F052FC559BF5}">
      <dsp:nvSpPr>
        <dsp:cNvPr id="0" name=""/>
        <dsp:cNvSpPr/>
      </dsp:nvSpPr>
      <dsp:spPr>
        <a:xfrm rot="10800000">
          <a:off x="0" y="1799707"/>
          <a:ext cx="8738200" cy="1816579"/>
        </a:xfrm>
        <a:prstGeom prst="upArrowCallou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l" defTabSz="1289050">
            <a:lnSpc>
              <a:spcPct val="90000"/>
            </a:lnSpc>
            <a:spcBef>
              <a:spcPct val="0"/>
            </a:spcBef>
            <a:spcAft>
              <a:spcPct val="35000"/>
            </a:spcAft>
            <a:buNone/>
          </a:pPr>
          <a:r>
            <a:rPr lang="en-GB" sz="2900" kern="1200" dirty="0"/>
            <a:t>Mental health stigma: Prevents employees from seeking support </a:t>
          </a:r>
          <a:r>
            <a:rPr lang="en-GB" sz="2900" b="1" kern="1200" dirty="0"/>
            <a:t>(</a:t>
          </a:r>
          <a:r>
            <a:rPr lang="en-US" sz="2900" kern="1200" dirty="0"/>
            <a:t>Ghazali et al., 2024</a:t>
          </a:r>
          <a:r>
            <a:rPr lang="en-GB" sz="2900" b="1" kern="1200" dirty="0"/>
            <a:t>)</a:t>
          </a:r>
          <a:r>
            <a:rPr lang="en-GB" sz="2900" kern="1200" dirty="0"/>
            <a:t>.</a:t>
          </a:r>
          <a:endParaRPr lang="en-US" sz="2900" kern="1200" dirty="0"/>
        </a:p>
      </dsp:txBody>
      <dsp:txXfrm rot="10800000">
        <a:off x="0" y="1799707"/>
        <a:ext cx="8738200" cy="1180359"/>
      </dsp:txXfrm>
    </dsp:sp>
    <dsp:sp modelId="{D954ADED-FD56-4EEF-A88C-0168D026C81B}">
      <dsp:nvSpPr>
        <dsp:cNvPr id="0" name=""/>
        <dsp:cNvSpPr/>
      </dsp:nvSpPr>
      <dsp:spPr>
        <a:xfrm rot="10800000">
          <a:off x="0" y="844"/>
          <a:ext cx="8738200" cy="1816579"/>
        </a:xfrm>
        <a:prstGeom prst="upArrowCallou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l" defTabSz="1289050">
            <a:lnSpc>
              <a:spcPct val="90000"/>
            </a:lnSpc>
            <a:spcBef>
              <a:spcPct val="0"/>
            </a:spcBef>
            <a:spcAft>
              <a:spcPct val="35000"/>
            </a:spcAft>
            <a:buNone/>
          </a:pPr>
          <a:r>
            <a:rPr lang="en-GB" sz="2900" kern="1200" dirty="0"/>
            <a:t>Burnout: Emotional exhaustion, depersonalisation, reduced accomplishment (Üngüren et al., 2024)</a:t>
          </a:r>
          <a:endParaRPr lang="en-US" sz="2900" kern="1200" dirty="0"/>
        </a:p>
      </dsp:txBody>
      <dsp:txXfrm rot="10800000">
        <a:off x="0" y="844"/>
        <a:ext cx="8738200" cy="11803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6902804" y="-1055839"/>
          <a:ext cx="8218884" cy="8218884"/>
        </a:xfrm>
        <a:prstGeom prst="blockArc">
          <a:avLst>
            <a:gd name="adj1" fmla="val 18900000"/>
            <a:gd name="adj2" fmla="val 2700000"/>
            <a:gd name="adj3" fmla="val 263"/>
          </a:avLst>
        </a:prstGeom>
        <a:noFill/>
        <a:ln w="15875"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847680" y="610720"/>
          <a:ext cx="13348276" cy="1221441"/>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Qualitative secondary data collection</a:t>
          </a:r>
          <a:endParaRPr lang="en-US" sz="3100" kern="1200" dirty="0"/>
        </a:p>
      </dsp:txBody>
      <dsp:txXfrm>
        <a:off x="847680" y="610720"/>
        <a:ext cx="13348276" cy="1221441"/>
      </dsp:txXfrm>
    </dsp:sp>
    <dsp:sp modelId="{0950C029-AE77-4158-BC33-41E817685706}">
      <dsp:nvSpPr>
        <dsp:cNvPr id="0" name=""/>
        <dsp:cNvSpPr/>
      </dsp:nvSpPr>
      <dsp:spPr>
        <a:xfrm>
          <a:off x="84279" y="458040"/>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250E553F-8B0F-4BAE-9912-EC172B98691C}">
      <dsp:nvSpPr>
        <dsp:cNvPr id="0" name=""/>
        <dsp:cNvSpPr/>
      </dsp:nvSpPr>
      <dsp:spPr>
        <a:xfrm>
          <a:off x="1291674" y="2442882"/>
          <a:ext cx="12904282" cy="1221441"/>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Peer-reviewed journal articles from recent years has been analysed</a:t>
          </a:r>
          <a:endParaRPr lang="en-US" sz="3100" kern="1200" dirty="0"/>
        </a:p>
      </dsp:txBody>
      <dsp:txXfrm>
        <a:off x="1291674" y="2442882"/>
        <a:ext cx="12904282" cy="1221441"/>
      </dsp:txXfrm>
    </dsp:sp>
    <dsp:sp modelId="{25C26FFF-5F71-49F6-8EF3-85D052E45D70}">
      <dsp:nvSpPr>
        <dsp:cNvPr id="0" name=""/>
        <dsp:cNvSpPr/>
      </dsp:nvSpPr>
      <dsp:spPr>
        <a:xfrm>
          <a:off x="528273" y="2290202"/>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A7B6C013-B56D-4119-B849-37890FAA20C3}">
      <dsp:nvSpPr>
        <dsp:cNvPr id="0" name=""/>
        <dsp:cNvSpPr/>
      </dsp:nvSpPr>
      <dsp:spPr>
        <a:xfrm>
          <a:off x="847680" y="4275044"/>
          <a:ext cx="13348276" cy="1221441"/>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78740" rIns="78740" bIns="78740" numCol="1" spcCol="1270" anchor="ctr" anchorCtr="0">
          <a:noAutofit/>
        </a:bodyPr>
        <a:lstStyle/>
        <a:p>
          <a:pPr marL="0" lvl="0" indent="0" algn="l" defTabSz="1377950">
            <a:lnSpc>
              <a:spcPct val="90000"/>
            </a:lnSpc>
            <a:spcBef>
              <a:spcPct val="0"/>
            </a:spcBef>
            <a:spcAft>
              <a:spcPct val="35000"/>
            </a:spcAft>
            <a:buNone/>
          </a:pPr>
          <a:r>
            <a:rPr lang="en-US" sz="3100" kern="1200" dirty="0"/>
            <a:t>Government reports and industry publications also used </a:t>
          </a:r>
          <a:r>
            <a:rPr lang="en-GB" sz="3100" kern="1200" dirty="0"/>
            <a:t>(DCMS, 2019)</a:t>
          </a:r>
          <a:endParaRPr lang="en-US" sz="3100" kern="1200" dirty="0"/>
        </a:p>
      </dsp:txBody>
      <dsp:txXfrm>
        <a:off x="847680" y="4275044"/>
        <a:ext cx="13348276" cy="1221441"/>
      </dsp:txXfrm>
    </dsp:sp>
    <dsp:sp modelId="{3C6C0488-A352-42EF-943D-C9FEE4E9CFE9}">
      <dsp:nvSpPr>
        <dsp:cNvPr id="0" name=""/>
        <dsp:cNvSpPr/>
      </dsp:nvSpPr>
      <dsp:spPr>
        <a:xfrm>
          <a:off x="84279" y="4122364"/>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07684-A54F-4F78-8AB6-3AEB9176BFBE}">
      <dsp:nvSpPr>
        <dsp:cNvPr id="0" name=""/>
        <dsp:cNvSpPr/>
      </dsp:nvSpPr>
      <dsp:spPr>
        <a:xfrm>
          <a:off x="0" y="0"/>
          <a:ext cx="8169484" cy="1567984"/>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Political: Lack of enforced </a:t>
          </a:r>
          <a:r>
            <a:rPr lang="en-GB" sz="3100" kern="1200" dirty="0" err="1"/>
            <a:t>labor</a:t>
          </a:r>
          <a:r>
            <a:rPr lang="en-GB" sz="3100" kern="1200" dirty="0"/>
            <a:t> laws </a:t>
          </a:r>
          <a:endParaRPr lang="en-US" sz="3100" kern="1200" dirty="0"/>
        </a:p>
      </dsp:txBody>
      <dsp:txXfrm>
        <a:off x="45925" y="45925"/>
        <a:ext cx="6477505" cy="1476134"/>
      </dsp:txXfrm>
    </dsp:sp>
    <dsp:sp modelId="{B1C9EDDD-76B9-4653-9509-A44B1C90208D}">
      <dsp:nvSpPr>
        <dsp:cNvPr id="0" name=""/>
        <dsp:cNvSpPr/>
      </dsp:nvSpPr>
      <dsp:spPr>
        <a:xfrm>
          <a:off x="720836" y="1829315"/>
          <a:ext cx="8169484" cy="1567984"/>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Economic: Low wages and financial insecurity</a:t>
          </a:r>
          <a:endParaRPr lang="en-US" sz="3100" kern="1200" dirty="0"/>
        </a:p>
      </dsp:txBody>
      <dsp:txXfrm>
        <a:off x="766761" y="1875240"/>
        <a:ext cx="6337607" cy="1476134"/>
      </dsp:txXfrm>
    </dsp:sp>
    <dsp:sp modelId="{54A22C73-E205-498A-A517-0E232357904E}">
      <dsp:nvSpPr>
        <dsp:cNvPr id="0" name=""/>
        <dsp:cNvSpPr/>
      </dsp:nvSpPr>
      <dsp:spPr>
        <a:xfrm>
          <a:off x="1441673" y="3658631"/>
          <a:ext cx="8169484" cy="1567984"/>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Social: Mental health stigma discourages help-seeking (</a:t>
          </a:r>
          <a:r>
            <a:rPr lang="en-US" sz="3100" kern="1200" dirty="0"/>
            <a:t>Ghazali et al., 2024</a:t>
          </a:r>
          <a:r>
            <a:rPr lang="en-GB" sz="3100" kern="1200" dirty="0"/>
            <a:t>). </a:t>
          </a:r>
          <a:endParaRPr lang="en-US" sz="3100" kern="1200" dirty="0"/>
        </a:p>
      </dsp:txBody>
      <dsp:txXfrm>
        <a:off x="1487598" y="3704556"/>
        <a:ext cx="6337607" cy="1476134"/>
      </dsp:txXfrm>
    </dsp:sp>
    <dsp:sp modelId="{5D2718F7-28AE-404E-9A93-44861EB78BE7}">
      <dsp:nvSpPr>
        <dsp:cNvPr id="0" name=""/>
        <dsp:cNvSpPr/>
      </dsp:nvSpPr>
      <dsp:spPr>
        <a:xfrm>
          <a:off x="7150294" y="1189055"/>
          <a:ext cx="1019190" cy="1019190"/>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7379612" y="1189055"/>
        <a:ext cx="560554" cy="766940"/>
      </dsp:txXfrm>
    </dsp:sp>
    <dsp:sp modelId="{526E5FA9-4960-4A38-B341-EDA7DEBA3400}">
      <dsp:nvSpPr>
        <dsp:cNvPr id="0" name=""/>
        <dsp:cNvSpPr/>
      </dsp:nvSpPr>
      <dsp:spPr>
        <a:xfrm>
          <a:off x="7871131" y="3007917"/>
          <a:ext cx="1019190" cy="1019190"/>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8100449" y="3007917"/>
        <a:ext cx="560554" cy="7669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1474087"/>
          <a:ext cx="9588433" cy="133087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Technological: Digital monitoring adds pressure </a:t>
          </a:r>
          <a:r>
            <a:rPr lang="en-US" sz="3100" b="1" kern="1200" dirty="0"/>
            <a:t>(Yoo, 2023)</a:t>
          </a:r>
          <a:endParaRPr lang="en-US" sz="3100" kern="1200" dirty="0"/>
        </a:p>
      </dsp:txBody>
      <dsp:txXfrm>
        <a:off x="64968" y="1539055"/>
        <a:ext cx="9458497" cy="1200939"/>
      </dsp:txXfrm>
    </dsp:sp>
    <dsp:sp modelId="{C00E82FC-CD81-4F08-95C7-54F6AD299A20}">
      <dsp:nvSpPr>
        <dsp:cNvPr id="0" name=""/>
        <dsp:cNvSpPr/>
      </dsp:nvSpPr>
      <dsp:spPr>
        <a:xfrm>
          <a:off x="0" y="2992162"/>
          <a:ext cx="9588433" cy="133087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Environmental: Post-pandemic recovery pressures staffing</a:t>
          </a:r>
        </a:p>
      </dsp:txBody>
      <dsp:txXfrm>
        <a:off x="64968" y="3057130"/>
        <a:ext cx="9458497" cy="1200939"/>
      </dsp:txXfrm>
    </dsp:sp>
    <dsp:sp modelId="{42A7318A-EBC3-4752-9E12-031B03E10105}">
      <dsp:nvSpPr>
        <dsp:cNvPr id="0" name=""/>
        <dsp:cNvSpPr/>
      </dsp:nvSpPr>
      <dsp:spPr>
        <a:xfrm>
          <a:off x="0" y="4510237"/>
          <a:ext cx="9588433" cy="133087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Legal: Gaps in mental health legislation</a:t>
          </a:r>
        </a:p>
      </dsp:txBody>
      <dsp:txXfrm>
        <a:off x="64968" y="4575205"/>
        <a:ext cx="9458497" cy="12009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6221576" y="-951791"/>
          <a:ext cx="7405860" cy="7405860"/>
        </a:xfrm>
        <a:prstGeom prst="blockArc">
          <a:avLst>
            <a:gd name="adj1" fmla="val 18900000"/>
            <a:gd name="adj2" fmla="val 2700000"/>
            <a:gd name="adj3" fmla="val 292"/>
          </a:avLst>
        </a:prstGeom>
        <a:noFill/>
        <a:ln w="15875"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619786" y="423015"/>
          <a:ext cx="9556972" cy="84647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71886" tIns="78740" rIns="78740" bIns="78740" numCol="1" spcCol="1270" anchor="ctr" anchorCtr="0">
          <a:noAutofit/>
        </a:bodyPr>
        <a:lstStyle/>
        <a:p>
          <a:pPr marL="0" lvl="0" indent="0" algn="l" defTabSz="1377950">
            <a:lnSpc>
              <a:spcPct val="90000"/>
            </a:lnSpc>
            <a:spcBef>
              <a:spcPct val="0"/>
            </a:spcBef>
            <a:spcAft>
              <a:spcPct val="35000"/>
            </a:spcAft>
            <a:buNone/>
          </a:pPr>
          <a:r>
            <a:rPr lang="en-US" sz="3100" kern="1200" dirty="0"/>
            <a:t>Situation: High workloads, stigma, emotional labour (Yoo, 2023)</a:t>
          </a:r>
        </a:p>
      </dsp:txBody>
      <dsp:txXfrm>
        <a:off x="619786" y="423015"/>
        <a:ext cx="9556972" cy="846470"/>
      </dsp:txXfrm>
    </dsp:sp>
    <dsp:sp modelId="{0950C029-AE77-4158-BC33-41E817685706}">
      <dsp:nvSpPr>
        <dsp:cNvPr id="0" name=""/>
        <dsp:cNvSpPr/>
      </dsp:nvSpPr>
      <dsp:spPr>
        <a:xfrm>
          <a:off x="90742" y="317206"/>
          <a:ext cx="1058087" cy="105808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4DC2E0D-1A7E-4FBB-B46D-D646C8012692}">
      <dsp:nvSpPr>
        <dsp:cNvPr id="0" name=""/>
        <dsp:cNvSpPr/>
      </dsp:nvSpPr>
      <dsp:spPr>
        <a:xfrm>
          <a:off x="1105086" y="1692940"/>
          <a:ext cx="9071671" cy="84647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71886" tIns="78740" rIns="78740" bIns="78740" numCol="1" spcCol="1270" anchor="ctr" anchorCtr="0">
          <a:noAutofit/>
        </a:bodyPr>
        <a:lstStyle/>
        <a:p>
          <a:pPr marL="0" lvl="0" indent="0" algn="l" defTabSz="1377950">
            <a:lnSpc>
              <a:spcPct val="90000"/>
            </a:lnSpc>
            <a:spcBef>
              <a:spcPct val="0"/>
            </a:spcBef>
            <a:spcAft>
              <a:spcPct val="35000"/>
            </a:spcAft>
            <a:buNone/>
          </a:pPr>
          <a:r>
            <a:rPr lang="en-US" sz="3100" kern="1200" dirty="0"/>
            <a:t>Task: Maintain wellbeing and reduce turnover</a:t>
          </a:r>
        </a:p>
      </dsp:txBody>
      <dsp:txXfrm>
        <a:off x="1105086" y="1692940"/>
        <a:ext cx="9071671" cy="846470"/>
      </dsp:txXfrm>
    </dsp:sp>
    <dsp:sp modelId="{E0A2F4AC-666A-411E-BEA7-46BB1F01E911}">
      <dsp:nvSpPr>
        <dsp:cNvPr id="0" name=""/>
        <dsp:cNvSpPr/>
      </dsp:nvSpPr>
      <dsp:spPr>
        <a:xfrm>
          <a:off x="576042" y="1587131"/>
          <a:ext cx="1058087" cy="105808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A7706D7-B796-4EAE-A395-C46AFE4856BA}">
      <dsp:nvSpPr>
        <dsp:cNvPr id="0" name=""/>
        <dsp:cNvSpPr/>
      </dsp:nvSpPr>
      <dsp:spPr>
        <a:xfrm>
          <a:off x="1105086" y="2962866"/>
          <a:ext cx="9071671" cy="846470"/>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71886" tIns="78740" rIns="78740" bIns="78740" numCol="1" spcCol="1270" anchor="ctr" anchorCtr="0">
          <a:noAutofit/>
        </a:bodyPr>
        <a:lstStyle/>
        <a:p>
          <a:pPr marL="0" lvl="0" indent="0" algn="l" defTabSz="1377950">
            <a:lnSpc>
              <a:spcPct val="90000"/>
            </a:lnSpc>
            <a:spcBef>
              <a:spcPct val="0"/>
            </a:spcBef>
            <a:spcAft>
              <a:spcPct val="35000"/>
            </a:spcAft>
            <a:buNone/>
          </a:pPr>
          <a:r>
            <a:rPr lang="en-US" sz="3100" kern="1200" dirty="0"/>
            <a:t>Action: Wellbeing initiatives and supportive leadership</a:t>
          </a:r>
        </a:p>
      </dsp:txBody>
      <dsp:txXfrm>
        <a:off x="1105086" y="2962866"/>
        <a:ext cx="9071671" cy="846470"/>
      </dsp:txXfrm>
    </dsp:sp>
    <dsp:sp modelId="{A40C88FB-59FE-4427-8487-48516C444CA6}">
      <dsp:nvSpPr>
        <dsp:cNvPr id="0" name=""/>
        <dsp:cNvSpPr/>
      </dsp:nvSpPr>
      <dsp:spPr>
        <a:xfrm>
          <a:off x="576042" y="2857057"/>
          <a:ext cx="1058087" cy="105808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E1619F6B-4951-4F4D-A685-DE4418F65F15}">
      <dsp:nvSpPr>
        <dsp:cNvPr id="0" name=""/>
        <dsp:cNvSpPr/>
      </dsp:nvSpPr>
      <dsp:spPr>
        <a:xfrm>
          <a:off x="619786" y="4232791"/>
          <a:ext cx="9556972" cy="846470"/>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71886" tIns="78740" rIns="78740" bIns="78740" numCol="1" spcCol="1270" anchor="ctr" anchorCtr="0">
          <a:noAutofit/>
        </a:bodyPr>
        <a:lstStyle/>
        <a:p>
          <a:pPr marL="0" lvl="0" indent="0" algn="l" defTabSz="1377950">
            <a:lnSpc>
              <a:spcPct val="90000"/>
            </a:lnSpc>
            <a:spcBef>
              <a:spcPct val="0"/>
            </a:spcBef>
            <a:spcAft>
              <a:spcPct val="35000"/>
            </a:spcAft>
            <a:buNone/>
          </a:pPr>
          <a:r>
            <a:rPr lang="en-US" sz="3100" kern="1200" dirty="0"/>
            <a:t>Result: Limited impact without structural reform</a:t>
          </a:r>
        </a:p>
      </dsp:txBody>
      <dsp:txXfrm>
        <a:off x="619786" y="4232791"/>
        <a:ext cx="9556972" cy="846470"/>
      </dsp:txXfrm>
    </dsp:sp>
    <dsp:sp modelId="{A0FEB5CD-291C-4714-908A-6E5929A8DC54}">
      <dsp:nvSpPr>
        <dsp:cNvPr id="0" name=""/>
        <dsp:cNvSpPr/>
      </dsp:nvSpPr>
      <dsp:spPr>
        <a:xfrm>
          <a:off x="90742" y="4126982"/>
          <a:ext cx="1058087" cy="105808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C96AE-875D-463E-A3A6-164356D78C71}">
      <dsp:nvSpPr>
        <dsp:cNvPr id="0" name=""/>
        <dsp:cNvSpPr/>
      </dsp:nvSpPr>
      <dsp:spPr>
        <a:xfrm>
          <a:off x="0" y="3920985"/>
          <a:ext cx="9464167" cy="1286954"/>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l" defTabSz="1377950">
            <a:lnSpc>
              <a:spcPct val="90000"/>
            </a:lnSpc>
            <a:spcBef>
              <a:spcPct val="0"/>
            </a:spcBef>
            <a:spcAft>
              <a:spcPct val="35000"/>
            </a:spcAft>
            <a:buNone/>
          </a:pPr>
          <a:r>
            <a:rPr lang="en-GB" sz="3100" kern="1200" dirty="0"/>
            <a:t>Financial insecurity is a key stressor (</a:t>
          </a:r>
          <a:r>
            <a:rPr lang="en-US" sz="3100" kern="1200" dirty="0"/>
            <a:t>Baquero, 2023</a:t>
          </a:r>
          <a:r>
            <a:rPr lang="en-GB" sz="3100" kern="1200" dirty="0"/>
            <a:t>)</a:t>
          </a:r>
          <a:endParaRPr lang="en-US" sz="3100" kern="1200" dirty="0"/>
        </a:p>
      </dsp:txBody>
      <dsp:txXfrm>
        <a:off x="0" y="3920985"/>
        <a:ext cx="9464167" cy="1286954"/>
      </dsp:txXfrm>
    </dsp:sp>
    <dsp:sp modelId="{F2ED467F-F99D-4560-B300-BAE477798451}">
      <dsp:nvSpPr>
        <dsp:cNvPr id="0" name=""/>
        <dsp:cNvSpPr/>
      </dsp:nvSpPr>
      <dsp:spPr>
        <a:xfrm rot="10800000">
          <a:off x="0" y="1960953"/>
          <a:ext cx="9464167" cy="1979336"/>
        </a:xfrm>
        <a:prstGeom prst="upArrowCallou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l" defTabSz="1377950">
            <a:lnSpc>
              <a:spcPct val="90000"/>
            </a:lnSpc>
            <a:spcBef>
              <a:spcPct val="0"/>
            </a:spcBef>
            <a:spcAft>
              <a:spcPct val="35000"/>
            </a:spcAft>
            <a:buNone/>
          </a:pPr>
          <a:r>
            <a:rPr lang="en-GB" sz="3100" kern="1200" dirty="0"/>
            <a:t>High turnover rates increase operational costs </a:t>
          </a:r>
          <a:endParaRPr lang="en-US" sz="3100" kern="1200" dirty="0"/>
        </a:p>
      </dsp:txBody>
      <dsp:txXfrm rot="10800000">
        <a:off x="0" y="1960953"/>
        <a:ext cx="9464167" cy="1286113"/>
      </dsp:txXfrm>
    </dsp:sp>
    <dsp:sp modelId="{D954ADED-FD56-4EEF-A88C-0168D026C81B}">
      <dsp:nvSpPr>
        <dsp:cNvPr id="0" name=""/>
        <dsp:cNvSpPr/>
      </dsp:nvSpPr>
      <dsp:spPr>
        <a:xfrm rot="10800000">
          <a:off x="0" y="920"/>
          <a:ext cx="9464167" cy="1979336"/>
        </a:xfrm>
        <a:prstGeom prst="upArrowCallou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l" defTabSz="1377950">
            <a:lnSpc>
              <a:spcPct val="90000"/>
            </a:lnSpc>
            <a:spcBef>
              <a:spcPct val="0"/>
            </a:spcBef>
            <a:spcAft>
              <a:spcPct val="35000"/>
            </a:spcAft>
            <a:buNone/>
          </a:pPr>
          <a:r>
            <a:rPr lang="en-GB" sz="3100" kern="1200" dirty="0"/>
            <a:t>Burnout and stigma are linked to </a:t>
          </a:r>
          <a:r>
            <a:rPr lang="en-GB" sz="3100" b="0" kern="1200" dirty="0"/>
            <a:t>turnover (Biswakarma et al., 2024)</a:t>
          </a:r>
          <a:endParaRPr lang="en-US" sz="3100" b="0" kern="1200" dirty="0"/>
        </a:p>
      </dsp:txBody>
      <dsp:txXfrm rot="10800000">
        <a:off x="0" y="920"/>
        <a:ext cx="9464167" cy="12861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6902804" y="-1055839"/>
          <a:ext cx="8218884" cy="8218884"/>
        </a:xfrm>
        <a:prstGeom prst="blockArc">
          <a:avLst>
            <a:gd name="adj1" fmla="val 18900000"/>
            <a:gd name="adj2" fmla="val 2700000"/>
            <a:gd name="adj3" fmla="val 263"/>
          </a:avLst>
        </a:prstGeom>
        <a:noFill/>
        <a:ln w="15875"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847680" y="610720"/>
          <a:ext cx="12265946" cy="1221441"/>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It is concluded that burnout, stigma, and turnover are interconnected</a:t>
          </a:r>
          <a:endParaRPr lang="en-US" sz="3400" kern="1200" dirty="0"/>
        </a:p>
      </dsp:txBody>
      <dsp:txXfrm>
        <a:off x="847680" y="610720"/>
        <a:ext cx="12265946" cy="1221441"/>
      </dsp:txXfrm>
    </dsp:sp>
    <dsp:sp modelId="{0950C029-AE77-4158-BC33-41E817685706}">
      <dsp:nvSpPr>
        <dsp:cNvPr id="0" name=""/>
        <dsp:cNvSpPr/>
      </dsp:nvSpPr>
      <dsp:spPr>
        <a:xfrm>
          <a:off x="84279" y="458040"/>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2924E322-D24F-4AD6-A478-DD1ABDA66ED4}">
      <dsp:nvSpPr>
        <dsp:cNvPr id="0" name=""/>
        <dsp:cNvSpPr/>
      </dsp:nvSpPr>
      <dsp:spPr>
        <a:xfrm>
          <a:off x="1291674" y="2442882"/>
          <a:ext cx="11821952" cy="1221441"/>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Hospitality sector must address systemic issues</a:t>
          </a:r>
          <a:endParaRPr lang="en-US" sz="3400" kern="1200" dirty="0"/>
        </a:p>
      </dsp:txBody>
      <dsp:txXfrm>
        <a:off x="1291674" y="2442882"/>
        <a:ext cx="11821952" cy="1221441"/>
      </dsp:txXfrm>
    </dsp:sp>
    <dsp:sp modelId="{C45265FF-10FA-483B-AEDA-55B81520783A}">
      <dsp:nvSpPr>
        <dsp:cNvPr id="0" name=""/>
        <dsp:cNvSpPr/>
      </dsp:nvSpPr>
      <dsp:spPr>
        <a:xfrm>
          <a:off x="528273" y="2290202"/>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CE1968EF-7EC3-4B5C-9F42-647874698CD7}">
      <dsp:nvSpPr>
        <dsp:cNvPr id="0" name=""/>
        <dsp:cNvSpPr/>
      </dsp:nvSpPr>
      <dsp:spPr>
        <a:xfrm>
          <a:off x="847680" y="4275044"/>
          <a:ext cx="12265946" cy="1221441"/>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69519"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Implementing mental health policies is urgent</a:t>
          </a:r>
          <a:endParaRPr lang="en-US" sz="3400" kern="1200" dirty="0"/>
        </a:p>
      </dsp:txBody>
      <dsp:txXfrm>
        <a:off x="847680" y="4275044"/>
        <a:ext cx="12265946" cy="1221441"/>
      </dsp:txXfrm>
    </dsp:sp>
    <dsp:sp modelId="{87FDA93E-2999-48AB-8B8B-1A05EC90D119}">
      <dsp:nvSpPr>
        <dsp:cNvPr id="0" name=""/>
        <dsp:cNvSpPr/>
      </dsp:nvSpPr>
      <dsp:spPr>
        <a:xfrm>
          <a:off x="84279" y="4122364"/>
          <a:ext cx="1526801" cy="1526801"/>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87762-B383-49D4-B795-28D4619AB14F}">
      <dsp:nvSpPr>
        <dsp:cNvPr id="0" name=""/>
        <dsp:cNvSpPr/>
      </dsp:nvSpPr>
      <dsp:spPr>
        <a:xfrm>
          <a:off x="0" y="54270"/>
          <a:ext cx="11937667" cy="1698060"/>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Strategies: Flexible scheduling, workload management</a:t>
          </a:r>
        </a:p>
      </dsp:txBody>
      <dsp:txXfrm>
        <a:off x="49734" y="104004"/>
        <a:ext cx="10105329" cy="1598592"/>
      </dsp:txXfrm>
    </dsp:sp>
    <dsp:sp modelId="{ACDAF242-E703-46F7-9C06-1F049163AD79}">
      <dsp:nvSpPr>
        <dsp:cNvPr id="0" name=""/>
        <dsp:cNvSpPr/>
      </dsp:nvSpPr>
      <dsp:spPr>
        <a:xfrm>
          <a:off x="1053323" y="1981070"/>
          <a:ext cx="11937667" cy="1698060"/>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Reduce stigma: Open communication and leadership-driven change</a:t>
          </a:r>
        </a:p>
      </dsp:txBody>
      <dsp:txXfrm>
        <a:off x="1103057" y="2030804"/>
        <a:ext cx="9681136" cy="1598592"/>
      </dsp:txXfrm>
    </dsp:sp>
    <dsp:sp modelId="{A647B780-2E1B-4F56-8379-17F122C2CE21}">
      <dsp:nvSpPr>
        <dsp:cNvPr id="0" name=""/>
        <dsp:cNvSpPr/>
      </dsp:nvSpPr>
      <dsp:spPr>
        <a:xfrm>
          <a:off x="2106647" y="3962140"/>
          <a:ext cx="11937667" cy="1698060"/>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Improve retention: Career development and work-life balance</a:t>
          </a:r>
        </a:p>
      </dsp:txBody>
      <dsp:txXfrm>
        <a:off x="2156381" y="4011874"/>
        <a:ext cx="9681136" cy="1598592"/>
      </dsp:txXfrm>
    </dsp:sp>
    <dsp:sp modelId="{E22158BA-266D-41F1-856D-50A8C957B832}">
      <dsp:nvSpPr>
        <dsp:cNvPr id="0" name=""/>
        <dsp:cNvSpPr/>
      </dsp:nvSpPr>
      <dsp:spPr>
        <a:xfrm>
          <a:off x="10833928" y="1287695"/>
          <a:ext cx="1103739" cy="1103739"/>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11082269" y="1287695"/>
        <a:ext cx="607057" cy="830564"/>
      </dsp:txXfrm>
    </dsp:sp>
    <dsp:sp modelId="{AE19EA78-A97A-42D8-A157-D543B8337F3F}">
      <dsp:nvSpPr>
        <dsp:cNvPr id="0" name=""/>
        <dsp:cNvSpPr/>
      </dsp:nvSpPr>
      <dsp:spPr>
        <a:xfrm>
          <a:off x="11887252" y="3257445"/>
          <a:ext cx="1103739" cy="1103739"/>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12135593" y="3257445"/>
        <a:ext cx="607057" cy="8305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navitassafety.com/mental-health-in-hospitality/" TargetMode="External"/><Relationship Id="rId3" Type="http://schemas.openxmlformats.org/officeDocument/2006/relationships/hyperlink" Target="https://www.mdpi.com/2076-328X/13/2/84/pdf" TargetMode="External"/><Relationship Id="rId7" Type="http://schemas.openxmlformats.org/officeDocument/2006/relationships/hyperlink" Target="https://www.regenerationresources.org/conflict-resolution-the-star-feedback-model"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kwpublications.com/papers_submitted/10895/hospitality-employees-mental-health-issues-a-review.pdf" TargetMode="External"/><Relationship Id="rId5" Type="http://schemas.openxmlformats.org/officeDocument/2006/relationships/hyperlink" Target="https://assets.publishing.service.gov.uk/media/5d67a363ed915d53b4904899/Hospitality_and_Tourism_Workforce_Landscape.pdf?utm_source=chatgpt.com" TargetMode="External"/><Relationship Id="rId10" Type="http://schemas.openxmlformats.org/officeDocument/2006/relationships/hyperlink" Target="https://www.ncbi.nlm.nih.gov/pmc/articles/PMC11047568/pdf/behavioral-14-00322.pdf" TargetMode="External"/><Relationship Id="rId4" Type="http://schemas.openxmlformats.org/officeDocument/2006/relationships/hyperlink" Target="https://www.tandfonline.com/doi/pdf/10.1080/23311975.2024.2317197" TargetMode="External"/><Relationship Id="rId9" Type="http://schemas.openxmlformats.org/officeDocument/2006/relationships/hyperlink" Target="https://strathprints.strath.ac.uk/90845/7/Saito-etal-IJHM-2024-Well-being-of-hospitality-employees.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p:cNvSpPr>
            <a:spLocks noGrp="1"/>
          </p:cNvSpPr>
          <p:nvPr>
            <p:ph type="body" idx="1"/>
          </p:nvPr>
        </p:nvSpPr>
        <p:spPr/>
        <p:txBody>
          <a:bodyPr/>
          <a:lstStyle/>
          <a:p>
            <a:pPr marL="158750" indent="0">
              <a:buNone/>
            </a:pPr>
            <a:r>
              <a:rPr lang="en-GB" b="1" dirty="0"/>
              <a:t>Burnout, Stigma and Staff Turnover: </a:t>
            </a:r>
            <a:r>
              <a:rPr lang="en-GB" sz="1100" b="1" dirty="0"/>
              <a:t>Examining the Mental Health Crisis in the Hospitality Industry</a:t>
            </a:r>
            <a:br>
              <a:rPr lang="en-GB" sz="1100" b="1" dirty="0"/>
            </a:br>
            <a:r>
              <a:rPr lang="en-GB" sz="1100" b="1" dirty="0"/>
              <a:t>Name of Student:</a:t>
            </a:r>
          </a:p>
          <a:p>
            <a:pPr marL="158750" indent="0">
              <a:buNone/>
            </a:pPr>
            <a:r>
              <a:rPr lang="en-GB" sz="1100" b="1" dirty="0"/>
              <a:t>Student ID:</a:t>
            </a:r>
          </a:p>
          <a:p>
            <a:endParaRPr lang="en-GB" dirty="0"/>
          </a:p>
        </p:txBody>
      </p:sp>
    </p:spTree>
    <p:extLst>
      <p:ext uri="{BB962C8B-B14F-4D97-AF65-F5344CB8AC3E}">
        <p14:creationId xmlns:p14="http://schemas.microsoft.com/office/powerpoint/2010/main" val="2259196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current situation in the hospitality industry is that of a widespread mental health epidemic influencing employees negatively, as well as the organisations that host them (Ghazali et al., 2024). The major causes of this crisis are burnout, mental health-related stigma, and high turnover of employees. Hospitality staff members face high stress, including long working hours and time, heavy emotional workload, and constant customer contact. These pressures often translate into burnouts, emotional burnouts and physical burnouts. In addition, the popular stigma that mental health is associated with will hamper the willingness of employees to obtain help or share their problems, which will continue a vicious cycle where the mental health issues that remain unaddressed will lead to a lack of retention and poor performance on the part of the employees. The matter is of paramount importance to the hospitality industry, not only does it undermine the welfare of the employees, but also interferes with the quality of service and the overall managerial performance. </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EC571993-6E29-4208-4548-01802AEF0BDA}"/>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0298487E-9201-D787-79E9-0068A1BCC4F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problems of burnout, stigma, and turnover are significant issues in the hospitality industry. According to the current statistics, the rate of employee turnover in the hospitality sector ranges between 30% and 73% worldwide (DCMS, 2019). Burnout has serious financial consequences. Organisations lose more money when they lose employees in terms of recruiting and training new employees, leading to a distortion in service delivery. Burnout compromises the stability of the workforce and consistency of the services aspects critical in the provision of excellent customer experiences (Saito et al., 2025). In addition to the direct expenses of turnover, the mental health crisis of the employees breeds decreased productivity, low employee morale, and job satisfaction.</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AB5A103F-A4EB-FC41-D32F-D07DC9CCF90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42502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43D24286-4F63-90CB-E78C-FAB67B74070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8259F777-CD29-9CCB-C4EE-8B7972B616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One of the key constructs of mental health crisis in hospitality is burnout. It is generally manifested in the form of emotional burnout, depersonalisation and a feeling of low personal achievement, which in turn breeds a sense of separation from work and emotional burnout </a:t>
            </a:r>
            <a:r>
              <a:rPr lang="en-GB" sz="1100" b="0" dirty="0"/>
              <a:t>(</a:t>
            </a:r>
            <a:r>
              <a:rPr lang="en-US" sz="1100" b="0" dirty="0"/>
              <a:t>Ghazali et al., 2024</a:t>
            </a:r>
            <a:r>
              <a:rPr lang="en-GB" sz="1100" b="0" dirty="0"/>
              <a:t>)</a:t>
            </a:r>
            <a:r>
              <a:rPr lang="en-GB" sz="1100" b="1" dirty="0"/>
              <a:t> </a:t>
            </a:r>
            <a:r>
              <a:rPr lang="en-GB" sz="1100" b="0" i="0" u="none" strike="noStrike" cap="none" dirty="0">
                <a:solidFill>
                  <a:srgbClr val="000000"/>
                </a:solidFill>
                <a:effectLst/>
                <a:latin typeface="Arial"/>
                <a:ea typeface="Arial"/>
                <a:cs typeface="Arial"/>
                <a:sym typeface="Arial"/>
              </a:rPr>
              <a:t>. The antecedents of burnout in the hospitality industry are often related to long working hours, high emotional labour and the stress that comes with constant contact with customers. Mental health stigma makes this predicament worse. This silence forms an important obstacle to help-seeking, thus augmenting the impact of burnout. In turn, burnout is one of the direct causes of staff turnover.</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A0921A82-A5BB-8D16-6F50-D879585CCC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538706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BEFF77A1-8C08-32BB-E008-799DF2767244}"/>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8174099-CD28-E313-12BD-20E398B164C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methodology of the research was a qualitative secondary research in which the researcher sought to analyze burnout, stigma, and staff turnover in the hospitality industry. The research was not based on the primary data, but rather on the existing academic publications, industry reports, and governmental reports on labor forces. Journal articles that were peer-reviewed were used to acquire information about theoretical framework and empirical data on burnout and employee well-being. Besides, official reports of the sector provided statistical information concerning the trends of the working force and labor turnover. The secondary research was appropriate because it allowed the in-depth analysis of the existing bodies of evidence and, at the same time, it could be regarded as academic. It was also a useful method of comparing different studies and identifying the patterns of mental problems of the hospitality environment (Ghazali et al., 2024). Overall, the methodology was appropriate because they were profound, plausible and relevant to contemporary industry problems.</a:t>
            </a:r>
          </a:p>
        </p:txBody>
      </p:sp>
      <p:sp>
        <p:nvSpPr>
          <p:cNvPr id="190" name="Google Shape;190;p7:notes">
            <a:extLst>
              <a:ext uri="{FF2B5EF4-FFF2-40B4-BE49-F238E27FC236}">
                <a16:creationId xmlns:a16="http://schemas.microsoft.com/office/drawing/2014/main" id="{57CA1687-A406-93D6-7D43-1404AC8635A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3922547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76652B9A-44D7-E2BC-9517-589650E0816E}"/>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C967C18C-DD3D-49E2-CFB9-FF28B742D82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mental health crisis in hospitality has a significant impact brought by political factors. Labour laws are poorly implemented in many jurisdictions to control hours of work and guarantee fair remuneration (DCMS, 2019). Such a lack of enforcement encourages overworking and poor working conditions. The condition is also worsened by the economic climate. Lack of payment of good wages is also faced by many hospitality staff, culminating in financial insecurity. One of the most important issues in hospitality is mental health stigma on the social front (Ghazali et al., 2024). Workers at the frontline or the lower level often worry about the consequences of the confession of the mental health issue. This fear may cause non-disclosure and restricted access to support systems, which are necessary and thus increase burnout.</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57546BB6-6411-FFE9-10EC-4C74AD3DAE4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2132418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B9D9AF0E-62D7-5E9B-141A-02C8CAC736E0}"/>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29390132-FB1F-D322-A162-13472707355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technological aspect of the PESTEL framework explains why the use of digital monitoring systems installed in the hospitality industry places immense psychological stress on the employees (Yoo, 2023). Even though they are meant to optimise the effectiveness of operations, they often lead to an increase in stress and anxiety, as employees feel under constant scrutiny. The staffing dynamics have been affected considerably by the environmental aspect, particularly the forces created by the post-pandemic recovery. Many hotels and restaurants have also reopened with fewer staff members, increasing workloads and emotional pressure among the rest of the workforce (Saito et al., 2025). Another issue is legal concerns. Even though mental-health laws continue to change, there are still gaps in implementation. A considerable percentage of employers do not satisfy their responsibility towards the psychological well-being of the workers, leading to burnout attacks without safeguarding the victims of distress.</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0A652F97-4378-25D9-5CE8-340665725E3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487241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64FAD05A-20CC-9EEA-9BC8-3E7054C0EA8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CEBC5341-6688-3124-C2F2-9586275A471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This slide emphasises the most essential points and conclusions drawn after implementing the STAR model in the burnout, stigma, and staff turnover in the hospitality industry. The initial significant conclusion is that work pressures are the primary causes of burnout and not the personal frailty. The prolonged working hours, emotional labour, personnel inadequacy, and customer demands generate job lasting requirements that over exhaust the employees with time (Yoo, 2023). Secondly, the issue of mental health stigma is also a major hindrance in hospitality working environments. A lot of workers are afraid of being judged or having adverse career effects in case they reveal the stress or mental health problems. Consequently, the support services are not exploited and issues are worsened before attention is given to them. Thirdly, numerous organisations have developed wellbeing programmes, and these measures are typically not long-term interventions. Some of the measures, including awareness campaigns or employee assistance programmes, are more likely to concentrate on a personal coping mechanism instead of root organisational factors, like workload intensity or job insecurity (Ghazali et al., 2024). Lastly, burnout and stigma, which are not effectively addressed, are also the direct causes of high staff turnover. Unsupported employees will be prone to leaving the sector altogether, which will raise the cost of recruitment and limit the quality of services (Biswakarma et al., 2024). The STAR analysis reveals thus that a solution to be made sustainable cannot be formed through single-faceted wellbeing programs but must involve structural and cultural transformation.</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BB5D68C4-6490-7980-5E9E-F80D035ACC5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538955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495A60D5-8B46-CCE3-FA02-CCA0CA3D0273}"/>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9208BCBF-63E6-7049-B370-D83DAE44C70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empirical study found that there is a strong correlation between burnout and mental-health stigma and high turnover in the hospitality industry (Biswakarma et al., 2024). Employees with burnout have an increased tendency to leave the job due to the emotional exhaustion and stress related to it. These exits result in operational costs, which include hiring and training of new staff, hence putting a financial strain on organisations. In addition, financial insecurity became a relevant stressor that leads to burnout as well as turnover. Employees who are concerned with their economic well-being are more prone to anxiety, which increases the physiological and affective burden of their work (Baquero, 2023). The outcomes emphasise the need to implement the interventions aimed at reducing burnout and resolving financial insecurity in enterprises, which would curb turnover and promote workforce stability.</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430C0A6A-17C2-ACAA-8DB8-FD9B109FA45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483018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1EE4E7B7-CFE3-27B8-24A5-7583D5D4B2FD}"/>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F227D2A-7689-E2EA-442A-2AE0B2BDD57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It is concluded that burnout, mental-health stigma, and turnover are the mutually dependent phenomena that saturate the hospitality industry. Addressing these problems requires a holistic approach that includes the improved management of workload, strong mitigation of mental-health stigmatisation, and the reinforcement of leadership. These interrelationships have a direct impact on the welfare of the employees, service delivery, and overall organisational performance. The hospitality industry, therefore, should without further notice implement strong mentalhealth policies to promote a healthy and sustainable work environment. It is only by dealing with these systemic problems that the industry will have a well-motivated workforce, as well as an increased overall level of functionality. The results show that without these interventions, the industry is expected to keep facing significant business and financial challenges.</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3D6F1FD4-D5B7-A67C-8B31-E2E46B0547D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539323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FCDC79B9-217B-790E-DFAD-B02D253B6880}"/>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24038698-FCC1-FD59-0C12-C8092815D9D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Hospitality organisations ought to adopt a set of organisational strategies to eradicate burnout, stigma, and turnover. These include flexibility of schedules, workload that is well-refined, and support provision to aid personnel in coping with stress and preventing burnout. It is also crucial to reduce stigma. Moreover, the organisations should foster an atmosphere of open disclosure where the mental-health conversations are promoted, and leadership should take the initiative of creating a secure environment where the employees who require help are comfortable to disclose (Xu et al., 2022). Moreover, to enhance retention and reduce turnover, companies ought to implement career development plans, mentoring initiatives and proper work-life balance. Hospitality businesses can improve employee stability and their total welfare through such initiatives, and thus service delivery and profitability. It will be necessary to achieve these goals and have a healthy and productive workforce with proactive leadership and data-driven approaches.</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F69BFADD-EDD9-E038-A568-2B07995E12F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881315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86065381-56E6-C55D-9F78-EE751B1E1778}"/>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D275C93E-C825-4C9C-4164-AC5015F344C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Thank You!</a:t>
            </a:r>
            <a:endParaRPr lang="en-US"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3D394851-C9CF-5485-5667-4911FFEF509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608588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buFont typeface="Arial" panose="020B0604020202020204" pitchFamily="34" charset="0"/>
              <a:buChar char="•"/>
            </a:pPr>
            <a:r>
              <a:rPr lang="en-GB" sz="1100" b="1" i="0" u="none" strike="noStrike" cap="none" dirty="0">
                <a:solidFill>
                  <a:srgbClr val="000000"/>
                </a:solidFill>
                <a:effectLst/>
                <a:latin typeface="Arial"/>
                <a:ea typeface="Arial"/>
                <a:cs typeface="Arial"/>
                <a:sym typeface="Arial"/>
              </a:rPr>
              <a:t>References</a:t>
            </a:r>
            <a:r>
              <a:rPr lang="en-US" sz="1100" b="1" i="0" u="none" strike="noStrike" cap="none" dirty="0">
                <a:solidFill>
                  <a:srgbClr val="000000"/>
                </a:solidFill>
                <a:effectLst/>
                <a:latin typeface="Arial"/>
                <a:ea typeface="Arial"/>
                <a:cs typeface="Arial"/>
                <a:sym typeface="Arial"/>
              </a:rPr>
              <a:t>:</a:t>
            </a:r>
            <a:br>
              <a:rPr lang="en-US" sz="1100" b="1" i="0" u="none" strike="noStrike" cap="none" dirty="0">
                <a:solidFill>
                  <a:srgbClr val="000000"/>
                </a:solidFill>
                <a:effectLst/>
                <a:latin typeface="Arial"/>
                <a:ea typeface="Arial"/>
                <a:cs typeface="Arial"/>
                <a:sym typeface="Arial"/>
              </a:rPr>
            </a:br>
            <a:r>
              <a:rPr lang="en-GB" dirty="0"/>
              <a:t>Baquero, A. (2023) ‘Hotel employees’ burnout and intention to quit: the role of psychological distress and financial well-being in a moderated mediation model’, </a:t>
            </a:r>
            <a:r>
              <a:rPr lang="en-GB" i="1" dirty="0"/>
              <a:t>Behavioral Sciences</a:t>
            </a:r>
            <a:r>
              <a:rPr lang="en-GB" dirty="0"/>
              <a:t>, 13(2), p. 84. Available at: </a:t>
            </a:r>
            <a:r>
              <a:rPr lang="en-GB" u="sng" dirty="0">
                <a:hlinkClick r:id="rId3"/>
              </a:rPr>
              <a:t>https://www.mdpi.com/2076-328X/13/2/84/pdf</a:t>
            </a:r>
            <a:endParaRPr lang="en-GB" dirty="0"/>
          </a:p>
          <a:p>
            <a:pPr marL="285750" indent="-285750">
              <a:buFont typeface="Arial" panose="020B0604020202020204" pitchFamily="34" charset="0"/>
              <a:buChar char="•"/>
            </a:pPr>
            <a:r>
              <a:rPr lang="en-GB" dirty="0"/>
              <a:t>Biswakarma, G., Aithal, P.S., Singh, S.K., Gnawali, A. and Ghimire, J. (2024) ‘Workplace bullying and employees’ turnover intention in the hospitality industry’, </a:t>
            </a:r>
            <a:r>
              <a:rPr lang="en-GB" i="1" dirty="0"/>
              <a:t>Cogent Business &amp; Management</a:t>
            </a:r>
            <a:r>
              <a:rPr lang="en-GB" dirty="0"/>
              <a:t>, 11(1), pp. 1–18. Avaiable at: </a:t>
            </a:r>
            <a:r>
              <a:rPr lang="en-GB" u="sng" dirty="0">
                <a:hlinkClick r:id="rId4"/>
              </a:rPr>
              <a:t>https://www.tandfonline.com/doi/pdf/10.1080/23311975.2024.2317197</a:t>
            </a:r>
            <a:endParaRPr lang="en-GB" dirty="0"/>
          </a:p>
          <a:p>
            <a:pPr marL="285750" indent="-285750">
              <a:buFont typeface="Arial" panose="020B0604020202020204" pitchFamily="34" charset="0"/>
              <a:buChar char="•"/>
            </a:pPr>
            <a:r>
              <a:rPr lang="en-GB" dirty="0"/>
              <a:t>Department for Digital, Culture, Media and Sport (DCMS), Economic Insight (2019) </a:t>
            </a:r>
            <a:r>
              <a:rPr lang="en-GB" i="1" dirty="0"/>
              <a:t>Hospitality and Tourism workforce landscape: a research report mapping the sector workforce landscape</a:t>
            </a:r>
            <a:r>
              <a:rPr lang="en-GB" dirty="0"/>
              <a:t>. UK Government, June 2019. Available at: </a:t>
            </a:r>
            <a:r>
              <a:rPr lang="en-GB" u="sng" dirty="0">
                <a:hlinkClick r:id="rId5"/>
              </a:rPr>
              <a:t>https://assets.publishing.service.gov.uk/media/5d67a363ed915d53b4904899/Hospitality_and_Tourism_Workforce_Landscape.pdf</a:t>
            </a:r>
            <a:endParaRPr lang="en-GB" dirty="0"/>
          </a:p>
          <a:p>
            <a:pPr marL="285750" indent="-285750">
              <a:buFont typeface="Arial" panose="020B0604020202020204" pitchFamily="34" charset="0"/>
              <a:buChar char="•"/>
            </a:pPr>
            <a:r>
              <a:rPr lang="en-GB" dirty="0"/>
              <a:t>Ghazali, H., Mohamad, S.F., Othman, M.A.R. and Ishak, M. (2024) ‘Hospitality employees’ mental health issues: a review’, </a:t>
            </a:r>
            <a:r>
              <a:rPr lang="en-GB" i="1" dirty="0"/>
              <a:t>International Journal of Academic Research in Business and Social Sciences</a:t>
            </a:r>
            <a:r>
              <a:rPr lang="en-GB" dirty="0"/>
              <a:t>, 14(7), pp. 239–252. Available at: </a:t>
            </a:r>
            <a:r>
              <a:rPr lang="en-GB" u="sng" dirty="0">
                <a:hlinkClick r:id="rId6"/>
              </a:rPr>
              <a:t>https://kwpublications.com/papers_submitted/10895/hospitality-employees-mental-health-issues-a-review.pdf</a:t>
            </a:r>
            <a:endParaRPr lang="en-GB" dirty="0"/>
          </a:p>
          <a:p>
            <a:pPr marL="285750" indent="-285750">
              <a:buFont typeface="Arial" panose="020B0604020202020204" pitchFamily="34" charset="0"/>
              <a:buChar char="•"/>
            </a:pPr>
            <a:r>
              <a:rPr lang="en-GB" dirty="0"/>
              <a:t>Hessel, G., (2022) </a:t>
            </a:r>
            <a:r>
              <a:rPr lang="en-GB" i="1" dirty="0"/>
              <a:t>Conflict Resolution: Using the STAR Feedback Model</a:t>
            </a:r>
            <a:r>
              <a:rPr lang="en-GB" dirty="0"/>
              <a:t>. Regeneration Resources. Available at: </a:t>
            </a:r>
            <a:r>
              <a:rPr lang="en-GB" u="sng" dirty="0">
                <a:hlinkClick r:id="rId7"/>
              </a:rPr>
              <a:t>https://www.regenerationresources.org/conflict-resolution-the-star-feedback-model</a:t>
            </a:r>
            <a:r>
              <a:rPr lang="en-GB" dirty="0"/>
              <a:t> (Accessed 20 February 2026).</a:t>
            </a:r>
          </a:p>
          <a:p>
            <a:pPr marL="285750" indent="-285750">
              <a:buFont typeface="Arial" panose="020B0604020202020204" pitchFamily="34" charset="0"/>
              <a:buChar char="•"/>
            </a:pPr>
            <a:r>
              <a:rPr lang="en-GB" dirty="0"/>
              <a:t>Navitas Safety (2025) ‘Mental Health in Hospitality: Time To Destigmatise And Raise Awareness’. Available at: </a:t>
            </a:r>
            <a:r>
              <a:rPr lang="en-GB" u="sng" dirty="0">
                <a:hlinkClick r:id="rId8"/>
              </a:rPr>
              <a:t>https://www.navitassafety.com/mental-health-in-hospitality/</a:t>
            </a:r>
            <a:endParaRPr lang="en-GB" dirty="0"/>
          </a:p>
          <a:p>
            <a:pPr marL="285750" marR="0" lvl="0" indent="-28575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Char char="•"/>
              <a:tabLst/>
              <a:defRPr/>
            </a:pPr>
            <a:r>
              <a:rPr lang="en-GB" dirty="0"/>
              <a:t>Saito, H., Brozović, D. and Baum, T. (2025) ‘Well-being of hospitality employees: a systematic literature review’, </a:t>
            </a:r>
            <a:r>
              <a:rPr lang="en-GB" i="1" dirty="0"/>
              <a:t>International Journal of Hospitality Management</a:t>
            </a:r>
            <a:r>
              <a:rPr lang="en-GB" dirty="0"/>
              <a:t>, 104, p. 103955. Available at: </a:t>
            </a:r>
            <a:r>
              <a:rPr lang="en-GB" u="sng" dirty="0">
                <a:hlinkClick r:id="rId9"/>
              </a:rPr>
              <a:t>https://strathprints.strath.ac.uk/90845/7/Saito-etal-IJHM-2024-Well-being-of-hospitality-employees.pdf</a:t>
            </a:r>
            <a:br>
              <a:rPr lang="en-GB" u="sng" dirty="0"/>
            </a:br>
            <a:r>
              <a:rPr lang="en-GB" sz="1100" b="0" i="0" u="none" strike="noStrike" cap="none" dirty="0">
                <a:solidFill>
                  <a:srgbClr val="000000"/>
                </a:solidFill>
                <a:effectLst/>
                <a:latin typeface="Arial"/>
                <a:ea typeface="Arial"/>
                <a:cs typeface="Arial"/>
                <a:sym typeface="Arial"/>
              </a:rPr>
              <a:t>Üngüren, E., Onur, N., Demirel, H. and Tekin, Ö.A. (2024) ‘The effects of job stress on burnout and turnover intention: the moderating effects of job security and financial dependency’, </a:t>
            </a:r>
            <a:r>
              <a:rPr lang="en-GB" sz="1100" b="0" i="1" u="none" strike="noStrike" cap="none" dirty="0">
                <a:solidFill>
                  <a:srgbClr val="000000"/>
                </a:solidFill>
                <a:effectLst/>
                <a:latin typeface="Arial"/>
                <a:ea typeface="Arial"/>
                <a:cs typeface="Arial"/>
                <a:sym typeface="Arial"/>
              </a:rPr>
              <a:t>Behavioral Sciences</a:t>
            </a:r>
            <a:r>
              <a:rPr lang="en-GB" sz="1100" b="0" i="0" u="none" strike="noStrike" cap="none" dirty="0">
                <a:solidFill>
                  <a:srgbClr val="000000"/>
                </a:solidFill>
                <a:effectLst/>
                <a:latin typeface="Arial"/>
                <a:ea typeface="Arial"/>
                <a:cs typeface="Arial"/>
                <a:sym typeface="Arial"/>
              </a:rPr>
              <a:t>, 14(4), 322. Available at: </a:t>
            </a:r>
            <a:r>
              <a:rPr lang="en-GB" sz="1100" b="0" i="0" u="sng" strike="noStrike" cap="none" dirty="0">
                <a:solidFill>
                  <a:srgbClr val="000000"/>
                </a:solidFill>
                <a:effectLst/>
                <a:latin typeface="Arial"/>
                <a:ea typeface="Arial"/>
                <a:cs typeface="Arial"/>
                <a:sym typeface="Arial"/>
                <a:hlinkClick r:id="rId10"/>
              </a:rPr>
              <a:t>https://www.ncbi.nlm.nih.gov/pmc/articles/PMC11047568/pdf/behavioral-14-00322.pdf</a:t>
            </a:r>
            <a:r>
              <a:rPr lang="en-GB" sz="1100" b="0" i="0" u="none" strike="noStrike" cap="none" dirty="0">
                <a:solidFill>
                  <a:srgbClr val="000000"/>
                </a:solidFill>
                <a:effectLst/>
                <a:latin typeface="Arial"/>
                <a:ea typeface="Arial"/>
                <a:cs typeface="Arial"/>
                <a:sym typeface="Arial"/>
              </a:rPr>
              <a:t> (Accessed: 17 January 2026)</a:t>
            </a:r>
          </a:p>
        </p:txBody>
      </p:sp>
      <p:sp>
        <p:nvSpPr>
          <p:cNvPr id="261" name="Google Shape;2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39658" y="1203448"/>
            <a:ext cx="12842621" cy="3812147"/>
          </a:xfrm>
        </p:spPr>
        <p:txBody>
          <a:bodyPr bIns="0" anchor="b">
            <a:normAutofit/>
          </a:bodyPr>
          <a:lstStyle>
            <a:lvl1pPr algn="l">
              <a:defRPr sz="9900"/>
            </a:lvl1pPr>
          </a:lstStyle>
          <a:p>
            <a:r>
              <a:rPr lang="en-US"/>
              <a:t>Click to edit Master title style</a:t>
            </a:r>
            <a:endParaRPr lang="en-US" dirty="0"/>
          </a:p>
        </p:txBody>
      </p:sp>
      <p:sp>
        <p:nvSpPr>
          <p:cNvPr id="3" name="Subtitle 2"/>
          <p:cNvSpPr>
            <a:spLocks noGrp="1"/>
          </p:cNvSpPr>
          <p:nvPr>
            <p:ph type="subTitle" idx="1"/>
          </p:nvPr>
        </p:nvSpPr>
        <p:spPr>
          <a:xfrm>
            <a:off x="3739659" y="5296807"/>
            <a:ext cx="12842619" cy="1466432"/>
          </a:xfrm>
        </p:spPr>
        <p:txBody>
          <a:bodyPr tIns="91440" bIns="91440">
            <a:normAutofit/>
          </a:bodyPr>
          <a:lstStyle>
            <a:lvl1pPr marL="0" indent="0" algn="l">
              <a:buNone/>
              <a:defRPr sz="2700" b="0" cap="all" baseline="0">
                <a:solidFill>
                  <a:schemeClr val="tx1"/>
                </a:solidFill>
              </a:defRPr>
            </a:lvl1pPr>
            <a:lvl2pPr marL="685800" indent="0" algn="ctr">
              <a:buNone/>
              <a:defRPr sz="27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a:xfrm>
            <a:off x="3739658" y="493961"/>
            <a:ext cx="7345965" cy="463802"/>
          </a:xfrm>
        </p:spPr>
        <p:txBody>
          <a:bodyPr/>
          <a:lstStyle/>
          <a:p>
            <a:endParaRPr lang="en-US" dirty="0"/>
          </a:p>
        </p:txBody>
      </p:sp>
      <p:sp>
        <p:nvSpPr>
          <p:cNvPr id="6" name="Slide Number Placeholder 5"/>
          <p:cNvSpPr>
            <a:spLocks noGrp="1"/>
          </p:cNvSpPr>
          <p:nvPr>
            <p:ph type="sldNum" sz="quarter" idx="12"/>
          </p:nvPr>
        </p:nvSpPr>
        <p:spPr>
          <a:xfrm>
            <a:off x="2156497" y="1198460"/>
            <a:ext cx="1216529" cy="755367"/>
          </a:xfrm>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8" name="Straight Connector 7"/>
          <p:cNvCxnSpPr/>
          <p:nvPr/>
        </p:nvCxnSpPr>
        <p:spPr>
          <a:xfrm>
            <a:off x="3501956" y="1198460"/>
            <a:ext cx="0" cy="381713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197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8" name="Straight Connector 7"/>
          <p:cNvCxnSpPr/>
          <p:nvPr/>
        </p:nvCxnSpPr>
        <p:spPr>
          <a:xfrm>
            <a:off x="2057531" y="1198460"/>
            <a:ext cx="0" cy="160075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10487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02220" y="2634195"/>
            <a:ext cx="12843870" cy="2831925"/>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2302043" y="5709293"/>
            <a:ext cx="12824985" cy="1519394"/>
          </a:xfrm>
        </p:spPr>
        <p:txBody>
          <a:bodyPr tIns="91440">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8" name="Straight Connector 7"/>
          <p:cNvCxnSpPr/>
          <p:nvPr/>
        </p:nvCxnSpPr>
        <p:spPr>
          <a:xfrm>
            <a:off x="2057531" y="1198460"/>
            <a:ext cx="0" cy="4267661"/>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7483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302043" y="1207334"/>
            <a:ext cx="14280236" cy="158895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302043" y="3016317"/>
            <a:ext cx="6912864" cy="51572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82190" y="3026015"/>
            <a:ext cx="6906195" cy="5162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9" name="Straight Connector 8"/>
          <p:cNvCxnSpPr/>
          <p:nvPr/>
        </p:nvCxnSpPr>
        <p:spPr>
          <a:xfrm>
            <a:off x="2057531" y="1198460"/>
            <a:ext cx="0" cy="160075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405689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02043" y="1206245"/>
            <a:ext cx="14280236" cy="15844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302043" y="3029324"/>
            <a:ext cx="6912864" cy="1202915"/>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302043" y="4236404"/>
            <a:ext cx="6912864" cy="39666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82186" y="3034505"/>
            <a:ext cx="6912864" cy="1203356"/>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682188" y="4232237"/>
            <a:ext cx="6912864" cy="3956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11" name="Straight Connector 10"/>
          <p:cNvCxnSpPr/>
          <p:nvPr/>
        </p:nvCxnSpPr>
        <p:spPr>
          <a:xfrm>
            <a:off x="2057531" y="1198460"/>
            <a:ext cx="0" cy="160075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096325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7" name="Straight Connector 6"/>
          <p:cNvCxnSpPr/>
          <p:nvPr/>
        </p:nvCxnSpPr>
        <p:spPr>
          <a:xfrm>
            <a:off x="2057531" y="1198460"/>
            <a:ext cx="0" cy="160075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786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37925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01963" y="1198460"/>
            <a:ext cx="4774692" cy="3370676"/>
          </a:xfrm>
        </p:spPr>
        <p:txBody>
          <a:bodyPr anchor="b">
            <a:normAutofit/>
          </a:bodyPr>
          <a:lstStyle>
            <a:lvl1pPr algn="l">
              <a:defRPr sz="3600"/>
            </a:lvl1pPr>
          </a:lstStyle>
          <a:p>
            <a:r>
              <a:rPr lang="en-US"/>
              <a:t>Click to edit Master title style</a:t>
            </a:r>
            <a:endParaRPr lang="en-US" dirty="0"/>
          </a:p>
        </p:txBody>
      </p:sp>
      <p:sp>
        <p:nvSpPr>
          <p:cNvPr id="3" name="Content Placeholder 2"/>
          <p:cNvSpPr>
            <a:spLocks noGrp="1"/>
          </p:cNvSpPr>
          <p:nvPr>
            <p:ph idx="1"/>
          </p:nvPr>
        </p:nvSpPr>
        <p:spPr>
          <a:xfrm>
            <a:off x="7565571" y="1198461"/>
            <a:ext cx="9018705" cy="69882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02043" y="4808237"/>
            <a:ext cx="4777484" cy="3372272"/>
          </a:xfrm>
        </p:spPr>
        <p:txBody>
          <a:bodyPr/>
          <a:lstStyle>
            <a:lvl1pPr marL="0" indent="0" algn="l">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9" name="Straight Connector 8"/>
          <p:cNvCxnSpPr/>
          <p:nvPr/>
        </p:nvCxnSpPr>
        <p:spPr>
          <a:xfrm>
            <a:off x="2057531" y="1198460"/>
            <a:ext cx="0" cy="337067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445128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216081" y="723256"/>
            <a:ext cx="6111800" cy="7723652"/>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US" dirty="0"/>
            </a:p>
          </p:txBody>
        </p:sp>
      </p:grpSp>
      <p:sp>
        <p:nvSpPr>
          <p:cNvPr id="2" name="Title 1"/>
          <p:cNvSpPr>
            <a:spLocks noGrp="1"/>
          </p:cNvSpPr>
          <p:nvPr>
            <p:ph type="title"/>
          </p:nvPr>
        </p:nvSpPr>
        <p:spPr>
          <a:xfrm>
            <a:off x="2303541" y="1694270"/>
            <a:ext cx="8171760" cy="2745876"/>
          </a:xfrm>
        </p:spPr>
        <p:txBody>
          <a:bodyPr anchor="b">
            <a:normAutofit/>
          </a:bodyPr>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186584" y="1683814"/>
            <a:ext cx="4186757" cy="5799491"/>
          </a:xfrm>
          <a:solidFill>
            <a:schemeClr val="bg1">
              <a:lumMod val="85000"/>
            </a:schemeClr>
          </a:solidFill>
          <a:ln w="9525" cap="sq">
            <a:noFill/>
            <a:miter lim="800000"/>
          </a:ln>
          <a:effectLst/>
        </p:spPr>
        <p:txBody>
          <a:bodyPr anchor="t"/>
          <a:lstStyle>
            <a:lvl1pPr marL="0" indent="0" algn="ctr">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dirty="0"/>
              <a:t>Click icon to add picture</a:t>
            </a:r>
          </a:p>
        </p:txBody>
      </p:sp>
      <p:sp>
        <p:nvSpPr>
          <p:cNvPr id="4" name="Text Placeholder 3"/>
          <p:cNvSpPr>
            <a:spLocks noGrp="1"/>
          </p:cNvSpPr>
          <p:nvPr>
            <p:ph type="body" sz="half" idx="2"/>
          </p:nvPr>
        </p:nvSpPr>
        <p:spPr>
          <a:xfrm>
            <a:off x="2302043" y="4718988"/>
            <a:ext cx="8160056" cy="3005613"/>
          </a:xfrm>
        </p:spPr>
        <p:txBody>
          <a:bodyPr>
            <a:normAutofit/>
          </a:bodyPr>
          <a:lstStyle>
            <a:lvl1pPr marL="0" indent="0" algn="l">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2302043" y="8204785"/>
            <a:ext cx="8160057" cy="480185"/>
          </a:xfrm>
        </p:spPr>
        <p:txBody>
          <a:bodyPr/>
          <a:lstStyle>
            <a:lvl1pPr algn="l">
              <a:defRPr/>
            </a:lvl1pPr>
          </a:lstStyle>
          <a:p>
            <a:endParaRPr lang="en-US" dirty="0"/>
          </a:p>
        </p:txBody>
      </p:sp>
      <p:sp>
        <p:nvSpPr>
          <p:cNvPr id="6" name="Footer Placeholder 5"/>
          <p:cNvSpPr>
            <a:spLocks noGrp="1"/>
          </p:cNvSpPr>
          <p:nvPr>
            <p:ph type="ftr" sz="quarter" idx="11"/>
          </p:nvPr>
        </p:nvSpPr>
        <p:spPr>
          <a:xfrm>
            <a:off x="2302366" y="477961"/>
            <a:ext cx="8180213" cy="481397"/>
          </a:xfrm>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14" name="Straight Connector 13"/>
          <p:cNvCxnSpPr/>
          <p:nvPr/>
        </p:nvCxnSpPr>
        <p:spPr>
          <a:xfrm>
            <a:off x="2057531" y="1198460"/>
            <a:ext cx="0" cy="324168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279622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8" name="Straight Connector 7"/>
          <p:cNvCxnSpPr/>
          <p:nvPr/>
        </p:nvCxnSpPr>
        <p:spPr>
          <a:xfrm>
            <a:off x="2057531" y="1198460"/>
            <a:ext cx="0" cy="160075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44984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58667" y="1325795"/>
            <a:ext cx="2423613" cy="68624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302042" y="1325795"/>
            <a:ext cx="11608211" cy="68624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cxnSp>
        <p:nvCxnSpPr>
          <p:cNvPr id="8" name="Straight Connector 7"/>
          <p:cNvCxnSpPr/>
          <p:nvPr/>
        </p:nvCxnSpPr>
        <p:spPr>
          <a:xfrm flipH="1">
            <a:off x="14158667" y="1078908"/>
            <a:ext cx="2423613"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85096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3023599"/>
            <a:ext cx="18288000" cy="617824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pic>
        <p:nvPicPr>
          <p:cNvPr id="7" name="Picture 6"/>
          <p:cNvPicPr>
            <a:picLocks noChangeAspect="1"/>
          </p:cNvPicPr>
          <p:nvPr/>
        </p:nvPicPr>
        <p:blipFill rotWithShape="1">
          <a:blip r:embed="rId13"/>
          <a:srcRect t="2769" b="-2769"/>
          <a:stretch/>
        </p:blipFill>
        <p:spPr>
          <a:xfrm>
            <a:off x="0" y="9203436"/>
            <a:ext cx="18288000" cy="1114425"/>
          </a:xfrm>
          <a:prstGeom prst="rect">
            <a:avLst/>
          </a:prstGeom>
        </p:spPr>
      </p:pic>
      <p:sp>
        <p:nvSpPr>
          <p:cNvPr id="2" name="Title Placeholder 1"/>
          <p:cNvSpPr>
            <a:spLocks noGrp="1"/>
          </p:cNvSpPr>
          <p:nvPr>
            <p:ph type="title"/>
          </p:nvPr>
        </p:nvSpPr>
        <p:spPr>
          <a:xfrm>
            <a:off x="2302044" y="1206779"/>
            <a:ext cx="14280237" cy="157385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2302044" y="3023599"/>
            <a:ext cx="14280237" cy="5175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31208" y="495555"/>
            <a:ext cx="5251073" cy="463802"/>
          </a:xfrm>
          <a:prstGeom prst="rect">
            <a:avLst/>
          </a:prstGeom>
        </p:spPr>
        <p:txBody>
          <a:bodyPr vert="horz" lIns="91440" tIns="45720" rIns="91440" bIns="45720" rtlCol="0" anchor="ctr"/>
          <a:lstStyle>
            <a:lvl1pPr algn="r">
              <a:defRPr sz="15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2302043" y="493961"/>
            <a:ext cx="8783579" cy="463802"/>
          </a:xfrm>
          <a:prstGeom prst="rect">
            <a:avLst/>
          </a:prstGeom>
        </p:spPr>
        <p:txBody>
          <a:bodyPr vert="horz" lIns="91440" tIns="45720" rIns="91440" bIns="45720" rtlCol="0" anchor="ctr"/>
          <a:lstStyle>
            <a:lvl1pPr algn="l">
              <a:defRPr sz="15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20091" y="1198460"/>
            <a:ext cx="1216529" cy="755367"/>
          </a:xfrm>
          <a:prstGeom prst="rect">
            <a:avLst/>
          </a:prstGeom>
        </p:spPr>
        <p:txBody>
          <a:bodyPr vert="horz" lIns="91440" tIns="45720" rIns="91440" bIns="45720" rtlCol="0" anchor="t"/>
          <a:lstStyle>
            <a:lvl1pPr algn="r">
              <a:defRPr sz="42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dirty="0"/>
          </a:p>
        </p:txBody>
      </p:sp>
      <p:cxnSp>
        <p:nvCxnSpPr>
          <p:cNvPr id="12" name="Straight Connector 11"/>
          <p:cNvCxnSpPr/>
          <p:nvPr/>
        </p:nvCxnSpPr>
        <p:spPr>
          <a:xfrm>
            <a:off x="0" y="9212558"/>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224583"/>
      </p:ext>
    </p:extLst>
  </p:cSld>
  <p:clrMap bg1="lt1" tx1="dk1" bg2="lt2" tx2="dk2" accent1="accent1" accent2="accent2" accent3="accent3" accent4="accent4" accent5="accent5" accent6="accent6" hlink="hlink" folHlink="folHlink"/>
  <p:sldLayoutIdLst>
    <p:sldLayoutId id="2147483942" r:id="rId1"/>
    <p:sldLayoutId id="2147483943" r:id="rId2"/>
    <p:sldLayoutId id="2147483944" r:id="rId3"/>
    <p:sldLayoutId id="2147483945" r:id="rId4"/>
    <p:sldLayoutId id="2147483946" r:id="rId5"/>
    <p:sldLayoutId id="2147483947" r:id="rId6"/>
    <p:sldLayoutId id="2147483948" r:id="rId7"/>
    <p:sldLayoutId id="2147483949" r:id="rId8"/>
    <p:sldLayoutId id="2147483950" r:id="rId9"/>
    <p:sldLayoutId id="2147483951" r:id="rId10"/>
    <p:sldLayoutId id="2147483952" r:id="rId11"/>
  </p:sldLayoutIdLst>
  <p:hf sldNum="0" hdr="0" ftr="0" dt="0"/>
  <p:txStyles>
    <p:titleStyle>
      <a:lvl1pPr algn="l" defTabSz="1371600" rtl="0" eaLnBrk="1" latinLnBrk="0" hangingPunct="1">
        <a:lnSpc>
          <a:spcPct val="90000"/>
        </a:lnSpc>
        <a:spcBef>
          <a:spcPct val="0"/>
        </a:spcBef>
        <a:buNone/>
        <a:defRPr sz="4800" b="0" i="0" kern="1200" cap="none">
          <a:solidFill>
            <a:schemeClr val="tx1"/>
          </a:solidFill>
          <a:effectLst/>
          <a:latin typeface="+mj-lt"/>
          <a:ea typeface="+mj-ea"/>
          <a:cs typeface="+mj-cs"/>
        </a:defRPr>
      </a:lvl1pPr>
    </p:titleStyle>
    <p:bodyStyle>
      <a:lvl1pPr marL="342900" indent="-342900" algn="l" defTabSz="1371600" rtl="0" eaLnBrk="1" latinLnBrk="0" hangingPunct="1">
        <a:lnSpc>
          <a:spcPct val="120000"/>
        </a:lnSpc>
        <a:spcBef>
          <a:spcPts val="1500"/>
        </a:spcBef>
        <a:buClr>
          <a:schemeClr val="accent1"/>
        </a:buClr>
        <a:buSzPct val="100000"/>
        <a:buFont typeface="Arial" panose="020B0604020202020204" pitchFamily="34" charset="0"/>
        <a:buChar char="•"/>
        <a:defRPr sz="3000" kern="1200">
          <a:solidFill>
            <a:schemeClr val="tx1"/>
          </a:solidFill>
          <a:effectLst/>
          <a:latin typeface="+mn-lt"/>
          <a:ea typeface="+mn-ea"/>
          <a:cs typeface="+mn-cs"/>
        </a:defRPr>
      </a:lvl1pPr>
      <a:lvl2pPr marL="1028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700" kern="1200" cap="none" baseline="0">
          <a:solidFill>
            <a:schemeClr val="tx1"/>
          </a:solidFill>
          <a:effectLst/>
          <a:latin typeface="+mn-lt"/>
          <a:ea typeface="+mn-ea"/>
          <a:cs typeface="+mn-cs"/>
        </a:defRPr>
      </a:lvl2pPr>
      <a:lvl3pPr marL="1714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3pPr>
      <a:lvl4pPr marL="2400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100" kern="1200" cap="none" baseline="0">
          <a:solidFill>
            <a:schemeClr val="tx1"/>
          </a:solidFill>
          <a:effectLst/>
          <a:latin typeface="+mn-lt"/>
          <a:ea typeface="+mn-ea"/>
          <a:cs typeface="+mn-cs"/>
        </a:defRPr>
      </a:lvl4pPr>
      <a:lvl5pPr marL="30861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5pPr>
      <a:lvl6pPr marL="37719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6pPr>
      <a:lvl7pPr marL="4457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7pPr>
      <a:lvl8pPr marL="5143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8pPr>
      <a:lvl9pPr marL="5829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hyperlink" Target="https://www.navitassafety.com/mental-health-in-hospitality/" TargetMode="External"/><Relationship Id="rId3" Type="http://schemas.openxmlformats.org/officeDocument/2006/relationships/hyperlink" Target="https://www.mdpi.com/2076-328X/13/2/84/pdf" TargetMode="External"/><Relationship Id="rId7" Type="http://schemas.openxmlformats.org/officeDocument/2006/relationships/hyperlink" Target="https://www.regenerationresources.org/conflict-resolution-the-star-feedback-model"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kwpublications.com/papers_submitted/10895/hospitality-employees-mental-health-issues-a-review.pdf" TargetMode="External"/><Relationship Id="rId5" Type="http://schemas.openxmlformats.org/officeDocument/2006/relationships/hyperlink" Target="https://assets.publishing.service.gov.uk/media/5d67a363ed915d53b4904899/Hospitality_and_Tourism_Workforce_Landscape.pdf?utm_source=chatgpt.com" TargetMode="External"/><Relationship Id="rId10" Type="http://schemas.openxmlformats.org/officeDocument/2006/relationships/hyperlink" Target="https://www.ncbi.nlm.nih.gov/pmc/articles/PMC11047568/pdf/behavioral-14-00322.pdf" TargetMode="External"/><Relationship Id="rId4" Type="http://schemas.openxmlformats.org/officeDocument/2006/relationships/hyperlink" Target="https://www.tandfonline.com/doi/pdf/10.1080/23311975.2024.2317197" TargetMode="External"/><Relationship Id="rId9" Type="http://schemas.openxmlformats.org/officeDocument/2006/relationships/hyperlink" Target="https://strathprints.strath.ac.uk/90845/7/Saito-etal-IJHM-2024-Well-being-of-hospitality-employe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38A17C-E5F6-0505-E4EA-645F302B4C11}"/>
              </a:ext>
            </a:extLst>
          </p:cNvPr>
          <p:cNvSpPr>
            <a:spLocks noGrp="1"/>
          </p:cNvSpPr>
          <p:nvPr>
            <p:ph type="ctrTitle"/>
          </p:nvPr>
        </p:nvSpPr>
        <p:spPr>
          <a:xfrm>
            <a:off x="3627878" y="1366073"/>
            <a:ext cx="14098648" cy="3895737"/>
          </a:xfrm>
        </p:spPr>
        <p:txBody>
          <a:bodyPr>
            <a:noAutofit/>
          </a:bodyPr>
          <a:lstStyle/>
          <a:p>
            <a:pPr algn="ctr"/>
            <a:r>
              <a:rPr lang="en-GB" sz="7200" b="1" dirty="0"/>
              <a:t>Burnout, Stigma and Staff Turnover: Examining the Mental Health Crisis in the Hospitality Industry</a:t>
            </a:r>
            <a:endParaRPr lang="en-US" sz="7200" b="1" dirty="0"/>
          </a:p>
        </p:txBody>
      </p:sp>
      <p:sp>
        <p:nvSpPr>
          <p:cNvPr id="5" name="Subtitle 4">
            <a:extLst>
              <a:ext uri="{FF2B5EF4-FFF2-40B4-BE49-F238E27FC236}">
                <a16:creationId xmlns:a16="http://schemas.microsoft.com/office/drawing/2014/main" id="{3F4B8F92-AB11-B93E-E569-B79ED9D04D58}"/>
              </a:ext>
            </a:extLst>
          </p:cNvPr>
          <p:cNvSpPr>
            <a:spLocks noGrp="1"/>
          </p:cNvSpPr>
          <p:nvPr>
            <p:ph type="subTitle" idx="1"/>
          </p:nvPr>
        </p:nvSpPr>
        <p:spPr>
          <a:xfrm>
            <a:off x="4578539" y="5890389"/>
            <a:ext cx="12197325" cy="1689424"/>
          </a:xfrm>
        </p:spPr>
        <p:txBody>
          <a:bodyPr>
            <a:normAutofit/>
          </a:bodyPr>
          <a:lstStyle/>
          <a:p>
            <a:pPr algn="ctr"/>
            <a:r>
              <a:rPr lang="en-GB" sz="3000" dirty="0">
                <a:latin typeface="Times New Roman" panose="02020603050405020304" pitchFamily="18" charset="0"/>
                <a:cs typeface="Times New Roman" panose="02020603050405020304" pitchFamily="18" charset="0"/>
              </a:rPr>
              <a:t>Name of Student: FATEMA UDDIN</a:t>
            </a:r>
            <a:endParaRPr lang="en-US" sz="3000" dirty="0">
              <a:latin typeface="Times New Roman" panose="02020603050405020304" pitchFamily="18" charset="0"/>
              <a:cs typeface="Times New Roman" panose="02020603050405020304" pitchFamily="18" charset="0"/>
            </a:endParaRPr>
          </a:p>
          <a:p>
            <a:pPr algn="ctr"/>
            <a:r>
              <a:rPr lang="en-GB" sz="3000" dirty="0">
                <a:latin typeface="Times New Roman" panose="02020603050405020304" pitchFamily="18" charset="0"/>
                <a:cs typeface="Times New Roman" panose="02020603050405020304" pitchFamily="18" charset="0"/>
              </a:rPr>
              <a:t>Student ID: 2131514</a:t>
            </a:r>
            <a:endParaRPr lang="en-US"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1290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p:cNvGrpSpPr/>
        <p:nvPr/>
      </p:nvGrpSpPr>
      <p:grpSpPr>
        <a:xfrm>
          <a:off x="0" y="0"/>
          <a:ext cx="0" cy="0"/>
          <a:chOff x="0" y="0"/>
          <a:chExt cx="0" cy="0"/>
        </a:xfrm>
      </p:grpSpPr>
      <p:sp>
        <p:nvSpPr>
          <p:cNvPr id="2" name="Title 1">
            <a:extLst>
              <a:ext uri="{FF2B5EF4-FFF2-40B4-BE49-F238E27FC236}">
                <a16:creationId xmlns:a16="http://schemas.microsoft.com/office/drawing/2014/main" id="{8494384B-CDEB-4F4C-7C9F-ABB09531BF95}"/>
              </a:ext>
            </a:extLst>
          </p:cNvPr>
          <p:cNvSpPr>
            <a:spLocks noGrp="1"/>
          </p:cNvSpPr>
          <p:nvPr>
            <p:ph type="title"/>
          </p:nvPr>
        </p:nvSpPr>
        <p:spPr>
          <a:xfrm>
            <a:off x="2671011" y="813892"/>
            <a:ext cx="14280236" cy="1588958"/>
          </a:xfrm>
        </p:spPr>
        <p:txBody>
          <a:bodyPr vert="horz" lIns="91440" tIns="45720" rIns="91440" bIns="45720" rtlCol="0" anchor="ctr">
            <a:normAutofit/>
          </a:bodyPr>
          <a:lstStyle/>
          <a:p>
            <a:pPr algn="ctr" defTabSz="914400"/>
            <a:r>
              <a:rPr lang="en-GB" sz="4400" b="1" dirty="0">
                <a:latin typeface="Times New Roman" panose="02020603050405020304" pitchFamily="18" charset="0"/>
                <a:cs typeface="Times New Roman" panose="02020603050405020304" pitchFamily="18" charset="0"/>
              </a:rPr>
              <a:t>INTRODUCTION</a:t>
            </a:r>
            <a:endParaRPr lang="en-US" sz="4400" b="1" dirty="0"/>
          </a:p>
        </p:txBody>
      </p:sp>
      <p:graphicFrame>
        <p:nvGraphicFramePr>
          <p:cNvPr id="200" name="Content Placeholder 2">
            <a:extLst>
              <a:ext uri="{FF2B5EF4-FFF2-40B4-BE49-F238E27FC236}">
                <a16:creationId xmlns:a16="http://schemas.microsoft.com/office/drawing/2014/main" id="{2A7547B4-D9E3-C354-6FB5-8E795149E3CA}"/>
              </a:ext>
            </a:extLst>
          </p:cNvPr>
          <p:cNvGraphicFramePr>
            <a:graphicFrameLocks noGrp="1"/>
          </p:cNvGraphicFramePr>
          <p:nvPr>
            <p:ph sz="half" idx="1"/>
            <p:extLst>
              <p:ext uri="{D42A27DB-BD31-4B8C-83A1-F6EECF244321}">
                <p14:modId xmlns:p14="http://schemas.microsoft.com/office/powerpoint/2010/main" val="1152963165"/>
              </p:ext>
            </p:extLst>
          </p:nvPr>
        </p:nvGraphicFramePr>
        <p:xfrm>
          <a:off x="168444" y="2844341"/>
          <a:ext cx="10483514"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0AA82DF-8B18-2DC3-9A9F-9358F2835523}"/>
              </a:ext>
            </a:extLst>
          </p:cNvPr>
          <p:cNvSpPr txBox="1"/>
          <p:nvPr/>
        </p:nvSpPr>
        <p:spPr>
          <a:xfrm>
            <a:off x="11732495" y="8409529"/>
            <a:ext cx="5466945" cy="707886"/>
          </a:xfrm>
          <a:prstGeom prst="rect">
            <a:avLst/>
          </a:prstGeom>
          <a:noFill/>
        </p:spPr>
        <p:txBody>
          <a:bodyPr wrap="square" rtlCol="0">
            <a:spAutoFit/>
          </a:bodyPr>
          <a:lstStyle/>
          <a:p>
            <a:pPr algn="ctr"/>
            <a:r>
              <a:rPr lang="en-US" sz="2000" b="1" i="1" dirty="0">
                <a:latin typeface="Arial Narrow" panose="020B0606020202030204" pitchFamily="34" charset="0"/>
                <a:cs typeface="Aldhabi" panose="020F0502020204030204" pitchFamily="2" charset="-78"/>
              </a:rPr>
              <a:t>Figure 1 Mental Health: The Facts</a:t>
            </a:r>
          </a:p>
          <a:p>
            <a:pPr algn="ctr"/>
            <a:r>
              <a:rPr lang="en-US" sz="2000" b="1" i="1" dirty="0">
                <a:latin typeface="Arial Narrow" panose="020B0606020202030204" pitchFamily="34" charset="0"/>
                <a:cs typeface="Aldhabi" panose="020F0502020204030204" pitchFamily="2" charset="-78"/>
              </a:rPr>
              <a:t>Source Navitas Safety (2025) </a:t>
            </a:r>
          </a:p>
        </p:txBody>
      </p:sp>
      <p:pic>
        <p:nvPicPr>
          <p:cNvPr id="4" name="Picture 3">
            <a:extLst>
              <a:ext uri="{FF2B5EF4-FFF2-40B4-BE49-F238E27FC236}">
                <a16:creationId xmlns:a16="http://schemas.microsoft.com/office/drawing/2014/main" id="{EECA7CB5-48ED-7DEF-F763-31A3BAC8F36E}"/>
              </a:ext>
            </a:extLst>
          </p:cNvPr>
          <p:cNvPicPr>
            <a:picLocks noChangeAspect="1"/>
          </p:cNvPicPr>
          <p:nvPr/>
        </p:nvPicPr>
        <p:blipFill>
          <a:blip r:embed="rId8"/>
          <a:srcRect l="6877" t="22346" r="2956" b="15945"/>
          <a:stretch>
            <a:fillRect/>
          </a:stretch>
        </p:blipFill>
        <p:spPr>
          <a:xfrm>
            <a:off x="8519160" y="2133600"/>
            <a:ext cx="9600396" cy="6552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91F64E50-5A1C-5345-A940-E2F0B2CEE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9CACE-E6B2-9A77-8A03-220C2E279602}"/>
              </a:ext>
            </a:extLst>
          </p:cNvPr>
          <p:cNvSpPr>
            <a:spLocks noGrp="1"/>
          </p:cNvSpPr>
          <p:nvPr>
            <p:ph type="title"/>
          </p:nvPr>
        </p:nvSpPr>
        <p:spPr>
          <a:xfrm>
            <a:off x="2566738" y="1207334"/>
            <a:ext cx="14280236" cy="1588958"/>
          </a:xfrm>
        </p:spPr>
        <p:txBody>
          <a:bodyPr vert="horz" lIns="91440" tIns="45720" rIns="91440" bIns="45720" rtlCol="0" anchor="ctr">
            <a:normAutofit/>
          </a:bodyPr>
          <a:lstStyle/>
          <a:p>
            <a:pPr algn="ctr" defTabSz="914400"/>
            <a:r>
              <a:rPr lang="en-GB" sz="4400" b="1" dirty="0"/>
              <a:t>RELEVANCE TO THE HOSPITALITY INDUSTRY</a:t>
            </a:r>
            <a:endParaRPr lang="en-US" sz="4400" b="1" dirty="0"/>
          </a:p>
        </p:txBody>
      </p:sp>
      <p:graphicFrame>
        <p:nvGraphicFramePr>
          <p:cNvPr id="200" name="Content Placeholder 2">
            <a:extLst>
              <a:ext uri="{FF2B5EF4-FFF2-40B4-BE49-F238E27FC236}">
                <a16:creationId xmlns:a16="http://schemas.microsoft.com/office/drawing/2014/main" id="{9AE8836A-8E24-4A3E-9F92-174FF89CC641}"/>
              </a:ext>
            </a:extLst>
          </p:cNvPr>
          <p:cNvGraphicFramePr>
            <a:graphicFrameLocks noGrp="1"/>
          </p:cNvGraphicFramePr>
          <p:nvPr>
            <p:ph sz="half" idx="1"/>
            <p:extLst>
              <p:ext uri="{D42A27DB-BD31-4B8C-83A1-F6EECF244321}">
                <p14:modId xmlns:p14="http://schemas.microsoft.com/office/powerpoint/2010/main" val="2966173130"/>
              </p:ext>
            </p:extLst>
          </p:nvPr>
        </p:nvGraphicFramePr>
        <p:xfrm>
          <a:off x="614347" y="2796292"/>
          <a:ext cx="9668642"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22E9BD1-59BF-0E6C-3026-333086E50FE5}"/>
              </a:ext>
            </a:extLst>
          </p:cNvPr>
          <p:cNvSpPr txBox="1"/>
          <p:nvPr/>
        </p:nvSpPr>
        <p:spPr>
          <a:xfrm>
            <a:off x="10591800" y="8331199"/>
            <a:ext cx="7197374" cy="830997"/>
          </a:xfrm>
          <a:prstGeom prst="rect">
            <a:avLst/>
          </a:prstGeom>
          <a:noFill/>
        </p:spPr>
        <p:txBody>
          <a:bodyPr wrap="square" rtlCol="0">
            <a:spAutoFit/>
          </a:bodyPr>
          <a:lstStyle/>
          <a:p>
            <a:pPr algn="ctr"/>
            <a:r>
              <a:rPr lang="en-US" sz="2400" b="1" i="1" dirty="0">
                <a:latin typeface="Arial Narrow" panose="020B0606020202030204" pitchFamily="34" charset="0"/>
                <a:cs typeface="Aldhabi" panose="020F0502020204030204" pitchFamily="2" charset="-78"/>
              </a:rPr>
              <a:t>Figure 2 Hospitality and Tourism workforce landscape</a:t>
            </a:r>
          </a:p>
          <a:p>
            <a:pPr algn="ctr"/>
            <a:r>
              <a:rPr lang="en-US" sz="2400" b="1" i="1" dirty="0">
                <a:latin typeface="Arial Narrow" panose="020B0606020202030204" pitchFamily="34" charset="0"/>
                <a:cs typeface="Aldhabi" panose="020F0502020204030204" pitchFamily="2" charset="-78"/>
              </a:rPr>
              <a:t>Source: DCMS Economic Insight (2019)</a:t>
            </a:r>
          </a:p>
        </p:txBody>
      </p:sp>
      <p:pic>
        <p:nvPicPr>
          <p:cNvPr id="7" name="Picture 6" descr="A graph of different colored bars&#10;&#10;AI-generated content may be incorrect.">
            <a:extLst>
              <a:ext uri="{FF2B5EF4-FFF2-40B4-BE49-F238E27FC236}">
                <a16:creationId xmlns:a16="http://schemas.microsoft.com/office/drawing/2014/main" id="{D6B56E50-8716-7D7B-B013-31027BDE9A04}"/>
              </a:ext>
            </a:extLst>
          </p:cNvPr>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9936480" y="2308918"/>
            <a:ext cx="8097520" cy="60222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56515519"/>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6188FB64-EC6C-0FA2-A81B-75B0B9912E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718D60-3B67-40F2-8102-5EB15DB05271}"/>
              </a:ext>
            </a:extLst>
          </p:cNvPr>
          <p:cNvSpPr>
            <a:spLocks noGrp="1"/>
          </p:cNvSpPr>
          <p:nvPr>
            <p:ph type="title"/>
          </p:nvPr>
        </p:nvSpPr>
        <p:spPr>
          <a:xfrm>
            <a:off x="2003882" y="1137058"/>
            <a:ext cx="14280236" cy="1588958"/>
          </a:xfrm>
        </p:spPr>
        <p:txBody>
          <a:bodyPr vert="horz" lIns="91440" tIns="45720" rIns="91440" bIns="45720" rtlCol="0" anchor="ctr">
            <a:normAutofit/>
          </a:bodyPr>
          <a:lstStyle/>
          <a:p>
            <a:pPr lvl="0" algn="ctr"/>
            <a:r>
              <a:rPr lang="en-GB" sz="4400" b="1" dirty="0"/>
              <a:t>LITERATURE REVIEW: KEY CONCEPTS</a:t>
            </a:r>
            <a:endParaRPr lang="en-US" sz="4400" b="1" dirty="0"/>
          </a:p>
        </p:txBody>
      </p:sp>
      <p:graphicFrame>
        <p:nvGraphicFramePr>
          <p:cNvPr id="200" name="Content Placeholder 2">
            <a:extLst>
              <a:ext uri="{FF2B5EF4-FFF2-40B4-BE49-F238E27FC236}">
                <a16:creationId xmlns:a16="http://schemas.microsoft.com/office/drawing/2014/main" id="{591C3148-BA91-A116-83F8-5745EA12FB04}"/>
              </a:ext>
            </a:extLst>
          </p:cNvPr>
          <p:cNvGraphicFramePr>
            <a:graphicFrameLocks noGrp="1"/>
          </p:cNvGraphicFramePr>
          <p:nvPr>
            <p:ph sz="half" idx="1"/>
            <p:extLst>
              <p:ext uri="{D42A27DB-BD31-4B8C-83A1-F6EECF244321}">
                <p14:modId xmlns:p14="http://schemas.microsoft.com/office/powerpoint/2010/main" val="957186152"/>
              </p:ext>
            </p:extLst>
          </p:nvPr>
        </p:nvGraphicFramePr>
        <p:xfrm>
          <a:off x="594232" y="3214634"/>
          <a:ext cx="8738200" cy="4780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94DA5EFD-3F13-4896-94BC-97499F680DD8}"/>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endParaRPr>
          </a:p>
        </p:txBody>
      </p:sp>
      <p:sp>
        <p:nvSpPr>
          <p:cNvPr id="5" name="TextBox 4">
            <a:extLst>
              <a:ext uri="{FF2B5EF4-FFF2-40B4-BE49-F238E27FC236}">
                <a16:creationId xmlns:a16="http://schemas.microsoft.com/office/drawing/2014/main" id="{BA5AA7ED-0BB8-1B67-E602-9CA906B2DB68}"/>
              </a:ext>
            </a:extLst>
          </p:cNvPr>
          <p:cNvSpPr txBox="1"/>
          <p:nvPr/>
        </p:nvSpPr>
        <p:spPr>
          <a:xfrm>
            <a:off x="9144000" y="7995181"/>
            <a:ext cx="9211420" cy="1200329"/>
          </a:xfrm>
          <a:prstGeom prst="rect">
            <a:avLst/>
          </a:prstGeom>
          <a:noFill/>
        </p:spPr>
        <p:txBody>
          <a:bodyPr wrap="square" rtlCol="0">
            <a:spAutoFit/>
          </a:bodyPr>
          <a:lstStyle/>
          <a:p>
            <a:pPr algn="ctr"/>
            <a:r>
              <a:rPr lang="en-US" sz="2400" b="1" i="1" dirty="0">
                <a:latin typeface="Arial Narrow" panose="020B0606020202030204" pitchFamily="34" charset="0"/>
                <a:cs typeface="Aldhabi" panose="020F0502020204030204" pitchFamily="2" charset="-78"/>
              </a:rPr>
              <a:t>Figure 3 The relationship between the theories used in studies in the hospitality </a:t>
            </a:r>
          </a:p>
          <a:p>
            <a:pPr algn="ctr"/>
            <a:r>
              <a:rPr lang="en-US" sz="2400" b="1" i="1" dirty="0">
                <a:latin typeface="Arial Narrow" panose="020B0606020202030204" pitchFamily="34" charset="0"/>
                <a:cs typeface="Aldhabi" panose="020F0502020204030204" pitchFamily="2" charset="-78"/>
              </a:rPr>
              <a:t>Source: Saito et al. (2025) </a:t>
            </a:r>
          </a:p>
        </p:txBody>
      </p:sp>
      <p:pic>
        <p:nvPicPr>
          <p:cNvPr id="6" name="Picture 5" descr="A diagram of a chart&#10;&#10;AI-generated content may be incorrect.">
            <a:extLst>
              <a:ext uri="{FF2B5EF4-FFF2-40B4-BE49-F238E27FC236}">
                <a16:creationId xmlns:a16="http://schemas.microsoft.com/office/drawing/2014/main" id="{70CABA43-AABE-E4A5-2980-C75478BB5E85}"/>
              </a:ext>
            </a:extLst>
          </p:cNvPr>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9144000" y="2407394"/>
            <a:ext cx="9002725" cy="55877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76076211"/>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242ECEBF-D7C4-6D0B-A1AA-69413E7F0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DFA781-49E0-8368-3A58-C1D272141F7F}"/>
              </a:ext>
            </a:extLst>
          </p:cNvPr>
          <p:cNvSpPr>
            <a:spLocks noGrp="1"/>
          </p:cNvSpPr>
          <p:nvPr>
            <p:ph type="title"/>
          </p:nvPr>
        </p:nvSpPr>
        <p:spPr>
          <a:xfrm>
            <a:off x="2286001" y="1207334"/>
            <a:ext cx="14280236" cy="1588958"/>
          </a:xfrm>
        </p:spPr>
        <p:txBody>
          <a:bodyPr vert="horz" lIns="91440" tIns="45720" rIns="91440" bIns="45720" rtlCol="0" anchor="ctr">
            <a:normAutofit/>
          </a:bodyPr>
          <a:lstStyle/>
          <a:p>
            <a:pPr algn="ctr" defTabSz="914400"/>
            <a:r>
              <a:rPr lang="en-GB" sz="4400" b="1" dirty="0"/>
              <a:t>METHODOLOGY</a:t>
            </a:r>
            <a:endParaRPr lang="en-US" sz="4400" b="1" dirty="0"/>
          </a:p>
        </p:txBody>
      </p:sp>
      <p:graphicFrame>
        <p:nvGraphicFramePr>
          <p:cNvPr id="200" name="Content Placeholder 2">
            <a:extLst>
              <a:ext uri="{FF2B5EF4-FFF2-40B4-BE49-F238E27FC236}">
                <a16:creationId xmlns:a16="http://schemas.microsoft.com/office/drawing/2014/main" id="{61CB3992-E231-F936-8581-3F4BBA0DAFC6}"/>
              </a:ext>
            </a:extLst>
          </p:cNvPr>
          <p:cNvGraphicFramePr>
            <a:graphicFrameLocks noGrp="1"/>
          </p:cNvGraphicFramePr>
          <p:nvPr>
            <p:ph sz="half" idx="1"/>
            <p:extLst>
              <p:ext uri="{D42A27DB-BD31-4B8C-83A1-F6EECF244321}">
                <p14:modId xmlns:p14="http://schemas.microsoft.com/office/powerpoint/2010/main" val="1956882652"/>
              </p:ext>
            </p:extLst>
          </p:nvPr>
        </p:nvGraphicFramePr>
        <p:xfrm>
          <a:off x="2286001" y="3068082"/>
          <a:ext cx="14280236" cy="6107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931748"/>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9B913F8A-E016-978B-9F41-CA5971539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00431F-15C5-B3E0-ADAC-39059FEC2270}"/>
              </a:ext>
            </a:extLst>
          </p:cNvPr>
          <p:cNvSpPr>
            <a:spLocks noGrp="1"/>
          </p:cNvSpPr>
          <p:nvPr>
            <p:ph type="title"/>
          </p:nvPr>
        </p:nvSpPr>
        <p:spPr>
          <a:xfrm>
            <a:off x="2486527" y="1046791"/>
            <a:ext cx="14353297" cy="1921335"/>
          </a:xfrm>
        </p:spPr>
        <p:txBody>
          <a:bodyPr vert="horz" lIns="91440" tIns="45720" rIns="91440" bIns="45720" rtlCol="0" anchor="ctr">
            <a:normAutofit/>
          </a:bodyPr>
          <a:lstStyle/>
          <a:p>
            <a:pPr algn="ctr" defTabSz="914400"/>
            <a:r>
              <a:rPr lang="en-GB" sz="4400" b="1" dirty="0"/>
              <a:t>PESTEL ANALYSIS: POLITICAL, ECONOMIC, AND SOCIAL FACTORS</a:t>
            </a:r>
            <a:endParaRPr lang="en-US" sz="4400" b="1" dirty="0"/>
          </a:p>
        </p:txBody>
      </p:sp>
      <p:graphicFrame>
        <p:nvGraphicFramePr>
          <p:cNvPr id="200" name="Content Placeholder 2">
            <a:extLst>
              <a:ext uri="{FF2B5EF4-FFF2-40B4-BE49-F238E27FC236}">
                <a16:creationId xmlns:a16="http://schemas.microsoft.com/office/drawing/2014/main" id="{BC09C3C5-357A-B40B-8496-D203D3541E6B}"/>
              </a:ext>
            </a:extLst>
          </p:cNvPr>
          <p:cNvGraphicFramePr>
            <a:graphicFrameLocks noGrp="1"/>
          </p:cNvGraphicFramePr>
          <p:nvPr>
            <p:ph sz="half" idx="1"/>
            <p:extLst>
              <p:ext uri="{D42A27DB-BD31-4B8C-83A1-F6EECF244321}">
                <p14:modId xmlns:p14="http://schemas.microsoft.com/office/powerpoint/2010/main" val="3342477828"/>
              </p:ext>
            </p:extLst>
          </p:nvPr>
        </p:nvGraphicFramePr>
        <p:xfrm>
          <a:off x="254738" y="3368842"/>
          <a:ext cx="9611158" cy="5226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10B99BB-F18A-9A41-8BF4-BF8D298E8D71}"/>
              </a:ext>
            </a:extLst>
          </p:cNvPr>
          <p:cNvSpPr txBox="1"/>
          <p:nvPr/>
        </p:nvSpPr>
        <p:spPr>
          <a:xfrm>
            <a:off x="9663175" y="8224546"/>
            <a:ext cx="8710863" cy="1015663"/>
          </a:xfrm>
          <a:prstGeom prst="rect">
            <a:avLst/>
          </a:prstGeom>
          <a:noFill/>
        </p:spPr>
        <p:txBody>
          <a:bodyPr wrap="square" rtlCol="0">
            <a:spAutoFit/>
          </a:bodyPr>
          <a:lstStyle/>
          <a:p>
            <a:pPr algn="ctr"/>
            <a:r>
              <a:rPr lang="en-US" sz="2000" b="1" i="1" dirty="0">
                <a:latin typeface="Arial Narrow" panose="020B0606020202030204" pitchFamily="34" charset="0"/>
                <a:cs typeface="Aldhabi" panose="020F0502020204030204" pitchFamily="2" charset="-78"/>
              </a:rPr>
              <a:t>Figure 5 The Model Of Workplace Loneliness, Psychological Detachment, and Emotional Exhaustion</a:t>
            </a:r>
          </a:p>
          <a:p>
            <a:pPr algn="ctr"/>
            <a:r>
              <a:rPr lang="en-US" sz="2000" b="1" i="1" dirty="0">
                <a:latin typeface="Arial Narrow" panose="020B0606020202030204" pitchFamily="34" charset="0"/>
                <a:cs typeface="Aldhabi" panose="020F0502020204030204" pitchFamily="2" charset="-78"/>
              </a:rPr>
              <a:t>Source: Statista (2025) </a:t>
            </a:r>
            <a:endParaRPr lang="en-US" sz="2400" b="1" i="1" dirty="0">
              <a:latin typeface="Arial Narrow" panose="020B0606020202030204" pitchFamily="34" charset="0"/>
              <a:cs typeface="Aldhabi" panose="020F0502020204030204" pitchFamily="2" charset="-78"/>
            </a:endParaRPr>
          </a:p>
        </p:txBody>
      </p:sp>
      <p:pic>
        <p:nvPicPr>
          <p:cNvPr id="6" name="Picture 5" descr="A diagram of a psychological attachment&#10;&#10;AI-generated content may be incorrect.">
            <a:extLst>
              <a:ext uri="{FF2B5EF4-FFF2-40B4-BE49-F238E27FC236}">
                <a16:creationId xmlns:a16="http://schemas.microsoft.com/office/drawing/2014/main" id="{2CCD61EB-D68F-821B-DE7B-B7820E82BC82}"/>
              </a:ext>
            </a:extLst>
          </p:cNvPr>
          <p:cNvPicPr>
            <a:picLocks noChangeAspect="1"/>
          </p:cNvPicPr>
          <p:nvPr/>
        </p:nvPicPr>
        <p:blipFill>
          <a:blip r:embed="rId8"/>
          <a:stretch>
            <a:fillRect/>
          </a:stretch>
        </p:blipFill>
        <p:spPr>
          <a:xfrm>
            <a:off x="9372600" y="2724091"/>
            <a:ext cx="8427720" cy="55004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92353769"/>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F27558D1-DA6A-262C-AF91-D5F05B1C8F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D66AE-E156-9576-FB79-C815985AB159}"/>
              </a:ext>
            </a:extLst>
          </p:cNvPr>
          <p:cNvSpPr>
            <a:spLocks noGrp="1"/>
          </p:cNvSpPr>
          <p:nvPr>
            <p:ph type="title"/>
          </p:nvPr>
        </p:nvSpPr>
        <p:spPr>
          <a:xfrm>
            <a:off x="2269959" y="1225802"/>
            <a:ext cx="14280236" cy="1588958"/>
          </a:xfrm>
        </p:spPr>
        <p:txBody>
          <a:bodyPr vert="horz" lIns="91440" tIns="45720" rIns="91440" bIns="45720" rtlCol="0" anchor="ctr">
            <a:normAutofit/>
          </a:bodyPr>
          <a:lstStyle/>
          <a:p>
            <a:pPr algn="ctr" defTabSz="914400"/>
            <a:r>
              <a:rPr lang="en-GB" sz="4400" b="1" dirty="0"/>
              <a:t>PESTEL ANALYSIS: TECHNOLOGICAL, ENVIRONMENTAL, AND LEGAL FACTORS</a:t>
            </a:r>
            <a:endParaRPr lang="en-US" sz="4400" b="1" dirty="0"/>
          </a:p>
        </p:txBody>
      </p:sp>
      <p:graphicFrame>
        <p:nvGraphicFramePr>
          <p:cNvPr id="200" name="Content Placeholder 2">
            <a:extLst>
              <a:ext uri="{FF2B5EF4-FFF2-40B4-BE49-F238E27FC236}">
                <a16:creationId xmlns:a16="http://schemas.microsoft.com/office/drawing/2014/main" id="{C203B2C2-47AE-D451-33F1-0F824730B53E}"/>
              </a:ext>
            </a:extLst>
          </p:cNvPr>
          <p:cNvGraphicFramePr>
            <a:graphicFrameLocks noGrp="1"/>
          </p:cNvGraphicFramePr>
          <p:nvPr>
            <p:ph sz="half" idx="1"/>
            <p:extLst>
              <p:ext uri="{D42A27DB-BD31-4B8C-83A1-F6EECF244321}">
                <p14:modId xmlns:p14="http://schemas.microsoft.com/office/powerpoint/2010/main" val="3139198106"/>
              </p:ext>
            </p:extLst>
          </p:nvPr>
        </p:nvGraphicFramePr>
        <p:xfrm>
          <a:off x="566219" y="2277979"/>
          <a:ext cx="9588434" cy="731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51D0742-C54F-E47F-98E7-7D4234014540}"/>
              </a:ext>
            </a:extLst>
          </p:cNvPr>
          <p:cNvSpPr txBox="1"/>
          <p:nvPr/>
        </p:nvSpPr>
        <p:spPr>
          <a:xfrm>
            <a:off x="10082464" y="8353312"/>
            <a:ext cx="8422106" cy="707886"/>
          </a:xfrm>
          <a:prstGeom prst="rect">
            <a:avLst/>
          </a:prstGeom>
          <a:noFill/>
        </p:spPr>
        <p:txBody>
          <a:bodyPr wrap="square" rtlCol="0">
            <a:spAutoFit/>
          </a:bodyPr>
          <a:lstStyle/>
          <a:p>
            <a:pPr algn="ctr"/>
            <a:r>
              <a:rPr lang="en-US" sz="2000" b="1" i="1" dirty="0">
                <a:latin typeface="Arial Narrow" panose="020B0606020202030204" pitchFamily="34" charset="0"/>
                <a:cs typeface="Aldhabi" panose="020F0502020204030204" pitchFamily="2" charset="-78"/>
              </a:rPr>
              <a:t>Figure 6 Effect of burnout and financial well‐being on psychological distress</a:t>
            </a:r>
          </a:p>
          <a:p>
            <a:pPr algn="ctr"/>
            <a:r>
              <a:rPr lang="en-US" sz="2000" b="1" i="1" dirty="0">
                <a:latin typeface="Arial Narrow" panose="020B0606020202030204" pitchFamily="34" charset="0"/>
                <a:cs typeface="Aldhabi" panose="020F0502020204030204" pitchFamily="2" charset="-78"/>
              </a:rPr>
              <a:t>Source: Baquero (2023) </a:t>
            </a:r>
            <a:endParaRPr lang="en-US" sz="1600" b="1" i="1" dirty="0">
              <a:latin typeface="Arial Narrow" panose="020B0606020202030204" pitchFamily="34" charset="0"/>
              <a:cs typeface="Aldhabi" panose="020F0502020204030204" pitchFamily="2" charset="-78"/>
            </a:endParaRPr>
          </a:p>
        </p:txBody>
      </p:sp>
      <p:pic>
        <p:nvPicPr>
          <p:cNvPr id="6" name="Picture 5" descr="A graph of a person's relationship&#10;&#10;AI-generated content may be incorrect.">
            <a:extLst>
              <a:ext uri="{FF2B5EF4-FFF2-40B4-BE49-F238E27FC236}">
                <a16:creationId xmlns:a16="http://schemas.microsoft.com/office/drawing/2014/main" id="{6E2F5468-0F86-3900-F4AD-965FFD13F550}"/>
              </a:ext>
            </a:extLst>
          </p:cNvPr>
          <p:cNvPicPr>
            <a:picLocks noChangeAspect="1"/>
          </p:cNvPicPr>
          <p:nvPr/>
        </p:nvPicPr>
        <p:blipFill>
          <a:blip r:embed="rId8"/>
          <a:stretch>
            <a:fillRect/>
          </a:stretch>
        </p:blipFill>
        <p:spPr>
          <a:xfrm>
            <a:off x="9845040" y="2814760"/>
            <a:ext cx="8282540" cy="54629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03442504"/>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5ED9FA38-B601-E9F2-CC20-0B92626E1F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4D4BC4-960F-153B-C841-548017617607}"/>
              </a:ext>
            </a:extLst>
          </p:cNvPr>
          <p:cNvSpPr>
            <a:spLocks noGrp="1"/>
          </p:cNvSpPr>
          <p:nvPr>
            <p:ph type="title"/>
          </p:nvPr>
        </p:nvSpPr>
        <p:spPr>
          <a:xfrm>
            <a:off x="2141632" y="1207333"/>
            <a:ext cx="15380897" cy="1588958"/>
          </a:xfrm>
        </p:spPr>
        <p:txBody>
          <a:bodyPr vert="horz" lIns="91440" tIns="45720" rIns="91440" bIns="45720" rtlCol="0" anchor="ctr">
            <a:normAutofit/>
          </a:bodyPr>
          <a:lstStyle/>
          <a:p>
            <a:pPr algn="ctr" defTabSz="914400"/>
            <a:r>
              <a:rPr lang="en-US" sz="4400" b="1" dirty="0"/>
              <a:t>APPLICATION OF THE STAR MODEL: MENTAL HEALTH IN HOSPITALITY</a:t>
            </a:r>
          </a:p>
        </p:txBody>
      </p:sp>
      <p:graphicFrame>
        <p:nvGraphicFramePr>
          <p:cNvPr id="200" name="Content Placeholder 2">
            <a:extLst>
              <a:ext uri="{FF2B5EF4-FFF2-40B4-BE49-F238E27FC236}">
                <a16:creationId xmlns:a16="http://schemas.microsoft.com/office/drawing/2014/main" id="{3CF7C58B-65CC-9E08-4DEC-13EB63FA7781}"/>
              </a:ext>
            </a:extLst>
          </p:cNvPr>
          <p:cNvGraphicFramePr>
            <a:graphicFrameLocks noGrp="1"/>
          </p:cNvGraphicFramePr>
          <p:nvPr>
            <p:ph sz="half" idx="1"/>
            <p:extLst>
              <p:ext uri="{D42A27DB-BD31-4B8C-83A1-F6EECF244321}">
                <p14:modId xmlns:p14="http://schemas.microsoft.com/office/powerpoint/2010/main" val="2437901080"/>
              </p:ext>
            </p:extLst>
          </p:nvPr>
        </p:nvGraphicFramePr>
        <p:xfrm>
          <a:off x="862517" y="3109844"/>
          <a:ext cx="10254661" cy="5502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57E9C5A2-9073-AB81-2321-65877ADE2029}"/>
              </a:ext>
            </a:extLst>
          </p:cNvPr>
          <p:cNvPicPr>
            <a:picLocks noChangeAspect="1"/>
          </p:cNvPicPr>
          <p:nvPr/>
        </p:nvPicPr>
        <p:blipFill>
          <a:blip r:embed="rId8"/>
          <a:stretch>
            <a:fillRect/>
          </a:stretch>
        </p:blipFill>
        <p:spPr>
          <a:xfrm>
            <a:off x="11229473" y="2796290"/>
            <a:ext cx="6903852" cy="53210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7BD591A5-BA43-0D58-BCF6-63C29EEDBF23}"/>
              </a:ext>
            </a:extLst>
          </p:cNvPr>
          <p:cNvSpPr txBox="1"/>
          <p:nvPr/>
        </p:nvSpPr>
        <p:spPr>
          <a:xfrm>
            <a:off x="11229473" y="8248670"/>
            <a:ext cx="7058527" cy="830997"/>
          </a:xfrm>
          <a:prstGeom prst="rect">
            <a:avLst/>
          </a:prstGeom>
          <a:noFill/>
        </p:spPr>
        <p:txBody>
          <a:bodyPr wrap="square" rtlCol="0">
            <a:spAutoFit/>
          </a:bodyPr>
          <a:lstStyle/>
          <a:p>
            <a:pPr algn="ctr"/>
            <a:r>
              <a:rPr lang="en-US" sz="2400" b="1" i="1" dirty="0">
                <a:latin typeface="Arial Narrow" panose="020B0606020202030204" pitchFamily="34" charset="0"/>
                <a:cs typeface="Aldhabi" panose="020F0502020204030204" pitchFamily="2" charset="-78"/>
              </a:rPr>
              <a:t>Figure 6 STAR Model</a:t>
            </a:r>
          </a:p>
          <a:p>
            <a:pPr algn="ctr"/>
            <a:r>
              <a:rPr lang="en-US" sz="2400" b="1" i="1" dirty="0">
                <a:latin typeface="Arial Narrow" panose="020B0606020202030204" pitchFamily="34" charset="0"/>
                <a:cs typeface="Aldhabi" panose="020F0502020204030204" pitchFamily="2" charset="-78"/>
              </a:rPr>
              <a:t>Source: Hessel (2022) </a:t>
            </a:r>
          </a:p>
        </p:txBody>
      </p:sp>
    </p:spTree>
    <p:extLst>
      <p:ext uri="{BB962C8B-B14F-4D97-AF65-F5344CB8AC3E}">
        <p14:creationId xmlns:p14="http://schemas.microsoft.com/office/powerpoint/2010/main" val="3012916482"/>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C8CEEB92-77F7-8EE2-70DA-307D6AFF4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685BD-0B42-A9F2-A61A-9B23119680AD}"/>
              </a:ext>
            </a:extLst>
          </p:cNvPr>
          <p:cNvSpPr>
            <a:spLocks noGrp="1"/>
          </p:cNvSpPr>
          <p:nvPr>
            <p:ph type="title"/>
          </p:nvPr>
        </p:nvSpPr>
        <p:spPr>
          <a:xfrm>
            <a:off x="2003882" y="1227017"/>
            <a:ext cx="14280236" cy="1588958"/>
          </a:xfrm>
        </p:spPr>
        <p:txBody>
          <a:bodyPr vert="horz" lIns="91440" tIns="45720" rIns="91440" bIns="45720" rtlCol="0" anchor="ctr">
            <a:normAutofit/>
          </a:bodyPr>
          <a:lstStyle/>
          <a:p>
            <a:pPr algn="ctr" defTabSz="914400"/>
            <a:r>
              <a:rPr lang="en-GB" sz="4400" b="1" dirty="0"/>
              <a:t>KEY FINDINGS</a:t>
            </a:r>
            <a:endParaRPr lang="en-US" sz="4400" b="1" dirty="0"/>
          </a:p>
        </p:txBody>
      </p:sp>
      <p:graphicFrame>
        <p:nvGraphicFramePr>
          <p:cNvPr id="200" name="Content Placeholder 2">
            <a:extLst>
              <a:ext uri="{FF2B5EF4-FFF2-40B4-BE49-F238E27FC236}">
                <a16:creationId xmlns:a16="http://schemas.microsoft.com/office/drawing/2014/main" id="{CC278A29-3C5E-1D17-F2FB-F05F13AD9BEF}"/>
              </a:ext>
            </a:extLst>
          </p:cNvPr>
          <p:cNvGraphicFramePr>
            <a:graphicFrameLocks noGrp="1"/>
          </p:cNvGraphicFramePr>
          <p:nvPr>
            <p:ph sz="half" idx="1"/>
            <p:extLst>
              <p:ext uri="{D42A27DB-BD31-4B8C-83A1-F6EECF244321}">
                <p14:modId xmlns:p14="http://schemas.microsoft.com/office/powerpoint/2010/main" val="3905945247"/>
              </p:ext>
            </p:extLst>
          </p:nvPr>
        </p:nvGraphicFramePr>
        <p:xfrm>
          <a:off x="389757" y="2984500"/>
          <a:ext cx="9464167" cy="52088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74F5DEA-E237-A33E-C9BF-B35E4032A72F}"/>
              </a:ext>
            </a:extLst>
          </p:cNvPr>
          <p:cNvSpPr txBox="1"/>
          <p:nvPr/>
        </p:nvSpPr>
        <p:spPr>
          <a:xfrm>
            <a:off x="10169394" y="8044320"/>
            <a:ext cx="7906168" cy="1200329"/>
          </a:xfrm>
          <a:prstGeom prst="rect">
            <a:avLst/>
          </a:prstGeom>
          <a:noFill/>
        </p:spPr>
        <p:txBody>
          <a:bodyPr wrap="square" rtlCol="0">
            <a:spAutoFit/>
          </a:bodyPr>
          <a:lstStyle/>
          <a:p>
            <a:pPr algn="ctr"/>
            <a:r>
              <a:rPr lang="fr-FR" sz="2400" b="1" i="1" dirty="0">
                <a:latin typeface="Arial Narrow" panose="020B0606020202030204" pitchFamily="34" charset="0"/>
                <a:cs typeface="Aldhabi" panose="020F0502020204030204" pitchFamily="2" charset="-78"/>
              </a:rPr>
              <a:t>Figure 8 </a:t>
            </a:r>
            <a:r>
              <a:rPr lang="en-US" sz="2400" b="1" i="1" dirty="0">
                <a:latin typeface="Arial Narrow" panose="020B0606020202030204" pitchFamily="34" charset="0"/>
                <a:cs typeface="Aldhabi" panose="020F0502020204030204" pitchFamily="2" charset="-78"/>
              </a:rPr>
              <a:t>Moderating effect of job security on the relationship between work stress and work-related Burnout</a:t>
            </a:r>
          </a:p>
          <a:p>
            <a:pPr algn="ctr"/>
            <a:r>
              <a:rPr lang="fr-FR" sz="2400" b="1" i="1" dirty="0">
                <a:latin typeface="Arial Narrow" panose="020B0606020202030204" pitchFamily="34" charset="0"/>
                <a:cs typeface="Aldhabi" panose="020F0502020204030204" pitchFamily="2" charset="-78"/>
              </a:rPr>
              <a:t>Source: (Üngüren et al., 2024)</a:t>
            </a:r>
          </a:p>
        </p:txBody>
      </p:sp>
      <p:pic>
        <p:nvPicPr>
          <p:cNvPr id="4" name="Picture 3" descr="A graph of a stress and high job security&#10;&#10;AI-generated content may be incorrect.">
            <a:extLst>
              <a:ext uri="{FF2B5EF4-FFF2-40B4-BE49-F238E27FC236}">
                <a16:creationId xmlns:a16="http://schemas.microsoft.com/office/drawing/2014/main" id="{9E310FA0-4F68-CA31-4E7C-C0CA6D06CC0E}"/>
              </a:ext>
            </a:extLst>
          </p:cNvPr>
          <p:cNvPicPr>
            <a:picLocks noChangeAspect="1"/>
          </p:cNvPicPr>
          <p:nvPr/>
        </p:nvPicPr>
        <p:blipFill>
          <a:blip r:embed="rId8"/>
          <a:stretch>
            <a:fillRect/>
          </a:stretch>
        </p:blipFill>
        <p:spPr>
          <a:xfrm>
            <a:off x="9448800" y="2984500"/>
            <a:ext cx="8626762" cy="50525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6223614"/>
      </p:ext>
    </p:extLst>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B77E8AAF-BB50-CAEF-E91A-D03345FF3B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4F4FE6-ADC6-A4E3-7AC4-5A29C954D1A5}"/>
              </a:ext>
            </a:extLst>
          </p:cNvPr>
          <p:cNvSpPr>
            <a:spLocks noGrp="1"/>
          </p:cNvSpPr>
          <p:nvPr>
            <p:ph type="title"/>
          </p:nvPr>
        </p:nvSpPr>
        <p:spPr>
          <a:xfrm>
            <a:off x="1471863" y="1344978"/>
            <a:ext cx="15344273" cy="1588958"/>
          </a:xfrm>
        </p:spPr>
        <p:txBody>
          <a:bodyPr vert="horz" lIns="91440" tIns="45720" rIns="91440" bIns="45720" rtlCol="0" anchor="ctr">
            <a:normAutofit/>
          </a:bodyPr>
          <a:lstStyle/>
          <a:p>
            <a:pPr algn="ctr" defTabSz="914400"/>
            <a:r>
              <a:rPr lang="en-GB" sz="4400" b="1" dirty="0"/>
              <a:t>CONCLUSION</a:t>
            </a:r>
            <a:endParaRPr lang="en-US" sz="4400" b="1" dirty="0"/>
          </a:p>
        </p:txBody>
      </p:sp>
      <p:graphicFrame>
        <p:nvGraphicFramePr>
          <p:cNvPr id="200" name="Content Placeholder 2">
            <a:extLst>
              <a:ext uri="{FF2B5EF4-FFF2-40B4-BE49-F238E27FC236}">
                <a16:creationId xmlns:a16="http://schemas.microsoft.com/office/drawing/2014/main" id="{F533D964-34A4-3965-FA27-63A839C621EF}"/>
              </a:ext>
            </a:extLst>
          </p:cNvPr>
          <p:cNvGraphicFramePr>
            <a:graphicFrameLocks noGrp="1"/>
          </p:cNvGraphicFramePr>
          <p:nvPr>
            <p:ph sz="half" idx="1"/>
            <p:extLst>
              <p:ext uri="{D42A27DB-BD31-4B8C-83A1-F6EECF244321}">
                <p14:modId xmlns:p14="http://schemas.microsoft.com/office/powerpoint/2010/main" val="1788724665"/>
              </p:ext>
            </p:extLst>
          </p:nvPr>
        </p:nvGraphicFramePr>
        <p:xfrm>
          <a:off x="2555441" y="2933936"/>
          <a:ext cx="13197906" cy="6107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4025259"/>
      </p:ext>
    </p:extLst>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1">
          <a:extLst>
            <a:ext uri="{FF2B5EF4-FFF2-40B4-BE49-F238E27FC236}">
              <a16:creationId xmlns:a16="http://schemas.microsoft.com/office/drawing/2014/main" id="{624BFD02-F693-309C-93F0-DEA03FF94C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C75519-E9C8-6810-0945-FA2B5F258714}"/>
              </a:ext>
            </a:extLst>
          </p:cNvPr>
          <p:cNvSpPr>
            <a:spLocks noGrp="1"/>
          </p:cNvSpPr>
          <p:nvPr>
            <p:ph type="title"/>
          </p:nvPr>
        </p:nvSpPr>
        <p:spPr>
          <a:xfrm>
            <a:off x="2302042" y="1207334"/>
            <a:ext cx="15440525" cy="1588958"/>
          </a:xfrm>
        </p:spPr>
        <p:txBody>
          <a:bodyPr vert="horz" lIns="91440" tIns="45720" rIns="91440" bIns="45720" rtlCol="0" anchor="ctr">
            <a:normAutofit/>
          </a:bodyPr>
          <a:lstStyle/>
          <a:p>
            <a:pPr algn="ctr" defTabSz="914400"/>
            <a:r>
              <a:rPr lang="en-GB" sz="4400" b="1" dirty="0"/>
              <a:t>RECOMMENDATIONS FOR THE HOSPITALITY INDUSTRY</a:t>
            </a:r>
            <a:endParaRPr lang="en-US" sz="4400" b="1" dirty="0"/>
          </a:p>
        </p:txBody>
      </p:sp>
      <p:graphicFrame>
        <p:nvGraphicFramePr>
          <p:cNvPr id="200" name="Content Placeholder 2">
            <a:extLst>
              <a:ext uri="{FF2B5EF4-FFF2-40B4-BE49-F238E27FC236}">
                <a16:creationId xmlns:a16="http://schemas.microsoft.com/office/drawing/2014/main" id="{BEE999C2-FB5D-B43C-5C08-F335AAB95C00}"/>
              </a:ext>
            </a:extLst>
          </p:cNvPr>
          <p:cNvGraphicFramePr>
            <a:graphicFrameLocks noGrp="1"/>
          </p:cNvGraphicFramePr>
          <p:nvPr>
            <p:ph sz="half" idx="1"/>
            <p:extLst>
              <p:ext uri="{D42A27DB-BD31-4B8C-83A1-F6EECF244321}">
                <p14:modId xmlns:p14="http://schemas.microsoft.com/office/powerpoint/2010/main" val="355939849"/>
              </p:ext>
            </p:extLst>
          </p:nvPr>
        </p:nvGraphicFramePr>
        <p:xfrm>
          <a:off x="2687259" y="3230880"/>
          <a:ext cx="14044315" cy="5660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6350145"/>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91">
          <a:extLst>
            <a:ext uri="{FF2B5EF4-FFF2-40B4-BE49-F238E27FC236}">
              <a16:creationId xmlns:a16="http://schemas.microsoft.com/office/drawing/2014/main" id="{08BCE322-D91D-13EA-BA24-64C22E4675B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0ED05234-59F2-438F-99BB-C1D5FE6AB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3598"/>
            <a:ext cx="18288000" cy="6178243"/>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pic>
        <p:nvPicPr>
          <p:cNvPr id="9" name="Picture 8">
            <a:extLst>
              <a:ext uri="{FF2B5EF4-FFF2-40B4-BE49-F238E27FC236}">
                <a16:creationId xmlns:a16="http://schemas.microsoft.com/office/drawing/2014/main" id="{92AFBBF0-B883-4E26-9359-B5CECFDCD6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9203436"/>
            <a:ext cx="18288000" cy="1114425"/>
          </a:xfrm>
          <a:prstGeom prst="rect">
            <a:avLst/>
          </a:prstGeom>
        </p:spPr>
      </p:pic>
      <p:cxnSp>
        <p:nvCxnSpPr>
          <p:cNvPr id="11" name="Straight Connector 10">
            <a:extLst>
              <a:ext uri="{FF2B5EF4-FFF2-40B4-BE49-F238E27FC236}">
                <a16:creationId xmlns:a16="http://schemas.microsoft.com/office/drawing/2014/main" id="{C156D5FE-EB26-4C38-8EC5-E5FFE1B302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9212557"/>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19987F4-3B90-44B5-BC28-BCB01759B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1955" y="1198459"/>
            <a:ext cx="0" cy="381713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8287542"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9214"/>
            <a:ext cx="18288000" cy="615891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96" y="957762"/>
            <a:ext cx="16358009" cy="7265158"/>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5306" y="1298500"/>
            <a:ext cx="15677388" cy="658368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2194" y="1545388"/>
            <a:ext cx="15183612" cy="6089904"/>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7D9B49-4B45-9018-531E-82ACA2BE5805}"/>
              </a:ext>
            </a:extLst>
          </p:cNvPr>
          <p:cNvSpPr>
            <a:spLocks noGrp="1"/>
          </p:cNvSpPr>
          <p:nvPr>
            <p:ph type="title"/>
          </p:nvPr>
        </p:nvSpPr>
        <p:spPr>
          <a:xfrm>
            <a:off x="2335606" y="2376828"/>
            <a:ext cx="13648883" cy="3805876"/>
          </a:xfrm>
        </p:spPr>
        <p:txBody>
          <a:bodyPr vert="horz" lIns="91440" tIns="45720" rIns="91440" bIns="0" rtlCol="0" anchor="ctr">
            <a:normAutofit/>
          </a:bodyPr>
          <a:lstStyle/>
          <a:p>
            <a:pPr algn="ctr" defTabSz="914400"/>
            <a:r>
              <a:rPr lang="en-US" sz="10800" dirty="0">
                <a:solidFill>
                  <a:srgbClr val="454545"/>
                </a:solidFill>
              </a:rPr>
              <a:t>Thank You!</a:t>
            </a:r>
            <a:br>
              <a:rPr lang="en-US" sz="10800" dirty="0">
                <a:solidFill>
                  <a:srgbClr val="454545"/>
                </a:solidFill>
              </a:rPr>
            </a:br>
            <a:r>
              <a:rPr lang="en-US" sz="10800" dirty="0">
                <a:solidFill>
                  <a:srgbClr val="454545"/>
                </a:solidFill>
              </a:rPr>
              <a:t>Any Questions?</a:t>
            </a:r>
          </a:p>
        </p:txBody>
      </p:sp>
      <p:cxnSp>
        <p:nvCxnSpPr>
          <p:cNvPr id="25" name="Straight Connector 24">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9192619"/>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50FE9B6F-A7A5-454C-A29B-78650855F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9203436"/>
            <a:ext cx="18288000" cy="1114425"/>
          </a:xfrm>
          <a:prstGeom prst="rect">
            <a:avLst/>
          </a:prstGeom>
        </p:spPr>
      </p:pic>
    </p:spTree>
    <p:extLst>
      <p:ext uri="{BB962C8B-B14F-4D97-AF65-F5344CB8AC3E}">
        <p14:creationId xmlns:p14="http://schemas.microsoft.com/office/powerpoint/2010/main" val="155178546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EDEFF2"/>
            </a:gs>
            <a:gs pos="100000">
              <a:srgbClr val="FFFFFF"/>
            </a:gs>
          </a:gsLst>
          <a:lin ang="2700000" scaled="0"/>
        </a:gradFill>
        <a:effectLst/>
      </p:bgPr>
    </p:bg>
    <p:spTree>
      <p:nvGrpSpPr>
        <p:cNvPr id="1" name="Shape 262"/>
        <p:cNvGrpSpPr/>
        <p:nvPr/>
      </p:nvGrpSpPr>
      <p:grpSpPr>
        <a:xfrm>
          <a:off x="0" y="0"/>
          <a:ext cx="0" cy="0"/>
          <a:chOff x="0" y="0"/>
          <a:chExt cx="0" cy="0"/>
        </a:xfrm>
      </p:grpSpPr>
      <p:sp>
        <p:nvSpPr>
          <p:cNvPr id="265" name="Google Shape;265;p23"/>
          <p:cNvSpPr txBox="1"/>
          <p:nvPr/>
        </p:nvSpPr>
        <p:spPr>
          <a:xfrm>
            <a:off x="810125" y="2710180"/>
            <a:ext cx="16667749" cy="5478423"/>
          </a:xfrm>
          <a:prstGeom prst="rect">
            <a:avLst/>
          </a:prstGeom>
          <a:noFill/>
          <a:ln>
            <a:noFill/>
          </a:ln>
        </p:spPr>
        <p:txBody>
          <a:bodyPr spcFirstLastPara="1" wrap="square" lIns="0" tIns="0" rIns="0" bIns="0" anchor="t" anchorCtr="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Baquero, A. (2023) ‘Hotel employees’ burnout and intention to quit: the role of psychological distress and financial well-being in a moderated mediation model’, </a:t>
            </a:r>
            <a:r>
              <a:rPr lang="en-GB" sz="2000" i="1" dirty="0">
                <a:latin typeface="Times New Roman" panose="02020603050405020304" pitchFamily="18" charset="0"/>
                <a:cs typeface="Times New Roman" panose="02020603050405020304" pitchFamily="18" charset="0"/>
              </a:rPr>
              <a:t>Behavioral Sciences</a:t>
            </a:r>
            <a:r>
              <a:rPr lang="en-GB" sz="2000" dirty="0">
                <a:latin typeface="Times New Roman" panose="02020603050405020304" pitchFamily="18" charset="0"/>
                <a:cs typeface="Times New Roman" panose="02020603050405020304" pitchFamily="18" charset="0"/>
              </a:rPr>
              <a:t>, 13(2), p. 84. Available at: </a:t>
            </a:r>
            <a:r>
              <a:rPr lang="en-GB" sz="2000" u="sng" dirty="0">
                <a:latin typeface="Times New Roman" panose="02020603050405020304" pitchFamily="18" charset="0"/>
                <a:cs typeface="Times New Roman" panose="02020603050405020304" pitchFamily="18" charset="0"/>
                <a:hlinkClick r:id="rId3"/>
              </a:rPr>
              <a:t>https://www.mdpi.com/2076-328X/13/2/84/pdf</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Biswakarma, G., Aithal, P.S., Singh, S.K., Gnawali, A. and Ghimire, J. (2024) ‘Workplace bullying and employees’ turnover intention in the hospitality industry’, </a:t>
            </a:r>
            <a:r>
              <a:rPr lang="en-GB" sz="2000" i="1" dirty="0">
                <a:latin typeface="Times New Roman" panose="02020603050405020304" pitchFamily="18" charset="0"/>
                <a:cs typeface="Times New Roman" panose="02020603050405020304" pitchFamily="18" charset="0"/>
              </a:rPr>
              <a:t>Cogent Business &amp; Management</a:t>
            </a:r>
            <a:r>
              <a:rPr lang="en-GB" sz="2000" dirty="0">
                <a:latin typeface="Times New Roman" panose="02020603050405020304" pitchFamily="18" charset="0"/>
                <a:cs typeface="Times New Roman" panose="02020603050405020304" pitchFamily="18" charset="0"/>
              </a:rPr>
              <a:t>, 11(1), pp. 1–18. Avaiable at: </a:t>
            </a:r>
            <a:r>
              <a:rPr lang="en-GB" sz="2000" u="sng" dirty="0">
                <a:latin typeface="Times New Roman" panose="02020603050405020304" pitchFamily="18" charset="0"/>
                <a:cs typeface="Times New Roman" panose="02020603050405020304" pitchFamily="18" charset="0"/>
                <a:hlinkClick r:id="rId4"/>
              </a:rPr>
              <a:t>https://www.tandfonline.com/doi/pdf/10.1080/23311975.2024.2317197</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Department for Digital, Culture, Media and Sport (DCMS), Economic Insight (2019) </a:t>
            </a:r>
            <a:r>
              <a:rPr lang="en-GB" sz="2000" i="1" dirty="0">
                <a:latin typeface="Times New Roman" panose="02020603050405020304" pitchFamily="18" charset="0"/>
                <a:cs typeface="Times New Roman" panose="02020603050405020304" pitchFamily="18" charset="0"/>
              </a:rPr>
              <a:t>Hospitality and Tourism workforce landscape: a research report mapping the sector workforce landscape</a:t>
            </a:r>
            <a:r>
              <a:rPr lang="en-GB" sz="2000" dirty="0">
                <a:latin typeface="Times New Roman" panose="02020603050405020304" pitchFamily="18" charset="0"/>
                <a:cs typeface="Times New Roman" panose="02020603050405020304" pitchFamily="18" charset="0"/>
              </a:rPr>
              <a:t>. UK Government, June 2019. Available at: </a:t>
            </a:r>
            <a:r>
              <a:rPr lang="en-GB" sz="2000" u="sng" dirty="0">
                <a:latin typeface="Times New Roman" panose="02020603050405020304" pitchFamily="18" charset="0"/>
                <a:cs typeface="Times New Roman" panose="02020603050405020304" pitchFamily="18" charset="0"/>
                <a:hlinkClick r:id="rId5"/>
              </a:rPr>
              <a:t>https://assets.publishing.service.gov.uk/media/5d67a363ed915d53b4904899/Hospitality_and_Tourism_Workforce_Landscape.pdf</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Ghazali, H., Mohamad, S.F., Othman, M.A.R. and Ishak, M. (2024) ‘Hospitality employees’ mental health issues: a review’, </a:t>
            </a:r>
            <a:r>
              <a:rPr lang="en-GB" sz="2000" i="1" dirty="0">
                <a:latin typeface="Times New Roman" panose="02020603050405020304" pitchFamily="18" charset="0"/>
                <a:cs typeface="Times New Roman" panose="02020603050405020304" pitchFamily="18" charset="0"/>
              </a:rPr>
              <a:t>International Journal of Academic Research in Business and Social Sciences</a:t>
            </a:r>
            <a:r>
              <a:rPr lang="en-GB" sz="2000" dirty="0">
                <a:latin typeface="Times New Roman" panose="02020603050405020304" pitchFamily="18" charset="0"/>
                <a:cs typeface="Times New Roman" panose="02020603050405020304" pitchFamily="18" charset="0"/>
              </a:rPr>
              <a:t>, 14(7), pp. 239–252. Available at: </a:t>
            </a:r>
            <a:r>
              <a:rPr lang="en-GB" sz="2000" u="sng" dirty="0">
                <a:latin typeface="Times New Roman" panose="02020603050405020304" pitchFamily="18" charset="0"/>
                <a:cs typeface="Times New Roman" panose="02020603050405020304" pitchFamily="18" charset="0"/>
                <a:hlinkClick r:id="rId6"/>
              </a:rPr>
              <a:t>https://kwpublications.com/papers_submitted/10895/hospitality-employees-mental-health-issues-a-review.pdf</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Hessel, G., (2022) </a:t>
            </a:r>
            <a:r>
              <a:rPr lang="en-GB" sz="2000" i="1" dirty="0">
                <a:latin typeface="Times New Roman" panose="02020603050405020304" pitchFamily="18" charset="0"/>
                <a:cs typeface="Times New Roman" panose="02020603050405020304" pitchFamily="18" charset="0"/>
              </a:rPr>
              <a:t>Conflict Resolution: Using the STAR Feedback Model</a:t>
            </a:r>
            <a:r>
              <a:rPr lang="en-GB" sz="2000" dirty="0">
                <a:latin typeface="Times New Roman" panose="02020603050405020304" pitchFamily="18" charset="0"/>
                <a:cs typeface="Times New Roman" panose="02020603050405020304" pitchFamily="18" charset="0"/>
              </a:rPr>
              <a:t>. Regeneration Resources. Available at: </a:t>
            </a:r>
            <a:r>
              <a:rPr lang="en-GB" sz="2000" u="sng" dirty="0">
                <a:latin typeface="Times New Roman" panose="02020603050405020304" pitchFamily="18" charset="0"/>
                <a:cs typeface="Times New Roman" panose="02020603050405020304" pitchFamily="18" charset="0"/>
                <a:hlinkClick r:id="rId7"/>
              </a:rPr>
              <a:t>https://www.regenerationresources.org/conflict-resolution-the-star-feedback-model</a:t>
            </a:r>
            <a:r>
              <a:rPr lang="en-GB" sz="2000" dirty="0">
                <a:latin typeface="Times New Roman" panose="02020603050405020304" pitchFamily="18" charset="0"/>
                <a:cs typeface="Times New Roman" panose="02020603050405020304" pitchFamily="18" charset="0"/>
              </a:rPr>
              <a:t> (Accessed 20 February 2026).</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Navitas Safety (2025) ‘Mental Health in Hospitality: Time To Destigmatise And Raise Awareness’. Available at: </a:t>
            </a:r>
            <a:r>
              <a:rPr lang="en-GB" sz="2000" u="sng" dirty="0">
                <a:latin typeface="Times New Roman" panose="02020603050405020304" pitchFamily="18" charset="0"/>
                <a:cs typeface="Times New Roman" panose="02020603050405020304" pitchFamily="18" charset="0"/>
                <a:hlinkClick r:id="rId8"/>
              </a:rPr>
              <a:t>https://www.navitassafety.com/mental-health-in-hospitality/</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Saito, H., Brozović, D. and Baum, T. (2025) ‘Well-being of hospitality employees: a systematic literature review’, </a:t>
            </a:r>
            <a:r>
              <a:rPr lang="en-GB" sz="2000" i="1" dirty="0">
                <a:latin typeface="Times New Roman" panose="02020603050405020304" pitchFamily="18" charset="0"/>
                <a:cs typeface="Times New Roman" panose="02020603050405020304" pitchFamily="18" charset="0"/>
              </a:rPr>
              <a:t>International Journal of Hospitality Management</a:t>
            </a:r>
            <a:r>
              <a:rPr lang="en-GB" sz="2000" dirty="0">
                <a:latin typeface="Times New Roman" panose="02020603050405020304" pitchFamily="18" charset="0"/>
                <a:cs typeface="Times New Roman" panose="02020603050405020304" pitchFamily="18" charset="0"/>
              </a:rPr>
              <a:t>, 104, p. 103955. Available at: </a:t>
            </a:r>
            <a:r>
              <a:rPr lang="en-GB" sz="2000" u="sng" dirty="0">
                <a:latin typeface="Times New Roman" panose="02020603050405020304" pitchFamily="18" charset="0"/>
                <a:cs typeface="Times New Roman" panose="02020603050405020304" pitchFamily="18" charset="0"/>
                <a:hlinkClick r:id="rId9"/>
              </a:rPr>
              <a:t>https://strathprints.strath.ac.uk/90845/7/Saito-etal-IJHM-2024-Well-being-of-hospitality-employees.pdf</a:t>
            </a:r>
            <a:endParaRPr lang="en-GB" sz="2000"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Üngüren, E., Onur, N., Demirel, H. and Tekin, Ö.A. (2024) ‘The effects of job stress on burnout and turnover intention: the moderating effects of job security and financial dependency’, </a:t>
            </a:r>
            <a:r>
              <a:rPr lang="en-GB" i="1" dirty="0">
                <a:latin typeface="Times New Roman" panose="02020603050405020304" pitchFamily="18" charset="0"/>
                <a:cs typeface="Times New Roman" panose="02020603050405020304" pitchFamily="18" charset="0"/>
              </a:rPr>
              <a:t>Behavioral Sciences</a:t>
            </a:r>
            <a:r>
              <a:rPr lang="en-GB" dirty="0">
                <a:latin typeface="Times New Roman" panose="02020603050405020304" pitchFamily="18" charset="0"/>
                <a:cs typeface="Times New Roman" panose="02020603050405020304" pitchFamily="18" charset="0"/>
              </a:rPr>
              <a:t>, 14(4), 322. Available at: </a:t>
            </a:r>
            <a:r>
              <a:rPr lang="en-GB" u="sng" dirty="0">
                <a:latin typeface="Times New Roman" panose="02020603050405020304" pitchFamily="18" charset="0"/>
                <a:cs typeface="Times New Roman" panose="02020603050405020304" pitchFamily="18" charset="0"/>
                <a:hlinkClick r:id="rId10"/>
              </a:rPr>
              <a:t>https://www.ncbi.nlm.nih.gov/pmc/articles/PMC11047568/pdf/behavioral-14-00322.pdf</a:t>
            </a:r>
            <a:r>
              <a:rPr lang="en-GB" dirty="0">
                <a:latin typeface="Times New Roman" panose="02020603050405020304" pitchFamily="18" charset="0"/>
                <a:cs typeface="Times New Roman" panose="02020603050405020304" pitchFamily="18" charset="0"/>
              </a:rPr>
              <a:t> (Accessed: 17 January 2026)</a:t>
            </a:r>
          </a:p>
        </p:txBody>
      </p:sp>
      <p:sp>
        <p:nvSpPr>
          <p:cNvPr id="2" name="Title 1">
            <a:extLst>
              <a:ext uri="{FF2B5EF4-FFF2-40B4-BE49-F238E27FC236}">
                <a16:creationId xmlns:a16="http://schemas.microsoft.com/office/drawing/2014/main" id="{61573426-23FB-201C-EAB1-193E91E5D0D0}"/>
              </a:ext>
            </a:extLst>
          </p:cNvPr>
          <p:cNvSpPr txBox="1">
            <a:spLocks/>
          </p:cNvSpPr>
          <p:nvPr/>
        </p:nvSpPr>
        <p:spPr>
          <a:xfrm>
            <a:off x="2219601" y="743659"/>
            <a:ext cx="13367531" cy="1389005"/>
          </a:xfrm>
          <a:prstGeom prst="rect">
            <a:avLst/>
          </a:prstGeom>
        </p:spPr>
        <p:txBody>
          <a:bodyPr vert="horz" lIns="91440" tIns="45720" rIns="91440" bIns="45720" rtlCol="0" anchor="ctr">
            <a:normAutofit/>
          </a:bodyPr>
          <a:lstStyle>
            <a:lvl1pPr algn="l" defTabSz="6858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r>
              <a:rPr lang="en-US" sz="4400" b="1" dirty="0">
                <a:solidFill>
                  <a:schemeClr val="tx1"/>
                </a:solidFill>
              </a:rPr>
              <a:t>REFERENCES</a:t>
            </a:r>
          </a:p>
        </p:txBody>
      </p:sp>
    </p:spTree>
  </p:cSld>
  <p:clrMapOvr>
    <a:masterClrMapping/>
  </p:clrMapOvr>
  <p:transition spd="slow">
    <p:push/>
  </p:transition>
</p:sld>
</file>

<file path=ppt/theme/theme1.xml><?xml version="1.0" encoding="utf-8"?>
<a:theme xmlns:a="http://schemas.openxmlformats.org/drawingml/2006/main" name="Gallery">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357</TotalTime>
  <Words>3149</Words>
  <Application>Microsoft Office PowerPoint</Application>
  <PresentationFormat>Custom</PresentationFormat>
  <Paragraphs>88</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Palatino Linotype</vt:lpstr>
      <vt:lpstr>Arial</vt:lpstr>
      <vt:lpstr>Arial Narrow</vt:lpstr>
      <vt:lpstr>Gallery</vt:lpstr>
      <vt:lpstr>Burnout, Stigma and Staff Turnover: Examining the Mental Health Crisis in the Hospitality Industry</vt:lpstr>
      <vt:lpstr>INTRODUCTION</vt:lpstr>
      <vt:lpstr>RELEVANCE TO THE HOSPITALITY INDUSTRY</vt:lpstr>
      <vt:lpstr>LITERATURE REVIEW: KEY CONCEPTS</vt:lpstr>
      <vt:lpstr>METHODOLOGY</vt:lpstr>
      <vt:lpstr>PESTEL ANALYSIS: POLITICAL, ECONOMIC, AND SOCIAL FACTORS</vt:lpstr>
      <vt:lpstr>PESTEL ANALYSIS: TECHNOLOGICAL, ENVIRONMENTAL, AND LEGAL FACTORS</vt:lpstr>
      <vt:lpstr>APPLICATION OF THE STAR MODEL: MENTAL HEALTH IN HOSPITALITY</vt:lpstr>
      <vt:lpstr>KEY FINDINGS</vt:lpstr>
      <vt:lpstr>CONCLUSION</vt:lpstr>
      <vt:lpstr>RECOMMENDATIONS FOR THE HOSPITALITY INDUSTRY</vt:lpstr>
      <vt:lpstr>Thank You! Any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Fatema Uddin</cp:lastModifiedBy>
  <cp:revision>135</cp:revision>
  <dcterms:modified xsi:type="dcterms:W3CDTF">2026-02-25T19:47:32Z</dcterms:modified>
</cp:coreProperties>
</file>