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2" r:id="rId5"/>
    <p:sldId id="263" r:id="rId6"/>
    <p:sldId id="256" r:id="rId7"/>
    <p:sldId id="257" r:id="rId8"/>
    <p:sldId id="264" r:id="rId9"/>
    <p:sldId id="261" r:id="rId10"/>
    <p:sldId id="267" r:id="rId11"/>
    <p:sldId id="268" r:id="rId12"/>
    <p:sldId id="266" r:id="rId13"/>
    <p:sldId id="258" r:id="rId14"/>
    <p:sldId id="259" r:id="rId15"/>
    <p:sldId id="26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4D53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snapToGrid="0">
      <p:cViewPr varScale="1">
        <p:scale>
          <a:sx n="78" d="100"/>
          <a:sy n="78" d="100"/>
        </p:scale>
        <p:origin x="72" y="6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E3CF3D8-95F0-46EB-858D-0A0D9C762EC4}"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AC788-6996-4F48-ADE9-0EF37C68E759}" type="slidenum">
              <a:rPr lang="en-GB" smtClean="0"/>
              <a:t>‹#›</a:t>
            </a:fld>
            <a:endParaRPr lang="en-GB"/>
          </a:p>
        </p:txBody>
      </p:sp>
    </p:spTree>
    <p:extLst>
      <p:ext uri="{BB962C8B-B14F-4D97-AF65-F5344CB8AC3E}">
        <p14:creationId xmlns:p14="http://schemas.microsoft.com/office/powerpoint/2010/main" val="2528319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E3CF3D8-95F0-46EB-858D-0A0D9C762EC4}"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AC788-6996-4F48-ADE9-0EF37C68E759}" type="slidenum">
              <a:rPr lang="en-GB" smtClean="0"/>
              <a:t>‹#›</a:t>
            </a:fld>
            <a:endParaRPr lang="en-GB"/>
          </a:p>
        </p:txBody>
      </p:sp>
    </p:spTree>
    <p:extLst>
      <p:ext uri="{BB962C8B-B14F-4D97-AF65-F5344CB8AC3E}">
        <p14:creationId xmlns:p14="http://schemas.microsoft.com/office/powerpoint/2010/main" val="3365275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E3CF3D8-95F0-46EB-858D-0A0D9C762EC4}"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AC788-6996-4F48-ADE9-0EF37C68E759}" type="slidenum">
              <a:rPr lang="en-GB" smtClean="0"/>
              <a:t>‹#›</a:t>
            </a:fld>
            <a:endParaRPr lang="en-GB"/>
          </a:p>
        </p:txBody>
      </p:sp>
    </p:spTree>
    <p:extLst>
      <p:ext uri="{BB962C8B-B14F-4D97-AF65-F5344CB8AC3E}">
        <p14:creationId xmlns:p14="http://schemas.microsoft.com/office/powerpoint/2010/main" val="1263512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E3CF3D8-95F0-46EB-858D-0A0D9C762EC4}" type="datetimeFigureOut">
              <a:rPr lang="en-GB" smtClean="0"/>
              <a:t>06/11/2019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AC788-6996-4F48-ADE9-0EF37C68E759}" type="slidenum">
              <a:rPr lang="en-GB" smtClean="0"/>
              <a:t>‹#›</a:t>
            </a:fld>
            <a:endParaRPr lang="en-GB"/>
          </a:p>
        </p:txBody>
      </p:sp>
    </p:spTree>
    <p:extLst>
      <p:ext uri="{BB962C8B-B14F-4D97-AF65-F5344CB8AC3E}">
        <p14:creationId xmlns:p14="http://schemas.microsoft.com/office/powerpoint/2010/main" val="1835633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E3CF3D8-95F0-46EB-858D-0A0D9C762EC4}" type="datetimeFigureOut">
              <a:rPr lang="en-GB" smtClean="0"/>
              <a:t>06/11/2019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6AC788-6996-4F48-ADE9-0EF37C68E759}" type="slidenum">
              <a:rPr lang="en-GB" smtClean="0"/>
              <a:t>‹#›</a:t>
            </a:fld>
            <a:endParaRPr lang="en-GB"/>
          </a:p>
        </p:txBody>
      </p:sp>
    </p:spTree>
    <p:extLst>
      <p:ext uri="{BB962C8B-B14F-4D97-AF65-F5344CB8AC3E}">
        <p14:creationId xmlns:p14="http://schemas.microsoft.com/office/powerpoint/2010/main" val="2618334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E3CF3D8-95F0-46EB-858D-0A0D9C762EC4}" type="datetimeFigureOut">
              <a:rPr lang="en-GB" smtClean="0"/>
              <a:t>06/11/2019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6AC788-6996-4F48-ADE9-0EF37C68E759}" type="slidenum">
              <a:rPr lang="en-GB" smtClean="0"/>
              <a:t>‹#›</a:t>
            </a:fld>
            <a:endParaRPr lang="en-GB"/>
          </a:p>
        </p:txBody>
      </p:sp>
    </p:spTree>
    <p:extLst>
      <p:ext uri="{BB962C8B-B14F-4D97-AF65-F5344CB8AC3E}">
        <p14:creationId xmlns:p14="http://schemas.microsoft.com/office/powerpoint/2010/main" val="2699965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3CF3D8-95F0-46EB-858D-0A0D9C762EC4}" type="datetimeFigureOut">
              <a:rPr lang="en-GB" smtClean="0"/>
              <a:t>06/11/2019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6AC788-6996-4F48-ADE9-0EF37C68E759}" type="slidenum">
              <a:rPr lang="en-GB" smtClean="0"/>
              <a:t>‹#›</a:t>
            </a:fld>
            <a:endParaRPr lang="en-GB"/>
          </a:p>
        </p:txBody>
      </p:sp>
    </p:spTree>
    <p:extLst>
      <p:ext uri="{BB962C8B-B14F-4D97-AF65-F5344CB8AC3E}">
        <p14:creationId xmlns:p14="http://schemas.microsoft.com/office/powerpoint/2010/main" val="2672499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E3CF3D8-95F0-46EB-858D-0A0D9C762EC4}" type="datetimeFigureOut">
              <a:rPr lang="en-GB" smtClean="0"/>
              <a:t>06/11/2019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AC788-6996-4F48-ADE9-0EF37C68E759}" type="slidenum">
              <a:rPr lang="en-GB" smtClean="0"/>
              <a:t>‹#›</a:t>
            </a:fld>
            <a:endParaRPr lang="en-GB"/>
          </a:p>
        </p:txBody>
      </p:sp>
    </p:spTree>
    <p:extLst>
      <p:ext uri="{BB962C8B-B14F-4D97-AF65-F5344CB8AC3E}">
        <p14:creationId xmlns:p14="http://schemas.microsoft.com/office/powerpoint/2010/main" val="77351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E3CF3D8-95F0-46EB-858D-0A0D9C762EC4}" type="datetimeFigureOut">
              <a:rPr lang="en-GB" smtClean="0"/>
              <a:t>06/11/2019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AC788-6996-4F48-ADE9-0EF37C68E759}" type="slidenum">
              <a:rPr lang="en-GB" smtClean="0"/>
              <a:t>‹#›</a:t>
            </a:fld>
            <a:endParaRPr lang="en-GB"/>
          </a:p>
        </p:txBody>
      </p:sp>
    </p:spTree>
    <p:extLst>
      <p:ext uri="{BB962C8B-B14F-4D97-AF65-F5344CB8AC3E}">
        <p14:creationId xmlns:p14="http://schemas.microsoft.com/office/powerpoint/2010/main" val="41601345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E3CF3D8-95F0-46EB-858D-0A0D9C762EC4}"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AC788-6996-4F48-ADE9-0EF37C68E759}" type="slidenum">
              <a:rPr lang="en-GB" smtClean="0"/>
              <a:t>‹#›</a:t>
            </a:fld>
            <a:endParaRPr lang="en-GB"/>
          </a:p>
        </p:txBody>
      </p:sp>
    </p:spTree>
    <p:extLst>
      <p:ext uri="{BB962C8B-B14F-4D97-AF65-F5344CB8AC3E}">
        <p14:creationId xmlns:p14="http://schemas.microsoft.com/office/powerpoint/2010/main" val="2662917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E3CF3D8-95F0-46EB-858D-0A0D9C762EC4}"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AC788-6996-4F48-ADE9-0EF37C68E759}" type="slidenum">
              <a:rPr lang="en-GB" smtClean="0"/>
              <a:t>‹#›</a:t>
            </a:fld>
            <a:endParaRPr lang="en-GB"/>
          </a:p>
        </p:txBody>
      </p:sp>
    </p:spTree>
    <p:extLst>
      <p:ext uri="{BB962C8B-B14F-4D97-AF65-F5344CB8AC3E}">
        <p14:creationId xmlns:p14="http://schemas.microsoft.com/office/powerpoint/2010/main" val="2590916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3CF3D8-95F0-46EB-858D-0A0D9C762EC4}" type="datetimeFigureOut">
              <a:rPr lang="en-GB" smtClean="0"/>
              <a:t>06/11/2019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6AC788-6996-4F48-ADE9-0EF37C68E759}" type="slidenum">
              <a:rPr lang="en-GB" smtClean="0"/>
              <a:t>‹#›</a:t>
            </a:fld>
            <a:endParaRPr lang="en-GB"/>
          </a:p>
        </p:txBody>
      </p:sp>
    </p:spTree>
    <p:extLst>
      <p:ext uri="{BB962C8B-B14F-4D97-AF65-F5344CB8AC3E}">
        <p14:creationId xmlns:p14="http://schemas.microsoft.com/office/powerpoint/2010/main" val="34753661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https://ichef.bbci.co.uk/images/ic/1200x675/p04vzmvk.jpg"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7.png"/><Relationship Id="rId7" Type="http://schemas.openxmlformats.org/officeDocument/2006/relationships/image" Target="../media/image10.png"/><Relationship Id="rId12" Type="http://schemas.openxmlformats.org/officeDocument/2006/relationships/image" Target="../media/image5.png"/><Relationship Id="rId2" Type="http://schemas.openxmlformats.org/officeDocument/2006/relationships/hyperlink" Target="https://www.ciob.org/routes/professional-review" TargetMode="External"/><Relationship Id="rId1" Type="http://schemas.openxmlformats.org/officeDocument/2006/relationships/slideLayout" Target="../slideLayouts/slideLayout1.xml"/><Relationship Id="rId6" Type="http://schemas.openxmlformats.org/officeDocument/2006/relationships/image" Target="../media/image9.jpeg"/><Relationship Id="rId11" Type="http://schemas.openxmlformats.org/officeDocument/2006/relationships/image" Target="../media/image2.png"/><Relationship Id="rId5" Type="http://schemas.openxmlformats.org/officeDocument/2006/relationships/hyperlink" Target="https://www.rics.org/uk/surveying-profession/join-rics/chartered-member-mrics/" TargetMode="External"/><Relationship Id="rId10" Type="http://schemas.openxmlformats.org/officeDocument/2006/relationships/image" Target="../media/image13.png"/><Relationship Id="rId4" Type="http://schemas.openxmlformats.org/officeDocument/2006/relationships/image" Target="../media/image8.pn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6.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5.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20.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1.JPG"/><Relationship Id="rId1" Type="http://schemas.openxmlformats.org/officeDocument/2006/relationships/slideLayout" Target="../slideLayouts/slideLayout2.xml"/><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870522" y="6026150"/>
            <a:ext cx="3020379" cy="230832"/>
          </a:xfrm>
          <a:prstGeom prst="rect">
            <a:avLst/>
          </a:prstGeom>
        </p:spPr>
        <p:txBody>
          <a:bodyPr wrap="none">
            <a:spAutoFit/>
          </a:bodyPr>
          <a:lstStyle/>
          <a:p>
            <a:r>
              <a:rPr lang="en-GB" sz="900" dirty="0" smtClean="0">
                <a:hlinkClick r:id="rId2"/>
              </a:rPr>
              <a:t>https://ichef.bbci.co.uk/images/ic/1200x675/p04vzmvk.jpg</a:t>
            </a:r>
            <a:r>
              <a:rPr lang="en-GB" sz="900" dirty="0" smtClean="0"/>
              <a:t>  </a:t>
            </a:r>
            <a:endParaRPr lang="en-GB" sz="9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13116" y="634484"/>
            <a:ext cx="9585184" cy="5391666"/>
          </a:xfrm>
          <a:prstGeom prst="rect">
            <a:avLst/>
          </a:prstGeom>
        </p:spPr>
      </p:pic>
      <p:sp>
        <p:nvSpPr>
          <p:cNvPr id="7" name="TextBox 6"/>
          <p:cNvSpPr txBox="1"/>
          <p:nvPr/>
        </p:nvSpPr>
        <p:spPr>
          <a:xfrm rot="16200000">
            <a:off x="-2751892" y="2751891"/>
            <a:ext cx="6858001" cy="1354217"/>
          </a:xfrm>
          <a:prstGeom prst="rect">
            <a:avLst/>
          </a:prstGeom>
          <a:solidFill>
            <a:srgbClr val="3399FF"/>
          </a:solidFill>
        </p:spPr>
        <p:txBody>
          <a:bodyPr wrap="square" rtlCol="0">
            <a:spAutoFit/>
          </a:bodyPr>
          <a:lstStyle/>
          <a:p>
            <a:r>
              <a:rPr lang="en-GB" sz="4000" dirty="0">
                <a:solidFill>
                  <a:schemeClr val="bg1"/>
                </a:solidFill>
                <a:latin typeface="Century Gothic" panose="020B0502020202020204" pitchFamily="34" charset="0"/>
              </a:rPr>
              <a:t>ABCA </a:t>
            </a:r>
            <a:r>
              <a:rPr lang="en-GB" sz="4000" dirty="0" smtClean="0">
                <a:solidFill>
                  <a:schemeClr val="bg1"/>
                </a:solidFill>
                <a:latin typeface="Century Gothic" panose="020B0502020202020204" pitchFamily="34" charset="0"/>
              </a:rPr>
              <a:t>5009</a:t>
            </a:r>
          </a:p>
          <a:p>
            <a:r>
              <a:rPr lang="en-GB" sz="2400" dirty="0" smtClean="0">
                <a:solidFill>
                  <a:schemeClr val="bg1"/>
                </a:solidFill>
                <a:latin typeface="Century Gothic" panose="020B0502020202020204" pitchFamily="34" charset="0"/>
              </a:rPr>
              <a:t>Work Based Project  : LEVEL 5</a:t>
            </a:r>
          </a:p>
          <a:p>
            <a:endParaRPr lang="en-GB" dirty="0"/>
          </a:p>
        </p:txBody>
      </p:sp>
    </p:spTree>
    <p:extLst>
      <p:ext uri="{BB962C8B-B14F-4D97-AF65-F5344CB8AC3E}">
        <p14:creationId xmlns:p14="http://schemas.microsoft.com/office/powerpoint/2010/main" val="21670289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624364" y="2185163"/>
            <a:ext cx="6781259" cy="2308324"/>
          </a:xfrm>
          <a:prstGeom prst="rect">
            <a:avLst/>
          </a:prstGeom>
        </p:spPr>
        <p:txBody>
          <a:bodyPr wrap="square">
            <a:spAutoFit/>
          </a:bodyPr>
          <a:lstStyle/>
          <a:p>
            <a:pPr algn="ctr"/>
            <a:r>
              <a:rPr lang="en-GB" sz="4800" dirty="0" smtClean="0">
                <a:solidFill>
                  <a:schemeClr val="accent1"/>
                </a:solidFill>
              </a:rPr>
              <a:t>What is the i</a:t>
            </a:r>
            <a:r>
              <a:rPr lang="en-GB" sz="4800" dirty="0" smtClean="0">
                <a:solidFill>
                  <a:schemeClr val="accent1"/>
                </a:solidFill>
              </a:rPr>
              <a:t>mportance </a:t>
            </a:r>
            <a:r>
              <a:rPr lang="en-GB" sz="4800" dirty="0" smtClean="0">
                <a:solidFill>
                  <a:schemeClr val="accent1"/>
                </a:solidFill>
              </a:rPr>
              <a:t>of this kind of work from a practical </a:t>
            </a:r>
            <a:r>
              <a:rPr lang="en-GB" sz="4800" dirty="0" smtClean="0">
                <a:solidFill>
                  <a:schemeClr val="accent1"/>
                </a:solidFill>
              </a:rPr>
              <a:t>perspective?</a:t>
            </a:r>
            <a:endParaRPr lang="en-GB" sz="4800" dirty="0">
              <a:solidFill>
                <a:schemeClr val="accent1"/>
              </a:solidFill>
            </a:endParaRPr>
          </a:p>
        </p:txBody>
      </p:sp>
      <p:pic>
        <p:nvPicPr>
          <p:cNvPr id="7" name="Picture 6"/>
          <p:cNvPicPr>
            <a:picLocks noChangeAspect="1"/>
          </p:cNvPicPr>
          <p:nvPr/>
        </p:nvPicPr>
        <p:blipFill>
          <a:blip r:embed="rId2"/>
          <a:stretch>
            <a:fillRect/>
          </a:stretch>
        </p:blipFill>
        <p:spPr>
          <a:xfrm rot="5400000">
            <a:off x="10545331" y="5211331"/>
            <a:ext cx="564572" cy="2728766"/>
          </a:xfrm>
          <a:prstGeom prst="rect">
            <a:avLst/>
          </a:prstGeom>
        </p:spPr>
      </p:pic>
    </p:spTree>
    <p:extLst>
      <p:ext uri="{BB962C8B-B14F-4D97-AF65-F5344CB8AC3E}">
        <p14:creationId xmlns:p14="http://schemas.microsoft.com/office/powerpoint/2010/main" val="3269046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Left Arrow Callout 10"/>
          <p:cNvSpPr/>
          <p:nvPr/>
        </p:nvSpPr>
        <p:spPr>
          <a:xfrm rot="10800000">
            <a:off x="1341004" y="623142"/>
            <a:ext cx="6064250" cy="5880100"/>
          </a:xfrm>
          <a:prstGeom prst="leftArrowCallout">
            <a:avLst>
              <a:gd name="adj1" fmla="val 33207"/>
              <a:gd name="adj2" fmla="val 25000"/>
              <a:gd name="adj3" fmla="val 14097"/>
              <a:gd name="adj4" fmla="val 8185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18538" t="7457" r="18766" b="1444"/>
          <a:stretch/>
        </p:blipFill>
        <p:spPr>
          <a:xfrm>
            <a:off x="1485900" y="1031539"/>
            <a:ext cx="4641364" cy="5063307"/>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5754" y="1495138"/>
            <a:ext cx="3872346" cy="3872346"/>
          </a:xfrm>
          <a:prstGeom prst="rect">
            <a:avLst/>
          </a:prstGeom>
        </p:spPr>
      </p:pic>
      <p:grpSp>
        <p:nvGrpSpPr>
          <p:cNvPr id="8" name="Group 7"/>
          <p:cNvGrpSpPr/>
          <p:nvPr/>
        </p:nvGrpSpPr>
        <p:grpSpPr>
          <a:xfrm>
            <a:off x="9463234" y="6293428"/>
            <a:ext cx="2728766" cy="564572"/>
            <a:chOff x="3468834" y="2515178"/>
            <a:chExt cx="2728766" cy="564572"/>
          </a:xfrm>
        </p:grpSpPr>
        <p:pic>
          <p:nvPicPr>
            <p:cNvPr id="9" name="Picture 8"/>
            <p:cNvPicPr>
              <a:picLocks noChangeAspect="1"/>
            </p:cNvPicPr>
            <p:nvPr/>
          </p:nvPicPr>
          <p:blipFill>
            <a:blip r:embed="rId4"/>
            <a:stretch>
              <a:fillRect/>
            </a:stretch>
          </p:blipFill>
          <p:spPr>
            <a:xfrm rot="5400000">
              <a:off x="4550931" y="1433081"/>
              <a:ext cx="564572" cy="2728766"/>
            </a:xfrm>
            <a:prstGeom prst="rect">
              <a:avLst/>
            </a:prstGeom>
          </p:spPr>
        </p:pic>
        <p:pic>
          <p:nvPicPr>
            <p:cNvPr id="10" name="Picture 9"/>
            <p:cNvPicPr>
              <a:picLocks noChangeAspect="1"/>
            </p:cNvPicPr>
            <p:nvPr/>
          </p:nvPicPr>
          <p:blipFill>
            <a:blip r:embed="rId5"/>
            <a:stretch>
              <a:fillRect/>
            </a:stretch>
          </p:blipFill>
          <p:spPr>
            <a:xfrm>
              <a:off x="5283200" y="2641710"/>
              <a:ext cx="874615" cy="349140"/>
            </a:xfrm>
            <a:prstGeom prst="rect">
              <a:avLst/>
            </a:prstGeom>
          </p:spPr>
        </p:pic>
      </p:grpSp>
      <p:sp>
        <p:nvSpPr>
          <p:cNvPr id="12" name="Multiply 11"/>
          <p:cNvSpPr/>
          <p:nvPr/>
        </p:nvSpPr>
        <p:spPr>
          <a:xfrm>
            <a:off x="9674679" y="-235233"/>
            <a:ext cx="2669392" cy="2741669"/>
          </a:xfrm>
          <a:prstGeom prst="mathMultiply">
            <a:avLst>
              <a:gd name="adj1" fmla="val 8623"/>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46243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3229" y="2706139"/>
            <a:ext cx="10515600" cy="1325563"/>
          </a:xfrm>
        </p:spPr>
        <p:txBody>
          <a:bodyPr>
            <a:normAutofit/>
          </a:bodyPr>
          <a:lstStyle/>
          <a:p>
            <a:r>
              <a:rPr lang="en-GB" sz="6000" spc="600" dirty="0">
                <a:solidFill>
                  <a:srgbClr val="000000"/>
                </a:solidFill>
                <a:latin typeface="Britannic Bold" panose="020B0903060703020204" pitchFamily="34" charset="0"/>
              </a:rPr>
              <a:t>w</a:t>
            </a:r>
            <a:r>
              <a:rPr lang="en-GB" sz="6000" spc="600" dirty="0" smtClean="0">
                <a:solidFill>
                  <a:srgbClr val="000000"/>
                </a:solidFill>
                <a:latin typeface="Britannic Bold" panose="020B0903060703020204" pitchFamily="34" charset="0"/>
              </a:rPr>
              <a:t>ork </a:t>
            </a:r>
            <a:r>
              <a:rPr lang="en-GB" sz="6000" spc="600" dirty="0">
                <a:solidFill>
                  <a:srgbClr val="000000"/>
                </a:solidFill>
                <a:latin typeface="Britannic Bold" panose="020B0903060703020204" pitchFamily="34" charset="0"/>
              </a:rPr>
              <a:t>b</a:t>
            </a:r>
            <a:r>
              <a:rPr lang="en-GB" sz="6000" spc="600" dirty="0" smtClean="0">
                <a:solidFill>
                  <a:srgbClr val="000000"/>
                </a:solidFill>
                <a:latin typeface="Britannic Bold" panose="020B0903060703020204" pitchFamily="34" charset="0"/>
              </a:rPr>
              <a:t>ased </a:t>
            </a:r>
            <a:r>
              <a:rPr lang="en-GB" sz="6000" spc="600" dirty="0">
                <a:solidFill>
                  <a:srgbClr val="000000"/>
                </a:solidFill>
                <a:latin typeface="Britannic Bold" panose="020B0903060703020204" pitchFamily="34" charset="0"/>
              </a:rPr>
              <a:t>p</a:t>
            </a:r>
            <a:r>
              <a:rPr lang="en-GB" sz="6000" spc="600" dirty="0" smtClean="0">
                <a:solidFill>
                  <a:srgbClr val="000000"/>
                </a:solidFill>
                <a:latin typeface="Britannic Bold" panose="020B0903060703020204" pitchFamily="34" charset="0"/>
              </a:rPr>
              <a:t>roject</a:t>
            </a:r>
            <a:endParaRPr lang="en-GB" sz="6000" spc="600" dirty="0">
              <a:solidFill>
                <a:srgbClr val="000000"/>
              </a:solidFill>
              <a:latin typeface="Britannic Bold" panose="020B0903060703020204" pitchFamily="34" charset="0"/>
            </a:endParaRPr>
          </a:p>
        </p:txBody>
      </p:sp>
      <p:sp>
        <p:nvSpPr>
          <p:cNvPr id="5" name="Title 1"/>
          <p:cNvSpPr txBox="1">
            <a:spLocks/>
          </p:cNvSpPr>
          <p:nvPr/>
        </p:nvSpPr>
        <p:spPr>
          <a:xfrm>
            <a:off x="573024" y="3220279"/>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smtClean="0">
                <a:solidFill>
                  <a:srgbClr val="C00000"/>
                </a:solidFill>
                <a:latin typeface="Britannic Bold" panose="020B0903060703020204" pitchFamily="34" charset="0"/>
              </a:rPr>
              <a:t>experience</a:t>
            </a:r>
            <a:endParaRPr lang="en-GB" sz="3200" dirty="0">
              <a:solidFill>
                <a:srgbClr val="C00000"/>
              </a:solidFill>
              <a:latin typeface="Britannic Bold" panose="020B0903060703020204" pitchFamily="34" charset="0"/>
            </a:endParaRPr>
          </a:p>
        </p:txBody>
      </p:sp>
      <p:sp>
        <p:nvSpPr>
          <p:cNvPr id="6" name="Title 1"/>
          <p:cNvSpPr txBox="1">
            <a:spLocks/>
          </p:cNvSpPr>
          <p:nvPr/>
        </p:nvSpPr>
        <p:spPr>
          <a:xfrm>
            <a:off x="7644419" y="223936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smtClean="0">
                <a:solidFill>
                  <a:srgbClr val="C00000"/>
                </a:solidFill>
                <a:latin typeface="Britannic Bold" panose="020B0903060703020204" pitchFamily="34" charset="0"/>
              </a:rPr>
              <a:t>education</a:t>
            </a:r>
            <a:endParaRPr lang="en-GB" sz="3200" dirty="0">
              <a:solidFill>
                <a:srgbClr val="C00000"/>
              </a:solidFill>
              <a:latin typeface="Britannic Bold" panose="020B0903060703020204" pitchFamily="34" charset="0"/>
            </a:endParaRPr>
          </a:p>
        </p:txBody>
      </p:sp>
      <p:sp>
        <p:nvSpPr>
          <p:cNvPr id="7" name="Title 1"/>
          <p:cNvSpPr txBox="1">
            <a:spLocks/>
          </p:cNvSpPr>
          <p:nvPr/>
        </p:nvSpPr>
        <p:spPr>
          <a:xfrm rot="16200000">
            <a:off x="8231392" y="3242333"/>
            <a:ext cx="304704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smtClean="0">
                <a:solidFill>
                  <a:schemeClr val="accent2">
                    <a:lumMod val="75000"/>
                  </a:schemeClr>
                </a:solidFill>
                <a:latin typeface="Britannic Bold" panose="020B0903060703020204" pitchFamily="34" charset="0"/>
              </a:rPr>
              <a:t>professional</a:t>
            </a:r>
            <a:endParaRPr lang="en-GB" sz="3200" dirty="0">
              <a:solidFill>
                <a:schemeClr val="accent2">
                  <a:lumMod val="75000"/>
                </a:schemeClr>
              </a:solidFill>
              <a:latin typeface="Britannic Bold" panose="020B0903060703020204" pitchFamily="34" charset="0"/>
            </a:endParaRPr>
          </a:p>
        </p:txBody>
      </p:sp>
      <p:sp>
        <p:nvSpPr>
          <p:cNvPr id="8" name="Title 1"/>
          <p:cNvSpPr txBox="1">
            <a:spLocks/>
          </p:cNvSpPr>
          <p:nvPr/>
        </p:nvSpPr>
        <p:spPr>
          <a:xfrm>
            <a:off x="6828429" y="1897478"/>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dirty="0" smtClean="0">
                <a:latin typeface="Britannic Bold" panose="020B0903060703020204" pitchFamily="34" charset="0"/>
              </a:rPr>
              <a:t>training</a:t>
            </a:r>
            <a:endParaRPr lang="en-GB" sz="2000" dirty="0">
              <a:latin typeface="Britannic Bold" panose="020B0903060703020204" pitchFamily="34" charset="0"/>
            </a:endParaRPr>
          </a:p>
        </p:txBody>
      </p:sp>
      <p:sp>
        <p:nvSpPr>
          <p:cNvPr id="9" name="Title 1"/>
          <p:cNvSpPr txBox="1">
            <a:spLocks/>
          </p:cNvSpPr>
          <p:nvPr/>
        </p:nvSpPr>
        <p:spPr>
          <a:xfrm rot="16200000">
            <a:off x="660268" y="-282782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smtClean="0">
                <a:solidFill>
                  <a:srgbClr val="C00000"/>
                </a:solidFill>
                <a:latin typeface="Britannic Bold" panose="020B0903060703020204" pitchFamily="34" charset="0"/>
              </a:rPr>
              <a:t>reflective</a:t>
            </a:r>
            <a:endParaRPr lang="en-GB" sz="3200" dirty="0">
              <a:solidFill>
                <a:srgbClr val="C00000"/>
              </a:solidFill>
              <a:latin typeface="Britannic Bold" panose="020B0903060703020204" pitchFamily="34" charset="0"/>
            </a:endParaRPr>
          </a:p>
        </p:txBody>
      </p:sp>
      <p:sp>
        <p:nvSpPr>
          <p:cNvPr id="10" name="Title 1"/>
          <p:cNvSpPr txBox="1">
            <a:spLocks/>
          </p:cNvSpPr>
          <p:nvPr/>
        </p:nvSpPr>
        <p:spPr>
          <a:xfrm rot="16200000">
            <a:off x="-2143428" y="-282782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smtClean="0">
                <a:solidFill>
                  <a:srgbClr val="C00000"/>
                </a:solidFill>
                <a:latin typeface="Britannic Bold" panose="020B0903060703020204" pitchFamily="34" charset="0"/>
              </a:rPr>
              <a:t>development</a:t>
            </a:r>
            <a:endParaRPr lang="en-GB" sz="3200" dirty="0">
              <a:solidFill>
                <a:srgbClr val="C00000"/>
              </a:solidFill>
              <a:latin typeface="Britannic Bold" panose="020B0903060703020204" pitchFamily="34" charset="0"/>
            </a:endParaRPr>
          </a:p>
        </p:txBody>
      </p:sp>
      <p:sp>
        <p:nvSpPr>
          <p:cNvPr id="11" name="Title 1"/>
          <p:cNvSpPr txBox="1">
            <a:spLocks/>
          </p:cNvSpPr>
          <p:nvPr/>
        </p:nvSpPr>
        <p:spPr>
          <a:xfrm>
            <a:off x="8220474" y="380647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smtClean="0">
                <a:solidFill>
                  <a:schemeClr val="accent4"/>
                </a:solidFill>
                <a:latin typeface="Britannic Bold" panose="020B0903060703020204" pitchFamily="34" charset="0"/>
              </a:rPr>
              <a:t>insight</a:t>
            </a:r>
            <a:endParaRPr lang="en-GB" sz="3200" dirty="0">
              <a:solidFill>
                <a:schemeClr val="accent4"/>
              </a:solidFill>
              <a:latin typeface="Britannic Bold" panose="020B0903060703020204" pitchFamily="34" charset="0"/>
            </a:endParaRPr>
          </a:p>
        </p:txBody>
      </p:sp>
      <p:sp>
        <p:nvSpPr>
          <p:cNvPr id="12" name="Title 1"/>
          <p:cNvSpPr txBox="1">
            <a:spLocks/>
          </p:cNvSpPr>
          <p:nvPr/>
        </p:nvSpPr>
        <p:spPr>
          <a:xfrm>
            <a:off x="5736026" y="369736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smtClean="0">
                <a:solidFill>
                  <a:srgbClr val="C00000"/>
                </a:solidFill>
                <a:latin typeface="Britannic Bold" panose="020B0903060703020204" pitchFamily="34" charset="0"/>
              </a:rPr>
              <a:t>knowledge</a:t>
            </a:r>
            <a:endParaRPr lang="en-GB" sz="3200" dirty="0">
              <a:solidFill>
                <a:srgbClr val="C00000"/>
              </a:solidFill>
              <a:latin typeface="Britannic Bold" panose="020B0903060703020204" pitchFamily="34" charset="0"/>
            </a:endParaRPr>
          </a:p>
        </p:txBody>
      </p:sp>
      <p:grpSp>
        <p:nvGrpSpPr>
          <p:cNvPr id="13" name="Group 12"/>
          <p:cNvGrpSpPr/>
          <p:nvPr/>
        </p:nvGrpSpPr>
        <p:grpSpPr>
          <a:xfrm>
            <a:off x="9463234" y="6304979"/>
            <a:ext cx="2728766" cy="564572"/>
            <a:chOff x="3468834" y="2515178"/>
            <a:chExt cx="2728766" cy="564572"/>
          </a:xfrm>
        </p:grpSpPr>
        <p:pic>
          <p:nvPicPr>
            <p:cNvPr id="14" name="Picture 13"/>
            <p:cNvPicPr>
              <a:picLocks noChangeAspect="1"/>
            </p:cNvPicPr>
            <p:nvPr/>
          </p:nvPicPr>
          <p:blipFill>
            <a:blip r:embed="rId2"/>
            <a:stretch>
              <a:fillRect/>
            </a:stretch>
          </p:blipFill>
          <p:spPr>
            <a:xfrm rot="5400000">
              <a:off x="4550931" y="1433081"/>
              <a:ext cx="564572" cy="2728766"/>
            </a:xfrm>
            <a:prstGeom prst="rect">
              <a:avLst/>
            </a:prstGeom>
          </p:spPr>
        </p:pic>
        <p:pic>
          <p:nvPicPr>
            <p:cNvPr id="15" name="Picture 14"/>
            <p:cNvPicPr>
              <a:picLocks noChangeAspect="1"/>
            </p:cNvPicPr>
            <p:nvPr/>
          </p:nvPicPr>
          <p:blipFill>
            <a:blip r:embed="rId3"/>
            <a:stretch>
              <a:fillRect/>
            </a:stretch>
          </p:blipFill>
          <p:spPr>
            <a:xfrm>
              <a:off x="5283200" y="2641710"/>
              <a:ext cx="874615" cy="349140"/>
            </a:xfrm>
            <a:prstGeom prst="rect">
              <a:avLst/>
            </a:prstGeom>
          </p:spPr>
        </p:pic>
      </p:grpSp>
      <p:sp>
        <p:nvSpPr>
          <p:cNvPr id="16" name="TextBox 15"/>
          <p:cNvSpPr txBox="1"/>
          <p:nvPr/>
        </p:nvSpPr>
        <p:spPr>
          <a:xfrm rot="16200000">
            <a:off x="2180432" y="4432926"/>
            <a:ext cx="1346200" cy="369332"/>
          </a:xfrm>
          <a:prstGeom prst="rect">
            <a:avLst/>
          </a:prstGeom>
          <a:noFill/>
        </p:spPr>
        <p:txBody>
          <a:bodyPr wrap="square" rtlCol="0">
            <a:spAutoFit/>
          </a:bodyPr>
          <a:lstStyle/>
          <a:p>
            <a:r>
              <a:rPr lang="en-GB" dirty="0">
                <a:latin typeface="Britannic Bold" panose="020B0903060703020204" pitchFamily="34" charset="0"/>
              </a:rPr>
              <a:t>k</a:t>
            </a:r>
            <a:r>
              <a:rPr lang="en-GB" dirty="0" smtClean="0">
                <a:latin typeface="Britannic Bold" panose="020B0903060703020204" pitchFamily="34" charset="0"/>
              </a:rPr>
              <a:t>now how</a:t>
            </a:r>
            <a:endParaRPr lang="en-GB" dirty="0">
              <a:latin typeface="Britannic Bold" panose="020B0903060703020204" pitchFamily="34" charset="0"/>
            </a:endParaRPr>
          </a:p>
        </p:txBody>
      </p:sp>
      <p:sp>
        <p:nvSpPr>
          <p:cNvPr id="17" name="TextBox 16"/>
          <p:cNvSpPr txBox="1"/>
          <p:nvPr/>
        </p:nvSpPr>
        <p:spPr>
          <a:xfrm>
            <a:off x="2709414" y="3704170"/>
            <a:ext cx="1327150" cy="369332"/>
          </a:xfrm>
          <a:prstGeom prst="rect">
            <a:avLst/>
          </a:prstGeom>
          <a:noFill/>
        </p:spPr>
        <p:txBody>
          <a:bodyPr wrap="square" rtlCol="0">
            <a:spAutoFit/>
          </a:bodyPr>
          <a:lstStyle/>
          <a:p>
            <a:r>
              <a:rPr lang="en-GB" dirty="0" smtClean="0">
                <a:latin typeface="Britannic Bold" panose="020B0903060703020204" pitchFamily="34" charset="0"/>
              </a:rPr>
              <a:t>capability</a:t>
            </a:r>
            <a:endParaRPr lang="en-GB" dirty="0">
              <a:latin typeface="Britannic Bold" panose="020B0903060703020204" pitchFamily="34" charset="0"/>
            </a:endParaRPr>
          </a:p>
        </p:txBody>
      </p:sp>
      <p:sp>
        <p:nvSpPr>
          <p:cNvPr id="18" name="TextBox 17"/>
          <p:cNvSpPr txBox="1"/>
          <p:nvPr/>
        </p:nvSpPr>
        <p:spPr>
          <a:xfrm>
            <a:off x="4229744" y="1454317"/>
            <a:ext cx="1676400" cy="369332"/>
          </a:xfrm>
          <a:prstGeom prst="rect">
            <a:avLst/>
          </a:prstGeom>
          <a:noFill/>
        </p:spPr>
        <p:txBody>
          <a:bodyPr wrap="square" rtlCol="0">
            <a:spAutoFit/>
          </a:bodyPr>
          <a:lstStyle/>
          <a:p>
            <a:r>
              <a:rPr lang="en-GB" dirty="0" smtClean="0">
                <a:solidFill>
                  <a:schemeClr val="accent2">
                    <a:lumMod val="75000"/>
                  </a:schemeClr>
                </a:solidFill>
                <a:latin typeface="Britannic Bold" panose="020B0903060703020204" pitchFamily="34" charset="0"/>
              </a:rPr>
              <a:t>improvement</a:t>
            </a:r>
            <a:endParaRPr lang="en-GB" dirty="0">
              <a:solidFill>
                <a:schemeClr val="accent2">
                  <a:lumMod val="75000"/>
                </a:schemeClr>
              </a:solidFill>
              <a:latin typeface="Britannic Bold" panose="020B0903060703020204" pitchFamily="34" charset="0"/>
            </a:endParaRPr>
          </a:p>
        </p:txBody>
      </p:sp>
      <p:sp>
        <p:nvSpPr>
          <p:cNvPr id="19" name="TextBox 18"/>
          <p:cNvSpPr txBox="1"/>
          <p:nvPr/>
        </p:nvSpPr>
        <p:spPr>
          <a:xfrm>
            <a:off x="4244671" y="2037143"/>
            <a:ext cx="1906161" cy="369332"/>
          </a:xfrm>
          <a:prstGeom prst="rect">
            <a:avLst/>
          </a:prstGeom>
          <a:noFill/>
        </p:spPr>
        <p:txBody>
          <a:bodyPr wrap="square" rtlCol="0">
            <a:spAutoFit/>
          </a:bodyPr>
          <a:lstStyle/>
          <a:p>
            <a:r>
              <a:rPr lang="en-GB" dirty="0" smtClean="0">
                <a:latin typeface="Britannic Bold" panose="020B0903060703020204" pitchFamily="34" charset="0"/>
              </a:rPr>
              <a:t>management</a:t>
            </a:r>
            <a:endParaRPr lang="en-GB" dirty="0">
              <a:latin typeface="Britannic Bold" panose="020B0903060703020204" pitchFamily="34" charset="0"/>
            </a:endParaRPr>
          </a:p>
        </p:txBody>
      </p:sp>
      <p:sp>
        <p:nvSpPr>
          <p:cNvPr id="20" name="TextBox 19"/>
          <p:cNvSpPr txBox="1"/>
          <p:nvPr/>
        </p:nvSpPr>
        <p:spPr>
          <a:xfrm rot="16200000">
            <a:off x="5812974" y="2398294"/>
            <a:ext cx="1371600" cy="369332"/>
          </a:xfrm>
          <a:prstGeom prst="rect">
            <a:avLst/>
          </a:prstGeom>
          <a:noFill/>
        </p:spPr>
        <p:txBody>
          <a:bodyPr wrap="square" rtlCol="0">
            <a:spAutoFit/>
          </a:bodyPr>
          <a:lstStyle/>
          <a:p>
            <a:r>
              <a:rPr lang="en-GB" dirty="0" smtClean="0">
                <a:latin typeface="Britannic Bold" panose="020B0903060703020204" pitchFamily="34" charset="0"/>
              </a:rPr>
              <a:t>business</a:t>
            </a:r>
            <a:endParaRPr lang="en-GB" dirty="0">
              <a:latin typeface="Britannic Bold" panose="020B0903060703020204" pitchFamily="34" charset="0"/>
            </a:endParaRPr>
          </a:p>
        </p:txBody>
      </p:sp>
      <p:sp>
        <p:nvSpPr>
          <p:cNvPr id="21" name="TextBox 20"/>
          <p:cNvSpPr txBox="1"/>
          <p:nvPr/>
        </p:nvSpPr>
        <p:spPr>
          <a:xfrm rot="16200000">
            <a:off x="7795761" y="5230655"/>
            <a:ext cx="1650802" cy="646331"/>
          </a:xfrm>
          <a:prstGeom prst="rect">
            <a:avLst/>
          </a:prstGeom>
          <a:noFill/>
        </p:spPr>
        <p:txBody>
          <a:bodyPr wrap="square" rtlCol="0">
            <a:spAutoFit/>
          </a:bodyPr>
          <a:lstStyle/>
          <a:p>
            <a:r>
              <a:rPr lang="en-GB" dirty="0">
                <a:solidFill>
                  <a:schemeClr val="accent2"/>
                </a:solidFill>
                <a:latin typeface="Britannic Bold" panose="020B0903060703020204" pitchFamily="34" charset="0"/>
              </a:rPr>
              <a:t>t</a:t>
            </a:r>
            <a:r>
              <a:rPr lang="en-GB" dirty="0" smtClean="0">
                <a:solidFill>
                  <a:schemeClr val="accent2"/>
                </a:solidFill>
                <a:latin typeface="Britannic Bold" panose="020B0903060703020204" pitchFamily="34" charset="0"/>
              </a:rPr>
              <a:t>ransferable skills</a:t>
            </a:r>
            <a:endParaRPr lang="en-GB" dirty="0">
              <a:solidFill>
                <a:schemeClr val="accent2"/>
              </a:solidFill>
              <a:latin typeface="Britannic Bold" panose="020B0903060703020204" pitchFamily="34" charset="0"/>
            </a:endParaRPr>
          </a:p>
        </p:txBody>
      </p:sp>
      <p:sp>
        <p:nvSpPr>
          <p:cNvPr id="22" name="TextBox 21"/>
          <p:cNvSpPr txBox="1"/>
          <p:nvPr/>
        </p:nvSpPr>
        <p:spPr>
          <a:xfrm>
            <a:off x="3284133" y="4228014"/>
            <a:ext cx="1160895" cy="369332"/>
          </a:xfrm>
          <a:prstGeom prst="rect">
            <a:avLst/>
          </a:prstGeom>
          <a:noFill/>
        </p:spPr>
        <p:txBody>
          <a:bodyPr wrap="square" rtlCol="0">
            <a:spAutoFit/>
          </a:bodyPr>
          <a:lstStyle/>
          <a:p>
            <a:r>
              <a:rPr lang="en-GB" dirty="0" smtClean="0">
                <a:latin typeface="Britannic Bold" panose="020B0903060703020204" pitchFamily="34" charset="0"/>
              </a:rPr>
              <a:t>learning</a:t>
            </a:r>
            <a:endParaRPr lang="en-GB" dirty="0">
              <a:latin typeface="Britannic Bold" panose="020B0903060703020204" pitchFamily="34" charset="0"/>
            </a:endParaRPr>
          </a:p>
        </p:txBody>
      </p:sp>
      <p:sp>
        <p:nvSpPr>
          <p:cNvPr id="23" name="TextBox 22"/>
          <p:cNvSpPr txBox="1"/>
          <p:nvPr/>
        </p:nvSpPr>
        <p:spPr>
          <a:xfrm>
            <a:off x="1442619" y="2711556"/>
            <a:ext cx="2044700" cy="307777"/>
          </a:xfrm>
          <a:prstGeom prst="rect">
            <a:avLst/>
          </a:prstGeom>
          <a:noFill/>
        </p:spPr>
        <p:txBody>
          <a:bodyPr wrap="square" rtlCol="0">
            <a:spAutoFit/>
          </a:bodyPr>
          <a:lstStyle/>
          <a:p>
            <a:r>
              <a:rPr lang="en-GB" sz="1400" dirty="0" smtClean="0">
                <a:latin typeface="Britannic Bold" panose="020B0903060703020204" pitchFamily="34" charset="0"/>
              </a:rPr>
              <a:t>understanding</a:t>
            </a:r>
            <a:endParaRPr lang="en-GB" sz="1400" dirty="0">
              <a:latin typeface="Britannic Bold" panose="020B0903060703020204" pitchFamily="34" charset="0"/>
            </a:endParaRPr>
          </a:p>
        </p:txBody>
      </p:sp>
      <p:sp>
        <p:nvSpPr>
          <p:cNvPr id="24" name="TextBox 23"/>
          <p:cNvSpPr txBox="1"/>
          <p:nvPr/>
        </p:nvSpPr>
        <p:spPr>
          <a:xfrm>
            <a:off x="4846313" y="3720449"/>
            <a:ext cx="3541730" cy="369332"/>
          </a:xfrm>
          <a:prstGeom prst="rect">
            <a:avLst/>
          </a:prstGeom>
          <a:noFill/>
        </p:spPr>
        <p:txBody>
          <a:bodyPr wrap="square" rtlCol="0">
            <a:spAutoFit/>
          </a:bodyPr>
          <a:lstStyle/>
          <a:p>
            <a:r>
              <a:rPr lang="en-GB" dirty="0">
                <a:latin typeface="Britannic Bold" panose="020B0903060703020204" pitchFamily="34" charset="0"/>
              </a:rPr>
              <a:t>p</a:t>
            </a:r>
            <a:r>
              <a:rPr lang="en-GB" dirty="0" smtClean="0">
                <a:latin typeface="Britannic Bold" panose="020B0903060703020204" pitchFamily="34" charset="0"/>
              </a:rPr>
              <a:t>ractical application</a:t>
            </a:r>
            <a:endParaRPr lang="en-GB" dirty="0">
              <a:latin typeface="Britannic Bold" panose="020B0903060703020204" pitchFamily="34" charset="0"/>
            </a:endParaRPr>
          </a:p>
        </p:txBody>
      </p:sp>
      <p:sp>
        <p:nvSpPr>
          <p:cNvPr id="25" name="TextBox 24"/>
          <p:cNvSpPr txBox="1"/>
          <p:nvPr/>
        </p:nvSpPr>
        <p:spPr>
          <a:xfrm>
            <a:off x="2107063" y="1757493"/>
            <a:ext cx="1466850" cy="369332"/>
          </a:xfrm>
          <a:prstGeom prst="rect">
            <a:avLst/>
          </a:prstGeom>
          <a:noFill/>
        </p:spPr>
        <p:txBody>
          <a:bodyPr wrap="square" rtlCol="0">
            <a:spAutoFit/>
          </a:bodyPr>
          <a:lstStyle/>
          <a:p>
            <a:r>
              <a:rPr lang="en-GB" dirty="0">
                <a:latin typeface="Britannic Bold" panose="020B0903060703020204" pitchFamily="34" charset="0"/>
              </a:rPr>
              <a:t>r</a:t>
            </a:r>
            <a:r>
              <a:rPr lang="en-GB" dirty="0" smtClean="0">
                <a:latin typeface="Britannic Bold" panose="020B0903060703020204" pitchFamily="34" charset="0"/>
              </a:rPr>
              <a:t>eal life</a:t>
            </a:r>
            <a:endParaRPr lang="en-GB" dirty="0">
              <a:latin typeface="Britannic Bold" panose="020B0903060703020204" pitchFamily="34" charset="0"/>
            </a:endParaRPr>
          </a:p>
        </p:txBody>
      </p:sp>
      <p:sp>
        <p:nvSpPr>
          <p:cNvPr id="26" name="TextBox 25"/>
          <p:cNvSpPr txBox="1"/>
          <p:nvPr/>
        </p:nvSpPr>
        <p:spPr>
          <a:xfrm rot="16200000">
            <a:off x="4779741" y="4416766"/>
            <a:ext cx="1549400" cy="369332"/>
          </a:xfrm>
          <a:prstGeom prst="rect">
            <a:avLst/>
          </a:prstGeom>
          <a:noFill/>
        </p:spPr>
        <p:txBody>
          <a:bodyPr wrap="square" rtlCol="0">
            <a:spAutoFit/>
          </a:bodyPr>
          <a:lstStyle/>
          <a:p>
            <a:r>
              <a:rPr lang="en-GB" dirty="0" smtClean="0">
                <a:solidFill>
                  <a:schemeClr val="accent2">
                    <a:lumMod val="75000"/>
                  </a:schemeClr>
                </a:solidFill>
                <a:latin typeface="Britannic Bold" panose="020B0903060703020204" pitchFamily="34" charset="0"/>
              </a:rPr>
              <a:t>competency</a:t>
            </a:r>
            <a:endParaRPr lang="en-GB" dirty="0">
              <a:solidFill>
                <a:schemeClr val="accent2">
                  <a:lumMod val="75000"/>
                </a:schemeClr>
              </a:solidFill>
              <a:latin typeface="Britannic Bold" panose="020B0903060703020204" pitchFamily="34" charset="0"/>
            </a:endParaRPr>
          </a:p>
        </p:txBody>
      </p:sp>
      <p:sp>
        <p:nvSpPr>
          <p:cNvPr id="27" name="TextBox 26"/>
          <p:cNvSpPr txBox="1"/>
          <p:nvPr/>
        </p:nvSpPr>
        <p:spPr>
          <a:xfrm>
            <a:off x="9205271" y="2278728"/>
            <a:ext cx="1772392" cy="369332"/>
          </a:xfrm>
          <a:prstGeom prst="rect">
            <a:avLst/>
          </a:prstGeom>
          <a:noFill/>
        </p:spPr>
        <p:txBody>
          <a:bodyPr wrap="square" rtlCol="0">
            <a:spAutoFit/>
          </a:bodyPr>
          <a:lstStyle/>
          <a:p>
            <a:r>
              <a:rPr lang="en-GB" dirty="0">
                <a:latin typeface="Britannic Bold" panose="020B0903060703020204" pitchFamily="34" charset="0"/>
              </a:rPr>
              <a:t>o</a:t>
            </a:r>
            <a:r>
              <a:rPr lang="en-GB" dirty="0" smtClean="0">
                <a:latin typeface="Britannic Bold" panose="020B0903060703020204" pitchFamily="34" charset="0"/>
              </a:rPr>
              <a:t>n the job</a:t>
            </a:r>
            <a:endParaRPr lang="en-GB" dirty="0">
              <a:latin typeface="Britannic Bold" panose="020B0903060703020204" pitchFamily="34" charset="0"/>
            </a:endParaRPr>
          </a:p>
        </p:txBody>
      </p:sp>
      <p:sp>
        <p:nvSpPr>
          <p:cNvPr id="28" name="TextBox 27"/>
          <p:cNvSpPr txBox="1"/>
          <p:nvPr/>
        </p:nvSpPr>
        <p:spPr>
          <a:xfrm>
            <a:off x="3271711" y="1079934"/>
            <a:ext cx="1765300" cy="369332"/>
          </a:xfrm>
          <a:prstGeom prst="rect">
            <a:avLst/>
          </a:prstGeom>
          <a:noFill/>
        </p:spPr>
        <p:txBody>
          <a:bodyPr wrap="square" rtlCol="0">
            <a:spAutoFit/>
          </a:bodyPr>
          <a:lstStyle/>
          <a:p>
            <a:r>
              <a:rPr lang="en-GB" dirty="0" smtClean="0">
                <a:latin typeface="Britannic Bold" panose="020B0903060703020204" pitchFamily="34" charset="0"/>
              </a:rPr>
              <a:t>research</a:t>
            </a:r>
            <a:endParaRPr lang="en-GB" dirty="0">
              <a:latin typeface="Britannic Bold" panose="020B0903060703020204" pitchFamily="34" charset="0"/>
            </a:endParaRPr>
          </a:p>
        </p:txBody>
      </p:sp>
      <p:sp>
        <p:nvSpPr>
          <p:cNvPr id="29" name="TextBox 28"/>
          <p:cNvSpPr txBox="1"/>
          <p:nvPr/>
        </p:nvSpPr>
        <p:spPr>
          <a:xfrm rot="16200000">
            <a:off x="3205569" y="1269651"/>
            <a:ext cx="1930400" cy="369332"/>
          </a:xfrm>
          <a:prstGeom prst="rect">
            <a:avLst/>
          </a:prstGeom>
          <a:noFill/>
        </p:spPr>
        <p:txBody>
          <a:bodyPr wrap="square" rtlCol="0">
            <a:spAutoFit/>
          </a:bodyPr>
          <a:lstStyle/>
          <a:p>
            <a:r>
              <a:rPr lang="en-GB" dirty="0" smtClean="0">
                <a:latin typeface="Britannic Bold" panose="020B0903060703020204" pitchFamily="34" charset="0"/>
              </a:rPr>
              <a:t>analysis</a:t>
            </a:r>
            <a:endParaRPr lang="en-GB" dirty="0">
              <a:latin typeface="Britannic Bold" panose="020B0903060703020204" pitchFamily="34" charset="0"/>
            </a:endParaRPr>
          </a:p>
        </p:txBody>
      </p:sp>
      <p:sp>
        <p:nvSpPr>
          <p:cNvPr id="30" name="TextBox 29"/>
          <p:cNvSpPr txBox="1"/>
          <p:nvPr/>
        </p:nvSpPr>
        <p:spPr>
          <a:xfrm rot="16200000">
            <a:off x="3077506" y="3994353"/>
            <a:ext cx="2833255" cy="584775"/>
          </a:xfrm>
          <a:prstGeom prst="rect">
            <a:avLst/>
          </a:prstGeom>
          <a:noFill/>
        </p:spPr>
        <p:txBody>
          <a:bodyPr wrap="square" rtlCol="0">
            <a:spAutoFit/>
          </a:bodyPr>
          <a:lstStyle/>
          <a:p>
            <a:r>
              <a:rPr lang="en-GB" sz="3200" dirty="0" smtClean="0">
                <a:solidFill>
                  <a:schemeClr val="accent2">
                    <a:lumMod val="75000"/>
                  </a:schemeClr>
                </a:solidFill>
                <a:latin typeface="Britannic Bold" panose="020B0903060703020204" pitchFamily="34" charset="0"/>
              </a:rPr>
              <a:t>evaluation</a:t>
            </a:r>
            <a:endParaRPr lang="en-GB" sz="3200" dirty="0">
              <a:solidFill>
                <a:schemeClr val="accent2">
                  <a:lumMod val="75000"/>
                </a:schemeClr>
              </a:solidFill>
              <a:latin typeface="Britannic Bold" panose="020B0903060703020204" pitchFamily="34" charset="0"/>
            </a:endParaRPr>
          </a:p>
        </p:txBody>
      </p:sp>
      <p:sp>
        <p:nvSpPr>
          <p:cNvPr id="31" name="TextBox 30"/>
          <p:cNvSpPr txBox="1"/>
          <p:nvPr/>
        </p:nvSpPr>
        <p:spPr>
          <a:xfrm>
            <a:off x="10140866" y="4038520"/>
            <a:ext cx="1724542" cy="369332"/>
          </a:xfrm>
          <a:prstGeom prst="rect">
            <a:avLst/>
          </a:prstGeom>
          <a:noFill/>
        </p:spPr>
        <p:txBody>
          <a:bodyPr wrap="square" rtlCol="0">
            <a:spAutoFit/>
          </a:bodyPr>
          <a:lstStyle/>
          <a:p>
            <a:r>
              <a:rPr lang="en-GB" dirty="0" smtClean="0">
                <a:solidFill>
                  <a:schemeClr val="accent2">
                    <a:lumMod val="75000"/>
                  </a:schemeClr>
                </a:solidFill>
                <a:latin typeface="Britannic Bold" panose="020B0903060703020204" pitchFamily="34" charset="0"/>
              </a:rPr>
              <a:t>proficiency</a:t>
            </a:r>
            <a:endParaRPr lang="en-GB" dirty="0">
              <a:solidFill>
                <a:schemeClr val="accent2">
                  <a:lumMod val="75000"/>
                </a:schemeClr>
              </a:solidFill>
              <a:latin typeface="Britannic Bold" panose="020B0903060703020204" pitchFamily="34" charset="0"/>
            </a:endParaRPr>
          </a:p>
        </p:txBody>
      </p:sp>
      <p:sp>
        <p:nvSpPr>
          <p:cNvPr id="32" name="TextBox 31"/>
          <p:cNvSpPr txBox="1"/>
          <p:nvPr/>
        </p:nvSpPr>
        <p:spPr>
          <a:xfrm rot="16200000">
            <a:off x="6853085" y="3935002"/>
            <a:ext cx="1813929" cy="646331"/>
          </a:xfrm>
          <a:prstGeom prst="rect">
            <a:avLst/>
          </a:prstGeom>
          <a:noFill/>
        </p:spPr>
        <p:txBody>
          <a:bodyPr wrap="square" rtlCol="0">
            <a:spAutoFit/>
          </a:bodyPr>
          <a:lstStyle/>
          <a:p>
            <a:r>
              <a:rPr lang="en-GB" dirty="0" smtClean="0">
                <a:latin typeface="Britannic Bold" panose="020B0903060703020204" pitchFamily="34" charset="0"/>
              </a:rPr>
              <a:t>time management</a:t>
            </a:r>
            <a:endParaRPr lang="en-GB" dirty="0">
              <a:latin typeface="Britannic Bold" panose="020B0903060703020204" pitchFamily="34" charset="0"/>
            </a:endParaRPr>
          </a:p>
        </p:txBody>
      </p:sp>
      <p:sp>
        <p:nvSpPr>
          <p:cNvPr id="33" name="TextBox 32"/>
          <p:cNvSpPr txBox="1"/>
          <p:nvPr/>
        </p:nvSpPr>
        <p:spPr>
          <a:xfrm>
            <a:off x="8591589" y="5311640"/>
            <a:ext cx="1812277" cy="369332"/>
          </a:xfrm>
          <a:prstGeom prst="rect">
            <a:avLst/>
          </a:prstGeom>
          <a:noFill/>
        </p:spPr>
        <p:txBody>
          <a:bodyPr wrap="square" rtlCol="0">
            <a:spAutoFit/>
          </a:bodyPr>
          <a:lstStyle/>
          <a:p>
            <a:r>
              <a:rPr lang="en-GB" dirty="0" smtClean="0">
                <a:latin typeface="Britannic Bold" panose="020B0903060703020204" pitchFamily="34" charset="0"/>
              </a:rPr>
              <a:t>employability</a:t>
            </a:r>
            <a:endParaRPr lang="en-GB" dirty="0">
              <a:latin typeface="Britannic Bold" panose="020B0903060703020204" pitchFamily="34" charset="0"/>
            </a:endParaRPr>
          </a:p>
        </p:txBody>
      </p:sp>
      <p:sp>
        <p:nvSpPr>
          <p:cNvPr id="34" name="TextBox 33"/>
          <p:cNvSpPr txBox="1"/>
          <p:nvPr/>
        </p:nvSpPr>
        <p:spPr>
          <a:xfrm rot="16200000">
            <a:off x="3197666" y="2641115"/>
            <a:ext cx="1225963" cy="369332"/>
          </a:xfrm>
          <a:prstGeom prst="rect">
            <a:avLst/>
          </a:prstGeom>
          <a:noFill/>
        </p:spPr>
        <p:txBody>
          <a:bodyPr wrap="square" rtlCol="0">
            <a:spAutoFit/>
          </a:bodyPr>
          <a:lstStyle/>
          <a:p>
            <a:r>
              <a:rPr lang="en-GB" dirty="0" smtClean="0">
                <a:latin typeface="Britannic Bold" panose="020B0903060703020204" pitchFamily="34" charset="0"/>
              </a:rPr>
              <a:t>exposure</a:t>
            </a:r>
            <a:endParaRPr lang="en-GB" dirty="0">
              <a:latin typeface="Britannic Bold" panose="020B0903060703020204" pitchFamily="34" charset="0"/>
            </a:endParaRPr>
          </a:p>
        </p:txBody>
      </p:sp>
      <p:sp>
        <p:nvSpPr>
          <p:cNvPr id="35" name="TextBox 34"/>
          <p:cNvSpPr txBox="1"/>
          <p:nvPr/>
        </p:nvSpPr>
        <p:spPr>
          <a:xfrm>
            <a:off x="3884101" y="2442270"/>
            <a:ext cx="1705646" cy="307777"/>
          </a:xfrm>
          <a:prstGeom prst="rect">
            <a:avLst/>
          </a:prstGeom>
          <a:noFill/>
        </p:spPr>
        <p:txBody>
          <a:bodyPr wrap="square" rtlCol="0">
            <a:spAutoFit/>
          </a:bodyPr>
          <a:lstStyle/>
          <a:p>
            <a:r>
              <a:rPr lang="en-GB" sz="1400" dirty="0" smtClean="0">
                <a:solidFill>
                  <a:schemeClr val="accent2">
                    <a:lumMod val="75000"/>
                  </a:schemeClr>
                </a:solidFill>
                <a:latin typeface="Britannic Bold" panose="020B0903060703020204" pitchFamily="34" charset="0"/>
              </a:rPr>
              <a:t>assistance</a:t>
            </a:r>
            <a:endParaRPr lang="en-GB" sz="1400" dirty="0">
              <a:solidFill>
                <a:schemeClr val="accent2">
                  <a:lumMod val="75000"/>
                </a:schemeClr>
              </a:solidFill>
              <a:latin typeface="Britannic Bold" panose="020B0903060703020204" pitchFamily="34" charset="0"/>
            </a:endParaRPr>
          </a:p>
        </p:txBody>
      </p:sp>
      <p:sp>
        <p:nvSpPr>
          <p:cNvPr id="36" name="TextBox 35"/>
          <p:cNvSpPr txBox="1"/>
          <p:nvPr/>
        </p:nvSpPr>
        <p:spPr>
          <a:xfrm>
            <a:off x="8741287" y="3821586"/>
            <a:ext cx="977416" cy="307777"/>
          </a:xfrm>
          <a:prstGeom prst="rect">
            <a:avLst/>
          </a:prstGeom>
          <a:noFill/>
        </p:spPr>
        <p:txBody>
          <a:bodyPr wrap="square" rtlCol="0">
            <a:spAutoFit/>
          </a:bodyPr>
          <a:lstStyle/>
          <a:p>
            <a:r>
              <a:rPr lang="en-GB" sz="1400" dirty="0" smtClean="0">
                <a:latin typeface="Britannic Bold" panose="020B0903060703020204" pitchFamily="34" charset="0"/>
              </a:rPr>
              <a:t>advice</a:t>
            </a:r>
            <a:endParaRPr lang="en-GB" sz="1400" dirty="0">
              <a:latin typeface="Britannic Bold" panose="020B0903060703020204" pitchFamily="34" charset="0"/>
            </a:endParaRPr>
          </a:p>
        </p:txBody>
      </p:sp>
      <p:sp>
        <p:nvSpPr>
          <p:cNvPr id="37" name="TextBox 36"/>
          <p:cNvSpPr txBox="1"/>
          <p:nvPr/>
        </p:nvSpPr>
        <p:spPr>
          <a:xfrm rot="16200000">
            <a:off x="522028" y="2680007"/>
            <a:ext cx="1606045" cy="369332"/>
          </a:xfrm>
          <a:prstGeom prst="rect">
            <a:avLst/>
          </a:prstGeom>
          <a:noFill/>
        </p:spPr>
        <p:txBody>
          <a:bodyPr wrap="square" rtlCol="0">
            <a:spAutoFit/>
          </a:bodyPr>
          <a:lstStyle/>
          <a:p>
            <a:r>
              <a:rPr lang="en-GB" dirty="0" smtClean="0">
                <a:solidFill>
                  <a:schemeClr val="accent4"/>
                </a:solidFill>
                <a:latin typeface="Britannic Bold" panose="020B0903060703020204" pitchFamily="34" charset="0"/>
              </a:rPr>
              <a:t>responsibility</a:t>
            </a:r>
            <a:endParaRPr lang="en-GB" dirty="0">
              <a:solidFill>
                <a:schemeClr val="accent4"/>
              </a:solidFill>
              <a:latin typeface="Britannic Bold" panose="020B0903060703020204" pitchFamily="34" charset="0"/>
            </a:endParaRPr>
          </a:p>
        </p:txBody>
      </p:sp>
      <p:sp>
        <p:nvSpPr>
          <p:cNvPr id="38" name="TextBox 37"/>
          <p:cNvSpPr txBox="1"/>
          <p:nvPr/>
        </p:nvSpPr>
        <p:spPr>
          <a:xfrm>
            <a:off x="4717353" y="5241146"/>
            <a:ext cx="2093184" cy="369332"/>
          </a:xfrm>
          <a:prstGeom prst="rect">
            <a:avLst/>
          </a:prstGeom>
          <a:noFill/>
        </p:spPr>
        <p:txBody>
          <a:bodyPr wrap="square" rtlCol="0">
            <a:spAutoFit/>
          </a:bodyPr>
          <a:lstStyle/>
          <a:p>
            <a:r>
              <a:rPr lang="en-GB" dirty="0" smtClean="0">
                <a:latin typeface="Britannic Bold" panose="020B0903060703020204" pitchFamily="34" charset="0"/>
              </a:rPr>
              <a:t>performance</a:t>
            </a:r>
            <a:endParaRPr lang="en-GB" dirty="0">
              <a:latin typeface="Britannic Bold" panose="020B0903060703020204" pitchFamily="34" charset="0"/>
            </a:endParaRPr>
          </a:p>
        </p:txBody>
      </p:sp>
      <p:sp>
        <p:nvSpPr>
          <p:cNvPr id="39" name="TextBox 38"/>
          <p:cNvSpPr txBox="1"/>
          <p:nvPr/>
        </p:nvSpPr>
        <p:spPr>
          <a:xfrm>
            <a:off x="6179365" y="1735927"/>
            <a:ext cx="2078954" cy="369332"/>
          </a:xfrm>
          <a:prstGeom prst="rect">
            <a:avLst/>
          </a:prstGeom>
          <a:noFill/>
        </p:spPr>
        <p:txBody>
          <a:bodyPr wrap="square" rtlCol="0">
            <a:spAutoFit/>
          </a:bodyPr>
          <a:lstStyle/>
          <a:p>
            <a:r>
              <a:rPr lang="en-GB" dirty="0" smtClean="0">
                <a:latin typeface="Britannic Bold" panose="020B0903060703020204" pitchFamily="34" charset="0"/>
              </a:rPr>
              <a:t>application</a:t>
            </a:r>
            <a:endParaRPr lang="en-GB" dirty="0">
              <a:latin typeface="Britannic Bold" panose="020B0903060703020204" pitchFamily="34" charset="0"/>
            </a:endParaRPr>
          </a:p>
        </p:txBody>
      </p:sp>
      <p:sp>
        <p:nvSpPr>
          <p:cNvPr id="40" name="TextBox 39"/>
          <p:cNvSpPr txBox="1"/>
          <p:nvPr/>
        </p:nvSpPr>
        <p:spPr>
          <a:xfrm>
            <a:off x="9900863" y="3763808"/>
            <a:ext cx="1627037" cy="369332"/>
          </a:xfrm>
          <a:prstGeom prst="rect">
            <a:avLst/>
          </a:prstGeom>
          <a:noFill/>
        </p:spPr>
        <p:txBody>
          <a:bodyPr wrap="square" rtlCol="0">
            <a:spAutoFit/>
          </a:bodyPr>
          <a:lstStyle/>
          <a:p>
            <a:r>
              <a:rPr lang="en-GB" dirty="0" smtClean="0">
                <a:latin typeface="Britannic Bold" panose="020B0903060703020204" pitchFamily="34" charset="0"/>
              </a:rPr>
              <a:t>intelligence</a:t>
            </a:r>
            <a:endParaRPr lang="en-GB" dirty="0">
              <a:latin typeface="Britannic Bold" panose="020B0903060703020204" pitchFamily="34" charset="0"/>
            </a:endParaRPr>
          </a:p>
        </p:txBody>
      </p:sp>
      <p:sp>
        <p:nvSpPr>
          <p:cNvPr id="41" name="TextBox 40"/>
          <p:cNvSpPr txBox="1"/>
          <p:nvPr/>
        </p:nvSpPr>
        <p:spPr>
          <a:xfrm>
            <a:off x="1131344" y="5153941"/>
            <a:ext cx="4269850" cy="584775"/>
          </a:xfrm>
          <a:prstGeom prst="rect">
            <a:avLst/>
          </a:prstGeom>
          <a:noFill/>
        </p:spPr>
        <p:txBody>
          <a:bodyPr wrap="square" rtlCol="0">
            <a:spAutoFit/>
          </a:bodyPr>
          <a:lstStyle/>
          <a:p>
            <a:r>
              <a:rPr lang="en-GB" sz="3200" dirty="0" smtClean="0">
                <a:solidFill>
                  <a:schemeClr val="accent2">
                    <a:lumMod val="75000"/>
                  </a:schemeClr>
                </a:solidFill>
                <a:latin typeface="Britannic Bold" panose="020B0903060703020204" pitchFamily="34" charset="0"/>
              </a:rPr>
              <a:t>observation</a:t>
            </a:r>
            <a:endParaRPr lang="en-GB" sz="3200" dirty="0">
              <a:solidFill>
                <a:schemeClr val="accent2">
                  <a:lumMod val="75000"/>
                </a:schemeClr>
              </a:solidFill>
              <a:latin typeface="Britannic Bold" panose="020B0903060703020204" pitchFamily="34" charset="0"/>
            </a:endParaRPr>
          </a:p>
        </p:txBody>
      </p:sp>
      <p:sp>
        <p:nvSpPr>
          <p:cNvPr id="42" name="TextBox 41"/>
          <p:cNvSpPr txBox="1"/>
          <p:nvPr/>
        </p:nvSpPr>
        <p:spPr>
          <a:xfrm>
            <a:off x="1317829" y="4115111"/>
            <a:ext cx="1829116" cy="369332"/>
          </a:xfrm>
          <a:prstGeom prst="rect">
            <a:avLst/>
          </a:prstGeom>
          <a:noFill/>
        </p:spPr>
        <p:txBody>
          <a:bodyPr wrap="square" rtlCol="0">
            <a:spAutoFit/>
          </a:bodyPr>
          <a:lstStyle/>
          <a:p>
            <a:r>
              <a:rPr lang="en-GB" dirty="0" smtClean="0">
                <a:latin typeface="Britannic Bold" panose="020B0903060703020204" pitchFamily="34" charset="0"/>
              </a:rPr>
              <a:t>experiment</a:t>
            </a:r>
            <a:endParaRPr lang="en-GB" dirty="0">
              <a:latin typeface="Britannic Bold" panose="020B0903060703020204" pitchFamily="34" charset="0"/>
            </a:endParaRPr>
          </a:p>
        </p:txBody>
      </p:sp>
      <p:sp>
        <p:nvSpPr>
          <p:cNvPr id="43" name="TextBox 42"/>
          <p:cNvSpPr txBox="1"/>
          <p:nvPr/>
        </p:nvSpPr>
        <p:spPr>
          <a:xfrm>
            <a:off x="4717988" y="2731704"/>
            <a:ext cx="1705646" cy="369332"/>
          </a:xfrm>
          <a:prstGeom prst="rect">
            <a:avLst/>
          </a:prstGeom>
          <a:noFill/>
        </p:spPr>
        <p:txBody>
          <a:bodyPr wrap="square" rtlCol="0">
            <a:spAutoFit/>
          </a:bodyPr>
          <a:lstStyle/>
          <a:p>
            <a:r>
              <a:rPr lang="en-GB" dirty="0" smtClean="0">
                <a:latin typeface="Britannic Bold" panose="020B0903060703020204" pitchFamily="34" charset="0"/>
              </a:rPr>
              <a:t>industry</a:t>
            </a:r>
            <a:endParaRPr lang="en-GB" dirty="0">
              <a:latin typeface="Britannic Bold" panose="020B0903060703020204" pitchFamily="34" charset="0"/>
            </a:endParaRPr>
          </a:p>
        </p:txBody>
      </p:sp>
      <p:sp>
        <p:nvSpPr>
          <p:cNvPr id="44" name="TextBox 43"/>
          <p:cNvSpPr txBox="1"/>
          <p:nvPr/>
        </p:nvSpPr>
        <p:spPr>
          <a:xfrm>
            <a:off x="6840495" y="1911338"/>
            <a:ext cx="4269850" cy="584775"/>
          </a:xfrm>
          <a:prstGeom prst="rect">
            <a:avLst/>
          </a:prstGeom>
          <a:noFill/>
        </p:spPr>
        <p:txBody>
          <a:bodyPr wrap="square" rtlCol="0">
            <a:spAutoFit/>
          </a:bodyPr>
          <a:lstStyle/>
          <a:p>
            <a:r>
              <a:rPr lang="en-GB" sz="3200" dirty="0" smtClean="0">
                <a:solidFill>
                  <a:schemeClr val="accent2">
                    <a:lumMod val="75000"/>
                  </a:schemeClr>
                </a:solidFill>
                <a:latin typeface="Britannic Bold" panose="020B0903060703020204" pitchFamily="34" charset="0"/>
              </a:rPr>
              <a:t>opportunity</a:t>
            </a:r>
            <a:endParaRPr lang="en-GB" sz="3200" dirty="0">
              <a:solidFill>
                <a:schemeClr val="accent2">
                  <a:lumMod val="75000"/>
                </a:schemeClr>
              </a:solidFill>
              <a:latin typeface="Britannic Bold" panose="020B0903060703020204" pitchFamily="34" charset="0"/>
            </a:endParaRPr>
          </a:p>
        </p:txBody>
      </p:sp>
      <p:sp>
        <p:nvSpPr>
          <p:cNvPr id="45" name="TextBox 44"/>
          <p:cNvSpPr txBox="1"/>
          <p:nvPr/>
        </p:nvSpPr>
        <p:spPr>
          <a:xfrm rot="16200000">
            <a:off x="7018525" y="487389"/>
            <a:ext cx="4269850" cy="400110"/>
          </a:xfrm>
          <a:prstGeom prst="rect">
            <a:avLst/>
          </a:prstGeom>
          <a:noFill/>
        </p:spPr>
        <p:txBody>
          <a:bodyPr wrap="square" rtlCol="0">
            <a:spAutoFit/>
          </a:bodyPr>
          <a:lstStyle/>
          <a:p>
            <a:r>
              <a:rPr lang="en-GB" sz="2000" dirty="0">
                <a:solidFill>
                  <a:srgbClr val="FFC000"/>
                </a:solidFill>
                <a:latin typeface="Britannic Bold" panose="020B0903060703020204" pitchFamily="34" charset="0"/>
              </a:rPr>
              <a:t>s</a:t>
            </a:r>
            <a:r>
              <a:rPr lang="en-GB" sz="2000" dirty="0" smtClean="0">
                <a:solidFill>
                  <a:srgbClr val="FFC000"/>
                </a:solidFill>
                <a:latin typeface="Britannic Bold" panose="020B0903060703020204" pitchFamily="34" charset="0"/>
              </a:rPr>
              <a:t>elf </a:t>
            </a:r>
            <a:r>
              <a:rPr lang="en-GB" sz="2000" dirty="0" smtClean="0">
                <a:solidFill>
                  <a:schemeClr val="accent4"/>
                </a:solidFill>
                <a:latin typeface="Britannic Bold" panose="020B0903060703020204" pitchFamily="34" charset="0"/>
              </a:rPr>
              <a:t>critique </a:t>
            </a:r>
            <a:endParaRPr lang="en-GB" sz="2000" dirty="0">
              <a:solidFill>
                <a:schemeClr val="accent4"/>
              </a:solidFill>
              <a:latin typeface="Britannic Bold" panose="020B0903060703020204" pitchFamily="34" charset="0"/>
            </a:endParaRPr>
          </a:p>
        </p:txBody>
      </p:sp>
      <p:sp>
        <p:nvSpPr>
          <p:cNvPr id="46" name="TextBox 45"/>
          <p:cNvSpPr txBox="1"/>
          <p:nvPr/>
        </p:nvSpPr>
        <p:spPr>
          <a:xfrm>
            <a:off x="5676234" y="4746788"/>
            <a:ext cx="2756067" cy="369332"/>
          </a:xfrm>
          <a:prstGeom prst="rect">
            <a:avLst/>
          </a:prstGeom>
          <a:noFill/>
        </p:spPr>
        <p:txBody>
          <a:bodyPr wrap="square" rtlCol="0">
            <a:spAutoFit/>
          </a:bodyPr>
          <a:lstStyle/>
          <a:p>
            <a:r>
              <a:rPr lang="en-GB" smtClean="0">
                <a:solidFill>
                  <a:srgbClr val="FFC000"/>
                </a:solidFill>
                <a:latin typeface="Britannic Bold" panose="020B0903060703020204" pitchFamily="34" charset="0"/>
              </a:rPr>
              <a:t>participation</a:t>
            </a:r>
            <a:endParaRPr lang="en-GB" dirty="0">
              <a:solidFill>
                <a:srgbClr val="FFC000"/>
              </a:solidFill>
              <a:latin typeface="Britannic Bold" panose="020B0903060703020204" pitchFamily="34" charset="0"/>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00863" y="224124"/>
            <a:ext cx="1849214" cy="1849214"/>
          </a:xfrm>
          <a:prstGeom prst="rect">
            <a:avLst/>
          </a:prstGeom>
        </p:spPr>
      </p:pic>
    </p:spTree>
    <p:extLst>
      <p:ext uri="{BB962C8B-B14F-4D97-AF65-F5344CB8AC3E}">
        <p14:creationId xmlns:p14="http://schemas.microsoft.com/office/powerpoint/2010/main" val="1403131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 calcmode="lin" valueType="num">
                                      <p:cBhvr additive="base">
                                        <p:cTn id="7" dur="500" fill="hold"/>
                                        <p:tgtEl>
                                          <p:spTgt spid="37"/>
                                        </p:tgtEl>
                                        <p:attrNameLst>
                                          <p:attrName>ppt_x</p:attrName>
                                        </p:attrNameLst>
                                      </p:cBhvr>
                                      <p:tavLst>
                                        <p:tav tm="0">
                                          <p:val>
                                            <p:strVal val="0-#ppt_w/2"/>
                                          </p:val>
                                        </p:tav>
                                        <p:tav tm="100000">
                                          <p:val>
                                            <p:strVal val="#ppt_x"/>
                                          </p:val>
                                        </p:tav>
                                      </p:tavLst>
                                    </p:anim>
                                    <p:anim calcmode="lin" valueType="num">
                                      <p:cBhvr additive="base">
                                        <p:cTn id="8" dur="500" fill="hold"/>
                                        <p:tgtEl>
                                          <p:spTgt spid="37"/>
                                        </p:tgtEl>
                                        <p:attrNameLst>
                                          <p:attrName>ppt_y</p:attrName>
                                        </p:attrNameLst>
                                      </p:cBhvr>
                                      <p:tavLst>
                                        <p:tav tm="0">
                                          <p:val>
                                            <p:strVal val="0-#ppt_h/2"/>
                                          </p:val>
                                        </p:tav>
                                        <p:tav tm="100000">
                                          <p:val>
                                            <p:strVal val="#ppt_y"/>
                                          </p:val>
                                        </p:tav>
                                      </p:tavLst>
                                    </p:anim>
                                  </p:childTnLst>
                                </p:cTn>
                              </p:par>
                              <p:par>
                                <p:cTn id="9" presetID="2" presetClass="entr" presetSubtype="9" fill="hold" grpId="0" nodeType="withEffect">
                                  <p:stCondLst>
                                    <p:cond delay="0"/>
                                  </p:stCondLst>
                                  <p:childTnLst>
                                    <p:set>
                                      <p:cBhvr>
                                        <p:cTn id="10" dur="1" fill="hold">
                                          <p:stCondLst>
                                            <p:cond delay="0"/>
                                          </p:stCondLst>
                                        </p:cTn>
                                        <p:tgtEl>
                                          <p:spTgt spid="23"/>
                                        </p:tgtEl>
                                        <p:attrNameLst>
                                          <p:attrName>style.visibility</p:attrName>
                                        </p:attrNameLst>
                                      </p:cBhvr>
                                      <p:to>
                                        <p:strVal val="visible"/>
                                      </p:to>
                                    </p:set>
                                    <p:anim calcmode="lin" valueType="num">
                                      <p:cBhvr additive="base">
                                        <p:cTn id="11" dur="500" fill="hold"/>
                                        <p:tgtEl>
                                          <p:spTgt spid="23"/>
                                        </p:tgtEl>
                                        <p:attrNameLst>
                                          <p:attrName>ppt_x</p:attrName>
                                        </p:attrNameLst>
                                      </p:cBhvr>
                                      <p:tavLst>
                                        <p:tav tm="0">
                                          <p:val>
                                            <p:strVal val="0-#ppt_w/2"/>
                                          </p:val>
                                        </p:tav>
                                        <p:tav tm="100000">
                                          <p:val>
                                            <p:strVal val="#ppt_x"/>
                                          </p:val>
                                        </p:tav>
                                      </p:tavLst>
                                    </p:anim>
                                    <p:anim calcmode="lin" valueType="num">
                                      <p:cBhvr additive="base">
                                        <p:cTn id="12" dur="500" fill="hold"/>
                                        <p:tgtEl>
                                          <p:spTgt spid="23"/>
                                        </p:tgtEl>
                                        <p:attrNameLst>
                                          <p:attrName>ppt_y</p:attrName>
                                        </p:attrNameLst>
                                      </p:cBhvr>
                                      <p:tavLst>
                                        <p:tav tm="0">
                                          <p:val>
                                            <p:strVal val="0-#ppt_h/2"/>
                                          </p:val>
                                        </p:tav>
                                        <p:tav tm="100000">
                                          <p:val>
                                            <p:strVal val="#ppt_y"/>
                                          </p:val>
                                        </p:tav>
                                      </p:tavLst>
                                    </p:anim>
                                  </p:childTnLst>
                                </p:cTn>
                              </p:par>
                              <p:par>
                                <p:cTn id="13" presetID="2" presetClass="entr" presetSubtype="9" fill="hold" grpId="0" nodeType="withEffect">
                                  <p:stCondLst>
                                    <p:cond delay="0"/>
                                  </p:stCondLst>
                                  <p:childTnLst>
                                    <p:set>
                                      <p:cBhvr>
                                        <p:cTn id="14" dur="1" fill="hold">
                                          <p:stCondLst>
                                            <p:cond delay="0"/>
                                          </p:stCondLst>
                                        </p:cTn>
                                        <p:tgtEl>
                                          <p:spTgt spid="25"/>
                                        </p:tgtEl>
                                        <p:attrNameLst>
                                          <p:attrName>style.visibility</p:attrName>
                                        </p:attrNameLst>
                                      </p:cBhvr>
                                      <p:to>
                                        <p:strVal val="visible"/>
                                      </p:to>
                                    </p:set>
                                    <p:anim calcmode="lin" valueType="num">
                                      <p:cBhvr additive="base">
                                        <p:cTn id="15" dur="500" fill="hold"/>
                                        <p:tgtEl>
                                          <p:spTgt spid="25"/>
                                        </p:tgtEl>
                                        <p:attrNameLst>
                                          <p:attrName>ppt_x</p:attrName>
                                        </p:attrNameLst>
                                      </p:cBhvr>
                                      <p:tavLst>
                                        <p:tav tm="0">
                                          <p:val>
                                            <p:strVal val="0-#ppt_w/2"/>
                                          </p:val>
                                        </p:tav>
                                        <p:tav tm="100000">
                                          <p:val>
                                            <p:strVal val="#ppt_x"/>
                                          </p:val>
                                        </p:tav>
                                      </p:tavLst>
                                    </p:anim>
                                    <p:anim calcmode="lin" valueType="num">
                                      <p:cBhvr additive="base">
                                        <p:cTn id="16" dur="500" fill="hold"/>
                                        <p:tgtEl>
                                          <p:spTgt spid="25"/>
                                        </p:tgtEl>
                                        <p:attrNameLst>
                                          <p:attrName>ppt_y</p:attrName>
                                        </p:attrNameLst>
                                      </p:cBhvr>
                                      <p:tavLst>
                                        <p:tav tm="0">
                                          <p:val>
                                            <p:strVal val="0-#ppt_h/2"/>
                                          </p:val>
                                        </p:tav>
                                        <p:tav tm="100000">
                                          <p:val>
                                            <p:strVal val="#ppt_y"/>
                                          </p:val>
                                        </p:tav>
                                      </p:tavLst>
                                    </p:anim>
                                  </p:childTnLst>
                                </p:cTn>
                              </p:par>
                              <p:par>
                                <p:cTn id="17" presetID="2" presetClass="entr" presetSubtype="9"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0-#ppt_w/2"/>
                                          </p:val>
                                        </p:tav>
                                        <p:tav tm="100000">
                                          <p:val>
                                            <p:strVal val="#ppt_x"/>
                                          </p:val>
                                        </p:tav>
                                      </p:tavLst>
                                    </p:anim>
                                    <p:anim calcmode="lin" valueType="num">
                                      <p:cBhvr additive="base">
                                        <p:cTn id="20" dur="500" fill="hold"/>
                                        <p:tgtEl>
                                          <p:spTgt spid="10"/>
                                        </p:tgtEl>
                                        <p:attrNameLst>
                                          <p:attrName>ppt_y</p:attrName>
                                        </p:attrNameLst>
                                      </p:cBhvr>
                                      <p:tavLst>
                                        <p:tav tm="0">
                                          <p:val>
                                            <p:strVal val="0-#ppt_h/2"/>
                                          </p:val>
                                        </p:tav>
                                        <p:tav tm="100000">
                                          <p:val>
                                            <p:strVal val="#ppt_y"/>
                                          </p:val>
                                        </p:tav>
                                      </p:tavLst>
                                    </p:anim>
                                  </p:childTnLst>
                                </p:cTn>
                              </p:par>
                              <p:par>
                                <p:cTn id="21" presetID="2" presetClass="entr" presetSubtype="9" fill="hold" grpId="0" nodeType="withEffect">
                                  <p:stCondLst>
                                    <p:cond delay="0"/>
                                  </p:stCondLst>
                                  <p:childTnLst>
                                    <p:set>
                                      <p:cBhvr>
                                        <p:cTn id="22" dur="1" fill="hold">
                                          <p:stCondLst>
                                            <p:cond delay="0"/>
                                          </p:stCondLst>
                                        </p:cTn>
                                        <p:tgtEl>
                                          <p:spTgt spid="29"/>
                                        </p:tgtEl>
                                        <p:attrNameLst>
                                          <p:attrName>style.visibility</p:attrName>
                                        </p:attrNameLst>
                                      </p:cBhvr>
                                      <p:to>
                                        <p:strVal val="visible"/>
                                      </p:to>
                                    </p:set>
                                    <p:anim calcmode="lin" valueType="num">
                                      <p:cBhvr additive="base">
                                        <p:cTn id="23" dur="500" fill="hold"/>
                                        <p:tgtEl>
                                          <p:spTgt spid="29"/>
                                        </p:tgtEl>
                                        <p:attrNameLst>
                                          <p:attrName>ppt_x</p:attrName>
                                        </p:attrNameLst>
                                      </p:cBhvr>
                                      <p:tavLst>
                                        <p:tav tm="0">
                                          <p:val>
                                            <p:strVal val="0-#ppt_w/2"/>
                                          </p:val>
                                        </p:tav>
                                        <p:tav tm="100000">
                                          <p:val>
                                            <p:strVal val="#ppt_x"/>
                                          </p:val>
                                        </p:tav>
                                      </p:tavLst>
                                    </p:anim>
                                    <p:anim calcmode="lin" valueType="num">
                                      <p:cBhvr additive="base">
                                        <p:cTn id="24" dur="500" fill="hold"/>
                                        <p:tgtEl>
                                          <p:spTgt spid="29"/>
                                        </p:tgtEl>
                                        <p:attrNameLst>
                                          <p:attrName>ppt_y</p:attrName>
                                        </p:attrNameLst>
                                      </p:cBhvr>
                                      <p:tavLst>
                                        <p:tav tm="0">
                                          <p:val>
                                            <p:strVal val="0-#ppt_h/2"/>
                                          </p:val>
                                        </p:tav>
                                        <p:tav tm="100000">
                                          <p:val>
                                            <p:strVal val="#ppt_y"/>
                                          </p:val>
                                        </p:tav>
                                      </p:tavLst>
                                    </p:anim>
                                  </p:childTnLst>
                                </p:cTn>
                              </p:par>
                              <p:par>
                                <p:cTn id="25" presetID="2" presetClass="entr" presetSubtype="9" fill="hold" grpId="0" nodeType="withEffect">
                                  <p:stCondLst>
                                    <p:cond delay="0"/>
                                  </p:stCondLst>
                                  <p:childTnLst>
                                    <p:set>
                                      <p:cBhvr>
                                        <p:cTn id="26" dur="1" fill="hold">
                                          <p:stCondLst>
                                            <p:cond delay="0"/>
                                          </p:stCondLst>
                                        </p:cTn>
                                        <p:tgtEl>
                                          <p:spTgt spid="34"/>
                                        </p:tgtEl>
                                        <p:attrNameLst>
                                          <p:attrName>style.visibility</p:attrName>
                                        </p:attrNameLst>
                                      </p:cBhvr>
                                      <p:to>
                                        <p:strVal val="visible"/>
                                      </p:to>
                                    </p:set>
                                    <p:anim calcmode="lin" valueType="num">
                                      <p:cBhvr additive="base">
                                        <p:cTn id="27" dur="500" fill="hold"/>
                                        <p:tgtEl>
                                          <p:spTgt spid="34"/>
                                        </p:tgtEl>
                                        <p:attrNameLst>
                                          <p:attrName>ppt_x</p:attrName>
                                        </p:attrNameLst>
                                      </p:cBhvr>
                                      <p:tavLst>
                                        <p:tav tm="0">
                                          <p:val>
                                            <p:strVal val="0-#ppt_w/2"/>
                                          </p:val>
                                        </p:tav>
                                        <p:tav tm="100000">
                                          <p:val>
                                            <p:strVal val="#ppt_x"/>
                                          </p:val>
                                        </p:tav>
                                      </p:tavLst>
                                    </p:anim>
                                    <p:anim calcmode="lin" valueType="num">
                                      <p:cBhvr additive="base">
                                        <p:cTn id="28" dur="500" fill="hold"/>
                                        <p:tgtEl>
                                          <p:spTgt spid="34"/>
                                        </p:tgtEl>
                                        <p:attrNameLst>
                                          <p:attrName>ppt_y</p:attrName>
                                        </p:attrNameLst>
                                      </p:cBhvr>
                                      <p:tavLst>
                                        <p:tav tm="0">
                                          <p:val>
                                            <p:strVal val="0-#ppt_h/2"/>
                                          </p:val>
                                        </p:tav>
                                        <p:tav tm="100000">
                                          <p:val>
                                            <p:strVal val="#ppt_y"/>
                                          </p:val>
                                        </p:tav>
                                      </p:tavLst>
                                    </p:anim>
                                  </p:childTnLst>
                                </p:cTn>
                              </p:par>
                              <p:par>
                                <p:cTn id="29" presetID="2" presetClass="entr" presetSubtype="9" fill="hold" grpId="0" nodeType="withEffect">
                                  <p:stCondLst>
                                    <p:cond delay="0"/>
                                  </p:stCondLst>
                                  <p:childTnLst>
                                    <p:set>
                                      <p:cBhvr>
                                        <p:cTn id="30" dur="1" fill="hold">
                                          <p:stCondLst>
                                            <p:cond delay="0"/>
                                          </p:stCondLst>
                                        </p:cTn>
                                        <p:tgtEl>
                                          <p:spTgt spid="35"/>
                                        </p:tgtEl>
                                        <p:attrNameLst>
                                          <p:attrName>style.visibility</p:attrName>
                                        </p:attrNameLst>
                                      </p:cBhvr>
                                      <p:to>
                                        <p:strVal val="visible"/>
                                      </p:to>
                                    </p:set>
                                    <p:anim calcmode="lin" valueType="num">
                                      <p:cBhvr additive="base">
                                        <p:cTn id="31" dur="500" fill="hold"/>
                                        <p:tgtEl>
                                          <p:spTgt spid="35"/>
                                        </p:tgtEl>
                                        <p:attrNameLst>
                                          <p:attrName>ppt_x</p:attrName>
                                        </p:attrNameLst>
                                      </p:cBhvr>
                                      <p:tavLst>
                                        <p:tav tm="0">
                                          <p:val>
                                            <p:strVal val="0-#ppt_w/2"/>
                                          </p:val>
                                        </p:tav>
                                        <p:tav tm="100000">
                                          <p:val>
                                            <p:strVal val="#ppt_x"/>
                                          </p:val>
                                        </p:tav>
                                      </p:tavLst>
                                    </p:anim>
                                    <p:anim calcmode="lin" valueType="num">
                                      <p:cBhvr additive="base">
                                        <p:cTn id="32" dur="500" fill="hold"/>
                                        <p:tgtEl>
                                          <p:spTgt spid="35"/>
                                        </p:tgtEl>
                                        <p:attrNameLst>
                                          <p:attrName>ppt_y</p:attrName>
                                        </p:attrNameLst>
                                      </p:cBhvr>
                                      <p:tavLst>
                                        <p:tav tm="0">
                                          <p:val>
                                            <p:strVal val="0-#ppt_h/2"/>
                                          </p:val>
                                        </p:tav>
                                        <p:tav tm="100000">
                                          <p:val>
                                            <p:strVal val="#ppt_y"/>
                                          </p:val>
                                        </p:tav>
                                      </p:tavLst>
                                    </p:anim>
                                  </p:childTnLst>
                                </p:cTn>
                              </p:par>
                              <p:par>
                                <p:cTn id="33" presetID="2" presetClass="entr" presetSubtype="9" fill="hold" grpId="0" nodeType="withEffect">
                                  <p:stCondLst>
                                    <p:cond delay="0"/>
                                  </p:stCondLst>
                                  <p:childTnLst>
                                    <p:set>
                                      <p:cBhvr>
                                        <p:cTn id="34" dur="1" fill="hold">
                                          <p:stCondLst>
                                            <p:cond delay="0"/>
                                          </p:stCondLst>
                                        </p:cTn>
                                        <p:tgtEl>
                                          <p:spTgt spid="19"/>
                                        </p:tgtEl>
                                        <p:attrNameLst>
                                          <p:attrName>style.visibility</p:attrName>
                                        </p:attrNameLst>
                                      </p:cBhvr>
                                      <p:to>
                                        <p:strVal val="visible"/>
                                      </p:to>
                                    </p:set>
                                    <p:anim calcmode="lin" valueType="num">
                                      <p:cBhvr additive="base">
                                        <p:cTn id="35" dur="500" fill="hold"/>
                                        <p:tgtEl>
                                          <p:spTgt spid="19"/>
                                        </p:tgtEl>
                                        <p:attrNameLst>
                                          <p:attrName>ppt_x</p:attrName>
                                        </p:attrNameLst>
                                      </p:cBhvr>
                                      <p:tavLst>
                                        <p:tav tm="0">
                                          <p:val>
                                            <p:strVal val="0-#ppt_w/2"/>
                                          </p:val>
                                        </p:tav>
                                        <p:tav tm="100000">
                                          <p:val>
                                            <p:strVal val="#ppt_x"/>
                                          </p:val>
                                        </p:tav>
                                      </p:tavLst>
                                    </p:anim>
                                    <p:anim calcmode="lin" valueType="num">
                                      <p:cBhvr additive="base">
                                        <p:cTn id="36" dur="500" fill="hold"/>
                                        <p:tgtEl>
                                          <p:spTgt spid="19"/>
                                        </p:tgtEl>
                                        <p:attrNameLst>
                                          <p:attrName>ppt_y</p:attrName>
                                        </p:attrNameLst>
                                      </p:cBhvr>
                                      <p:tavLst>
                                        <p:tav tm="0">
                                          <p:val>
                                            <p:strVal val="0-#ppt_h/2"/>
                                          </p:val>
                                        </p:tav>
                                        <p:tav tm="100000">
                                          <p:val>
                                            <p:strVal val="#ppt_y"/>
                                          </p:val>
                                        </p:tav>
                                      </p:tavLst>
                                    </p:anim>
                                  </p:childTnLst>
                                </p:cTn>
                              </p:par>
                              <p:par>
                                <p:cTn id="37" presetID="2" presetClass="entr" presetSubtype="9" fill="hold" grpId="0" nodeType="withEffect">
                                  <p:stCondLst>
                                    <p:cond delay="0"/>
                                  </p:stCondLst>
                                  <p:childTnLst>
                                    <p:set>
                                      <p:cBhvr>
                                        <p:cTn id="38" dur="1" fill="hold">
                                          <p:stCondLst>
                                            <p:cond delay="0"/>
                                          </p:stCondLst>
                                        </p:cTn>
                                        <p:tgtEl>
                                          <p:spTgt spid="18"/>
                                        </p:tgtEl>
                                        <p:attrNameLst>
                                          <p:attrName>style.visibility</p:attrName>
                                        </p:attrNameLst>
                                      </p:cBhvr>
                                      <p:to>
                                        <p:strVal val="visible"/>
                                      </p:to>
                                    </p:set>
                                    <p:anim calcmode="lin" valueType="num">
                                      <p:cBhvr additive="base">
                                        <p:cTn id="39" dur="500" fill="hold"/>
                                        <p:tgtEl>
                                          <p:spTgt spid="18"/>
                                        </p:tgtEl>
                                        <p:attrNameLst>
                                          <p:attrName>ppt_x</p:attrName>
                                        </p:attrNameLst>
                                      </p:cBhvr>
                                      <p:tavLst>
                                        <p:tav tm="0">
                                          <p:val>
                                            <p:strVal val="0-#ppt_w/2"/>
                                          </p:val>
                                        </p:tav>
                                        <p:tav tm="100000">
                                          <p:val>
                                            <p:strVal val="#ppt_x"/>
                                          </p:val>
                                        </p:tav>
                                      </p:tavLst>
                                    </p:anim>
                                    <p:anim calcmode="lin" valueType="num">
                                      <p:cBhvr additive="base">
                                        <p:cTn id="40" dur="500" fill="hold"/>
                                        <p:tgtEl>
                                          <p:spTgt spid="18"/>
                                        </p:tgtEl>
                                        <p:attrNameLst>
                                          <p:attrName>ppt_y</p:attrName>
                                        </p:attrNameLst>
                                      </p:cBhvr>
                                      <p:tavLst>
                                        <p:tav tm="0">
                                          <p:val>
                                            <p:strVal val="0-#ppt_h/2"/>
                                          </p:val>
                                        </p:tav>
                                        <p:tav tm="100000">
                                          <p:val>
                                            <p:strVal val="#ppt_y"/>
                                          </p:val>
                                        </p:tav>
                                      </p:tavLst>
                                    </p:anim>
                                  </p:childTnLst>
                                </p:cTn>
                              </p:par>
                              <p:par>
                                <p:cTn id="41" presetID="2" presetClass="entr" presetSubtype="9" fill="hold" grpId="0" nodeType="withEffect">
                                  <p:stCondLst>
                                    <p:cond delay="0"/>
                                  </p:stCondLst>
                                  <p:childTnLst>
                                    <p:set>
                                      <p:cBhvr>
                                        <p:cTn id="42" dur="1" fill="hold">
                                          <p:stCondLst>
                                            <p:cond delay="0"/>
                                          </p:stCondLst>
                                        </p:cTn>
                                        <p:tgtEl>
                                          <p:spTgt spid="28"/>
                                        </p:tgtEl>
                                        <p:attrNameLst>
                                          <p:attrName>style.visibility</p:attrName>
                                        </p:attrNameLst>
                                      </p:cBhvr>
                                      <p:to>
                                        <p:strVal val="visible"/>
                                      </p:to>
                                    </p:set>
                                    <p:anim calcmode="lin" valueType="num">
                                      <p:cBhvr additive="base">
                                        <p:cTn id="43" dur="500" fill="hold"/>
                                        <p:tgtEl>
                                          <p:spTgt spid="28"/>
                                        </p:tgtEl>
                                        <p:attrNameLst>
                                          <p:attrName>ppt_x</p:attrName>
                                        </p:attrNameLst>
                                      </p:cBhvr>
                                      <p:tavLst>
                                        <p:tav tm="0">
                                          <p:val>
                                            <p:strVal val="0-#ppt_w/2"/>
                                          </p:val>
                                        </p:tav>
                                        <p:tav tm="100000">
                                          <p:val>
                                            <p:strVal val="#ppt_x"/>
                                          </p:val>
                                        </p:tav>
                                      </p:tavLst>
                                    </p:anim>
                                    <p:anim calcmode="lin" valueType="num">
                                      <p:cBhvr additive="base">
                                        <p:cTn id="44" dur="500" fill="hold"/>
                                        <p:tgtEl>
                                          <p:spTgt spid="28"/>
                                        </p:tgtEl>
                                        <p:attrNameLst>
                                          <p:attrName>ppt_y</p:attrName>
                                        </p:attrNameLst>
                                      </p:cBhvr>
                                      <p:tavLst>
                                        <p:tav tm="0">
                                          <p:val>
                                            <p:strVal val="0-#ppt_h/2"/>
                                          </p:val>
                                        </p:tav>
                                        <p:tav tm="100000">
                                          <p:val>
                                            <p:strVal val="#ppt_y"/>
                                          </p:val>
                                        </p:tav>
                                      </p:tavLst>
                                    </p:anim>
                                  </p:childTnLst>
                                </p:cTn>
                              </p:par>
                              <p:par>
                                <p:cTn id="45" presetID="2" presetClass="entr" presetSubtype="9" fill="hold" grpId="0" nodeType="withEffect">
                                  <p:stCondLst>
                                    <p:cond delay="0"/>
                                  </p:stCondLst>
                                  <p:childTnLst>
                                    <p:set>
                                      <p:cBhvr>
                                        <p:cTn id="46" dur="1" fill="hold">
                                          <p:stCondLst>
                                            <p:cond delay="0"/>
                                          </p:stCondLst>
                                        </p:cTn>
                                        <p:tgtEl>
                                          <p:spTgt spid="43"/>
                                        </p:tgtEl>
                                        <p:attrNameLst>
                                          <p:attrName>style.visibility</p:attrName>
                                        </p:attrNameLst>
                                      </p:cBhvr>
                                      <p:to>
                                        <p:strVal val="visible"/>
                                      </p:to>
                                    </p:set>
                                    <p:anim calcmode="lin" valueType="num">
                                      <p:cBhvr additive="base">
                                        <p:cTn id="47" dur="500" fill="hold"/>
                                        <p:tgtEl>
                                          <p:spTgt spid="43"/>
                                        </p:tgtEl>
                                        <p:attrNameLst>
                                          <p:attrName>ppt_x</p:attrName>
                                        </p:attrNameLst>
                                      </p:cBhvr>
                                      <p:tavLst>
                                        <p:tav tm="0">
                                          <p:val>
                                            <p:strVal val="0-#ppt_w/2"/>
                                          </p:val>
                                        </p:tav>
                                        <p:tav tm="100000">
                                          <p:val>
                                            <p:strVal val="#ppt_x"/>
                                          </p:val>
                                        </p:tav>
                                      </p:tavLst>
                                    </p:anim>
                                    <p:anim calcmode="lin" valueType="num">
                                      <p:cBhvr additive="base">
                                        <p:cTn id="48" dur="500" fill="hold"/>
                                        <p:tgtEl>
                                          <p:spTgt spid="43"/>
                                        </p:tgtEl>
                                        <p:attrNameLst>
                                          <p:attrName>ppt_y</p:attrName>
                                        </p:attrNameLst>
                                      </p:cBhvr>
                                      <p:tavLst>
                                        <p:tav tm="0">
                                          <p:val>
                                            <p:strVal val="0-#ppt_h/2"/>
                                          </p:val>
                                        </p:tav>
                                        <p:tav tm="100000">
                                          <p:val>
                                            <p:strVal val="#ppt_y"/>
                                          </p:val>
                                        </p:tav>
                                      </p:tavLst>
                                    </p:anim>
                                  </p:childTnLst>
                                </p:cTn>
                              </p:par>
                              <p:par>
                                <p:cTn id="49" presetID="2" presetClass="entr" presetSubtype="9" fill="hold" grpId="0" nodeType="withEffect">
                                  <p:stCondLst>
                                    <p:cond delay="0"/>
                                  </p:stCondLst>
                                  <p:childTnLst>
                                    <p:set>
                                      <p:cBhvr>
                                        <p:cTn id="50" dur="1" fill="hold">
                                          <p:stCondLst>
                                            <p:cond delay="0"/>
                                          </p:stCondLst>
                                        </p:cTn>
                                        <p:tgtEl>
                                          <p:spTgt spid="9"/>
                                        </p:tgtEl>
                                        <p:attrNameLst>
                                          <p:attrName>style.visibility</p:attrName>
                                        </p:attrNameLst>
                                      </p:cBhvr>
                                      <p:to>
                                        <p:strVal val="visible"/>
                                      </p:to>
                                    </p:set>
                                    <p:anim calcmode="lin" valueType="num">
                                      <p:cBhvr additive="base">
                                        <p:cTn id="51" dur="500" fill="hold"/>
                                        <p:tgtEl>
                                          <p:spTgt spid="9"/>
                                        </p:tgtEl>
                                        <p:attrNameLst>
                                          <p:attrName>ppt_x</p:attrName>
                                        </p:attrNameLst>
                                      </p:cBhvr>
                                      <p:tavLst>
                                        <p:tav tm="0">
                                          <p:val>
                                            <p:strVal val="0-#ppt_w/2"/>
                                          </p:val>
                                        </p:tav>
                                        <p:tav tm="100000">
                                          <p:val>
                                            <p:strVal val="#ppt_x"/>
                                          </p:val>
                                        </p:tav>
                                      </p:tavLst>
                                    </p:anim>
                                    <p:anim calcmode="lin" valueType="num">
                                      <p:cBhvr additive="base">
                                        <p:cTn id="52" dur="500" fill="hold"/>
                                        <p:tgtEl>
                                          <p:spTgt spid="9"/>
                                        </p:tgtEl>
                                        <p:attrNameLst>
                                          <p:attrName>ppt_y</p:attrName>
                                        </p:attrNameLst>
                                      </p:cBhvr>
                                      <p:tavLst>
                                        <p:tav tm="0">
                                          <p:val>
                                            <p:strVal val="0-#ppt_h/2"/>
                                          </p:val>
                                        </p:tav>
                                        <p:tav tm="100000">
                                          <p:val>
                                            <p:strVal val="#ppt_y"/>
                                          </p:val>
                                        </p:tav>
                                      </p:tavLst>
                                    </p:anim>
                                  </p:childTnLst>
                                </p:cTn>
                              </p:par>
                              <p:par>
                                <p:cTn id="53" presetID="2" presetClass="entr" presetSubtype="9" fill="hold" grpId="0" nodeType="withEffect">
                                  <p:stCondLst>
                                    <p:cond delay="0"/>
                                  </p:stCondLst>
                                  <p:childTnLst>
                                    <p:set>
                                      <p:cBhvr>
                                        <p:cTn id="54" dur="1" fill="hold">
                                          <p:stCondLst>
                                            <p:cond delay="0"/>
                                          </p:stCondLst>
                                        </p:cTn>
                                        <p:tgtEl>
                                          <p:spTgt spid="20"/>
                                        </p:tgtEl>
                                        <p:attrNameLst>
                                          <p:attrName>style.visibility</p:attrName>
                                        </p:attrNameLst>
                                      </p:cBhvr>
                                      <p:to>
                                        <p:strVal val="visible"/>
                                      </p:to>
                                    </p:set>
                                    <p:anim calcmode="lin" valueType="num">
                                      <p:cBhvr additive="base">
                                        <p:cTn id="55" dur="500" fill="hold"/>
                                        <p:tgtEl>
                                          <p:spTgt spid="20"/>
                                        </p:tgtEl>
                                        <p:attrNameLst>
                                          <p:attrName>ppt_x</p:attrName>
                                        </p:attrNameLst>
                                      </p:cBhvr>
                                      <p:tavLst>
                                        <p:tav tm="0">
                                          <p:val>
                                            <p:strVal val="0-#ppt_w/2"/>
                                          </p:val>
                                        </p:tav>
                                        <p:tav tm="100000">
                                          <p:val>
                                            <p:strVal val="#ppt_x"/>
                                          </p:val>
                                        </p:tav>
                                      </p:tavLst>
                                    </p:anim>
                                    <p:anim calcmode="lin" valueType="num">
                                      <p:cBhvr additive="base">
                                        <p:cTn id="56" dur="500" fill="hold"/>
                                        <p:tgtEl>
                                          <p:spTgt spid="20"/>
                                        </p:tgtEl>
                                        <p:attrNameLst>
                                          <p:attrName>ppt_y</p:attrName>
                                        </p:attrNameLst>
                                      </p:cBhvr>
                                      <p:tavLst>
                                        <p:tav tm="0">
                                          <p:val>
                                            <p:strVal val="0-#ppt_h/2"/>
                                          </p:val>
                                        </p:tav>
                                        <p:tav tm="100000">
                                          <p:val>
                                            <p:strVal val="#ppt_y"/>
                                          </p:val>
                                        </p:tav>
                                      </p:tavLst>
                                    </p:anim>
                                  </p:childTnLst>
                                </p:cTn>
                              </p:par>
                              <p:par>
                                <p:cTn id="57" presetID="2" presetClass="entr" presetSubtype="9" fill="hold" grpId="0" nodeType="withEffect">
                                  <p:stCondLst>
                                    <p:cond delay="0"/>
                                  </p:stCondLst>
                                  <p:childTnLst>
                                    <p:set>
                                      <p:cBhvr>
                                        <p:cTn id="58" dur="1" fill="hold">
                                          <p:stCondLst>
                                            <p:cond delay="0"/>
                                          </p:stCondLst>
                                        </p:cTn>
                                        <p:tgtEl>
                                          <p:spTgt spid="8"/>
                                        </p:tgtEl>
                                        <p:attrNameLst>
                                          <p:attrName>style.visibility</p:attrName>
                                        </p:attrNameLst>
                                      </p:cBhvr>
                                      <p:to>
                                        <p:strVal val="visible"/>
                                      </p:to>
                                    </p:set>
                                    <p:anim calcmode="lin" valueType="num">
                                      <p:cBhvr additive="base">
                                        <p:cTn id="59" dur="500" fill="hold"/>
                                        <p:tgtEl>
                                          <p:spTgt spid="8"/>
                                        </p:tgtEl>
                                        <p:attrNameLst>
                                          <p:attrName>ppt_x</p:attrName>
                                        </p:attrNameLst>
                                      </p:cBhvr>
                                      <p:tavLst>
                                        <p:tav tm="0">
                                          <p:val>
                                            <p:strVal val="0-#ppt_w/2"/>
                                          </p:val>
                                        </p:tav>
                                        <p:tav tm="100000">
                                          <p:val>
                                            <p:strVal val="#ppt_x"/>
                                          </p:val>
                                        </p:tav>
                                      </p:tavLst>
                                    </p:anim>
                                    <p:anim calcmode="lin" valueType="num">
                                      <p:cBhvr additive="base">
                                        <p:cTn id="60" dur="500" fill="hold"/>
                                        <p:tgtEl>
                                          <p:spTgt spid="8"/>
                                        </p:tgtEl>
                                        <p:attrNameLst>
                                          <p:attrName>ppt_y</p:attrName>
                                        </p:attrNameLst>
                                      </p:cBhvr>
                                      <p:tavLst>
                                        <p:tav tm="0">
                                          <p:val>
                                            <p:strVal val="0-#ppt_h/2"/>
                                          </p:val>
                                        </p:tav>
                                        <p:tav tm="100000">
                                          <p:val>
                                            <p:strVal val="#ppt_y"/>
                                          </p:val>
                                        </p:tav>
                                      </p:tavLst>
                                    </p:anim>
                                  </p:childTnLst>
                                </p:cTn>
                              </p:par>
                              <p:par>
                                <p:cTn id="61" presetID="2" presetClass="entr" presetSubtype="9" fill="hold" grpId="0" nodeType="withEffect">
                                  <p:stCondLst>
                                    <p:cond delay="0"/>
                                  </p:stCondLst>
                                  <p:childTnLst>
                                    <p:set>
                                      <p:cBhvr>
                                        <p:cTn id="62" dur="1" fill="hold">
                                          <p:stCondLst>
                                            <p:cond delay="0"/>
                                          </p:stCondLst>
                                        </p:cTn>
                                        <p:tgtEl>
                                          <p:spTgt spid="45"/>
                                        </p:tgtEl>
                                        <p:attrNameLst>
                                          <p:attrName>style.visibility</p:attrName>
                                        </p:attrNameLst>
                                      </p:cBhvr>
                                      <p:to>
                                        <p:strVal val="visible"/>
                                      </p:to>
                                    </p:set>
                                    <p:anim calcmode="lin" valueType="num">
                                      <p:cBhvr additive="base">
                                        <p:cTn id="63" dur="500" fill="hold"/>
                                        <p:tgtEl>
                                          <p:spTgt spid="45"/>
                                        </p:tgtEl>
                                        <p:attrNameLst>
                                          <p:attrName>ppt_x</p:attrName>
                                        </p:attrNameLst>
                                      </p:cBhvr>
                                      <p:tavLst>
                                        <p:tav tm="0">
                                          <p:val>
                                            <p:strVal val="0-#ppt_w/2"/>
                                          </p:val>
                                        </p:tav>
                                        <p:tav tm="100000">
                                          <p:val>
                                            <p:strVal val="#ppt_x"/>
                                          </p:val>
                                        </p:tav>
                                      </p:tavLst>
                                    </p:anim>
                                    <p:anim calcmode="lin" valueType="num">
                                      <p:cBhvr additive="base">
                                        <p:cTn id="64" dur="500" fill="hold"/>
                                        <p:tgtEl>
                                          <p:spTgt spid="45"/>
                                        </p:tgtEl>
                                        <p:attrNameLst>
                                          <p:attrName>ppt_y</p:attrName>
                                        </p:attrNameLst>
                                      </p:cBhvr>
                                      <p:tavLst>
                                        <p:tav tm="0">
                                          <p:val>
                                            <p:strVal val="0-#ppt_h/2"/>
                                          </p:val>
                                        </p:tav>
                                        <p:tav tm="100000">
                                          <p:val>
                                            <p:strVal val="#ppt_y"/>
                                          </p:val>
                                        </p:tav>
                                      </p:tavLst>
                                    </p:anim>
                                  </p:childTnLst>
                                </p:cTn>
                              </p:par>
                              <p:par>
                                <p:cTn id="65" presetID="2" presetClass="entr" presetSubtype="9" fill="hold" grpId="0" nodeType="withEffect">
                                  <p:stCondLst>
                                    <p:cond delay="0"/>
                                  </p:stCondLst>
                                  <p:childTnLst>
                                    <p:set>
                                      <p:cBhvr>
                                        <p:cTn id="66" dur="1" fill="hold">
                                          <p:stCondLst>
                                            <p:cond delay="0"/>
                                          </p:stCondLst>
                                        </p:cTn>
                                        <p:tgtEl>
                                          <p:spTgt spid="27"/>
                                        </p:tgtEl>
                                        <p:attrNameLst>
                                          <p:attrName>style.visibility</p:attrName>
                                        </p:attrNameLst>
                                      </p:cBhvr>
                                      <p:to>
                                        <p:strVal val="visible"/>
                                      </p:to>
                                    </p:set>
                                    <p:anim calcmode="lin" valueType="num">
                                      <p:cBhvr additive="base">
                                        <p:cTn id="67" dur="500" fill="hold"/>
                                        <p:tgtEl>
                                          <p:spTgt spid="27"/>
                                        </p:tgtEl>
                                        <p:attrNameLst>
                                          <p:attrName>ppt_x</p:attrName>
                                        </p:attrNameLst>
                                      </p:cBhvr>
                                      <p:tavLst>
                                        <p:tav tm="0">
                                          <p:val>
                                            <p:strVal val="0-#ppt_w/2"/>
                                          </p:val>
                                        </p:tav>
                                        <p:tav tm="100000">
                                          <p:val>
                                            <p:strVal val="#ppt_x"/>
                                          </p:val>
                                        </p:tav>
                                      </p:tavLst>
                                    </p:anim>
                                    <p:anim calcmode="lin" valueType="num">
                                      <p:cBhvr additive="base">
                                        <p:cTn id="68" dur="500" fill="hold"/>
                                        <p:tgtEl>
                                          <p:spTgt spid="27"/>
                                        </p:tgtEl>
                                        <p:attrNameLst>
                                          <p:attrName>ppt_y</p:attrName>
                                        </p:attrNameLst>
                                      </p:cBhvr>
                                      <p:tavLst>
                                        <p:tav tm="0">
                                          <p:val>
                                            <p:strVal val="0-#ppt_h/2"/>
                                          </p:val>
                                        </p:tav>
                                        <p:tav tm="100000">
                                          <p:val>
                                            <p:strVal val="#ppt_y"/>
                                          </p:val>
                                        </p:tav>
                                      </p:tavLst>
                                    </p:anim>
                                  </p:childTnLst>
                                </p:cTn>
                              </p:par>
                              <p:par>
                                <p:cTn id="69" presetID="2" presetClass="entr" presetSubtype="9" fill="hold" grpId="0" nodeType="withEffect">
                                  <p:stCondLst>
                                    <p:cond delay="0"/>
                                  </p:stCondLst>
                                  <p:childTnLst>
                                    <p:set>
                                      <p:cBhvr>
                                        <p:cTn id="70" dur="1" fill="hold">
                                          <p:stCondLst>
                                            <p:cond delay="0"/>
                                          </p:stCondLst>
                                        </p:cTn>
                                        <p:tgtEl>
                                          <p:spTgt spid="44"/>
                                        </p:tgtEl>
                                        <p:attrNameLst>
                                          <p:attrName>style.visibility</p:attrName>
                                        </p:attrNameLst>
                                      </p:cBhvr>
                                      <p:to>
                                        <p:strVal val="visible"/>
                                      </p:to>
                                    </p:set>
                                    <p:anim calcmode="lin" valueType="num">
                                      <p:cBhvr additive="base">
                                        <p:cTn id="71" dur="500" fill="hold"/>
                                        <p:tgtEl>
                                          <p:spTgt spid="44"/>
                                        </p:tgtEl>
                                        <p:attrNameLst>
                                          <p:attrName>ppt_x</p:attrName>
                                        </p:attrNameLst>
                                      </p:cBhvr>
                                      <p:tavLst>
                                        <p:tav tm="0">
                                          <p:val>
                                            <p:strVal val="0-#ppt_w/2"/>
                                          </p:val>
                                        </p:tav>
                                        <p:tav tm="100000">
                                          <p:val>
                                            <p:strVal val="#ppt_x"/>
                                          </p:val>
                                        </p:tav>
                                      </p:tavLst>
                                    </p:anim>
                                    <p:anim calcmode="lin" valueType="num">
                                      <p:cBhvr additive="base">
                                        <p:cTn id="72" dur="500" fill="hold"/>
                                        <p:tgtEl>
                                          <p:spTgt spid="44"/>
                                        </p:tgtEl>
                                        <p:attrNameLst>
                                          <p:attrName>ppt_y</p:attrName>
                                        </p:attrNameLst>
                                      </p:cBhvr>
                                      <p:tavLst>
                                        <p:tav tm="0">
                                          <p:val>
                                            <p:strVal val="0-#ppt_h/2"/>
                                          </p:val>
                                        </p:tav>
                                        <p:tav tm="100000">
                                          <p:val>
                                            <p:strVal val="#ppt_y"/>
                                          </p:val>
                                        </p:tav>
                                      </p:tavLst>
                                    </p:anim>
                                  </p:childTnLst>
                                </p:cTn>
                              </p:par>
                              <p:par>
                                <p:cTn id="73" presetID="2" presetClass="entr" presetSubtype="9" fill="hold" grpId="0" nodeType="withEffect">
                                  <p:stCondLst>
                                    <p:cond delay="0"/>
                                  </p:stCondLst>
                                  <p:childTnLst>
                                    <p:set>
                                      <p:cBhvr>
                                        <p:cTn id="74" dur="1" fill="hold">
                                          <p:stCondLst>
                                            <p:cond delay="0"/>
                                          </p:stCondLst>
                                        </p:cTn>
                                        <p:tgtEl>
                                          <p:spTgt spid="6"/>
                                        </p:tgtEl>
                                        <p:attrNameLst>
                                          <p:attrName>style.visibility</p:attrName>
                                        </p:attrNameLst>
                                      </p:cBhvr>
                                      <p:to>
                                        <p:strVal val="visible"/>
                                      </p:to>
                                    </p:set>
                                    <p:anim calcmode="lin" valueType="num">
                                      <p:cBhvr additive="base">
                                        <p:cTn id="75" dur="500" fill="hold"/>
                                        <p:tgtEl>
                                          <p:spTgt spid="6"/>
                                        </p:tgtEl>
                                        <p:attrNameLst>
                                          <p:attrName>ppt_x</p:attrName>
                                        </p:attrNameLst>
                                      </p:cBhvr>
                                      <p:tavLst>
                                        <p:tav tm="0">
                                          <p:val>
                                            <p:strVal val="0-#ppt_w/2"/>
                                          </p:val>
                                        </p:tav>
                                        <p:tav tm="100000">
                                          <p:val>
                                            <p:strVal val="#ppt_x"/>
                                          </p:val>
                                        </p:tav>
                                      </p:tavLst>
                                    </p:anim>
                                    <p:anim calcmode="lin" valueType="num">
                                      <p:cBhvr additive="base">
                                        <p:cTn id="76" dur="500" fill="hold"/>
                                        <p:tgtEl>
                                          <p:spTgt spid="6"/>
                                        </p:tgtEl>
                                        <p:attrNameLst>
                                          <p:attrName>ppt_y</p:attrName>
                                        </p:attrNameLst>
                                      </p:cBhvr>
                                      <p:tavLst>
                                        <p:tav tm="0">
                                          <p:val>
                                            <p:strVal val="0-#ppt_h/2"/>
                                          </p:val>
                                        </p:tav>
                                        <p:tav tm="100000">
                                          <p:val>
                                            <p:strVal val="#ppt_y"/>
                                          </p:val>
                                        </p:tav>
                                      </p:tavLst>
                                    </p:anim>
                                  </p:childTnLst>
                                </p:cTn>
                              </p:par>
                              <p:par>
                                <p:cTn id="77" presetID="2" presetClass="entr" presetSubtype="9" fill="hold" grpId="0" nodeType="withEffect">
                                  <p:stCondLst>
                                    <p:cond delay="0"/>
                                  </p:stCondLst>
                                  <p:childTnLst>
                                    <p:set>
                                      <p:cBhvr>
                                        <p:cTn id="78" dur="1" fill="hold">
                                          <p:stCondLst>
                                            <p:cond delay="0"/>
                                          </p:stCondLst>
                                        </p:cTn>
                                        <p:tgtEl>
                                          <p:spTgt spid="40"/>
                                        </p:tgtEl>
                                        <p:attrNameLst>
                                          <p:attrName>style.visibility</p:attrName>
                                        </p:attrNameLst>
                                      </p:cBhvr>
                                      <p:to>
                                        <p:strVal val="visible"/>
                                      </p:to>
                                    </p:set>
                                    <p:anim calcmode="lin" valueType="num">
                                      <p:cBhvr additive="base">
                                        <p:cTn id="79" dur="500" fill="hold"/>
                                        <p:tgtEl>
                                          <p:spTgt spid="40"/>
                                        </p:tgtEl>
                                        <p:attrNameLst>
                                          <p:attrName>ppt_x</p:attrName>
                                        </p:attrNameLst>
                                      </p:cBhvr>
                                      <p:tavLst>
                                        <p:tav tm="0">
                                          <p:val>
                                            <p:strVal val="0-#ppt_w/2"/>
                                          </p:val>
                                        </p:tav>
                                        <p:tav tm="100000">
                                          <p:val>
                                            <p:strVal val="#ppt_x"/>
                                          </p:val>
                                        </p:tav>
                                      </p:tavLst>
                                    </p:anim>
                                    <p:anim calcmode="lin" valueType="num">
                                      <p:cBhvr additive="base">
                                        <p:cTn id="80" dur="500" fill="hold"/>
                                        <p:tgtEl>
                                          <p:spTgt spid="40"/>
                                        </p:tgtEl>
                                        <p:attrNameLst>
                                          <p:attrName>ppt_y</p:attrName>
                                        </p:attrNameLst>
                                      </p:cBhvr>
                                      <p:tavLst>
                                        <p:tav tm="0">
                                          <p:val>
                                            <p:strVal val="0-#ppt_h/2"/>
                                          </p:val>
                                        </p:tav>
                                        <p:tav tm="100000">
                                          <p:val>
                                            <p:strVal val="#ppt_y"/>
                                          </p:val>
                                        </p:tav>
                                      </p:tavLst>
                                    </p:anim>
                                  </p:childTnLst>
                                </p:cTn>
                              </p:par>
                              <p:par>
                                <p:cTn id="81" presetID="2" presetClass="entr" presetSubtype="9" fill="hold" grpId="0" nodeType="withEffect">
                                  <p:stCondLst>
                                    <p:cond delay="0"/>
                                  </p:stCondLst>
                                  <p:childTnLst>
                                    <p:set>
                                      <p:cBhvr>
                                        <p:cTn id="82" dur="1" fill="hold">
                                          <p:stCondLst>
                                            <p:cond delay="0"/>
                                          </p:stCondLst>
                                        </p:cTn>
                                        <p:tgtEl>
                                          <p:spTgt spid="7"/>
                                        </p:tgtEl>
                                        <p:attrNameLst>
                                          <p:attrName>style.visibility</p:attrName>
                                        </p:attrNameLst>
                                      </p:cBhvr>
                                      <p:to>
                                        <p:strVal val="visible"/>
                                      </p:to>
                                    </p:set>
                                    <p:anim calcmode="lin" valueType="num">
                                      <p:cBhvr additive="base">
                                        <p:cTn id="83" dur="500" fill="hold"/>
                                        <p:tgtEl>
                                          <p:spTgt spid="7"/>
                                        </p:tgtEl>
                                        <p:attrNameLst>
                                          <p:attrName>ppt_x</p:attrName>
                                        </p:attrNameLst>
                                      </p:cBhvr>
                                      <p:tavLst>
                                        <p:tav tm="0">
                                          <p:val>
                                            <p:strVal val="0-#ppt_w/2"/>
                                          </p:val>
                                        </p:tav>
                                        <p:tav tm="100000">
                                          <p:val>
                                            <p:strVal val="#ppt_x"/>
                                          </p:val>
                                        </p:tav>
                                      </p:tavLst>
                                    </p:anim>
                                    <p:anim calcmode="lin" valueType="num">
                                      <p:cBhvr additive="base">
                                        <p:cTn id="84" dur="500" fill="hold"/>
                                        <p:tgtEl>
                                          <p:spTgt spid="7"/>
                                        </p:tgtEl>
                                        <p:attrNameLst>
                                          <p:attrName>ppt_y</p:attrName>
                                        </p:attrNameLst>
                                      </p:cBhvr>
                                      <p:tavLst>
                                        <p:tav tm="0">
                                          <p:val>
                                            <p:strVal val="0-#ppt_h/2"/>
                                          </p:val>
                                        </p:tav>
                                        <p:tav tm="100000">
                                          <p:val>
                                            <p:strVal val="#ppt_y"/>
                                          </p:val>
                                        </p:tav>
                                      </p:tavLst>
                                    </p:anim>
                                  </p:childTnLst>
                                </p:cTn>
                              </p:par>
                              <p:par>
                                <p:cTn id="85" presetID="2" presetClass="entr" presetSubtype="9" fill="hold" grpId="0" nodeType="withEffect">
                                  <p:stCondLst>
                                    <p:cond delay="0"/>
                                  </p:stCondLst>
                                  <p:childTnLst>
                                    <p:set>
                                      <p:cBhvr>
                                        <p:cTn id="86" dur="1" fill="hold">
                                          <p:stCondLst>
                                            <p:cond delay="0"/>
                                          </p:stCondLst>
                                        </p:cTn>
                                        <p:tgtEl>
                                          <p:spTgt spid="31"/>
                                        </p:tgtEl>
                                        <p:attrNameLst>
                                          <p:attrName>style.visibility</p:attrName>
                                        </p:attrNameLst>
                                      </p:cBhvr>
                                      <p:to>
                                        <p:strVal val="visible"/>
                                      </p:to>
                                    </p:set>
                                    <p:anim calcmode="lin" valueType="num">
                                      <p:cBhvr additive="base">
                                        <p:cTn id="87" dur="500" fill="hold"/>
                                        <p:tgtEl>
                                          <p:spTgt spid="31"/>
                                        </p:tgtEl>
                                        <p:attrNameLst>
                                          <p:attrName>ppt_x</p:attrName>
                                        </p:attrNameLst>
                                      </p:cBhvr>
                                      <p:tavLst>
                                        <p:tav tm="0">
                                          <p:val>
                                            <p:strVal val="0-#ppt_w/2"/>
                                          </p:val>
                                        </p:tav>
                                        <p:tav tm="100000">
                                          <p:val>
                                            <p:strVal val="#ppt_x"/>
                                          </p:val>
                                        </p:tav>
                                      </p:tavLst>
                                    </p:anim>
                                    <p:anim calcmode="lin" valueType="num">
                                      <p:cBhvr additive="base">
                                        <p:cTn id="88" dur="500" fill="hold"/>
                                        <p:tgtEl>
                                          <p:spTgt spid="31"/>
                                        </p:tgtEl>
                                        <p:attrNameLst>
                                          <p:attrName>ppt_y</p:attrName>
                                        </p:attrNameLst>
                                      </p:cBhvr>
                                      <p:tavLst>
                                        <p:tav tm="0">
                                          <p:val>
                                            <p:strVal val="0-#ppt_h/2"/>
                                          </p:val>
                                        </p:tav>
                                        <p:tav tm="100000">
                                          <p:val>
                                            <p:strVal val="#ppt_y"/>
                                          </p:val>
                                        </p:tav>
                                      </p:tavLst>
                                    </p:anim>
                                  </p:childTnLst>
                                </p:cTn>
                              </p:par>
                              <p:par>
                                <p:cTn id="89" presetID="2" presetClass="entr" presetSubtype="9" fill="hold" grpId="0" nodeType="withEffect">
                                  <p:stCondLst>
                                    <p:cond delay="0"/>
                                  </p:stCondLst>
                                  <p:childTnLst>
                                    <p:set>
                                      <p:cBhvr>
                                        <p:cTn id="90" dur="1" fill="hold">
                                          <p:stCondLst>
                                            <p:cond delay="0"/>
                                          </p:stCondLst>
                                        </p:cTn>
                                        <p:tgtEl>
                                          <p:spTgt spid="36"/>
                                        </p:tgtEl>
                                        <p:attrNameLst>
                                          <p:attrName>style.visibility</p:attrName>
                                        </p:attrNameLst>
                                      </p:cBhvr>
                                      <p:to>
                                        <p:strVal val="visible"/>
                                      </p:to>
                                    </p:set>
                                    <p:anim calcmode="lin" valueType="num">
                                      <p:cBhvr additive="base">
                                        <p:cTn id="91" dur="500" fill="hold"/>
                                        <p:tgtEl>
                                          <p:spTgt spid="36"/>
                                        </p:tgtEl>
                                        <p:attrNameLst>
                                          <p:attrName>ppt_x</p:attrName>
                                        </p:attrNameLst>
                                      </p:cBhvr>
                                      <p:tavLst>
                                        <p:tav tm="0">
                                          <p:val>
                                            <p:strVal val="0-#ppt_w/2"/>
                                          </p:val>
                                        </p:tav>
                                        <p:tav tm="100000">
                                          <p:val>
                                            <p:strVal val="#ppt_x"/>
                                          </p:val>
                                        </p:tav>
                                      </p:tavLst>
                                    </p:anim>
                                    <p:anim calcmode="lin" valueType="num">
                                      <p:cBhvr additive="base">
                                        <p:cTn id="92" dur="500" fill="hold"/>
                                        <p:tgtEl>
                                          <p:spTgt spid="36"/>
                                        </p:tgtEl>
                                        <p:attrNameLst>
                                          <p:attrName>ppt_y</p:attrName>
                                        </p:attrNameLst>
                                      </p:cBhvr>
                                      <p:tavLst>
                                        <p:tav tm="0">
                                          <p:val>
                                            <p:strVal val="0-#ppt_h/2"/>
                                          </p:val>
                                        </p:tav>
                                        <p:tav tm="100000">
                                          <p:val>
                                            <p:strVal val="#ppt_y"/>
                                          </p:val>
                                        </p:tav>
                                      </p:tavLst>
                                    </p:anim>
                                  </p:childTnLst>
                                </p:cTn>
                              </p:par>
                              <p:par>
                                <p:cTn id="93" presetID="2" presetClass="entr" presetSubtype="9" fill="hold" grpId="0" nodeType="withEffect">
                                  <p:stCondLst>
                                    <p:cond delay="0"/>
                                  </p:stCondLst>
                                  <p:childTnLst>
                                    <p:set>
                                      <p:cBhvr>
                                        <p:cTn id="94" dur="1" fill="hold">
                                          <p:stCondLst>
                                            <p:cond delay="0"/>
                                          </p:stCondLst>
                                        </p:cTn>
                                        <p:tgtEl>
                                          <p:spTgt spid="11"/>
                                        </p:tgtEl>
                                        <p:attrNameLst>
                                          <p:attrName>style.visibility</p:attrName>
                                        </p:attrNameLst>
                                      </p:cBhvr>
                                      <p:to>
                                        <p:strVal val="visible"/>
                                      </p:to>
                                    </p:set>
                                    <p:anim calcmode="lin" valueType="num">
                                      <p:cBhvr additive="base">
                                        <p:cTn id="95" dur="500" fill="hold"/>
                                        <p:tgtEl>
                                          <p:spTgt spid="11"/>
                                        </p:tgtEl>
                                        <p:attrNameLst>
                                          <p:attrName>ppt_x</p:attrName>
                                        </p:attrNameLst>
                                      </p:cBhvr>
                                      <p:tavLst>
                                        <p:tav tm="0">
                                          <p:val>
                                            <p:strVal val="0-#ppt_w/2"/>
                                          </p:val>
                                        </p:tav>
                                        <p:tav tm="100000">
                                          <p:val>
                                            <p:strVal val="#ppt_x"/>
                                          </p:val>
                                        </p:tav>
                                      </p:tavLst>
                                    </p:anim>
                                    <p:anim calcmode="lin" valueType="num">
                                      <p:cBhvr additive="base">
                                        <p:cTn id="96" dur="500" fill="hold"/>
                                        <p:tgtEl>
                                          <p:spTgt spid="11"/>
                                        </p:tgtEl>
                                        <p:attrNameLst>
                                          <p:attrName>ppt_y</p:attrName>
                                        </p:attrNameLst>
                                      </p:cBhvr>
                                      <p:tavLst>
                                        <p:tav tm="0">
                                          <p:val>
                                            <p:strVal val="0-#ppt_h/2"/>
                                          </p:val>
                                        </p:tav>
                                        <p:tav tm="100000">
                                          <p:val>
                                            <p:strVal val="#ppt_y"/>
                                          </p:val>
                                        </p:tav>
                                      </p:tavLst>
                                    </p:anim>
                                  </p:childTnLst>
                                </p:cTn>
                              </p:par>
                              <p:par>
                                <p:cTn id="97" presetID="2" presetClass="entr" presetSubtype="9" fill="hold" grpId="0" nodeType="withEffect">
                                  <p:stCondLst>
                                    <p:cond delay="0"/>
                                  </p:stCondLst>
                                  <p:childTnLst>
                                    <p:set>
                                      <p:cBhvr>
                                        <p:cTn id="98" dur="1" fill="hold">
                                          <p:stCondLst>
                                            <p:cond delay="0"/>
                                          </p:stCondLst>
                                        </p:cTn>
                                        <p:tgtEl>
                                          <p:spTgt spid="33"/>
                                        </p:tgtEl>
                                        <p:attrNameLst>
                                          <p:attrName>style.visibility</p:attrName>
                                        </p:attrNameLst>
                                      </p:cBhvr>
                                      <p:to>
                                        <p:strVal val="visible"/>
                                      </p:to>
                                    </p:set>
                                    <p:anim calcmode="lin" valueType="num">
                                      <p:cBhvr additive="base">
                                        <p:cTn id="99" dur="500" fill="hold"/>
                                        <p:tgtEl>
                                          <p:spTgt spid="33"/>
                                        </p:tgtEl>
                                        <p:attrNameLst>
                                          <p:attrName>ppt_x</p:attrName>
                                        </p:attrNameLst>
                                      </p:cBhvr>
                                      <p:tavLst>
                                        <p:tav tm="0">
                                          <p:val>
                                            <p:strVal val="0-#ppt_w/2"/>
                                          </p:val>
                                        </p:tav>
                                        <p:tav tm="100000">
                                          <p:val>
                                            <p:strVal val="#ppt_x"/>
                                          </p:val>
                                        </p:tav>
                                      </p:tavLst>
                                    </p:anim>
                                    <p:anim calcmode="lin" valueType="num">
                                      <p:cBhvr additive="base">
                                        <p:cTn id="100" dur="500" fill="hold"/>
                                        <p:tgtEl>
                                          <p:spTgt spid="33"/>
                                        </p:tgtEl>
                                        <p:attrNameLst>
                                          <p:attrName>ppt_y</p:attrName>
                                        </p:attrNameLst>
                                      </p:cBhvr>
                                      <p:tavLst>
                                        <p:tav tm="0">
                                          <p:val>
                                            <p:strVal val="0-#ppt_h/2"/>
                                          </p:val>
                                        </p:tav>
                                        <p:tav tm="100000">
                                          <p:val>
                                            <p:strVal val="#ppt_y"/>
                                          </p:val>
                                        </p:tav>
                                      </p:tavLst>
                                    </p:anim>
                                  </p:childTnLst>
                                </p:cTn>
                              </p:par>
                              <p:par>
                                <p:cTn id="101" presetID="2" presetClass="entr" presetSubtype="9" fill="hold" grpId="0" nodeType="withEffect">
                                  <p:stCondLst>
                                    <p:cond delay="0"/>
                                  </p:stCondLst>
                                  <p:childTnLst>
                                    <p:set>
                                      <p:cBhvr>
                                        <p:cTn id="102" dur="1" fill="hold">
                                          <p:stCondLst>
                                            <p:cond delay="0"/>
                                          </p:stCondLst>
                                        </p:cTn>
                                        <p:tgtEl>
                                          <p:spTgt spid="21"/>
                                        </p:tgtEl>
                                        <p:attrNameLst>
                                          <p:attrName>style.visibility</p:attrName>
                                        </p:attrNameLst>
                                      </p:cBhvr>
                                      <p:to>
                                        <p:strVal val="visible"/>
                                      </p:to>
                                    </p:set>
                                    <p:anim calcmode="lin" valueType="num">
                                      <p:cBhvr additive="base">
                                        <p:cTn id="103" dur="500" fill="hold"/>
                                        <p:tgtEl>
                                          <p:spTgt spid="21"/>
                                        </p:tgtEl>
                                        <p:attrNameLst>
                                          <p:attrName>ppt_x</p:attrName>
                                        </p:attrNameLst>
                                      </p:cBhvr>
                                      <p:tavLst>
                                        <p:tav tm="0">
                                          <p:val>
                                            <p:strVal val="0-#ppt_w/2"/>
                                          </p:val>
                                        </p:tav>
                                        <p:tav tm="100000">
                                          <p:val>
                                            <p:strVal val="#ppt_x"/>
                                          </p:val>
                                        </p:tav>
                                      </p:tavLst>
                                    </p:anim>
                                    <p:anim calcmode="lin" valueType="num">
                                      <p:cBhvr additive="base">
                                        <p:cTn id="104" dur="500" fill="hold"/>
                                        <p:tgtEl>
                                          <p:spTgt spid="21"/>
                                        </p:tgtEl>
                                        <p:attrNameLst>
                                          <p:attrName>ppt_y</p:attrName>
                                        </p:attrNameLst>
                                      </p:cBhvr>
                                      <p:tavLst>
                                        <p:tav tm="0">
                                          <p:val>
                                            <p:strVal val="0-#ppt_h/2"/>
                                          </p:val>
                                        </p:tav>
                                        <p:tav tm="100000">
                                          <p:val>
                                            <p:strVal val="#ppt_y"/>
                                          </p:val>
                                        </p:tav>
                                      </p:tavLst>
                                    </p:anim>
                                  </p:childTnLst>
                                </p:cTn>
                              </p:par>
                              <p:par>
                                <p:cTn id="105" presetID="2" presetClass="entr" presetSubtype="9" fill="hold" grpId="0" nodeType="withEffect">
                                  <p:stCondLst>
                                    <p:cond delay="0"/>
                                  </p:stCondLst>
                                  <p:childTnLst>
                                    <p:set>
                                      <p:cBhvr>
                                        <p:cTn id="106" dur="1" fill="hold">
                                          <p:stCondLst>
                                            <p:cond delay="0"/>
                                          </p:stCondLst>
                                        </p:cTn>
                                        <p:tgtEl>
                                          <p:spTgt spid="46"/>
                                        </p:tgtEl>
                                        <p:attrNameLst>
                                          <p:attrName>style.visibility</p:attrName>
                                        </p:attrNameLst>
                                      </p:cBhvr>
                                      <p:to>
                                        <p:strVal val="visible"/>
                                      </p:to>
                                    </p:set>
                                    <p:anim calcmode="lin" valueType="num">
                                      <p:cBhvr additive="base">
                                        <p:cTn id="107" dur="500" fill="hold"/>
                                        <p:tgtEl>
                                          <p:spTgt spid="46"/>
                                        </p:tgtEl>
                                        <p:attrNameLst>
                                          <p:attrName>ppt_x</p:attrName>
                                        </p:attrNameLst>
                                      </p:cBhvr>
                                      <p:tavLst>
                                        <p:tav tm="0">
                                          <p:val>
                                            <p:strVal val="0-#ppt_w/2"/>
                                          </p:val>
                                        </p:tav>
                                        <p:tav tm="100000">
                                          <p:val>
                                            <p:strVal val="#ppt_x"/>
                                          </p:val>
                                        </p:tav>
                                      </p:tavLst>
                                    </p:anim>
                                    <p:anim calcmode="lin" valueType="num">
                                      <p:cBhvr additive="base">
                                        <p:cTn id="108" dur="500" fill="hold"/>
                                        <p:tgtEl>
                                          <p:spTgt spid="46"/>
                                        </p:tgtEl>
                                        <p:attrNameLst>
                                          <p:attrName>ppt_y</p:attrName>
                                        </p:attrNameLst>
                                      </p:cBhvr>
                                      <p:tavLst>
                                        <p:tav tm="0">
                                          <p:val>
                                            <p:strVal val="0-#ppt_h/2"/>
                                          </p:val>
                                        </p:tav>
                                        <p:tav tm="100000">
                                          <p:val>
                                            <p:strVal val="#ppt_y"/>
                                          </p:val>
                                        </p:tav>
                                      </p:tavLst>
                                    </p:anim>
                                  </p:childTnLst>
                                </p:cTn>
                              </p:par>
                              <p:par>
                                <p:cTn id="109" presetID="2" presetClass="entr" presetSubtype="9" fill="hold" grpId="0" nodeType="withEffect">
                                  <p:stCondLst>
                                    <p:cond delay="0"/>
                                  </p:stCondLst>
                                  <p:childTnLst>
                                    <p:set>
                                      <p:cBhvr>
                                        <p:cTn id="110" dur="1" fill="hold">
                                          <p:stCondLst>
                                            <p:cond delay="0"/>
                                          </p:stCondLst>
                                        </p:cTn>
                                        <p:tgtEl>
                                          <p:spTgt spid="12"/>
                                        </p:tgtEl>
                                        <p:attrNameLst>
                                          <p:attrName>style.visibility</p:attrName>
                                        </p:attrNameLst>
                                      </p:cBhvr>
                                      <p:to>
                                        <p:strVal val="visible"/>
                                      </p:to>
                                    </p:set>
                                    <p:anim calcmode="lin" valueType="num">
                                      <p:cBhvr additive="base">
                                        <p:cTn id="111" dur="500" fill="hold"/>
                                        <p:tgtEl>
                                          <p:spTgt spid="12"/>
                                        </p:tgtEl>
                                        <p:attrNameLst>
                                          <p:attrName>ppt_x</p:attrName>
                                        </p:attrNameLst>
                                      </p:cBhvr>
                                      <p:tavLst>
                                        <p:tav tm="0">
                                          <p:val>
                                            <p:strVal val="0-#ppt_w/2"/>
                                          </p:val>
                                        </p:tav>
                                        <p:tav tm="100000">
                                          <p:val>
                                            <p:strVal val="#ppt_x"/>
                                          </p:val>
                                        </p:tav>
                                      </p:tavLst>
                                    </p:anim>
                                    <p:anim calcmode="lin" valueType="num">
                                      <p:cBhvr additive="base">
                                        <p:cTn id="112" dur="500" fill="hold"/>
                                        <p:tgtEl>
                                          <p:spTgt spid="12"/>
                                        </p:tgtEl>
                                        <p:attrNameLst>
                                          <p:attrName>ppt_y</p:attrName>
                                        </p:attrNameLst>
                                      </p:cBhvr>
                                      <p:tavLst>
                                        <p:tav tm="0">
                                          <p:val>
                                            <p:strVal val="0-#ppt_h/2"/>
                                          </p:val>
                                        </p:tav>
                                        <p:tav tm="100000">
                                          <p:val>
                                            <p:strVal val="#ppt_y"/>
                                          </p:val>
                                        </p:tav>
                                      </p:tavLst>
                                    </p:anim>
                                  </p:childTnLst>
                                </p:cTn>
                              </p:par>
                              <p:par>
                                <p:cTn id="113" presetID="2" presetClass="entr" presetSubtype="9" fill="hold" grpId="0" nodeType="withEffect">
                                  <p:stCondLst>
                                    <p:cond delay="0"/>
                                  </p:stCondLst>
                                  <p:childTnLst>
                                    <p:set>
                                      <p:cBhvr>
                                        <p:cTn id="114" dur="1" fill="hold">
                                          <p:stCondLst>
                                            <p:cond delay="0"/>
                                          </p:stCondLst>
                                        </p:cTn>
                                        <p:tgtEl>
                                          <p:spTgt spid="32"/>
                                        </p:tgtEl>
                                        <p:attrNameLst>
                                          <p:attrName>style.visibility</p:attrName>
                                        </p:attrNameLst>
                                      </p:cBhvr>
                                      <p:to>
                                        <p:strVal val="visible"/>
                                      </p:to>
                                    </p:set>
                                    <p:anim calcmode="lin" valueType="num">
                                      <p:cBhvr additive="base">
                                        <p:cTn id="115" dur="500" fill="hold"/>
                                        <p:tgtEl>
                                          <p:spTgt spid="32"/>
                                        </p:tgtEl>
                                        <p:attrNameLst>
                                          <p:attrName>ppt_x</p:attrName>
                                        </p:attrNameLst>
                                      </p:cBhvr>
                                      <p:tavLst>
                                        <p:tav tm="0">
                                          <p:val>
                                            <p:strVal val="0-#ppt_w/2"/>
                                          </p:val>
                                        </p:tav>
                                        <p:tav tm="100000">
                                          <p:val>
                                            <p:strVal val="#ppt_x"/>
                                          </p:val>
                                        </p:tav>
                                      </p:tavLst>
                                    </p:anim>
                                    <p:anim calcmode="lin" valueType="num">
                                      <p:cBhvr additive="base">
                                        <p:cTn id="116" dur="500" fill="hold"/>
                                        <p:tgtEl>
                                          <p:spTgt spid="32"/>
                                        </p:tgtEl>
                                        <p:attrNameLst>
                                          <p:attrName>ppt_y</p:attrName>
                                        </p:attrNameLst>
                                      </p:cBhvr>
                                      <p:tavLst>
                                        <p:tav tm="0">
                                          <p:val>
                                            <p:strVal val="0-#ppt_h/2"/>
                                          </p:val>
                                        </p:tav>
                                        <p:tav tm="100000">
                                          <p:val>
                                            <p:strVal val="#ppt_y"/>
                                          </p:val>
                                        </p:tav>
                                      </p:tavLst>
                                    </p:anim>
                                  </p:childTnLst>
                                </p:cTn>
                              </p:par>
                              <p:par>
                                <p:cTn id="117" presetID="2" presetClass="entr" presetSubtype="9" fill="hold" grpId="0" nodeType="withEffect">
                                  <p:stCondLst>
                                    <p:cond delay="0"/>
                                  </p:stCondLst>
                                  <p:childTnLst>
                                    <p:set>
                                      <p:cBhvr>
                                        <p:cTn id="118" dur="1" fill="hold">
                                          <p:stCondLst>
                                            <p:cond delay="0"/>
                                          </p:stCondLst>
                                        </p:cTn>
                                        <p:tgtEl>
                                          <p:spTgt spid="24"/>
                                        </p:tgtEl>
                                        <p:attrNameLst>
                                          <p:attrName>style.visibility</p:attrName>
                                        </p:attrNameLst>
                                      </p:cBhvr>
                                      <p:to>
                                        <p:strVal val="visible"/>
                                      </p:to>
                                    </p:set>
                                    <p:anim calcmode="lin" valueType="num">
                                      <p:cBhvr additive="base">
                                        <p:cTn id="119" dur="500" fill="hold"/>
                                        <p:tgtEl>
                                          <p:spTgt spid="24"/>
                                        </p:tgtEl>
                                        <p:attrNameLst>
                                          <p:attrName>ppt_x</p:attrName>
                                        </p:attrNameLst>
                                      </p:cBhvr>
                                      <p:tavLst>
                                        <p:tav tm="0">
                                          <p:val>
                                            <p:strVal val="0-#ppt_w/2"/>
                                          </p:val>
                                        </p:tav>
                                        <p:tav tm="100000">
                                          <p:val>
                                            <p:strVal val="#ppt_x"/>
                                          </p:val>
                                        </p:tav>
                                      </p:tavLst>
                                    </p:anim>
                                    <p:anim calcmode="lin" valueType="num">
                                      <p:cBhvr additive="base">
                                        <p:cTn id="120" dur="500" fill="hold"/>
                                        <p:tgtEl>
                                          <p:spTgt spid="24"/>
                                        </p:tgtEl>
                                        <p:attrNameLst>
                                          <p:attrName>ppt_y</p:attrName>
                                        </p:attrNameLst>
                                      </p:cBhvr>
                                      <p:tavLst>
                                        <p:tav tm="0">
                                          <p:val>
                                            <p:strVal val="0-#ppt_h/2"/>
                                          </p:val>
                                        </p:tav>
                                        <p:tav tm="100000">
                                          <p:val>
                                            <p:strVal val="#ppt_y"/>
                                          </p:val>
                                        </p:tav>
                                      </p:tavLst>
                                    </p:anim>
                                  </p:childTnLst>
                                </p:cTn>
                              </p:par>
                              <p:par>
                                <p:cTn id="121" presetID="2" presetClass="entr" presetSubtype="9" fill="hold" grpId="0" nodeType="withEffect">
                                  <p:stCondLst>
                                    <p:cond delay="0"/>
                                  </p:stCondLst>
                                  <p:childTnLst>
                                    <p:set>
                                      <p:cBhvr>
                                        <p:cTn id="122" dur="1" fill="hold">
                                          <p:stCondLst>
                                            <p:cond delay="0"/>
                                          </p:stCondLst>
                                        </p:cTn>
                                        <p:tgtEl>
                                          <p:spTgt spid="26"/>
                                        </p:tgtEl>
                                        <p:attrNameLst>
                                          <p:attrName>style.visibility</p:attrName>
                                        </p:attrNameLst>
                                      </p:cBhvr>
                                      <p:to>
                                        <p:strVal val="visible"/>
                                      </p:to>
                                    </p:set>
                                    <p:anim calcmode="lin" valueType="num">
                                      <p:cBhvr additive="base">
                                        <p:cTn id="123" dur="500" fill="hold"/>
                                        <p:tgtEl>
                                          <p:spTgt spid="26"/>
                                        </p:tgtEl>
                                        <p:attrNameLst>
                                          <p:attrName>ppt_x</p:attrName>
                                        </p:attrNameLst>
                                      </p:cBhvr>
                                      <p:tavLst>
                                        <p:tav tm="0">
                                          <p:val>
                                            <p:strVal val="0-#ppt_w/2"/>
                                          </p:val>
                                        </p:tav>
                                        <p:tav tm="100000">
                                          <p:val>
                                            <p:strVal val="#ppt_x"/>
                                          </p:val>
                                        </p:tav>
                                      </p:tavLst>
                                    </p:anim>
                                    <p:anim calcmode="lin" valueType="num">
                                      <p:cBhvr additive="base">
                                        <p:cTn id="124" dur="500" fill="hold"/>
                                        <p:tgtEl>
                                          <p:spTgt spid="26"/>
                                        </p:tgtEl>
                                        <p:attrNameLst>
                                          <p:attrName>ppt_y</p:attrName>
                                        </p:attrNameLst>
                                      </p:cBhvr>
                                      <p:tavLst>
                                        <p:tav tm="0">
                                          <p:val>
                                            <p:strVal val="0-#ppt_h/2"/>
                                          </p:val>
                                        </p:tav>
                                        <p:tav tm="100000">
                                          <p:val>
                                            <p:strVal val="#ppt_y"/>
                                          </p:val>
                                        </p:tav>
                                      </p:tavLst>
                                    </p:anim>
                                  </p:childTnLst>
                                </p:cTn>
                              </p:par>
                              <p:par>
                                <p:cTn id="125" presetID="2" presetClass="entr" presetSubtype="9" fill="hold" grpId="0" nodeType="withEffect">
                                  <p:stCondLst>
                                    <p:cond delay="0"/>
                                  </p:stCondLst>
                                  <p:childTnLst>
                                    <p:set>
                                      <p:cBhvr>
                                        <p:cTn id="126" dur="1" fill="hold">
                                          <p:stCondLst>
                                            <p:cond delay="0"/>
                                          </p:stCondLst>
                                        </p:cTn>
                                        <p:tgtEl>
                                          <p:spTgt spid="41"/>
                                        </p:tgtEl>
                                        <p:attrNameLst>
                                          <p:attrName>style.visibility</p:attrName>
                                        </p:attrNameLst>
                                      </p:cBhvr>
                                      <p:to>
                                        <p:strVal val="visible"/>
                                      </p:to>
                                    </p:set>
                                    <p:anim calcmode="lin" valueType="num">
                                      <p:cBhvr additive="base">
                                        <p:cTn id="127" dur="500" fill="hold"/>
                                        <p:tgtEl>
                                          <p:spTgt spid="41"/>
                                        </p:tgtEl>
                                        <p:attrNameLst>
                                          <p:attrName>ppt_x</p:attrName>
                                        </p:attrNameLst>
                                      </p:cBhvr>
                                      <p:tavLst>
                                        <p:tav tm="0">
                                          <p:val>
                                            <p:strVal val="0-#ppt_w/2"/>
                                          </p:val>
                                        </p:tav>
                                        <p:tav tm="100000">
                                          <p:val>
                                            <p:strVal val="#ppt_x"/>
                                          </p:val>
                                        </p:tav>
                                      </p:tavLst>
                                    </p:anim>
                                    <p:anim calcmode="lin" valueType="num">
                                      <p:cBhvr additive="base">
                                        <p:cTn id="128" dur="500" fill="hold"/>
                                        <p:tgtEl>
                                          <p:spTgt spid="41"/>
                                        </p:tgtEl>
                                        <p:attrNameLst>
                                          <p:attrName>ppt_y</p:attrName>
                                        </p:attrNameLst>
                                      </p:cBhvr>
                                      <p:tavLst>
                                        <p:tav tm="0">
                                          <p:val>
                                            <p:strVal val="0-#ppt_h/2"/>
                                          </p:val>
                                        </p:tav>
                                        <p:tav tm="100000">
                                          <p:val>
                                            <p:strVal val="#ppt_y"/>
                                          </p:val>
                                        </p:tav>
                                      </p:tavLst>
                                    </p:anim>
                                  </p:childTnLst>
                                </p:cTn>
                              </p:par>
                              <p:par>
                                <p:cTn id="129" presetID="2" presetClass="entr" presetSubtype="9" fill="hold" grpId="0" nodeType="withEffect">
                                  <p:stCondLst>
                                    <p:cond delay="0"/>
                                  </p:stCondLst>
                                  <p:childTnLst>
                                    <p:set>
                                      <p:cBhvr>
                                        <p:cTn id="130" dur="1" fill="hold">
                                          <p:stCondLst>
                                            <p:cond delay="0"/>
                                          </p:stCondLst>
                                        </p:cTn>
                                        <p:tgtEl>
                                          <p:spTgt spid="30"/>
                                        </p:tgtEl>
                                        <p:attrNameLst>
                                          <p:attrName>style.visibility</p:attrName>
                                        </p:attrNameLst>
                                      </p:cBhvr>
                                      <p:to>
                                        <p:strVal val="visible"/>
                                      </p:to>
                                    </p:set>
                                    <p:anim calcmode="lin" valueType="num">
                                      <p:cBhvr additive="base">
                                        <p:cTn id="131" dur="500" fill="hold"/>
                                        <p:tgtEl>
                                          <p:spTgt spid="30"/>
                                        </p:tgtEl>
                                        <p:attrNameLst>
                                          <p:attrName>ppt_x</p:attrName>
                                        </p:attrNameLst>
                                      </p:cBhvr>
                                      <p:tavLst>
                                        <p:tav tm="0">
                                          <p:val>
                                            <p:strVal val="0-#ppt_w/2"/>
                                          </p:val>
                                        </p:tav>
                                        <p:tav tm="100000">
                                          <p:val>
                                            <p:strVal val="#ppt_x"/>
                                          </p:val>
                                        </p:tav>
                                      </p:tavLst>
                                    </p:anim>
                                    <p:anim calcmode="lin" valueType="num">
                                      <p:cBhvr additive="base">
                                        <p:cTn id="132" dur="500" fill="hold"/>
                                        <p:tgtEl>
                                          <p:spTgt spid="30"/>
                                        </p:tgtEl>
                                        <p:attrNameLst>
                                          <p:attrName>ppt_y</p:attrName>
                                        </p:attrNameLst>
                                      </p:cBhvr>
                                      <p:tavLst>
                                        <p:tav tm="0">
                                          <p:val>
                                            <p:strVal val="0-#ppt_h/2"/>
                                          </p:val>
                                        </p:tav>
                                        <p:tav tm="100000">
                                          <p:val>
                                            <p:strVal val="#ppt_y"/>
                                          </p:val>
                                        </p:tav>
                                      </p:tavLst>
                                    </p:anim>
                                  </p:childTnLst>
                                </p:cTn>
                              </p:par>
                              <p:par>
                                <p:cTn id="133" presetID="2" presetClass="entr" presetSubtype="9" fill="hold" grpId="0" nodeType="withEffect">
                                  <p:stCondLst>
                                    <p:cond delay="0"/>
                                  </p:stCondLst>
                                  <p:childTnLst>
                                    <p:set>
                                      <p:cBhvr>
                                        <p:cTn id="134" dur="1" fill="hold">
                                          <p:stCondLst>
                                            <p:cond delay="0"/>
                                          </p:stCondLst>
                                        </p:cTn>
                                        <p:tgtEl>
                                          <p:spTgt spid="38"/>
                                        </p:tgtEl>
                                        <p:attrNameLst>
                                          <p:attrName>style.visibility</p:attrName>
                                        </p:attrNameLst>
                                      </p:cBhvr>
                                      <p:to>
                                        <p:strVal val="visible"/>
                                      </p:to>
                                    </p:set>
                                    <p:anim calcmode="lin" valueType="num">
                                      <p:cBhvr additive="base">
                                        <p:cTn id="135" dur="500" fill="hold"/>
                                        <p:tgtEl>
                                          <p:spTgt spid="38"/>
                                        </p:tgtEl>
                                        <p:attrNameLst>
                                          <p:attrName>ppt_x</p:attrName>
                                        </p:attrNameLst>
                                      </p:cBhvr>
                                      <p:tavLst>
                                        <p:tav tm="0">
                                          <p:val>
                                            <p:strVal val="0-#ppt_w/2"/>
                                          </p:val>
                                        </p:tav>
                                        <p:tav tm="100000">
                                          <p:val>
                                            <p:strVal val="#ppt_x"/>
                                          </p:val>
                                        </p:tav>
                                      </p:tavLst>
                                    </p:anim>
                                    <p:anim calcmode="lin" valueType="num">
                                      <p:cBhvr additive="base">
                                        <p:cTn id="136" dur="500" fill="hold"/>
                                        <p:tgtEl>
                                          <p:spTgt spid="38"/>
                                        </p:tgtEl>
                                        <p:attrNameLst>
                                          <p:attrName>ppt_y</p:attrName>
                                        </p:attrNameLst>
                                      </p:cBhvr>
                                      <p:tavLst>
                                        <p:tav tm="0">
                                          <p:val>
                                            <p:strVal val="0-#ppt_h/2"/>
                                          </p:val>
                                        </p:tav>
                                        <p:tav tm="100000">
                                          <p:val>
                                            <p:strVal val="#ppt_y"/>
                                          </p:val>
                                        </p:tav>
                                      </p:tavLst>
                                    </p:anim>
                                  </p:childTnLst>
                                </p:cTn>
                              </p:par>
                              <p:par>
                                <p:cTn id="137" presetID="2" presetClass="entr" presetSubtype="9" fill="hold" grpId="0" nodeType="withEffect">
                                  <p:stCondLst>
                                    <p:cond delay="0"/>
                                  </p:stCondLst>
                                  <p:childTnLst>
                                    <p:set>
                                      <p:cBhvr>
                                        <p:cTn id="138" dur="1" fill="hold">
                                          <p:stCondLst>
                                            <p:cond delay="0"/>
                                          </p:stCondLst>
                                        </p:cTn>
                                        <p:tgtEl>
                                          <p:spTgt spid="22"/>
                                        </p:tgtEl>
                                        <p:attrNameLst>
                                          <p:attrName>style.visibility</p:attrName>
                                        </p:attrNameLst>
                                      </p:cBhvr>
                                      <p:to>
                                        <p:strVal val="visible"/>
                                      </p:to>
                                    </p:set>
                                    <p:anim calcmode="lin" valueType="num">
                                      <p:cBhvr additive="base">
                                        <p:cTn id="139" dur="500" fill="hold"/>
                                        <p:tgtEl>
                                          <p:spTgt spid="22"/>
                                        </p:tgtEl>
                                        <p:attrNameLst>
                                          <p:attrName>ppt_x</p:attrName>
                                        </p:attrNameLst>
                                      </p:cBhvr>
                                      <p:tavLst>
                                        <p:tav tm="0">
                                          <p:val>
                                            <p:strVal val="0-#ppt_w/2"/>
                                          </p:val>
                                        </p:tav>
                                        <p:tav tm="100000">
                                          <p:val>
                                            <p:strVal val="#ppt_x"/>
                                          </p:val>
                                        </p:tav>
                                      </p:tavLst>
                                    </p:anim>
                                    <p:anim calcmode="lin" valueType="num">
                                      <p:cBhvr additive="base">
                                        <p:cTn id="140" dur="500" fill="hold"/>
                                        <p:tgtEl>
                                          <p:spTgt spid="22"/>
                                        </p:tgtEl>
                                        <p:attrNameLst>
                                          <p:attrName>ppt_y</p:attrName>
                                        </p:attrNameLst>
                                      </p:cBhvr>
                                      <p:tavLst>
                                        <p:tav tm="0">
                                          <p:val>
                                            <p:strVal val="0-#ppt_h/2"/>
                                          </p:val>
                                        </p:tav>
                                        <p:tav tm="100000">
                                          <p:val>
                                            <p:strVal val="#ppt_y"/>
                                          </p:val>
                                        </p:tav>
                                      </p:tavLst>
                                    </p:anim>
                                  </p:childTnLst>
                                </p:cTn>
                              </p:par>
                              <p:par>
                                <p:cTn id="141" presetID="2" presetClass="entr" presetSubtype="9" fill="hold" grpId="0" nodeType="withEffect">
                                  <p:stCondLst>
                                    <p:cond delay="0"/>
                                  </p:stCondLst>
                                  <p:childTnLst>
                                    <p:set>
                                      <p:cBhvr>
                                        <p:cTn id="142" dur="1" fill="hold">
                                          <p:stCondLst>
                                            <p:cond delay="0"/>
                                          </p:stCondLst>
                                        </p:cTn>
                                        <p:tgtEl>
                                          <p:spTgt spid="42"/>
                                        </p:tgtEl>
                                        <p:attrNameLst>
                                          <p:attrName>style.visibility</p:attrName>
                                        </p:attrNameLst>
                                      </p:cBhvr>
                                      <p:to>
                                        <p:strVal val="visible"/>
                                      </p:to>
                                    </p:set>
                                    <p:anim calcmode="lin" valueType="num">
                                      <p:cBhvr additive="base">
                                        <p:cTn id="143" dur="500" fill="hold"/>
                                        <p:tgtEl>
                                          <p:spTgt spid="42"/>
                                        </p:tgtEl>
                                        <p:attrNameLst>
                                          <p:attrName>ppt_x</p:attrName>
                                        </p:attrNameLst>
                                      </p:cBhvr>
                                      <p:tavLst>
                                        <p:tav tm="0">
                                          <p:val>
                                            <p:strVal val="0-#ppt_w/2"/>
                                          </p:val>
                                        </p:tav>
                                        <p:tav tm="100000">
                                          <p:val>
                                            <p:strVal val="#ppt_x"/>
                                          </p:val>
                                        </p:tav>
                                      </p:tavLst>
                                    </p:anim>
                                    <p:anim calcmode="lin" valueType="num">
                                      <p:cBhvr additive="base">
                                        <p:cTn id="144" dur="500" fill="hold"/>
                                        <p:tgtEl>
                                          <p:spTgt spid="42"/>
                                        </p:tgtEl>
                                        <p:attrNameLst>
                                          <p:attrName>ppt_y</p:attrName>
                                        </p:attrNameLst>
                                      </p:cBhvr>
                                      <p:tavLst>
                                        <p:tav tm="0">
                                          <p:val>
                                            <p:strVal val="0-#ppt_h/2"/>
                                          </p:val>
                                        </p:tav>
                                        <p:tav tm="100000">
                                          <p:val>
                                            <p:strVal val="#ppt_y"/>
                                          </p:val>
                                        </p:tav>
                                      </p:tavLst>
                                    </p:anim>
                                  </p:childTnLst>
                                </p:cTn>
                              </p:par>
                              <p:par>
                                <p:cTn id="145" presetID="2" presetClass="entr" presetSubtype="9" fill="hold" grpId="0" nodeType="withEffect">
                                  <p:stCondLst>
                                    <p:cond delay="0"/>
                                  </p:stCondLst>
                                  <p:childTnLst>
                                    <p:set>
                                      <p:cBhvr>
                                        <p:cTn id="146" dur="1" fill="hold">
                                          <p:stCondLst>
                                            <p:cond delay="0"/>
                                          </p:stCondLst>
                                        </p:cTn>
                                        <p:tgtEl>
                                          <p:spTgt spid="17"/>
                                        </p:tgtEl>
                                        <p:attrNameLst>
                                          <p:attrName>style.visibility</p:attrName>
                                        </p:attrNameLst>
                                      </p:cBhvr>
                                      <p:to>
                                        <p:strVal val="visible"/>
                                      </p:to>
                                    </p:set>
                                    <p:anim calcmode="lin" valueType="num">
                                      <p:cBhvr additive="base">
                                        <p:cTn id="147" dur="500" fill="hold"/>
                                        <p:tgtEl>
                                          <p:spTgt spid="17"/>
                                        </p:tgtEl>
                                        <p:attrNameLst>
                                          <p:attrName>ppt_x</p:attrName>
                                        </p:attrNameLst>
                                      </p:cBhvr>
                                      <p:tavLst>
                                        <p:tav tm="0">
                                          <p:val>
                                            <p:strVal val="0-#ppt_w/2"/>
                                          </p:val>
                                        </p:tav>
                                        <p:tav tm="100000">
                                          <p:val>
                                            <p:strVal val="#ppt_x"/>
                                          </p:val>
                                        </p:tav>
                                      </p:tavLst>
                                    </p:anim>
                                    <p:anim calcmode="lin" valueType="num">
                                      <p:cBhvr additive="base">
                                        <p:cTn id="148" dur="500" fill="hold"/>
                                        <p:tgtEl>
                                          <p:spTgt spid="17"/>
                                        </p:tgtEl>
                                        <p:attrNameLst>
                                          <p:attrName>ppt_y</p:attrName>
                                        </p:attrNameLst>
                                      </p:cBhvr>
                                      <p:tavLst>
                                        <p:tav tm="0">
                                          <p:val>
                                            <p:strVal val="0-#ppt_h/2"/>
                                          </p:val>
                                        </p:tav>
                                        <p:tav tm="100000">
                                          <p:val>
                                            <p:strVal val="#ppt_y"/>
                                          </p:val>
                                        </p:tav>
                                      </p:tavLst>
                                    </p:anim>
                                  </p:childTnLst>
                                </p:cTn>
                              </p:par>
                              <p:par>
                                <p:cTn id="149" presetID="2" presetClass="entr" presetSubtype="9" fill="hold" grpId="0" nodeType="withEffect">
                                  <p:stCondLst>
                                    <p:cond delay="0"/>
                                  </p:stCondLst>
                                  <p:childTnLst>
                                    <p:set>
                                      <p:cBhvr>
                                        <p:cTn id="150" dur="1" fill="hold">
                                          <p:stCondLst>
                                            <p:cond delay="0"/>
                                          </p:stCondLst>
                                        </p:cTn>
                                        <p:tgtEl>
                                          <p:spTgt spid="16"/>
                                        </p:tgtEl>
                                        <p:attrNameLst>
                                          <p:attrName>style.visibility</p:attrName>
                                        </p:attrNameLst>
                                      </p:cBhvr>
                                      <p:to>
                                        <p:strVal val="visible"/>
                                      </p:to>
                                    </p:set>
                                    <p:anim calcmode="lin" valueType="num">
                                      <p:cBhvr additive="base">
                                        <p:cTn id="151" dur="500" fill="hold"/>
                                        <p:tgtEl>
                                          <p:spTgt spid="16"/>
                                        </p:tgtEl>
                                        <p:attrNameLst>
                                          <p:attrName>ppt_x</p:attrName>
                                        </p:attrNameLst>
                                      </p:cBhvr>
                                      <p:tavLst>
                                        <p:tav tm="0">
                                          <p:val>
                                            <p:strVal val="0-#ppt_w/2"/>
                                          </p:val>
                                        </p:tav>
                                        <p:tav tm="100000">
                                          <p:val>
                                            <p:strVal val="#ppt_x"/>
                                          </p:val>
                                        </p:tav>
                                      </p:tavLst>
                                    </p:anim>
                                    <p:anim calcmode="lin" valueType="num">
                                      <p:cBhvr additive="base">
                                        <p:cTn id="152" dur="500" fill="hold"/>
                                        <p:tgtEl>
                                          <p:spTgt spid="16"/>
                                        </p:tgtEl>
                                        <p:attrNameLst>
                                          <p:attrName>ppt_y</p:attrName>
                                        </p:attrNameLst>
                                      </p:cBhvr>
                                      <p:tavLst>
                                        <p:tav tm="0">
                                          <p:val>
                                            <p:strVal val="0-#ppt_h/2"/>
                                          </p:val>
                                        </p:tav>
                                        <p:tav tm="100000">
                                          <p:val>
                                            <p:strVal val="#ppt_y"/>
                                          </p:val>
                                        </p:tav>
                                      </p:tavLst>
                                    </p:anim>
                                  </p:childTnLst>
                                </p:cTn>
                              </p:par>
                              <p:par>
                                <p:cTn id="153" presetID="2" presetClass="entr" presetSubtype="9" fill="hold" grpId="0" nodeType="withEffect">
                                  <p:stCondLst>
                                    <p:cond delay="0"/>
                                  </p:stCondLst>
                                  <p:childTnLst>
                                    <p:set>
                                      <p:cBhvr>
                                        <p:cTn id="154" dur="1" fill="hold">
                                          <p:stCondLst>
                                            <p:cond delay="0"/>
                                          </p:stCondLst>
                                        </p:cTn>
                                        <p:tgtEl>
                                          <p:spTgt spid="5"/>
                                        </p:tgtEl>
                                        <p:attrNameLst>
                                          <p:attrName>style.visibility</p:attrName>
                                        </p:attrNameLst>
                                      </p:cBhvr>
                                      <p:to>
                                        <p:strVal val="visible"/>
                                      </p:to>
                                    </p:set>
                                    <p:anim calcmode="lin" valueType="num">
                                      <p:cBhvr additive="base">
                                        <p:cTn id="155" dur="500" fill="hold"/>
                                        <p:tgtEl>
                                          <p:spTgt spid="5"/>
                                        </p:tgtEl>
                                        <p:attrNameLst>
                                          <p:attrName>ppt_x</p:attrName>
                                        </p:attrNameLst>
                                      </p:cBhvr>
                                      <p:tavLst>
                                        <p:tav tm="0">
                                          <p:val>
                                            <p:strVal val="0-#ppt_w/2"/>
                                          </p:val>
                                        </p:tav>
                                        <p:tav tm="100000">
                                          <p:val>
                                            <p:strVal val="#ppt_x"/>
                                          </p:val>
                                        </p:tav>
                                      </p:tavLst>
                                    </p:anim>
                                    <p:anim calcmode="lin" valueType="num">
                                      <p:cBhvr additive="base">
                                        <p:cTn id="156" dur="500" fill="hold"/>
                                        <p:tgtEl>
                                          <p:spTgt spid="5"/>
                                        </p:tgtEl>
                                        <p:attrNameLst>
                                          <p:attrName>ppt_y</p:attrName>
                                        </p:attrNameLst>
                                      </p:cBhvr>
                                      <p:tavLst>
                                        <p:tav tm="0">
                                          <p:val>
                                            <p:strVal val="0-#ppt_h/2"/>
                                          </p:val>
                                        </p:tav>
                                        <p:tav tm="100000">
                                          <p:val>
                                            <p:strVal val="#ppt_y"/>
                                          </p:val>
                                        </p:tav>
                                      </p:tavLst>
                                    </p:anim>
                                  </p:childTnLst>
                                </p:cTn>
                              </p:par>
                              <p:par>
                                <p:cTn id="157" presetID="2" presetClass="entr" presetSubtype="9" fill="hold" grpId="0" nodeType="withEffect">
                                  <p:stCondLst>
                                    <p:cond delay="0"/>
                                  </p:stCondLst>
                                  <p:childTnLst>
                                    <p:set>
                                      <p:cBhvr>
                                        <p:cTn id="158" dur="1" fill="hold">
                                          <p:stCondLst>
                                            <p:cond delay="0"/>
                                          </p:stCondLst>
                                        </p:cTn>
                                        <p:tgtEl>
                                          <p:spTgt spid="39"/>
                                        </p:tgtEl>
                                        <p:attrNameLst>
                                          <p:attrName>style.visibility</p:attrName>
                                        </p:attrNameLst>
                                      </p:cBhvr>
                                      <p:to>
                                        <p:strVal val="visible"/>
                                      </p:to>
                                    </p:set>
                                    <p:anim calcmode="lin" valueType="num">
                                      <p:cBhvr additive="base">
                                        <p:cTn id="159" dur="500" fill="hold"/>
                                        <p:tgtEl>
                                          <p:spTgt spid="39"/>
                                        </p:tgtEl>
                                        <p:attrNameLst>
                                          <p:attrName>ppt_x</p:attrName>
                                        </p:attrNameLst>
                                      </p:cBhvr>
                                      <p:tavLst>
                                        <p:tav tm="0">
                                          <p:val>
                                            <p:strVal val="0-#ppt_w/2"/>
                                          </p:val>
                                        </p:tav>
                                        <p:tav tm="100000">
                                          <p:val>
                                            <p:strVal val="#ppt_x"/>
                                          </p:val>
                                        </p:tav>
                                      </p:tavLst>
                                    </p:anim>
                                    <p:anim calcmode="lin" valueType="num">
                                      <p:cBhvr additive="base">
                                        <p:cTn id="160" dur="500" fill="hold"/>
                                        <p:tgtEl>
                                          <p:spTgt spid="39"/>
                                        </p:tgtEl>
                                        <p:attrNameLst>
                                          <p:attrName>ppt_y</p:attrName>
                                        </p:attrNameLst>
                                      </p:cBhvr>
                                      <p:tavLst>
                                        <p:tav tm="0">
                                          <p:val>
                                            <p:strVal val="0-#ppt_h/2"/>
                                          </p:val>
                                        </p:tav>
                                        <p:tav tm="100000">
                                          <p:val>
                                            <p:strVal val="#ppt_y"/>
                                          </p:val>
                                        </p:tav>
                                      </p:tavLst>
                                    </p:anim>
                                  </p:childTnLst>
                                </p:cTn>
                              </p:par>
                              <p:par>
                                <p:cTn id="161" presetID="1" presetClass="entr" presetSubtype="0" fill="hold" nodeType="withEffect">
                                  <p:stCondLst>
                                    <p:cond delay="0"/>
                                  </p:stCondLst>
                                  <p:childTnLst>
                                    <p:set>
                                      <p:cBhvr>
                                        <p:cTn id="16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P spid="12" grpId="0"/>
      <p:bldP spid="16" grpId="0"/>
      <p:bldP spid="17" grpId="0"/>
      <p:bldP spid="18" grpId="0"/>
      <p:bldP spid="19" grpId="0"/>
      <p:bldP spid="20" grpId="0"/>
      <p:bldP spid="21" grpId="0"/>
      <p:bldP spid="22" grpId="0"/>
      <p:bldP spid="23" grpId="0"/>
      <p:bldP spid="24" grpId="0"/>
      <p:bldP spid="25" grpId="0"/>
      <p:bldP spid="26" grpId="0"/>
      <p:bldP spid="27" grpId="0"/>
      <p:bldP spid="28" grpId="0"/>
      <p:bldP spid="29" grpId="0"/>
      <p:bldP spid="30" grpId="0"/>
      <p:bldP spid="31" grpId="0"/>
      <p:bldP spid="32" grpId="0"/>
      <p:bldP spid="33" grpId="0"/>
      <p:bldP spid="34" grpId="0"/>
      <p:bldP spid="35" grpId="0"/>
      <p:bldP spid="36" grpId="0"/>
      <p:bldP spid="37" grpId="0"/>
      <p:bldP spid="38" grpId="0"/>
      <p:bldP spid="39" grpId="0"/>
      <p:bldP spid="40" grpId="0"/>
      <p:bldP spid="41" grpId="0"/>
      <p:bldP spid="42" grpId="0"/>
      <p:bldP spid="43" grpId="0"/>
      <p:bldP spid="44" grpId="0"/>
      <p:bldP spid="45" grpId="0"/>
      <p:bldP spid="4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48051" y="2446421"/>
            <a:ext cx="5105400" cy="1569660"/>
          </a:xfrm>
          <a:prstGeom prst="rect">
            <a:avLst/>
          </a:prstGeom>
        </p:spPr>
        <p:txBody>
          <a:bodyPr wrap="square">
            <a:spAutoFit/>
          </a:bodyPr>
          <a:lstStyle/>
          <a:p>
            <a:pPr algn="ctr"/>
            <a:r>
              <a:rPr lang="en-GB" sz="4800" dirty="0" smtClean="0">
                <a:solidFill>
                  <a:schemeClr val="accent1"/>
                </a:solidFill>
              </a:rPr>
              <a:t>Preparation </a:t>
            </a:r>
            <a:r>
              <a:rPr lang="en-GB" sz="4800" dirty="0" smtClean="0">
                <a:solidFill>
                  <a:schemeClr val="accent1"/>
                </a:solidFill>
              </a:rPr>
              <a:t>for Professional Review</a:t>
            </a:r>
          </a:p>
        </p:txBody>
      </p:sp>
      <p:pic>
        <p:nvPicPr>
          <p:cNvPr id="7" name="Picture 6"/>
          <p:cNvPicPr>
            <a:picLocks noChangeAspect="1"/>
          </p:cNvPicPr>
          <p:nvPr/>
        </p:nvPicPr>
        <p:blipFill>
          <a:blip r:embed="rId2"/>
          <a:stretch>
            <a:fillRect/>
          </a:stretch>
        </p:blipFill>
        <p:spPr>
          <a:xfrm rot="5400000">
            <a:off x="10545331" y="5211331"/>
            <a:ext cx="564572" cy="2728766"/>
          </a:xfrm>
          <a:prstGeom prst="rect">
            <a:avLst/>
          </a:prstGeom>
        </p:spPr>
      </p:pic>
    </p:spTree>
    <p:extLst>
      <p:ext uri="{BB962C8B-B14F-4D97-AF65-F5344CB8AC3E}">
        <p14:creationId xmlns:p14="http://schemas.microsoft.com/office/powerpoint/2010/main" val="223832945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862779" y="920099"/>
            <a:ext cx="3023783" cy="646331"/>
          </a:xfrm>
          <a:prstGeom prst="rect">
            <a:avLst/>
          </a:prstGeom>
        </p:spPr>
        <p:txBody>
          <a:bodyPr wrap="square">
            <a:spAutoFit/>
          </a:bodyPr>
          <a:lstStyle/>
          <a:p>
            <a:r>
              <a:rPr lang="en-GB" dirty="0" smtClean="0">
                <a:hlinkClick r:id="rId2"/>
              </a:rPr>
              <a:t>https://www.ciob.org/routes/professional-review</a:t>
            </a:r>
            <a:r>
              <a:rPr lang="en-GB" dirty="0" smtClean="0"/>
              <a:t> </a:t>
            </a:r>
            <a:endParaRPr lang="en-GB" dirty="0"/>
          </a:p>
        </p:txBody>
      </p:sp>
      <p:pic>
        <p:nvPicPr>
          <p:cNvPr id="5" name="Picture 4"/>
          <p:cNvPicPr>
            <a:picLocks noChangeAspect="1"/>
          </p:cNvPicPr>
          <p:nvPr/>
        </p:nvPicPr>
        <p:blipFill>
          <a:blip r:embed="rId3"/>
          <a:stretch>
            <a:fillRect/>
          </a:stretch>
        </p:blipFill>
        <p:spPr>
          <a:xfrm>
            <a:off x="4763265" y="918302"/>
            <a:ext cx="2502297" cy="61595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63265" y="2035594"/>
            <a:ext cx="2382837" cy="824828"/>
          </a:xfrm>
          <a:prstGeom prst="rect">
            <a:avLst/>
          </a:prstGeom>
        </p:spPr>
      </p:pic>
      <p:sp>
        <p:nvSpPr>
          <p:cNvPr id="7" name="Rectangle 6"/>
          <p:cNvSpPr/>
          <p:nvPr/>
        </p:nvSpPr>
        <p:spPr>
          <a:xfrm>
            <a:off x="7862779" y="1941646"/>
            <a:ext cx="4089735" cy="923330"/>
          </a:xfrm>
          <a:prstGeom prst="rect">
            <a:avLst/>
          </a:prstGeom>
        </p:spPr>
        <p:txBody>
          <a:bodyPr wrap="square">
            <a:spAutoFit/>
          </a:bodyPr>
          <a:lstStyle/>
          <a:p>
            <a:r>
              <a:rPr lang="en-GB" dirty="0" smtClean="0">
                <a:hlinkClick r:id="rId5"/>
              </a:rPr>
              <a:t>https://www.rics.org/uk/surveying-profession/join-rics/chartered-member-mrics/</a:t>
            </a:r>
            <a:r>
              <a:rPr lang="en-GB" dirty="0" smtClean="0"/>
              <a:t> </a:t>
            </a:r>
            <a:endParaRPr lang="en-GB" dirty="0"/>
          </a:p>
        </p:txBody>
      </p:sp>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220800" y="5174465"/>
            <a:ext cx="2851548" cy="946099"/>
          </a:xfrm>
          <a:prstGeom prst="rect">
            <a:avLst/>
          </a:prstGeom>
        </p:spPr>
      </p:pic>
      <p:pic>
        <p:nvPicPr>
          <p:cNvPr id="10" name="Picture 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43857" y="5424962"/>
            <a:ext cx="2056190" cy="575734"/>
          </a:xfrm>
          <a:prstGeom prst="rect">
            <a:avLst/>
          </a:prstGeom>
        </p:spPr>
      </p:pic>
      <p:pic>
        <p:nvPicPr>
          <p:cNvPr id="11" name="Picture 10"/>
          <p:cNvPicPr>
            <a:picLocks noChangeAspect="1"/>
          </p:cNvPicPr>
          <p:nvPr/>
        </p:nvPicPr>
        <p:blipFill>
          <a:blip r:embed="rId8"/>
          <a:stretch>
            <a:fillRect/>
          </a:stretch>
        </p:blipFill>
        <p:spPr>
          <a:xfrm>
            <a:off x="743857" y="3445139"/>
            <a:ext cx="4457700" cy="1038225"/>
          </a:xfrm>
          <a:prstGeom prst="rect">
            <a:avLst/>
          </a:prstGeom>
        </p:spPr>
      </p:pic>
      <p:pic>
        <p:nvPicPr>
          <p:cNvPr id="13" name="Picture 12"/>
          <p:cNvPicPr>
            <a:picLocks noChangeAspect="1"/>
          </p:cNvPicPr>
          <p:nvPr/>
        </p:nvPicPr>
        <p:blipFill>
          <a:blip r:embed="rId9"/>
          <a:stretch>
            <a:fillRect/>
          </a:stretch>
        </p:blipFill>
        <p:spPr>
          <a:xfrm>
            <a:off x="6455350" y="3681573"/>
            <a:ext cx="4372267" cy="801791"/>
          </a:xfrm>
          <a:prstGeom prst="rect">
            <a:avLst/>
          </a:prstGeom>
        </p:spPr>
      </p:pic>
      <p:pic>
        <p:nvPicPr>
          <p:cNvPr id="14" name="Picture 13"/>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515348" y="4921235"/>
            <a:ext cx="1193651" cy="1473016"/>
          </a:xfrm>
          <a:prstGeom prst="rect">
            <a:avLst/>
          </a:prstGeom>
        </p:spPr>
      </p:pic>
      <p:grpSp>
        <p:nvGrpSpPr>
          <p:cNvPr id="16" name="Group 15"/>
          <p:cNvGrpSpPr/>
          <p:nvPr/>
        </p:nvGrpSpPr>
        <p:grpSpPr>
          <a:xfrm>
            <a:off x="9463234" y="6293428"/>
            <a:ext cx="2728766" cy="564572"/>
            <a:chOff x="3468834" y="2515178"/>
            <a:chExt cx="2728766" cy="564572"/>
          </a:xfrm>
        </p:grpSpPr>
        <p:pic>
          <p:nvPicPr>
            <p:cNvPr id="17" name="Picture 16"/>
            <p:cNvPicPr>
              <a:picLocks noChangeAspect="1"/>
            </p:cNvPicPr>
            <p:nvPr/>
          </p:nvPicPr>
          <p:blipFill>
            <a:blip r:embed="rId11"/>
            <a:stretch>
              <a:fillRect/>
            </a:stretch>
          </p:blipFill>
          <p:spPr>
            <a:xfrm rot="5400000">
              <a:off x="4550931" y="1433081"/>
              <a:ext cx="564572" cy="2728766"/>
            </a:xfrm>
            <a:prstGeom prst="rect">
              <a:avLst/>
            </a:prstGeom>
          </p:spPr>
        </p:pic>
        <p:pic>
          <p:nvPicPr>
            <p:cNvPr id="18" name="Picture 17"/>
            <p:cNvPicPr>
              <a:picLocks noChangeAspect="1"/>
            </p:cNvPicPr>
            <p:nvPr/>
          </p:nvPicPr>
          <p:blipFill>
            <a:blip r:embed="rId12"/>
            <a:stretch>
              <a:fillRect/>
            </a:stretch>
          </p:blipFill>
          <p:spPr>
            <a:xfrm>
              <a:off x="5283200" y="2641710"/>
              <a:ext cx="874615" cy="349140"/>
            </a:xfrm>
            <a:prstGeom prst="rect">
              <a:avLst/>
            </a:prstGeom>
          </p:spPr>
        </p:pic>
      </p:grpSp>
      <p:sp>
        <p:nvSpPr>
          <p:cNvPr id="8" name="Rounded Rectangle 7"/>
          <p:cNvSpPr/>
          <p:nvPr/>
        </p:nvSpPr>
        <p:spPr>
          <a:xfrm>
            <a:off x="238725" y="202907"/>
            <a:ext cx="3807863" cy="291585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just"/>
            <a:r>
              <a:rPr lang="en-GB" dirty="0" smtClean="0">
                <a:solidFill>
                  <a:schemeClr val="bg1"/>
                </a:solidFill>
              </a:rPr>
              <a:t>Chartered membership to any  </a:t>
            </a:r>
            <a:r>
              <a:rPr lang="en-GB" dirty="0">
                <a:solidFill>
                  <a:schemeClr val="bg1"/>
                </a:solidFill>
              </a:rPr>
              <a:t>professional </a:t>
            </a:r>
            <a:r>
              <a:rPr lang="en-GB" dirty="0" smtClean="0">
                <a:solidFill>
                  <a:schemeClr val="bg1"/>
                </a:solidFill>
              </a:rPr>
              <a:t>body </a:t>
            </a:r>
            <a:r>
              <a:rPr lang="en-GB" dirty="0">
                <a:solidFill>
                  <a:schemeClr val="bg1"/>
                </a:solidFill>
              </a:rPr>
              <a:t>within the Construction Industry will require an element of professional review.</a:t>
            </a:r>
          </a:p>
          <a:p>
            <a:pPr algn="just"/>
            <a:r>
              <a:rPr lang="en-GB" dirty="0">
                <a:solidFill>
                  <a:schemeClr val="bg1"/>
                </a:solidFill>
              </a:rPr>
              <a:t>This includes self appraisal and reflective work to demonstrate your knowledge, development and range of experience</a:t>
            </a:r>
          </a:p>
        </p:txBody>
      </p:sp>
    </p:spTree>
    <p:extLst>
      <p:ext uri="{BB962C8B-B14F-4D97-AF65-F5344CB8AC3E}">
        <p14:creationId xmlns:p14="http://schemas.microsoft.com/office/powerpoint/2010/main" val="31640528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9463234" y="6293428"/>
            <a:ext cx="2728766" cy="564572"/>
            <a:chOff x="3468834" y="2515178"/>
            <a:chExt cx="2728766" cy="564572"/>
          </a:xfrm>
        </p:grpSpPr>
        <p:pic>
          <p:nvPicPr>
            <p:cNvPr id="5" name="Picture 4"/>
            <p:cNvPicPr>
              <a:picLocks noChangeAspect="1"/>
            </p:cNvPicPr>
            <p:nvPr/>
          </p:nvPicPr>
          <p:blipFill>
            <a:blip r:embed="rId2"/>
            <a:stretch>
              <a:fillRect/>
            </a:stretch>
          </p:blipFill>
          <p:spPr>
            <a:xfrm rot="5400000">
              <a:off x="4550931" y="1433081"/>
              <a:ext cx="564572" cy="2728766"/>
            </a:xfrm>
            <a:prstGeom prst="rect">
              <a:avLst/>
            </a:prstGeom>
          </p:spPr>
        </p:pic>
        <p:pic>
          <p:nvPicPr>
            <p:cNvPr id="6" name="Picture 5"/>
            <p:cNvPicPr>
              <a:picLocks noChangeAspect="1"/>
            </p:cNvPicPr>
            <p:nvPr/>
          </p:nvPicPr>
          <p:blipFill>
            <a:blip r:embed="rId3"/>
            <a:stretch>
              <a:fillRect/>
            </a:stretch>
          </p:blipFill>
          <p:spPr>
            <a:xfrm>
              <a:off x="5283200" y="2641710"/>
              <a:ext cx="874615" cy="349140"/>
            </a:xfrm>
            <a:prstGeom prst="rect">
              <a:avLst/>
            </a:prstGeom>
          </p:spPr>
        </p:pic>
      </p:grp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4784" y="254993"/>
            <a:ext cx="2851548" cy="946099"/>
          </a:xfrm>
          <a:prstGeom prst="rect">
            <a:avLst/>
          </a:prstGeom>
        </p:spPr>
      </p:pic>
      <p:pic>
        <p:nvPicPr>
          <p:cNvPr id="2" name="Picture 1"/>
          <p:cNvPicPr>
            <a:picLocks noChangeAspect="1"/>
          </p:cNvPicPr>
          <p:nvPr/>
        </p:nvPicPr>
        <p:blipFill>
          <a:blip r:embed="rId5"/>
          <a:stretch>
            <a:fillRect/>
          </a:stretch>
        </p:blipFill>
        <p:spPr>
          <a:xfrm>
            <a:off x="568734" y="1201092"/>
            <a:ext cx="4263470" cy="523223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3" name="Picture 2"/>
          <p:cNvPicPr>
            <a:picLocks noChangeAspect="1"/>
          </p:cNvPicPr>
          <p:nvPr/>
        </p:nvPicPr>
        <p:blipFill>
          <a:blip r:embed="rId6"/>
          <a:stretch>
            <a:fillRect/>
          </a:stretch>
        </p:blipFill>
        <p:spPr>
          <a:xfrm>
            <a:off x="5549906" y="942108"/>
            <a:ext cx="4564744" cy="427975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8" name="Picture 7"/>
          <p:cNvPicPr>
            <a:picLocks noChangeAspect="1"/>
          </p:cNvPicPr>
          <p:nvPr/>
        </p:nvPicPr>
        <p:blipFill>
          <a:blip r:embed="rId7"/>
          <a:stretch>
            <a:fillRect/>
          </a:stretch>
        </p:blipFill>
        <p:spPr>
          <a:xfrm>
            <a:off x="3469820" y="1327624"/>
            <a:ext cx="8207945" cy="308925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9" name="Rounded Rectangle 8"/>
          <p:cNvSpPr/>
          <p:nvPr/>
        </p:nvSpPr>
        <p:spPr>
          <a:xfrm>
            <a:off x="5757740" y="5348395"/>
            <a:ext cx="6394475" cy="93060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r>
              <a:rPr lang="en-GB" dirty="0" smtClean="0">
                <a:solidFill>
                  <a:schemeClr val="bg1"/>
                </a:solidFill>
              </a:rPr>
              <a:t>E.G. The RIBA require graduates to write quarterly reflective logs discussing learning outcomes and professional development. </a:t>
            </a:r>
            <a:endParaRPr lang="en-GB" dirty="0">
              <a:solidFill>
                <a:schemeClr val="bg1"/>
              </a:solidFill>
            </a:endParaRPr>
          </a:p>
        </p:txBody>
      </p:sp>
    </p:spTree>
    <p:extLst>
      <p:ext uri="{BB962C8B-B14F-4D97-AF65-F5344CB8AC3E}">
        <p14:creationId xmlns:p14="http://schemas.microsoft.com/office/powerpoint/2010/main" val="219790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423612" y="452438"/>
            <a:ext cx="4904546" cy="327319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7" name="Picture 6"/>
          <p:cNvPicPr>
            <a:picLocks noChangeAspect="1"/>
          </p:cNvPicPr>
          <p:nvPr/>
        </p:nvPicPr>
        <p:blipFill>
          <a:blip r:embed="rId3"/>
          <a:stretch>
            <a:fillRect/>
          </a:stretch>
        </p:blipFill>
        <p:spPr>
          <a:xfrm>
            <a:off x="1018927" y="2748642"/>
            <a:ext cx="4897059" cy="330902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9" name="Picture 8"/>
          <p:cNvPicPr>
            <a:picLocks noChangeAspect="1"/>
          </p:cNvPicPr>
          <p:nvPr/>
        </p:nvPicPr>
        <p:blipFill>
          <a:blip r:embed="rId4"/>
          <a:stretch>
            <a:fillRect/>
          </a:stretch>
        </p:blipFill>
        <p:spPr>
          <a:xfrm>
            <a:off x="6100979" y="346302"/>
            <a:ext cx="4937135" cy="325366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8" name="Picture 7"/>
          <p:cNvPicPr>
            <a:picLocks noChangeAspect="1"/>
          </p:cNvPicPr>
          <p:nvPr/>
        </p:nvPicPr>
        <p:blipFill>
          <a:blip r:embed="rId5"/>
          <a:stretch>
            <a:fillRect/>
          </a:stretch>
        </p:blipFill>
        <p:spPr>
          <a:xfrm>
            <a:off x="6891153" y="3200399"/>
            <a:ext cx="4919782" cy="323577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1" name="Rounded Rectangle 10"/>
          <p:cNvSpPr/>
          <p:nvPr/>
        </p:nvSpPr>
        <p:spPr>
          <a:xfrm>
            <a:off x="101591" y="5805595"/>
            <a:ext cx="6674766" cy="93060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r>
              <a:rPr lang="en-GB" dirty="0" smtClean="0">
                <a:solidFill>
                  <a:schemeClr val="bg1"/>
                </a:solidFill>
              </a:rPr>
              <a:t>For Chartered Membership you are required to prepare a Case Study that analyses and evaluates a ‘Live’ Project. </a:t>
            </a:r>
            <a:endParaRPr lang="en-GB" dirty="0">
              <a:solidFill>
                <a:schemeClr val="bg1"/>
              </a:solidFill>
            </a:endParaRPr>
          </a:p>
        </p:txBody>
      </p:sp>
      <p:grpSp>
        <p:nvGrpSpPr>
          <p:cNvPr id="12" name="Group 11"/>
          <p:cNvGrpSpPr/>
          <p:nvPr/>
        </p:nvGrpSpPr>
        <p:grpSpPr>
          <a:xfrm>
            <a:off x="9463234" y="6293428"/>
            <a:ext cx="2728766" cy="564572"/>
            <a:chOff x="3468834" y="2515178"/>
            <a:chExt cx="2728766" cy="564572"/>
          </a:xfrm>
        </p:grpSpPr>
        <p:pic>
          <p:nvPicPr>
            <p:cNvPr id="13" name="Picture 12"/>
            <p:cNvPicPr>
              <a:picLocks noChangeAspect="1"/>
            </p:cNvPicPr>
            <p:nvPr/>
          </p:nvPicPr>
          <p:blipFill>
            <a:blip r:embed="rId6"/>
            <a:stretch>
              <a:fillRect/>
            </a:stretch>
          </p:blipFill>
          <p:spPr>
            <a:xfrm rot="5400000">
              <a:off x="4550931" y="1433081"/>
              <a:ext cx="564572" cy="2728766"/>
            </a:xfrm>
            <a:prstGeom prst="rect">
              <a:avLst/>
            </a:prstGeom>
          </p:spPr>
        </p:pic>
        <p:pic>
          <p:nvPicPr>
            <p:cNvPr id="14" name="Picture 13"/>
            <p:cNvPicPr>
              <a:picLocks noChangeAspect="1"/>
            </p:cNvPicPr>
            <p:nvPr/>
          </p:nvPicPr>
          <p:blipFill>
            <a:blip r:embed="rId7"/>
            <a:stretch>
              <a:fillRect/>
            </a:stretch>
          </p:blipFill>
          <p:spPr>
            <a:xfrm>
              <a:off x="5283200" y="2641710"/>
              <a:ext cx="874615" cy="349140"/>
            </a:xfrm>
            <a:prstGeom prst="rect">
              <a:avLst/>
            </a:prstGeom>
          </p:spPr>
        </p:pic>
      </p:grpSp>
    </p:spTree>
    <p:extLst>
      <p:ext uri="{BB962C8B-B14F-4D97-AF65-F5344CB8AC3E}">
        <p14:creationId xmlns:p14="http://schemas.microsoft.com/office/powerpoint/2010/main" val="24907624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76599" y="4038456"/>
            <a:ext cx="6063344" cy="830997"/>
          </a:xfrm>
          <a:prstGeom prst="rect">
            <a:avLst/>
          </a:prstGeom>
        </p:spPr>
        <p:txBody>
          <a:bodyPr wrap="square">
            <a:spAutoFit/>
          </a:bodyPr>
          <a:lstStyle/>
          <a:p>
            <a:pPr algn="ctr"/>
            <a:r>
              <a:rPr lang="en-GB" sz="4800" dirty="0" smtClean="0">
                <a:solidFill>
                  <a:schemeClr val="accent1"/>
                </a:solidFill>
              </a:rPr>
              <a:t>Your </a:t>
            </a:r>
            <a:r>
              <a:rPr lang="en-GB" sz="4800" dirty="0" smtClean="0">
                <a:solidFill>
                  <a:schemeClr val="accent1"/>
                </a:solidFill>
              </a:rPr>
              <a:t>Learning Contract</a:t>
            </a:r>
          </a:p>
        </p:txBody>
      </p:sp>
      <p:pic>
        <p:nvPicPr>
          <p:cNvPr id="7" name="Picture 6"/>
          <p:cNvPicPr>
            <a:picLocks noChangeAspect="1"/>
          </p:cNvPicPr>
          <p:nvPr/>
        </p:nvPicPr>
        <p:blipFill>
          <a:blip r:embed="rId2"/>
          <a:stretch>
            <a:fillRect/>
          </a:stretch>
        </p:blipFill>
        <p:spPr>
          <a:xfrm rot="5400000">
            <a:off x="10545331" y="5211331"/>
            <a:ext cx="564572" cy="2728766"/>
          </a:xfrm>
          <a:prstGeom prst="rect">
            <a:avLst/>
          </a:prstGeom>
        </p:spPr>
      </p:pic>
      <p:sp>
        <p:nvSpPr>
          <p:cNvPr id="5" name="Rectangle 4"/>
          <p:cNvSpPr/>
          <p:nvPr/>
        </p:nvSpPr>
        <p:spPr>
          <a:xfrm>
            <a:off x="3612878" y="1238107"/>
            <a:ext cx="5105400" cy="1569660"/>
          </a:xfrm>
          <a:prstGeom prst="rect">
            <a:avLst/>
          </a:prstGeom>
        </p:spPr>
        <p:txBody>
          <a:bodyPr wrap="square">
            <a:spAutoFit/>
          </a:bodyPr>
          <a:lstStyle/>
          <a:p>
            <a:pPr algn="ctr"/>
            <a:r>
              <a:rPr lang="en-GB" sz="4800" dirty="0" smtClean="0">
                <a:solidFill>
                  <a:schemeClr val="accent1"/>
                </a:solidFill>
              </a:rPr>
              <a:t>Preparation </a:t>
            </a:r>
            <a:r>
              <a:rPr lang="en-GB" sz="4800" dirty="0" smtClean="0">
                <a:solidFill>
                  <a:schemeClr val="accent1"/>
                </a:solidFill>
              </a:rPr>
              <a:t>for Professional Review</a:t>
            </a:r>
          </a:p>
        </p:txBody>
      </p:sp>
      <p:sp>
        <p:nvSpPr>
          <p:cNvPr id="2" name="Right Arrow 1"/>
          <p:cNvSpPr/>
          <p:nvPr/>
        </p:nvSpPr>
        <p:spPr>
          <a:xfrm rot="5400000">
            <a:off x="5722666" y="2929172"/>
            <a:ext cx="885823" cy="987879"/>
          </a:xfrm>
          <a:prstGeom prst="rightArrow">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893902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271265684"/>
              </p:ext>
            </p:extLst>
          </p:nvPr>
        </p:nvGraphicFramePr>
        <p:xfrm>
          <a:off x="477981" y="2202874"/>
          <a:ext cx="11152908" cy="4045528"/>
        </p:xfrm>
        <a:graphic>
          <a:graphicData uri="http://schemas.openxmlformats.org/drawingml/2006/table">
            <a:tbl>
              <a:tblPr firstRow="1" firstCol="1" bandRow="1">
                <a:tableStyleId>{5C22544A-7EE6-4342-B048-85BDC9FD1C3A}</a:tableStyleId>
              </a:tblPr>
              <a:tblGrid>
                <a:gridCol w="5576454">
                  <a:extLst>
                    <a:ext uri="{9D8B030D-6E8A-4147-A177-3AD203B41FA5}">
                      <a16:colId xmlns:a16="http://schemas.microsoft.com/office/drawing/2014/main" val="1696637291"/>
                    </a:ext>
                  </a:extLst>
                </a:gridCol>
                <a:gridCol w="5576454">
                  <a:extLst>
                    <a:ext uri="{9D8B030D-6E8A-4147-A177-3AD203B41FA5}">
                      <a16:colId xmlns:a16="http://schemas.microsoft.com/office/drawing/2014/main" val="1807814056"/>
                    </a:ext>
                  </a:extLst>
                </a:gridCol>
              </a:tblGrid>
              <a:tr h="1189861">
                <a:tc>
                  <a:txBody>
                    <a:bodyPr/>
                    <a:lstStyle/>
                    <a:p>
                      <a:pPr>
                        <a:spcAft>
                          <a:spcPts val="0"/>
                        </a:spcAft>
                      </a:pPr>
                      <a:r>
                        <a:rPr lang="en-GB" sz="1400" dirty="0">
                          <a:effectLst/>
                        </a:rPr>
                        <a:t>What will be learnt through this project?</a:t>
                      </a:r>
                    </a:p>
                    <a:p>
                      <a:pPr>
                        <a:spcAft>
                          <a:spcPts val="0"/>
                        </a:spcAft>
                      </a:pPr>
                      <a:r>
                        <a:rPr lang="en-GB" sz="1400" dirty="0">
                          <a:effectLst/>
                        </a:rPr>
                        <a:t>(Objectives)</a:t>
                      </a:r>
                    </a:p>
                    <a:p>
                      <a:pP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spcAft>
                          <a:spcPts val="0"/>
                        </a:spcAft>
                      </a:pPr>
                      <a:r>
                        <a:rPr lang="en-GB" sz="1400" dirty="0">
                          <a:effectLst/>
                        </a:rPr>
                        <a:t>1.</a:t>
                      </a:r>
                    </a:p>
                    <a:p>
                      <a:pPr>
                        <a:spcAft>
                          <a:spcPts val="0"/>
                        </a:spcAft>
                      </a:pPr>
                      <a:r>
                        <a:rPr lang="en-GB" sz="1400" dirty="0">
                          <a:effectLst/>
                        </a:rPr>
                        <a:t>2.</a:t>
                      </a:r>
                    </a:p>
                    <a:p>
                      <a:pPr>
                        <a:spcAft>
                          <a:spcPts val="0"/>
                        </a:spcAft>
                      </a:pPr>
                      <a:r>
                        <a:rPr lang="en-GB" sz="1400" dirty="0">
                          <a:effectLst/>
                        </a:rPr>
                        <a:t>3.</a:t>
                      </a:r>
                    </a:p>
                    <a:p>
                      <a:pPr>
                        <a:spcAft>
                          <a:spcPts val="0"/>
                        </a:spcAft>
                      </a:pPr>
                      <a:r>
                        <a:rPr lang="en-GB" sz="1400" dirty="0">
                          <a:effectLst/>
                        </a:rPr>
                        <a:t>Itemising what is to be done or known once completed</a:t>
                      </a:r>
                      <a:endParaRPr lang="en-GB" sz="14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692694116"/>
                  </a:ext>
                </a:extLst>
              </a:tr>
              <a:tr h="475945">
                <a:tc>
                  <a:txBody>
                    <a:bodyPr/>
                    <a:lstStyle/>
                    <a:p>
                      <a:pPr>
                        <a:spcAft>
                          <a:spcPts val="0"/>
                        </a:spcAft>
                      </a:pPr>
                      <a:r>
                        <a:rPr lang="en-GB" sz="1400">
                          <a:effectLst/>
                        </a:rPr>
                        <a:t>How are you going to learn it?  </a:t>
                      </a:r>
                    </a:p>
                    <a:p>
                      <a:pPr>
                        <a:spcAft>
                          <a:spcPts val="0"/>
                        </a:spcAft>
                      </a:pPr>
                      <a:r>
                        <a:rPr lang="en-GB" sz="1400">
                          <a:effectLst/>
                        </a:rPr>
                        <a:t>(Resources and strategies)</a:t>
                      </a:r>
                      <a:endParaRPr lang="en-GB" sz="1400">
                        <a:effectLst/>
                        <a:latin typeface="Times New Roman" panose="02020603050405020304" pitchFamily="18" charset="0"/>
                        <a:ea typeface="Times New Roman" panose="02020603050405020304" pitchFamily="18" charset="0"/>
                      </a:endParaRPr>
                    </a:p>
                  </a:txBody>
                  <a:tcPr marL="68580" marR="68580" marT="0" marB="0"/>
                </a:tc>
                <a:tc>
                  <a:txBody>
                    <a:bodyPr/>
                    <a:lstStyle/>
                    <a:p>
                      <a:pPr>
                        <a:spcAft>
                          <a:spcPts val="0"/>
                        </a:spcAft>
                      </a:pPr>
                      <a:r>
                        <a:rPr lang="en-GB" sz="1400" dirty="0">
                          <a:effectLst/>
                        </a:rPr>
                        <a:t>What has to be done in order to meet each of the defined objectives?</a:t>
                      </a:r>
                      <a:endParaRPr lang="en-GB" sz="14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033943908"/>
                  </a:ext>
                </a:extLst>
              </a:tr>
              <a:tr h="475945">
                <a:tc>
                  <a:txBody>
                    <a:bodyPr/>
                    <a:lstStyle/>
                    <a:p>
                      <a:pPr>
                        <a:spcAft>
                          <a:spcPts val="0"/>
                        </a:spcAft>
                      </a:pPr>
                      <a:r>
                        <a:rPr lang="en-GB" sz="1400">
                          <a:effectLst/>
                        </a:rPr>
                        <a:t>Target date for completion?</a:t>
                      </a:r>
                    </a:p>
                    <a:p>
                      <a:pPr>
                        <a:spcAft>
                          <a:spcPts val="0"/>
                        </a:spcAft>
                      </a:pPr>
                      <a:r>
                        <a:rPr lang="en-GB" sz="1400">
                          <a:effectLst/>
                        </a:rPr>
                        <a:t> </a:t>
                      </a:r>
                      <a:endParaRPr lang="en-GB" sz="1400">
                        <a:effectLst/>
                        <a:latin typeface="Times New Roman" panose="02020603050405020304" pitchFamily="18" charset="0"/>
                        <a:ea typeface="Times New Roman" panose="02020603050405020304" pitchFamily="18" charset="0"/>
                      </a:endParaRPr>
                    </a:p>
                  </a:txBody>
                  <a:tcPr marL="68580" marR="68580" marT="0" marB="0"/>
                </a:tc>
                <a:tc>
                  <a:txBody>
                    <a:bodyPr/>
                    <a:lstStyle/>
                    <a:p>
                      <a:pPr>
                        <a:spcAft>
                          <a:spcPts val="0"/>
                        </a:spcAft>
                      </a:pPr>
                      <a:r>
                        <a:rPr lang="en-GB" sz="1400">
                          <a:effectLst/>
                        </a:rPr>
                        <a:t>When will each task be completed?</a:t>
                      </a:r>
                      <a:endParaRPr lang="en-GB" sz="14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717208889"/>
                  </a:ext>
                </a:extLst>
              </a:tr>
              <a:tr h="713916">
                <a:tc>
                  <a:txBody>
                    <a:bodyPr/>
                    <a:lstStyle/>
                    <a:p>
                      <a:pPr>
                        <a:spcAft>
                          <a:spcPts val="0"/>
                        </a:spcAft>
                      </a:pPr>
                      <a:r>
                        <a:rPr lang="en-GB" sz="1400">
                          <a:effectLst/>
                        </a:rPr>
                        <a:t>How are you going to know that you learned it? </a:t>
                      </a:r>
                    </a:p>
                    <a:p>
                      <a:pPr>
                        <a:spcAft>
                          <a:spcPts val="0"/>
                        </a:spcAft>
                      </a:pPr>
                      <a:r>
                        <a:rPr lang="en-GB" sz="1400">
                          <a:effectLst/>
                        </a:rPr>
                        <a:t>(Evidence)</a:t>
                      </a:r>
                      <a:endParaRPr lang="en-GB" sz="1400">
                        <a:effectLst/>
                        <a:latin typeface="Times New Roman" panose="02020603050405020304" pitchFamily="18" charset="0"/>
                        <a:ea typeface="Times New Roman" panose="02020603050405020304" pitchFamily="18" charset="0"/>
                      </a:endParaRPr>
                    </a:p>
                  </a:txBody>
                  <a:tcPr marL="68580" marR="68580" marT="0" marB="0"/>
                </a:tc>
                <a:tc>
                  <a:txBody>
                    <a:bodyPr/>
                    <a:lstStyle/>
                    <a:p>
                      <a:pPr>
                        <a:spcAft>
                          <a:spcPts val="0"/>
                        </a:spcAft>
                      </a:pPr>
                      <a:r>
                        <a:rPr lang="en-GB" sz="1400">
                          <a:effectLst/>
                        </a:rPr>
                        <a:t>What is the specific task to complete to demonstrate learning?</a:t>
                      </a:r>
                      <a:endParaRPr lang="en-GB" sz="14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105578799"/>
                  </a:ext>
                </a:extLst>
              </a:tr>
              <a:tr h="713916">
                <a:tc>
                  <a:txBody>
                    <a:bodyPr/>
                    <a:lstStyle/>
                    <a:p>
                      <a:pPr>
                        <a:spcAft>
                          <a:spcPts val="0"/>
                        </a:spcAft>
                      </a:pPr>
                      <a:r>
                        <a:rPr lang="en-GB" sz="1400">
                          <a:effectLst/>
                        </a:rPr>
                        <a:t>How are you going to prove that you learned it?</a:t>
                      </a:r>
                    </a:p>
                    <a:p>
                      <a:pPr>
                        <a:spcAft>
                          <a:spcPts val="0"/>
                        </a:spcAft>
                      </a:pPr>
                      <a:r>
                        <a:rPr lang="en-GB" sz="1400">
                          <a:effectLst/>
                        </a:rPr>
                        <a:t>(Verification)</a:t>
                      </a:r>
                      <a:endParaRPr lang="en-GB" sz="1400">
                        <a:effectLst/>
                        <a:latin typeface="Times New Roman" panose="02020603050405020304" pitchFamily="18" charset="0"/>
                        <a:ea typeface="Times New Roman" panose="02020603050405020304" pitchFamily="18" charset="0"/>
                      </a:endParaRPr>
                    </a:p>
                  </a:txBody>
                  <a:tcPr marL="68580" marR="68580" marT="0" marB="0"/>
                </a:tc>
                <a:tc>
                  <a:txBody>
                    <a:bodyPr/>
                    <a:lstStyle/>
                    <a:p>
                      <a:pPr>
                        <a:spcAft>
                          <a:spcPts val="0"/>
                        </a:spcAft>
                      </a:pPr>
                      <a:r>
                        <a:rPr lang="en-GB" sz="1400" dirty="0">
                          <a:effectLst/>
                        </a:rPr>
                        <a:t>Who will receive the product of your learning and how will they evaluate it?</a:t>
                      </a:r>
                      <a:endParaRPr lang="en-GB" sz="14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896479584"/>
                  </a:ext>
                </a:extLst>
              </a:tr>
              <a:tr h="475945">
                <a:tc>
                  <a:txBody>
                    <a:bodyPr/>
                    <a:lstStyle/>
                    <a:p>
                      <a:pPr>
                        <a:spcAft>
                          <a:spcPts val="0"/>
                        </a:spcAft>
                      </a:pPr>
                      <a:r>
                        <a:rPr lang="en-GB" sz="1400">
                          <a:effectLst/>
                        </a:rPr>
                        <a:t>Mentor / tutor feedback</a:t>
                      </a:r>
                    </a:p>
                    <a:p>
                      <a:pPr>
                        <a:spcAft>
                          <a:spcPts val="0"/>
                        </a:spcAft>
                      </a:pPr>
                      <a:r>
                        <a:rPr lang="en-GB" sz="1400">
                          <a:effectLst/>
                        </a:rPr>
                        <a:t>(Evaluation)</a:t>
                      </a:r>
                      <a:endParaRPr lang="en-GB" sz="1400">
                        <a:effectLst/>
                        <a:latin typeface="Times New Roman" panose="02020603050405020304" pitchFamily="18" charset="0"/>
                        <a:ea typeface="Times New Roman" panose="02020603050405020304" pitchFamily="18" charset="0"/>
                      </a:endParaRPr>
                    </a:p>
                  </a:txBody>
                  <a:tcPr marL="68580" marR="68580" marT="0" marB="0"/>
                </a:tc>
                <a:tc>
                  <a:txBody>
                    <a:bodyPr/>
                    <a:lstStyle/>
                    <a:p>
                      <a:pPr>
                        <a:spcAft>
                          <a:spcPts val="0"/>
                        </a:spcAft>
                      </a:pPr>
                      <a:r>
                        <a:rPr lang="en-GB" sz="1400" dirty="0">
                          <a:effectLst/>
                        </a:rPr>
                        <a:t>How well was the task completed? Provide an assessment decision.</a:t>
                      </a:r>
                      <a:endParaRPr lang="en-GB" sz="14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352689628"/>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2325544160"/>
              </p:ext>
            </p:extLst>
          </p:nvPr>
        </p:nvGraphicFramePr>
        <p:xfrm>
          <a:off x="477981" y="338328"/>
          <a:ext cx="11152908" cy="1706880"/>
        </p:xfrm>
        <a:graphic>
          <a:graphicData uri="http://schemas.openxmlformats.org/drawingml/2006/table">
            <a:tbl>
              <a:tblPr>
                <a:tableStyleId>{5C22544A-7EE6-4342-B048-85BDC9FD1C3A}</a:tableStyleId>
              </a:tblPr>
              <a:tblGrid>
                <a:gridCol w="11152908">
                  <a:extLst>
                    <a:ext uri="{9D8B030D-6E8A-4147-A177-3AD203B41FA5}">
                      <a16:colId xmlns:a16="http://schemas.microsoft.com/office/drawing/2014/main" val="1000843313"/>
                    </a:ext>
                  </a:extLst>
                </a:gridCol>
              </a:tblGrid>
              <a:tr h="339360">
                <a:tc>
                  <a:txBody>
                    <a:bodyPr/>
                    <a:lstStyle/>
                    <a:p>
                      <a:pPr>
                        <a:spcAft>
                          <a:spcPts val="0"/>
                        </a:spcAft>
                      </a:pPr>
                      <a:r>
                        <a:rPr lang="en-GB" sz="1600">
                          <a:effectLst/>
                        </a:rPr>
                        <a:t>Module Learning Outcomes </a:t>
                      </a:r>
                    </a:p>
                    <a:p>
                      <a:pPr>
                        <a:spcAft>
                          <a:spcPts val="0"/>
                        </a:spcAft>
                      </a:pPr>
                      <a:r>
                        <a:rPr lang="en-GB" sz="1600">
                          <a:effectLst/>
                        </a:rPr>
                        <a:t>(from module syllabus)</a:t>
                      </a:r>
                      <a:endParaRPr lang="en-GB" sz="16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30288211"/>
                  </a:ext>
                </a:extLst>
              </a:tr>
              <a:tr h="1041384">
                <a:tc>
                  <a:txBody>
                    <a:bodyPr/>
                    <a:lstStyle/>
                    <a:p>
                      <a:pPr marL="342900" lvl="0" indent="-342900" algn="just" fontAlgn="base" hangingPunct="0">
                        <a:spcAft>
                          <a:spcPts val="0"/>
                        </a:spcAft>
                        <a:buFont typeface="Symbol" panose="05050102010706020507" pitchFamily="18" charset="2"/>
                        <a:buChar char=""/>
                      </a:pPr>
                      <a:r>
                        <a:rPr lang="en-GB" sz="1600" dirty="0">
                          <a:effectLst/>
                        </a:rPr>
                        <a:t>Successfully complete a specific, time-bound project to full and successful conclusion.</a:t>
                      </a:r>
                    </a:p>
                    <a:p>
                      <a:pPr marL="342900" lvl="0" indent="-342900" algn="just" fontAlgn="base" hangingPunct="0">
                        <a:spcAft>
                          <a:spcPts val="0"/>
                        </a:spcAft>
                        <a:buFont typeface="Symbol" panose="05050102010706020507" pitchFamily="18" charset="2"/>
                        <a:buChar char=""/>
                      </a:pPr>
                      <a:r>
                        <a:rPr lang="en-GB" sz="1600" dirty="0">
                          <a:effectLst/>
                        </a:rPr>
                        <a:t>Evaluate current significant challenges relevant to the work place in relation to their project.</a:t>
                      </a:r>
                    </a:p>
                    <a:p>
                      <a:pPr marL="342900" lvl="0" indent="-342900" algn="just" fontAlgn="base" hangingPunct="0">
                        <a:spcAft>
                          <a:spcPts val="0"/>
                        </a:spcAft>
                        <a:buFont typeface="Symbol" panose="05050102010706020507" pitchFamily="18" charset="2"/>
                        <a:buChar char=""/>
                      </a:pPr>
                      <a:r>
                        <a:rPr lang="en-GB" sz="1600" dirty="0">
                          <a:effectLst/>
                        </a:rPr>
                        <a:t>Reflect upon their performance within the project, as well as their learning.</a:t>
                      </a:r>
                    </a:p>
                    <a:p>
                      <a:pPr marL="342900" lvl="0" indent="-342900" algn="just">
                        <a:spcAft>
                          <a:spcPts val="0"/>
                        </a:spcAft>
                        <a:buFont typeface="Symbol" panose="05050102010706020507" pitchFamily="18" charset="2"/>
                        <a:buChar char=""/>
                      </a:pPr>
                      <a:r>
                        <a:rPr lang="en-GB" sz="1600" dirty="0">
                          <a:effectLst/>
                        </a:rPr>
                        <a:t>Consider the relevance of the Wellbeing of Future Generations Act upon their working activities</a:t>
                      </a:r>
                    </a:p>
                    <a:p>
                      <a:pPr>
                        <a:spcAft>
                          <a:spcPts val="0"/>
                        </a:spcAft>
                      </a:pPr>
                      <a:r>
                        <a:rPr lang="en-GB" sz="1600" dirty="0">
                          <a:effectLst/>
                        </a:rPr>
                        <a:t> </a:t>
                      </a:r>
                      <a:endParaRPr lang="en-GB" sz="16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323992128"/>
                  </a:ext>
                </a:extLst>
              </a:tr>
            </a:tbl>
          </a:graphicData>
        </a:graphic>
      </p:graphicFrame>
      <p:grpSp>
        <p:nvGrpSpPr>
          <p:cNvPr id="7" name="Group 6"/>
          <p:cNvGrpSpPr/>
          <p:nvPr/>
        </p:nvGrpSpPr>
        <p:grpSpPr>
          <a:xfrm>
            <a:off x="9463234" y="6293428"/>
            <a:ext cx="2728766" cy="564572"/>
            <a:chOff x="3468834" y="2515178"/>
            <a:chExt cx="2728766" cy="564572"/>
          </a:xfrm>
        </p:grpSpPr>
        <p:pic>
          <p:nvPicPr>
            <p:cNvPr id="8" name="Picture 7"/>
            <p:cNvPicPr>
              <a:picLocks noChangeAspect="1"/>
            </p:cNvPicPr>
            <p:nvPr/>
          </p:nvPicPr>
          <p:blipFill>
            <a:blip r:embed="rId2"/>
            <a:stretch>
              <a:fillRect/>
            </a:stretch>
          </p:blipFill>
          <p:spPr>
            <a:xfrm rot="5400000">
              <a:off x="4550931" y="1433081"/>
              <a:ext cx="564572" cy="2728766"/>
            </a:xfrm>
            <a:prstGeom prst="rect">
              <a:avLst/>
            </a:prstGeom>
          </p:spPr>
        </p:pic>
        <p:pic>
          <p:nvPicPr>
            <p:cNvPr id="9" name="Picture 8"/>
            <p:cNvPicPr>
              <a:picLocks noChangeAspect="1"/>
            </p:cNvPicPr>
            <p:nvPr/>
          </p:nvPicPr>
          <p:blipFill>
            <a:blip r:embed="rId3"/>
            <a:stretch>
              <a:fillRect/>
            </a:stretch>
          </p:blipFill>
          <p:spPr>
            <a:xfrm>
              <a:off x="5283200" y="2641710"/>
              <a:ext cx="874615" cy="349140"/>
            </a:xfrm>
            <a:prstGeom prst="rect">
              <a:avLst/>
            </a:prstGeom>
          </p:spPr>
        </p:pic>
      </p:grpSp>
    </p:spTree>
    <p:extLst>
      <p:ext uri="{BB962C8B-B14F-4D97-AF65-F5344CB8AC3E}">
        <p14:creationId xmlns:p14="http://schemas.microsoft.com/office/powerpoint/2010/main" val="41577286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75734" y="440242"/>
            <a:ext cx="5302503" cy="2031325"/>
          </a:xfrm>
          <a:prstGeom prst="rect">
            <a:avLst/>
          </a:prstGeom>
        </p:spPr>
        <p:txBody>
          <a:bodyPr wrap="square">
            <a:spAutoFit/>
          </a:bodyPr>
          <a:lstStyle/>
          <a:p>
            <a:pPr algn="just"/>
            <a:r>
              <a:rPr lang="en-GB" i="1" dirty="0">
                <a:solidFill>
                  <a:schemeClr val="tx1">
                    <a:lumMod val="50000"/>
                    <a:lumOff val="50000"/>
                  </a:schemeClr>
                </a:solidFill>
                <a:latin typeface="Arial" panose="020B0604020202020204" pitchFamily="34" charset="0"/>
                <a:ea typeface="Times New Roman" panose="02020603050405020304" pitchFamily="18" charset="0"/>
              </a:rPr>
              <a:t>You should utilise relevant and credible literature that will assist in the development of your project.  This is more likely to be sources of a more technical nature than pure academic sources.  Credit will be given for sources that are verifiable and credible; the use of grey literature is not encouraged.</a:t>
            </a:r>
            <a:endParaRPr lang="en-GB" dirty="0">
              <a:solidFill>
                <a:schemeClr val="tx1">
                  <a:lumMod val="50000"/>
                  <a:lumOff val="50000"/>
                </a:schemeClr>
              </a:solidFill>
            </a:endParaRPr>
          </a:p>
        </p:txBody>
      </p:sp>
      <p:sp>
        <p:nvSpPr>
          <p:cNvPr id="5" name="Rectangle 4"/>
          <p:cNvSpPr/>
          <p:nvPr/>
        </p:nvSpPr>
        <p:spPr>
          <a:xfrm>
            <a:off x="6572249" y="2174987"/>
            <a:ext cx="5401987" cy="923330"/>
          </a:xfrm>
          <a:prstGeom prst="rect">
            <a:avLst/>
          </a:prstGeom>
        </p:spPr>
        <p:txBody>
          <a:bodyPr wrap="square">
            <a:spAutoFit/>
          </a:bodyPr>
          <a:lstStyle/>
          <a:p>
            <a:pPr algn="just">
              <a:spcAft>
                <a:spcPts val="0"/>
              </a:spcAft>
            </a:pPr>
            <a:r>
              <a:rPr lang="en-GB" i="1" dirty="0">
                <a:solidFill>
                  <a:schemeClr val="tx1">
                    <a:lumMod val="50000"/>
                    <a:lumOff val="50000"/>
                  </a:schemeClr>
                </a:solidFill>
                <a:latin typeface="Arial" panose="020B0604020202020204" pitchFamily="34" charset="0"/>
                <a:ea typeface="Times New Roman" panose="02020603050405020304" pitchFamily="18" charset="0"/>
              </a:rPr>
              <a:t>You should link your project to what you will be learning (as objectives) and how you will demonstrate this during the project duration.  </a:t>
            </a:r>
            <a:endParaRPr lang="en-GB" sz="1400" dirty="0">
              <a:solidFill>
                <a:schemeClr val="tx1">
                  <a:lumMod val="50000"/>
                  <a:lumOff val="50000"/>
                </a:schemeClr>
              </a:solidFill>
              <a:latin typeface="Times New Roman" panose="02020603050405020304" pitchFamily="18" charset="0"/>
              <a:ea typeface="Times New Roman" panose="02020603050405020304" pitchFamily="18" charset="0"/>
            </a:endParaRPr>
          </a:p>
        </p:txBody>
      </p:sp>
      <p:sp>
        <p:nvSpPr>
          <p:cNvPr id="6" name="Rectangle 5"/>
          <p:cNvSpPr/>
          <p:nvPr/>
        </p:nvSpPr>
        <p:spPr>
          <a:xfrm>
            <a:off x="575734" y="3058928"/>
            <a:ext cx="5302503" cy="1477328"/>
          </a:xfrm>
          <a:prstGeom prst="rect">
            <a:avLst/>
          </a:prstGeom>
        </p:spPr>
        <p:txBody>
          <a:bodyPr wrap="square">
            <a:spAutoFit/>
          </a:bodyPr>
          <a:lstStyle/>
          <a:p>
            <a:pPr algn="just"/>
            <a:r>
              <a:rPr lang="en-GB" i="1" dirty="0" smtClean="0">
                <a:solidFill>
                  <a:schemeClr val="tx1">
                    <a:lumMod val="50000"/>
                    <a:lumOff val="50000"/>
                  </a:schemeClr>
                </a:solidFill>
                <a:latin typeface="Arial" panose="020B0604020202020204" pitchFamily="34" charset="0"/>
                <a:cs typeface="Arial" panose="020B0604020202020204" pitchFamily="34" charset="0"/>
              </a:rPr>
              <a:t>Be willing to self-critique your own work.  You are expected to highlight your learning from this project, so be honest in establishing what you can  / cannot already do and where expectations were and were not met.</a:t>
            </a:r>
            <a:endParaRPr lang="en-GB" i="1" dirty="0">
              <a:solidFill>
                <a:schemeClr val="tx1">
                  <a:lumMod val="50000"/>
                  <a:lumOff val="50000"/>
                </a:schemeClr>
              </a:solidFill>
              <a:latin typeface="Arial" panose="020B0604020202020204" pitchFamily="34" charset="0"/>
              <a:cs typeface="Arial" panose="020B0604020202020204" pitchFamily="34" charset="0"/>
            </a:endParaRPr>
          </a:p>
        </p:txBody>
      </p:sp>
      <p:sp>
        <p:nvSpPr>
          <p:cNvPr id="7" name="Rectangle 6"/>
          <p:cNvSpPr/>
          <p:nvPr/>
        </p:nvSpPr>
        <p:spPr>
          <a:xfrm>
            <a:off x="6572249" y="4287693"/>
            <a:ext cx="5401988" cy="1477328"/>
          </a:xfrm>
          <a:prstGeom prst="rect">
            <a:avLst/>
          </a:prstGeom>
        </p:spPr>
        <p:txBody>
          <a:bodyPr wrap="square">
            <a:spAutoFit/>
          </a:bodyPr>
          <a:lstStyle/>
          <a:p>
            <a:pPr algn="just">
              <a:spcAft>
                <a:spcPts val="0"/>
              </a:spcAft>
            </a:pPr>
            <a:r>
              <a:rPr lang="en-GB" i="1" dirty="0">
                <a:solidFill>
                  <a:schemeClr val="tx1">
                    <a:lumMod val="50000"/>
                    <a:lumOff val="50000"/>
                  </a:schemeClr>
                </a:solidFill>
                <a:latin typeface="Arial" panose="020B0604020202020204" pitchFamily="34" charset="0"/>
                <a:ea typeface="Times New Roman" panose="02020603050405020304" pitchFamily="18" charset="0"/>
              </a:rPr>
              <a:t>For practical skills, there is a clear need to outline how the project will help you in your own development (personally and professionally).  You should take points from the reflective journal to help you with making this clear.</a:t>
            </a:r>
            <a:endParaRPr lang="en-GB" sz="1400" dirty="0">
              <a:solidFill>
                <a:schemeClr val="tx1">
                  <a:lumMod val="50000"/>
                  <a:lumOff val="50000"/>
                </a:schemeClr>
              </a:solidFill>
              <a:latin typeface="Times New Roman" panose="02020603050405020304" pitchFamily="18" charset="0"/>
              <a:ea typeface="Times New Roman" panose="02020603050405020304" pitchFamily="18" charset="0"/>
            </a:endParaRPr>
          </a:p>
        </p:txBody>
      </p:sp>
      <p:sp>
        <p:nvSpPr>
          <p:cNvPr id="8" name="Rectangle 7"/>
          <p:cNvSpPr/>
          <p:nvPr/>
        </p:nvSpPr>
        <p:spPr>
          <a:xfrm>
            <a:off x="575734" y="5667513"/>
            <a:ext cx="5302503" cy="923330"/>
          </a:xfrm>
          <a:prstGeom prst="rect">
            <a:avLst/>
          </a:prstGeom>
        </p:spPr>
        <p:txBody>
          <a:bodyPr wrap="square">
            <a:spAutoFit/>
          </a:bodyPr>
          <a:lstStyle/>
          <a:p>
            <a:pPr algn="just">
              <a:spcAft>
                <a:spcPts val="0"/>
              </a:spcAft>
            </a:pPr>
            <a:r>
              <a:rPr lang="en-GB" i="1" dirty="0">
                <a:solidFill>
                  <a:schemeClr val="tx1">
                    <a:lumMod val="50000"/>
                    <a:lumOff val="50000"/>
                  </a:schemeClr>
                </a:solidFill>
                <a:latin typeface="Arial" panose="020B0604020202020204" pitchFamily="34" charset="0"/>
                <a:ea typeface="Times New Roman" panose="02020603050405020304" pitchFamily="18" charset="0"/>
              </a:rPr>
              <a:t>The work is to be presented in a professional manner, using the correct referencing convention, with sound grammar.  </a:t>
            </a:r>
            <a:endParaRPr lang="en-GB" sz="1400" dirty="0">
              <a:solidFill>
                <a:schemeClr val="tx1">
                  <a:lumMod val="50000"/>
                  <a:lumOff val="50000"/>
                </a:schemeClr>
              </a:solidFill>
              <a:latin typeface="Times New Roman" panose="02020603050405020304" pitchFamily="18" charset="0"/>
              <a:ea typeface="Times New Roman" panose="02020603050405020304" pitchFamily="18" charset="0"/>
            </a:endParaRPr>
          </a:p>
        </p:txBody>
      </p:sp>
      <p:grpSp>
        <p:nvGrpSpPr>
          <p:cNvPr id="10" name="Group 9"/>
          <p:cNvGrpSpPr/>
          <p:nvPr/>
        </p:nvGrpSpPr>
        <p:grpSpPr>
          <a:xfrm>
            <a:off x="9463234" y="6293428"/>
            <a:ext cx="2728766" cy="564572"/>
            <a:chOff x="3468834" y="2515178"/>
            <a:chExt cx="2728766" cy="564572"/>
          </a:xfrm>
        </p:grpSpPr>
        <p:pic>
          <p:nvPicPr>
            <p:cNvPr id="11" name="Picture 10"/>
            <p:cNvPicPr>
              <a:picLocks noChangeAspect="1"/>
            </p:cNvPicPr>
            <p:nvPr/>
          </p:nvPicPr>
          <p:blipFill>
            <a:blip r:embed="rId2"/>
            <a:stretch>
              <a:fillRect/>
            </a:stretch>
          </p:blipFill>
          <p:spPr>
            <a:xfrm rot="5400000">
              <a:off x="4550931" y="1433081"/>
              <a:ext cx="564572" cy="2728766"/>
            </a:xfrm>
            <a:prstGeom prst="rect">
              <a:avLst/>
            </a:prstGeom>
          </p:spPr>
        </p:pic>
        <p:pic>
          <p:nvPicPr>
            <p:cNvPr id="12" name="Picture 11"/>
            <p:cNvPicPr>
              <a:picLocks noChangeAspect="1"/>
            </p:cNvPicPr>
            <p:nvPr/>
          </p:nvPicPr>
          <p:blipFill>
            <a:blip r:embed="rId3"/>
            <a:stretch>
              <a:fillRect/>
            </a:stretch>
          </p:blipFill>
          <p:spPr>
            <a:xfrm>
              <a:off x="5283200" y="2641710"/>
              <a:ext cx="874615" cy="349140"/>
            </a:xfrm>
            <a:prstGeom prst="rect">
              <a:avLst/>
            </a:prstGeom>
          </p:spPr>
        </p:pic>
      </p:grpSp>
      <p:pic>
        <p:nvPicPr>
          <p:cNvPr id="15" name="Picture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17579" y="224124"/>
            <a:ext cx="1732498" cy="1732498"/>
          </a:xfrm>
          <a:prstGeom prst="rect">
            <a:avLst/>
          </a:prstGeom>
        </p:spPr>
      </p:pic>
    </p:spTree>
    <p:extLst>
      <p:ext uri="{BB962C8B-B14F-4D97-AF65-F5344CB8AC3E}">
        <p14:creationId xmlns:p14="http://schemas.microsoft.com/office/powerpoint/2010/main" val="19547778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3043670" y="869950"/>
            <a:ext cx="5924550" cy="5701145"/>
            <a:chOff x="2840181" y="380999"/>
            <a:chExt cx="6144491" cy="6144491"/>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40181" y="380999"/>
              <a:ext cx="6144491" cy="6144491"/>
            </a:xfrm>
            <a:prstGeom prst="rect">
              <a:avLst/>
            </a:prstGeom>
          </p:spPr>
        </p:pic>
        <p:sp>
          <p:nvSpPr>
            <p:cNvPr id="6" name="Rounded Rectangle 5"/>
            <p:cNvSpPr/>
            <p:nvPr/>
          </p:nvSpPr>
          <p:spPr>
            <a:xfrm>
              <a:off x="3474720" y="1876508"/>
              <a:ext cx="1077402" cy="409492"/>
            </a:xfrm>
            <a:prstGeom prst="roundRect">
              <a:avLst/>
            </a:prstGeom>
            <a:solidFill>
              <a:srgbClr val="F4D5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smtClean="0"/>
                <a:t>IDEAS? </a:t>
              </a:r>
              <a:endParaRPr lang="en-GB" sz="2000" b="1" dirty="0"/>
            </a:p>
          </p:txBody>
        </p:sp>
      </p:grpSp>
      <p:sp>
        <p:nvSpPr>
          <p:cNvPr id="8" name="Rounded Rectangle 7"/>
          <p:cNvSpPr/>
          <p:nvPr/>
        </p:nvSpPr>
        <p:spPr>
          <a:xfrm>
            <a:off x="673100" y="1337122"/>
            <a:ext cx="1797050" cy="825500"/>
          </a:xfrm>
          <a:prstGeom prst="roundRect">
            <a:avLst/>
          </a:prstGeom>
          <a:solidFill>
            <a:srgbClr val="F4D53C"/>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What? </a:t>
            </a:r>
            <a:endParaRPr lang="en-GB" b="1" dirty="0">
              <a:solidFill>
                <a:schemeClr val="bg1"/>
              </a:solidFill>
            </a:endParaRPr>
          </a:p>
        </p:txBody>
      </p:sp>
      <p:sp>
        <p:nvSpPr>
          <p:cNvPr id="10" name="Rounded Rectangle 9"/>
          <p:cNvSpPr/>
          <p:nvPr/>
        </p:nvSpPr>
        <p:spPr>
          <a:xfrm>
            <a:off x="9531350" y="3146872"/>
            <a:ext cx="1797050" cy="825500"/>
          </a:xfrm>
          <a:prstGeom prst="roundRect">
            <a:avLst/>
          </a:prstGeom>
          <a:solidFill>
            <a:srgbClr val="F4D53C"/>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When? </a:t>
            </a:r>
            <a:endParaRPr lang="en-GB" b="1" dirty="0">
              <a:solidFill>
                <a:schemeClr val="bg1"/>
              </a:solidFill>
            </a:endParaRPr>
          </a:p>
        </p:txBody>
      </p:sp>
      <p:sp>
        <p:nvSpPr>
          <p:cNvPr id="11" name="Rounded Rectangle 10"/>
          <p:cNvSpPr/>
          <p:nvPr/>
        </p:nvSpPr>
        <p:spPr>
          <a:xfrm>
            <a:off x="9531350" y="4950272"/>
            <a:ext cx="1797050" cy="825500"/>
          </a:xfrm>
          <a:prstGeom prst="roundRect">
            <a:avLst/>
          </a:prstGeom>
          <a:solidFill>
            <a:srgbClr val="F4D53C"/>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Where? </a:t>
            </a:r>
            <a:endParaRPr lang="en-GB" b="1" dirty="0">
              <a:solidFill>
                <a:schemeClr val="bg1"/>
              </a:solidFill>
            </a:endParaRPr>
          </a:p>
        </p:txBody>
      </p:sp>
      <p:sp>
        <p:nvSpPr>
          <p:cNvPr id="12" name="Rounded Rectangle 11"/>
          <p:cNvSpPr/>
          <p:nvPr/>
        </p:nvSpPr>
        <p:spPr>
          <a:xfrm>
            <a:off x="662709" y="3146872"/>
            <a:ext cx="1797050" cy="825500"/>
          </a:xfrm>
          <a:prstGeom prst="roundRect">
            <a:avLst/>
          </a:prstGeom>
          <a:solidFill>
            <a:srgbClr val="F4D53C"/>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How? </a:t>
            </a:r>
            <a:endParaRPr lang="en-GB" b="1" dirty="0">
              <a:solidFill>
                <a:schemeClr val="bg1"/>
              </a:solidFill>
            </a:endParaRPr>
          </a:p>
        </p:txBody>
      </p:sp>
      <p:sp>
        <p:nvSpPr>
          <p:cNvPr id="13" name="Rounded Rectangle 12"/>
          <p:cNvSpPr/>
          <p:nvPr/>
        </p:nvSpPr>
        <p:spPr>
          <a:xfrm>
            <a:off x="683491" y="4950272"/>
            <a:ext cx="1797050" cy="825500"/>
          </a:xfrm>
          <a:prstGeom prst="roundRect">
            <a:avLst/>
          </a:prstGeom>
          <a:solidFill>
            <a:srgbClr val="F4D53C"/>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Who? </a:t>
            </a:r>
            <a:endParaRPr lang="en-GB" b="1" dirty="0">
              <a:solidFill>
                <a:schemeClr val="bg1"/>
              </a:solidFill>
            </a:endParaRPr>
          </a:p>
        </p:txBody>
      </p:sp>
      <p:sp>
        <p:nvSpPr>
          <p:cNvPr id="14" name="Rounded Rectangle 13"/>
          <p:cNvSpPr/>
          <p:nvPr/>
        </p:nvSpPr>
        <p:spPr>
          <a:xfrm>
            <a:off x="9531350" y="1343472"/>
            <a:ext cx="1797050" cy="825500"/>
          </a:xfrm>
          <a:prstGeom prst="roundRect">
            <a:avLst/>
          </a:prstGeom>
          <a:solidFill>
            <a:srgbClr val="F4D53C"/>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Why? </a:t>
            </a:r>
            <a:endParaRPr lang="en-GB" b="1" dirty="0">
              <a:solidFill>
                <a:schemeClr val="bg1"/>
              </a:solidFill>
            </a:endParaRPr>
          </a:p>
        </p:txBody>
      </p:sp>
      <p:grpSp>
        <p:nvGrpSpPr>
          <p:cNvPr id="17" name="Group 16"/>
          <p:cNvGrpSpPr/>
          <p:nvPr/>
        </p:nvGrpSpPr>
        <p:grpSpPr>
          <a:xfrm>
            <a:off x="9463234" y="6293428"/>
            <a:ext cx="2728766" cy="564572"/>
            <a:chOff x="3468834" y="2515178"/>
            <a:chExt cx="2728766" cy="564572"/>
          </a:xfrm>
        </p:grpSpPr>
        <p:pic>
          <p:nvPicPr>
            <p:cNvPr id="18" name="Picture 17"/>
            <p:cNvPicPr>
              <a:picLocks noChangeAspect="1"/>
            </p:cNvPicPr>
            <p:nvPr/>
          </p:nvPicPr>
          <p:blipFill>
            <a:blip r:embed="rId3"/>
            <a:stretch>
              <a:fillRect/>
            </a:stretch>
          </p:blipFill>
          <p:spPr>
            <a:xfrm rot="5400000">
              <a:off x="4550931" y="1433081"/>
              <a:ext cx="564572" cy="2728766"/>
            </a:xfrm>
            <a:prstGeom prst="rect">
              <a:avLst/>
            </a:prstGeom>
          </p:spPr>
        </p:pic>
        <p:pic>
          <p:nvPicPr>
            <p:cNvPr id="19" name="Picture 18"/>
            <p:cNvPicPr>
              <a:picLocks noChangeAspect="1"/>
            </p:cNvPicPr>
            <p:nvPr/>
          </p:nvPicPr>
          <p:blipFill>
            <a:blip r:embed="rId4"/>
            <a:stretch>
              <a:fillRect/>
            </a:stretch>
          </p:blipFill>
          <p:spPr>
            <a:xfrm>
              <a:off x="5283200" y="2641710"/>
              <a:ext cx="874615" cy="349140"/>
            </a:xfrm>
            <a:prstGeom prst="rect">
              <a:avLst/>
            </a:prstGeom>
          </p:spPr>
        </p:pic>
      </p:grpSp>
      <p:sp>
        <p:nvSpPr>
          <p:cNvPr id="15" name="Rectangle 14"/>
          <p:cNvSpPr/>
          <p:nvPr/>
        </p:nvSpPr>
        <p:spPr>
          <a:xfrm>
            <a:off x="3405496" y="38953"/>
            <a:ext cx="5200897" cy="830997"/>
          </a:xfrm>
          <a:prstGeom prst="rect">
            <a:avLst/>
          </a:prstGeom>
        </p:spPr>
        <p:txBody>
          <a:bodyPr wrap="square">
            <a:spAutoFit/>
          </a:bodyPr>
          <a:lstStyle/>
          <a:p>
            <a:pPr algn="ctr"/>
            <a:r>
              <a:rPr lang="en-GB" sz="4800" dirty="0" smtClean="0">
                <a:solidFill>
                  <a:schemeClr val="accent1"/>
                </a:solidFill>
              </a:rPr>
              <a:t>Project Definition?</a:t>
            </a:r>
            <a:endParaRPr lang="en-GB" sz="4800" dirty="0" smtClean="0">
              <a:solidFill>
                <a:schemeClr val="accent1"/>
              </a:solidFill>
            </a:endParaRPr>
          </a:p>
        </p:txBody>
      </p:sp>
    </p:spTree>
    <p:extLst>
      <p:ext uri="{BB962C8B-B14F-4D97-AF65-F5344CB8AC3E}">
        <p14:creationId xmlns:p14="http://schemas.microsoft.com/office/powerpoint/2010/main" val="19405559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F1EC6C66121944B20E8A256E827A82" ma:contentTypeVersion="8" ma:contentTypeDescription="Create a new document." ma:contentTypeScope="" ma:versionID="924caef8481d9c107ade0d54c57e99dd">
  <xsd:schema xmlns:xsd="http://www.w3.org/2001/XMLSchema" xmlns:xs="http://www.w3.org/2001/XMLSchema" xmlns:p="http://schemas.microsoft.com/office/2006/metadata/properties" xmlns:ns3="3c121b61-e0ec-4f09-a282-b757bda1fb1d" targetNamespace="http://schemas.microsoft.com/office/2006/metadata/properties" ma:root="true" ma:fieldsID="f5fd383e346497865d3c18f16c02bc0e" ns3:_="">
    <xsd:import namespace="3c121b61-e0ec-4f09-a282-b757bda1fb1d"/>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Location"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c121b61-e0ec-4f09-a282-b757bda1fb1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D78AFAF-EAD3-4386-8A76-2160B1980EC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c121b61-e0ec-4f09-a282-b757bda1fb1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065E63C-3D57-4E91-AF87-2BFC317FFB1D}">
  <ds:schemaRefs>
    <ds:schemaRef ds:uri="http://purl.org/dc/terms/"/>
    <ds:schemaRef ds:uri="http://schemas.openxmlformats.org/package/2006/metadata/core-properties"/>
    <ds:schemaRef ds:uri="3c121b61-e0ec-4f09-a282-b757bda1fb1d"/>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647C25CB-9D07-40FD-A60A-84005D3CFFA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219</TotalTime>
  <Words>572</Words>
  <Application>Microsoft Office PowerPoint</Application>
  <PresentationFormat>Widescreen</PresentationFormat>
  <Paragraphs>95</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Britannic Bold</vt:lpstr>
      <vt:lpstr>Calibri</vt:lpstr>
      <vt:lpstr>Calibri Light</vt:lpstr>
      <vt:lpstr>Century Gothic</vt:lpstr>
      <vt:lpstr>Symbol</vt:lpstr>
      <vt:lpstr>Times New Roman</vt:lpstr>
      <vt:lpstr>Office Theme</vt:lpstr>
      <vt:lpstr>PowerPoint Presentation</vt:lpstr>
      <vt:lpstr>PowerPoint Presentation</vt:lpstr>
      <vt:lpstr>PowerPoint Presentation</vt:lpstr>
      <vt:lpstr>work based project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Gavin Traylor</dc:creator>
  <cp:lastModifiedBy>Gavin Traylor</cp:lastModifiedBy>
  <cp:revision>28</cp:revision>
  <dcterms:created xsi:type="dcterms:W3CDTF">2019-11-06T11:15:28Z</dcterms:created>
  <dcterms:modified xsi:type="dcterms:W3CDTF">2019-11-06T17:50:23Z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0x010100E2F1EC6C66121944B20E8A256E827A82</vt:lpwstr>
  </property>
</Properties>
</file>