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58"/>
  </p:normalViewPr>
  <p:slideViewPr>
    <p:cSldViewPr snapToGrid="0" snapToObjects="1">
      <p:cViewPr varScale="1">
        <p:scale>
          <a:sx n="120" d="100"/>
          <a:sy n="120" d="100"/>
        </p:scale>
        <p:origin x="80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13695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Good morning/afternoon. I am Viraj Chudasama, MSc Cyber Security and Digital Forensics.</a:t>
            </a:r>
          </a:p>
          <a:p>
            <a:pPr>
              <a:defRPr sz="1300">
                <a:latin typeface="LM Roman 10"/>
              </a:defRPr>
            </a:pPr>
            <a:r>
              <a:t>Today I present my dissertation: a proof-of-concept pipeline that turns Windows memory-forensics output into graphs, scores them with graph neural networks, and returns structured evidence for analyst review. Supervisor: Prof. Mohamed Ghanem.</a:t>
            </a:r>
          </a:p>
          <a:p>
            <a:pPr>
              <a:defRPr sz="1300">
                <a:latin typeface="LM Roman 10"/>
              </a:defRPr>
            </a:pPr>
            <a:r>
              <a:t>This is feasibility work on a small corpus—not a claim of production-grade detection.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Start with why memory matters: file scanners miss injection, hidden processes, and ephemeral C2.</a:t>
            </a:r>
          </a:p>
          <a:p>
            <a:pPr>
              <a:defRPr sz="1300">
                <a:latin typeface="LM Roman 10"/>
              </a:defRPr>
            </a:pPr>
            <a:r>
              <a:t>Volatility 3 gives rich artefacts but as many separate CSV tables—hard to compare 30+ samples manually.</a:t>
            </a:r>
          </a:p>
          <a:p>
            <a:pPr>
              <a:defRPr sz="1300">
                <a:latin typeface="LM Roman 10"/>
              </a:defRPr>
            </a:pPr>
            <a:r>
              <a:t>Walk through the four gaps: representation (relational behaviour), learning (structure beyond rules), explainability (evidence for analysts), reproducibility (manifests and contracts).</a:t>
            </a:r>
          </a:p>
          <a:p>
            <a:pPr>
              <a:defRPr sz="1300">
                <a:latin typeface="LM Roman 10"/>
              </a:defRPr>
            </a:pPr>
            <a:r>
              <a:t>Transition: the project addresses these with a full pipeline, not just a model script.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State the aim clearly: design and evaluate a graph-based DL pipeline for malware triage from memory forensics.</a:t>
            </a:r>
          </a:p>
          <a:p>
            <a:pPr>
              <a:defRPr sz="1300">
                <a:latin typeface="LM Roman 10"/>
              </a:defRPr>
            </a:pPr>
            <a:r>
              <a:t>Emphasise proof-of-concept—honest scope avoids overclaiming.</a:t>
            </a:r>
          </a:p>
          <a:p>
            <a:pPr>
              <a:defRPr sz="1300">
                <a:latin typeface="LM Roman 10"/>
              </a:defRPr>
            </a:pPr>
            <a:r>
              <a:t>Briefly map RQ1–RQ4: graph representation, useful relations, GNN + evidence, limitations on small noisy data.</a:t>
            </a:r>
          </a:p>
          <a:p>
            <a:pPr>
              <a:defRPr sz="1300">
                <a:latin typeface="LM Roman 10"/>
              </a:defRPr>
            </a:pPr>
            <a:r>
              <a:t>Mention Sommer &amp; Paxson [10]: evaluation design matters as much as the algorithm on security data.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Situate the work: memory forensics textbooks and Volatility [2][3]; dynamic malware surveys [1].</a:t>
            </a:r>
          </a:p>
          <a:p>
            <a:pPr>
              <a:defRPr sz="1300">
                <a:latin typeface="LM Roman 10"/>
              </a:defRPr>
            </a:pPr>
            <a:r>
              <a:t>GNN foundations [5][6] and PyTorch Geometric [7]; one-class learning for open-world detection [8].</a:t>
            </a:r>
          </a:p>
          <a:p>
            <a:pPr>
              <a:defRPr sz="1300">
                <a:latin typeface="LM Roman 10"/>
              </a:defRPr>
            </a:pPr>
            <a:r>
              <a:t>The gap: few end-to-end, reproducible links from Volatility CSVs → heterogeneous graphs → GNN → uncertainty-aware JSON evidence.</a:t>
            </a:r>
          </a:p>
          <a:p>
            <a:pPr>
              <a:defRPr sz="1300">
                <a:latin typeface="LM Roman 10"/>
              </a:defRPr>
            </a:pPr>
            <a:r>
              <a:t>You are not claiming to invent GNNs—you are integrating them for this forensic setting.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Walk the pipeline top-down—this mirrors Figure in Chapter 4.</a:t>
            </a:r>
          </a:p>
          <a:p>
            <a:pPr>
              <a:defRPr sz="1300">
                <a:latin typeface="LM Roman 10"/>
              </a:defRPr>
            </a:pPr>
            <a:r>
              <a:t>Stress inspectable artefacts at every stage: analysts can trust extraction even if they question one score.</a:t>
            </a:r>
          </a:p>
          <a:p>
            <a:pPr>
              <a:defRPr sz="1300">
                <a:latin typeface="LM Roman 10"/>
              </a:defRPr>
            </a:pPr>
            <a:r>
              <a:t>Manifest is the dataset index; GNN outputs triage state plus evidence JSON.</a:t>
            </a:r>
          </a:p>
          <a:p>
            <a:pPr>
              <a:defRPr sz="1300">
                <a:latin typeface="LM Roman 10"/>
              </a:defRPr>
            </a:pPr>
            <a:r>
              <a:t>Optional dashboard mentioned for operational scanning—secondary to the research pipeline.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Explain why heterogeneous graphs: processes, VAD regions, DLLs, network objects match how analysts think.</a:t>
            </a:r>
          </a:p>
          <a:p>
            <a:pPr>
              <a:defRPr sz="1300">
                <a:latin typeface="LM Roman 10"/>
              </a:defRPr>
            </a:pPr>
            <a:r>
              <a:t>Intent edges add security semantics (injection, C2, persistence)—aligned with ATT&amp;CK [4].</a:t>
            </a:r>
          </a:p>
          <a:p>
            <a:pPr>
              <a:defRPr sz="1300">
                <a:latin typeface="LM Roman 10"/>
              </a:defRPr>
            </a:pPr>
            <a:r>
              <a:t>Graph-level attributes feed GIN/GINE; mention leakage-control profile that masks rule-derived manifest fields during training.</a:t>
            </a:r>
          </a:p>
          <a:p>
            <a:pPr>
              <a:defRPr sz="1300">
                <a:latin typeface="LM Roman 10"/>
              </a:defRPr>
            </a:pPr>
            <a:r>
              <a:t>If asked about scale: graphs range from ~86 nodes (MyDoom) to 27k+ nodes (large ransomware families).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Two corpora—do not conflate them:</a:t>
            </a:r>
            <a:br/>
            <a:r>
              <a:t>• extracted_data (n=30): paired families, descriptive stats and figures in Chapter 6.</a:t>
            </a:r>
            <a:br/>
            <a:r>
              <a:t>• extracted_csvs (n=43): primary ML evaluation—25 malware / 18 benign-labelled rows.</a:t>
            </a:r>
          </a:p>
          <a:p>
            <a:pPr>
              <a:defRPr sz="1300">
                <a:latin typeface="LM Roman 10"/>
              </a:defRPr>
            </a:pPr>
            <a:r>
              <a:t>Three tracks: Track 1 exploratory CV only; Track 2 binary GINE; Track 3 dual one-class fusion.</a:t>
            </a:r>
          </a:p>
          <a:p>
            <a:pPr>
              <a:defRPr sz="1300">
                <a:latin typeface="LM Roman 10"/>
              </a:defRPr>
            </a:pPr>
            <a:r>
              <a:t>Family-grouped splits and governance columns (benign_subtype, train_eligible) support honest evaluation.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THIS IS THE HEADLINE—spend time here.</a:t>
            </a:r>
          </a:p>
          <a:p>
            <a:pPr>
              <a:defRPr sz="1300">
                <a:latin typeface="LM Roman 10"/>
              </a:defRPr>
            </a:pPr>
            <a:r>
              <a:t>The strongest result is not F1—it is label–signal mismatch: NoVirus folder names do not mean clean memory.</a:t>
            </a:r>
          </a:p>
          <a:p>
            <a:pPr>
              <a:defRPr sz="1300">
                <a:latin typeface="LM Roman 10"/>
              </a:defRPr>
            </a:pPr>
            <a:r>
              <a:t>On n=30 descriptive corpus: all 15 benign-labelled rows flagged uncertain=True; rule triage still HIGH/CRITICAL on most.</a:t>
            </a:r>
          </a:p>
          <a:p>
            <a:pPr>
              <a:defRPr sz="1300">
                <a:latin typeface="LM Roman 10"/>
              </a:defRPr>
            </a:pPr>
            <a:r>
              <a:t>Implication for ML and operations: report uncertainty; do not treat folder names as ground truth.</a:t>
            </a:r>
          </a:p>
          <a:p>
            <a:pPr>
              <a:defRPr sz="1300">
                <a:latin typeface="LM Roman 10"/>
              </a:defRPr>
            </a:pPr>
            <a:r>
              <a:t>This is defensible MSc-level empirical contribution even when detection metrics are modest.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Track 2: calibrated binary GINE on n=43.</a:t>
            </a:r>
          </a:p>
          <a:p>
            <a:pPr>
              <a:defRPr sz="1300">
                <a:latin typeface="LM Roman 10"/>
              </a:defRPr>
            </a:pPr>
            <a:r>
              <a:t>Latest run: mixed triage—25 likely_benign, 16 likely_malicious, 2 ambiguous (not full saturation).</a:t>
            </a:r>
          </a:p>
          <a:p>
            <a:pPr>
              <a:defRPr sz="1300">
                <a:latin typeface="LM Roman 10"/>
              </a:defRPr>
            </a:pPr>
            <a:r>
              <a:t>Decisive accuracy ~54%; recall ~44% on malware—modest separability. Validation AUROC 0.44 on strict split.</a:t>
            </a:r>
          </a:p>
          <a:p>
            <a:pPr>
              <a:defRPr sz="1300">
                <a:latin typeface="LM Roman 10"/>
              </a:defRPr>
            </a:pPr>
            <a:r>
              <a:t>Confusion: TN=11, FP=5, FN=14, TP=11—many malware rows classified likely_benign.</a:t>
            </a:r>
          </a:p>
          <a:p>
            <a:pPr>
              <a:defRPr sz="1300">
                <a:latin typeface="LM Roman 10"/>
              </a:defRPr>
            </a:pPr>
            <a:r>
              <a:t>Frame honestly: triage behaviour and feasibility, not production AV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Track 3: malware + benign one-class models fused with heuristic risk and calibrated abstention [8][9].</a:t>
            </a:r>
          </a:p>
          <a:p>
            <a:pPr>
              <a:defRPr sz="1300">
                <a:latin typeface="LM Roman 10"/>
              </a:defRPr>
            </a:pPr>
            <a:r>
              <a:t>42/43 routed to needs_analyst_review; zero decisive likely_malicious/benign—by design when scores overlap.</a:t>
            </a:r>
          </a:p>
          <a:p>
            <a:pPr>
              <a:defRPr sz="1300">
                <a:latin typeface="LM Roman 10"/>
              </a:defRPr>
            </a:pPr>
            <a:r>
              <a:t>No confusion matrix shown in dissertation because there are no decisive classes to compare.</a:t>
            </a:r>
          </a:p>
          <a:p>
            <a:pPr>
              <a:defRPr sz="1300">
                <a:latin typeface="LM Roman 10"/>
              </a:defRPr>
            </a:pPr>
            <a:r>
              <a:t>Gate ablation: calibrated preset vs legacy OR—shows abstention tuning matters.</a:t>
            </a:r>
          </a:p>
          <a:p>
            <a:pPr>
              <a:defRPr sz="1300">
                <a:latin typeface="LM Roman 10"/>
              </a:defRPr>
            </a:pPr>
            <a:r>
              <a:t>Message: system surfaces ambiguity for analysts instead of forcing wrong binary verdicts.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Evidence JSON: top attributes, nodes, edges, short narrative—supports analyst workflow.</a:t>
            </a:r>
          </a:p>
          <a:p>
            <a:pPr>
              <a:defRPr sz="1300">
                <a:latin typeface="LM Roman 10"/>
              </a:defRPr>
            </a:pPr>
            <a:r>
              <a:t>Manifest is the reproducibility backbone; appendix lists exact commands to rebuild tables and figures.</a:t>
            </a:r>
          </a:p>
          <a:p>
            <a:pPr>
              <a:defRPr sz="1300">
                <a:latin typeface="LM Roman 10"/>
              </a:defRPr>
            </a:pPr>
            <a:r>
              <a:t>Scripts read outputs/ JSON and regenerate LaTeX—numbers in the thesis trace to artefacts.</a:t>
            </a:r>
          </a:p>
          <a:p>
            <a:pPr>
              <a:defRPr sz="1300">
                <a:latin typeface="LM Roman 10"/>
              </a:defRPr>
            </a:pPr>
            <a:r>
              <a:t>Future work: GNNExplainer [11] for subgraph-level explanations.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Be proactive—examiners respect honest limits.</a:t>
            </a:r>
          </a:p>
          <a:p>
            <a:pPr>
              <a:defRPr sz="1300">
                <a:latin typeface="LM Roman 10"/>
              </a:defRPr>
            </a:pPr>
            <a:r>
              <a:t>Small n (30/43); high graph-size variance; no clean enterprise benign manifold yet.</a:t>
            </a:r>
          </a:p>
          <a:p>
            <a:pPr>
              <a:defRPr sz="1300">
                <a:latin typeface="LM Roman 10"/>
              </a:defRPr>
            </a:pPr>
            <a:r>
              <a:t>Binary recall weak on malware; two-model abstains almost everywhere.</a:t>
            </a:r>
          </a:p>
          <a:p>
            <a:pPr>
              <a:defRPr sz="1300">
                <a:latin typeface="LM Roman 10"/>
              </a:defRPr>
            </a:pPr>
            <a:r>
              <a:t>Rule-derived features couple heuristics and learning—leakage ablations partially address this.</a:t>
            </a:r>
          </a:p>
          <a:p>
            <a:pPr>
              <a:defRPr sz="1300">
                <a:latin typeface="LM Roman 10"/>
              </a:defRPr>
            </a:pPr>
            <a:r>
              <a:t>Sommer &amp; Paxson [10]: closed-world ML assumptions break on noisy security data.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Summarise three pillars: (1) reproducible pipeline, (2) label–signal mismatch finding, (3) abstention-first triage on small corpus.</a:t>
            </a:r>
          </a:p>
          <a:p>
            <a:pPr>
              <a:defRPr sz="1300">
                <a:latin typeface="LM Roman 10"/>
              </a:defRPr>
            </a:pPr>
            <a:r>
              <a:t>Future: clean-benign captures, held-out families, leakage profiles, attack subgraphs, stronger baselines.</a:t>
            </a:r>
          </a:p>
          <a:p>
            <a:pPr>
              <a:defRPr sz="1300">
                <a:latin typeface="LM Roman 10"/>
              </a:defRPr>
            </a:pPr>
            <a:r>
              <a:t>Thank the examiner and supervisor; invite questions.</a:t>
            </a:r>
          </a:p>
          <a:p>
            <a:pPr>
              <a:defRPr sz="1300">
                <a:latin typeface="LM Roman 10"/>
              </a:defRPr>
            </a:pPr>
            <a:r>
              <a:t>If asked 'did it work?': yes as engineering and empirical characterisation; no as production detector.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 sz="1300">
                <a:latin typeface="LM Roman 10"/>
              </a:defRPr>
            </a:pPr>
            <a:r>
              <a:t>References slide—only cite if asked. Key papers: Egele survey [1], Volatility [3], GNN [5][6], Deep SVDD [8], calibration [9], Sommer outside closed world [10].</a:t>
            </a:r>
          </a:p>
          <a:p>
            <a:pPr>
              <a:defRPr sz="1300">
                <a:latin typeface="LM Roman 10"/>
              </a:defRPr>
            </a:pPr>
            <a:r>
              <a:t>All references use IEEE numbered style matching the dissertation bibliography.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1097280" y="1417320"/>
            <a:ext cx="9966960" cy="2286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097280" y="4434840"/>
            <a:ext cx="9966960" cy="2286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291354" y="1874519"/>
            <a:ext cx="11578812" cy="89255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400" b="1" i="0">
                <a:solidFill>
                  <a:srgbClr val="000000"/>
                </a:solidFill>
                <a:latin typeface="LM Roman 10"/>
              </a:defRPr>
            </a:pPr>
            <a:r>
              <a:rPr dirty="0"/>
              <a:t>Graph-Based Deep Learning for Malware Detection</a:t>
            </a:r>
          </a:p>
          <a:p>
            <a:pPr algn="ctr"/>
            <a:r>
              <a:rPr dirty="0"/>
              <a:t>Using Windows Memory Forensics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4709160"/>
            <a:ext cx="1033272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700" b="0" i="0">
                <a:solidFill>
                  <a:srgbClr val="444444"/>
                </a:solidFill>
                <a:latin typeface="LM Roman 10"/>
              </a:defRPr>
            </a:pPr>
            <a:r>
              <a:t>VIRAJ RAJESHBHAI CHUDASAMA</a:t>
            </a:r>
          </a:p>
          <a:p>
            <a:pPr algn="ctr">
              <a:defRPr sz="1700" b="0" i="0">
                <a:solidFill>
                  <a:srgbClr val="444444"/>
                </a:solidFill>
                <a:latin typeface="LM Roman 10"/>
              </a:defRPr>
            </a:pPr>
            <a:r>
              <a:t>MSc Cyber Security &amp; Digital Forensics</a:t>
            </a:r>
          </a:p>
          <a:p>
            <a:pPr algn="ctr">
              <a:defRPr sz="1700" b="0" i="0">
                <a:solidFill>
                  <a:srgbClr val="444444"/>
                </a:solidFill>
                <a:latin typeface="LM Roman 10"/>
              </a:defRPr>
            </a:pPr>
            <a:r>
              <a:t>Supervisor: Prof. Mohamed Ghanem  ·  May 2026</a:t>
            </a:r>
          </a:p>
          <a:p>
            <a:pPr algn="ctr">
              <a:defRPr sz="1700" b="0" i="0">
                <a:solidFill>
                  <a:srgbClr val="444444"/>
                </a:solidFill>
                <a:latin typeface="LM Roman 10"/>
              </a:defRPr>
            </a:pPr>
            <a:r>
              <a:t>University of Wales Trinity Saint David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Motivation &amp; Problem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Malware hides in live memory: injection, covert processes, short-lived C2 [1], [4].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Volatility 3 produces rich but fragmented CSV artefacts—hard to compare at scale [2], [3].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Four gaps addressed: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Representation — behaviour is relational, not flat tables.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Learning — rules alone miss structural patterns across snapshots.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Explainability — analysts need evidence, not only a label [12].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Reproducibility — manifests, contracts, and versioned artefacts.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Research Aim &amp; Questions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Aim: Design and evaluate a graph-based deep learning pipeline for malware triage from Windows memory forensics (proof-of-concept, not production AV).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RQ1: How can memory artefacts be represented as a graph?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RQ2: Which entities and relationships are most useful?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RQ3: How can GNNs support detection with readable evidence?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RQ4: What limitations appear on a small, noisy corpus? [10]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Related Work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Memory forensics: plugin-based artefact extraction and manual triage [2], [3].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Malware analysis surveys: dynamic behaviour dominates modern threats [1].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Graph ML: GNNs combine node features and topology [5], [6]; GINE for edge-aware graphs.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One-class / anomaly detection for open-world security [8].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Gap: Few reproducible pipelines join Volatility extraction → heterogeneous graphs → GNN scoring → uncertainty-aware analyst evidence.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System Pipeline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End-to-end flow: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Memory dump → Volatility 3 plugins → CSV artefacts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→ heterogeneous graph (graph.pkl / graph.json)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→ rule-based triage + graph attributes → dataset manifest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→ GNN models (PyTorch Geometric [7]) → triage state + JSON evidence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→ optional dashboard / analyst review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Each stage writes inspectable artefacts; pipeline health flags recorded per sample.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Graph Design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Node types: processes, memory regions (VAD), DLLs, network objects, handles, etc.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Edges: ownership, parent–child, injection, C2 intent, persistence, credential access.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Intent edges align with ATT&amp;CK-style behaviour (e.g. T1055 injection) [4].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Graph-level attributes: injection counts, C2 connections, triage verdicts, motif scores.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Leakage-control profile (no_manifest_leakage) masks rule-derived fields during training.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Dataset &amp; Evaluation Design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Dual corpora: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extracted_data (n=30): 15 paired malware families — descriptive stats &amp; figures.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extracted_csvs (n=43): primary ML set — 25 malware / 18 benign-labelled rows.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Three tracks: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Track 1 — exploratory family-grouped GNN CV (design only; not ranked numerically).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Track 2 — calibrated binary GINE classifier [9].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Track 3 — malware + benign one-class models with abstention fusion [8].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Grouped splits by family; governance fields (benign_subtype, train_eligible).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Central Finding: Label–Signal Mismatch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61872"/>
            <a:ext cx="109728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0" i="1">
                <a:solidFill>
                  <a:srgbClr val="444444"/>
                </a:solidFill>
                <a:latin typeface="LM Roman 10"/>
              </a:defRPr>
            </a:pPr>
            <a:r>
              <a:t>Headline contribution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Primary empirical result — not a high detection F1 score.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On extracted_data (n=30): all 15 benign-labelled (NoVirus) rows flagged uncertain=True.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Rule-based triage reports HIGH/CRITICAL on most NoVirus controls (injections, C2, scores).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Folder names are an imperfect proxy for ground truth in memory forensics.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Implication: uncertainty must be reported; forced binary labels mislead evaluation [9], [10].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Track 2: Binary GNN Results (n=43)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Triage states (latest outputs/ run):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likely_benign: 25  |  likely_malicious: 16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  • high_risk_ambiguous: 1  |  low_risk_ambiguous: 1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Decisive coverage: 95.3% (41/43 rows).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Decisive accuracy: 53.7%  |  Precision: 68.8%  |  Recall: 44.0%  |  F1: 53.7%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Confusion (decisive): TN=11, FP=5, FN=14, TP=11.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Hold-out validation AUROC: 0.44 — modest separability on strict split.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Track 3: Two-Model Fusion (n=43)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Malware one-class + benign one-class + heuristic risk + calibrated abstention [8], [9].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Triage: needs_analyst_review = 42  |  anomalous_unknown = 1.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Review routing rate: 97.7%  |  Decisive coverage: 0%.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No confusion matrix — zero decisive likely_malicious / likely_benign assignments.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Interpretation: overlapping conformity scores → abstention-first triage, not automation.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Gate ablation: calibrated preset gates 42/43 rows vs legacy OR (43/43).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Explainability &amp; Reproducibility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Evidence JSON: top graph attributes, important nodes/edges, narratives, confidence.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Manifest columns: label, family, graph size, uncertain, benign_subtype, train_eligible.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Scripts regenerate LaTeX tables and figures from outputs/ JSON.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Appendix documents full reproduction commands (build, train, analyse, evaluate).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Future: GNNExplainer-style subgraph explanations [11].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Limitations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Small corpora: n=30 descriptive, n=43 ML — high variance under grouped CV [10].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No clean enterprise benign manifold (clean_benign) for strict one-class training.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Binary recall on malware only 44% on decisive rows; two-model routes almost all to review.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Graph-size variance spans 86–27,362 nodes (MyDoom pair vs ransomware families).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Rule-derived graph attributes couple heuristics and learning.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Honest scope: feasibility and triage behaviour — not production detection claims.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Conclusions &amp; Future Work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10789920" cy="4937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Built a reproducible Volatility → graph → GNN → evidence pipeline.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Showed systematic label–signal mismatch on benign memory baselines.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Demonstrated mixed binary routing and abstention-heavy two-model fusion.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Future: expand clean-benign corpus; family-held-out CV; leakage ablations; attack-centred subgraphs; GNNExplainer [11]; EDR / gradient-boosting baselines.</a:t>
            </a:r>
          </a:p>
          <a:p>
            <a:pPr>
              <a:lnSpc>
                <a:spcPct val="120000"/>
              </a:lnSpc>
              <a:spcAft>
                <a:spcPts val="768"/>
              </a:spcAft>
              <a:defRPr sz="2000" b="0" i="0">
                <a:solidFill>
                  <a:srgbClr val="111111"/>
                </a:solidFill>
                <a:latin typeface="LM Roman 10"/>
              </a:defRPr>
            </a:pPr>
            <a:r>
              <a:t>Thank you — questions welcome.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3152" cy="6858000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411480"/>
            <a:ext cx="1097280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 i="0">
                <a:solidFill>
                  <a:srgbClr val="000000"/>
                </a:solidFill>
                <a:latin typeface="LM Roman 10"/>
              </a:defRPr>
            </a:pPr>
            <a:r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170432"/>
            <a:ext cx="10927080" cy="16459"/>
          </a:xfrm>
          <a:prstGeom prst="rect">
            <a:avLst/>
          </a:prstGeom>
          <a:solidFill>
            <a:srgbClr val="7A1E2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261872"/>
            <a:ext cx="109728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0" i="1">
                <a:solidFill>
                  <a:srgbClr val="444444"/>
                </a:solidFill>
                <a:latin typeface="LM Roman 10"/>
              </a:defRPr>
            </a:pPr>
            <a:r>
              <a:t>IEEE numbered bibliography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1691640"/>
            <a:ext cx="11064240" cy="4892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[1] M. Egele et al., "A survey on automated dynamic malware-analysis techniques and tools," ACM Comput. Surv., vol. 44, no. 2, pp. 1–42, 2012.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[2] M. H. Ligh et al., The Art of Memory Forensics. Indianapolis, IN, USA: Wiley, 2014.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[3] The Volatility Foundation, "Volatility 3 Documentation," 2026. [Online]. Available: https://volatility3.readthedocs.io/. Accessed: May 28, 2026.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[4] MITRE, "MITRE ATT&amp;CK Enterprise Matrix," 2026. [Online]. Available: https://attack.mitre.org/. Accessed: May 28, 2026.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[5] W. L. Hamilton, Graph Representation Learning. San Rafael, CA, USA: Morgan &amp; Claypool, 2020.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[6] K. Xu et al., "How powerful are graph neural networks?" in Proc. ICLR, 2019.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[7] M. Fey and J. E. Lenssen, "Fast graph representation learning with PyTorch Geometric," in ICLR Workshop on Representation Learning on Graphs and Manifolds, 2019.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[8] L. Ruff et al., "Deep one-class classification," in Proc. ICML, 2018, pp. 4393–4402.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[9] C. Guo et al., "On calibration of modern neural networks," in Proc. ICML, 2017, pp. 1321–1330.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[10] R. Sommer and V. Paxson, "Outside the closed world: On using machine learning for network intrusion detection," in Proc. IEEE S&amp;P, 2010, pp. 305–316.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[11] R. Ying et al., "GNNExplainer: Generating explanations for graph neural networks," in Proc. NeurIPS, vol. 32, 2019.</a:t>
            </a:r>
          </a:p>
          <a:p>
            <a:pPr>
              <a:lnSpc>
                <a:spcPct val="108000"/>
              </a:lnSpc>
              <a:spcAft>
                <a:spcPts val="500"/>
              </a:spcAft>
              <a:defRPr sz="1100" b="0" i="0">
                <a:solidFill>
                  <a:srgbClr val="111111"/>
                </a:solidFill>
                <a:latin typeface="LM Roman 10"/>
              </a:defRPr>
            </a:pPr>
            <a:r>
              <a:t>[12] R. Doshi-Velez and B. Kim, "Towards a rigorous science of interpretable machine learning," arXiv:1702.08608, 2017.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2500</Words>
  <Application>Microsoft Macintosh PowerPoint</Application>
  <PresentationFormat>Widescreen</PresentationFormat>
  <Paragraphs>160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Viraj Rajeshbhai Chudasama (2435000)</cp:lastModifiedBy>
  <cp:revision>2</cp:revision>
  <dcterms:created xsi:type="dcterms:W3CDTF">2013-01-27T09:14:16Z</dcterms:created>
  <dcterms:modified xsi:type="dcterms:W3CDTF">2026-06-06T01:24:06Z</dcterms:modified>
  <cp:category/>
</cp:coreProperties>
</file>