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media/image49.jpg" ContentType="image/unknown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62" r:id="rId5"/>
    <p:sldId id="260" r:id="rId6"/>
    <p:sldId id="261" r:id="rId7"/>
    <p:sldId id="263" r:id="rId8"/>
    <p:sldId id="264" r:id="rId9"/>
    <p:sldId id="266" r:id="rId10"/>
    <p:sldId id="267" r:id="rId11"/>
    <p:sldId id="268" r:id="rId12"/>
    <p:sldId id="269" r:id="rId13"/>
    <p:sldId id="271" r:id="rId14"/>
    <p:sldId id="259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02" autoAdjust="0"/>
    <p:restoredTop sz="95097" autoAdjust="0"/>
  </p:normalViewPr>
  <p:slideViewPr>
    <p:cSldViewPr snapToGrid="0">
      <p:cViewPr varScale="1">
        <p:scale>
          <a:sx n="80" d="100"/>
          <a:sy n="80" d="100"/>
        </p:scale>
        <p:origin x="72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984CD-4F44-4E28-BE4B-EF03FE1578F6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B73B7D-FDE2-41DE-89BE-143E040A7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160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08059D13-D82D-42C6-8C15-D2D21E3E803A}" type="datetime1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088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8B7EE-1140-4FB7-AAE0-364F34D16F2B}" type="datetime1">
              <a:rPr lang="en-US" smtClean="0"/>
              <a:t>1/6/2022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115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CDCA9-2D01-4C3A-ADBA-00A6188FDE1C}" type="datetime1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256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421F2-0C70-413B-BE01-67579E961303}" type="datetime1">
              <a:rPr lang="en-US" smtClean="0"/>
              <a:t>1/6/2022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503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DA62E-93A2-44EE-B683-4040126C8F82}" type="datetime1">
              <a:rPr lang="en-US" smtClean="0"/>
              <a:t>1/6/2022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979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BAFF2-A5DA-46A7-9013-1E047964F1C2}" type="datetime1">
              <a:rPr lang="en-US" smtClean="0"/>
              <a:t>1/6/2022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36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CC30A-0F18-4391-9BE2-FE94A57B70EA}" type="datetime1">
              <a:rPr lang="en-US" smtClean="0"/>
              <a:t>1/6/2022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570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42FE8-A34E-4147-926D-75FAD38BE24F}" type="datetime1">
              <a:rPr lang="en-US" smtClean="0"/>
              <a:t>1/6/2022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899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2B3D8-25F3-4A09-8962-33B05AF97413}" type="datetime1">
              <a:rPr lang="en-US" smtClean="0"/>
              <a:t>1/6/2022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791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B1C2-5B91-4429-94C6-961232A4EFA1}" type="datetime1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04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4193-00D2-45F9-8DC0-4C9D9CFF071B}" type="datetime1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274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DF12299C-6F9C-4135-9442-F0A6D13B005F}" type="datetime1">
              <a:rPr lang="en-US" smtClean="0"/>
              <a:t>1/6/2022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241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2.m4a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INF3-164_Britain_expects_that_you_too,_this_day,_will_do_your_duty_Artist_Forster.jpg" TargetMode="External"/><Relationship Id="rId13" Type="http://schemas.openxmlformats.org/officeDocument/2006/relationships/image" Target="../media/image8.jp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jpg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-sa/3.0/" TargetMode="External"/><Relationship Id="rId11" Type="http://schemas.openxmlformats.org/officeDocument/2006/relationships/hyperlink" Target="http://guerraenlauniversidad.blogspot.com/2017/10/como-comienza-una-guerra.html" TargetMode="External"/><Relationship Id="rId5" Type="http://schemas.openxmlformats.org/officeDocument/2006/relationships/hyperlink" Target="https://commons.wikimedia.org/wiki/File:Announcing_state_of_war_with_Germany_cph.3c32594.jpg" TargetMode="External"/><Relationship Id="rId15" Type="http://schemas.openxmlformats.org/officeDocument/2006/relationships/image" Target="../media/image4.png"/><Relationship Id="rId10" Type="http://schemas.openxmlformats.org/officeDocument/2006/relationships/hyperlink" Target="http://anglo-celtic-connections.blogspot.com/2015/10/1939-register-for-england-and-wales.html" TargetMode="External"/><Relationship Id="rId4" Type="http://schemas.openxmlformats.org/officeDocument/2006/relationships/image" Target="../media/image5.jpg"/><Relationship Id="rId9" Type="http://schemas.openxmlformats.org/officeDocument/2006/relationships/image" Target="../media/image7.JPG"/><Relationship Id="rId1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storyonthenet.com/authentichistory/1939-1945/2-homefront/5-pitching_in/index.html" TargetMode="External"/><Relationship Id="rId13" Type="http://schemas.openxmlformats.org/officeDocument/2006/relationships/image" Target="../media/image12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jpg"/><Relationship Id="rId12" Type="http://schemas.openxmlformats.org/officeDocument/2006/relationships/hyperlink" Target="https://creativecommons.org/licenses/by-sa/3.0/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c-nd/3.0/" TargetMode="External"/><Relationship Id="rId11" Type="http://schemas.openxmlformats.org/officeDocument/2006/relationships/hyperlink" Target="https://fr.xcv.wiki/wiki/Rationing_in_the_United_Kingdom" TargetMode="External"/><Relationship Id="rId5" Type="http://schemas.openxmlformats.org/officeDocument/2006/relationships/hyperlink" Target="http://m.bpb.de/internationales/europa/brexit/229081/zwischen-empire-und-europa" TargetMode="External"/><Relationship Id="rId15" Type="http://schemas.openxmlformats.org/officeDocument/2006/relationships/image" Target="../media/image4.png"/><Relationship Id="rId10" Type="http://schemas.openxmlformats.org/officeDocument/2006/relationships/image" Target="../media/image11.jpg"/><Relationship Id="rId4" Type="http://schemas.openxmlformats.org/officeDocument/2006/relationships/image" Target="../media/image9.jpg"/><Relationship Id="rId9" Type="http://schemas.openxmlformats.org/officeDocument/2006/relationships/hyperlink" Target="https://creativecommons.org/licenses/by-nc-sa/3.0/" TargetMode="External"/><Relationship Id="rId14" Type="http://schemas.openxmlformats.org/officeDocument/2006/relationships/hyperlink" Target="http://commons.wikimedia.org/wiki/File:INF3-96_Food_Production_Dig_for_Victory_Artist_Peter_Fraser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13" Type="http://schemas.openxmlformats.org/officeDocument/2006/relationships/hyperlink" Target="https://www.healthline.com/nutrition/how-much-green-tea-per-day" TargetMode="Externa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www.pxfuel.com/en/free-photo-eppbm" TargetMode="External"/><Relationship Id="rId12" Type="http://schemas.openxmlformats.org/officeDocument/2006/relationships/image" Target="../media/image17.jpg"/><Relationship Id="rId1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5.m4a"/><Relationship Id="rId16" Type="http://schemas.openxmlformats.org/officeDocument/2006/relationships/hyperlink" Target="https://creativecommons.org/licenses/by-nc-sa/3.0/" TargetMode="External"/><Relationship Id="rId1" Type="http://schemas.microsoft.com/office/2007/relationships/media" Target="../media/media5.m4a"/><Relationship Id="rId6" Type="http://schemas.openxmlformats.org/officeDocument/2006/relationships/image" Target="../media/image14.jpg"/><Relationship Id="rId11" Type="http://schemas.openxmlformats.org/officeDocument/2006/relationships/hyperlink" Target="http://foodista.com/recipe/CSXV6557/easy-christmas-ham-steak" TargetMode="External"/><Relationship Id="rId5" Type="http://schemas.openxmlformats.org/officeDocument/2006/relationships/hyperlink" Target="http://www.pngall.com/sugar-png" TargetMode="External"/><Relationship Id="rId15" Type="http://schemas.openxmlformats.org/officeDocument/2006/relationships/hyperlink" Target="https://www.publicdomainpictures.net/en/view-image.php?image=100093&amp;picture=eggs-in-a-basket" TargetMode="External"/><Relationship Id="rId10" Type="http://schemas.openxmlformats.org/officeDocument/2006/relationships/image" Target="../media/image16.jpg"/><Relationship Id="rId4" Type="http://schemas.openxmlformats.org/officeDocument/2006/relationships/image" Target="../media/image13.png"/><Relationship Id="rId9" Type="http://schemas.openxmlformats.org/officeDocument/2006/relationships/hyperlink" Target="http://cookslittlekitchen.blogspot.com/2012/02/canned-bacon.html" TargetMode="External"/><Relationship Id="rId14" Type="http://schemas.openxmlformats.org/officeDocument/2006/relationships/image" Target="../media/image18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13" Type="http://schemas.openxmlformats.org/officeDocument/2006/relationships/hyperlink" Target="https://creativecommons.org/licenses/by-nd/3.0/" TargetMode="Externa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://biodataofdrvhp.blogspot.com/2014/08/1920s-advertising.html" TargetMode="External"/><Relationship Id="rId12" Type="http://schemas.openxmlformats.org/officeDocument/2006/relationships/hyperlink" Target="https://creativecommons.org/licenses/by-nc/3.0/" TargetMode="External"/><Relationship Id="rId17" Type="http://schemas.openxmlformats.org/officeDocument/2006/relationships/image" Target="../media/image23.jpg"/><Relationship Id="rId2" Type="http://schemas.openxmlformats.org/officeDocument/2006/relationships/audio" Target="../media/media6.m4a"/><Relationship Id="rId16" Type="http://schemas.openxmlformats.org/officeDocument/2006/relationships/hyperlink" Target="https://www.flickr.com/photos/joebehr/5562495606/" TargetMode="External"/><Relationship Id="rId1" Type="http://schemas.microsoft.com/office/2007/relationships/media" Target="../media/media6.m4a"/><Relationship Id="rId6" Type="http://schemas.openxmlformats.org/officeDocument/2006/relationships/image" Target="../media/image20.jpg"/><Relationship Id="rId11" Type="http://schemas.openxmlformats.org/officeDocument/2006/relationships/hyperlink" Target="http://travelshopgirl.com/blog/fun-and-unusual-shopping-food-finds-in-sydney-australia" TargetMode="External"/><Relationship Id="rId5" Type="http://schemas.openxmlformats.org/officeDocument/2006/relationships/hyperlink" Target="http://laurelsfoodwriter.blogspot.com/2012/08/wondering.html" TargetMode="External"/><Relationship Id="rId15" Type="http://schemas.openxmlformats.org/officeDocument/2006/relationships/hyperlink" Target="https://creativecommons.org/licenses/by-nc-nd/3.0/" TargetMode="External"/><Relationship Id="rId10" Type="http://schemas.openxmlformats.org/officeDocument/2006/relationships/image" Target="../media/image22.jpg"/><Relationship Id="rId4" Type="http://schemas.openxmlformats.org/officeDocument/2006/relationships/image" Target="../media/image19.jpg"/><Relationship Id="rId9" Type="http://schemas.openxmlformats.org/officeDocument/2006/relationships/hyperlink" Target="http://theconversation.com/how-world-war-ii-rationing-gave-us-a-liking-for-spam-35975" TargetMode="External"/><Relationship Id="rId1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flickr.com/photos/drbexl-/4298886848" TargetMode="External"/><Relationship Id="rId13" Type="http://schemas.openxmlformats.org/officeDocument/2006/relationships/image" Target="../media/image27.jpg"/><Relationship Id="rId18" Type="http://schemas.openxmlformats.org/officeDocument/2006/relationships/image" Target="../media/image29.jpg"/><Relationship Id="rId26" Type="http://schemas.openxmlformats.org/officeDocument/2006/relationships/image" Target="../media/image33.jpg"/><Relationship Id="rId3" Type="http://schemas.openxmlformats.org/officeDocument/2006/relationships/slideLayout" Target="../slideLayouts/slideLayout7.xml"/><Relationship Id="rId21" Type="http://schemas.openxmlformats.org/officeDocument/2006/relationships/hyperlink" Target="http://english.stackexchange.com/questions/2455/etymology-of-spaghetti-and-gravy" TargetMode="External"/><Relationship Id="rId7" Type="http://schemas.openxmlformats.org/officeDocument/2006/relationships/image" Target="../media/image25.jpg"/><Relationship Id="rId12" Type="http://schemas.openxmlformats.org/officeDocument/2006/relationships/hyperlink" Target="https://creativecommons.org/licenses/by-sa/3.0/" TargetMode="External"/><Relationship Id="rId17" Type="http://schemas.openxmlformats.org/officeDocument/2006/relationships/hyperlink" Target="https://www.flickr.com/photos/dominicspics/4791406860" TargetMode="External"/><Relationship Id="rId25" Type="http://schemas.openxmlformats.org/officeDocument/2006/relationships/hyperlink" Target="https://blogs.lse.ac.uk/lsereviewofbooks/2015/01/09/book-review-first-world-hunger-revisited-graham-riches-and-tiina-silvasti/" TargetMode="External"/><Relationship Id="rId2" Type="http://schemas.openxmlformats.org/officeDocument/2006/relationships/audio" Target="../media/media7.m4a"/><Relationship Id="rId16" Type="http://schemas.openxmlformats.org/officeDocument/2006/relationships/image" Target="../media/image28.jpg"/><Relationship Id="rId20" Type="http://schemas.openxmlformats.org/officeDocument/2006/relationships/image" Target="../media/image30.jpg"/><Relationship Id="rId29" Type="http://schemas.openxmlformats.org/officeDocument/2006/relationships/hyperlink" Target="http://www.rootsimple.com/2009/12/land-girls/" TargetMode="External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/3.0/" TargetMode="External"/><Relationship Id="rId11" Type="http://schemas.openxmlformats.org/officeDocument/2006/relationships/hyperlink" Target="https://en.wikipedia.org/wiki/Patriotism" TargetMode="External"/><Relationship Id="rId24" Type="http://schemas.openxmlformats.org/officeDocument/2006/relationships/image" Target="../media/image32.jpg"/><Relationship Id="rId5" Type="http://schemas.openxmlformats.org/officeDocument/2006/relationships/hyperlink" Target="https://questioning-answers.blogspot.com/2016/12/big-data-taiwan-and-schizophrenia-risk.html" TargetMode="External"/><Relationship Id="rId15" Type="http://schemas.openxmlformats.org/officeDocument/2006/relationships/hyperlink" Target="https://creativecommons.org/licenses/by-nc-nd/3.0/" TargetMode="External"/><Relationship Id="rId23" Type="http://schemas.openxmlformats.org/officeDocument/2006/relationships/hyperlink" Target="https://www.mydiversekitchen.com/recipe/cottage-loaf" TargetMode="External"/><Relationship Id="rId28" Type="http://schemas.openxmlformats.org/officeDocument/2006/relationships/image" Target="../media/image34.jpg"/><Relationship Id="rId10" Type="http://schemas.openxmlformats.org/officeDocument/2006/relationships/image" Target="../media/image26.jpg"/><Relationship Id="rId19" Type="http://schemas.openxmlformats.org/officeDocument/2006/relationships/hyperlink" Target="https://en.wikipedia.org/wiki/Stout" TargetMode="External"/><Relationship Id="rId31" Type="http://schemas.openxmlformats.org/officeDocument/2006/relationships/image" Target="../media/image4.png"/><Relationship Id="rId4" Type="http://schemas.openxmlformats.org/officeDocument/2006/relationships/image" Target="../media/image24.jpg"/><Relationship Id="rId9" Type="http://schemas.openxmlformats.org/officeDocument/2006/relationships/hyperlink" Target="https://creativecommons.org/licenses/by-nc-sa/3.0/" TargetMode="External"/><Relationship Id="rId14" Type="http://schemas.openxmlformats.org/officeDocument/2006/relationships/hyperlink" Target="http://thechildrenswar.blogspot.com.au/2011/05/carrots.html" TargetMode="External"/><Relationship Id="rId22" Type="http://schemas.openxmlformats.org/officeDocument/2006/relationships/image" Target="../media/image31.jpeg"/><Relationship Id="rId27" Type="http://schemas.openxmlformats.org/officeDocument/2006/relationships/hyperlink" Target="https://en.wikipedia.org/wiki/Uncle_Ben%27s_Rice" TargetMode="External"/><Relationship Id="rId30" Type="http://schemas.openxmlformats.org/officeDocument/2006/relationships/hyperlink" Target="https://creativecommons.org/licenses/by-nc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eograph.org.uk/photo/3866320" TargetMode="External"/><Relationship Id="rId13" Type="http://schemas.openxmlformats.org/officeDocument/2006/relationships/hyperlink" Target="https://www.rootsimple.com/2009/12/land-girls/" TargetMode="External"/><Relationship Id="rId18" Type="http://schemas.openxmlformats.org/officeDocument/2006/relationships/image" Target="../media/image40.jpg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4.png"/><Relationship Id="rId7" Type="http://schemas.openxmlformats.org/officeDocument/2006/relationships/image" Target="../media/image36.jpg"/><Relationship Id="rId12" Type="http://schemas.openxmlformats.org/officeDocument/2006/relationships/image" Target="../media/image38.jpg"/><Relationship Id="rId17" Type="http://schemas.openxmlformats.org/officeDocument/2006/relationships/hyperlink" Target="https://ourworld.unu.edu/en/home-growing-produces-ten-times-the-food-of-arable-farms" TargetMode="External"/><Relationship Id="rId2" Type="http://schemas.openxmlformats.org/officeDocument/2006/relationships/audio" Target="../media/media8.m4a"/><Relationship Id="rId16" Type="http://schemas.openxmlformats.org/officeDocument/2006/relationships/image" Target="../media/image39.jpg"/><Relationship Id="rId20" Type="http://schemas.openxmlformats.org/officeDocument/2006/relationships/hyperlink" Target="http://commons.wikimedia.org/wiki/File:Britain's_Youth_Prepares-_Boys_Create_Allotments_on_Bomb_Sites,_London,_England,_1942_D8957.jpg" TargetMode="External"/><Relationship Id="rId1" Type="http://schemas.microsoft.com/office/2007/relationships/media" Target="../media/media8.m4a"/><Relationship Id="rId6" Type="http://schemas.openxmlformats.org/officeDocument/2006/relationships/hyperlink" Target="https://creativecommons.org/licenses/by-sa/3.0/" TargetMode="External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geograph.org.uk/photo/217560" TargetMode="External"/><Relationship Id="rId15" Type="http://schemas.openxmlformats.org/officeDocument/2006/relationships/hyperlink" Target="https://www.waltons.co.uk/blog/dig-to-victory-a-hundreds-years-on" TargetMode="External"/><Relationship Id="rId10" Type="http://schemas.openxmlformats.org/officeDocument/2006/relationships/hyperlink" Target="https://www.flickr.com/photos/drbexl-/4298885054/" TargetMode="External"/><Relationship Id="rId19" Type="http://schemas.openxmlformats.org/officeDocument/2006/relationships/image" Target="../media/image41.jpg"/><Relationship Id="rId4" Type="http://schemas.openxmlformats.org/officeDocument/2006/relationships/image" Target="../media/image35.jpg"/><Relationship Id="rId9" Type="http://schemas.openxmlformats.org/officeDocument/2006/relationships/image" Target="../media/image37.jpg"/><Relationship Id="rId1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justana-justana.blogspot.com/2010/02/carrots-good-for-your-sight-hoax-how-it.html" TargetMode="External"/><Relationship Id="rId13" Type="http://schemas.openxmlformats.org/officeDocument/2006/relationships/hyperlink" Target="http://flickr.com/photos/dave_fisher/4841419011" TargetMode="External"/><Relationship Id="rId18" Type="http://schemas.openxmlformats.org/officeDocument/2006/relationships/image" Target="../media/image48.jpeg"/><Relationship Id="rId26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21" Type="http://schemas.openxmlformats.org/officeDocument/2006/relationships/hyperlink" Target="https://creativecommons.org/licenses/by-nc-sa/3.0/" TargetMode="External"/><Relationship Id="rId7" Type="http://schemas.openxmlformats.org/officeDocument/2006/relationships/image" Target="../media/image43.jpg"/><Relationship Id="rId12" Type="http://schemas.openxmlformats.org/officeDocument/2006/relationships/image" Target="../media/image45.jpg"/><Relationship Id="rId17" Type="http://schemas.openxmlformats.org/officeDocument/2006/relationships/hyperlink" Target="https://www.flickr.com/photos/stml/2075347593" TargetMode="External"/><Relationship Id="rId25" Type="http://schemas.openxmlformats.org/officeDocument/2006/relationships/hyperlink" Target="https://pixabay.com/vectors/vegetables-cartoon-root-vegetables-29063/" TargetMode="External"/><Relationship Id="rId2" Type="http://schemas.openxmlformats.org/officeDocument/2006/relationships/audio" Target="../media/media9.m4a"/><Relationship Id="rId16" Type="http://schemas.openxmlformats.org/officeDocument/2006/relationships/image" Target="../media/image47.jpg"/><Relationship Id="rId20" Type="http://schemas.openxmlformats.org/officeDocument/2006/relationships/hyperlink" Target="http://www.authentichistory.com/1914-1920/2-homefront/1-propaganda/index.html" TargetMode="External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nc-nd/3.0/" TargetMode="External"/><Relationship Id="rId11" Type="http://schemas.openxmlformats.org/officeDocument/2006/relationships/hyperlink" Target="https://creativecommons.org/licenses/by/3.0/" TargetMode="External"/><Relationship Id="rId24" Type="http://schemas.openxmlformats.org/officeDocument/2006/relationships/image" Target="../media/image51.png"/><Relationship Id="rId5" Type="http://schemas.openxmlformats.org/officeDocument/2006/relationships/hyperlink" Target="https://www.flickr.com/photos/ilike/2736807530/" TargetMode="External"/><Relationship Id="rId15" Type="http://schemas.openxmlformats.org/officeDocument/2006/relationships/hyperlink" Target="https://www.flickr.com/photos/49195286@N00/4368458237" TargetMode="External"/><Relationship Id="rId23" Type="http://schemas.openxmlformats.org/officeDocument/2006/relationships/hyperlink" Target="http://thechildrenswar.blogspot.com/2011/05/carrots.html" TargetMode="External"/><Relationship Id="rId10" Type="http://schemas.openxmlformats.org/officeDocument/2006/relationships/hyperlink" Target="http://flickr.com/photos/andymag/7356984712" TargetMode="External"/><Relationship Id="rId19" Type="http://schemas.openxmlformats.org/officeDocument/2006/relationships/image" Target="../media/image49.jpg"/><Relationship Id="rId4" Type="http://schemas.openxmlformats.org/officeDocument/2006/relationships/image" Target="../media/image42.jpg"/><Relationship Id="rId9" Type="http://schemas.openxmlformats.org/officeDocument/2006/relationships/image" Target="../media/image44.jpg"/><Relationship Id="rId14" Type="http://schemas.openxmlformats.org/officeDocument/2006/relationships/image" Target="../media/image46.jpg"/><Relationship Id="rId22" Type="http://schemas.openxmlformats.org/officeDocument/2006/relationships/image" Target="../media/image50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thechildrenswar.blogspot.com/2012/12/victory-through-ministry-of-food_22.html" TargetMode="External"/><Relationship Id="rId13" Type="http://schemas.openxmlformats.org/officeDocument/2006/relationships/image" Target="../media/image56.jpeg"/><Relationship Id="rId18" Type="http://schemas.openxmlformats.org/officeDocument/2006/relationships/hyperlink" Target="https://creativecommons.org/licenses/by-nc-sa/3.0/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3.jpg"/><Relationship Id="rId12" Type="http://schemas.openxmlformats.org/officeDocument/2006/relationships/hyperlink" Target="https://thechildrenswar.blogspot.com/2011/03/well-eat-again-collection-of-recipes.html" TargetMode="External"/><Relationship Id="rId17" Type="http://schemas.openxmlformats.org/officeDocument/2006/relationships/hyperlink" Target="http://thegingercookies.blogspot.com/2010/06/blog-post_3434.html" TargetMode="External"/><Relationship Id="rId2" Type="http://schemas.openxmlformats.org/officeDocument/2006/relationships/audio" Target="../media/media10.m4a"/><Relationship Id="rId16" Type="http://schemas.openxmlformats.org/officeDocument/2006/relationships/image" Target="../media/image57.jpg"/><Relationship Id="rId1" Type="http://schemas.microsoft.com/office/2007/relationships/media" Target="../media/media10.m4a"/><Relationship Id="rId6" Type="http://schemas.openxmlformats.org/officeDocument/2006/relationships/hyperlink" Target="https://creativecommons.org/licenses/by-nc-nd/3.0/" TargetMode="External"/><Relationship Id="rId11" Type="http://schemas.openxmlformats.org/officeDocument/2006/relationships/image" Target="../media/image55.jpg"/><Relationship Id="rId5" Type="http://schemas.openxmlformats.org/officeDocument/2006/relationships/hyperlink" Target="https://thechildrenswar.blogspot.com/2011_10_01_archive.html" TargetMode="External"/><Relationship Id="rId15" Type="http://schemas.openxmlformats.org/officeDocument/2006/relationships/hyperlink" Target="https://creativecommons.org/licenses/by/3.0/" TargetMode="External"/><Relationship Id="rId10" Type="http://schemas.openxmlformats.org/officeDocument/2006/relationships/hyperlink" Target="https://journals.openedition.org/transatlantica/9725" TargetMode="External"/><Relationship Id="rId19" Type="http://schemas.openxmlformats.org/officeDocument/2006/relationships/image" Target="../media/image4.png"/><Relationship Id="rId4" Type="http://schemas.openxmlformats.org/officeDocument/2006/relationships/image" Target="../media/image52.jpg"/><Relationship Id="rId9" Type="http://schemas.openxmlformats.org/officeDocument/2006/relationships/image" Target="../media/image54.jpg"/><Relationship Id="rId14" Type="http://schemas.openxmlformats.org/officeDocument/2006/relationships/hyperlink" Target="http://scarc.library.oregonstate.edu/findingaids/?p=collections/findingaid&amp;id=1383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hotos/elzey/5701366111/" TargetMode="External"/><Relationship Id="rId13" Type="http://schemas.openxmlformats.org/officeDocument/2006/relationships/hyperlink" Target="http://www.freefoto.com/preview/15-43-67/Poppies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9.jpg"/><Relationship Id="rId12" Type="http://schemas.openxmlformats.org/officeDocument/2006/relationships/image" Target="../media/image61.jpg"/><Relationship Id="rId17" Type="http://schemas.openxmlformats.org/officeDocument/2006/relationships/image" Target="../media/image4.png"/><Relationship Id="rId2" Type="http://schemas.openxmlformats.org/officeDocument/2006/relationships/audio" Target="../media/media11.m4a"/><Relationship Id="rId16" Type="http://schemas.openxmlformats.org/officeDocument/2006/relationships/hyperlink" Target="https://creativecommons.org/licenses/by-nc-nd/3.0/" TargetMode="External"/><Relationship Id="rId1" Type="http://schemas.microsoft.com/office/2007/relationships/media" Target="../media/media11.m4a"/><Relationship Id="rId6" Type="http://schemas.openxmlformats.org/officeDocument/2006/relationships/hyperlink" Target="https://creativecommons.org/licenses/by-nc-sa/3.0/" TargetMode="External"/><Relationship Id="rId11" Type="http://schemas.openxmlformats.org/officeDocument/2006/relationships/hyperlink" Target="https://pixabay.com/photos/poppies-poppy-field-red-3800399/" TargetMode="External"/><Relationship Id="rId5" Type="http://schemas.openxmlformats.org/officeDocument/2006/relationships/hyperlink" Target="http://flickr.com/photos/roger/8231013958" TargetMode="External"/><Relationship Id="rId15" Type="http://schemas.openxmlformats.org/officeDocument/2006/relationships/hyperlink" Target="https://byronsmuse.wordpress.com/2015/06/12/claude-monet-poppies/" TargetMode="External"/><Relationship Id="rId10" Type="http://schemas.openxmlformats.org/officeDocument/2006/relationships/image" Target="../media/image60.jpg"/><Relationship Id="rId4" Type="http://schemas.openxmlformats.org/officeDocument/2006/relationships/image" Target="../media/image58.jpg"/><Relationship Id="rId9" Type="http://schemas.openxmlformats.org/officeDocument/2006/relationships/hyperlink" Target="https://creativecommons.org/licenses/by/3.0/" TargetMode="External"/><Relationship Id="rId14" Type="http://schemas.openxmlformats.org/officeDocument/2006/relationships/image" Target="../media/image62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13" Type="http://schemas.openxmlformats.org/officeDocument/2006/relationships/image" Target="../media/image66.jpg"/><Relationship Id="rId18" Type="http://schemas.openxmlformats.org/officeDocument/2006/relationships/hyperlink" Target="http://blog.zestos.co.nz/2010_02_01_archive.html" TargetMode="External"/><Relationship Id="rId26" Type="http://schemas.openxmlformats.org/officeDocument/2006/relationships/hyperlink" Target="https://en.wikipedia.org/wiki/Lassie_(1954_TV_series)" TargetMode="External"/><Relationship Id="rId3" Type="http://schemas.openxmlformats.org/officeDocument/2006/relationships/slideLayout" Target="../slideLayouts/slideLayout4.xml"/><Relationship Id="rId21" Type="http://schemas.openxmlformats.org/officeDocument/2006/relationships/hyperlink" Target="https://www.flickr.com/photos/_mia/34251532/" TargetMode="External"/><Relationship Id="rId7" Type="http://schemas.openxmlformats.org/officeDocument/2006/relationships/hyperlink" Target="https://dovegreyreader.typepad.com/dovegreyreader_scribbles/2019/02/last-train-to-hilversum-a-journey-in-search-of-the-magic-of-radio-charlie-connelly.html" TargetMode="External"/><Relationship Id="rId12" Type="http://schemas.openxmlformats.org/officeDocument/2006/relationships/hyperlink" Target="https://creativecommons.org/licenses/by-nc/3.0/" TargetMode="External"/><Relationship Id="rId17" Type="http://schemas.openxmlformats.org/officeDocument/2006/relationships/image" Target="../media/image68.jpg"/><Relationship Id="rId25" Type="http://schemas.openxmlformats.org/officeDocument/2006/relationships/image" Target="../media/image71.jpg"/><Relationship Id="rId2" Type="http://schemas.openxmlformats.org/officeDocument/2006/relationships/audio" Target="../media/media12.m4a"/><Relationship Id="rId16" Type="http://schemas.openxmlformats.org/officeDocument/2006/relationships/hyperlink" Target="https://www.flickr.com/photos/dccarchives/47946059397/" TargetMode="External"/><Relationship Id="rId20" Type="http://schemas.openxmlformats.org/officeDocument/2006/relationships/image" Target="../media/image69.jpg"/><Relationship Id="rId29" Type="http://schemas.openxmlformats.org/officeDocument/2006/relationships/image" Target="../media/image73.jpg"/><Relationship Id="rId1" Type="http://schemas.microsoft.com/office/2007/relationships/media" Target="../media/media12.m4a"/><Relationship Id="rId6" Type="http://schemas.openxmlformats.org/officeDocument/2006/relationships/image" Target="../media/image64.jpeg"/><Relationship Id="rId11" Type="http://schemas.openxmlformats.org/officeDocument/2006/relationships/hyperlink" Target="http://flickr.com/photos/clotho98/3755311869" TargetMode="External"/><Relationship Id="rId24" Type="http://schemas.openxmlformats.org/officeDocument/2006/relationships/hyperlink" Target="https://pixnio.com/objects/electronics-devices/antique-television-old-device-electronics-television-receiver" TargetMode="External"/><Relationship Id="rId5" Type="http://schemas.openxmlformats.org/officeDocument/2006/relationships/hyperlink" Target="https://www.flickr.com/photos/shookphotos/4899725922/" TargetMode="External"/><Relationship Id="rId15" Type="http://schemas.openxmlformats.org/officeDocument/2006/relationships/image" Target="../media/image67.jpg"/><Relationship Id="rId23" Type="http://schemas.openxmlformats.org/officeDocument/2006/relationships/image" Target="../media/image70.jpg"/><Relationship Id="rId28" Type="http://schemas.openxmlformats.org/officeDocument/2006/relationships/hyperlink" Target="https://pxhere.com/en/photo/1097264" TargetMode="External"/><Relationship Id="rId10" Type="http://schemas.openxmlformats.org/officeDocument/2006/relationships/image" Target="../media/image65.jpg"/><Relationship Id="rId19" Type="http://schemas.openxmlformats.org/officeDocument/2006/relationships/hyperlink" Target="https://creativecommons.org/licenses/by-sa/3.0/" TargetMode="External"/><Relationship Id="rId31" Type="http://schemas.openxmlformats.org/officeDocument/2006/relationships/image" Target="../media/image4.png"/><Relationship Id="rId4" Type="http://schemas.openxmlformats.org/officeDocument/2006/relationships/image" Target="../media/image63.jpg"/><Relationship Id="rId9" Type="http://schemas.openxmlformats.org/officeDocument/2006/relationships/hyperlink" Target="https://creativecommons.org/licenses/by-nc-nd/3.0/" TargetMode="External"/><Relationship Id="rId14" Type="http://schemas.openxmlformats.org/officeDocument/2006/relationships/hyperlink" Target="https://www.flickr.com/photos/clivehurst/43505519952" TargetMode="External"/><Relationship Id="rId22" Type="http://schemas.openxmlformats.org/officeDocument/2006/relationships/hyperlink" Target="https://creativecommons.org/licenses/by-nc-sa/3.0/" TargetMode="External"/><Relationship Id="rId27" Type="http://schemas.openxmlformats.org/officeDocument/2006/relationships/image" Target="../media/image72.jpg"/><Relationship Id="rId30" Type="http://schemas.openxmlformats.org/officeDocument/2006/relationships/hyperlink" Target="http://chrisbetcher.com/2013/01/the-digital-shift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illustrations/snowboard-snowboarding-sunny-688504/" TargetMode="External"/><Relationship Id="rId13" Type="http://schemas.openxmlformats.org/officeDocument/2006/relationships/hyperlink" Target="https://creativecommons.org/licenses/by-nc/3.0/" TargetMode="External"/><Relationship Id="rId18" Type="http://schemas.openxmlformats.org/officeDocument/2006/relationships/hyperlink" Target="http://www.flickr.com/photos/blackcountrymuseums/5059029687/" TargetMode="External"/><Relationship Id="rId3" Type="http://schemas.openxmlformats.org/officeDocument/2006/relationships/slideLayout" Target="../slideLayouts/slideLayout7.xml"/><Relationship Id="rId21" Type="http://schemas.openxmlformats.org/officeDocument/2006/relationships/hyperlink" Target="https://www.publicdomainpictures.net/view-image.php?image=177903&amp;picture=old-baby-pram" TargetMode="External"/><Relationship Id="rId7" Type="http://schemas.openxmlformats.org/officeDocument/2006/relationships/image" Target="../media/image75.png"/><Relationship Id="rId12" Type="http://schemas.openxmlformats.org/officeDocument/2006/relationships/hyperlink" Target="https://www.pngall.com/baby-png" TargetMode="External"/><Relationship Id="rId17" Type="http://schemas.openxmlformats.org/officeDocument/2006/relationships/image" Target="../media/image79.jpg"/><Relationship Id="rId2" Type="http://schemas.openxmlformats.org/officeDocument/2006/relationships/audio" Target="../media/media13.m4a"/><Relationship Id="rId16" Type="http://schemas.openxmlformats.org/officeDocument/2006/relationships/hyperlink" Target="https://creativecommons.org/licenses/by-nd/3.0/" TargetMode="External"/><Relationship Id="rId20" Type="http://schemas.openxmlformats.org/officeDocument/2006/relationships/image" Target="../media/image80.jpg"/><Relationship Id="rId1" Type="http://schemas.microsoft.com/office/2007/relationships/media" Target="../media/media13.m4a"/><Relationship Id="rId6" Type="http://schemas.openxmlformats.org/officeDocument/2006/relationships/hyperlink" Target="https://creativecommons.org/licenses/by/3.0/" TargetMode="External"/><Relationship Id="rId11" Type="http://schemas.openxmlformats.org/officeDocument/2006/relationships/image" Target="../media/image77.png"/><Relationship Id="rId5" Type="http://schemas.openxmlformats.org/officeDocument/2006/relationships/hyperlink" Target="http://2013.igem.org/Team:TU-Delft/Parts" TargetMode="External"/><Relationship Id="rId15" Type="http://schemas.openxmlformats.org/officeDocument/2006/relationships/hyperlink" Target="http://questsci.blogspot.com/" TargetMode="External"/><Relationship Id="rId10" Type="http://schemas.openxmlformats.org/officeDocument/2006/relationships/hyperlink" Target="https://pixabay.com/es/beb%C3%A9-ni%C3%B1a-dibujos-animados-rosa-33252/" TargetMode="External"/><Relationship Id="rId19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74.png"/><Relationship Id="rId9" Type="http://schemas.openxmlformats.org/officeDocument/2006/relationships/image" Target="../media/image76.png"/><Relationship Id="rId14" Type="http://schemas.openxmlformats.org/officeDocument/2006/relationships/image" Target="../media/image78.JPG"/><Relationship Id="rId22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13" Type="http://schemas.openxmlformats.org/officeDocument/2006/relationships/image" Target="../media/image84.png"/><Relationship Id="rId3" Type="http://schemas.openxmlformats.org/officeDocument/2006/relationships/slideLayout" Target="../slideLayouts/slideLayout9.xml"/><Relationship Id="rId7" Type="http://schemas.openxmlformats.org/officeDocument/2006/relationships/hyperlink" Target="https://www.flickr.com/photos/beatlegirl/17422302302" TargetMode="External"/><Relationship Id="rId12" Type="http://schemas.openxmlformats.org/officeDocument/2006/relationships/image" Target="../media/image4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82.jp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www.publicdomainpictures.net/view-image.php?image=56422&amp;picture=retro-circles-60s-colorful" TargetMode="External"/><Relationship Id="rId10" Type="http://schemas.openxmlformats.org/officeDocument/2006/relationships/hyperlink" Target="http://vintagevixon.blogspot.com/2016/03/a-twentieth-century-makeover-victoriana.html" TargetMode="External"/><Relationship Id="rId4" Type="http://schemas.openxmlformats.org/officeDocument/2006/relationships/image" Target="../media/image81.jpg"/><Relationship Id="rId9" Type="http://schemas.openxmlformats.org/officeDocument/2006/relationships/image" Target="../media/image83.JPG"/><Relationship Id="rId14" Type="http://schemas.openxmlformats.org/officeDocument/2006/relationships/hyperlink" Target="https://www.publicdomainpictures.net/en/view-image.php?image=293696&amp;picture=first-name-laura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books.google.co.uk/books?hl=en&amp;lr=&amp;id=uk_DCwAAQBAJ&amp;oi=fnd&amp;pg=PA1&amp;dq=allotments+and+digging+for+victory+ww2&amp;ots=1m6BtwyvDC&amp;sig=uhN_y5Ung59IssBHVpOvUxpV7TI#v=onepage&amp;q&amp;f=false" TargetMode="External"/><Relationship Id="rId3" Type="http://schemas.openxmlformats.org/officeDocument/2006/relationships/hyperlink" Target="https://books.google.co.uk/books?hl=en&amp;lr=&amp;id=LyAfAwAAQBAJ&amp;oi=fnd&amp;pg=PA107&amp;dq=foods+eaten+in+the+second+world+war+during+rationing+in+the+united+kingdom&amp;ots=9ldDyobqyc&amp;sig=UBy0FWUH14UAfKSrX_S67zE5JbQ#v=onepage&amp;q=foods%20eaten%20in%20the%20second%20world%20war%20during%20rationing%20in%20the%20united%20kingdom&amp;f=false" TargetMode="External"/><Relationship Id="rId7" Type="http://schemas.openxmlformats.org/officeDocument/2006/relationships/hyperlink" Target="https://www.taylorfrancis.com/chapters/edit/10.4324/9781315758688-27/digging-victory-gardens-comparative-analysis-world-war-ii-gardening-campaigns-cheryl-ann-lambert" TargetMode="External"/><Relationship Id="rId2" Type="http://schemas.openxmlformats.org/officeDocument/2006/relationships/hyperlink" Target="https://books.google.co.uk/books?hl=en&amp;lr=&amp;id=qYiHJzQobl8C&amp;oi=fnd&amp;pg=PR11&amp;dq=rationing+in+the+second+world+war&amp;ots=U7rABS5_y6&amp;sig=AkZy-PqRsTFUojE-Jj3X3afKrrU#v=onepage&amp;q=rationing%20in%20the%20second%20world%20war&amp;f=fals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books.google.co.uk/books?hl=en&amp;lr=&amp;id=okQ7AwAAQBAJ&amp;oi=fnd&amp;pg=PA6&amp;dq=foods+from+the+second+world+war+that+we+still+eat+now&amp;ots=rN_6AB4N2m&amp;sig=vG95Q78IcsG-Uvno_akJq0_UK2k&amp;redir_esc=y#v=onepage&amp;q=foods%20from%20the%20second%20world%20war%20that%20we%20still%20eat%20now&amp;f=false" TargetMode="External"/><Relationship Id="rId5" Type="http://schemas.openxmlformats.org/officeDocument/2006/relationships/hyperlink" Target="https://www/" TargetMode="External"/><Relationship Id="rId4" Type="http://schemas.openxmlformats.org/officeDocument/2006/relationships/hyperlink" Target="http://www.karger.com/Article/Abstract/40835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hl=en&amp;lr=&amp;id=wEr8DwAAQBAJ&amp;oi=fnd&amp;pg=PA13&amp;dq=a+ministry+of+food+leaflet+xmas+recipes&amp;ots=_pcNr9eTWW&amp;sig=QRRhh3NIFKf-VuqVfkAOm5of-fg#v=onepage&amp;q=a%20ministry%20of%20food%20leaflet%20xmas%20recipes&amp;f=false" TargetMode="External"/><Relationship Id="rId2" Type="http://schemas.openxmlformats.org/officeDocument/2006/relationships/hyperlink" Target="https://scholar.google.co.uk/scholar?hl=en&amp;as_sdt=0%2C5&amp;q=posters+of+dr+carrot+and+potato+pete+encouraging+children+to+eat+vegetables+in+ww2&amp;btnG=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3906701.2013.771053" TargetMode="External"/><Relationship Id="rId5" Type="http://schemas.openxmlformats.org/officeDocument/2006/relationships/hyperlink" Target="https://books.google.co.uk/books?hl=en&amp;lr=&amp;id=z3jLDgAAQBAJ&amp;oi=fnd&amp;pg=PT5&amp;dq=gadgets+in+the+1950%27s&amp;ots=w-VrLAJgSe&amp;sig=mInRycLYdEhjLNbHvfSA7ZNGEyo#v=onepage&amp;q=gadgets%20in%20the%201950's&amp;f=false" TargetMode="External"/><Relationship Id="rId4" Type="http://schemas.openxmlformats.org/officeDocument/2006/relationships/hyperlink" Target="https://books.google.co.uk/books?hl=en&amp;lr=&amp;id=EofACtgRnloC&amp;oi=fnd&amp;pg=PT4&amp;dq=Tuesday+8th+May+1945&amp;ots=haEv7_moQG&amp;sig=DYpNvtwAFRRweSooSAA970cCSm0#v=onepage&amp;q&amp;f=fal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A245AC3-2A12-4EC5-90F0-635CC8C2C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1E2F09B-BB20-4BE5-AB02-3EB3D1DC4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C06CAF85-4D03-4444-9FAE-5B17AAE96C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>
            <a:alphaModFix/>
          </a:blip>
          <a:srcRect t="279" r="-1" b="-1"/>
          <a:stretch/>
        </p:blipFill>
        <p:spPr>
          <a:xfrm>
            <a:off x="20" y="1376"/>
            <a:ext cx="12188932" cy="685662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30952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ABA2F37-388F-4D5A-9ABF-F0ADA6CB8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4352" y="1546522"/>
            <a:ext cx="6327657" cy="4003971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DAD23D2-6BEF-470D-992C-8B2BC3BF4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61296" y="1546522"/>
            <a:ext cx="6327656" cy="4016078"/>
          </a:xfrm>
          <a:prstGeom prst="rect">
            <a:avLst/>
          </a:prstGeom>
          <a:blipFill dpi="0" rotWithShape="1">
            <a:blip r:embed="rId7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39D19-25A9-4326-A623-B63AA90D00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401" y="1828799"/>
            <a:ext cx="5105400" cy="2491199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Nutrition and Lifestyle in the 1940’s and 1950’s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67F9DC-5201-47BC-B65C-2A306CFDE2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401" y="4455151"/>
            <a:ext cx="5105400" cy="878849"/>
          </a:xfrm>
        </p:spPr>
        <p:txBody>
          <a:bodyPr anchor="t">
            <a:normAutofit fontScale="92500"/>
          </a:bodyPr>
          <a:lstStyle/>
          <a:p>
            <a:pPr algn="l"/>
            <a:r>
              <a:rPr lang="en-GB" sz="2200" dirty="0">
                <a:solidFill>
                  <a:srgbClr val="FFFFFF"/>
                </a:solidFill>
              </a:rPr>
              <a:t>Jillian Davies </a:t>
            </a:r>
          </a:p>
          <a:p>
            <a:pPr algn="l"/>
            <a:r>
              <a:rPr lang="en-GB" sz="2200" dirty="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5BBB510-8636-4464-B967-C52EBB257EA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A7B876-C803-46B0-BBD5-0F9544C2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192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77"/>
    </mc:Choice>
    <mc:Fallback xmlns="">
      <p:transition spd="slow" advTm="29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93902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31" objId="4"/>
        <p14:pauseEvt time="29377" objId="4"/>
        <p14:stopEvt time="29377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sign&#10;&#10;Description automatically generated with medium confidence">
            <a:extLst>
              <a:ext uri="{FF2B5EF4-FFF2-40B4-BE49-F238E27FC236}">
                <a16:creationId xmlns:a16="http://schemas.microsoft.com/office/drawing/2014/main" id="{D2AD5703-59D6-448E-BE70-29FA930358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9235" y="304729"/>
            <a:ext cx="2954235" cy="55920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F9A3B5-F1DE-419A-99A3-C516B12F1DE9}"/>
              </a:ext>
            </a:extLst>
          </p:cNvPr>
          <p:cNvSpPr txBox="1"/>
          <p:nvPr/>
        </p:nvSpPr>
        <p:spPr>
          <a:xfrm>
            <a:off x="5319979" y="3737046"/>
            <a:ext cx="9551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commons.wikimedia.org/wiki/File:Announcing_state_of_war_with_Germany_cph.3c32594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6" name="Picture 5" descr="Calendar&#10;&#10;Description automatically generated">
            <a:extLst>
              <a:ext uri="{FF2B5EF4-FFF2-40B4-BE49-F238E27FC236}">
                <a16:creationId xmlns:a16="http://schemas.microsoft.com/office/drawing/2014/main" id="{03CB6F96-C4A2-4886-9E02-C0626204D56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061933" y="389669"/>
            <a:ext cx="3130067" cy="55920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19D2FC-5AFC-4C89-8A62-DD1F7C404F8D}"/>
              </a:ext>
            </a:extLst>
          </p:cNvPr>
          <p:cNvSpPr txBox="1"/>
          <p:nvPr/>
        </p:nvSpPr>
        <p:spPr>
          <a:xfrm>
            <a:off x="5014608" y="4699125"/>
            <a:ext cx="154458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commons.wikimedia.org/wiki/File:INF3-164_Britain_expects_that_you_too,_this_day,_will_do_your_duty_Artist_Forster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265ED725-2A08-46DB-82A5-C0856242C98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337933" y="0"/>
            <a:ext cx="2976295" cy="23015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86605D8-B105-41D4-BAF2-F190E0AF078E}"/>
              </a:ext>
            </a:extLst>
          </p:cNvPr>
          <p:cNvSpPr txBox="1"/>
          <p:nvPr/>
        </p:nvSpPr>
        <p:spPr>
          <a:xfrm>
            <a:off x="6010274" y="4990339"/>
            <a:ext cx="2505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1" tooltip="http://guerraenlauniversidad.blogspot.com/2017/10/como-comienza-una-guerra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9" name="Picture 8" descr="A picture containing text, newspaper, sign&#10;&#10;Description automatically generated">
            <a:extLst>
              <a:ext uri="{FF2B5EF4-FFF2-40B4-BE49-F238E27FC236}">
                <a16:creationId xmlns:a16="http://schemas.microsoft.com/office/drawing/2014/main" id="{1A8493B3-AEB0-4DF0-A91F-783AA17E97C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871846" y="2151889"/>
            <a:ext cx="6210299" cy="46577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8D1337-393D-4D75-9BF4-158353073E87}"/>
              </a:ext>
            </a:extLst>
          </p:cNvPr>
          <p:cNvSpPr txBox="1"/>
          <p:nvPr/>
        </p:nvSpPr>
        <p:spPr>
          <a:xfrm>
            <a:off x="3590924" y="3686936"/>
            <a:ext cx="47053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0" tooltip="http://anglo-celtic-connections.blogspot.com/2015/10/1939-register-for-england-and-wale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3293798-AF91-4F16-8A31-B9D9A761FA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269EA21-B9CB-46FA-9A93-CCD4A8DD1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786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95"/>
    </mc:Choice>
    <mc:Fallback xmlns="">
      <p:transition spd="slow" advTm="57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90000"/>
            <a:lumOff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4CBCD-D2DD-499F-9A24-73346A96F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/>
              <a:t>RATIONING (2) &amp; (3)</a:t>
            </a:r>
          </a:p>
        </p:txBody>
      </p:sp>
      <p:pic>
        <p:nvPicPr>
          <p:cNvPr id="5" name="Content Placeholder 4" descr="Letter, timeline&#10;&#10;Description automatically generated">
            <a:extLst>
              <a:ext uri="{FF2B5EF4-FFF2-40B4-BE49-F238E27FC236}">
                <a16:creationId xmlns:a16="http://schemas.microsoft.com/office/drawing/2014/main" id="{6C79AD7B-5373-4983-9303-B3E459BAD1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9525" y="72105"/>
            <a:ext cx="3399913" cy="505820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CEC0A7-0DC5-49A8-94AB-613EE9013DD9}"/>
              </a:ext>
            </a:extLst>
          </p:cNvPr>
          <p:cNvSpPr txBox="1"/>
          <p:nvPr/>
        </p:nvSpPr>
        <p:spPr>
          <a:xfrm>
            <a:off x="630163" y="5828334"/>
            <a:ext cx="3399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://m.bpb.de/internationales/europa/brexit/229081/zwischen-empire-und-europa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8" name="Picture 7" descr="Text, letter&#10;&#10;Description automatically generated">
            <a:extLst>
              <a:ext uri="{FF2B5EF4-FFF2-40B4-BE49-F238E27FC236}">
                <a16:creationId xmlns:a16="http://schemas.microsoft.com/office/drawing/2014/main" id="{C1B22644-3BA6-4813-B698-745A4AD9AB3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391814" y="1387316"/>
            <a:ext cx="7457285" cy="5419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D14D86D-E422-4AD4-9E95-4993401FABED}"/>
              </a:ext>
            </a:extLst>
          </p:cNvPr>
          <p:cNvSpPr txBox="1"/>
          <p:nvPr/>
        </p:nvSpPr>
        <p:spPr>
          <a:xfrm>
            <a:off x="106947" y="5086349"/>
            <a:ext cx="46460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historyonthenet.com/authentichistory/1939-1945/2-homefront/5-pitching_in/index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86F98FDA-1A1F-4810-84FC-183B1770F0C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232025" y="1387316"/>
            <a:ext cx="4318000" cy="5334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51B2AEB-3B4D-447A-BBB9-BD937D813D50}"/>
              </a:ext>
            </a:extLst>
          </p:cNvPr>
          <p:cNvSpPr txBox="1"/>
          <p:nvPr/>
        </p:nvSpPr>
        <p:spPr>
          <a:xfrm>
            <a:off x="3937000" y="6096000"/>
            <a:ext cx="431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1" tooltip="https://fr.xcv.wiki/wiki/Rationing_in_the_United_Kingdom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4" name="Picture 13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8C269CDB-78E9-44EA-B2CE-EADD4794B62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363075" y="72105"/>
            <a:ext cx="2838450" cy="415382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84DF264-A0B8-4E4B-ACCF-A248E7EBA156}"/>
              </a:ext>
            </a:extLst>
          </p:cNvPr>
          <p:cNvSpPr txBox="1"/>
          <p:nvPr/>
        </p:nvSpPr>
        <p:spPr>
          <a:xfrm>
            <a:off x="5746000" y="3853320"/>
            <a:ext cx="1000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4" tooltip="http://commons.wikimedia.org/wiki/File:INF3-96_Food_Production_Dig_for_Victory_Artist_Peter_Fraser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D8AA543-1FFC-47CA-826F-C8AA64D89B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0C9A65-EDC8-42DD-8D81-2C53F14B0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82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21"/>
    </mc:Choice>
    <mc:Fallback xmlns="">
      <p:transition spd="slow" advTm="631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1A92768-C90D-4200-8975-84CC4D4BC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white, black, beverage, milk&#10;&#10;Description automatically generated">
            <a:extLst>
              <a:ext uri="{FF2B5EF4-FFF2-40B4-BE49-F238E27FC236}">
                <a16:creationId xmlns:a16="http://schemas.microsoft.com/office/drawing/2014/main" id="{24AE53AB-593A-46C3-9CA8-C3B4994EEBC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548" b="12794"/>
          <a:stretch/>
        </p:blipFill>
        <p:spPr>
          <a:xfrm>
            <a:off x="20" y="10"/>
            <a:ext cx="4003019" cy="3388883"/>
          </a:xfrm>
          <a:prstGeom prst="rect">
            <a:avLst/>
          </a:prstGeom>
        </p:spPr>
      </p:pic>
      <p:pic>
        <p:nvPicPr>
          <p:cNvPr id="3" name="Picture 2" descr="A picture containing food, cheese&#10;&#10;Description automatically generated">
            <a:extLst>
              <a:ext uri="{FF2B5EF4-FFF2-40B4-BE49-F238E27FC236}">
                <a16:creationId xmlns:a16="http://schemas.microsoft.com/office/drawing/2014/main" id="{6C7AC50D-04F1-4645-8381-51FCA3E0AA4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4618" r="17968" b="2"/>
          <a:stretch/>
        </p:blipFill>
        <p:spPr>
          <a:xfrm>
            <a:off x="4094479" y="10"/>
            <a:ext cx="4014047" cy="3383270"/>
          </a:xfrm>
          <a:prstGeom prst="rect">
            <a:avLst/>
          </a:prstGeom>
        </p:spPr>
      </p:pic>
      <p:pic>
        <p:nvPicPr>
          <p:cNvPr id="8" name="Picture 7" descr="A picture containing indoor&#10;&#10;Description automatically generated">
            <a:extLst>
              <a:ext uri="{FF2B5EF4-FFF2-40B4-BE49-F238E27FC236}">
                <a16:creationId xmlns:a16="http://schemas.microsoft.com/office/drawing/2014/main" id="{90775B44-8802-495E-8396-4F9CBB0F441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6903" r="4361" b="4"/>
          <a:stretch/>
        </p:blipFill>
        <p:spPr>
          <a:xfrm>
            <a:off x="8188960" y="10"/>
            <a:ext cx="4003039" cy="3383270"/>
          </a:xfrm>
          <a:prstGeom prst="rect">
            <a:avLst/>
          </a:prstGeom>
        </p:spPr>
      </p:pic>
      <p:pic>
        <p:nvPicPr>
          <p:cNvPr id="11" name="Picture 10" descr="A picture containing food, slice, piece, close&#10;&#10;Description automatically generated">
            <a:extLst>
              <a:ext uri="{FF2B5EF4-FFF2-40B4-BE49-F238E27FC236}">
                <a16:creationId xmlns:a16="http://schemas.microsoft.com/office/drawing/2014/main" id="{743D5E90-0F3E-476D-AEF5-B05ABC53D8EC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7524" r="13627" b="-4"/>
          <a:stretch/>
        </p:blipFill>
        <p:spPr>
          <a:xfrm>
            <a:off x="20" y="3469102"/>
            <a:ext cx="4003019" cy="3388893"/>
          </a:xfrm>
          <a:prstGeom prst="rect">
            <a:avLst/>
          </a:prstGeom>
        </p:spPr>
      </p:pic>
      <p:pic>
        <p:nvPicPr>
          <p:cNvPr id="4" name="Picture 3" descr="A cup of tea&#10;&#10;Description automatically generated with medium confidence">
            <a:extLst>
              <a:ext uri="{FF2B5EF4-FFF2-40B4-BE49-F238E27FC236}">
                <a16:creationId xmlns:a16="http://schemas.microsoft.com/office/drawing/2014/main" id="{5C381420-F7E1-4239-B4A7-E12C24F16B05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3663" r="7358" b="4"/>
          <a:stretch/>
        </p:blipFill>
        <p:spPr>
          <a:xfrm>
            <a:off x="4094479" y="3469102"/>
            <a:ext cx="4014047" cy="3383280"/>
          </a:xfrm>
          <a:prstGeom prst="rect">
            <a:avLst/>
          </a:prstGeom>
        </p:spPr>
      </p:pic>
      <p:pic>
        <p:nvPicPr>
          <p:cNvPr id="14" name="Picture 13" descr="A basket of eggs&#10;&#10;Description automatically generated with medium confidence">
            <a:extLst>
              <a:ext uri="{FF2B5EF4-FFF2-40B4-BE49-F238E27FC236}">
                <a16:creationId xmlns:a16="http://schemas.microsoft.com/office/drawing/2014/main" id="{2A0CEB2C-B023-4190-B9DD-BFFC0DC5D3FC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rcRect l="1849" r="19518" b="-4"/>
          <a:stretch/>
        </p:blipFill>
        <p:spPr>
          <a:xfrm>
            <a:off x="8199966" y="3469102"/>
            <a:ext cx="3992034" cy="33888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52C521E-9233-43E0-8919-5B6EB82626E5}"/>
              </a:ext>
            </a:extLst>
          </p:cNvPr>
          <p:cNvSpPr txBox="1"/>
          <p:nvPr/>
        </p:nvSpPr>
        <p:spPr>
          <a:xfrm>
            <a:off x="9423292" y="3183225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://cookslittlekitchen.blogspot.com/2012/02/canned-bac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87B13B-6273-4127-A5F2-E1AAA3AD7331}"/>
              </a:ext>
            </a:extLst>
          </p:cNvPr>
          <p:cNvSpPr txBox="1"/>
          <p:nvPr/>
        </p:nvSpPr>
        <p:spPr>
          <a:xfrm>
            <a:off x="1538903" y="665794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1" tooltip="http://foodista.com/recipe/CSXV6557/easy-christmas-ham-stea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D36E7202-43F4-4DB2-B692-B06EDDDA4A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138FB68C-4760-4C6D-A993-025405DD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56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705"/>
    </mc:Choice>
    <mc:Fallback xmlns="">
      <p:transition spd="slow" advTm="53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2">
            <a:extLst>
              <a:ext uri="{FF2B5EF4-FFF2-40B4-BE49-F238E27FC236}">
                <a16:creationId xmlns:a16="http://schemas.microsoft.com/office/drawing/2014/main" id="{12E8CD4E-6381-4807-AA5B-CE0024A8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8445F8-F032-43C9-8D0F-A5155F525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59"/>
            <a:ext cx="5538555" cy="28870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5D51D2F6-8027-4D95-9A36-F46BCBF4B18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3027" r="-1" b="39256"/>
          <a:stretch/>
        </p:blipFill>
        <p:spPr>
          <a:xfrm>
            <a:off x="641179" y="958090"/>
            <a:ext cx="5212080" cy="193259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6A325B5-56A3-425A-B9A3-0CEB7CA1B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6432" y="480060"/>
            <a:ext cx="5538555" cy="28870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text, food&#10;&#10;Description automatically generated">
            <a:extLst>
              <a:ext uri="{FF2B5EF4-FFF2-40B4-BE49-F238E27FC236}">
                <a16:creationId xmlns:a16="http://schemas.microsoft.com/office/drawing/2014/main" id="{D148C321-BB8D-4FD6-A76C-8B0CDB8A209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24228" r="-1" b="32240"/>
          <a:stretch/>
        </p:blipFill>
        <p:spPr>
          <a:xfrm>
            <a:off x="6703379" y="644229"/>
            <a:ext cx="4484660" cy="256032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B80DE958-9D45-4CAD-BF1F-FA2ED970B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3" y="3527956"/>
            <a:ext cx="5538554" cy="284998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ext, can, container, building&#10;&#10;Description automatically generated">
            <a:extLst>
              <a:ext uri="{FF2B5EF4-FFF2-40B4-BE49-F238E27FC236}">
                <a16:creationId xmlns:a16="http://schemas.microsoft.com/office/drawing/2014/main" id="{3E546E3C-B826-4D34-88B0-BB75E304223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22911" r="-3" b="22034"/>
          <a:stretch/>
        </p:blipFill>
        <p:spPr>
          <a:xfrm>
            <a:off x="641179" y="3861163"/>
            <a:ext cx="5212080" cy="2144896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BB93B4BF-AD35-4E52-8131-161C5FB9C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6432" y="3527956"/>
            <a:ext cx="5538555" cy="284998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container, can, oranges&#10;&#10;Description automatically generated">
            <a:extLst>
              <a:ext uri="{FF2B5EF4-FFF2-40B4-BE49-F238E27FC236}">
                <a16:creationId xmlns:a16="http://schemas.microsoft.com/office/drawing/2014/main" id="{DDDE56B6-87F6-4486-AFF7-9CAB30E6CF37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t="8600" r="1" b="1228"/>
          <a:stretch/>
        </p:blipFill>
        <p:spPr>
          <a:xfrm>
            <a:off x="6826795" y="3672788"/>
            <a:ext cx="4237828" cy="25603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800E9D-B368-4022-A629-534C12AC2186}"/>
              </a:ext>
            </a:extLst>
          </p:cNvPr>
          <p:cNvSpPr txBox="1"/>
          <p:nvPr/>
        </p:nvSpPr>
        <p:spPr>
          <a:xfrm>
            <a:off x="8438583" y="6033053"/>
            <a:ext cx="262604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1" tooltip="http://travelshopgirl.com/blog/fun-and-unusual-shopping-food-finds-in-sydney-australi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C342C1-65B0-4C9F-807F-BBF6A383F66F}"/>
              </a:ext>
            </a:extLst>
          </p:cNvPr>
          <p:cNvSpPr txBox="1"/>
          <p:nvPr/>
        </p:nvSpPr>
        <p:spPr>
          <a:xfrm>
            <a:off x="3224013" y="5806004"/>
            <a:ext cx="26292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://theconversation.com/how-world-war-ii-rationing-gave-us-a-liking-for-spam-3597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B91733-EAAA-47BB-BCD5-7354600BD8CE}"/>
              </a:ext>
            </a:extLst>
          </p:cNvPr>
          <p:cNvSpPr txBox="1"/>
          <p:nvPr/>
        </p:nvSpPr>
        <p:spPr>
          <a:xfrm>
            <a:off x="8419332" y="3004494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biodataofdrvhp.blogspot.com/2014/08/1920s-advertis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051D12-ED5F-4C85-85BA-F8D0B2BD58D8}"/>
              </a:ext>
            </a:extLst>
          </p:cNvPr>
          <p:cNvSpPr txBox="1"/>
          <p:nvPr/>
        </p:nvSpPr>
        <p:spPr>
          <a:xfrm>
            <a:off x="3062110" y="2690634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laurelsfoodwriter.blogspot.com/2012/08/wonder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28A4EE-3450-48B6-A576-5D5337C814D7}"/>
              </a:ext>
            </a:extLst>
          </p:cNvPr>
          <p:cNvSpPr txBox="1"/>
          <p:nvPr/>
        </p:nvSpPr>
        <p:spPr>
          <a:xfrm>
            <a:off x="4572000" y="4025455"/>
            <a:ext cx="3159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6" tooltip="https://www.flickr.com/photos/joebehr/5562495606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3" tooltip="https://creativecommons.org/licenses/by-nd/3.0/"/>
              </a:rPr>
              <a:t>CC BY-ND</a:t>
            </a:r>
            <a:endParaRPr lang="en-GB" sz="900"/>
          </a:p>
        </p:txBody>
      </p:sp>
      <p:pic>
        <p:nvPicPr>
          <p:cNvPr id="15" name="Picture 1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27FA1512-9A63-440B-8289-11DB232F529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3320353" y="3099224"/>
            <a:ext cx="5662814" cy="3114547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2876F126-592B-4183-9BF1-82613BD0DF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7B373764-F759-4C53-A620-2722E5B9FE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864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9244"/>
    </mc:Choice>
    <mc:Fallback xmlns="">
      <p:transition spd="slow" advTm="592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military uniform holding an object&#10;&#10;Description automatically generated with low confidence">
            <a:extLst>
              <a:ext uri="{FF2B5EF4-FFF2-40B4-BE49-F238E27FC236}">
                <a16:creationId xmlns:a16="http://schemas.microsoft.com/office/drawing/2014/main" id="{98A101A7-DF67-43D1-A527-40DC7815EF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22B20C-612A-4CA1-9073-768F9B0FCF51}"/>
              </a:ext>
            </a:extLst>
          </p:cNvPr>
          <p:cNvSpPr txBox="1"/>
          <p:nvPr/>
        </p:nvSpPr>
        <p:spPr>
          <a:xfrm>
            <a:off x="0" y="6858000"/>
            <a:ext cx="457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questioning-answers.blogspot.com/2016/12/big-data-taiwan-and-schizophrenia-risk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6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3C6F4148-7BA8-4B14-AAB0-D3E5A7EC402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9173" y="1674860"/>
            <a:ext cx="2042953" cy="30401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88A7FF-9DF9-4B00-B813-40710B9CC14B}"/>
              </a:ext>
            </a:extLst>
          </p:cNvPr>
          <p:cNvSpPr txBox="1"/>
          <p:nvPr/>
        </p:nvSpPr>
        <p:spPr>
          <a:xfrm>
            <a:off x="835800" y="5960250"/>
            <a:ext cx="32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://flickr.com/photos/drbexl-/4298886848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BE24DFDF-E8CE-4B0E-ABA6-44F561FCBAE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250720" y="3238272"/>
            <a:ext cx="670560" cy="98145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8E756FD-C084-4507-BD95-D2D7D959F458}"/>
              </a:ext>
            </a:extLst>
          </p:cNvPr>
          <p:cNvSpPr txBox="1"/>
          <p:nvPr/>
        </p:nvSpPr>
        <p:spPr>
          <a:xfrm>
            <a:off x="2086000" y="4219728"/>
            <a:ext cx="1000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1" tooltip="https://en.wikipedia.org/wiki/Patriotism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2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2" name="Picture 11" descr="Diagram&#10;&#10;Description automatically generated with low confidence">
            <a:extLst>
              <a:ext uri="{FF2B5EF4-FFF2-40B4-BE49-F238E27FC236}">
                <a16:creationId xmlns:a16="http://schemas.microsoft.com/office/drawing/2014/main" id="{AF5F0FDC-ABAE-475F-9EFD-7952684870B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3035999" y="2207002"/>
            <a:ext cx="2857500" cy="2133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34A144B-78C2-46A2-B868-CB0F6288DB0F}"/>
              </a:ext>
            </a:extLst>
          </p:cNvPr>
          <p:cNvSpPr txBox="1"/>
          <p:nvPr/>
        </p:nvSpPr>
        <p:spPr>
          <a:xfrm>
            <a:off x="1307250" y="4945800"/>
            <a:ext cx="2857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4" tooltip="http://thechildrenswar.blogspot.com.au/2011/05/carrot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5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15" name="Picture 14" descr="Text&#10;&#10;Description automatically generated">
            <a:extLst>
              <a:ext uri="{FF2B5EF4-FFF2-40B4-BE49-F238E27FC236}">
                <a16:creationId xmlns:a16="http://schemas.microsoft.com/office/drawing/2014/main" id="{4B728778-BB3E-4C22-8243-3149103699D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4637960" y="43608"/>
            <a:ext cx="1961123" cy="216393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03EE21D-C099-4143-8426-DC5B04CEF036}"/>
              </a:ext>
            </a:extLst>
          </p:cNvPr>
          <p:cNvSpPr txBox="1"/>
          <p:nvPr/>
        </p:nvSpPr>
        <p:spPr>
          <a:xfrm>
            <a:off x="1362000" y="5162475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7" tooltip="https://www.flickr.com/photos/dominicspics/4791406860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18" name="Picture 17" descr="A glass of beer&#10;&#10;Description automatically generated with medium confidence">
            <a:extLst>
              <a:ext uri="{FF2B5EF4-FFF2-40B4-BE49-F238E27FC236}">
                <a16:creationId xmlns:a16="http://schemas.microsoft.com/office/drawing/2014/main" id="{E95AA88C-71EC-41A7-A604-69AFE2BFB4B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5928277" y="2064469"/>
            <a:ext cx="1837560" cy="245008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B02DB18-4D25-4395-A97D-EAA71D8F6CD6}"/>
              </a:ext>
            </a:extLst>
          </p:cNvPr>
          <p:cNvSpPr txBox="1"/>
          <p:nvPr/>
        </p:nvSpPr>
        <p:spPr>
          <a:xfrm>
            <a:off x="2250187" y="5226750"/>
            <a:ext cx="157162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9" tooltip="https://en.wikipedia.org/wiki/Stout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21" name="Picture 20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F0F5C4D4-317C-40FF-AA4F-34E3CD718570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4502364" y="4528987"/>
            <a:ext cx="3571875" cy="231457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2EBCB33-D565-4CDD-8B1B-827079A85CED}"/>
              </a:ext>
            </a:extLst>
          </p:cNvPr>
          <p:cNvSpPr txBox="1"/>
          <p:nvPr/>
        </p:nvSpPr>
        <p:spPr>
          <a:xfrm>
            <a:off x="1400062" y="5486287"/>
            <a:ext cx="35718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1" tooltip="http://english.stackexchange.com/questions/2455/etymology-of-spaghetti-and-grav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24" name="Picture 23" descr="A picture containing food, bread&#10;&#10;Description automatically generated">
            <a:extLst>
              <a:ext uri="{FF2B5EF4-FFF2-40B4-BE49-F238E27FC236}">
                <a16:creationId xmlns:a16="http://schemas.microsoft.com/office/drawing/2014/main" id="{D48BB382-BC88-43BE-B3C5-3A78D381968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10215418" y="43608"/>
            <a:ext cx="1939637" cy="290945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9E432381-6822-4B2D-853E-92389B33783E}"/>
              </a:ext>
            </a:extLst>
          </p:cNvPr>
          <p:cNvSpPr txBox="1"/>
          <p:nvPr/>
        </p:nvSpPr>
        <p:spPr>
          <a:xfrm>
            <a:off x="1050000" y="7908000"/>
            <a:ext cx="457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3" tooltip="https://www.mydiversekitchen.com/recipe/cottage-loaf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5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27" name="Picture 26" descr="A picture containing indoor, kitchen, counter, cluttered&#10;&#10;Description automatically generated">
            <a:extLst>
              <a:ext uri="{FF2B5EF4-FFF2-40B4-BE49-F238E27FC236}">
                <a16:creationId xmlns:a16="http://schemas.microsoft.com/office/drawing/2014/main" id="{0CDA3AF1-6FEF-4304-AF94-EDC934085C58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5"/>
              </a:ext>
            </a:extLst>
          </a:blip>
          <a:stretch>
            <a:fillRect/>
          </a:stretch>
        </p:blipFill>
        <p:spPr>
          <a:xfrm>
            <a:off x="6359152" y="101114"/>
            <a:ext cx="3856266" cy="192813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D697018-316B-4C47-B3AC-B7C78F24C2D7}"/>
              </a:ext>
            </a:extLst>
          </p:cNvPr>
          <p:cNvSpPr txBox="1"/>
          <p:nvPr/>
        </p:nvSpPr>
        <p:spPr>
          <a:xfrm>
            <a:off x="295125" y="6224437"/>
            <a:ext cx="63817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5" tooltip="https://blogs.lse.ac.uk/lsereviewofbooks/2015/01/09/book-review-first-world-hunger-revisited-graham-riches-and-tiina-silvasti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5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30" name="Picture 29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3B961170-7364-4D78-9601-CE5DD52842D5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7"/>
              </a:ext>
            </a:extLst>
          </a:blip>
          <a:stretch>
            <a:fillRect/>
          </a:stretch>
        </p:blipFill>
        <p:spPr>
          <a:xfrm>
            <a:off x="7793077" y="2144913"/>
            <a:ext cx="1885937" cy="4611973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3C2E129E-FE49-4CAE-965D-D7004E707C2E}"/>
              </a:ext>
            </a:extLst>
          </p:cNvPr>
          <p:cNvSpPr txBox="1"/>
          <p:nvPr/>
        </p:nvSpPr>
        <p:spPr>
          <a:xfrm>
            <a:off x="2588250" y="734122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7" tooltip="https://en.wikipedia.org/wiki/Uncle_Ben%27s_Ric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33" name="Picture 32" descr="A picture containing text&#10;&#10;Description automatically generated">
            <a:extLst>
              <a:ext uri="{FF2B5EF4-FFF2-40B4-BE49-F238E27FC236}">
                <a16:creationId xmlns:a16="http://schemas.microsoft.com/office/drawing/2014/main" id="{E6B7B90C-364A-4AA1-91D8-837CFE51C2B2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9"/>
              </a:ext>
            </a:extLst>
          </a:blip>
          <a:stretch>
            <a:fillRect/>
          </a:stretch>
        </p:blipFill>
        <p:spPr>
          <a:xfrm>
            <a:off x="9696450" y="3033562"/>
            <a:ext cx="2495550" cy="381000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A130D212-DCB3-4EAB-BBF1-66A3571197AF}"/>
              </a:ext>
            </a:extLst>
          </p:cNvPr>
          <p:cNvSpPr txBox="1"/>
          <p:nvPr/>
        </p:nvSpPr>
        <p:spPr>
          <a:xfrm>
            <a:off x="2538225" y="6834000"/>
            <a:ext cx="2495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9" tooltip="http://www.rootsimple.com/2009/12/land-girl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0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4089E0B-7B71-44CE-AD97-DB7A966E83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1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DC35BF4-49BA-4FFA-A399-323C76B67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092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982"/>
    </mc:Choice>
    <mc:Fallback xmlns="">
      <p:transition spd="slow" advTm="62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01420B-E669-4624-BFCB-571577D95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7</a:t>
            </a:fld>
            <a:endParaRPr lang="en-US"/>
          </a:p>
        </p:txBody>
      </p:sp>
      <p:pic>
        <p:nvPicPr>
          <p:cNvPr id="4" name="Picture 3" descr="A field with plants and buildings in the background&#10;&#10;Description automatically generated with low confidence">
            <a:extLst>
              <a:ext uri="{FF2B5EF4-FFF2-40B4-BE49-F238E27FC236}">
                <a16:creationId xmlns:a16="http://schemas.microsoft.com/office/drawing/2014/main" id="{C0C19D18-75F1-4FED-891E-F3438FFE91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716" y="15523"/>
            <a:ext cx="4919525" cy="3689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CBE06F-6007-4689-A3F8-EDFEBE974E66}"/>
              </a:ext>
            </a:extLst>
          </p:cNvPr>
          <p:cNvSpPr txBox="1"/>
          <p:nvPr/>
        </p:nvSpPr>
        <p:spPr>
          <a:xfrm>
            <a:off x="1463675" y="4514850"/>
            <a:ext cx="406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geograph.org.uk/photo/21756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7" name="Picture 6" descr="A picture containing outdoor, tree, sky, grass&#10;&#10;Description automatically generated">
            <a:extLst>
              <a:ext uri="{FF2B5EF4-FFF2-40B4-BE49-F238E27FC236}">
                <a16:creationId xmlns:a16="http://schemas.microsoft.com/office/drawing/2014/main" id="{4FD4DD49-0914-4FEC-A102-641EC8CA72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203293" y="0"/>
            <a:ext cx="3988707" cy="37955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CD5370-DE0C-49FC-976D-2349B13EE8BC}"/>
              </a:ext>
            </a:extLst>
          </p:cNvPr>
          <p:cNvSpPr txBox="1"/>
          <p:nvPr/>
        </p:nvSpPr>
        <p:spPr>
          <a:xfrm>
            <a:off x="2670315" y="4068966"/>
            <a:ext cx="195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geograph.org.uk/photo/386632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411D8C11-C50C-41E2-AFFF-10AE9167431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942449" y="21281"/>
            <a:ext cx="3305175" cy="47529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6C83519-4B15-4483-B102-1334BB3E0EAE}"/>
              </a:ext>
            </a:extLst>
          </p:cNvPr>
          <p:cNvSpPr txBox="1"/>
          <p:nvPr/>
        </p:nvSpPr>
        <p:spPr>
          <a:xfrm>
            <a:off x="2143087" y="5667337"/>
            <a:ext cx="3305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0" tooltip="https://www.flickr.com/photos/drbexl-/4298885054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13" name="Picture 12" descr="A picture containing text, outdoor, old, people&#10;&#10;Description automatically generated">
            <a:extLst>
              <a:ext uri="{FF2B5EF4-FFF2-40B4-BE49-F238E27FC236}">
                <a16:creationId xmlns:a16="http://schemas.microsoft.com/office/drawing/2014/main" id="{B6BAC7C1-D7B0-484A-8936-304298D4446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-75380" y="3721908"/>
            <a:ext cx="2454848" cy="312056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883757A-5621-4F9A-9FBA-E80FC44E54C3}"/>
              </a:ext>
            </a:extLst>
          </p:cNvPr>
          <p:cNvSpPr txBox="1"/>
          <p:nvPr/>
        </p:nvSpPr>
        <p:spPr>
          <a:xfrm>
            <a:off x="3145675" y="4060982"/>
            <a:ext cx="1000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3" tooltip="https://www.rootsimple.com/2009/12/land-girl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3571BEB-F31A-4DFA-8464-365FAF98B06B}"/>
              </a:ext>
            </a:extLst>
          </p:cNvPr>
          <p:cNvSpPr txBox="1"/>
          <p:nvPr/>
        </p:nvSpPr>
        <p:spPr>
          <a:xfrm>
            <a:off x="552375" y="6195937"/>
            <a:ext cx="7086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5" tooltip="https://www.waltons.co.uk/blog/dig-to-victory-a-hundreds-years-on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19" name="Picture 18" descr="A picture containing vegetable, plant, green, lettuce&#10;&#10;Description automatically generated">
            <a:extLst>
              <a:ext uri="{FF2B5EF4-FFF2-40B4-BE49-F238E27FC236}">
                <a16:creationId xmlns:a16="http://schemas.microsoft.com/office/drawing/2014/main" id="{DF9F9778-C2F8-4AFC-8D3A-246351B198FD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4422203" y="4429087"/>
            <a:ext cx="4381500" cy="2476500"/>
          </a:xfrm>
          <a:prstGeom prst="rect">
            <a:avLst/>
          </a:prstGeom>
        </p:spPr>
      </p:pic>
      <p:pic>
        <p:nvPicPr>
          <p:cNvPr id="16" name="Picture 15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F3673253-11C6-4158-85FC-842335CE73F7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2408693" y="3468106"/>
            <a:ext cx="4172021" cy="340520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E808F5E-75BE-490A-9A55-01561E538E59}"/>
              </a:ext>
            </a:extLst>
          </p:cNvPr>
          <p:cNvSpPr txBox="1"/>
          <p:nvPr/>
        </p:nvSpPr>
        <p:spPr>
          <a:xfrm>
            <a:off x="2054925" y="4979100"/>
            <a:ext cx="4381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7" tooltip="https://ourworld.unu.edu/en/home-growing-produces-ten-times-the-food-of-arable-farm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22" name="Picture 21" descr="A picture containing outdoor, sky, old, black&#10;&#10;Description automatically generated">
            <a:extLst>
              <a:ext uri="{FF2B5EF4-FFF2-40B4-BE49-F238E27FC236}">
                <a16:creationId xmlns:a16="http://schemas.microsoft.com/office/drawing/2014/main" id="{F9B70D50-292A-4902-BCA1-21BACE3671D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8203293" y="3570493"/>
            <a:ext cx="3988708" cy="3287507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CE84BB2-25A6-48DD-8795-66D65A47015F}"/>
              </a:ext>
            </a:extLst>
          </p:cNvPr>
          <p:cNvSpPr txBox="1"/>
          <p:nvPr/>
        </p:nvSpPr>
        <p:spPr>
          <a:xfrm>
            <a:off x="1116693" y="7319850"/>
            <a:ext cx="655796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0" tooltip="http://commons.wikimedia.org/wiki/File:Britain's_Youth_Prepares-_Boys_Create_Allotments_on_Bomb_Sites,_London,_England,_1942_D8957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9C1A3DB0-FE83-4700-A1F8-87C22B12DF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481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678"/>
    </mc:Choice>
    <mc:Fallback xmlns="">
      <p:transition spd="slow" advTm="120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7966D4-5658-45D1-B656-9B7E8DF00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8</a:t>
            </a:fld>
            <a:endParaRPr lang="en-US"/>
          </a:p>
        </p:txBody>
      </p:sp>
      <p:pic>
        <p:nvPicPr>
          <p:cNvPr id="4" name="Picture 3" descr="Text, whiteboard&#10;&#10;Description automatically generated">
            <a:extLst>
              <a:ext uri="{FF2B5EF4-FFF2-40B4-BE49-F238E27FC236}">
                <a16:creationId xmlns:a16="http://schemas.microsoft.com/office/drawing/2014/main" id="{11EAF6CF-2588-447C-A54B-2F0B743D3D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2203752"/>
            <a:ext cx="3935876" cy="29519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7DDF61-EFED-42D7-8083-E19BFCA45CF2}"/>
              </a:ext>
            </a:extLst>
          </p:cNvPr>
          <p:cNvSpPr txBox="1"/>
          <p:nvPr/>
        </p:nvSpPr>
        <p:spPr>
          <a:xfrm>
            <a:off x="4572000" y="4572000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flickr.com/photos/ilike/2736807530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708A3F17-B91A-48E3-B52D-B36F751841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839" y="10511"/>
            <a:ext cx="6227524" cy="21576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618D77-3BCA-4973-B5D8-DE0DED948114}"/>
              </a:ext>
            </a:extLst>
          </p:cNvPr>
          <p:cNvSpPr txBox="1"/>
          <p:nvPr/>
        </p:nvSpPr>
        <p:spPr>
          <a:xfrm>
            <a:off x="3950475" y="4374337"/>
            <a:ext cx="45910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://justana-justana.blogspot.com/2010/02/carrots-good-for-your-sight-hoax-how-it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0" name="Picture 9" descr="Text, whiteboard&#10;&#10;Description automatically generated">
            <a:extLst>
              <a:ext uri="{FF2B5EF4-FFF2-40B4-BE49-F238E27FC236}">
                <a16:creationId xmlns:a16="http://schemas.microsoft.com/office/drawing/2014/main" id="{9C1D922E-A0E6-4115-BD05-D77FD23655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602379" y="-6618"/>
            <a:ext cx="4603433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6529495-208C-4B5E-9E42-0E1EFD95FC3A}"/>
              </a:ext>
            </a:extLst>
          </p:cNvPr>
          <p:cNvSpPr txBox="1"/>
          <p:nvPr/>
        </p:nvSpPr>
        <p:spPr>
          <a:xfrm>
            <a:off x="4094283" y="7158000"/>
            <a:ext cx="46034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0" tooltip="http://flickr.com/photos/andymag/735698471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3" name="Picture 12" descr="A picture containing text, decorated&#10;&#10;Description automatically generated">
            <a:extLst>
              <a:ext uri="{FF2B5EF4-FFF2-40B4-BE49-F238E27FC236}">
                <a16:creationId xmlns:a16="http://schemas.microsoft.com/office/drawing/2014/main" id="{430021D0-C8F6-4545-9A7A-573E071E98D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6032193" y="144022"/>
            <a:ext cx="1773515" cy="205972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DE9C753-B430-4615-BD1E-18F29A712AEE}"/>
              </a:ext>
            </a:extLst>
          </p:cNvPr>
          <p:cNvSpPr txBox="1"/>
          <p:nvPr/>
        </p:nvSpPr>
        <p:spPr>
          <a:xfrm>
            <a:off x="1524000" y="6858000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3" tooltip="http://flickr.com/photos/dave_fisher/4841419011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6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C6F126AB-CCA6-4E3B-A472-3188B6246E8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6468011" y="2200193"/>
            <a:ext cx="1773514" cy="265897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F81E446-0DC7-42D1-8D7C-19A9D7BD4125}"/>
              </a:ext>
            </a:extLst>
          </p:cNvPr>
          <p:cNvSpPr txBox="1"/>
          <p:nvPr/>
        </p:nvSpPr>
        <p:spPr>
          <a:xfrm>
            <a:off x="3958884" y="7008000"/>
            <a:ext cx="45742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5" tooltip="https://www.flickr.com/photos/49195286@N00/4368458237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9" name="Picture 18" descr="A picture containing text, vegetable, fresh&#10;&#10;Description automatically generated">
            <a:extLst>
              <a:ext uri="{FF2B5EF4-FFF2-40B4-BE49-F238E27FC236}">
                <a16:creationId xmlns:a16="http://schemas.microsoft.com/office/drawing/2014/main" id="{F728E894-7F17-4AF8-B637-20375325A52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3950475" y="2174798"/>
            <a:ext cx="2968476" cy="222635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4D426C1-274F-4B4D-B303-EAE202E5D461}"/>
              </a:ext>
            </a:extLst>
          </p:cNvPr>
          <p:cNvSpPr txBox="1"/>
          <p:nvPr/>
        </p:nvSpPr>
        <p:spPr>
          <a:xfrm>
            <a:off x="1824000" y="7158000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7" tooltip="https://www.flickr.com/photos/stml/2075347593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22" name="Picture 21" descr="A picture containing text, cake, plate, chocolate&#10;&#10;Description automatically generated">
            <a:extLst>
              <a:ext uri="{FF2B5EF4-FFF2-40B4-BE49-F238E27FC236}">
                <a16:creationId xmlns:a16="http://schemas.microsoft.com/office/drawing/2014/main" id="{8035D57D-51AA-4D7B-B547-8AEE59E0EDC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839" y="5063893"/>
            <a:ext cx="2367015" cy="1794107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2DCACD2-AF2B-4889-ACFE-7AA6F8D6F5E2}"/>
              </a:ext>
            </a:extLst>
          </p:cNvPr>
          <p:cNvSpPr txBox="1"/>
          <p:nvPr/>
        </p:nvSpPr>
        <p:spPr>
          <a:xfrm>
            <a:off x="5050575" y="5012475"/>
            <a:ext cx="2990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://justana-justana.blogspot.com/2010/02/carrots-good-for-your-sight-hoax-how-it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F2ECEE2-F5EC-4C5B-945C-EEACA4DEBAD9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5711598" y="4656637"/>
            <a:ext cx="952500" cy="95250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45E37946-3963-464B-91AD-6534CBBC2FB9}"/>
              </a:ext>
            </a:extLst>
          </p:cNvPr>
          <p:cNvSpPr txBox="1"/>
          <p:nvPr/>
        </p:nvSpPr>
        <p:spPr>
          <a:xfrm>
            <a:off x="5596000" y="3905250"/>
            <a:ext cx="1000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0" tooltip="http://www.authentichistory.com/1914-1920/2-homefront/1-propaganda/index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21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28" name="Picture 27" descr="A picture containing person, outdoor, child, baby&#10;&#10;Description automatically generated">
            <a:extLst>
              <a:ext uri="{FF2B5EF4-FFF2-40B4-BE49-F238E27FC236}">
                <a16:creationId xmlns:a16="http://schemas.microsoft.com/office/drawing/2014/main" id="{0EE2ECBE-A0A4-4F5C-AC66-D3A1ED06E2B2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3924867" y="4360125"/>
            <a:ext cx="3686305" cy="213770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A3C1FFAF-76F2-4354-92CE-2556148F8D0B}"/>
              </a:ext>
            </a:extLst>
          </p:cNvPr>
          <p:cNvSpPr txBox="1"/>
          <p:nvPr/>
        </p:nvSpPr>
        <p:spPr>
          <a:xfrm>
            <a:off x="5343792" y="4287660"/>
            <a:ext cx="180441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3" tooltip="http://thechildrenswar.blogspot.com/2011/05/carrot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31" name="Picture 3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9CF56C37-D74B-4AD5-9970-069CD23608EF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5"/>
              </a:ext>
            </a:extLst>
          </a:blip>
          <a:stretch>
            <a:fillRect/>
          </a:stretch>
        </p:blipFill>
        <p:spPr>
          <a:xfrm>
            <a:off x="1178698" y="1608739"/>
            <a:ext cx="9144000" cy="523875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AB78F1C-446D-47E6-A29F-800A23B908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348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959"/>
    </mc:Choice>
    <mc:Fallback xmlns="">
      <p:transition spd="slow" advTm="140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4F1802A-47C6-4CF9-9D5B-617DF8CF3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9</a:t>
            </a:fld>
            <a:endParaRPr lang="en-US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F4A8BF4F-A3C0-4B43-9A14-0279A2C61F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139707" y="4047921"/>
            <a:ext cx="2046264" cy="27923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0C7024-3509-45E1-B9BF-B8DF58057795}"/>
              </a:ext>
            </a:extLst>
          </p:cNvPr>
          <p:cNvSpPr txBox="1"/>
          <p:nvPr/>
        </p:nvSpPr>
        <p:spPr>
          <a:xfrm>
            <a:off x="3235642" y="6858000"/>
            <a:ext cx="526351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thechildrenswar.blogspot.com/2011_10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7" name="Picture 6" descr="A picture containing text, newspaper, receipt&#10;&#10;Description automatically generated">
            <a:extLst>
              <a:ext uri="{FF2B5EF4-FFF2-40B4-BE49-F238E27FC236}">
                <a16:creationId xmlns:a16="http://schemas.microsoft.com/office/drawing/2014/main" id="{857A5C8D-BCFC-4DDD-81B6-1464C676111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858790" y="9182"/>
            <a:ext cx="7249022" cy="68488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9155F11-2788-4A15-8BB7-237F083C59C6}"/>
              </a:ext>
            </a:extLst>
          </p:cNvPr>
          <p:cNvSpPr txBox="1"/>
          <p:nvPr/>
        </p:nvSpPr>
        <p:spPr>
          <a:xfrm>
            <a:off x="2007781" y="7058263"/>
            <a:ext cx="797441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thechildrenswar.blogspot.com/2012/12/victory-through-ministry-of-food_22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0" name="Picture 9" descr="Text&#10;&#10;Description automatically generated with medium confidence">
            <a:extLst>
              <a:ext uri="{FF2B5EF4-FFF2-40B4-BE49-F238E27FC236}">
                <a16:creationId xmlns:a16="http://schemas.microsoft.com/office/drawing/2014/main" id="{72ACD6C1-3858-46B4-A167-91CB9A3C06E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-10433" y="9137"/>
            <a:ext cx="2957209" cy="366754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4790208-3D70-46AD-9E24-1C91120325A7}"/>
              </a:ext>
            </a:extLst>
          </p:cNvPr>
          <p:cNvSpPr txBox="1"/>
          <p:nvPr/>
        </p:nvSpPr>
        <p:spPr>
          <a:xfrm>
            <a:off x="4062935" y="6942847"/>
            <a:ext cx="42089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0" tooltip="https://journals.openedition.org/transatlantica/9725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3" name="Picture 12" descr="A picture containing text, player, black, posing&#10;&#10;Description automatically generated">
            <a:extLst>
              <a:ext uri="{FF2B5EF4-FFF2-40B4-BE49-F238E27FC236}">
                <a16:creationId xmlns:a16="http://schemas.microsoft.com/office/drawing/2014/main" id="{66A0CED6-E8F7-44BB-AFF8-5EFB6219CDB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0139707" y="-1"/>
            <a:ext cx="2052293" cy="283074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9DCFB55-8987-46D3-915A-9BF23B297BEA}"/>
              </a:ext>
            </a:extLst>
          </p:cNvPr>
          <p:cNvSpPr txBox="1"/>
          <p:nvPr/>
        </p:nvSpPr>
        <p:spPr>
          <a:xfrm>
            <a:off x="5626837" y="4831500"/>
            <a:ext cx="1381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2" tooltip="https://thechildrenswar.blogspot.com/2011/03/well-eat-again-collection-of-recipe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6" name="Picture 15" descr="Text&#10;&#10;Description automatically generated">
            <a:extLst>
              <a:ext uri="{FF2B5EF4-FFF2-40B4-BE49-F238E27FC236}">
                <a16:creationId xmlns:a16="http://schemas.microsoft.com/office/drawing/2014/main" id="{353F8B58-B98F-4928-9F49-A17B3ADEB89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0488" y="3587262"/>
            <a:ext cx="2936289" cy="327073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4744369-157A-4C64-BF92-31D1E1E6C7FA}"/>
              </a:ext>
            </a:extLst>
          </p:cNvPr>
          <p:cNvSpPr txBox="1"/>
          <p:nvPr/>
        </p:nvSpPr>
        <p:spPr>
          <a:xfrm>
            <a:off x="4191000" y="6100762"/>
            <a:ext cx="381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4" tooltip="http://scarc.library.oregonstate.edu/findingaids/?p=collections/findingaid&amp;id=1383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5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19" name="Picture 18" descr="Text&#10;&#10;Description automatically generated">
            <a:extLst>
              <a:ext uri="{FF2B5EF4-FFF2-40B4-BE49-F238E27FC236}">
                <a16:creationId xmlns:a16="http://schemas.microsoft.com/office/drawing/2014/main" id="{71DD4B3E-A540-4414-AEE5-C26E3CB8E3F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0130573" y="1676617"/>
            <a:ext cx="2038666" cy="245883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D632332-3DB1-43C2-B363-23538D4304F9}"/>
              </a:ext>
            </a:extLst>
          </p:cNvPr>
          <p:cNvSpPr txBox="1"/>
          <p:nvPr/>
        </p:nvSpPr>
        <p:spPr>
          <a:xfrm flipV="1">
            <a:off x="4721087" y="6416441"/>
            <a:ext cx="355077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7" tooltip="http://thegingercookies.blogspot.com/2010/06/blog-post_3434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8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0E6C0A0B-BE14-4DC1-8AA0-C68CCECEF4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042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12"/>
    </mc:Choice>
    <mc:Fallback xmlns="">
      <p:transition spd="slow" advTm="471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90000"/>
            <a:lumOff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AAFADD-A2E3-4015-8534-6F2064D64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10</a:t>
            </a:fld>
            <a:endParaRPr lang="en-US"/>
          </a:p>
        </p:txBody>
      </p:sp>
      <p:pic>
        <p:nvPicPr>
          <p:cNvPr id="4" name="Picture 3" descr="A picture containing text, newspaper, receipt&#10;&#10;Description automatically generated">
            <a:extLst>
              <a:ext uri="{FF2B5EF4-FFF2-40B4-BE49-F238E27FC236}">
                <a16:creationId xmlns:a16="http://schemas.microsoft.com/office/drawing/2014/main" id="{DE3EF333-B8F9-455A-BCA1-6640EDF0D1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905" y="3142728"/>
            <a:ext cx="4623877" cy="37584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E4642A-2E87-43A4-83D1-CBC8AB3C0F23}"/>
              </a:ext>
            </a:extLst>
          </p:cNvPr>
          <p:cNvSpPr txBox="1"/>
          <p:nvPr/>
        </p:nvSpPr>
        <p:spPr>
          <a:xfrm>
            <a:off x="3048000" y="5715000"/>
            <a:ext cx="6096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://flickr.com/photos/roger/8231013958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7" name="Picture 6" descr="A newspaper with text&#10;&#10;Description automatically generated with low confidence">
            <a:extLst>
              <a:ext uri="{FF2B5EF4-FFF2-40B4-BE49-F238E27FC236}">
                <a16:creationId xmlns:a16="http://schemas.microsoft.com/office/drawing/2014/main" id="{BA99CD82-0826-43B4-A104-E1D18AC092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768515" y="0"/>
            <a:ext cx="4423485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98D891D-9456-47FE-A7BE-3A190D22430B}"/>
              </a:ext>
            </a:extLst>
          </p:cNvPr>
          <p:cNvSpPr txBox="1"/>
          <p:nvPr/>
        </p:nvSpPr>
        <p:spPr>
          <a:xfrm>
            <a:off x="3905305" y="7008000"/>
            <a:ext cx="468138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://www.flickr.com/photos/elzey/5701366111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88396B-E43F-49EA-B42D-2B6369EB88E4}"/>
              </a:ext>
            </a:extLst>
          </p:cNvPr>
          <p:cNvSpPr txBox="1"/>
          <p:nvPr/>
        </p:nvSpPr>
        <p:spPr>
          <a:xfrm>
            <a:off x="868101" y="0"/>
            <a:ext cx="61781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8</a:t>
            </a:r>
            <a:r>
              <a:rPr lang="en-GB" sz="4400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4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MAY 1945</a:t>
            </a:r>
          </a:p>
        </p:txBody>
      </p:sp>
      <p:pic>
        <p:nvPicPr>
          <p:cNvPr id="11" name="Picture 10" descr="A field of red flowers&#10;&#10;Description automatically generated">
            <a:extLst>
              <a:ext uri="{FF2B5EF4-FFF2-40B4-BE49-F238E27FC236}">
                <a16:creationId xmlns:a16="http://schemas.microsoft.com/office/drawing/2014/main" id="{262BCA92-8C1B-4BE0-A26C-D12AECE21EC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650782" y="710969"/>
            <a:ext cx="3117733" cy="297247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84D73CE-EE5A-43C7-8E0B-C9E6933258C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/>
          <a:stretch/>
        </p:blipFill>
        <p:spPr>
          <a:xfrm>
            <a:off x="4650781" y="3683442"/>
            <a:ext cx="3117733" cy="3174558"/>
          </a:xfrm>
          <a:prstGeom prst="rect">
            <a:avLst/>
          </a:prstGeom>
        </p:spPr>
      </p:pic>
      <p:pic>
        <p:nvPicPr>
          <p:cNvPr id="15" name="Picture 14" descr="A field of red flowers&#10;&#10;Description automatically generated">
            <a:extLst>
              <a:ext uri="{FF2B5EF4-FFF2-40B4-BE49-F238E27FC236}">
                <a16:creationId xmlns:a16="http://schemas.microsoft.com/office/drawing/2014/main" id="{9600F20C-DACE-43BA-BE26-F14EA462CA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7292" y="710970"/>
            <a:ext cx="4563490" cy="248294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C7BEA66-CB82-4C2E-A570-6B3693B28024}"/>
              </a:ext>
            </a:extLst>
          </p:cNvPr>
          <p:cNvSpPr txBox="1"/>
          <p:nvPr/>
        </p:nvSpPr>
        <p:spPr>
          <a:xfrm>
            <a:off x="3957600" y="4948200"/>
            <a:ext cx="4876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5" tooltip="https://byronsmuse.wordpress.com/2015/06/12/claude-monet-poppi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A5A680-B61B-4FB5-885A-D6E562217185}"/>
              </a:ext>
            </a:extLst>
          </p:cNvPr>
          <p:cNvSpPr txBox="1"/>
          <p:nvPr/>
        </p:nvSpPr>
        <p:spPr>
          <a:xfrm>
            <a:off x="5528264" y="6858000"/>
            <a:ext cx="2116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3" tooltip="http://www.freefoto.com/preview/15-43-67/Poppie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6B7D18BE-9A0F-4184-ABD4-B6C0BAFFDE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610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91"/>
    </mc:Choice>
    <mc:Fallback xmlns="">
      <p:transition spd="slow" advTm="455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C409-F978-40E5-B334-91C706BE9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125" y="168276"/>
            <a:ext cx="9972674" cy="71128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1950’s</a:t>
            </a: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4AF21EBE-0177-4FA8-9FC3-05A12519B8B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10868" y="903329"/>
            <a:ext cx="3117938" cy="2773671"/>
          </a:xfrm>
        </p:spPr>
      </p:pic>
      <p:pic>
        <p:nvPicPr>
          <p:cNvPr id="10" name="Content Placeholder 9" descr="A picture containing text&#10;&#10;Description automatically generated">
            <a:extLst>
              <a:ext uri="{FF2B5EF4-FFF2-40B4-BE49-F238E27FC236}">
                <a16:creationId xmlns:a16="http://schemas.microsoft.com/office/drawing/2014/main" id="{6F594463-904B-46A7-B8F7-2200C477A2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0" y="905272"/>
            <a:ext cx="2234439" cy="1850549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E56E4B-8F9F-4AD2-87CD-6454414F2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11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A2F0A3-BAA0-4663-B89D-F634EBA65D7B}"/>
              </a:ext>
            </a:extLst>
          </p:cNvPr>
          <p:cNvSpPr txBox="1"/>
          <p:nvPr/>
        </p:nvSpPr>
        <p:spPr>
          <a:xfrm>
            <a:off x="485775" y="3820319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flickr.com/photos/shookphotos/4899725922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909156-B0C9-4D6C-BC59-0EE36706622B}"/>
              </a:ext>
            </a:extLst>
          </p:cNvPr>
          <p:cNvSpPr txBox="1"/>
          <p:nvPr/>
        </p:nvSpPr>
        <p:spPr>
          <a:xfrm>
            <a:off x="5181600" y="4648994"/>
            <a:ext cx="43243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dovegreyreader.typepad.com/dovegreyreader_scribbles/2019/02/last-train-to-hilversum-a-journey-in-search-of-the-magic-of-radio-charlie-connelly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AAEA1EB-1761-4ADA-A2F0-579D1139D7C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250871" y="3600450"/>
            <a:ext cx="3033037" cy="32575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88FE423-F873-483C-A144-974A44B0A0D8}"/>
              </a:ext>
            </a:extLst>
          </p:cNvPr>
          <p:cNvSpPr txBox="1"/>
          <p:nvPr/>
        </p:nvSpPr>
        <p:spPr>
          <a:xfrm>
            <a:off x="3509925" y="4110000"/>
            <a:ext cx="2933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1" tooltip="http://flickr.com/photos/clotho98/375531186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16" name="Picture 15" descr="Graphical user interface&#10;&#10;Description automatically generated">
            <a:extLst>
              <a:ext uri="{FF2B5EF4-FFF2-40B4-BE49-F238E27FC236}">
                <a16:creationId xmlns:a16="http://schemas.microsoft.com/office/drawing/2014/main" id="{528E0045-D43C-4906-A9E1-2CBC7BD3F34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2265231" y="901303"/>
            <a:ext cx="2943225" cy="47625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DED5CA5-FCC6-4CE1-8586-FA60ED9D5F05}"/>
              </a:ext>
            </a:extLst>
          </p:cNvPr>
          <p:cNvSpPr txBox="1"/>
          <p:nvPr/>
        </p:nvSpPr>
        <p:spPr>
          <a:xfrm>
            <a:off x="4624387" y="5810250"/>
            <a:ext cx="2943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4" tooltip="https://www.flickr.com/photos/clivehurst/4350551995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19" name="Picture 18" descr="A person cooking in a kitchen&#10;&#10;Description automatically generated with medium confidence">
            <a:extLst>
              <a:ext uri="{FF2B5EF4-FFF2-40B4-BE49-F238E27FC236}">
                <a16:creationId xmlns:a16="http://schemas.microsoft.com/office/drawing/2014/main" id="{6E00DDB9-2ED1-40DD-A5CA-A09A30CEF64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8326324" y="937851"/>
            <a:ext cx="3856097" cy="347114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C27DBCF-6EDA-4324-9661-EDA913929DD0}"/>
              </a:ext>
            </a:extLst>
          </p:cNvPr>
          <p:cNvSpPr txBox="1"/>
          <p:nvPr/>
        </p:nvSpPr>
        <p:spPr>
          <a:xfrm>
            <a:off x="4455300" y="5955487"/>
            <a:ext cx="3581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6" tooltip="https://www.flickr.com/photos/dccarchives/47946059397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22" name="Picture 21" descr="A picture containing text, indoor, floor, person&#10;&#10;Description automatically generated">
            <a:extLst>
              <a:ext uri="{FF2B5EF4-FFF2-40B4-BE49-F238E27FC236}">
                <a16:creationId xmlns:a16="http://schemas.microsoft.com/office/drawing/2014/main" id="{93F7E824-0742-43AA-8F34-631FE434EA2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9579" y="2750443"/>
            <a:ext cx="2303331" cy="322407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6DC6648-944D-432C-8ED9-32A6ADC4F4F7}"/>
              </a:ext>
            </a:extLst>
          </p:cNvPr>
          <p:cNvSpPr txBox="1"/>
          <p:nvPr/>
        </p:nvSpPr>
        <p:spPr>
          <a:xfrm>
            <a:off x="4917077" y="4110000"/>
            <a:ext cx="1000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8" tooltip="http://blog.zestos.co.nz/2010_02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9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25" name="Picture 24" descr="A picture containing ground, bin, trash, kitchen appliance&#10;&#10;Description automatically generated">
            <a:extLst>
              <a:ext uri="{FF2B5EF4-FFF2-40B4-BE49-F238E27FC236}">
                <a16:creationId xmlns:a16="http://schemas.microsoft.com/office/drawing/2014/main" id="{8D86BDFF-F796-4057-B6BC-59EAB8DEF0AB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8191261" y="4396535"/>
            <a:ext cx="4000739" cy="244646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3E50A77-DFB0-4080-8200-68B93823256F}"/>
              </a:ext>
            </a:extLst>
          </p:cNvPr>
          <p:cNvSpPr txBox="1"/>
          <p:nvPr/>
        </p:nvSpPr>
        <p:spPr>
          <a:xfrm>
            <a:off x="7812623" y="6736425"/>
            <a:ext cx="42862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1" tooltip="https://www.flickr.com/photos/_mia/34251532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22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28" name="Picture 27" descr="A television on a stand&#10;&#10;Description automatically generated with medium confidence">
            <a:extLst>
              <a:ext uri="{FF2B5EF4-FFF2-40B4-BE49-F238E27FC236}">
                <a16:creationId xmlns:a16="http://schemas.microsoft.com/office/drawing/2014/main" id="{E53CBC42-D39E-4EF2-ADA5-2EF97EB5688A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4"/>
              </a:ext>
            </a:extLst>
          </a:blip>
          <a:stretch>
            <a:fillRect/>
          </a:stretch>
        </p:blipFill>
        <p:spPr>
          <a:xfrm flipH="1">
            <a:off x="3617100" y="5663803"/>
            <a:ext cx="1574956" cy="1194197"/>
          </a:xfrm>
          <a:prstGeom prst="rect">
            <a:avLst/>
          </a:prstGeom>
        </p:spPr>
      </p:pic>
      <p:pic>
        <p:nvPicPr>
          <p:cNvPr id="30" name="Picture 29" descr="A picture containing text, outdoor, grass, tree&#10;&#10;Description automatically generated">
            <a:extLst>
              <a:ext uri="{FF2B5EF4-FFF2-40B4-BE49-F238E27FC236}">
                <a16:creationId xmlns:a16="http://schemas.microsoft.com/office/drawing/2014/main" id="{8A6A2717-CA9C-4384-B24E-F0995D540E40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1879696" y="5647077"/>
            <a:ext cx="1747605" cy="1194197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2F70E9FD-8564-487E-AD88-825B1CF1138D}"/>
              </a:ext>
            </a:extLst>
          </p:cNvPr>
          <p:cNvSpPr txBox="1"/>
          <p:nvPr/>
        </p:nvSpPr>
        <p:spPr>
          <a:xfrm>
            <a:off x="4817250" y="4555312"/>
            <a:ext cx="2857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6" tooltip="https://en.wikipedia.org/wiki/Lassie_(1954_TV_series)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9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33" name="Picture 32" descr="A person in a suit and tie&#10;&#10;Description automatically generated with medium confidence">
            <a:extLst>
              <a:ext uri="{FF2B5EF4-FFF2-40B4-BE49-F238E27FC236}">
                <a16:creationId xmlns:a16="http://schemas.microsoft.com/office/drawing/2014/main" id="{B88B7BC6-3348-4182-9C5B-E499B8B7C9C5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8"/>
              </a:ext>
            </a:extLst>
          </a:blip>
          <a:stretch>
            <a:fillRect/>
          </a:stretch>
        </p:blipFill>
        <p:spPr>
          <a:xfrm flipH="1">
            <a:off x="4519905" y="5710203"/>
            <a:ext cx="913740" cy="1139948"/>
          </a:xfrm>
          <a:prstGeom prst="rect">
            <a:avLst/>
          </a:prstGeom>
        </p:spPr>
      </p:pic>
      <p:pic>
        <p:nvPicPr>
          <p:cNvPr id="35" name="Picture 34" descr="A picture containing whiteboard&#10;&#10;Description automatically generated">
            <a:extLst>
              <a:ext uri="{FF2B5EF4-FFF2-40B4-BE49-F238E27FC236}">
                <a16:creationId xmlns:a16="http://schemas.microsoft.com/office/drawing/2014/main" id="{060B1903-CCC0-4831-BD91-90BB2B5D39C1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0"/>
              </a:ext>
            </a:extLst>
          </a:blip>
          <a:stretch>
            <a:fillRect/>
          </a:stretch>
        </p:blipFill>
        <p:spPr>
          <a:xfrm>
            <a:off x="18160" y="5473569"/>
            <a:ext cx="1898786" cy="1366576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B4174C04-D314-4BC5-820F-82CC0D1C176D}"/>
              </a:ext>
            </a:extLst>
          </p:cNvPr>
          <p:cNvSpPr txBox="1"/>
          <p:nvPr/>
        </p:nvSpPr>
        <p:spPr>
          <a:xfrm>
            <a:off x="4444150" y="5815750"/>
            <a:ext cx="42037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0" tooltip="http://chrisbetcher.com/2013/01/the-digital-shif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9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45" name="Audio 44">
            <a:hlinkClick r:id="" action="ppaction://media"/>
            <a:extLst>
              <a:ext uri="{FF2B5EF4-FFF2-40B4-BE49-F238E27FC236}">
                <a16:creationId xmlns:a16="http://schemas.microsoft.com/office/drawing/2014/main" id="{38C35B3D-2BEC-4F30-8413-CA9C3CB444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1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340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882"/>
    </mc:Choice>
    <mc:Fallback xmlns="">
      <p:transition spd="slow" advTm="118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90000"/>
            <a:lumOff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EF7BF53-9A0C-428F-B5A9-85DF86F44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12</a:t>
            </a:fld>
            <a:endParaRPr lang="en-US"/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DCB18567-76E4-4343-8302-6D3C463B4C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29500" y="271606"/>
            <a:ext cx="2095500" cy="2095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111D0B-45D5-4D97-95EF-192CCAA92B53}"/>
              </a:ext>
            </a:extLst>
          </p:cNvPr>
          <p:cNvSpPr txBox="1"/>
          <p:nvPr/>
        </p:nvSpPr>
        <p:spPr>
          <a:xfrm>
            <a:off x="5048250" y="4476750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://2013.igem.org/Team:TU-Delft/Part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7" name="Picture 6" descr="A picture containing clock&#10;&#10;Description automatically generated">
            <a:extLst>
              <a:ext uri="{FF2B5EF4-FFF2-40B4-BE49-F238E27FC236}">
                <a16:creationId xmlns:a16="http://schemas.microsoft.com/office/drawing/2014/main" id="{67DB74E9-97B0-4EBD-86FF-440D9BC8D0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891543" y="32428"/>
            <a:ext cx="2009775" cy="1714500"/>
          </a:xfrm>
          <a:prstGeom prst="rect">
            <a:avLst/>
          </a:prstGeom>
        </p:spPr>
      </p:pic>
      <p:pic>
        <p:nvPicPr>
          <p:cNvPr id="9" name="Picture 8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92D74BE0-DB46-4DAC-A1FC-3158F57B66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242632" y="4471743"/>
            <a:ext cx="3712292" cy="2150036"/>
          </a:xfrm>
          <a:prstGeom prst="rect">
            <a:avLst/>
          </a:prstGeom>
        </p:spPr>
      </p:pic>
      <p:pic>
        <p:nvPicPr>
          <p:cNvPr id="11" name="Picture 10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5C102ED0-395C-492E-9C0D-1E2C0F205D0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3359658" y="1604773"/>
            <a:ext cx="5472683" cy="37447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F9A8D7C-2FE8-4606-B36C-FBA7A241A810}"/>
              </a:ext>
            </a:extLst>
          </p:cNvPr>
          <p:cNvSpPr txBox="1"/>
          <p:nvPr/>
        </p:nvSpPr>
        <p:spPr>
          <a:xfrm>
            <a:off x="1534712" y="7308000"/>
            <a:ext cx="100225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2" tooltip="https://www.pngall.com/baby-pn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3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14" name="Picture 13" descr="A picture containing fabric&#10;&#10;Description automatically generated">
            <a:extLst>
              <a:ext uri="{FF2B5EF4-FFF2-40B4-BE49-F238E27FC236}">
                <a16:creationId xmlns:a16="http://schemas.microsoft.com/office/drawing/2014/main" id="{AED944FE-724E-4998-A5B6-A939D021F14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30348" y="3632492"/>
            <a:ext cx="3235548" cy="316621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3D9B4D6-54A1-4286-A32F-EA675CD750B3}"/>
              </a:ext>
            </a:extLst>
          </p:cNvPr>
          <p:cNvSpPr txBox="1"/>
          <p:nvPr/>
        </p:nvSpPr>
        <p:spPr>
          <a:xfrm>
            <a:off x="4630249" y="5937784"/>
            <a:ext cx="6667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5" tooltip="http://questsci.blogspot.com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6" tooltip="https://creativecommons.org/licenses/by-nd/3.0/"/>
              </a:rPr>
              <a:t>CC BY-ND</a:t>
            </a:r>
            <a:endParaRPr lang="en-GB" sz="900"/>
          </a:p>
        </p:txBody>
      </p:sp>
      <p:pic>
        <p:nvPicPr>
          <p:cNvPr id="17" name="Picture 16" descr="A red and white shopping cart&#10;&#10;Description automatically generated with low confidence">
            <a:extLst>
              <a:ext uri="{FF2B5EF4-FFF2-40B4-BE49-F238E27FC236}">
                <a16:creationId xmlns:a16="http://schemas.microsoft.com/office/drawing/2014/main" id="{9A8BC13D-E2BC-46CB-B8CC-16473928BECA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9548682" y="32253"/>
            <a:ext cx="2654333" cy="210134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C1A1D8D-BD71-4169-AC67-54FC90592B7A}"/>
              </a:ext>
            </a:extLst>
          </p:cNvPr>
          <p:cNvSpPr txBox="1"/>
          <p:nvPr/>
        </p:nvSpPr>
        <p:spPr>
          <a:xfrm>
            <a:off x="3988500" y="6441187"/>
            <a:ext cx="5715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8" tooltip="http://www.flickr.com/photos/blackcountrymuseums/5059029687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9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20" name="Picture 19" descr="A picture containing floor, wall, indoor, bicycle&#10;&#10;Description automatically generated">
            <a:extLst>
              <a:ext uri="{FF2B5EF4-FFF2-40B4-BE49-F238E27FC236}">
                <a16:creationId xmlns:a16="http://schemas.microsoft.com/office/drawing/2014/main" id="{0E3E0CFE-3085-4635-90A6-416076D69648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47512" y="59293"/>
            <a:ext cx="2669009" cy="245776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B1046C7-4F5D-475A-ABDD-1A5E8D6224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424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611"/>
    </mc:Choice>
    <mc:Fallback>
      <p:transition spd="slow" advTm="27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90000"/>
            <a:lumOff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DF5B5-1CEC-4E44-AFFA-4D82D97C8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2" y="457200"/>
            <a:ext cx="3935413" cy="1420238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1960’s</a:t>
            </a:r>
          </a:p>
        </p:txBody>
      </p:sp>
      <p:pic>
        <p:nvPicPr>
          <p:cNvPr id="7" name="Picture Placeholder 6" descr="Background pattern&#10;&#10;Description automatically generated">
            <a:extLst>
              <a:ext uri="{FF2B5EF4-FFF2-40B4-BE49-F238E27FC236}">
                <a16:creationId xmlns:a16="http://schemas.microsoft.com/office/drawing/2014/main" id="{4F8F7162-9728-4CD1-9695-B4213791274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584" b="10584"/>
          <a:stretch>
            <a:fillRect/>
          </a:stretch>
        </p:blipFill>
        <p:spPr>
          <a:xfrm>
            <a:off x="5138818" y="3066699"/>
            <a:ext cx="7053181" cy="3762999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5A1-6149-4F5D-AF4E-3BDECE0BB0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75329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431E9A-7AF6-4DA2-892C-FF709C7AC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13</a:t>
            </a:fld>
            <a:endParaRPr lang="en-US"/>
          </a:p>
        </p:txBody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B2096E87-3B79-476B-B51C-B79DB86A086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62819" y="1999106"/>
            <a:ext cx="4409206" cy="394449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FD3D8EF-E477-4A4A-B54F-1917AF12DEE7}"/>
              </a:ext>
            </a:extLst>
          </p:cNvPr>
          <p:cNvSpPr txBox="1"/>
          <p:nvPr/>
        </p:nvSpPr>
        <p:spPr>
          <a:xfrm>
            <a:off x="5745877" y="7008000"/>
            <a:ext cx="478741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www.flickr.com/photos/beatlegirl/1742230230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2" name="Picture 11" descr="A picture containing fabric&#10;&#10;Description automatically generated">
            <a:extLst>
              <a:ext uri="{FF2B5EF4-FFF2-40B4-BE49-F238E27FC236}">
                <a16:creationId xmlns:a16="http://schemas.microsoft.com/office/drawing/2014/main" id="{ADF4F06D-32C5-40EF-9761-7FD4DAFEEDE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128466" y="1"/>
            <a:ext cx="7053181" cy="305534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C5A6792-74B9-4E23-9F77-FC188CDF5841}"/>
              </a:ext>
            </a:extLst>
          </p:cNvPr>
          <p:cNvSpPr txBox="1"/>
          <p:nvPr/>
        </p:nvSpPr>
        <p:spPr>
          <a:xfrm>
            <a:off x="6096000" y="7158000"/>
            <a:ext cx="2871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0" tooltip="http://vintagevixon.blogspot.com/2016/03/a-twentieth-century-makeover-victoriana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98AEA7A0-F854-4555-8A40-1DBB25E9B5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pic>
        <p:nvPicPr>
          <p:cNvPr id="17" name="Picture 16" descr="Logo&#10;&#10;Description automatically generated with medium confidence">
            <a:extLst>
              <a:ext uri="{FF2B5EF4-FFF2-40B4-BE49-F238E27FC236}">
                <a16:creationId xmlns:a16="http://schemas.microsoft.com/office/drawing/2014/main" id="{40A5CB30-EC01-4296-9347-43846575031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5524500" y="560859"/>
            <a:ext cx="2738518" cy="1075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771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182"/>
    </mc:Choice>
    <mc:Fallback>
      <p:transition spd="slow" advTm="371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C2E24-9E27-47EE-B693-CCF2ABD92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835" y="461818"/>
            <a:ext cx="10797309" cy="415637"/>
          </a:xfrm>
        </p:spPr>
        <p:txBody>
          <a:bodyPr>
            <a:normAutofit/>
          </a:bodyPr>
          <a:lstStyle/>
          <a:p>
            <a:pPr algn="ctr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C0D0AB-DFFE-47FB-A1D2-522FD95C6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8000" y="968231"/>
            <a:ext cx="11185236" cy="5146242"/>
          </a:xfrm>
        </p:spPr>
        <p:txBody>
          <a:bodyPr>
            <a:normAutofit/>
          </a:bodyPr>
          <a:lstStyle/>
          <a:p>
            <a:r>
              <a:rPr lang="en-GB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 Taylor, A.J.P. (1996).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Origin of the second world war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Simon and Schuster. Available at http://scholar.google.co.uk/scholar?hl=en&amp;as_sdt=0%2C5&amp;q=date+of+second+world+war+&amp;btnG=  (Accessed 21</a:t>
            </a:r>
            <a:r>
              <a:rPr lang="en-GB" sz="1400" b="0" i="0" baseline="30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December 2).</a:t>
            </a:r>
          </a:p>
          <a:p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(2) </a:t>
            </a:r>
            <a:r>
              <a:rPr lang="en-GB" sz="1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Zweiniger-Bargielowska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I., (2000).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Austerity in Britain: rationing, controls, and consumption, 1939-1955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 OUP </a:t>
            </a:r>
            <a:r>
              <a:rPr lang="en-GB" sz="1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Oxford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Austerity in Britain: Rationing, Controls, and Consumption, 1939-1955 - Ina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Zweiniger-Bargielowska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Google Books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20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2021).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 </a:t>
            </a:r>
            <a:r>
              <a:rPr lang="en-GB" sz="1400" b="0" i="0" dirty="0" err="1">
                <a:effectLst/>
                <a:latin typeface="Arial" panose="020B0604020202020204" pitchFamily="34" charset="0"/>
              </a:rPr>
              <a:t>Lightowler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 H. and Macbeth, H. (2014). Nutrition, Food Rationing and Home Production in the UK during the Second World War.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Food in Zones of Conflict: Cross-disciplinary Perspectives, </a:t>
            </a:r>
            <a:r>
              <a:rPr lang="en-GB" sz="1400" b="0" i="1" dirty="0" err="1">
                <a:effectLst/>
                <a:latin typeface="Arial" panose="020B0604020202020204" pitchFamily="34" charset="0"/>
              </a:rPr>
              <a:t>Berghahn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 Books, Oxford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 pp.107-121. Available at https://www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Food in Zones of Conflict:   Cross-Disciplinary Perspectives - Google Books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29</a:t>
            </a:r>
            <a:r>
              <a:rPr lang="en-GB" sz="1400" b="0" i="0" baseline="30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2021)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 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Hollingsworth, D.F., 1983. Rationing and economic constraints on food consumption in Britain since the Second World War. In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Nutrients and Energy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(Vol. 42, pp. 191-218). Karger Publishers. Available at 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www.karger.com/Article/Abstract/408354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29th December 2021).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 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Knight, K. (2011). </a:t>
            </a:r>
            <a:r>
              <a:rPr lang="en-GB" sz="14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Spuds, spam and eating for victory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Rationing in the Second World War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The History Press. Available at 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Spuds, Spam and Eating For Victory: Rationing in the Second World War - Katherine Knight - Google Books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31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2021).</a:t>
            </a:r>
          </a:p>
          <a:p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(6) LAMBERT, C.A. (2014). Digging for Victory Gardens: A Comparative Analysis of the UK and US World War II Gardening Campaigns. In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Public Relations in the </a:t>
            </a:r>
            <a:r>
              <a:rPr lang="en-GB" sz="14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Nonprofit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Sector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(pp. 273-288). Routledge. Available at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Digging for Victory Gardens: A Comparative Analysis of the U.K. and U. (taylorfrancis.com)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(Accessed 31</a:t>
            </a:r>
            <a:r>
              <a:rPr lang="en-GB" sz="1400" u="sng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2021).</a:t>
            </a:r>
          </a:p>
          <a:p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(7) Way, T. (2015).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Wartime Garden: Digging for Victory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Bloomsbury Publishing. Available at https://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Wartime Garden: Digging for Victory - Twigs Way - Google Books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</a:t>
            </a:r>
            <a:r>
              <a:rPr lang="en-GB" sz="1400" u="sng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2022). </a:t>
            </a:r>
            <a:endParaRPr lang="en-GB" sz="1400" b="0" i="0" u="sng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AFB125-72A1-436B-BF0D-185FC225C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151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C9A90-9FBE-4F80-9218-F02BE392D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450" y="365761"/>
            <a:ext cx="10039350" cy="1005840"/>
          </a:xfrm>
        </p:spPr>
        <p:txBody>
          <a:bodyPr>
            <a:normAutofit/>
          </a:bodyPr>
          <a:lstStyle/>
          <a:p>
            <a:pPr algn="ctr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CA4C2-36D7-4F74-A2E4-4971121CF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1600"/>
            <a:ext cx="10896600" cy="4773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(8) 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Flinn, J.J. (2007). World War II Cookbooks: Rationing, Nutrition, Patriotism, and the Citizen Consumer in the United States and Great Britain.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Elements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(1). Available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posters of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carrot and potato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pete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encouraging... - Google Scholar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2022).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(9) 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Wood, J. ( 2020)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Tasting the Past: Recipes from the Second World War to the 1980s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The History Press.  Available at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Tasting the Past: Recipes from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Second World War to the 1980s - Jacqui Wood - Google Books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2022).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(10) 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Miller, R. (2011).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Ten Days in May: The People's Story of VE Day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A&amp;C Black.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 Google Books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Ten Days in May: The People's Story of VE Day - Russell Miller </a:t>
            </a:r>
            <a:r>
              <a:rPr lang="en-GB" sz="1400" dirty="0"/>
              <a:t>(Accessed 4</a:t>
            </a:r>
            <a:r>
              <a:rPr lang="en-GB" sz="1400" baseline="30000" dirty="0"/>
              <a:t>th</a:t>
            </a:r>
            <a:r>
              <a:rPr lang="en-GB" sz="1400" dirty="0"/>
              <a:t> January 2022).</a:t>
            </a:r>
          </a:p>
          <a:p>
            <a:pPr marL="0" indent="0">
              <a:buNone/>
            </a:pPr>
            <a:r>
              <a:rPr lang="en-GB" sz="1400" dirty="0"/>
              <a:t>(11) </a:t>
            </a:r>
            <a:r>
              <a:rPr lang="en-GB" sz="1400" b="0" i="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Shepherd, J. and Shepherd, J. (2017). </a:t>
            </a:r>
            <a:r>
              <a:rPr lang="en-GB" sz="1400" b="0" i="1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1950s Home</a:t>
            </a:r>
            <a:r>
              <a:rPr lang="en-GB" sz="1400" b="0" i="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Amberley Publishing Limited</a:t>
            </a:r>
            <a:r>
              <a:rPr lang="en-GB" sz="1050" u="sng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1950s Home - Janet Shepherd, John Shepherd - Google Books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6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2022).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(12) 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Leach, R., Phillipson, C., Biggs, S. and Money, A. (2013). Baby boomers, consumption and social change: the bridging generation?.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Review of Sociology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pp.104-122. Available </a:t>
            </a:r>
            <a:r>
              <a:rPr lang="en-GB" sz="1400" b="0" i="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 </a:t>
            </a:r>
            <a:r>
              <a:rPr lang="en-GB" sz="1400" b="0" i="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https://doi.org/10.1080/03906701.2013.771053</a:t>
            </a:r>
            <a:r>
              <a:rPr lang="en-GB" sz="1400" b="0" i="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6th January 2022).</a:t>
            </a:r>
            <a:endParaRPr lang="en-GB" sz="1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78D9B6-FACA-4A7A-A40E-C822C034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90354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AnalogousFromLightSeed_2SEEDS">
      <a:dk1>
        <a:srgbClr val="000000"/>
      </a:dk1>
      <a:lt1>
        <a:srgbClr val="FFFFFF"/>
      </a:lt1>
      <a:dk2>
        <a:srgbClr val="21303A"/>
      </a:dk2>
      <a:lt2>
        <a:srgbClr val="E2E3E8"/>
      </a:lt2>
      <a:accent1>
        <a:srgbClr val="A9A274"/>
      </a:accent1>
      <a:accent2>
        <a:srgbClr val="BB9B82"/>
      </a:accent2>
      <a:accent3>
        <a:srgbClr val="9AA57D"/>
      </a:accent3>
      <a:accent4>
        <a:srgbClr val="73A9A9"/>
      </a:accent4>
      <a:accent5>
        <a:srgbClr val="84A6BD"/>
      </a:accent5>
      <a:accent6>
        <a:srgbClr val="7F89BA"/>
      </a:accent6>
      <a:hlink>
        <a:srgbClr val="6973AE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1874</TotalTime>
  <Words>1416</Words>
  <Application>Microsoft Office PowerPoint</Application>
  <PresentationFormat>Widescreen</PresentationFormat>
  <Paragraphs>104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Avenir Next LT Pro</vt:lpstr>
      <vt:lpstr>AvenirNext LT Pro Medium</vt:lpstr>
      <vt:lpstr>Calibri</vt:lpstr>
      <vt:lpstr>Times New Roman</vt:lpstr>
      <vt:lpstr>BlockprintVTI</vt:lpstr>
      <vt:lpstr>Nutrition and Lifestyle in the 1940’s and 1950’s </vt:lpstr>
      <vt:lpstr>PowerPoint Presentation</vt:lpstr>
      <vt:lpstr>RATIONING (2) &amp; (3)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1950’s</vt:lpstr>
      <vt:lpstr>PowerPoint Presentation</vt:lpstr>
      <vt:lpstr>1960’s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Nutrition in the 1940’s and 1950’s</dc:title>
  <dc:creator>Jill Davies</dc:creator>
  <cp:lastModifiedBy>Jill Davies</cp:lastModifiedBy>
  <cp:revision>42</cp:revision>
  <dcterms:created xsi:type="dcterms:W3CDTF">2021-12-20T12:08:48Z</dcterms:created>
  <dcterms:modified xsi:type="dcterms:W3CDTF">2022-01-06T18:56:06Z</dcterms:modified>
</cp:coreProperties>
</file>