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08" r:id="rId4"/>
  </p:sldMasterIdLst>
  <p:notesMasterIdLst>
    <p:notesMasterId r:id="rId22"/>
  </p:notesMasterIdLst>
  <p:handoutMasterIdLst>
    <p:handoutMasterId r:id="rId23"/>
  </p:handoutMasterIdLst>
  <p:sldIdLst>
    <p:sldId id="256" r:id="rId5"/>
    <p:sldId id="271" r:id="rId6"/>
    <p:sldId id="272" r:id="rId7"/>
    <p:sldId id="273" r:id="rId8"/>
    <p:sldId id="274" r:id="rId9"/>
    <p:sldId id="270" r:id="rId10"/>
    <p:sldId id="275" r:id="rId11"/>
    <p:sldId id="282" r:id="rId12"/>
    <p:sldId id="283" r:id="rId13"/>
    <p:sldId id="276" r:id="rId14"/>
    <p:sldId id="277" r:id="rId15"/>
    <p:sldId id="278" r:id="rId16"/>
    <p:sldId id="284" r:id="rId17"/>
    <p:sldId id="281" r:id="rId18"/>
    <p:sldId id="279" r:id="rId19"/>
    <p:sldId id="267" r:id="rId20"/>
    <p:sldId id="286" r:id="rId21"/>
  </p:sldIdLst>
  <p:sldSz cx="12192000" cy="6858000"/>
  <p:notesSz cx="6858000" cy="9144000"/>
  <p:defaultTextStyle>
    <a:defPPr rtl="0">
      <a:defRPr lang="x-none"/>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1BA2234-BCF2-A84A-83C4-EB85BB4C93FD}">
          <p14:sldIdLst>
            <p14:sldId id="256"/>
            <p14:sldId id="271"/>
            <p14:sldId id="272"/>
            <p14:sldId id="273"/>
            <p14:sldId id="274"/>
            <p14:sldId id="270"/>
            <p14:sldId id="275"/>
            <p14:sldId id="282"/>
            <p14:sldId id="283"/>
            <p14:sldId id="276"/>
            <p14:sldId id="277"/>
            <p14:sldId id="278"/>
            <p14:sldId id="284"/>
            <p14:sldId id="281"/>
            <p14:sldId id="279"/>
            <p14:sldId id="267"/>
            <p14:sldId id="286"/>
          </p14:sldIdLst>
        </p14:section>
        <p14:section name="Untitled Section" id="{678A0C1C-35D2-5B41-B1B2-6852D447D82A}">
          <p14:sldIdLst/>
        </p14:section>
      </p14:sectionLst>
    </p:ext>
    <p:ext uri="{EFAFB233-063F-42B5-8137-9DF3F51BA10A}">
      <p15:sldGuideLst xmlns:p15="http://schemas.microsoft.com/office/powerpoint/2012/main">
        <p15:guide id="2" pos="3840" userDrawn="1">
          <p15:clr>
            <a:srgbClr val="A4A3A4"/>
          </p15:clr>
        </p15:guide>
        <p15:guide id="7"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39" autoAdjust="0"/>
    <p:restoredTop sz="96197"/>
  </p:normalViewPr>
  <p:slideViewPr>
    <p:cSldViewPr snapToGrid="0">
      <p:cViewPr varScale="1">
        <p:scale>
          <a:sx n="72" d="100"/>
          <a:sy n="72" d="100"/>
        </p:scale>
        <p:origin x="216" y="1200"/>
      </p:cViewPr>
      <p:guideLst>
        <p:guide pos="3840"/>
        <p:guide orient="horz" pos="2160"/>
      </p:guideLst>
    </p:cSldViewPr>
  </p:slideViewPr>
  <p:notesTextViewPr>
    <p:cViewPr>
      <p:scale>
        <a:sx n="1" d="1"/>
        <a:sy n="1" d="1"/>
      </p:scale>
      <p:origin x="0" y="0"/>
    </p:cViewPr>
  </p:notesTextViewPr>
  <p:notesViewPr>
    <p:cSldViewPr snapToGrid="0">
      <p:cViewPr varScale="1">
        <p:scale>
          <a:sx n="89" d="100"/>
          <a:sy n="89" d="100"/>
        </p:scale>
        <p:origin x="3786" y="96"/>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notesMaster" Target="notesMasters/notesMaster1.xml"/><Relationship Id="rId23" Type="http://schemas.openxmlformats.org/officeDocument/2006/relationships/handoutMaster" Target="handoutMasters/handoutMaster1.xml"/><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heme" Target="theme/theme1.xml"/><Relationship Id="rId27" Type="http://schemas.openxmlformats.org/officeDocument/2006/relationships/tableStyles" Target="tableStyles.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 xmlns:a16="http://schemas.microsoft.com/office/drawing/2014/main" id="{4BD24A61-962D-4D54-8E09-4451CBE4E16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 xmlns:a16="http://schemas.microsoft.com/office/drawing/2014/main" id="{486958B2-4498-4207-A7E2-A7789301040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E116B58-1DB8-4060-B455-7F2721FA7AFA}" type="datetime1">
              <a:rPr lang="en-GB" smtClean="0"/>
              <a:t>06/11/2019</a:t>
            </a:fld>
            <a:endParaRPr lang="en-GB"/>
          </a:p>
        </p:txBody>
      </p:sp>
      <p:sp>
        <p:nvSpPr>
          <p:cNvPr id="4" name="Footer Placeholder 3">
            <a:extLst>
              <a:ext uri="{FF2B5EF4-FFF2-40B4-BE49-F238E27FC236}">
                <a16:creationId xmlns="" xmlns:a16="http://schemas.microsoft.com/office/drawing/2014/main" id="{8FB424FE-0937-44DF-B171-E3C1D6CFC7A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 xmlns:a16="http://schemas.microsoft.com/office/drawing/2014/main" id="{B830ABF5-CE42-434E-BA18-DF16A0A4EF8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FF42B5D-4C99-4B23-8D31-4D1390EDD45C}" type="slidenum">
              <a:rPr lang="en-GB" smtClean="0"/>
              <a:t>‹#›</a:t>
            </a:fld>
            <a:endParaRPr lang="en-GB"/>
          </a:p>
        </p:txBody>
      </p:sp>
    </p:spTree>
    <p:extLst>
      <p:ext uri="{BB962C8B-B14F-4D97-AF65-F5344CB8AC3E}">
        <p14:creationId xmlns:p14="http://schemas.microsoft.com/office/powerpoint/2010/main" val="107465877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85A944-2ABB-444E-8861-1141956CAB8A}" type="datetime1">
              <a:rPr lang="en-GB" noProof="0" smtClean="0"/>
              <a:t>06/11/2019</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BB0F10-5AA1-416C-B873-B248E9D82E9D}" type="slidenum">
              <a:rPr lang="en-GB" noProof="0" smtClean="0"/>
              <a:t>‹#›</a:t>
            </a:fld>
            <a:endParaRPr lang="en-GB" noProof="0"/>
          </a:p>
        </p:txBody>
      </p:sp>
    </p:spTree>
    <p:extLst>
      <p:ext uri="{BB962C8B-B14F-4D97-AF65-F5344CB8AC3E}">
        <p14:creationId xmlns:p14="http://schemas.microsoft.com/office/powerpoint/2010/main" val="130459232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3BB0F10-5AA1-416C-B873-B248E9D82E9D}" type="slidenum">
              <a:rPr lang="en-GB" smtClean="0"/>
              <a:t>1</a:t>
            </a:fld>
            <a:endParaRPr lang="en-GB"/>
          </a:p>
        </p:txBody>
      </p:sp>
    </p:spTree>
    <p:extLst>
      <p:ext uri="{BB962C8B-B14F-4D97-AF65-F5344CB8AC3E}">
        <p14:creationId xmlns:p14="http://schemas.microsoft.com/office/powerpoint/2010/main" val="28013713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3BB0F10-5AA1-416C-B873-B248E9D82E9D}" type="slidenum">
              <a:rPr lang="en-GB" smtClean="0"/>
              <a:t>6</a:t>
            </a:fld>
            <a:endParaRPr lang="en-GB"/>
          </a:p>
        </p:txBody>
      </p:sp>
    </p:spTree>
    <p:extLst>
      <p:ext uri="{BB962C8B-B14F-4D97-AF65-F5344CB8AC3E}">
        <p14:creationId xmlns:p14="http://schemas.microsoft.com/office/powerpoint/2010/main" val="21996654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3BB0F10-5AA1-416C-B873-B248E9D82E9D}" type="slidenum">
              <a:rPr lang="en-GB" smtClean="0"/>
              <a:t>16</a:t>
            </a:fld>
            <a:endParaRPr lang="en-GB"/>
          </a:p>
        </p:txBody>
      </p:sp>
    </p:spTree>
    <p:extLst>
      <p:ext uri="{BB962C8B-B14F-4D97-AF65-F5344CB8AC3E}">
        <p14:creationId xmlns:p14="http://schemas.microsoft.com/office/powerpoint/2010/main" val="19958039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rtlCol="0" anchor="b">
            <a:normAutofit/>
          </a:bodyPr>
          <a:lstStyle>
            <a:lvl1pPr algn="l">
              <a:defRPr sz="6600"/>
            </a:lvl1pPr>
          </a:lstStyle>
          <a:p>
            <a:pPr rtl="0"/>
            <a:r>
              <a:rPr lang="en-GB" noProof="0" smtClean="0"/>
              <a:t>Click to edit Master title style</a:t>
            </a:r>
            <a:endParaRPr lang="en-GB" noProof="0"/>
          </a:p>
        </p:txBody>
      </p:sp>
      <p:sp>
        <p:nvSpPr>
          <p:cNvPr id="3" name="Subtitle 2"/>
          <p:cNvSpPr>
            <a:spLocks noGrp="1"/>
          </p:cNvSpPr>
          <p:nvPr>
            <p:ph type="subTitle" idx="1"/>
          </p:nvPr>
        </p:nvSpPr>
        <p:spPr>
          <a:xfrm>
            <a:off x="2417780" y="3531204"/>
            <a:ext cx="8637072" cy="977621"/>
          </a:xfrm>
        </p:spPr>
        <p:txBody>
          <a:bodyPr tIns="91440" bIns="91440" rtlCol="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smtClean="0"/>
              <a:t>Click to edit Master subtitle style</a:t>
            </a:r>
            <a:endParaRPr lang="en-GB" noProof="0"/>
          </a:p>
        </p:txBody>
      </p:sp>
      <p:sp>
        <p:nvSpPr>
          <p:cNvPr id="4" name="Date Placeholder 3"/>
          <p:cNvSpPr>
            <a:spLocks noGrp="1"/>
          </p:cNvSpPr>
          <p:nvPr>
            <p:ph type="dt" sz="half" idx="10"/>
          </p:nvPr>
        </p:nvSpPr>
        <p:spPr/>
        <p:txBody>
          <a:bodyPr rtlCol="0"/>
          <a:lstStyle/>
          <a:p>
            <a:pPr rtl="0"/>
            <a:fld id="{812C105C-977A-4185-9261-245ABC392B46}" type="datetime1">
              <a:rPr lang="en-GB" noProof="0" smtClean="0"/>
              <a:t>06/11/2019</a:t>
            </a:fld>
            <a:endParaRPr lang="en-GB" noProof="0"/>
          </a:p>
        </p:txBody>
      </p:sp>
      <p:sp>
        <p:nvSpPr>
          <p:cNvPr id="5" name="Footer Placeholder 4"/>
          <p:cNvSpPr>
            <a:spLocks noGrp="1"/>
          </p:cNvSpPr>
          <p:nvPr>
            <p:ph type="ftr" sz="quarter" idx="11"/>
          </p:nvPr>
        </p:nvSpPr>
        <p:spPr>
          <a:xfrm>
            <a:off x="2416500" y="329307"/>
            <a:ext cx="4973915" cy="309201"/>
          </a:xfrm>
        </p:spPr>
        <p:txBody>
          <a:bodyPr rtlCol="0"/>
          <a:lstStyle/>
          <a:p>
            <a:pPr rtl="0"/>
            <a:endParaRPr lang="en-GB" noProof="0"/>
          </a:p>
        </p:txBody>
      </p:sp>
      <p:sp>
        <p:nvSpPr>
          <p:cNvPr id="6" name="Slide Number Placeholder 5"/>
          <p:cNvSpPr>
            <a:spLocks noGrp="1"/>
          </p:cNvSpPr>
          <p:nvPr>
            <p:ph type="sldNum" sz="quarter" idx="12"/>
          </p:nvPr>
        </p:nvSpPr>
        <p:spPr>
          <a:xfrm>
            <a:off x="1437664" y="798973"/>
            <a:ext cx="811019" cy="503578"/>
          </a:xfrm>
        </p:spPr>
        <p:txBody>
          <a:bodyPr rtlCol="0"/>
          <a:lstStyle/>
          <a:p>
            <a:pPr rtl="0"/>
            <a:fld id="{6D22F896-40B5-4ADD-8801-0D06FADFA095}" type="slidenum">
              <a:rPr lang="en-GB" noProof="0" smtClean="0"/>
              <a:t>‹#›</a:t>
            </a:fld>
            <a:endParaRPr lang="en-GB" noProof="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64700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smtClean="0"/>
              <a:t>Click to edit Master title style</a:t>
            </a:r>
            <a:endParaRPr lang="en-GB" noProof="0"/>
          </a:p>
        </p:txBody>
      </p:sp>
      <p:sp>
        <p:nvSpPr>
          <p:cNvPr id="3" name="Content Placeholder 2"/>
          <p:cNvSpPr>
            <a:spLocks noGrp="1"/>
          </p:cNvSpPr>
          <p:nvPr>
            <p:ph idx="1" hasCustomPrompt="1"/>
          </p:nvPr>
        </p:nvSpPr>
        <p:spPr/>
        <p:txBody>
          <a:bodyPr rtlCol="0" anchor="t"/>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32FE7B6-6044-47A0-BF25-763F8A34DE81}" type="datetime1">
              <a:rPr lang="en-GB" noProof="0" smtClean="0"/>
              <a:t>06/11/2019</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567587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rtlCol="0" anchor="b">
            <a:normAutofit/>
          </a:bodyPr>
          <a:lstStyle>
            <a:lvl1pPr algn="l">
              <a:defRPr sz="3600"/>
            </a:lvl1pPr>
          </a:lstStyle>
          <a:p>
            <a:pPr rtl="0"/>
            <a:r>
              <a:rPr lang="en-GB" noProof="0" smtClean="0"/>
              <a:t>Click to edit Master title style</a:t>
            </a:r>
            <a:endParaRPr lang="en-GB" noProof="0"/>
          </a:p>
        </p:txBody>
      </p:sp>
      <p:sp>
        <p:nvSpPr>
          <p:cNvPr id="3" name="Text Placeholder 2"/>
          <p:cNvSpPr>
            <a:spLocks noGrp="1"/>
          </p:cNvSpPr>
          <p:nvPr>
            <p:ph type="body" idx="1" hasCustomPrompt="1"/>
          </p:nvPr>
        </p:nvSpPr>
        <p:spPr>
          <a:xfrm>
            <a:off x="1454239" y="3806195"/>
            <a:ext cx="8630446" cy="1012929"/>
          </a:xfrm>
        </p:spPr>
        <p:txBody>
          <a:bodyPr tIns="91440" rtlCol="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B410AE63-07B2-430E-ADC0-BD66600E53A7}" type="datetime1">
              <a:rPr lang="en-GB" noProof="0" smtClean="0"/>
              <a:t>06/11/2019</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399772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rtlCol="0"/>
          <a:lstStyle/>
          <a:p>
            <a:pPr rtl="0"/>
            <a:r>
              <a:rPr lang="en-GB" noProof="0" smtClean="0"/>
              <a:t>Click to edit Master title style</a:t>
            </a:r>
            <a:endParaRPr lang="en-GB" noProof="0"/>
          </a:p>
        </p:txBody>
      </p:sp>
      <p:sp>
        <p:nvSpPr>
          <p:cNvPr id="3" name="Content Placeholder 2"/>
          <p:cNvSpPr>
            <a:spLocks noGrp="1"/>
          </p:cNvSpPr>
          <p:nvPr>
            <p:ph sz="half" idx="1" hasCustomPrompt="1"/>
          </p:nvPr>
        </p:nvSpPr>
        <p:spPr>
          <a:xfrm>
            <a:off x="1447331" y="2010878"/>
            <a:ext cx="4645152" cy="3448595"/>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6413771" y="2017343"/>
            <a:ext cx="4645152" cy="344152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1E4D5AE2-06D7-42FE-82D9-7244840B3DC2}" type="datetime1">
              <a:rPr lang="en-GB" noProof="0" smtClean="0"/>
              <a:t>06/11/2019</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926649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rtlCol="0"/>
          <a:lstStyle/>
          <a:p>
            <a:pPr rtl="0"/>
            <a:r>
              <a:rPr lang="en-GB" noProof="0" smtClean="0"/>
              <a:t>Click to edit Master title style</a:t>
            </a:r>
            <a:endParaRPr lang="en-GB" noProof="0"/>
          </a:p>
        </p:txBody>
      </p:sp>
      <p:sp>
        <p:nvSpPr>
          <p:cNvPr id="3" name="Text Placeholder 2"/>
          <p:cNvSpPr>
            <a:spLocks noGrp="1"/>
          </p:cNvSpPr>
          <p:nvPr>
            <p:ph type="body" idx="1" hasCustomPrompt="1"/>
          </p:nvPr>
        </p:nvSpPr>
        <p:spPr>
          <a:xfrm>
            <a:off x="1447191" y="2019549"/>
            <a:ext cx="4645152" cy="801943"/>
          </a:xfrm>
        </p:spPr>
        <p:txBody>
          <a:bodyPr rtlCol="0"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1447191" y="2824269"/>
            <a:ext cx="4645152" cy="2644457"/>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412362" y="2023003"/>
            <a:ext cx="4645152" cy="802237"/>
          </a:xfrm>
        </p:spPr>
        <p:txBody>
          <a:bodyPr rtlCol="0"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6412362" y="2821491"/>
            <a:ext cx="4645152" cy="263737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ACBDE98C-5FDB-462B-AD0A-67DE42697BDF}" type="datetime1">
              <a:rPr lang="en-GB" noProof="0" smtClean="0"/>
              <a:t>06/11/2019</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59411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smtClean="0"/>
              <a:t>Click to edit Master title style</a:t>
            </a:r>
            <a:endParaRPr lang="en-GB" noProof="0"/>
          </a:p>
        </p:txBody>
      </p:sp>
      <p:sp>
        <p:nvSpPr>
          <p:cNvPr id="3" name="Date Placeholder 2"/>
          <p:cNvSpPr>
            <a:spLocks noGrp="1"/>
          </p:cNvSpPr>
          <p:nvPr>
            <p:ph type="dt" sz="half" idx="10"/>
          </p:nvPr>
        </p:nvSpPr>
        <p:spPr/>
        <p:txBody>
          <a:bodyPr rtlCol="0"/>
          <a:lstStyle/>
          <a:p>
            <a:pPr rtl="0"/>
            <a:fld id="{DE4D08A3-21C9-44F3-BFD1-868BE5500CFC}" type="datetime1">
              <a:rPr lang="en-GB" noProof="0" smtClean="0"/>
              <a:t>06/11/2019</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158908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5F30D4D1-5C73-415E-900C-47EDE9925609}" type="datetime1">
              <a:rPr lang="en-GB" noProof="0" smtClean="0"/>
              <a:t>06/11/2019</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extLst>
      <p:ext uri="{BB962C8B-B14F-4D97-AF65-F5344CB8AC3E}">
        <p14:creationId xmlns:p14="http://schemas.microsoft.com/office/powerpoint/2010/main" val="310310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rtlCol="0" anchor="b">
            <a:normAutofit/>
          </a:bodyPr>
          <a:lstStyle>
            <a:lvl1pPr algn="l">
              <a:defRPr sz="2400"/>
            </a:lvl1pPr>
          </a:lstStyle>
          <a:p>
            <a:pPr rtl="0"/>
            <a:r>
              <a:rPr lang="en-GB" noProof="0" smtClean="0"/>
              <a:t>Click to edit Master title style</a:t>
            </a:r>
            <a:endParaRPr lang="en-GB" noProof="0"/>
          </a:p>
        </p:txBody>
      </p:sp>
      <p:sp>
        <p:nvSpPr>
          <p:cNvPr id="3" name="Content Placeholder 2"/>
          <p:cNvSpPr>
            <a:spLocks noGrp="1"/>
          </p:cNvSpPr>
          <p:nvPr>
            <p:ph idx="1" hasCustomPrompt="1"/>
          </p:nvPr>
        </p:nvSpPr>
        <p:spPr>
          <a:xfrm>
            <a:off x="5043714" y="798974"/>
            <a:ext cx="6012470" cy="4658826"/>
          </a:xfrm>
        </p:spPr>
        <p:txBody>
          <a:bodyPr rtlCol="0" anchor="ct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a:xfrm>
            <a:off x="1444671" y="3205491"/>
            <a:ext cx="3275013" cy="2248181"/>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19A3C0DA-0EE4-4F82-BDF9-FC666314A41A}" type="datetime1">
              <a:rPr lang="en-GB" noProof="0" smtClean="0"/>
              <a:t>06/11/2019</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315638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rtlCol="0" anchor="b">
            <a:normAutofit/>
          </a:bodyPr>
          <a:lstStyle>
            <a:lvl1pPr>
              <a:defRPr sz="3200"/>
            </a:lvl1pPr>
          </a:lstStyle>
          <a:p>
            <a:pPr rtl="0"/>
            <a:r>
              <a:rPr lang="en-GB" noProof="0" smtClean="0"/>
              <a:t>Click to edit Master title style</a:t>
            </a:r>
            <a:endParaRPr lang="en-GB" noProof="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rtlCol="0"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smtClean="0"/>
              <a:t>Drag picture to placeholder or click icon to add</a:t>
            </a:r>
            <a:endParaRPr lang="en-GB" noProof="0"/>
          </a:p>
        </p:txBody>
      </p:sp>
      <p:sp>
        <p:nvSpPr>
          <p:cNvPr id="4" name="Text Placeholder 3"/>
          <p:cNvSpPr>
            <a:spLocks noGrp="1"/>
          </p:cNvSpPr>
          <p:nvPr>
            <p:ph type="body" sz="half" idx="2" hasCustomPrompt="1"/>
          </p:nvPr>
        </p:nvSpPr>
        <p:spPr>
          <a:xfrm>
            <a:off x="1450329" y="3145992"/>
            <a:ext cx="5524404" cy="2003742"/>
          </a:xfrm>
        </p:spPr>
        <p:txBody>
          <a:bodyPr rtlCol="0">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a:xfrm>
            <a:off x="1447382" y="5469856"/>
            <a:ext cx="5527351" cy="320123"/>
          </a:xfrm>
        </p:spPr>
        <p:txBody>
          <a:bodyPr rtlCol="0"/>
          <a:lstStyle>
            <a:lvl1pPr algn="l">
              <a:defRPr/>
            </a:lvl1pPr>
          </a:lstStyle>
          <a:p>
            <a:pPr rtl="0"/>
            <a:fld id="{768C8B33-6BE8-490F-A8D1-1432281817AD}" type="datetime1">
              <a:rPr lang="en-GB" noProof="0" smtClean="0"/>
              <a:t>06/11/2019</a:t>
            </a:fld>
            <a:endParaRPr lang="en-GB" noProof="0"/>
          </a:p>
        </p:txBody>
      </p:sp>
      <p:sp>
        <p:nvSpPr>
          <p:cNvPr id="6" name="Footer Placeholder 5"/>
          <p:cNvSpPr>
            <a:spLocks noGrp="1"/>
          </p:cNvSpPr>
          <p:nvPr>
            <p:ph type="ftr" sz="quarter" idx="11"/>
          </p:nvPr>
        </p:nvSpPr>
        <p:spPr>
          <a:xfrm>
            <a:off x="1447382" y="318640"/>
            <a:ext cx="5541004" cy="320931"/>
          </a:xfrm>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93980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smtClean="0"/>
              <a:t>Click to edit Master title style</a:t>
            </a:r>
            <a:endParaRPr lang="en-GB" noProof="0"/>
          </a:p>
        </p:txBody>
      </p:sp>
      <p:sp>
        <p:nvSpPr>
          <p:cNvPr id="3" name="Vertical Text Placeholder 2"/>
          <p:cNvSpPr>
            <a:spLocks noGrp="1"/>
          </p:cNvSpPr>
          <p:nvPr>
            <p:ph type="body" orient="vert" idx="1" hasCustomPrompt="1"/>
          </p:nvPr>
        </p:nvSpPr>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BB98F400-8EC7-46D0-BB19-943195035328}" type="datetime1">
              <a:rPr lang="en-GB" noProof="0" smtClean="0"/>
              <a:t>06/11/2019</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60375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rtlCol="0"/>
          <a:lstStyle>
            <a:lvl1pPr algn="l">
              <a:defRPr/>
            </a:lvl1pPr>
          </a:lstStyle>
          <a:p>
            <a:pPr rtl="0"/>
            <a:r>
              <a:rPr lang="en-GB" noProof="0" smtClean="0"/>
              <a:t>Click to edit Master title style</a:t>
            </a:r>
            <a:endParaRPr lang="en-GB" noProof="0"/>
          </a:p>
        </p:txBody>
      </p:sp>
      <p:sp>
        <p:nvSpPr>
          <p:cNvPr id="3" name="Vertical Text Placeholder 2"/>
          <p:cNvSpPr>
            <a:spLocks noGrp="1"/>
          </p:cNvSpPr>
          <p:nvPr>
            <p:ph type="body" orient="vert" idx="1" hasCustomPrompt="1"/>
          </p:nvPr>
        </p:nvSpPr>
        <p:spPr>
          <a:xfrm>
            <a:off x="1444672" y="798973"/>
            <a:ext cx="7828830" cy="4659889"/>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74955A6-4C9E-4561-8CBA-D7141AF159F9}" type="datetime1">
              <a:rPr lang="en-GB" noProof="0" smtClean="0"/>
              <a:t>06/11/2019</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06077549"/>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a:ext>
            </a:extLst>
          </a:blip>
          <a:srcRect b="-1562"/>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pPr rtl="0"/>
            <a:r>
              <a:rPr lang="en-GB" noProof="0" smtClean="0"/>
              <a:t>Click to edit Master title style</a:t>
            </a:r>
            <a:endParaRPr lang="en-GB" noProof="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pPr rtl="0"/>
            <a:fld id="{780F6455-DF68-456B-AAC7-F6B29BAE2FDB}" type="datetime1">
              <a:rPr lang="en-GB" noProof="0" smtClean="0"/>
              <a:t>06/11/2019</a:t>
            </a:fld>
            <a:endParaRPr lang="en-GB" noProof="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pPr rtl="0"/>
            <a:fld id="{6D22F896-40B5-4ADD-8801-0D06FADFA095}" type="slidenum">
              <a:rPr lang="en-GB" noProof="0" smtClean="0"/>
              <a:pPr/>
              <a:t>‹#›</a:t>
            </a:fld>
            <a:endParaRPr lang="en-GB" noProof="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203532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4" Type="http://schemas.openxmlformats.org/officeDocument/2006/relationships/image" Target="../media/image3.tiff"/><Relationship Id="rId5" Type="http://schemas.openxmlformats.org/officeDocument/2006/relationships/image" Target="../media/image4.tiff"/><Relationship Id="rId6" Type="http://schemas.openxmlformats.org/officeDocument/2006/relationships/image" Target="../media/image5.tiff"/><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6.tif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8.jpg"/><Relationship Id="rId5" Type="http://schemas.openxmlformats.org/officeDocument/2006/relationships/image" Target="../media/image9.tiff"/><Relationship Id="rId1" Type="http://schemas.openxmlformats.org/officeDocument/2006/relationships/slideLayout" Target="../slideLayouts/slideLayout9.xml"/><Relationship Id="rId2"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10.png"/><Relationship Id="rId3" Type="http://schemas.openxmlformats.org/officeDocument/2006/relationships/image" Target="../media/image11.tif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12.tif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12.tiff"/><Relationship Id="rId3" Type="http://schemas.openxmlformats.org/officeDocument/2006/relationships/image" Target="../media/image13.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14.tiff"/><Relationship Id="rId3"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4" Type="http://schemas.openxmlformats.org/officeDocument/2006/relationships/image" Target="../media/image17.png"/><Relationship Id="rId1" Type="http://schemas.openxmlformats.org/officeDocument/2006/relationships/slideLayout" Target="../slideLayouts/slideLayout3.xml"/><Relationship Id="rId2" Type="http://schemas.openxmlformats.org/officeDocument/2006/relationships/image" Target="../media/image11.tif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18.tiff"/><Relationship Id="rId3" Type="http://schemas.openxmlformats.org/officeDocument/2006/relationships/image" Target="../media/image19.tif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20.tiff"/><Relationship Id="rId3" Type="http://schemas.openxmlformats.org/officeDocument/2006/relationships/image" Target="../media/image21.tif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22.png"/><Relationship Id="rId3" Type="http://schemas.openxmlformats.org/officeDocument/2006/relationships/image" Target="../media/image2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22.png"/><Relationship Id="rId3"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4" Type="http://schemas.openxmlformats.org/officeDocument/2006/relationships/image" Target="../media/image24.jpeg"/><Relationship Id="rId5" Type="http://schemas.openxmlformats.org/officeDocument/2006/relationships/image" Target="../media/image25.tiff"/><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17.xml.rels><?xml version="1.0" encoding="UTF-8" standalone="yes"?>
<Relationships xmlns="http://schemas.openxmlformats.org/package/2006/relationships"><Relationship Id="rId3" Type="http://schemas.openxmlformats.org/officeDocument/2006/relationships/hyperlink" Target="https://www.cla.purdue.edu/academic/english/theory/narratology/modules/barthescodes.html" TargetMode="External"/><Relationship Id="rId4" Type="http://schemas.openxmlformats.org/officeDocument/2006/relationships/hyperlink" Target="http://www.mediaknite.org/media-codes-media-conventions/" TargetMode="External"/><Relationship Id="rId5" Type="http://schemas.openxmlformats.org/officeDocument/2006/relationships/hyperlink" Target="https://www.incredibleart.org/lessons/middle/color2.htm" TargetMode="External"/><Relationship Id="rId1" Type="http://schemas.openxmlformats.org/officeDocument/2006/relationships/slideLayout" Target="../slideLayouts/slideLayout3.xml"/><Relationship Id="rId2" Type="http://schemas.openxmlformats.org/officeDocument/2006/relationships/hyperlink" Target="https://books.google.co.uk/books?hl=en&amp;lr=&amp;id=Jyyt1826rhsC&amp;oi=fnd&amp;pg=PR7&amp;dq=cambridge+introduction+to+narrative&amp;ots=Jp2CGJe_IN&amp;sig=FGpOuwkNUwxuelygEwOCMoPdxyY#v=onepage&amp;q=cambridge%20introduction%20to%20narrative&amp;f=fal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 name="Picture 4" descr="image of empty picture frames on a wall">
            <a:extLst>
              <a:ext uri="{FF2B5EF4-FFF2-40B4-BE49-F238E27FC236}">
                <a16:creationId xmlns="" xmlns:a16="http://schemas.microsoft.com/office/drawing/2014/main" id="{74B1416E-E144-4B0E-9CB1-2137FB57B75D}"/>
              </a:ext>
            </a:extLst>
          </p:cNvPr>
          <p:cNvPicPr>
            <a:picLocks noChangeAspect="1"/>
          </p:cNvPicPr>
          <p:nvPr/>
        </p:nvPicPr>
        <p:blipFill rotWithShape="1">
          <a:blip r:embed="rId3"/>
          <a:srcRect l="787" t="9815" r="8304" b="13286"/>
          <a:stretch/>
        </p:blipFill>
        <p:spPr>
          <a:xfrm>
            <a:off x="2" y="10"/>
            <a:ext cx="12191695" cy="6857990"/>
          </a:xfrm>
          <a:prstGeom prst="rect">
            <a:avLst/>
          </a:prstGeom>
        </p:spPr>
      </p:pic>
      <p:pic>
        <p:nvPicPr>
          <p:cNvPr id="6" name="Picture 5"/>
          <p:cNvPicPr>
            <a:picLocks noChangeAspect="1"/>
          </p:cNvPicPr>
          <p:nvPr/>
        </p:nvPicPr>
        <p:blipFill>
          <a:blip r:embed="rId4"/>
          <a:stretch>
            <a:fillRect/>
          </a:stretch>
        </p:blipFill>
        <p:spPr>
          <a:xfrm>
            <a:off x="4905129" y="683845"/>
            <a:ext cx="3120264" cy="4565487"/>
          </a:xfrm>
          <a:prstGeom prst="rect">
            <a:avLst/>
          </a:prstGeom>
        </p:spPr>
      </p:pic>
      <p:sp>
        <p:nvSpPr>
          <p:cNvPr id="34" name="Rectangle 33">
            <a:extLst>
              <a:ext uri="{FF2B5EF4-FFF2-40B4-BE49-F238E27FC236}">
                <a16:creationId xmlns="" xmlns:a16="http://schemas.microsoft.com/office/drawing/2014/main" id="{A4092ECB-D375-4A85-AD6E-85644D2A99E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177" y="3064931"/>
            <a:ext cx="8293042"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a:p>
        </p:txBody>
      </p:sp>
      <p:pic>
        <p:nvPicPr>
          <p:cNvPr id="7" name="Picture 6"/>
          <p:cNvPicPr>
            <a:picLocks noChangeAspect="1"/>
          </p:cNvPicPr>
          <p:nvPr/>
        </p:nvPicPr>
        <p:blipFill rotWithShape="1">
          <a:blip r:embed="rId5"/>
          <a:srcRect l="24173" r="31518" b="3027"/>
          <a:stretch/>
        </p:blipFill>
        <p:spPr>
          <a:xfrm>
            <a:off x="545122" y="690685"/>
            <a:ext cx="3112477" cy="4558648"/>
          </a:xfrm>
          <a:prstGeom prst="rect">
            <a:avLst/>
          </a:prstGeom>
        </p:spPr>
      </p:pic>
      <p:sp>
        <p:nvSpPr>
          <p:cNvPr id="2" name="Title 1">
            <a:extLst>
              <a:ext uri="{FF2B5EF4-FFF2-40B4-BE49-F238E27FC236}">
                <a16:creationId xmlns="" xmlns:a16="http://schemas.microsoft.com/office/drawing/2014/main" id="{08BDDBEB-2A0E-4470-BE29-A528A3A60875}"/>
              </a:ext>
            </a:extLst>
          </p:cNvPr>
          <p:cNvSpPr>
            <a:spLocks noGrp="1"/>
          </p:cNvSpPr>
          <p:nvPr>
            <p:ph type="ctrTitle"/>
          </p:nvPr>
        </p:nvSpPr>
        <p:spPr>
          <a:xfrm>
            <a:off x="1196351" y="3236470"/>
            <a:ext cx="6829044" cy="1252601"/>
          </a:xfrm>
        </p:spPr>
        <p:txBody>
          <a:bodyPr rtlCol="0">
            <a:normAutofit/>
          </a:bodyPr>
          <a:lstStyle/>
          <a:p>
            <a:pPr rtl="0"/>
            <a:r>
              <a:rPr lang="en-GB" sz="4100" dirty="0" smtClean="0">
                <a:solidFill>
                  <a:srgbClr val="FFFFFE"/>
                </a:solidFill>
              </a:rPr>
              <a:t>Paris Texas Analysis</a:t>
            </a:r>
            <a:endParaRPr lang="en-GB" sz="4100" dirty="0">
              <a:solidFill>
                <a:srgbClr val="FFFFFE"/>
              </a:solidFill>
            </a:endParaRPr>
          </a:p>
        </p:txBody>
      </p:sp>
      <p:sp>
        <p:nvSpPr>
          <p:cNvPr id="3" name="Subtitle 2">
            <a:extLst>
              <a:ext uri="{FF2B5EF4-FFF2-40B4-BE49-F238E27FC236}">
                <a16:creationId xmlns="" xmlns:a16="http://schemas.microsoft.com/office/drawing/2014/main" id="{1D090625-51CE-4ECB-81A4-C4905F3FBFE9}"/>
              </a:ext>
            </a:extLst>
          </p:cNvPr>
          <p:cNvSpPr>
            <a:spLocks noGrp="1"/>
          </p:cNvSpPr>
          <p:nvPr>
            <p:ph type="subTitle" idx="1"/>
          </p:nvPr>
        </p:nvSpPr>
        <p:spPr>
          <a:xfrm>
            <a:off x="1196350" y="4784894"/>
            <a:ext cx="6829043" cy="716529"/>
          </a:xfrm>
        </p:spPr>
        <p:txBody>
          <a:bodyPr rtlCol="0">
            <a:normAutofit/>
          </a:bodyPr>
          <a:lstStyle/>
          <a:p>
            <a:pPr rtl="0"/>
            <a:r>
              <a:rPr lang="en-GB" sz="1600" dirty="0" smtClean="0">
                <a:solidFill>
                  <a:schemeClr val="bg2"/>
                </a:solidFill>
              </a:rPr>
              <a:t>By </a:t>
            </a:r>
            <a:r>
              <a:rPr lang="en-GB" sz="1600" dirty="0" err="1" smtClean="0">
                <a:solidFill>
                  <a:schemeClr val="bg2"/>
                </a:solidFill>
              </a:rPr>
              <a:t>ieuan</a:t>
            </a:r>
            <a:r>
              <a:rPr lang="en-GB" sz="1600" dirty="0" smtClean="0">
                <a:solidFill>
                  <a:schemeClr val="bg2"/>
                </a:solidFill>
              </a:rPr>
              <a:t> Whittaker (1802062) Film Analysis (HPMF5003)</a:t>
            </a:r>
            <a:endParaRPr lang="en-GB" sz="1600" dirty="0">
              <a:solidFill>
                <a:schemeClr val="bg2"/>
              </a:solidFill>
            </a:endParaRPr>
          </a:p>
        </p:txBody>
      </p:sp>
      <p:cxnSp>
        <p:nvCxnSpPr>
          <p:cNvPr id="36" name="Straight Connector 35">
            <a:extLst>
              <a:ext uri="{FF2B5EF4-FFF2-40B4-BE49-F238E27FC236}">
                <a16:creationId xmlns="" xmlns:a16="http://schemas.microsoft.com/office/drawing/2014/main" id="{B6C1711D-6DAC-4FE1-B7B6-AC8A81B84C08}"/>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1300525" y="4666480"/>
            <a:ext cx="6829043"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4" name="Picture 3"/>
          <p:cNvPicPr>
            <a:picLocks noChangeAspect="1"/>
          </p:cNvPicPr>
          <p:nvPr/>
        </p:nvPicPr>
        <p:blipFill rotWithShape="1">
          <a:blip r:embed="rId6"/>
          <a:srcRect l="14745" t="371" r="20066" b="-371"/>
          <a:stretch/>
        </p:blipFill>
        <p:spPr>
          <a:xfrm>
            <a:off x="9323345" y="687219"/>
            <a:ext cx="2845210" cy="4562114"/>
          </a:xfrm>
          <a:prstGeom prst="rect">
            <a:avLst/>
          </a:prstGeom>
        </p:spPr>
      </p:pic>
    </p:spTree>
    <p:extLst>
      <p:ext uri="{BB962C8B-B14F-4D97-AF65-F5344CB8AC3E}">
        <p14:creationId xmlns:p14="http://schemas.microsoft.com/office/powerpoint/2010/main" val="30010117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 to Paris Texas </a:t>
            </a:r>
            <a:endParaRPr lang="en-US" dirty="0"/>
          </a:p>
        </p:txBody>
      </p:sp>
      <p:sp>
        <p:nvSpPr>
          <p:cNvPr id="3" name="Text Placeholder 2"/>
          <p:cNvSpPr>
            <a:spLocks noGrp="1"/>
          </p:cNvSpPr>
          <p:nvPr>
            <p:ph type="body" idx="1"/>
          </p:nvPr>
        </p:nvSpPr>
        <p:spPr>
          <a:xfrm>
            <a:off x="1454239" y="3806195"/>
            <a:ext cx="9254792" cy="1926390"/>
          </a:xfrm>
        </p:spPr>
        <p:txBody>
          <a:bodyPr>
            <a:normAutofit fontScale="85000" lnSpcReduction="10000"/>
          </a:bodyPr>
          <a:lstStyle/>
          <a:p>
            <a:r>
              <a:rPr lang="en-US" dirty="0" smtClean="0"/>
              <a:t>Paris Texas is a road movie directed by </a:t>
            </a:r>
            <a:r>
              <a:rPr lang="en-US" dirty="0" err="1" smtClean="0"/>
              <a:t>Wim</a:t>
            </a:r>
            <a:r>
              <a:rPr lang="en-US" dirty="0" smtClean="0"/>
              <a:t> Wenders in 1989 which is based on Robby Müller’s screen play called Sam Shepard. Paris Texas has several key points that help to form its narrative, many of which develop years prior to what the audience see on screen.  The protagonist Travis Henderson, played by Harry Dean Stanton, begins a journey of redemption after the break up of his marriage to Jane, played by Nastassja Kinski.  After the disappearance of both Travis and Jane, their son Hunter, played by Hunter Carson, ends up living with Travis’s brother Walter, </a:t>
            </a:r>
            <a:r>
              <a:rPr lang="en-US" dirty="0"/>
              <a:t>p</a:t>
            </a:r>
            <a:r>
              <a:rPr lang="en-US" dirty="0" smtClean="0"/>
              <a:t>layed by Dean </a:t>
            </a:r>
            <a:r>
              <a:rPr lang="en-US" dirty="0" err="1" smtClean="0"/>
              <a:t>Stockwell</a:t>
            </a:r>
            <a:r>
              <a:rPr lang="en-US" dirty="0" smtClean="0"/>
              <a:t> and his wife Anne played by </a:t>
            </a:r>
            <a:r>
              <a:rPr lang="en-US" dirty="0" err="1" smtClean="0"/>
              <a:t>Aurore</a:t>
            </a:r>
            <a:r>
              <a:rPr lang="en-US" dirty="0" smtClean="0"/>
              <a:t> Clément.      </a:t>
            </a:r>
            <a:endParaRPr lang="en-US" dirty="0"/>
          </a:p>
        </p:txBody>
      </p:sp>
    </p:spTree>
    <p:extLst>
      <p:ext uri="{BB962C8B-B14F-4D97-AF65-F5344CB8AC3E}">
        <p14:creationId xmlns:p14="http://schemas.microsoft.com/office/powerpoint/2010/main" val="98703129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Understanding The Narrative </a:t>
            </a:r>
            <a:endParaRPr lang="en-US" dirty="0"/>
          </a:p>
        </p:txBody>
      </p:sp>
      <p:sp>
        <p:nvSpPr>
          <p:cNvPr id="3" name="Text Placeholder 2"/>
          <p:cNvSpPr>
            <a:spLocks noGrp="1"/>
          </p:cNvSpPr>
          <p:nvPr>
            <p:ph type="body" idx="1"/>
          </p:nvPr>
        </p:nvSpPr>
        <p:spPr/>
        <p:txBody>
          <a:bodyPr>
            <a:normAutofit fontScale="92500" lnSpcReduction="10000"/>
          </a:bodyPr>
          <a:lstStyle/>
          <a:p>
            <a:r>
              <a:rPr lang="en-US" dirty="0" smtClean="0"/>
              <a:t>Before we can </a:t>
            </a:r>
            <a:r>
              <a:rPr lang="en-US" dirty="0" err="1" smtClean="0"/>
              <a:t>analyse</a:t>
            </a:r>
            <a:r>
              <a:rPr lang="en-US" dirty="0" smtClean="0"/>
              <a:t> Paris Texas, we first need to have an understanding of narrative structure. In the most simplistic way</a:t>
            </a:r>
            <a:r>
              <a:rPr lang="en-US" dirty="0"/>
              <a:t> </a:t>
            </a:r>
            <a:r>
              <a:rPr lang="en-US" dirty="0" smtClean="0"/>
              <a:t>“Narrative is the representation of an event or a series of events” (The Cambridge Introduction to Narrative, 2008).   </a:t>
            </a:r>
            <a:endParaRPr lang="en-US" dirty="0"/>
          </a:p>
        </p:txBody>
      </p:sp>
    </p:spTree>
    <p:extLst>
      <p:ext uri="{BB962C8B-B14F-4D97-AF65-F5344CB8AC3E}">
        <p14:creationId xmlns:p14="http://schemas.microsoft.com/office/powerpoint/2010/main" val="210011064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sp>
        <p:nvSpPr>
          <p:cNvPr id="6" name="Rectangle 5">
            <a:extLst>
              <a:ext uri="{FF2B5EF4-FFF2-40B4-BE49-F238E27FC236}">
                <a16:creationId xmlns="" xmlns:a16="http://schemas.microsoft.com/office/drawing/2014/main" id="{F0B78D6F-1F61-4DBB-8F5A-934BB850DD1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877" y="351692"/>
            <a:ext cx="11025554" cy="5345723"/>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 xmlns:a16="http://schemas.microsoft.com/office/drawing/2014/main" id="{23EA261D-1F8C-4BE5-8586-3C1CC5CE80F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57012" y="694664"/>
            <a:ext cx="9882282" cy="4637006"/>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sp>
        <p:nvSpPr>
          <p:cNvPr id="9" name="TextBox 8"/>
          <p:cNvSpPr txBox="1"/>
          <p:nvPr/>
        </p:nvSpPr>
        <p:spPr>
          <a:xfrm>
            <a:off x="1454239" y="874252"/>
            <a:ext cx="2391508" cy="369332"/>
          </a:xfrm>
          <a:prstGeom prst="rect">
            <a:avLst/>
          </a:prstGeom>
          <a:noFill/>
        </p:spPr>
        <p:txBody>
          <a:bodyPr wrap="square" rtlCol="0">
            <a:spAutoFit/>
          </a:bodyPr>
          <a:lstStyle/>
          <a:p>
            <a:r>
              <a:rPr lang="en-US" dirty="0" smtClean="0"/>
              <a:t>Paris Texas Narrative </a:t>
            </a:r>
            <a:endParaRPr lang="en-US" dirty="0"/>
          </a:p>
        </p:txBody>
      </p:sp>
      <p:pic>
        <p:nvPicPr>
          <p:cNvPr id="10" name="Picture 9"/>
          <p:cNvPicPr>
            <a:picLocks noChangeAspect="1"/>
          </p:cNvPicPr>
          <p:nvPr/>
        </p:nvPicPr>
        <p:blipFill rotWithShape="1">
          <a:blip r:embed="rId2"/>
          <a:srcRect l="11219" r="31995"/>
          <a:stretch/>
        </p:blipFill>
        <p:spPr>
          <a:xfrm>
            <a:off x="6818986" y="716760"/>
            <a:ext cx="4220308" cy="4615585"/>
          </a:xfrm>
          <a:prstGeom prst="rect">
            <a:avLst/>
          </a:prstGeom>
        </p:spPr>
      </p:pic>
      <p:sp>
        <p:nvSpPr>
          <p:cNvPr id="11" name="TextBox 10"/>
          <p:cNvSpPr txBox="1"/>
          <p:nvPr/>
        </p:nvSpPr>
        <p:spPr>
          <a:xfrm>
            <a:off x="1454239" y="1241791"/>
            <a:ext cx="5192746" cy="3970318"/>
          </a:xfrm>
          <a:prstGeom prst="rect">
            <a:avLst/>
          </a:prstGeom>
          <a:noFill/>
        </p:spPr>
        <p:txBody>
          <a:bodyPr wrap="square" rtlCol="0">
            <a:spAutoFit/>
          </a:bodyPr>
          <a:lstStyle/>
          <a:p>
            <a:r>
              <a:rPr lang="en-US" dirty="0"/>
              <a:t>T</a:t>
            </a:r>
            <a:r>
              <a:rPr lang="en-US" dirty="0" smtClean="0"/>
              <a:t>he use of conflict and shortage of closure to the conflicts in the narrative create suspense and tension as the audience long for reconciliation. </a:t>
            </a:r>
          </a:p>
          <a:p>
            <a:endParaRPr lang="en-US" dirty="0" smtClean="0"/>
          </a:p>
          <a:p>
            <a:r>
              <a:rPr lang="en-US" dirty="0" smtClean="0"/>
              <a:t>Conflict begins 4 years prior to present time,  as we, the audience, follow Travis on his journey with Hunter to reunite Hunter with his mother Jane. Tension is caused by Travis having the hierarchy of knowledge throughout the entire of the film of the exact details of the breakdown of his marriage with Jane. Suspense is created by whether Travis will or will not find Jane and reunite Hunter with Jane, as well as whether there will be closure to Travis’s and Jane’s marital dispute. </a:t>
            </a:r>
            <a:endParaRPr lang="en-US" dirty="0"/>
          </a:p>
        </p:txBody>
      </p:sp>
    </p:spTree>
    <p:extLst>
      <p:ext uri="{BB962C8B-B14F-4D97-AF65-F5344CB8AC3E}">
        <p14:creationId xmlns:p14="http://schemas.microsoft.com/office/powerpoint/2010/main" val="4080879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sp>
        <p:nvSpPr>
          <p:cNvPr id="6" name="Rectangle 5">
            <a:extLst>
              <a:ext uri="{FF2B5EF4-FFF2-40B4-BE49-F238E27FC236}">
                <a16:creationId xmlns="" xmlns:a16="http://schemas.microsoft.com/office/drawing/2014/main" id="{F0B78D6F-1F61-4DBB-8F5A-934BB850DD1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877" y="351692"/>
            <a:ext cx="11025554" cy="5345723"/>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 xmlns:a16="http://schemas.microsoft.com/office/drawing/2014/main" id="{23EA261D-1F8C-4BE5-8586-3C1CC5CE80F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57012" y="694664"/>
            <a:ext cx="9882282" cy="4637006"/>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sp>
        <p:nvSpPr>
          <p:cNvPr id="9" name="TextBox 8"/>
          <p:cNvSpPr txBox="1"/>
          <p:nvPr/>
        </p:nvSpPr>
        <p:spPr>
          <a:xfrm>
            <a:off x="1454239" y="874252"/>
            <a:ext cx="2391508" cy="369332"/>
          </a:xfrm>
          <a:prstGeom prst="rect">
            <a:avLst/>
          </a:prstGeom>
          <a:noFill/>
        </p:spPr>
        <p:txBody>
          <a:bodyPr wrap="square" rtlCol="0">
            <a:spAutoFit/>
          </a:bodyPr>
          <a:lstStyle/>
          <a:p>
            <a:r>
              <a:rPr lang="en-US" dirty="0" smtClean="0"/>
              <a:t>Paris Texas Narrative </a:t>
            </a:r>
            <a:endParaRPr lang="en-US" dirty="0"/>
          </a:p>
        </p:txBody>
      </p:sp>
      <p:sp>
        <p:nvSpPr>
          <p:cNvPr id="11" name="TextBox 10"/>
          <p:cNvSpPr txBox="1"/>
          <p:nvPr/>
        </p:nvSpPr>
        <p:spPr>
          <a:xfrm>
            <a:off x="1454239" y="1383191"/>
            <a:ext cx="9342716" cy="3693319"/>
          </a:xfrm>
          <a:prstGeom prst="rect">
            <a:avLst/>
          </a:prstGeom>
          <a:noFill/>
        </p:spPr>
        <p:txBody>
          <a:bodyPr wrap="square" rtlCol="0">
            <a:spAutoFit/>
          </a:bodyPr>
          <a:lstStyle/>
          <a:p>
            <a:r>
              <a:rPr lang="en-US" dirty="0" smtClean="0"/>
              <a:t>The way in which information is held back by Travis in relation to the exact details of his and Jane's past together is a mystery, “raising questions that demand explications” (Barthes, 2002). This is known as the hermeneutic code. </a:t>
            </a:r>
          </a:p>
          <a:p>
            <a:endParaRPr lang="en-US" dirty="0"/>
          </a:p>
          <a:p>
            <a:r>
              <a:rPr lang="en-US" dirty="0" smtClean="0"/>
              <a:t>The purpose of Travis’s journey through the desert with virtually no dialogue is alarming as Travis's goals for his journey are not clear.  We have to wait to find out whether Travis will reach his destination or reunite Hunter with Jane. But whether this will happen is uncertain.  The suspense caused by this is “created by action rather than by a reader’s or a viewer’s wish to have mysteries explained” (Barthes 2002). This is known as the </a:t>
            </a:r>
            <a:r>
              <a:rPr lang="en-US" dirty="0" err="1" smtClean="0"/>
              <a:t>proairetic</a:t>
            </a:r>
            <a:r>
              <a:rPr lang="en-US" dirty="0" smtClean="0"/>
              <a:t> code. Travis’s journey begins in the first scene where he is walking through the desert and ends when driving away in the night to destinations unknown in the last scene.  Could it be the plot of land he owns? Nobody knows.     </a:t>
            </a:r>
          </a:p>
          <a:p>
            <a:endParaRPr lang="en-US" dirty="0"/>
          </a:p>
          <a:p>
            <a:endParaRPr lang="en-US" dirty="0"/>
          </a:p>
        </p:txBody>
      </p:sp>
    </p:spTree>
    <p:extLst>
      <p:ext uri="{BB962C8B-B14F-4D97-AF65-F5344CB8AC3E}">
        <p14:creationId xmlns:p14="http://schemas.microsoft.com/office/powerpoint/2010/main" val="19834660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 xmlns:a16="http://schemas.microsoft.com/office/drawing/2014/main" id="{1CE580D1-F917-4567-AFB4-99AA9B52ADF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4" name="Picture 73">
            <a:extLst>
              <a:ext uri="{FF2B5EF4-FFF2-40B4-BE49-F238E27FC236}">
                <a16:creationId xmlns="" xmlns:a16="http://schemas.microsoft.com/office/drawing/2014/main" id="{1F5620B8-A2D8-4568-B566-F0453A0D9167}"/>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1562"/>
          <a:stretch/>
        </p:blipFill>
        <p:spPr bwMode="black">
          <a:xfrm>
            <a:off x="0" y="6126480"/>
            <a:ext cx="12192000" cy="742950"/>
          </a:xfrm>
          <a:prstGeom prst="rect">
            <a:avLst/>
          </a:prstGeom>
        </p:spPr>
      </p:pic>
      <p:cxnSp>
        <p:nvCxnSpPr>
          <p:cNvPr id="76" name="Straight Connector 75">
            <a:extLst>
              <a:ext uri="{FF2B5EF4-FFF2-40B4-BE49-F238E27FC236}">
                <a16:creationId xmlns="" xmlns:a16="http://schemas.microsoft.com/office/drawing/2014/main" id="{1C7D2BA4-4B7A-4596-8BCC-5CF715423894}"/>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 xmlns:a16="http://schemas.microsoft.com/office/drawing/2014/main" id="{C9D4B225-18E9-4C5B-94D8-2ABE6D161E4A}"/>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80" name="Rectangle 79">
            <a:extLst>
              <a:ext uri="{FF2B5EF4-FFF2-40B4-BE49-F238E27FC236}">
                <a16:creationId xmlns="" xmlns:a16="http://schemas.microsoft.com/office/drawing/2014/main" id="{5BB14454-D00C-4958-BB39-F5F9F3ACD49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cxnSp>
        <p:nvCxnSpPr>
          <p:cNvPr id="82" name="Straight Connector 81">
            <a:extLst>
              <a:ext uri="{FF2B5EF4-FFF2-40B4-BE49-F238E27FC236}">
                <a16:creationId xmlns="" xmlns:a16="http://schemas.microsoft.com/office/drawing/2014/main" id="{28A657A7-C4E5-425B-98FA-BB817FF7BFB0}"/>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7218029" y="1847088"/>
            <a:ext cx="352036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63" name="Title 1">
            <a:extLst>
              <a:ext uri="{FF2B5EF4-FFF2-40B4-BE49-F238E27FC236}">
                <a16:creationId xmlns="" xmlns:a16="http://schemas.microsoft.com/office/drawing/2014/main" id="{69F1744A-CA11-44DA-AE09-C24B436C1B4F}"/>
              </a:ext>
            </a:extLst>
          </p:cNvPr>
          <p:cNvSpPr>
            <a:spLocks noGrp="1"/>
          </p:cNvSpPr>
          <p:nvPr>
            <p:ph type="title"/>
          </p:nvPr>
        </p:nvSpPr>
        <p:spPr>
          <a:xfrm>
            <a:off x="7114511" y="812507"/>
            <a:ext cx="3727404" cy="1049235"/>
          </a:xfrm>
        </p:spPr>
        <p:txBody>
          <a:bodyPr vert="horz" lIns="91440" tIns="45720" rIns="91440" bIns="45720" rtlCol="0" anchor="t">
            <a:normAutofit/>
          </a:bodyPr>
          <a:lstStyle/>
          <a:p>
            <a:pPr algn="ctr" rtl="0"/>
            <a:r>
              <a:rPr lang="en-GB" dirty="0" smtClean="0"/>
              <a:t>Codes and Conventions </a:t>
            </a:r>
            <a:endParaRPr lang="en-GB" dirty="0"/>
          </a:p>
        </p:txBody>
      </p:sp>
      <p:sp>
        <p:nvSpPr>
          <p:cNvPr id="84" name="Rectangle 83">
            <a:extLst>
              <a:ext uri="{FF2B5EF4-FFF2-40B4-BE49-F238E27FC236}">
                <a16:creationId xmlns="" xmlns:a16="http://schemas.microsoft.com/office/drawing/2014/main" id="{A1084370-0E70-4003-9787-3490FCC20E1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rtl="0"/>
            <a:endParaRPr lang="en-GB" dirty="0"/>
          </a:p>
        </p:txBody>
      </p:sp>
      <p:grpSp>
        <p:nvGrpSpPr>
          <p:cNvPr id="86" name="Group 85">
            <a:extLst>
              <a:ext uri="{FF2B5EF4-FFF2-40B4-BE49-F238E27FC236}">
                <a16:creationId xmlns="" xmlns:a16="http://schemas.microsoft.com/office/drawing/2014/main" id="{2B7C66D2-22E8-4E8F-829B-050BFA7C86C5}"/>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632237" y="482171"/>
            <a:ext cx="6104331" cy="5149101"/>
            <a:chOff x="7463259" y="583365"/>
            <a:chExt cx="6104330" cy="5181928"/>
          </a:xfrm>
        </p:grpSpPr>
        <p:sp>
          <p:nvSpPr>
            <p:cNvPr id="87" name="Rectangle 86">
              <a:extLst>
                <a:ext uri="{FF2B5EF4-FFF2-40B4-BE49-F238E27FC236}">
                  <a16:creationId xmlns="" xmlns:a16="http://schemas.microsoft.com/office/drawing/2014/main" id="{F0B78D6F-1F61-4DBB-8F5A-934BB850DD1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sp>
          <p:nvSpPr>
            <p:cNvPr id="88" name="Rectangle 87">
              <a:extLst>
                <a:ext uri="{FF2B5EF4-FFF2-40B4-BE49-F238E27FC236}">
                  <a16:creationId xmlns="" xmlns:a16="http://schemas.microsoft.com/office/drawing/2014/main" id="{23EA261D-1F8C-4BE5-8586-3C1CC5CE80F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grpSp>
      <p:pic>
        <p:nvPicPr>
          <p:cNvPr id="6" name="Picture Placeholder 5" descr="abstract art print">
            <a:extLst>
              <a:ext uri="{FF2B5EF4-FFF2-40B4-BE49-F238E27FC236}">
                <a16:creationId xmlns="" xmlns:a16="http://schemas.microsoft.com/office/drawing/2014/main" id="{65EB9C0E-82E1-4B5B-A48D-C50A96A0164A}"/>
              </a:ext>
            </a:extLst>
          </p:cNvPr>
          <p:cNvPicPr>
            <a:picLocks noGrp="1" noChangeAspect="1"/>
          </p:cNvPicPr>
          <p:nvPr>
            <p:ph type="pic" idx="1"/>
          </p:nvPr>
        </p:nvPicPr>
        <p:blipFill rotWithShape="1">
          <a:blip r:embed="rId4"/>
          <a:srcRect r="1" b="19875"/>
          <a:stretch/>
        </p:blipFill>
        <p:spPr>
          <a:xfrm>
            <a:off x="1271223" y="1116345"/>
            <a:ext cx="4825148" cy="3866172"/>
          </a:xfrm>
          <a:prstGeom prst="rect">
            <a:avLst/>
          </a:prstGeom>
        </p:spPr>
      </p:pic>
      <p:pic>
        <p:nvPicPr>
          <p:cNvPr id="90" name="Picture 89">
            <a:extLst>
              <a:ext uri="{FF2B5EF4-FFF2-40B4-BE49-F238E27FC236}">
                <a16:creationId xmlns="" xmlns:a16="http://schemas.microsoft.com/office/drawing/2014/main" id="{3635D2BC-4EDA-4A3E-83BF-035608099BD5}"/>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1562"/>
          <a:stretch/>
        </p:blipFill>
        <p:spPr bwMode="black">
          <a:xfrm>
            <a:off x="0" y="6126480"/>
            <a:ext cx="12192000" cy="742950"/>
          </a:xfrm>
          <a:prstGeom prst="rect">
            <a:avLst/>
          </a:prstGeom>
        </p:spPr>
      </p:pic>
      <p:cxnSp>
        <p:nvCxnSpPr>
          <p:cNvPr id="92" name="Straight Connector 91">
            <a:extLst>
              <a:ext uri="{FF2B5EF4-FFF2-40B4-BE49-F238E27FC236}">
                <a16:creationId xmlns="" xmlns:a16="http://schemas.microsoft.com/office/drawing/2014/main" id="{A3C86EB9-7FA9-42F7-B348-A7FD17436A94}"/>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2" name="Picture 1"/>
          <p:cNvPicPr>
            <a:picLocks noChangeAspect="1"/>
          </p:cNvPicPr>
          <p:nvPr/>
        </p:nvPicPr>
        <p:blipFill rotWithShape="1">
          <a:blip r:embed="rId5"/>
          <a:srcRect l="17896" r="13405"/>
          <a:stretch/>
        </p:blipFill>
        <p:spPr>
          <a:xfrm>
            <a:off x="932329" y="812507"/>
            <a:ext cx="5504330" cy="4481857"/>
          </a:xfrm>
          <a:prstGeom prst="rect">
            <a:avLst/>
          </a:prstGeom>
        </p:spPr>
      </p:pic>
      <p:sp>
        <p:nvSpPr>
          <p:cNvPr id="4" name="TextBox 3"/>
          <p:cNvSpPr txBox="1"/>
          <p:nvPr/>
        </p:nvSpPr>
        <p:spPr>
          <a:xfrm>
            <a:off x="7218028" y="1935585"/>
            <a:ext cx="4669171" cy="1754326"/>
          </a:xfrm>
          <a:prstGeom prst="rect">
            <a:avLst/>
          </a:prstGeom>
          <a:noFill/>
        </p:spPr>
        <p:txBody>
          <a:bodyPr wrap="square" rtlCol="0">
            <a:spAutoFit/>
          </a:bodyPr>
          <a:lstStyle/>
          <a:p>
            <a:r>
              <a:rPr lang="en-US" dirty="0" smtClean="0"/>
              <a:t>Every film has codes and conventions that create the narrative just as much as other components such as location, character traits and ideologies.  Codes and conventions are “technical written and symbolic tools used to construct or suggest meaning” (Media </a:t>
            </a:r>
            <a:r>
              <a:rPr lang="en-US" dirty="0" err="1" smtClean="0"/>
              <a:t>Knite</a:t>
            </a:r>
            <a:r>
              <a:rPr lang="en-US" dirty="0" smtClean="0"/>
              <a:t>).  </a:t>
            </a:r>
            <a:endParaRPr lang="en-US" dirty="0"/>
          </a:p>
        </p:txBody>
      </p:sp>
    </p:spTree>
    <p:extLst>
      <p:ext uri="{BB962C8B-B14F-4D97-AF65-F5344CB8AC3E}">
        <p14:creationId xmlns:p14="http://schemas.microsoft.com/office/powerpoint/2010/main" val="82549260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sp>
        <p:nvSpPr>
          <p:cNvPr id="6" name="Rectangle 5">
            <a:extLst>
              <a:ext uri="{FF2B5EF4-FFF2-40B4-BE49-F238E27FC236}">
                <a16:creationId xmlns="" xmlns:a16="http://schemas.microsoft.com/office/drawing/2014/main" id="{F0B78D6F-1F61-4DBB-8F5A-934BB850DD1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877" y="351692"/>
            <a:ext cx="11025554" cy="5345723"/>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 xmlns:a16="http://schemas.microsoft.com/office/drawing/2014/main" id="{23EA261D-1F8C-4BE5-8586-3C1CC5CE80F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57012" y="694664"/>
            <a:ext cx="9882282" cy="4637006"/>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sp>
        <p:nvSpPr>
          <p:cNvPr id="9" name="TextBox 8"/>
          <p:cNvSpPr txBox="1"/>
          <p:nvPr/>
        </p:nvSpPr>
        <p:spPr>
          <a:xfrm>
            <a:off x="5577383" y="801936"/>
            <a:ext cx="2837568" cy="369332"/>
          </a:xfrm>
          <a:prstGeom prst="rect">
            <a:avLst/>
          </a:prstGeom>
          <a:noFill/>
        </p:spPr>
        <p:txBody>
          <a:bodyPr wrap="square" rtlCol="0">
            <a:spAutoFit/>
          </a:bodyPr>
          <a:lstStyle/>
          <a:p>
            <a:r>
              <a:rPr lang="en-US" dirty="0" smtClean="0"/>
              <a:t>Codes and Conventions </a:t>
            </a:r>
            <a:endParaRPr lang="en-US" dirty="0"/>
          </a:p>
        </p:txBody>
      </p:sp>
      <p:sp>
        <p:nvSpPr>
          <p:cNvPr id="11" name="TextBox 10"/>
          <p:cNvSpPr txBox="1"/>
          <p:nvPr/>
        </p:nvSpPr>
        <p:spPr>
          <a:xfrm>
            <a:off x="5577383" y="1166507"/>
            <a:ext cx="5192746" cy="3970318"/>
          </a:xfrm>
          <a:prstGeom prst="rect">
            <a:avLst/>
          </a:prstGeom>
          <a:noFill/>
        </p:spPr>
        <p:txBody>
          <a:bodyPr wrap="square" rtlCol="0">
            <a:spAutoFit/>
          </a:bodyPr>
          <a:lstStyle/>
          <a:p>
            <a:r>
              <a:rPr lang="en-US" dirty="0" smtClean="0"/>
              <a:t>Having talked about narrative structure and its meaning, we can begin to </a:t>
            </a:r>
            <a:r>
              <a:rPr lang="en-US" dirty="0" err="1" smtClean="0"/>
              <a:t>analyse</a:t>
            </a:r>
            <a:r>
              <a:rPr lang="en-US" dirty="0" smtClean="0"/>
              <a:t> Paris Texas. The eagle appears to act as part of a “structural principle that organizes semantic meaning” (Barthes 2002). The eagle is an indexical sign that signifies that Travis is the eagle’s prey. Travis notices the eagle, however, he seems unfazed or worried about the dangers around him. For Travis, the danger is mental rather than physical and only begins when his brother Walter seemingly takes Travis off the path he is following. Where Travis was going is unclear, thus creating suspense. Therefore, Travis seems to feel more ‘at home’ when travelling alone rather than having interaction with others.            </a:t>
            </a:r>
            <a:endParaRPr lang="en-US"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1" r="-4362"/>
          <a:stretch/>
        </p:blipFill>
        <p:spPr>
          <a:xfrm>
            <a:off x="1157012" y="705374"/>
            <a:ext cx="4387243" cy="2188205"/>
          </a:xfrm>
          <a:prstGeom prst="rect">
            <a:avLst/>
          </a:prstGeom>
        </p:spPr>
      </p:pic>
      <p:pic>
        <p:nvPicPr>
          <p:cNvPr id="5" name="Picture 4"/>
          <p:cNvPicPr>
            <a:picLocks noChangeAspect="1"/>
          </p:cNvPicPr>
          <p:nvPr/>
        </p:nvPicPr>
        <p:blipFill rotWithShape="1">
          <a:blip r:embed="rId3"/>
          <a:srcRect l="-25108" r="9612"/>
          <a:stretch/>
        </p:blipFill>
        <p:spPr>
          <a:xfrm>
            <a:off x="0" y="2893579"/>
            <a:ext cx="5360894" cy="2419604"/>
          </a:xfrm>
          <a:prstGeom prst="rect">
            <a:avLst/>
          </a:prstGeom>
        </p:spPr>
      </p:pic>
    </p:spTree>
    <p:extLst>
      <p:ext uri="{BB962C8B-B14F-4D97-AF65-F5344CB8AC3E}">
        <p14:creationId xmlns:p14="http://schemas.microsoft.com/office/powerpoint/2010/main" val="132156197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sp>
        <p:nvSpPr>
          <p:cNvPr id="6" name="Rectangle 5">
            <a:extLst>
              <a:ext uri="{FF2B5EF4-FFF2-40B4-BE49-F238E27FC236}">
                <a16:creationId xmlns="" xmlns:a16="http://schemas.microsoft.com/office/drawing/2014/main" id="{F0B78D6F-1F61-4DBB-8F5A-934BB850DD1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877" y="351692"/>
            <a:ext cx="11025554" cy="5345723"/>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 xmlns:a16="http://schemas.microsoft.com/office/drawing/2014/main" id="{23EA261D-1F8C-4BE5-8586-3C1CC5CE80F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57012" y="694664"/>
            <a:ext cx="9882282" cy="4637006"/>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sp>
        <p:nvSpPr>
          <p:cNvPr id="9" name="TextBox 8"/>
          <p:cNvSpPr txBox="1"/>
          <p:nvPr/>
        </p:nvSpPr>
        <p:spPr>
          <a:xfrm>
            <a:off x="1454239" y="856863"/>
            <a:ext cx="2837568" cy="369332"/>
          </a:xfrm>
          <a:prstGeom prst="rect">
            <a:avLst/>
          </a:prstGeom>
          <a:noFill/>
        </p:spPr>
        <p:txBody>
          <a:bodyPr wrap="square" rtlCol="0">
            <a:spAutoFit/>
          </a:bodyPr>
          <a:lstStyle/>
          <a:p>
            <a:r>
              <a:rPr lang="en-US" dirty="0" smtClean="0"/>
              <a:t>Codes and Conventions </a:t>
            </a:r>
            <a:endParaRPr lang="en-US" dirty="0"/>
          </a:p>
        </p:txBody>
      </p:sp>
      <p:sp>
        <p:nvSpPr>
          <p:cNvPr id="11" name="TextBox 10"/>
          <p:cNvSpPr txBox="1"/>
          <p:nvPr/>
        </p:nvSpPr>
        <p:spPr>
          <a:xfrm>
            <a:off x="1454239" y="1226195"/>
            <a:ext cx="5192746" cy="2862322"/>
          </a:xfrm>
          <a:prstGeom prst="rect">
            <a:avLst/>
          </a:prstGeom>
          <a:noFill/>
        </p:spPr>
        <p:txBody>
          <a:bodyPr wrap="square" rtlCol="0">
            <a:spAutoFit/>
          </a:bodyPr>
          <a:lstStyle/>
          <a:p>
            <a:r>
              <a:rPr lang="en-US" dirty="0" smtClean="0"/>
              <a:t>Despite Travis’s efforts to escape human interaction and continue on his journey alone, Walter </a:t>
            </a:r>
            <a:r>
              <a:rPr lang="en-GB" dirty="0" smtClean="0"/>
              <a:t>tries </a:t>
            </a:r>
            <a:r>
              <a:rPr lang="en-GB" dirty="0"/>
              <a:t>to stop </a:t>
            </a:r>
            <a:r>
              <a:rPr lang="en-GB" dirty="0" smtClean="0"/>
              <a:t>him </a:t>
            </a:r>
            <a:r>
              <a:rPr lang="en-GB" dirty="0"/>
              <a:t>from </a:t>
            </a:r>
            <a:r>
              <a:rPr lang="en-GB" dirty="0" smtClean="0"/>
              <a:t>walking off which makes </a:t>
            </a:r>
            <a:r>
              <a:rPr lang="en-US" dirty="0" smtClean="0"/>
              <a:t>Walter appear to be an antagonist. Throughout the movie, there are many antagonists who in one way or another threaten Travis’s goals. </a:t>
            </a:r>
            <a:r>
              <a:rPr lang="en-US" dirty="0"/>
              <a:t>I</a:t>
            </a:r>
            <a:r>
              <a:rPr lang="en-US" dirty="0" smtClean="0"/>
              <a:t>t is normal in road movies to have not one antagonist, but many. Thus the impetus for the narrative relies on multiple antagonists to interact with the protagonist on his journey from A to B. </a:t>
            </a:r>
            <a:endParaRPr lang="en-US" dirty="0"/>
          </a:p>
        </p:txBody>
      </p:sp>
      <p:pic>
        <p:nvPicPr>
          <p:cNvPr id="8" name="Picture 7"/>
          <p:cNvPicPr>
            <a:picLocks noChangeAspect="1"/>
          </p:cNvPicPr>
          <p:nvPr/>
        </p:nvPicPr>
        <p:blipFill rotWithShape="1">
          <a:blip r:embed="rId2"/>
          <a:srcRect l="28470" r="21216"/>
          <a:stretch/>
        </p:blipFill>
        <p:spPr>
          <a:xfrm>
            <a:off x="6888510" y="699729"/>
            <a:ext cx="4177553" cy="4649647"/>
          </a:xfrm>
          <a:prstGeom prst="rect">
            <a:avLst/>
          </a:prstGeom>
          <a:noFill/>
          <a:ln>
            <a:noFill/>
          </a:ln>
        </p:spPr>
      </p:pic>
    </p:spTree>
    <p:extLst>
      <p:ext uri="{BB962C8B-B14F-4D97-AF65-F5344CB8AC3E}">
        <p14:creationId xmlns:p14="http://schemas.microsoft.com/office/powerpoint/2010/main" val="3565086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sp>
        <p:nvSpPr>
          <p:cNvPr id="6" name="Rectangle 5">
            <a:extLst>
              <a:ext uri="{FF2B5EF4-FFF2-40B4-BE49-F238E27FC236}">
                <a16:creationId xmlns="" xmlns:a16="http://schemas.microsoft.com/office/drawing/2014/main" id="{F0B78D6F-1F61-4DBB-8F5A-934BB850DD1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877" y="351692"/>
            <a:ext cx="11025554" cy="5345723"/>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 xmlns:a16="http://schemas.microsoft.com/office/drawing/2014/main" id="{23EA261D-1F8C-4BE5-8586-3C1CC5CE80F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57012" y="694664"/>
            <a:ext cx="9882282" cy="4637006"/>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sp>
        <p:nvSpPr>
          <p:cNvPr id="9" name="TextBox 8"/>
          <p:cNvSpPr txBox="1"/>
          <p:nvPr/>
        </p:nvSpPr>
        <p:spPr>
          <a:xfrm>
            <a:off x="1454239" y="856863"/>
            <a:ext cx="2837568" cy="369332"/>
          </a:xfrm>
          <a:prstGeom prst="rect">
            <a:avLst/>
          </a:prstGeom>
          <a:noFill/>
        </p:spPr>
        <p:txBody>
          <a:bodyPr wrap="square" rtlCol="0">
            <a:spAutoFit/>
          </a:bodyPr>
          <a:lstStyle/>
          <a:p>
            <a:r>
              <a:rPr lang="en-US" dirty="0" smtClean="0"/>
              <a:t>Codes and Conventions </a:t>
            </a:r>
            <a:endParaRPr lang="en-US" dirty="0"/>
          </a:p>
        </p:txBody>
      </p:sp>
      <p:sp>
        <p:nvSpPr>
          <p:cNvPr id="11" name="TextBox 10"/>
          <p:cNvSpPr txBox="1"/>
          <p:nvPr/>
        </p:nvSpPr>
        <p:spPr>
          <a:xfrm>
            <a:off x="1454239" y="1226195"/>
            <a:ext cx="5192746" cy="3139321"/>
          </a:xfrm>
          <a:prstGeom prst="rect">
            <a:avLst/>
          </a:prstGeom>
          <a:noFill/>
        </p:spPr>
        <p:txBody>
          <a:bodyPr wrap="square" rtlCol="0">
            <a:spAutoFit/>
          </a:bodyPr>
          <a:lstStyle/>
          <a:p>
            <a:r>
              <a:rPr lang="en-US" dirty="0" smtClean="0"/>
              <a:t>‘Little </a:t>
            </a:r>
            <a:r>
              <a:rPr lang="en-US" dirty="0"/>
              <a:t>Miss </a:t>
            </a:r>
            <a:r>
              <a:rPr lang="en-US" dirty="0" smtClean="0"/>
              <a:t>Sunshine’, another road movies also has multiple </a:t>
            </a:r>
            <a:r>
              <a:rPr lang="en-US" dirty="0"/>
              <a:t>antagonists </a:t>
            </a:r>
            <a:r>
              <a:rPr lang="en-US" dirty="0" smtClean="0"/>
              <a:t>that put the family at risk of being late for the beauty pageant. When grandpa dies at the hospital, </a:t>
            </a:r>
            <a:r>
              <a:rPr lang="en-US" dirty="0"/>
              <a:t>t</a:t>
            </a:r>
            <a:r>
              <a:rPr lang="en-US" dirty="0" smtClean="0"/>
              <a:t>hey can’t just leave the body there and come back later as they need to complete all the formalities which would make them late for the beauty pageant. This then leads to them stealing the body, which is against the law and continuing to drive to the pageant. </a:t>
            </a:r>
            <a:r>
              <a:rPr lang="en-GB" dirty="0" smtClean="0"/>
              <a:t>However, the </a:t>
            </a:r>
            <a:r>
              <a:rPr lang="en-GB" dirty="0"/>
              <a:t>police pull them over with grandpa’s dead body in the back of the van putting them at risk of being arrested. </a:t>
            </a:r>
            <a:endParaRPr lang="en-US" dirty="0"/>
          </a:p>
        </p:txBody>
      </p:sp>
      <p:pic>
        <p:nvPicPr>
          <p:cNvPr id="8" name="Picture 7"/>
          <p:cNvPicPr>
            <a:picLocks noChangeAspect="1"/>
          </p:cNvPicPr>
          <p:nvPr/>
        </p:nvPicPr>
        <p:blipFill rotWithShape="1">
          <a:blip r:embed="rId2"/>
          <a:srcRect l="28470" r="21216"/>
          <a:stretch/>
        </p:blipFill>
        <p:spPr>
          <a:xfrm>
            <a:off x="6888510" y="699729"/>
            <a:ext cx="4177553" cy="4649647"/>
          </a:xfrm>
          <a:prstGeom prst="rect">
            <a:avLst/>
          </a:prstGeom>
          <a:noFill/>
          <a:ln>
            <a:noFill/>
          </a:ln>
        </p:spPr>
      </p:pic>
      <p:pic>
        <p:nvPicPr>
          <p:cNvPr id="1026" name="Picture 2" descr="mage result for little miss sunshine&quot;"/>
          <p:cNvPicPr>
            <a:picLocks noChangeAspect="1" noChangeArrowheads="1"/>
          </p:cNvPicPr>
          <p:nvPr/>
        </p:nvPicPr>
        <p:blipFill rotWithShape="1">
          <a:blip r:embed="rId3">
            <a:extLst>
              <a:ext uri="{28A0092B-C50C-407E-A947-70E740481C1C}">
                <a14:useLocalDpi xmlns:a14="http://schemas.microsoft.com/office/drawing/2010/main" val="0"/>
              </a:ext>
            </a:extLst>
          </a:blip>
          <a:srcRect l="17563" r="8995"/>
          <a:stretch/>
        </p:blipFill>
        <p:spPr bwMode="auto">
          <a:xfrm>
            <a:off x="6888510" y="676958"/>
            <a:ext cx="4209796" cy="46370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02304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sp>
        <p:nvSpPr>
          <p:cNvPr id="6" name="Rectangle 5">
            <a:extLst>
              <a:ext uri="{FF2B5EF4-FFF2-40B4-BE49-F238E27FC236}">
                <a16:creationId xmlns="" xmlns:a16="http://schemas.microsoft.com/office/drawing/2014/main" id="{F0B78D6F-1F61-4DBB-8F5A-934BB850DD1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877" y="351692"/>
            <a:ext cx="11025554" cy="5345723"/>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 xmlns:a16="http://schemas.microsoft.com/office/drawing/2014/main" id="{23EA261D-1F8C-4BE5-8586-3C1CC5CE80F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57012" y="694664"/>
            <a:ext cx="9882282" cy="4637006"/>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sp>
        <p:nvSpPr>
          <p:cNvPr id="9" name="TextBox 8"/>
          <p:cNvSpPr txBox="1"/>
          <p:nvPr/>
        </p:nvSpPr>
        <p:spPr>
          <a:xfrm>
            <a:off x="5577383" y="801936"/>
            <a:ext cx="3121774" cy="369332"/>
          </a:xfrm>
          <a:prstGeom prst="rect">
            <a:avLst/>
          </a:prstGeom>
          <a:noFill/>
        </p:spPr>
        <p:txBody>
          <a:bodyPr wrap="square" rtlCol="0">
            <a:spAutoFit/>
          </a:bodyPr>
          <a:lstStyle/>
          <a:p>
            <a:r>
              <a:rPr lang="en-US" dirty="0" smtClean="0"/>
              <a:t>Codes and Conventions </a:t>
            </a:r>
            <a:endParaRPr lang="en-US" dirty="0"/>
          </a:p>
        </p:txBody>
      </p:sp>
      <p:sp>
        <p:nvSpPr>
          <p:cNvPr id="11" name="TextBox 10"/>
          <p:cNvSpPr txBox="1"/>
          <p:nvPr/>
        </p:nvSpPr>
        <p:spPr>
          <a:xfrm>
            <a:off x="5577383" y="1171268"/>
            <a:ext cx="5192746" cy="3970318"/>
          </a:xfrm>
          <a:prstGeom prst="rect">
            <a:avLst/>
          </a:prstGeom>
          <a:noFill/>
        </p:spPr>
        <p:txBody>
          <a:bodyPr wrap="square" rtlCol="0">
            <a:spAutoFit/>
          </a:bodyPr>
          <a:lstStyle/>
          <a:p>
            <a:r>
              <a:rPr lang="en-US" dirty="0" smtClean="0"/>
              <a:t>For Travis, the road is his home, the place where he belongs and feels safe. Wherever Travis deters from his path (off the road), he encounters all sorts of danger. For example, Travis found himself inside the Houston club searching for Jane only to be told by who we assume to be the boss from the low angled shot telling Travis that “you’re in the wrong place” as if Travis belongs on the road. </a:t>
            </a:r>
          </a:p>
          <a:p>
            <a:endParaRPr lang="en-US" dirty="0"/>
          </a:p>
          <a:p>
            <a:r>
              <a:rPr lang="en-US" dirty="0" smtClean="0"/>
              <a:t>The black suit that the man is wearing is an iconic sign that directly suggests that he is in charge and therefore has the power over Travis. “Iconic signs and codes are created to appear exactly like the thing itself” (Steve </a:t>
            </a:r>
            <a:r>
              <a:rPr lang="en-US" dirty="0" err="1" smtClean="0"/>
              <a:t>Campsall</a:t>
            </a:r>
            <a:r>
              <a:rPr lang="en-US" dirty="0" smtClean="0"/>
              <a:t>, 2002).      </a:t>
            </a:r>
            <a:endParaRPr lang="en-US" dirty="0"/>
          </a:p>
        </p:txBody>
      </p:sp>
      <p:pic>
        <p:nvPicPr>
          <p:cNvPr id="8" name="Picture 7"/>
          <p:cNvPicPr>
            <a:picLocks noChangeAspect="1"/>
          </p:cNvPicPr>
          <p:nvPr/>
        </p:nvPicPr>
        <p:blipFill>
          <a:blip r:embed="rId2"/>
          <a:stretch>
            <a:fillRect/>
          </a:stretch>
        </p:blipFill>
        <p:spPr>
          <a:xfrm>
            <a:off x="1157012" y="694664"/>
            <a:ext cx="4203882" cy="2198915"/>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57012" y="2893578"/>
            <a:ext cx="4203882" cy="2475349"/>
          </a:xfrm>
          <a:prstGeom prst="rect">
            <a:avLst/>
          </a:prstGeom>
        </p:spPr>
      </p:pic>
    </p:spTree>
    <p:extLst>
      <p:ext uri="{BB962C8B-B14F-4D97-AF65-F5344CB8AC3E}">
        <p14:creationId xmlns:p14="http://schemas.microsoft.com/office/powerpoint/2010/main" val="35770320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sp>
        <p:nvSpPr>
          <p:cNvPr id="6" name="Rectangle 5">
            <a:extLst>
              <a:ext uri="{FF2B5EF4-FFF2-40B4-BE49-F238E27FC236}">
                <a16:creationId xmlns="" xmlns:a16="http://schemas.microsoft.com/office/drawing/2014/main" id="{F0B78D6F-1F61-4DBB-8F5A-934BB850DD1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877" y="351692"/>
            <a:ext cx="11025554" cy="5345723"/>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 xmlns:a16="http://schemas.microsoft.com/office/drawing/2014/main" id="{23EA261D-1F8C-4BE5-8586-3C1CC5CE80F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57012" y="694664"/>
            <a:ext cx="9882282" cy="4637006"/>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sp>
        <p:nvSpPr>
          <p:cNvPr id="9" name="TextBox 8"/>
          <p:cNvSpPr txBox="1"/>
          <p:nvPr/>
        </p:nvSpPr>
        <p:spPr>
          <a:xfrm>
            <a:off x="5577383" y="801936"/>
            <a:ext cx="2578076" cy="369332"/>
          </a:xfrm>
          <a:prstGeom prst="rect">
            <a:avLst/>
          </a:prstGeom>
          <a:noFill/>
        </p:spPr>
        <p:txBody>
          <a:bodyPr wrap="square" rtlCol="0">
            <a:spAutoFit/>
          </a:bodyPr>
          <a:lstStyle/>
          <a:p>
            <a:r>
              <a:rPr lang="en-US" dirty="0" smtClean="0"/>
              <a:t>Codes and Conventions </a:t>
            </a:r>
            <a:endParaRPr lang="en-US" dirty="0"/>
          </a:p>
        </p:txBody>
      </p:sp>
      <p:sp>
        <p:nvSpPr>
          <p:cNvPr id="11" name="TextBox 10"/>
          <p:cNvSpPr txBox="1"/>
          <p:nvPr/>
        </p:nvSpPr>
        <p:spPr>
          <a:xfrm>
            <a:off x="5577383" y="1171268"/>
            <a:ext cx="5192746" cy="3416320"/>
          </a:xfrm>
          <a:prstGeom prst="rect">
            <a:avLst/>
          </a:prstGeom>
          <a:noFill/>
        </p:spPr>
        <p:txBody>
          <a:bodyPr wrap="square" rtlCol="0">
            <a:spAutoFit/>
          </a:bodyPr>
          <a:lstStyle/>
          <a:p>
            <a:r>
              <a:rPr lang="en-US" dirty="0" smtClean="0"/>
              <a:t>Diving deeper into the meaning and choice of </a:t>
            </a:r>
            <a:r>
              <a:rPr lang="en-US" dirty="0" err="1" smtClean="0"/>
              <a:t>colour</a:t>
            </a:r>
            <a:r>
              <a:rPr lang="en-US" dirty="0" smtClean="0"/>
              <a:t> in the </a:t>
            </a:r>
            <a:r>
              <a:rPr lang="en-US" dirty="0" err="1" smtClean="0"/>
              <a:t>mise</a:t>
            </a:r>
            <a:r>
              <a:rPr lang="en-US" dirty="0" smtClean="0"/>
              <a:t>-en-scene of Paris Texas, there are three prominent </a:t>
            </a:r>
            <a:r>
              <a:rPr lang="en-US" dirty="0" err="1" smtClean="0"/>
              <a:t>colours</a:t>
            </a:r>
            <a:r>
              <a:rPr lang="en-US" dirty="0" smtClean="0"/>
              <a:t>: </a:t>
            </a:r>
            <a:r>
              <a:rPr lang="en-GB" dirty="0"/>
              <a:t>r</a:t>
            </a:r>
            <a:r>
              <a:rPr lang="en-GB" dirty="0" smtClean="0"/>
              <a:t>ed, white and blue. These colours appear throughout the entire movie and often together within the same shot. Seemingly this is a reference to the American flag, thus the reason for this colour pallet. This can be backed up by the appearance of the American flag both on Hunter’s jacket and at the airport when Travis refuses to fly. The colour pallet has symbolic meaning that signifies “meaning totally disconnected from what they denote” (Steve </a:t>
            </a:r>
            <a:r>
              <a:rPr lang="en-GB" dirty="0" err="1" smtClean="0"/>
              <a:t>Campsall</a:t>
            </a:r>
            <a:r>
              <a:rPr lang="en-GB" dirty="0" smtClean="0"/>
              <a:t>, 2002).     </a:t>
            </a:r>
            <a:r>
              <a:rPr lang="en-US" dirty="0" smtClean="0"/>
              <a:t>  </a:t>
            </a:r>
            <a:endParaRPr lang="en-US" dirty="0"/>
          </a:p>
        </p:txBody>
      </p:sp>
      <p:pic>
        <p:nvPicPr>
          <p:cNvPr id="4" name="Picture 3"/>
          <p:cNvPicPr>
            <a:picLocks noChangeAspect="1"/>
          </p:cNvPicPr>
          <p:nvPr/>
        </p:nvPicPr>
        <p:blipFill rotWithShape="1">
          <a:blip r:embed="rId2"/>
          <a:srcRect l="29800" r="23150"/>
          <a:stretch/>
        </p:blipFill>
        <p:spPr>
          <a:xfrm>
            <a:off x="1165412" y="694664"/>
            <a:ext cx="2079812" cy="2198915"/>
          </a:xfrm>
          <a:prstGeom prst="rect">
            <a:avLst/>
          </a:prstGeom>
        </p:spPr>
      </p:pic>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l="14166" r="36864"/>
          <a:stretch/>
        </p:blipFill>
        <p:spPr>
          <a:xfrm>
            <a:off x="3245224" y="699633"/>
            <a:ext cx="2133600" cy="2193946"/>
          </a:xfrm>
          <a:prstGeom prst="rect">
            <a:avLst/>
          </a:prstGeom>
        </p:spPr>
      </p:pic>
      <p:pic>
        <p:nvPicPr>
          <p:cNvPr id="12" name="Picture 11"/>
          <p:cNvPicPr>
            <a:picLocks noChangeAspect="1"/>
          </p:cNvPicPr>
          <p:nvPr/>
        </p:nvPicPr>
        <p:blipFill rotWithShape="1">
          <a:blip r:embed="rId4">
            <a:extLst>
              <a:ext uri="{28A0092B-C50C-407E-A947-70E740481C1C}">
                <a14:useLocalDpi xmlns:a14="http://schemas.microsoft.com/office/drawing/2010/main" val="0"/>
              </a:ext>
            </a:extLst>
          </a:blip>
          <a:srcRect l="10802"/>
          <a:stretch/>
        </p:blipFill>
        <p:spPr>
          <a:xfrm>
            <a:off x="1147482" y="2893579"/>
            <a:ext cx="4231342" cy="2438091"/>
          </a:xfrm>
          <a:prstGeom prst="rect">
            <a:avLst/>
          </a:prstGeom>
        </p:spPr>
      </p:pic>
    </p:spTree>
    <p:extLst>
      <p:ext uri="{BB962C8B-B14F-4D97-AF65-F5344CB8AC3E}">
        <p14:creationId xmlns:p14="http://schemas.microsoft.com/office/powerpoint/2010/main" val="73093610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sp>
        <p:nvSpPr>
          <p:cNvPr id="6" name="Rectangle 5">
            <a:extLst>
              <a:ext uri="{FF2B5EF4-FFF2-40B4-BE49-F238E27FC236}">
                <a16:creationId xmlns="" xmlns:a16="http://schemas.microsoft.com/office/drawing/2014/main" id="{F0B78D6F-1F61-4DBB-8F5A-934BB850DD1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877" y="351692"/>
            <a:ext cx="11025554" cy="5345723"/>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 xmlns:a16="http://schemas.microsoft.com/office/drawing/2014/main" id="{23EA261D-1F8C-4BE5-8586-3C1CC5CE80F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57012" y="694664"/>
            <a:ext cx="9882282" cy="4637006"/>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sp>
        <p:nvSpPr>
          <p:cNvPr id="9" name="TextBox 8"/>
          <p:cNvSpPr txBox="1"/>
          <p:nvPr/>
        </p:nvSpPr>
        <p:spPr>
          <a:xfrm>
            <a:off x="1310802" y="874252"/>
            <a:ext cx="2828711" cy="369332"/>
          </a:xfrm>
          <a:prstGeom prst="rect">
            <a:avLst/>
          </a:prstGeom>
          <a:noFill/>
        </p:spPr>
        <p:txBody>
          <a:bodyPr wrap="square" rtlCol="0">
            <a:spAutoFit/>
          </a:bodyPr>
          <a:lstStyle/>
          <a:p>
            <a:r>
              <a:rPr lang="en-US" dirty="0" smtClean="0"/>
              <a:t>Codes and Conventions </a:t>
            </a:r>
            <a:endParaRPr lang="en-US" dirty="0"/>
          </a:p>
        </p:txBody>
      </p:sp>
      <p:sp>
        <p:nvSpPr>
          <p:cNvPr id="11" name="TextBox 10"/>
          <p:cNvSpPr txBox="1"/>
          <p:nvPr/>
        </p:nvSpPr>
        <p:spPr>
          <a:xfrm>
            <a:off x="1310803" y="1243584"/>
            <a:ext cx="5556337" cy="3754874"/>
          </a:xfrm>
          <a:prstGeom prst="rect">
            <a:avLst/>
          </a:prstGeom>
          <a:noFill/>
        </p:spPr>
        <p:txBody>
          <a:bodyPr wrap="square" rtlCol="0">
            <a:spAutoFit/>
          </a:bodyPr>
          <a:lstStyle/>
          <a:p>
            <a:r>
              <a:rPr lang="en-US" sz="1700" dirty="0" smtClean="0"/>
              <a:t>Furthermore, the </a:t>
            </a:r>
            <a:r>
              <a:rPr lang="en-US" sz="1700" dirty="0" err="1" smtClean="0"/>
              <a:t>colour</a:t>
            </a:r>
            <a:r>
              <a:rPr lang="en-US" sz="1700" dirty="0" smtClean="0"/>
              <a:t> red symbolizes meaning such as “energy, passion, love, strength, power, and heat” (Incredible Art Department). This signifies the passion Travis has for his journey, but also the strength he must have to keep pushing on against all odds. </a:t>
            </a:r>
          </a:p>
          <a:p>
            <a:endParaRPr lang="en-US" sz="1700" dirty="0"/>
          </a:p>
          <a:p>
            <a:r>
              <a:rPr lang="en-US" sz="1700" dirty="0" smtClean="0"/>
              <a:t>The connection between Travis’s red cap and the American flag can be interpreted as an indexical sign that ‘indirectly’ signifies that Travis is an ‘American made man’ through </a:t>
            </a:r>
            <a:r>
              <a:rPr lang="en-US" sz="1700" dirty="0" err="1" smtClean="0"/>
              <a:t>colour</a:t>
            </a:r>
            <a:r>
              <a:rPr lang="en-US" sz="1700" dirty="0" smtClean="0"/>
              <a:t> signification.  Suggesting that his characteristics are ‘what makes America great’ such as the strength and power Americans possess to keep going without being phased by any surrounding dangers. Much like what Travis was doing when walking through the desert. </a:t>
            </a:r>
            <a:endParaRPr lang="en-US" sz="1700" dirty="0"/>
          </a:p>
        </p:txBody>
      </p:sp>
      <p:pic>
        <p:nvPicPr>
          <p:cNvPr id="8" name="Picture 7"/>
          <p:cNvPicPr>
            <a:picLocks noChangeAspect="1"/>
          </p:cNvPicPr>
          <p:nvPr/>
        </p:nvPicPr>
        <p:blipFill rotWithShape="1">
          <a:blip r:embed="rId2"/>
          <a:srcRect r="19630"/>
          <a:stretch/>
        </p:blipFill>
        <p:spPr>
          <a:xfrm>
            <a:off x="6867140" y="732412"/>
            <a:ext cx="4159448" cy="2224485"/>
          </a:xfrm>
          <a:prstGeom prst="rect">
            <a:avLst/>
          </a:prstGeom>
        </p:spPr>
      </p:pic>
      <p:pic>
        <p:nvPicPr>
          <p:cNvPr id="10" name="Picture 9"/>
          <p:cNvPicPr>
            <a:picLocks noChangeAspect="1"/>
          </p:cNvPicPr>
          <p:nvPr/>
        </p:nvPicPr>
        <p:blipFill>
          <a:blip r:embed="rId3"/>
          <a:stretch>
            <a:fillRect/>
          </a:stretch>
        </p:blipFill>
        <p:spPr>
          <a:xfrm>
            <a:off x="6867140" y="2952334"/>
            <a:ext cx="4159448" cy="2379488"/>
          </a:xfrm>
          <a:prstGeom prst="rect">
            <a:avLst/>
          </a:prstGeom>
        </p:spPr>
      </p:pic>
    </p:spTree>
    <p:extLst>
      <p:ext uri="{BB962C8B-B14F-4D97-AF65-F5344CB8AC3E}">
        <p14:creationId xmlns:p14="http://schemas.microsoft.com/office/powerpoint/2010/main" val="43996125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sp>
        <p:nvSpPr>
          <p:cNvPr id="6" name="Rectangle 5">
            <a:extLst>
              <a:ext uri="{FF2B5EF4-FFF2-40B4-BE49-F238E27FC236}">
                <a16:creationId xmlns="" xmlns:a16="http://schemas.microsoft.com/office/drawing/2014/main" id="{F0B78D6F-1F61-4DBB-8F5A-934BB850DD1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877" y="351692"/>
            <a:ext cx="11025554" cy="5345723"/>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 xmlns:a16="http://schemas.microsoft.com/office/drawing/2014/main" id="{23EA261D-1F8C-4BE5-8586-3C1CC5CE80F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57012" y="694664"/>
            <a:ext cx="9882282" cy="4637006"/>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sp>
        <p:nvSpPr>
          <p:cNvPr id="9" name="TextBox 8"/>
          <p:cNvSpPr txBox="1"/>
          <p:nvPr/>
        </p:nvSpPr>
        <p:spPr>
          <a:xfrm>
            <a:off x="5512993" y="839473"/>
            <a:ext cx="2828711" cy="369332"/>
          </a:xfrm>
          <a:prstGeom prst="rect">
            <a:avLst/>
          </a:prstGeom>
          <a:noFill/>
        </p:spPr>
        <p:txBody>
          <a:bodyPr wrap="square" rtlCol="0">
            <a:spAutoFit/>
          </a:bodyPr>
          <a:lstStyle/>
          <a:p>
            <a:r>
              <a:rPr lang="en-US" dirty="0" smtClean="0"/>
              <a:t>Codes and Conventions </a:t>
            </a:r>
            <a:endParaRPr lang="en-US" dirty="0"/>
          </a:p>
        </p:txBody>
      </p:sp>
      <p:sp>
        <p:nvSpPr>
          <p:cNvPr id="11" name="TextBox 10"/>
          <p:cNvSpPr txBox="1"/>
          <p:nvPr/>
        </p:nvSpPr>
        <p:spPr>
          <a:xfrm>
            <a:off x="5512993" y="1208805"/>
            <a:ext cx="5556337" cy="1923604"/>
          </a:xfrm>
          <a:prstGeom prst="rect">
            <a:avLst/>
          </a:prstGeom>
          <a:noFill/>
        </p:spPr>
        <p:txBody>
          <a:bodyPr wrap="square" rtlCol="0">
            <a:spAutoFit/>
          </a:bodyPr>
          <a:lstStyle/>
          <a:p>
            <a:r>
              <a:rPr lang="en-US" sz="1700" dirty="0" smtClean="0"/>
              <a:t>Trump often wears the same </a:t>
            </a:r>
            <a:r>
              <a:rPr lang="en-US" sz="1700" dirty="0" err="1" smtClean="0"/>
              <a:t>colour</a:t>
            </a:r>
            <a:r>
              <a:rPr lang="en-US" sz="1700" dirty="0" smtClean="0"/>
              <a:t> clothing as the American flag to </a:t>
            </a:r>
            <a:r>
              <a:rPr lang="en-US" sz="1700" dirty="0" err="1" smtClean="0"/>
              <a:t>symbolise</a:t>
            </a:r>
            <a:r>
              <a:rPr lang="en-US" sz="1700" dirty="0" smtClean="0"/>
              <a:t> his patriotism. True to the </a:t>
            </a:r>
            <a:r>
              <a:rPr lang="en-US" sz="1700" dirty="0" err="1" smtClean="0"/>
              <a:t>colour</a:t>
            </a:r>
            <a:r>
              <a:rPr lang="en-US" sz="1700" dirty="0" smtClean="0"/>
              <a:t> symbolism of the </a:t>
            </a:r>
            <a:r>
              <a:rPr lang="en-US" sz="1700" dirty="0" err="1" smtClean="0"/>
              <a:t>colour</a:t>
            </a:r>
            <a:r>
              <a:rPr lang="en-US" sz="1700" dirty="0" smtClean="0"/>
              <a:t> red, Trump sees himself as a strong, powerful and passionate president.  Similarly, this could suggest that Travis is a strong and powerful individual. </a:t>
            </a:r>
            <a:r>
              <a:rPr lang="en-US" sz="1700" dirty="0"/>
              <a:t>H</a:t>
            </a:r>
            <a:r>
              <a:rPr lang="en-US" sz="1700" dirty="0" smtClean="0"/>
              <a:t>e wears a red cap, particularly at the beginning of the film, to show his patriotism and strength just like Trump himself.      </a:t>
            </a:r>
            <a:endParaRPr lang="en-US" sz="1700" dirty="0"/>
          </a:p>
        </p:txBody>
      </p:sp>
      <p:pic>
        <p:nvPicPr>
          <p:cNvPr id="4" name="Picture 3"/>
          <p:cNvPicPr>
            <a:picLocks noChangeAspect="1"/>
          </p:cNvPicPr>
          <p:nvPr/>
        </p:nvPicPr>
        <p:blipFill>
          <a:blip r:embed="rId2"/>
          <a:stretch>
            <a:fillRect/>
          </a:stretch>
        </p:blipFill>
        <p:spPr>
          <a:xfrm>
            <a:off x="1172030" y="694588"/>
            <a:ext cx="4189484" cy="2277192"/>
          </a:xfrm>
          <a:prstGeom prst="rect">
            <a:avLst/>
          </a:prstGeom>
        </p:spPr>
      </p:pic>
      <p:pic>
        <p:nvPicPr>
          <p:cNvPr id="5" name="Picture 4"/>
          <p:cNvPicPr>
            <a:picLocks noChangeAspect="1"/>
          </p:cNvPicPr>
          <p:nvPr/>
        </p:nvPicPr>
        <p:blipFill>
          <a:blip r:embed="rId3"/>
          <a:stretch>
            <a:fillRect/>
          </a:stretch>
        </p:blipFill>
        <p:spPr>
          <a:xfrm>
            <a:off x="1172030" y="2971780"/>
            <a:ext cx="4189484" cy="2390708"/>
          </a:xfrm>
          <a:prstGeom prst="rect">
            <a:avLst/>
          </a:prstGeom>
        </p:spPr>
      </p:pic>
    </p:spTree>
    <p:extLst>
      <p:ext uri="{BB962C8B-B14F-4D97-AF65-F5344CB8AC3E}">
        <p14:creationId xmlns:p14="http://schemas.microsoft.com/office/powerpoint/2010/main" val="204234963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sp>
        <p:nvSpPr>
          <p:cNvPr id="6" name="Rectangle 5">
            <a:extLst>
              <a:ext uri="{FF2B5EF4-FFF2-40B4-BE49-F238E27FC236}">
                <a16:creationId xmlns="" xmlns:a16="http://schemas.microsoft.com/office/drawing/2014/main" id="{F0B78D6F-1F61-4DBB-8F5A-934BB850DD1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877" y="351692"/>
            <a:ext cx="11025554" cy="5345723"/>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 xmlns:a16="http://schemas.microsoft.com/office/drawing/2014/main" id="{23EA261D-1F8C-4BE5-8586-3C1CC5CE80F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57012" y="694664"/>
            <a:ext cx="9882282" cy="4637006"/>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sp>
        <p:nvSpPr>
          <p:cNvPr id="9" name="TextBox 8"/>
          <p:cNvSpPr txBox="1"/>
          <p:nvPr/>
        </p:nvSpPr>
        <p:spPr>
          <a:xfrm>
            <a:off x="1310802" y="874252"/>
            <a:ext cx="2779283" cy="369332"/>
          </a:xfrm>
          <a:prstGeom prst="rect">
            <a:avLst/>
          </a:prstGeom>
          <a:noFill/>
        </p:spPr>
        <p:txBody>
          <a:bodyPr wrap="square" rtlCol="0">
            <a:spAutoFit/>
          </a:bodyPr>
          <a:lstStyle/>
          <a:p>
            <a:r>
              <a:rPr lang="en-US" dirty="0" smtClean="0"/>
              <a:t>Codes and Conventions </a:t>
            </a:r>
            <a:endParaRPr lang="en-US" dirty="0"/>
          </a:p>
        </p:txBody>
      </p:sp>
      <p:sp>
        <p:nvSpPr>
          <p:cNvPr id="11" name="TextBox 10"/>
          <p:cNvSpPr txBox="1"/>
          <p:nvPr/>
        </p:nvSpPr>
        <p:spPr>
          <a:xfrm>
            <a:off x="1310803" y="1243584"/>
            <a:ext cx="5556337" cy="4247317"/>
          </a:xfrm>
          <a:prstGeom prst="rect">
            <a:avLst/>
          </a:prstGeom>
          <a:noFill/>
        </p:spPr>
        <p:txBody>
          <a:bodyPr wrap="square" rtlCol="0">
            <a:spAutoFit/>
          </a:bodyPr>
          <a:lstStyle/>
          <a:p>
            <a:r>
              <a:rPr lang="en-US" dirty="0" smtClean="0"/>
              <a:t>Travis watches the reunion of Hunter and Jane from the car park outside the </a:t>
            </a:r>
            <a:r>
              <a:rPr lang="en-US" dirty="0" err="1" smtClean="0"/>
              <a:t>Meridien</a:t>
            </a:r>
            <a:r>
              <a:rPr lang="en-US" dirty="0" smtClean="0"/>
              <a:t> Hotel with the ominous bottle green light shining over him, similar to the light in </a:t>
            </a:r>
            <a:r>
              <a:rPr lang="en-GB" dirty="0" smtClean="0"/>
              <a:t>Doctor </a:t>
            </a:r>
            <a:r>
              <a:rPr lang="en-GB" dirty="0"/>
              <a:t>Ulmer’s </a:t>
            </a:r>
            <a:r>
              <a:rPr lang="en-GB" dirty="0" smtClean="0"/>
              <a:t>clinic</a:t>
            </a:r>
            <a:r>
              <a:rPr lang="en-US" dirty="0" smtClean="0"/>
              <a:t>. </a:t>
            </a:r>
          </a:p>
          <a:p>
            <a:r>
              <a:rPr lang="en-GB" dirty="0"/>
              <a:t>W</a:t>
            </a:r>
            <a:r>
              <a:rPr lang="en-GB" dirty="0" smtClean="0"/>
              <a:t>e </a:t>
            </a:r>
            <a:r>
              <a:rPr lang="en-GB" dirty="0"/>
              <a:t>can make a connection between Travis’s previous encounters </a:t>
            </a:r>
            <a:r>
              <a:rPr lang="en-GB" dirty="0" smtClean="0"/>
              <a:t>with that light that </a:t>
            </a:r>
            <a:r>
              <a:rPr lang="en-GB" dirty="0"/>
              <a:t>the bottle green is an indexical sign for danger. Therefore, and according to the conventions of road movies, Travis is only safe if he keeps moving. By Travis continuing his journey, he's able to keep out of the green light as shown in the last shot of Travis driving away out of the light into darkness. Travis feels that this is the only way to keep Jane and Hunter safe, as if he was to stay, danger would soon follow after. </a:t>
            </a:r>
          </a:p>
          <a:p>
            <a:endParaRPr lang="en-US" dirty="0" smtClean="0"/>
          </a:p>
          <a:p>
            <a:endParaRPr lang="en-US" dirty="0"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67141" y="695758"/>
            <a:ext cx="4159448" cy="2253983"/>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4436" y="2949741"/>
            <a:ext cx="4172153" cy="2381929"/>
          </a:xfrm>
          <a:prstGeom prst="rect">
            <a:avLst/>
          </a:prstGeom>
        </p:spPr>
      </p:pic>
    </p:spTree>
    <p:extLst>
      <p:ext uri="{BB962C8B-B14F-4D97-AF65-F5344CB8AC3E}">
        <p14:creationId xmlns:p14="http://schemas.microsoft.com/office/powerpoint/2010/main" val="264932550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dirty="0"/>
          </a:p>
        </p:txBody>
      </p:sp>
      <p:sp>
        <p:nvSpPr>
          <p:cNvPr id="6" name="Rectangle 5">
            <a:extLst>
              <a:ext uri="{FF2B5EF4-FFF2-40B4-BE49-F238E27FC236}">
                <a16:creationId xmlns="" xmlns:a16="http://schemas.microsoft.com/office/drawing/2014/main" id="{F0B78D6F-1F61-4DBB-8F5A-934BB850DD1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877" y="351692"/>
            <a:ext cx="11025554" cy="5345723"/>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 xmlns:a16="http://schemas.microsoft.com/office/drawing/2014/main" id="{23EA261D-1F8C-4BE5-8586-3C1CC5CE80F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57012" y="694664"/>
            <a:ext cx="9882282" cy="4637006"/>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sp>
        <p:nvSpPr>
          <p:cNvPr id="9" name="TextBox 8"/>
          <p:cNvSpPr txBox="1"/>
          <p:nvPr/>
        </p:nvSpPr>
        <p:spPr>
          <a:xfrm>
            <a:off x="1310802" y="874252"/>
            <a:ext cx="2779283" cy="369332"/>
          </a:xfrm>
          <a:prstGeom prst="rect">
            <a:avLst/>
          </a:prstGeom>
          <a:noFill/>
        </p:spPr>
        <p:txBody>
          <a:bodyPr wrap="square" rtlCol="0">
            <a:spAutoFit/>
          </a:bodyPr>
          <a:lstStyle/>
          <a:p>
            <a:r>
              <a:rPr lang="en-US" dirty="0" smtClean="0"/>
              <a:t>Codes and Conventions </a:t>
            </a:r>
            <a:endParaRPr lang="en-US" dirty="0"/>
          </a:p>
        </p:txBody>
      </p:sp>
      <p:sp>
        <p:nvSpPr>
          <p:cNvPr id="11" name="TextBox 10"/>
          <p:cNvSpPr txBox="1"/>
          <p:nvPr/>
        </p:nvSpPr>
        <p:spPr>
          <a:xfrm>
            <a:off x="1310803" y="1243584"/>
            <a:ext cx="5556337" cy="3416320"/>
          </a:xfrm>
          <a:prstGeom prst="rect">
            <a:avLst/>
          </a:prstGeom>
          <a:noFill/>
        </p:spPr>
        <p:txBody>
          <a:bodyPr wrap="square" rtlCol="0">
            <a:spAutoFit/>
          </a:bodyPr>
          <a:lstStyle/>
          <a:p>
            <a:r>
              <a:rPr lang="en-US" dirty="0" smtClean="0"/>
              <a:t>Each time Travis appears to stop moving, he is in danger. Travis first ends up in danger after running out of water and eats some ice for nourishment and faints onto the floor. He then find himself in Doctor Ulmer’s clinic only to run away.  Walter,  Travis’s brother, arrives to collect him only to be told Travis has run away and being asked to pay for Travis’s belonging.      </a:t>
            </a:r>
          </a:p>
          <a:p>
            <a:endParaRPr lang="en-US" dirty="0"/>
          </a:p>
          <a:p>
            <a:r>
              <a:rPr lang="en-GB" dirty="0"/>
              <a:t>Much like at the start of the movie. Travis is heading for a destination that is unforeseeable. Thus </a:t>
            </a:r>
            <a:r>
              <a:rPr lang="en-GB" dirty="0" err="1"/>
              <a:t>refering</a:t>
            </a:r>
            <a:r>
              <a:rPr lang="en-GB" dirty="0"/>
              <a:t> to the hermeneutic code creating suspense and tension.</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67141" y="695758"/>
            <a:ext cx="4159448" cy="2253983"/>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4436" y="2949741"/>
            <a:ext cx="4172153" cy="2381929"/>
          </a:xfrm>
          <a:prstGeom prst="rect">
            <a:avLst/>
          </a:prstGeom>
        </p:spPr>
      </p:pic>
    </p:spTree>
    <p:extLst>
      <p:ext uri="{BB962C8B-B14F-4D97-AF65-F5344CB8AC3E}">
        <p14:creationId xmlns:p14="http://schemas.microsoft.com/office/powerpoint/2010/main" val="75551860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80" name="Rectangle 79">
            <a:extLst>
              <a:ext uri="{FF2B5EF4-FFF2-40B4-BE49-F238E27FC236}">
                <a16:creationId xmlns="" xmlns:a16="http://schemas.microsoft.com/office/drawing/2014/main" id="{1CE580D1-F917-4567-AFB4-99AA9B52ADF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82" name="Picture 81">
            <a:extLst>
              <a:ext uri="{FF2B5EF4-FFF2-40B4-BE49-F238E27FC236}">
                <a16:creationId xmlns="" xmlns:a16="http://schemas.microsoft.com/office/drawing/2014/main" id="{1F5620B8-A2D8-4568-B566-F0453A0D9167}"/>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rotWithShape="1">
          <a:blip r:embed="rId3">
            <a:extLst>
              <a:ext uri="{28A0092B-C50C-407E-A947-70E740481C1C}">
                <a14:useLocalDpi xmlns:a14="http://schemas.microsoft.com/office/drawing/2010/main"/>
              </a:ext>
            </a:extLst>
          </a:blip>
          <a:srcRect b="-1562"/>
          <a:stretch/>
        </p:blipFill>
        <p:spPr bwMode="black">
          <a:xfrm>
            <a:off x="0" y="6126480"/>
            <a:ext cx="12192000" cy="742950"/>
          </a:xfrm>
          <a:prstGeom prst="rect">
            <a:avLst/>
          </a:prstGeom>
        </p:spPr>
      </p:pic>
      <p:cxnSp>
        <p:nvCxnSpPr>
          <p:cNvPr id="84" name="Straight Connector 83">
            <a:extLst>
              <a:ext uri="{FF2B5EF4-FFF2-40B4-BE49-F238E27FC236}">
                <a16:creationId xmlns="" xmlns:a16="http://schemas.microsoft.com/office/drawing/2014/main" id="{1C7D2BA4-4B7A-4596-8BCC-5CF715423894}"/>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 xmlns:a16="http://schemas.microsoft.com/office/drawing/2014/main" id="{4977F1E1-2B6F-4BB6-899F-67D8764D83C5}"/>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5" name="Picture 4" descr="White stairs">
            <a:extLst>
              <a:ext uri="{FF2B5EF4-FFF2-40B4-BE49-F238E27FC236}">
                <a16:creationId xmlns="" xmlns:a16="http://schemas.microsoft.com/office/drawing/2014/main" id="{BDEE4019-56F2-459C-B15D-76C0CDC216FA}"/>
              </a:ext>
            </a:extLst>
          </p:cNvPr>
          <p:cNvPicPr>
            <a:picLocks noChangeAspect="1"/>
          </p:cNvPicPr>
          <p:nvPr/>
        </p:nvPicPr>
        <p:blipFill rotWithShape="1">
          <a:blip r:embed="rId4">
            <a:extLst>
              <a:ext uri="{28A0092B-C50C-407E-A947-70E740481C1C}">
                <a14:useLocalDpi xmlns:a14="http://schemas.microsoft.com/office/drawing/2010/main"/>
              </a:ext>
            </a:extLst>
          </a:blip>
          <a:srcRect/>
          <a:stretch/>
        </p:blipFill>
        <p:spPr>
          <a:xfrm flipH="1">
            <a:off x="2" y="10"/>
            <a:ext cx="12191695" cy="6857990"/>
          </a:xfrm>
          <a:prstGeom prst="rect">
            <a:avLst/>
          </a:prstGeom>
          <a:solidFill>
            <a:schemeClr val="bg2">
              <a:lumMod val="90000"/>
            </a:schemeClr>
          </a:solidFill>
        </p:spPr>
      </p:pic>
      <p:pic>
        <p:nvPicPr>
          <p:cNvPr id="4" name="Picture 3"/>
          <p:cNvPicPr>
            <a:picLocks noChangeAspect="1"/>
          </p:cNvPicPr>
          <p:nvPr/>
        </p:nvPicPr>
        <p:blipFill>
          <a:blip r:embed="rId5"/>
          <a:stretch>
            <a:fillRect/>
          </a:stretch>
        </p:blipFill>
        <p:spPr>
          <a:xfrm>
            <a:off x="3896786" y="3063868"/>
            <a:ext cx="8295214" cy="2489631"/>
          </a:xfrm>
          <a:prstGeom prst="rect">
            <a:avLst/>
          </a:prstGeom>
        </p:spPr>
      </p:pic>
      <p:sp>
        <p:nvSpPr>
          <p:cNvPr id="88" name="Rectangle 87">
            <a:extLst>
              <a:ext uri="{FF2B5EF4-FFF2-40B4-BE49-F238E27FC236}">
                <a16:creationId xmlns="" xmlns:a16="http://schemas.microsoft.com/office/drawing/2014/main" id="{6A0FFA78-985C-4F50-B21A-77045C7DF6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a:p>
        </p:txBody>
      </p:sp>
      <p:sp>
        <p:nvSpPr>
          <p:cNvPr id="2" name="Title 1">
            <a:extLst>
              <a:ext uri="{FF2B5EF4-FFF2-40B4-BE49-F238E27FC236}">
                <a16:creationId xmlns="" xmlns:a16="http://schemas.microsoft.com/office/drawing/2014/main" id="{E734342C-2173-4B23-9C3C-2950C6A3983D}"/>
              </a:ext>
            </a:extLst>
          </p:cNvPr>
          <p:cNvSpPr>
            <a:spLocks noGrp="1"/>
          </p:cNvSpPr>
          <p:nvPr>
            <p:ph type="title"/>
          </p:nvPr>
        </p:nvSpPr>
        <p:spPr>
          <a:xfrm>
            <a:off x="4065511" y="3236470"/>
            <a:ext cx="6832500" cy="1252601"/>
          </a:xfrm>
        </p:spPr>
        <p:txBody>
          <a:bodyPr vert="horz" lIns="91440" tIns="45720" rIns="91440" bIns="0" rtlCol="0" anchor="b">
            <a:normAutofit/>
          </a:bodyPr>
          <a:lstStyle/>
          <a:p>
            <a:pPr rtl="0"/>
            <a:r>
              <a:rPr lang="en-GB" sz="4100">
                <a:solidFill>
                  <a:srgbClr val="FFFFFE"/>
                </a:solidFill>
              </a:rPr>
              <a:t>Thank you!</a:t>
            </a:r>
          </a:p>
        </p:txBody>
      </p:sp>
      <p:cxnSp>
        <p:nvCxnSpPr>
          <p:cNvPr id="90" name="Straight Connector 89">
            <a:extLst>
              <a:ext uri="{FF2B5EF4-FFF2-40B4-BE49-F238E27FC236}">
                <a16:creationId xmlns="" xmlns:a16="http://schemas.microsoft.com/office/drawing/2014/main" id="{65409EC7-69B1-45CC-8FB7-1964C1AB6720}"/>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4065509" y="4666480"/>
            <a:ext cx="683249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7983321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Text Placeholder 2"/>
          <p:cNvSpPr>
            <a:spLocks noGrp="1"/>
          </p:cNvSpPr>
          <p:nvPr>
            <p:ph type="body" idx="1"/>
          </p:nvPr>
        </p:nvSpPr>
        <p:spPr/>
        <p:txBody>
          <a:bodyPr/>
          <a:lstStyle/>
          <a:p>
            <a:endParaRPr lang="en-US"/>
          </a:p>
        </p:txBody>
      </p:sp>
      <p:sp>
        <p:nvSpPr>
          <p:cNvPr id="6" name="Rectangle 5">
            <a:extLst>
              <a:ext uri="{FF2B5EF4-FFF2-40B4-BE49-F238E27FC236}">
                <a16:creationId xmlns="" xmlns:a16="http://schemas.microsoft.com/office/drawing/2014/main" id="{F0B78D6F-1F61-4DBB-8F5A-934BB850DD1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97877" y="351692"/>
            <a:ext cx="11025554" cy="5345723"/>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 xmlns:a16="http://schemas.microsoft.com/office/drawing/2014/main" id="{23EA261D-1F8C-4BE5-8586-3C1CC5CE80FE}"/>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157012" y="694664"/>
            <a:ext cx="9882282" cy="4637006"/>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dirty="0"/>
          </a:p>
        </p:txBody>
      </p:sp>
      <p:sp>
        <p:nvSpPr>
          <p:cNvPr id="9" name="TextBox 8"/>
          <p:cNvSpPr txBox="1"/>
          <p:nvPr/>
        </p:nvSpPr>
        <p:spPr>
          <a:xfrm>
            <a:off x="1454239" y="856863"/>
            <a:ext cx="2837568" cy="369332"/>
          </a:xfrm>
          <a:prstGeom prst="rect">
            <a:avLst/>
          </a:prstGeom>
          <a:noFill/>
        </p:spPr>
        <p:txBody>
          <a:bodyPr wrap="square" rtlCol="0">
            <a:spAutoFit/>
          </a:bodyPr>
          <a:lstStyle/>
          <a:p>
            <a:r>
              <a:rPr lang="en-US" dirty="0" smtClean="0"/>
              <a:t>References</a:t>
            </a:r>
            <a:r>
              <a:rPr lang="en-US" dirty="0" smtClean="0"/>
              <a:t> </a:t>
            </a:r>
            <a:endParaRPr lang="en-US" dirty="0"/>
          </a:p>
        </p:txBody>
      </p:sp>
      <p:sp>
        <p:nvSpPr>
          <p:cNvPr id="11" name="TextBox 10"/>
          <p:cNvSpPr txBox="1"/>
          <p:nvPr/>
        </p:nvSpPr>
        <p:spPr>
          <a:xfrm>
            <a:off x="1454238" y="1226195"/>
            <a:ext cx="9585055" cy="3754874"/>
          </a:xfrm>
          <a:prstGeom prst="rect">
            <a:avLst/>
          </a:prstGeom>
          <a:noFill/>
        </p:spPr>
        <p:txBody>
          <a:bodyPr wrap="square" rtlCol="0">
            <a:spAutoFit/>
          </a:bodyPr>
          <a:lstStyle/>
          <a:p>
            <a:r>
              <a:rPr lang="en-US" sz="1400" dirty="0"/>
              <a:t>The Cambridge Introduction to Narrative (2008).</a:t>
            </a:r>
            <a:endParaRPr lang="en-GB" sz="1400" dirty="0"/>
          </a:p>
          <a:p>
            <a:r>
              <a:rPr lang="en-US" sz="1400" dirty="0"/>
              <a:t>Available at    </a:t>
            </a:r>
            <a:r>
              <a:rPr lang="en-GB" sz="1400" dirty="0">
                <a:hlinkClick r:id="rId2"/>
              </a:rPr>
              <a:t>https://books.google.co.uk/books?hl=en&amp;lr=&amp;id=Jyyt1826rhsC&amp;oi=fnd&amp;pg=PR7&amp;dq=cambridge+introduction+to+narrative&amp;ots=Jp2CGJe_IN&amp;sig=FGpOuwkNUwxuelygEwOCMoPdxyY#v=onepage&amp;q=cambridge%20introduction%20to%20narrative&amp;f=false</a:t>
            </a:r>
            <a:endParaRPr lang="en-GB" sz="1400" dirty="0"/>
          </a:p>
          <a:p>
            <a:r>
              <a:rPr lang="en-GB" sz="1400" dirty="0"/>
              <a:t>(Accessed 30th October 2019) </a:t>
            </a:r>
          </a:p>
          <a:p>
            <a:r>
              <a:rPr lang="en-US" sz="1400" dirty="0"/>
              <a:t> </a:t>
            </a:r>
            <a:endParaRPr lang="en-GB" sz="1400" dirty="0"/>
          </a:p>
          <a:p>
            <a:r>
              <a:rPr lang="en-US" sz="1400" dirty="0"/>
              <a:t> </a:t>
            </a:r>
            <a:endParaRPr lang="en-GB" sz="1400" dirty="0"/>
          </a:p>
          <a:p>
            <a:r>
              <a:rPr lang="en-US" sz="1400" dirty="0"/>
              <a:t>Barthes,(2002). </a:t>
            </a:r>
            <a:r>
              <a:rPr lang="en-GB" sz="1400" i="1" dirty="0"/>
              <a:t>Modules on Barthes II : on the five codes</a:t>
            </a:r>
            <a:r>
              <a:rPr lang="en-GB" sz="1400" dirty="0"/>
              <a:t>. Available at </a:t>
            </a:r>
          </a:p>
          <a:p>
            <a:r>
              <a:rPr lang="en-GB" sz="1400" dirty="0">
                <a:hlinkClick r:id="rId3"/>
              </a:rPr>
              <a:t>https://www.cla.purdue.edu/academic/english/theory/narratology/modules/barthescodes.html</a:t>
            </a:r>
            <a:endParaRPr lang="en-GB" sz="1400" dirty="0"/>
          </a:p>
          <a:p>
            <a:r>
              <a:rPr lang="en-GB" sz="1400" dirty="0"/>
              <a:t>(Accessed 30th October 2019)</a:t>
            </a:r>
          </a:p>
          <a:p>
            <a:r>
              <a:rPr lang="en-US" sz="1400" dirty="0"/>
              <a:t> </a:t>
            </a:r>
            <a:endParaRPr lang="en-GB" sz="1400" dirty="0"/>
          </a:p>
          <a:p>
            <a:r>
              <a:rPr lang="en-US" sz="1400" dirty="0"/>
              <a:t>Media </a:t>
            </a:r>
            <a:r>
              <a:rPr lang="en-US" sz="1400" dirty="0" err="1"/>
              <a:t>Knite</a:t>
            </a:r>
            <a:r>
              <a:rPr lang="en-US" sz="1400" dirty="0"/>
              <a:t>. </a:t>
            </a:r>
            <a:r>
              <a:rPr lang="en-US" sz="1400" i="1" dirty="0"/>
              <a:t>Media codes and conventions.</a:t>
            </a:r>
            <a:r>
              <a:rPr lang="en-US" sz="1400" dirty="0"/>
              <a:t>  Available at :</a:t>
            </a:r>
            <a:r>
              <a:rPr lang="en-GB" sz="1400" dirty="0">
                <a:hlinkClick r:id="rId4"/>
              </a:rPr>
              <a:t>http://www.mediaknite.org/media-codes-media-conventions/</a:t>
            </a:r>
            <a:endParaRPr lang="en-GB" sz="1400" dirty="0"/>
          </a:p>
          <a:p>
            <a:r>
              <a:rPr lang="en-GB" sz="1400" dirty="0"/>
              <a:t>(Accessed 30th October 2019)</a:t>
            </a:r>
          </a:p>
          <a:p>
            <a:r>
              <a:rPr lang="en-US" sz="1400" dirty="0"/>
              <a:t> </a:t>
            </a:r>
            <a:endParaRPr lang="en-GB" sz="1400" dirty="0"/>
          </a:p>
          <a:p>
            <a:r>
              <a:rPr lang="en-US" sz="1400" dirty="0"/>
              <a:t>Steve </a:t>
            </a:r>
            <a:r>
              <a:rPr lang="en-US" sz="1400" dirty="0" err="1"/>
              <a:t>Campsall</a:t>
            </a:r>
            <a:r>
              <a:rPr lang="en-US" sz="1400" dirty="0"/>
              <a:t>, (2002).  </a:t>
            </a:r>
            <a:r>
              <a:rPr lang="en-US" sz="1400" i="1" dirty="0"/>
              <a:t>Color symbolism and culture</a:t>
            </a:r>
            <a:r>
              <a:rPr lang="en-US" sz="1400" dirty="0"/>
              <a:t>. Available at:   </a:t>
            </a:r>
            <a:endParaRPr lang="en-GB" sz="1400" dirty="0"/>
          </a:p>
          <a:p>
            <a:r>
              <a:rPr lang="en-GB" sz="1400" dirty="0">
                <a:hlinkClick r:id="rId5"/>
              </a:rPr>
              <a:t>https://www.incredibleart.org/lessons/middle/color2.htm</a:t>
            </a:r>
            <a:endParaRPr lang="en-GB" sz="1400" dirty="0"/>
          </a:p>
          <a:p>
            <a:r>
              <a:rPr lang="en-GB" sz="1400" dirty="0"/>
              <a:t> (Accessed 30th October 2019)</a:t>
            </a:r>
          </a:p>
        </p:txBody>
      </p:sp>
    </p:spTree>
    <p:extLst>
      <p:ext uri="{BB962C8B-B14F-4D97-AF65-F5344CB8AC3E}">
        <p14:creationId xmlns:p14="http://schemas.microsoft.com/office/powerpoint/2010/main" val="1203999879"/>
      </p:ext>
    </p:extLst>
  </p:cSld>
  <p:clrMapOvr>
    <a:masterClrMapping/>
  </p:clrMapOvr>
  <p:timing>
    <p:tnLst>
      <p:par>
        <p:cTn id="1" dur="indefinite" restart="never" nodeType="tmRoot"/>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6CF9D2-F3E0-450F-B184-8D2A0EB8B18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DAABB37-1599-4AE8-818C-82E84CA93DF4}">
  <ds:schemaRefs>
    <ds:schemaRef ds:uri="http://purl.org/dc/elements/1.1/"/>
    <ds:schemaRef ds:uri="http://schemas.microsoft.com/office/2006/metadata/properties"/>
    <ds:schemaRef ds:uri="http://purl.org/dc/terms/"/>
    <ds:schemaRef ds:uri="16c05727-aa75-4e4a-9b5f-8a80a1165891"/>
    <ds:schemaRef ds:uri="http://schemas.microsoft.com/office/infopath/2007/PartnerControls"/>
    <ds:schemaRef ds:uri="http://schemas.microsoft.com/office/2006/documentManagement/types"/>
    <ds:schemaRef ds:uri="http://schemas.openxmlformats.org/package/2006/metadata/core-properties"/>
    <ds:schemaRef ds:uri="71af3243-3dd4-4a8d-8c0d-dd76da1f02a5"/>
    <ds:schemaRef ds:uri="http://www.w3.org/XML/1998/namespace"/>
    <ds:schemaRef ds:uri="http://purl.org/dc/dcmitype/"/>
  </ds:schemaRefs>
</ds:datastoreItem>
</file>

<file path=customXml/itemProps3.xml><?xml version="1.0" encoding="utf-8"?>
<ds:datastoreItem xmlns:ds="http://schemas.openxmlformats.org/officeDocument/2006/customXml" ds:itemID="{BCF9EC99-89FF-486C-9E02-31E13FD72E1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Maker Gallery design</Template>
  <TotalTime>0</TotalTime>
  <Words>1607</Words>
  <Application>Microsoft Macintosh PowerPoint</Application>
  <PresentationFormat>Widescreen</PresentationFormat>
  <Paragraphs>61</Paragraphs>
  <Slides>17</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Gill Sans MT</vt:lpstr>
      <vt:lpstr>Gallery</vt:lpstr>
      <vt:lpstr>Paris Texas Analysis</vt:lpstr>
      <vt:lpstr>Introduction to Paris Texas </vt:lpstr>
      <vt:lpstr>Understanding The Narrative </vt:lpstr>
      <vt:lpstr>PowerPoint Presentation</vt:lpstr>
      <vt:lpstr>PowerPoint Presentation</vt:lpstr>
      <vt:lpstr>Codes and Conventions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2019-10-31T16:07:46Z</dcterms:created>
  <dcterms:modified xsi:type="dcterms:W3CDTF">2019-11-06T21:48:36Z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