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4"/>
  </p:notesMasterIdLst>
  <p:sldIdLst>
    <p:sldId id="256" r:id="rId2"/>
    <p:sldId id="294" r:id="rId3"/>
    <p:sldId id="296" r:id="rId4"/>
    <p:sldId id="297" r:id="rId5"/>
    <p:sldId id="298" r:id="rId6"/>
    <p:sldId id="299" r:id="rId7"/>
    <p:sldId id="364" r:id="rId8"/>
    <p:sldId id="365" r:id="rId9"/>
    <p:sldId id="366" r:id="rId10"/>
    <p:sldId id="300" r:id="rId11"/>
    <p:sldId id="301" r:id="rId12"/>
    <p:sldId id="367" r:id="rId1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B803D7-A3BD-4827-A681-6DB2C4E848DA}" v="1" dt="2022-01-24T11:07:16.4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/>
    <p:restoredTop sz="93240"/>
  </p:normalViewPr>
  <p:slideViewPr>
    <p:cSldViewPr>
      <p:cViewPr varScale="1">
        <p:scale>
          <a:sx n="98" d="100"/>
          <a:sy n="98" d="100"/>
        </p:scale>
        <p:origin x="315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DEB803D7-A3BD-4827-A681-6DB2C4E848DA}"/>
    <pc:docChg chg="custSel addSld delSld modSld">
      <pc:chgData name="Daniel Martin" userId="bc0b2b10-d91a-4eec-87fa-aaa1a3af584d" providerId="ADAL" clId="{DEB803D7-A3BD-4827-A681-6DB2C4E848DA}" dt="2022-01-24T11:08:12.318" v="98" actId="1076"/>
      <pc:docMkLst>
        <pc:docMk/>
      </pc:docMkLst>
      <pc:sldChg chg="modSp mod">
        <pc:chgData name="Daniel Martin" userId="bc0b2b10-d91a-4eec-87fa-aaa1a3af584d" providerId="ADAL" clId="{DEB803D7-A3BD-4827-A681-6DB2C4E848DA}" dt="2022-01-24T11:07:07.621" v="24" actId="20577"/>
        <pc:sldMkLst>
          <pc:docMk/>
          <pc:sldMk cId="0" sldId="256"/>
        </pc:sldMkLst>
        <pc:spChg chg="mod">
          <ac:chgData name="Daniel Martin" userId="bc0b2b10-d91a-4eec-87fa-aaa1a3af584d" providerId="ADAL" clId="{DEB803D7-A3BD-4827-A681-6DB2C4E848DA}" dt="2022-01-24T11:07:07.621" v="24" actId="20577"/>
          <ac:spMkLst>
            <pc:docMk/>
            <pc:sldMk cId="0" sldId="256"/>
            <ac:spMk id="2050" creationId="{00000000-0000-0000-0000-000000000000}"/>
          </ac:spMkLst>
        </pc:spChg>
      </pc:sldChg>
      <pc:sldChg chg="add">
        <pc:chgData name="Daniel Martin" userId="bc0b2b10-d91a-4eec-87fa-aaa1a3af584d" providerId="ADAL" clId="{DEB803D7-A3BD-4827-A681-6DB2C4E848DA}" dt="2022-01-24T11:07:16.488" v="25"/>
        <pc:sldMkLst>
          <pc:docMk/>
          <pc:sldMk cId="442033842" sldId="294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235771283" sldId="295"/>
        </pc:sldMkLst>
      </pc:sldChg>
      <pc:sldChg chg="add">
        <pc:chgData name="Daniel Martin" userId="bc0b2b10-d91a-4eec-87fa-aaa1a3af584d" providerId="ADAL" clId="{DEB803D7-A3BD-4827-A681-6DB2C4E848DA}" dt="2022-01-24T11:07:16.488" v="25"/>
        <pc:sldMkLst>
          <pc:docMk/>
          <pc:sldMk cId="802552881" sldId="296"/>
        </pc:sldMkLst>
      </pc:sldChg>
      <pc:sldChg chg="add">
        <pc:chgData name="Daniel Martin" userId="bc0b2b10-d91a-4eec-87fa-aaa1a3af584d" providerId="ADAL" clId="{DEB803D7-A3BD-4827-A681-6DB2C4E848DA}" dt="2022-01-24T11:07:16.488" v="25"/>
        <pc:sldMkLst>
          <pc:docMk/>
          <pc:sldMk cId="1571016807" sldId="297"/>
        </pc:sldMkLst>
      </pc:sldChg>
      <pc:sldChg chg="add">
        <pc:chgData name="Daniel Martin" userId="bc0b2b10-d91a-4eec-87fa-aaa1a3af584d" providerId="ADAL" clId="{DEB803D7-A3BD-4827-A681-6DB2C4E848DA}" dt="2022-01-24T11:07:16.488" v="25"/>
        <pc:sldMkLst>
          <pc:docMk/>
          <pc:sldMk cId="396531340" sldId="298"/>
        </pc:sldMkLst>
      </pc:sldChg>
      <pc:sldChg chg="add">
        <pc:chgData name="Daniel Martin" userId="bc0b2b10-d91a-4eec-87fa-aaa1a3af584d" providerId="ADAL" clId="{DEB803D7-A3BD-4827-A681-6DB2C4E848DA}" dt="2022-01-24T11:07:16.488" v="25"/>
        <pc:sldMkLst>
          <pc:docMk/>
          <pc:sldMk cId="1345088101" sldId="299"/>
        </pc:sldMkLst>
      </pc:sldChg>
      <pc:sldChg chg="add">
        <pc:chgData name="Daniel Martin" userId="bc0b2b10-d91a-4eec-87fa-aaa1a3af584d" providerId="ADAL" clId="{DEB803D7-A3BD-4827-A681-6DB2C4E848DA}" dt="2022-01-24T11:07:16.488" v="25"/>
        <pc:sldMkLst>
          <pc:docMk/>
          <pc:sldMk cId="1950955636" sldId="300"/>
        </pc:sldMkLst>
      </pc:sldChg>
      <pc:sldChg chg="add">
        <pc:chgData name="Daniel Martin" userId="bc0b2b10-d91a-4eec-87fa-aaa1a3af584d" providerId="ADAL" clId="{DEB803D7-A3BD-4827-A681-6DB2C4E848DA}" dt="2022-01-24T11:07:16.488" v="25"/>
        <pc:sldMkLst>
          <pc:docMk/>
          <pc:sldMk cId="1701656629" sldId="301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483567077" sldId="302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152139982" sldId="303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955541618" sldId="304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1402232401" sldId="305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584214764" sldId="306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1510191924" sldId="307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414854298" sldId="308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954659032" sldId="309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882828095" sldId="310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3713419226" sldId="311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390506854" sldId="359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2091696192" sldId="360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1147462894" sldId="361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997238755" sldId="362"/>
        </pc:sldMkLst>
      </pc:sldChg>
      <pc:sldChg chg="del">
        <pc:chgData name="Daniel Martin" userId="bc0b2b10-d91a-4eec-87fa-aaa1a3af584d" providerId="ADAL" clId="{DEB803D7-A3BD-4827-A681-6DB2C4E848DA}" dt="2022-01-24T11:07:27.313" v="26" actId="47"/>
        <pc:sldMkLst>
          <pc:docMk/>
          <pc:sldMk cId="1586998990" sldId="363"/>
        </pc:sldMkLst>
      </pc:sldChg>
      <pc:sldChg chg="add">
        <pc:chgData name="Daniel Martin" userId="bc0b2b10-d91a-4eec-87fa-aaa1a3af584d" providerId="ADAL" clId="{DEB803D7-A3BD-4827-A681-6DB2C4E848DA}" dt="2022-01-24T11:07:16.488" v="25"/>
        <pc:sldMkLst>
          <pc:docMk/>
          <pc:sldMk cId="591345304" sldId="364"/>
        </pc:sldMkLst>
      </pc:sldChg>
      <pc:sldChg chg="add">
        <pc:chgData name="Daniel Martin" userId="bc0b2b10-d91a-4eec-87fa-aaa1a3af584d" providerId="ADAL" clId="{DEB803D7-A3BD-4827-A681-6DB2C4E848DA}" dt="2022-01-24T11:07:16.488" v="25"/>
        <pc:sldMkLst>
          <pc:docMk/>
          <pc:sldMk cId="1360949990" sldId="365"/>
        </pc:sldMkLst>
      </pc:sldChg>
      <pc:sldChg chg="add">
        <pc:chgData name="Daniel Martin" userId="bc0b2b10-d91a-4eec-87fa-aaa1a3af584d" providerId="ADAL" clId="{DEB803D7-A3BD-4827-A681-6DB2C4E848DA}" dt="2022-01-24T11:07:16.488" v="25"/>
        <pc:sldMkLst>
          <pc:docMk/>
          <pc:sldMk cId="900198560" sldId="366"/>
        </pc:sldMkLst>
      </pc:sldChg>
      <pc:sldChg chg="modSp add mod">
        <pc:chgData name="Daniel Martin" userId="bc0b2b10-d91a-4eec-87fa-aaa1a3af584d" providerId="ADAL" clId="{DEB803D7-A3BD-4827-A681-6DB2C4E848DA}" dt="2022-01-24T11:08:12.318" v="98" actId="1076"/>
        <pc:sldMkLst>
          <pc:docMk/>
          <pc:sldMk cId="882081136" sldId="367"/>
        </pc:sldMkLst>
        <pc:spChg chg="mod">
          <ac:chgData name="Daniel Martin" userId="bc0b2b10-d91a-4eec-87fa-aaa1a3af584d" providerId="ADAL" clId="{DEB803D7-A3BD-4827-A681-6DB2C4E848DA}" dt="2022-01-24T11:07:37.517" v="29" actId="20577"/>
          <ac:spMkLst>
            <pc:docMk/>
            <pc:sldMk cId="882081136" sldId="367"/>
            <ac:spMk id="2" creationId="{00000000-0000-0000-0000-000000000000}"/>
          </ac:spMkLst>
        </pc:spChg>
        <pc:spChg chg="mod">
          <ac:chgData name="Daniel Martin" userId="bc0b2b10-d91a-4eec-87fa-aaa1a3af584d" providerId="ADAL" clId="{DEB803D7-A3BD-4827-A681-6DB2C4E848DA}" dt="2022-01-24T11:07:56.110" v="80" actId="20577"/>
          <ac:spMkLst>
            <pc:docMk/>
            <pc:sldMk cId="882081136" sldId="367"/>
            <ac:spMk id="3" creationId="{00000000-0000-0000-0000-000000000000}"/>
          </ac:spMkLst>
        </pc:spChg>
        <pc:spChg chg="mod">
          <ac:chgData name="Daniel Martin" userId="bc0b2b10-d91a-4eec-87fa-aaa1a3af584d" providerId="ADAL" clId="{DEB803D7-A3BD-4827-A681-6DB2C4E848DA}" dt="2022-01-24T11:08:12.318" v="98" actId="1076"/>
          <ac:spMkLst>
            <pc:docMk/>
            <pc:sldMk cId="882081136" sldId="367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Elbow Osteology and ROM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14968"/>
          </a:xfrm>
        </p:spPr>
        <p:txBody>
          <a:bodyPr>
            <a:normAutofit fontScale="90000"/>
          </a:bodyPr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340769"/>
            <a:ext cx="4057644" cy="50405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Shoulder MMTs</a:t>
            </a:r>
          </a:p>
          <a:p>
            <a:pPr lvl="1"/>
            <a:r>
              <a:rPr lang="en-GB" dirty="0"/>
              <a:t>Trapezius (Upper)</a:t>
            </a:r>
          </a:p>
          <a:p>
            <a:pPr lvl="1"/>
            <a:r>
              <a:rPr lang="en-GB" dirty="0"/>
              <a:t>Trapezius (Mid and lower)</a:t>
            </a:r>
          </a:p>
          <a:p>
            <a:pPr lvl="1"/>
            <a:r>
              <a:rPr lang="en-GB" dirty="0"/>
              <a:t>Rhomboid</a:t>
            </a:r>
          </a:p>
          <a:p>
            <a:pPr lvl="1"/>
            <a:r>
              <a:rPr lang="en-GB" dirty="0"/>
              <a:t>Serratus Anterior</a:t>
            </a:r>
          </a:p>
          <a:p>
            <a:pPr lvl="1"/>
            <a:r>
              <a:rPr lang="en-GB" dirty="0"/>
              <a:t>Pec Major </a:t>
            </a:r>
          </a:p>
          <a:p>
            <a:pPr lvl="2"/>
            <a:r>
              <a:rPr lang="en-GB" dirty="0"/>
              <a:t>Sternal</a:t>
            </a:r>
          </a:p>
          <a:p>
            <a:pPr lvl="2"/>
            <a:r>
              <a:rPr lang="en-GB" dirty="0"/>
              <a:t>Clavicular</a:t>
            </a:r>
          </a:p>
          <a:p>
            <a:pPr lvl="1"/>
            <a:r>
              <a:rPr lang="en-GB" dirty="0" err="1"/>
              <a:t>Lat</a:t>
            </a:r>
            <a:r>
              <a:rPr lang="en-GB" dirty="0"/>
              <a:t> </a:t>
            </a:r>
            <a:r>
              <a:rPr lang="en-GB" dirty="0" err="1"/>
              <a:t>Dorsi</a:t>
            </a:r>
            <a:endParaRPr lang="en-GB" dirty="0"/>
          </a:p>
          <a:p>
            <a:pPr lvl="1"/>
            <a:r>
              <a:rPr lang="en-GB" dirty="0"/>
              <a:t>Supraspinatus</a:t>
            </a:r>
          </a:p>
          <a:p>
            <a:pPr lvl="1"/>
            <a:r>
              <a:rPr lang="en-GB" dirty="0"/>
              <a:t>Subscapularis</a:t>
            </a:r>
          </a:p>
          <a:p>
            <a:pPr lvl="1"/>
            <a:r>
              <a:rPr lang="en-GB" dirty="0"/>
              <a:t>Infraspinatus</a:t>
            </a:r>
          </a:p>
          <a:p>
            <a:pPr lvl="1"/>
            <a:r>
              <a:rPr lang="en-GB" dirty="0" err="1"/>
              <a:t>Teres</a:t>
            </a:r>
            <a:r>
              <a:rPr lang="en-GB" dirty="0"/>
              <a:t> minor</a:t>
            </a:r>
          </a:p>
          <a:p>
            <a:pPr lvl="1"/>
            <a:r>
              <a:rPr lang="en-GB" dirty="0"/>
              <a:t>Deltoid</a:t>
            </a:r>
          </a:p>
          <a:p>
            <a:pPr lvl="1"/>
            <a:r>
              <a:rPr lang="en-GB" dirty="0"/>
              <a:t>Long Head of Biceps</a:t>
            </a:r>
          </a:p>
          <a:p>
            <a:pPr lvl="1"/>
            <a:r>
              <a:rPr lang="en-GB" dirty="0"/>
              <a:t>Long Head of Triceps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692696"/>
            <a:ext cx="7269480" cy="758984"/>
          </a:xfrm>
        </p:spPr>
        <p:txBody>
          <a:bodyPr>
            <a:normAutofit/>
          </a:bodyPr>
          <a:lstStyle/>
          <a:p>
            <a:r>
              <a:rPr lang="en-GB" dirty="0"/>
              <a:t>Observations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345676" cy="4351337"/>
          </a:xfrm>
        </p:spPr>
        <p:txBody>
          <a:bodyPr/>
          <a:lstStyle/>
          <a:p>
            <a:r>
              <a:rPr lang="en-US" dirty="0"/>
              <a:t>General postural observations</a:t>
            </a:r>
          </a:p>
          <a:p>
            <a:r>
              <a:rPr lang="en-US" dirty="0"/>
              <a:t>Note shoulder posture as per shoulder E&amp;A </a:t>
            </a:r>
          </a:p>
          <a:p>
            <a:r>
              <a:rPr lang="en-US" dirty="0"/>
              <a:t>Note the Carrying Angle (</a:t>
            </a:r>
            <a:r>
              <a:rPr lang="en-US" dirty="0" err="1"/>
              <a:t>Cubitus</a:t>
            </a:r>
            <a:r>
              <a:rPr lang="en-US" dirty="0"/>
              <a:t> Valgus) </a:t>
            </a:r>
          </a:p>
          <a:p>
            <a:r>
              <a:rPr lang="en-US" dirty="0"/>
              <a:t>Normally between 5-15º</a:t>
            </a:r>
          </a:p>
          <a:p>
            <a:r>
              <a:rPr lang="en-US" dirty="0"/>
              <a:t>Greater in dominant limb</a:t>
            </a:r>
          </a:p>
          <a:p>
            <a:r>
              <a:rPr lang="en-US" dirty="0"/>
              <a:t>Gender based differences? 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7884" y="1828801"/>
            <a:ext cx="3048000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52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53047"/>
            <a:ext cx="7269480" cy="758984"/>
          </a:xfrm>
        </p:spPr>
        <p:txBody>
          <a:bodyPr>
            <a:normAutofit/>
          </a:bodyPr>
          <a:lstStyle/>
          <a:p>
            <a:r>
              <a:rPr lang="en-GB" dirty="0"/>
              <a:t>Elbow Joint (anterior)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232055"/>
            <a:ext cx="3773644" cy="4351338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232055"/>
            <a:ext cx="1504171" cy="419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016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269480" cy="758984"/>
          </a:xfrm>
        </p:spPr>
        <p:txBody>
          <a:bodyPr>
            <a:normAutofit/>
          </a:bodyPr>
          <a:lstStyle/>
          <a:p>
            <a:r>
              <a:rPr lang="en-GB" dirty="0"/>
              <a:t>Elbow Joint (posterior)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021" y="1484784"/>
            <a:ext cx="4665067" cy="4536504"/>
          </a:xfrm>
        </p:spPr>
      </p:pic>
    </p:spTree>
    <p:extLst>
      <p:ext uri="{BB962C8B-B14F-4D97-AF65-F5344CB8AC3E}">
        <p14:creationId xmlns:p14="http://schemas.microsoft.com/office/powerpoint/2010/main" val="396531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10630"/>
            <a:ext cx="3101067" cy="758984"/>
          </a:xfrm>
        </p:spPr>
        <p:txBody>
          <a:bodyPr>
            <a:normAutofit/>
          </a:bodyPr>
          <a:lstStyle/>
          <a:p>
            <a:r>
              <a:rPr lang="en-GB"/>
              <a:t>Radius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79858"/>
            <a:ext cx="3168352" cy="5205151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154160"/>
            <a:ext cx="3168352" cy="50600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5983973"/>
            <a:ext cx="1699668" cy="73059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4572000" y="410630"/>
            <a:ext cx="3101067" cy="7589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dirty="0"/>
              <a:t>Ulna</a:t>
            </a:r>
          </a:p>
        </p:txBody>
      </p:sp>
    </p:spTree>
    <p:extLst>
      <p:ext uri="{BB962C8B-B14F-4D97-AF65-F5344CB8AC3E}">
        <p14:creationId xmlns:p14="http://schemas.microsoft.com/office/powerpoint/2010/main" val="1345088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30" y="1294372"/>
            <a:ext cx="2401460" cy="4351337"/>
          </a:xfrm>
        </p:spPr>
        <p:txBody>
          <a:bodyPr>
            <a:normAutofit/>
          </a:bodyPr>
          <a:lstStyle/>
          <a:p>
            <a:r>
              <a:rPr lang="en-US" dirty="0"/>
              <a:t>Cone/triangular shaped ligament </a:t>
            </a:r>
          </a:p>
          <a:p>
            <a:r>
              <a:rPr lang="en-US" dirty="0"/>
              <a:t>O: Lateral epicondyle of </a:t>
            </a:r>
            <a:r>
              <a:rPr lang="en-US" dirty="0" err="1"/>
              <a:t>Humerus</a:t>
            </a:r>
            <a:r>
              <a:rPr lang="en-US" dirty="0"/>
              <a:t> to </a:t>
            </a:r>
          </a:p>
          <a:p>
            <a:r>
              <a:rPr lang="en-US" dirty="0"/>
              <a:t>I: Annular ligament and attaches to anterior and posterior margins of the radial notch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0"/>
            <a:ext cx="3704106" cy="47116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790" y="3843337"/>
            <a:ext cx="2338640" cy="27309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65760"/>
            <a:ext cx="7604324" cy="928612"/>
          </a:xfrm>
        </p:spPr>
        <p:txBody>
          <a:bodyPr>
            <a:normAutofit fontScale="90000"/>
          </a:bodyPr>
          <a:lstStyle/>
          <a:p>
            <a:r>
              <a:rPr lang="en-GB" dirty="0"/>
              <a:t>Collateral Ligaments</a:t>
            </a:r>
            <a:br>
              <a:rPr lang="en-GB" dirty="0"/>
            </a:br>
            <a:r>
              <a:rPr lang="en-GB" dirty="0"/>
              <a:t>- Lateral (Radial)	</a:t>
            </a:r>
          </a:p>
        </p:txBody>
      </p:sp>
    </p:spTree>
    <p:extLst>
      <p:ext uri="{BB962C8B-B14F-4D97-AF65-F5344CB8AC3E}">
        <p14:creationId xmlns:p14="http://schemas.microsoft.com/office/powerpoint/2010/main" val="591345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30" y="1294372"/>
            <a:ext cx="2401460" cy="435133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O: Medial epicondyle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I: </a:t>
            </a:r>
          </a:p>
          <a:p>
            <a:pPr lvl="1"/>
            <a:r>
              <a:rPr lang="en-US" dirty="0"/>
              <a:t>Medial edge of coronoid process (anterior band) </a:t>
            </a:r>
          </a:p>
          <a:p>
            <a:pPr lvl="1"/>
            <a:r>
              <a:rPr lang="en-US" dirty="0"/>
              <a:t>Medial edge of olecranon process (posterior band) </a:t>
            </a:r>
          </a:p>
          <a:p>
            <a:pPr lvl="1"/>
            <a:r>
              <a:rPr lang="en-US" dirty="0"/>
              <a:t>Intermediate portion </a:t>
            </a:r>
          </a:p>
          <a:p>
            <a:pPr lvl="1"/>
            <a:r>
              <a:rPr lang="en-US" dirty="0"/>
              <a:t>Thick transverse band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0"/>
            <a:ext cx="3704106" cy="47116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65760"/>
            <a:ext cx="7604324" cy="928612"/>
          </a:xfrm>
        </p:spPr>
        <p:txBody>
          <a:bodyPr>
            <a:normAutofit fontScale="90000"/>
          </a:bodyPr>
          <a:lstStyle/>
          <a:p>
            <a:r>
              <a:rPr lang="en-GB" dirty="0"/>
              <a:t>Collateral Ligaments</a:t>
            </a:r>
            <a:br>
              <a:rPr lang="en-GB" dirty="0"/>
            </a:br>
            <a:r>
              <a:rPr lang="en-GB" dirty="0"/>
              <a:t>- Medial (Ulna)	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013199"/>
            <a:ext cx="4032448" cy="139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949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65760"/>
            <a:ext cx="7604324" cy="928612"/>
          </a:xfrm>
        </p:spPr>
        <p:txBody>
          <a:bodyPr>
            <a:normAutofit fontScale="90000"/>
          </a:bodyPr>
          <a:lstStyle/>
          <a:p>
            <a:r>
              <a:rPr lang="en-GB" dirty="0"/>
              <a:t>Anterior Capsule &amp; Other Structures</a:t>
            </a:r>
          </a:p>
        </p:txBody>
      </p:sp>
      <p:pic>
        <p:nvPicPr>
          <p:cNvPr id="9" name="Content Placeholder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722" y="1124744"/>
            <a:ext cx="3882377" cy="4351338"/>
          </a:xfrm>
          <a:prstGeom prst="rect">
            <a:avLst/>
          </a:prstGeom>
        </p:spPr>
      </p:pic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709" y="1294372"/>
            <a:ext cx="3420807" cy="4351338"/>
          </a:xfrm>
        </p:spPr>
      </p:pic>
      <p:sp>
        <p:nvSpPr>
          <p:cNvPr id="12" name="TextBox 11"/>
          <p:cNvSpPr txBox="1"/>
          <p:nvPr/>
        </p:nvSpPr>
        <p:spPr>
          <a:xfrm>
            <a:off x="611560" y="5856971"/>
            <a:ext cx="27254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>
                <a:latin typeface="+mj-lt"/>
              </a:rPr>
              <a:t>Thin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>
                <a:latin typeface="+mj-lt"/>
              </a:rPr>
              <a:t>Easily Overstretched</a:t>
            </a:r>
          </a:p>
        </p:txBody>
      </p:sp>
    </p:spTree>
    <p:extLst>
      <p:ext uri="{BB962C8B-B14F-4D97-AF65-F5344CB8AC3E}">
        <p14:creationId xmlns:p14="http://schemas.microsoft.com/office/powerpoint/2010/main" val="900198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2"/>
          </a:xfrm>
        </p:spPr>
        <p:txBody>
          <a:bodyPr>
            <a:normAutofit/>
          </a:bodyPr>
          <a:lstStyle/>
          <a:p>
            <a:r>
              <a:rPr lang="en-GB"/>
              <a:t>AROM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201660" cy="4351337"/>
          </a:xfrm>
        </p:spPr>
        <p:txBody>
          <a:bodyPr>
            <a:normAutofit/>
          </a:bodyPr>
          <a:lstStyle/>
          <a:p>
            <a:r>
              <a:rPr lang="en-US" dirty="0"/>
              <a:t>Flexion in mid prone (145-160º)</a:t>
            </a:r>
          </a:p>
          <a:p>
            <a:r>
              <a:rPr lang="en-US" dirty="0"/>
              <a:t>Extension (0º)</a:t>
            </a:r>
            <a:br>
              <a:rPr lang="en-US" dirty="0"/>
            </a:br>
            <a:endParaRPr lang="en-US" dirty="0"/>
          </a:p>
          <a:p>
            <a:r>
              <a:rPr lang="en-US" dirty="0"/>
              <a:t>Pronation at 90º flexion (90º)</a:t>
            </a:r>
          </a:p>
          <a:p>
            <a:r>
              <a:rPr lang="en-US" dirty="0"/>
              <a:t>Supination at 90º flexion (80-85º)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448105" y="1828801"/>
            <a:ext cx="2682037" cy="2968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Uninjured first the both together </a:t>
            </a:r>
          </a:p>
          <a:p>
            <a:r>
              <a:rPr lang="en-US" dirty="0"/>
              <a:t>Note</a:t>
            </a:r>
          </a:p>
          <a:p>
            <a:pPr lvl="1"/>
            <a:r>
              <a:rPr lang="en-US" dirty="0"/>
              <a:t>Range </a:t>
            </a:r>
          </a:p>
          <a:p>
            <a:pPr lvl="1"/>
            <a:r>
              <a:rPr lang="en-US" dirty="0"/>
              <a:t>Compensatory rotations </a:t>
            </a:r>
          </a:p>
          <a:p>
            <a:pPr lvl="1"/>
            <a:r>
              <a:rPr lang="en-US" dirty="0"/>
              <a:t>Pain 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955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2"/>
          </a:xfrm>
        </p:spPr>
        <p:txBody>
          <a:bodyPr>
            <a:normAutofit/>
          </a:bodyPr>
          <a:lstStyle/>
          <a:p>
            <a:r>
              <a:rPr lang="en-GB" dirty="0"/>
              <a:t>PROM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201660" cy="435133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Flexion in mid prone (145-160º) </a:t>
            </a:r>
          </a:p>
          <a:p>
            <a:r>
              <a:rPr lang="en-US" dirty="0"/>
              <a:t>Flexion has a soft, springy end feel </a:t>
            </a:r>
          </a:p>
          <a:p>
            <a:r>
              <a:rPr lang="en-US" dirty="0"/>
              <a:t>Extension (0º) </a:t>
            </a:r>
          </a:p>
          <a:p>
            <a:r>
              <a:rPr lang="en-US" dirty="0"/>
              <a:t>Extension has a firm end feel </a:t>
            </a:r>
          </a:p>
          <a:p>
            <a:r>
              <a:rPr lang="en-US" dirty="0"/>
              <a:t>Pronation at 90º flexion (90º) </a:t>
            </a:r>
          </a:p>
          <a:p>
            <a:pPr lvl="1"/>
            <a:r>
              <a:rPr lang="en-US" dirty="0"/>
              <a:t>Springy </a:t>
            </a:r>
          </a:p>
          <a:p>
            <a:r>
              <a:rPr lang="en-US" dirty="0"/>
              <a:t>Supination at 90º flexion (80-85º) </a:t>
            </a:r>
          </a:p>
          <a:p>
            <a:pPr lvl="1"/>
            <a:r>
              <a:rPr lang="en-US" dirty="0"/>
              <a:t>Springy </a:t>
            </a:r>
          </a:p>
          <a:p>
            <a:r>
              <a:rPr lang="en-US" dirty="0"/>
              <a:t>5 to 10° greater than active motion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448105" y="1828801"/>
            <a:ext cx="2682037" cy="296835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PROM through full range </a:t>
            </a:r>
          </a:p>
          <a:p>
            <a:r>
              <a:rPr lang="en-US" dirty="0"/>
              <a:t>Note quality of movement</a:t>
            </a:r>
          </a:p>
          <a:p>
            <a:pPr lvl="1"/>
            <a:r>
              <a:rPr lang="en-US" dirty="0"/>
              <a:t>Clicking, locking, grinding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Pain</a:t>
            </a:r>
          </a:p>
          <a:p>
            <a:pPr lvl="1"/>
            <a:r>
              <a:rPr lang="en-US" dirty="0"/>
              <a:t>Resistance</a:t>
            </a:r>
          </a:p>
          <a:p>
            <a:pPr lvl="1"/>
            <a:r>
              <a:rPr lang="en-US" dirty="0"/>
              <a:t>End feel 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656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2"/>
          </a:xfrm>
        </p:spPr>
        <p:txBody>
          <a:bodyPr>
            <a:normAutofit/>
          </a:bodyPr>
          <a:lstStyle/>
          <a:p>
            <a:r>
              <a:rPr lang="en-GB" dirty="0"/>
              <a:t>RROM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201660" cy="4351337"/>
          </a:xfrm>
        </p:spPr>
        <p:txBody>
          <a:bodyPr>
            <a:normAutofit/>
          </a:bodyPr>
          <a:lstStyle/>
          <a:p>
            <a:r>
              <a:rPr lang="en-US" dirty="0"/>
              <a:t>Flexion</a:t>
            </a:r>
          </a:p>
          <a:p>
            <a:r>
              <a:rPr lang="en-US" dirty="0"/>
              <a:t>Extension</a:t>
            </a:r>
          </a:p>
          <a:p>
            <a:r>
              <a:rPr lang="en-US" dirty="0"/>
              <a:t>Supination at 90</a:t>
            </a:r>
          </a:p>
          <a:p>
            <a:r>
              <a:rPr lang="en-US" dirty="0"/>
              <a:t>Pronation at 90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495138" y="1828801"/>
            <a:ext cx="2682037" cy="2968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RROM at EOR </a:t>
            </a:r>
          </a:p>
          <a:p>
            <a:r>
              <a:rPr lang="en-US" dirty="0"/>
              <a:t>Note quality of movement</a:t>
            </a:r>
          </a:p>
          <a:p>
            <a:pPr lvl="1"/>
            <a:r>
              <a:rPr lang="en-US" dirty="0"/>
              <a:t>Clicking, locking, grinding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Pain</a:t>
            </a:r>
          </a:p>
          <a:p>
            <a:pPr lvl="1"/>
            <a:r>
              <a:rPr lang="en-US" dirty="0"/>
              <a:t>Resistance</a:t>
            </a:r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081136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306</Words>
  <Application>Microsoft Office PowerPoint</Application>
  <PresentationFormat>On-screen Show (4:3)</PresentationFormat>
  <Paragraphs>96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Schoolbook</vt:lpstr>
      <vt:lpstr>Wingdings</vt:lpstr>
      <vt:lpstr>Wingdings 2</vt:lpstr>
      <vt:lpstr>View</vt:lpstr>
      <vt:lpstr>Introduction to Clinical Skills Practical – Elbow Osteology and ROM</vt:lpstr>
      <vt:lpstr>Recap </vt:lpstr>
      <vt:lpstr>Observations </vt:lpstr>
      <vt:lpstr>Elbow Joint (anterior) </vt:lpstr>
      <vt:lpstr>Elbow Joint (posterior) </vt:lpstr>
      <vt:lpstr>Radius</vt:lpstr>
      <vt:lpstr>Collateral Ligaments - Lateral (Radial) </vt:lpstr>
      <vt:lpstr>Collateral Ligaments - Medial (Ulna) </vt:lpstr>
      <vt:lpstr>Anterior Capsule &amp; Other Structures</vt:lpstr>
      <vt:lpstr>AROM</vt:lpstr>
      <vt:lpstr>PROM</vt:lpstr>
      <vt:lpstr>RROM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94</cp:revision>
  <cp:lastPrinted>2016-10-24T07:25:31Z</cp:lastPrinted>
  <dcterms:created xsi:type="dcterms:W3CDTF">2016-09-15T12:23:08Z</dcterms:created>
  <dcterms:modified xsi:type="dcterms:W3CDTF">2022-01-24T11:08:18Z</dcterms:modified>
</cp:coreProperties>
</file>