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F56791-20FB-448B-A065-E777118A382F}" type="doc">
      <dgm:prSet loTypeId="urn:microsoft.com/office/officeart/2005/8/layout/gear1" loCatId="process" qsTypeId="urn:microsoft.com/office/officeart/2005/8/quickstyle/simple1" qsCatId="simple" csTypeId="urn:microsoft.com/office/officeart/2005/8/colors/accent1_2" csCatId="accent1" phldr="1"/>
      <dgm:spPr/>
    </dgm:pt>
    <dgm:pt modelId="{0AA1ED10-B026-4286-B986-13227B048A88}">
      <dgm:prSet phldrT="[Text]" custT="1"/>
      <dgm:spPr/>
      <dgm:t>
        <a:bodyPr/>
        <a:lstStyle/>
        <a:p>
          <a:r>
            <a:rPr lang="en-GB" sz="1500" dirty="0" smtClean="0"/>
            <a:t>Our ontological position plays a part in determining the questions we identify as needing answers</a:t>
          </a:r>
          <a:endParaRPr lang="en-GB" sz="1500" dirty="0"/>
        </a:p>
      </dgm:t>
    </dgm:pt>
    <dgm:pt modelId="{CB55B793-AA83-478B-AE4E-9BF8477CDAAA}" type="parTrans" cxnId="{87F257A1-EF05-41C6-B55F-063B3773E342}">
      <dgm:prSet/>
      <dgm:spPr/>
      <dgm:t>
        <a:bodyPr/>
        <a:lstStyle/>
        <a:p>
          <a:endParaRPr lang="en-GB"/>
        </a:p>
      </dgm:t>
    </dgm:pt>
    <dgm:pt modelId="{65C0150D-7C7A-4322-B7F8-94F1FD3C987A}" type="sibTrans" cxnId="{87F257A1-EF05-41C6-B55F-063B3773E342}">
      <dgm:prSet/>
      <dgm:spPr/>
      <dgm:t>
        <a:bodyPr/>
        <a:lstStyle/>
        <a:p>
          <a:endParaRPr lang="en-GB"/>
        </a:p>
      </dgm:t>
    </dgm:pt>
    <dgm:pt modelId="{81BECD83-1160-48F3-A74C-A2EB61E12B17}">
      <dgm:prSet phldrT="[Text]" custT="1"/>
      <dgm:spPr/>
      <dgm:t>
        <a:bodyPr/>
        <a:lstStyle/>
        <a:p>
          <a:r>
            <a:rPr lang="en-GB" sz="1200" dirty="0" smtClean="0"/>
            <a:t>Our methodological position helps us decide upon the best ways to find the valid answers to our question</a:t>
          </a:r>
          <a:endParaRPr lang="en-GB" sz="1200" dirty="0"/>
        </a:p>
      </dgm:t>
    </dgm:pt>
    <dgm:pt modelId="{50C86885-0BED-4847-9454-0B8B8D88C607}" type="parTrans" cxnId="{4221B7B0-A2D1-468D-9A40-83795C9FF346}">
      <dgm:prSet/>
      <dgm:spPr/>
      <dgm:t>
        <a:bodyPr/>
        <a:lstStyle/>
        <a:p>
          <a:endParaRPr lang="en-GB"/>
        </a:p>
      </dgm:t>
    </dgm:pt>
    <dgm:pt modelId="{1C39271A-1A95-4005-972C-7A99A9E85810}" type="sibTrans" cxnId="{4221B7B0-A2D1-468D-9A40-83795C9FF346}">
      <dgm:prSet/>
      <dgm:spPr/>
      <dgm:t>
        <a:bodyPr/>
        <a:lstStyle/>
        <a:p>
          <a:endParaRPr lang="en-GB"/>
        </a:p>
      </dgm:t>
    </dgm:pt>
    <dgm:pt modelId="{BAB1B659-A1BE-4A4D-A881-4D6A9390ED17}">
      <dgm:prSet phldrT="[Text]"/>
      <dgm:spPr/>
      <dgm:t>
        <a:bodyPr/>
        <a:lstStyle/>
        <a:p>
          <a:r>
            <a:rPr lang="en-GB" dirty="0" smtClean="0"/>
            <a:t>Our epistemological position helps us to phrase the question we ask and decide what counts as a valid answer</a:t>
          </a:r>
          <a:endParaRPr lang="en-GB" dirty="0"/>
        </a:p>
      </dgm:t>
    </dgm:pt>
    <dgm:pt modelId="{75F0ADF6-7D52-492D-A035-E22A9BDC711E}" type="parTrans" cxnId="{41EBDC8F-FF83-401F-BBFE-D627C33CF44F}">
      <dgm:prSet/>
      <dgm:spPr/>
      <dgm:t>
        <a:bodyPr/>
        <a:lstStyle/>
        <a:p>
          <a:endParaRPr lang="en-GB"/>
        </a:p>
      </dgm:t>
    </dgm:pt>
    <dgm:pt modelId="{BA451AA4-9069-4870-8F15-7BC0E45409FB}" type="sibTrans" cxnId="{41EBDC8F-FF83-401F-BBFE-D627C33CF44F}">
      <dgm:prSet/>
      <dgm:spPr/>
      <dgm:t>
        <a:bodyPr/>
        <a:lstStyle/>
        <a:p>
          <a:endParaRPr lang="en-GB"/>
        </a:p>
      </dgm:t>
    </dgm:pt>
    <dgm:pt modelId="{EF1BDA22-E1D7-4936-B1E4-A5CA249D41E0}" type="pres">
      <dgm:prSet presAssocID="{6DF56791-20FB-448B-A065-E777118A382F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0104CE78-3B4D-4CDE-B40E-BCABB2A8EA2A}" type="pres">
      <dgm:prSet presAssocID="{0AA1ED10-B026-4286-B986-13227B048A88}" presName="gear1" presStyleLbl="node1" presStyleIdx="0" presStyleCnt="3" custScaleX="109995" custScaleY="95337" custLinFactNeighborX="-39220" custLinFactNeighborY="-8281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F04B8E-45BD-4655-BD8A-ED2BE3B6C028}" type="pres">
      <dgm:prSet presAssocID="{0AA1ED10-B026-4286-B986-13227B048A88}" presName="gear1srcNode" presStyleLbl="node1" presStyleIdx="0" presStyleCnt="3"/>
      <dgm:spPr/>
      <dgm:t>
        <a:bodyPr/>
        <a:lstStyle/>
        <a:p>
          <a:endParaRPr lang="en-GB"/>
        </a:p>
      </dgm:t>
    </dgm:pt>
    <dgm:pt modelId="{DAE495DC-AF58-4AD8-A6DA-3F56FEA23FFB}" type="pres">
      <dgm:prSet presAssocID="{0AA1ED10-B026-4286-B986-13227B048A88}" presName="gear1dstNode" presStyleLbl="node1" presStyleIdx="0" presStyleCnt="3"/>
      <dgm:spPr/>
      <dgm:t>
        <a:bodyPr/>
        <a:lstStyle/>
        <a:p>
          <a:endParaRPr lang="en-GB"/>
        </a:p>
      </dgm:t>
    </dgm:pt>
    <dgm:pt modelId="{184A61FD-8FBA-4555-8C92-4816BCCC1E00}" type="pres">
      <dgm:prSet presAssocID="{81BECD83-1160-48F3-A74C-A2EB61E12B17}" presName="gear2" presStyleLbl="node1" presStyleIdx="1" presStyleCnt="3" custScaleX="98118" custScaleY="87244" custLinFactNeighborX="-32721" custLinFactNeighborY="59852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39B5585-4D69-4696-97C5-0D5AA507FDD3}" type="pres">
      <dgm:prSet presAssocID="{81BECD83-1160-48F3-A74C-A2EB61E12B17}" presName="gear2srcNode" presStyleLbl="node1" presStyleIdx="1" presStyleCnt="3"/>
      <dgm:spPr/>
      <dgm:t>
        <a:bodyPr/>
        <a:lstStyle/>
        <a:p>
          <a:endParaRPr lang="en-GB"/>
        </a:p>
      </dgm:t>
    </dgm:pt>
    <dgm:pt modelId="{0EB50B1C-10F3-4FBD-9E3C-064CD8E52D90}" type="pres">
      <dgm:prSet presAssocID="{81BECD83-1160-48F3-A74C-A2EB61E12B17}" presName="gear2dstNode" presStyleLbl="node1" presStyleIdx="1" presStyleCnt="3"/>
      <dgm:spPr/>
      <dgm:t>
        <a:bodyPr/>
        <a:lstStyle/>
        <a:p>
          <a:endParaRPr lang="en-GB"/>
        </a:p>
      </dgm:t>
    </dgm:pt>
    <dgm:pt modelId="{589E1160-39C5-48AA-B4B2-E82A3459150F}" type="pres">
      <dgm:prSet presAssocID="{BAB1B659-A1BE-4A4D-A881-4D6A9390ED17}" presName="gear3" presStyleLbl="node1" presStyleIdx="2" presStyleCnt="3" custScaleX="130155" custScaleY="120580" custLinFactX="-5615" custLinFactNeighborX="-100000" custLinFactNeighborY="41336"/>
      <dgm:spPr/>
      <dgm:t>
        <a:bodyPr/>
        <a:lstStyle/>
        <a:p>
          <a:endParaRPr lang="en-GB"/>
        </a:p>
      </dgm:t>
    </dgm:pt>
    <dgm:pt modelId="{C62AB403-21F1-41F4-B33A-FA249CEB96D2}" type="pres">
      <dgm:prSet presAssocID="{BAB1B659-A1BE-4A4D-A881-4D6A9390ED17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F6980E9-4659-45E9-A1BA-3AE0A533C632}" type="pres">
      <dgm:prSet presAssocID="{BAB1B659-A1BE-4A4D-A881-4D6A9390ED17}" presName="gear3srcNode" presStyleLbl="node1" presStyleIdx="2" presStyleCnt="3"/>
      <dgm:spPr/>
      <dgm:t>
        <a:bodyPr/>
        <a:lstStyle/>
        <a:p>
          <a:endParaRPr lang="en-GB"/>
        </a:p>
      </dgm:t>
    </dgm:pt>
    <dgm:pt modelId="{821ABAD5-27FA-4AFB-BA1B-2CD38D5E89B6}" type="pres">
      <dgm:prSet presAssocID="{BAB1B659-A1BE-4A4D-A881-4D6A9390ED17}" presName="gear3dstNode" presStyleLbl="node1" presStyleIdx="2" presStyleCnt="3"/>
      <dgm:spPr/>
      <dgm:t>
        <a:bodyPr/>
        <a:lstStyle/>
        <a:p>
          <a:endParaRPr lang="en-GB"/>
        </a:p>
      </dgm:t>
    </dgm:pt>
    <dgm:pt modelId="{2624BFEE-F898-4C79-B80B-92D930250509}" type="pres">
      <dgm:prSet presAssocID="{65C0150D-7C7A-4322-B7F8-94F1FD3C987A}" presName="connector1" presStyleLbl="sibTrans2D1" presStyleIdx="0" presStyleCnt="3" custScaleX="77346" custScaleY="82911" custLinFactNeighborX="-21714" custLinFactNeighborY="-63043"/>
      <dgm:spPr/>
      <dgm:t>
        <a:bodyPr/>
        <a:lstStyle/>
        <a:p>
          <a:endParaRPr lang="en-GB"/>
        </a:p>
      </dgm:t>
    </dgm:pt>
    <dgm:pt modelId="{BAD248DB-7787-4E30-BCE3-1F065FE08B3E}" type="pres">
      <dgm:prSet presAssocID="{1C39271A-1A95-4005-972C-7A99A9E85810}" presName="connector2" presStyleLbl="sibTrans2D1" presStyleIdx="1" presStyleCnt="3" custAng="19498983" custLinFactNeighborX="-66557" custLinFactNeighborY="-3790"/>
      <dgm:spPr/>
      <dgm:t>
        <a:bodyPr/>
        <a:lstStyle/>
        <a:p>
          <a:endParaRPr lang="en-GB"/>
        </a:p>
      </dgm:t>
    </dgm:pt>
    <dgm:pt modelId="{0CAF68D6-77DE-4743-9B2E-8CD122FC4527}" type="pres">
      <dgm:prSet presAssocID="{BA451AA4-9069-4870-8F15-7BC0E45409FB}" presName="connector3" presStyleLbl="sibTrans2D1" presStyleIdx="2" presStyleCnt="3" custAng="16809595" custScaleX="123167" custScaleY="113947" custLinFactNeighborX="-60514" custLinFactNeighborY="78713"/>
      <dgm:spPr/>
      <dgm:t>
        <a:bodyPr/>
        <a:lstStyle/>
        <a:p>
          <a:endParaRPr lang="en-GB"/>
        </a:p>
      </dgm:t>
    </dgm:pt>
  </dgm:ptLst>
  <dgm:cxnLst>
    <dgm:cxn modelId="{46C70928-14E3-427E-9D24-E1FC1C9608FB}" type="presOf" srcId="{BA451AA4-9069-4870-8F15-7BC0E45409FB}" destId="{0CAF68D6-77DE-4743-9B2E-8CD122FC4527}" srcOrd="0" destOrd="0" presId="urn:microsoft.com/office/officeart/2005/8/layout/gear1"/>
    <dgm:cxn modelId="{88332438-309A-4D62-A2D1-3A0D67F4B086}" type="presOf" srcId="{0AA1ED10-B026-4286-B986-13227B048A88}" destId="{3FF04B8E-45BD-4655-BD8A-ED2BE3B6C028}" srcOrd="1" destOrd="0" presId="urn:microsoft.com/office/officeart/2005/8/layout/gear1"/>
    <dgm:cxn modelId="{B78EE670-718F-45B0-907F-89120181F47D}" type="presOf" srcId="{BAB1B659-A1BE-4A4D-A881-4D6A9390ED17}" destId="{589E1160-39C5-48AA-B4B2-E82A3459150F}" srcOrd="0" destOrd="0" presId="urn:microsoft.com/office/officeart/2005/8/layout/gear1"/>
    <dgm:cxn modelId="{87F257A1-EF05-41C6-B55F-063B3773E342}" srcId="{6DF56791-20FB-448B-A065-E777118A382F}" destId="{0AA1ED10-B026-4286-B986-13227B048A88}" srcOrd="0" destOrd="0" parTransId="{CB55B793-AA83-478B-AE4E-9BF8477CDAAA}" sibTransId="{65C0150D-7C7A-4322-B7F8-94F1FD3C987A}"/>
    <dgm:cxn modelId="{946BB32F-04CE-4CEA-9742-A79B7A1B475B}" type="presOf" srcId="{BAB1B659-A1BE-4A4D-A881-4D6A9390ED17}" destId="{821ABAD5-27FA-4AFB-BA1B-2CD38D5E89B6}" srcOrd="3" destOrd="0" presId="urn:microsoft.com/office/officeart/2005/8/layout/gear1"/>
    <dgm:cxn modelId="{070C3F8F-755D-4DCA-9E30-54CEA8B77E9A}" type="presOf" srcId="{1C39271A-1A95-4005-972C-7A99A9E85810}" destId="{BAD248DB-7787-4E30-BCE3-1F065FE08B3E}" srcOrd="0" destOrd="0" presId="urn:microsoft.com/office/officeart/2005/8/layout/gear1"/>
    <dgm:cxn modelId="{E577E237-78CC-4993-8414-A74878702ABD}" type="presOf" srcId="{0AA1ED10-B026-4286-B986-13227B048A88}" destId="{0104CE78-3B4D-4CDE-B40E-BCABB2A8EA2A}" srcOrd="0" destOrd="0" presId="urn:microsoft.com/office/officeart/2005/8/layout/gear1"/>
    <dgm:cxn modelId="{4221B7B0-A2D1-468D-9A40-83795C9FF346}" srcId="{6DF56791-20FB-448B-A065-E777118A382F}" destId="{81BECD83-1160-48F3-A74C-A2EB61E12B17}" srcOrd="1" destOrd="0" parTransId="{50C86885-0BED-4847-9454-0B8B8D88C607}" sibTransId="{1C39271A-1A95-4005-972C-7A99A9E85810}"/>
    <dgm:cxn modelId="{CF212FDA-AF2C-4D8A-A76F-FEDE96712661}" type="presOf" srcId="{BAB1B659-A1BE-4A4D-A881-4D6A9390ED17}" destId="{1F6980E9-4659-45E9-A1BA-3AE0A533C632}" srcOrd="2" destOrd="0" presId="urn:microsoft.com/office/officeart/2005/8/layout/gear1"/>
    <dgm:cxn modelId="{C52F906A-3983-4272-8322-FD65D70F70F2}" type="presOf" srcId="{6DF56791-20FB-448B-A065-E777118A382F}" destId="{EF1BDA22-E1D7-4936-B1E4-A5CA249D41E0}" srcOrd="0" destOrd="0" presId="urn:microsoft.com/office/officeart/2005/8/layout/gear1"/>
    <dgm:cxn modelId="{08A58D36-2856-40CB-B4F0-49C688F4140D}" type="presOf" srcId="{0AA1ED10-B026-4286-B986-13227B048A88}" destId="{DAE495DC-AF58-4AD8-A6DA-3F56FEA23FFB}" srcOrd="2" destOrd="0" presId="urn:microsoft.com/office/officeart/2005/8/layout/gear1"/>
    <dgm:cxn modelId="{E8F34AF1-1BCF-4D45-8D67-EC7E842E779A}" type="presOf" srcId="{81BECD83-1160-48F3-A74C-A2EB61E12B17}" destId="{339B5585-4D69-4696-97C5-0D5AA507FDD3}" srcOrd="1" destOrd="0" presId="urn:microsoft.com/office/officeart/2005/8/layout/gear1"/>
    <dgm:cxn modelId="{498789AC-C018-42B5-89C8-2DF8F01D421C}" type="presOf" srcId="{65C0150D-7C7A-4322-B7F8-94F1FD3C987A}" destId="{2624BFEE-F898-4C79-B80B-92D930250509}" srcOrd="0" destOrd="0" presId="urn:microsoft.com/office/officeart/2005/8/layout/gear1"/>
    <dgm:cxn modelId="{A2D69805-7632-4086-8C00-F15CE777740F}" type="presOf" srcId="{81BECD83-1160-48F3-A74C-A2EB61E12B17}" destId="{184A61FD-8FBA-4555-8C92-4816BCCC1E00}" srcOrd="0" destOrd="0" presId="urn:microsoft.com/office/officeart/2005/8/layout/gear1"/>
    <dgm:cxn modelId="{41EBDC8F-FF83-401F-BBFE-D627C33CF44F}" srcId="{6DF56791-20FB-448B-A065-E777118A382F}" destId="{BAB1B659-A1BE-4A4D-A881-4D6A9390ED17}" srcOrd="2" destOrd="0" parTransId="{75F0ADF6-7D52-492D-A035-E22A9BDC711E}" sibTransId="{BA451AA4-9069-4870-8F15-7BC0E45409FB}"/>
    <dgm:cxn modelId="{CD0AFBCC-39E9-4C90-AA60-0E697CC79739}" type="presOf" srcId="{81BECD83-1160-48F3-A74C-A2EB61E12B17}" destId="{0EB50B1C-10F3-4FBD-9E3C-064CD8E52D90}" srcOrd="2" destOrd="0" presId="urn:microsoft.com/office/officeart/2005/8/layout/gear1"/>
    <dgm:cxn modelId="{0AA61DF5-A82A-49D2-8E75-5F674A238B9F}" type="presOf" srcId="{BAB1B659-A1BE-4A4D-A881-4D6A9390ED17}" destId="{C62AB403-21F1-41F4-B33A-FA249CEB96D2}" srcOrd="1" destOrd="0" presId="urn:microsoft.com/office/officeart/2005/8/layout/gear1"/>
    <dgm:cxn modelId="{8B23C4AD-C24A-4DDA-AFC4-30029D4CDE3C}" type="presParOf" srcId="{EF1BDA22-E1D7-4936-B1E4-A5CA249D41E0}" destId="{0104CE78-3B4D-4CDE-B40E-BCABB2A8EA2A}" srcOrd="0" destOrd="0" presId="urn:microsoft.com/office/officeart/2005/8/layout/gear1"/>
    <dgm:cxn modelId="{EEC60984-34BC-4D92-851F-E959D027DC9A}" type="presParOf" srcId="{EF1BDA22-E1D7-4936-B1E4-A5CA249D41E0}" destId="{3FF04B8E-45BD-4655-BD8A-ED2BE3B6C028}" srcOrd="1" destOrd="0" presId="urn:microsoft.com/office/officeart/2005/8/layout/gear1"/>
    <dgm:cxn modelId="{AEAEC165-18B7-48B6-8C6D-B514D776A833}" type="presParOf" srcId="{EF1BDA22-E1D7-4936-B1E4-A5CA249D41E0}" destId="{DAE495DC-AF58-4AD8-A6DA-3F56FEA23FFB}" srcOrd="2" destOrd="0" presId="urn:microsoft.com/office/officeart/2005/8/layout/gear1"/>
    <dgm:cxn modelId="{9EC51A25-5C7C-46BD-AA4B-D3CE5D7D54C4}" type="presParOf" srcId="{EF1BDA22-E1D7-4936-B1E4-A5CA249D41E0}" destId="{184A61FD-8FBA-4555-8C92-4816BCCC1E00}" srcOrd="3" destOrd="0" presId="urn:microsoft.com/office/officeart/2005/8/layout/gear1"/>
    <dgm:cxn modelId="{ECDDBD1B-67E8-414F-B9B5-8B57E91CAB46}" type="presParOf" srcId="{EF1BDA22-E1D7-4936-B1E4-A5CA249D41E0}" destId="{339B5585-4D69-4696-97C5-0D5AA507FDD3}" srcOrd="4" destOrd="0" presId="urn:microsoft.com/office/officeart/2005/8/layout/gear1"/>
    <dgm:cxn modelId="{31BB90F6-2922-4CD2-9D40-C38267C0F884}" type="presParOf" srcId="{EF1BDA22-E1D7-4936-B1E4-A5CA249D41E0}" destId="{0EB50B1C-10F3-4FBD-9E3C-064CD8E52D90}" srcOrd="5" destOrd="0" presId="urn:microsoft.com/office/officeart/2005/8/layout/gear1"/>
    <dgm:cxn modelId="{DA248808-7D47-446B-AEBA-C55CB58DF1DC}" type="presParOf" srcId="{EF1BDA22-E1D7-4936-B1E4-A5CA249D41E0}" destId="{589E1160-39C5-48AA-B4B2-E82A3459150F}" srcOrd="6" destOrd="0" presId="urn:microsoft.com/office/officeart/2005/8/layout/gear1"/>
    <dgm:cxn modelId="{FB16477B-32FD-4035-B07F-9A4F6192F77D}" type="presParOf" srcId="{EF1BDA22-E1D7-4936-B1E4-A5CA249D41E0}" destId="{C62AB403-21F1-41F4-B33A-FA249CEB96D2}" srcOrd="7" destOrd="0" presId="urn:microsoft.com/office/officeart/2005/8/layout/gear1"/>
    <dgm:cxn modelId="{3CAAFD31-6612-4952-B742-77613E438D64}" type="presParOf" srcId="{EF1BDA22-E1D7-4936-B1E4-A5CA249D41E0}" destId="{1F6980E9-4659-45E9-A1BA-3AE0A533C632}" srcOrd="8" destOrd="0" presId="urn:microsoft.com/office/officeart/2005/8/layout/gear1"/>
    <dgm:cxn modelId="{33EF5FCA-F4C8-4D41-877A-B007CA21CFFA}" type="presParOf" srcId="{EF1BDA22-E1D7-4936-B1E4-A5CA249D41E0}" destId="{821ABAD5-27FA-4AFB-BA1B-2CD38D5E89B6}" srcOrd="9" destOrd="0" presId="urn:microsoft.com/office/officeart/2005/8/layout/gear1"/>
    <dgm:cxn modelId="{BFC4E851-0C7D-4EF5-AF10-A4457F3F3D2B}" type="presParOf" srcId="{EF1BDA22-E1D7-4936-B1E4-A5CA249D41E0}" destId="{2624BFEE-F898-4C79-B80B-92D930250509}" srcOrd="10" destOrd="0" presId="urn:microsoft.com/office/officeart/2005/8/layout/gear1"/>
    <dgm:cxn modelId="{649A2B6A-1498-4236-A544-8E497A7A56DD}" type="presParOf" srcId="{EF1BDA22-E1D7-4936-B1E4-A5CA249D41E0}" destId="{BAD248DB-7787-4E30-BCE3-1F065FE08B3E}" srcOrd="11" destOrd="0" presId="urn:microsoft.com/office/officeart/2005/8/layout/gear1"/>
    <dgm:cxn modelId="{7F2FA1D2-12CC-44E0-AEC6-5618DF16A9BE}" type="presParOf" srcId="{EF1BDA22-E1D7-4936-B1E4-A5CA249D41E0}" destId="{0CAF68D6-77DE-4743-9B2E-8CD122FC4527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04CE78-3B4D-4CDE-B40E-BCABB2A8EA2A}">
      <dsp:nvSpPr>
        <dsp:cNvPr id="0" name=""/>
        <dsp:cNvSpPr/>
      </dsp:nvSpPr>
      <dsp:spPr>
        <a:xfrm>
          <a:off x="2758280" y="216011"/>
          <a:ext cx="3397903" cy="2945096"/>
        </a:xfrm>
        <a:prstGeom prst="gear9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Our ontological position plays a part in determining the questions we identify as needing answers</a:t>
          </a:r>
          <a:endParaRPr lang="en-GB" sz="1500" kern="1200" dirty="0"/>
        </a:p>
      </dsp:txBody>
      <dsp:txXfrm>
        <a:off x="3407567" y="905886"/>
        <a:ext cx="2099329" cy="1513840"/>
      </dsp:txXfrm>
    </dsp:sp>
    <dsp:sp modelId="{184A61FD-8FBA-4555-8C92-4816BCCC1E00}">
      <dsp:nvSpPr>
        <dsp:cNvPr id="0" name=""/>
        <dsp:cNvSpPr/>
      </dsp:nvSpPr>
      <dsp:spPr>
        <a:xfrm>
          <a:off x="1612917" y="3459995"/>
          <a:ext cx="2204367" cy="1960066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Our methodological position helps us decide upon the best ways to find the valid answers to our question</a:t>
          </a:r>
          <a:endParaRPr lang="en-GB" sz="1200" kern="1200" dirty="0"/>
        </a:p>
      </dsp:txBody>
      <dsp:txXfrm>
        <a:off x="2141881" y="3956430"/>
        <a:ext cx="1146439" cy="967196"/>
      </dsp:txXfrm>
    </dsp:sp>
    <dsp:sp modelId="{589E1160-39C5-48AA-B4B2-E82A3459150F}">
      <dsp:nvSpPr>
        <dsp:cNvPr id="0" name=""/>
        <dsp:cNvSpPr/>
      </dsp:nvSpPr>
      <dsp:spPr>
        <a:xfrm rot="20700000">
          <a:off x="367429" y="1348554"/>
          <a:ext cx="2942194" cy="2577129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Our epistemological position helps us to phrase the question we ask and decide what counts as a valid answer</a:t>
          </a:r>
          <a:endParaRPr lang="en-GB" sz="1400" kern="1200" dirty="0"/>
        </a:p>
      </dsp:txBody>
      <dsp:txXfrm rot="-20700000">
        <a:off x="1034391" y="1892141"/>
        <a:ext cx="1608269" cy="1489955"/>
      </dsp:txXfrm>
    </dsp:sp>
    <dsp:sp modelId="{2624BFEE-F898-4C79-B80B-92D930250509}">
      <dsp:nvSpPr>
        <dsp:cNvPr id="0" name=""/>
        <dsp:cNvSpPr/>
      </dsp:nvSpPr>
      <dsp:spPr>
        <a:xfrm>
          <a:off x="3491899" y="72015"/>
          <a:ext cx="3058340" cy="3278386"/>
        </a:xfrm>
        <a:prstGeom prst="circularArrow">
          <a:avLst>
            <a:gd name="adj1" fmla="val 4687"/>
            <a:gd name="adj2" fmla="val 299029"/>
            <a:gd name="adj3" fmla="val 2542172"/>
            <a:gd name="adj4" fmla="val 15806349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D248DB-7787-4E30-BCE3-1F065FE08B3E}">
      <dsp:nvSpPr>
        <dsp:cNvPr id="0" name=""/>
        <dsp:cNvSpPr/>
      </dsp:nvSpPr>
      <dsp:spPr>
        <a:xfrm rot="19498983">
          <a:off x="16907" y="1359953"/>
          <a:ext cx="2872903" cy="287290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AF68D6-77DE-4743-9B2E-8CD122FC4527}">
      <dsp:nvSpPr>
        <dsp:cNvPr id="0" name=""/>
        <dsp:cNvSpPr/>
      </dsp:nvSpPr>
      <dsp:spPr>
        <a:xfrm rot="16809595">
          <a:off x="842813" y="2155998"/>
          <a:ext cx="3815181" cy="3529585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7C47-B311-49B9-BBEE-25DB971492C8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A3F1-A6DD-435B-9E1B-98B2F12BA8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429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7C47-B311-49B9-BBEE-25DB971492C8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A3F1-A6DD-435B-9E1B-98B2F12BA8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619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7C47-B311-49B9-BBEE-25DB971492C8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A3F1-A6DD-435B-9E1B-98B2F12BA8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16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7C47-B311-49B9-BBEE-25DB971492C8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A3F1-A6DD-435B-9E1B-98B2F12BA8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021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7C47-B311-49B9-BBEE-25DB971492C8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A3F1-A6DD-435B-9E1B-98B2F12BA8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805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7C47-B311-49B9-BBEE-25DB971492C8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A3F1-A6DD-435B-9E1B-98B2F12BA8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81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7C47-B311-49B9-BBEE-25DB971492C8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A3F1-A6DD-435B-9E1B-98B2F12BA8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365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7C47-B311-49B9-BBEE-25DB971492C8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A3F1-A6DD-435B-9E1B-98B2F12BA8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05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7C47-B311-49B9-BBEE-25DB971492C8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A3F1-A6DD-435B-9E1B-98B2F12BA8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047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7C47-B311-49B9-BBEE-25DB971492C8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A3F1-A6DD-435B-9E1B-98B2F12BA8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347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7C47-B311-49B9-BBEE-25DB971492C8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A3F1-A6DD-435B-9E1B-98B2F12BA8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2585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6562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8428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5659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6926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6536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70633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7423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2872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6789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0756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947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FC7C47-B311-49B9-BBEE-25DB971492C8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CBA3F1-A6DD-435B-9E1B-98B2F12BA8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124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825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6340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Research Paradigms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Research Methods for Work-based Learning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466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‘paradigm’ is a pattern, model, or typical example</a:t>
            </a:r>
          </a:p>
          <a:p>
            <a:r>
              <a:rPr lang="en-GB" dirty="0" smtClean="0"/>
              <a:t>All research is drawn from within a paradigm</a:t>
            </a:r>
          </a:p>
          <a:p>
            <a:pPr lvl="1"/>
            <a:r>
              <a:rPr lang="en-GB" dirty="0" smtClean="0"/>
              <a:t>This paradigm sets the stage, and determines:</a:t>
            </a:r>
          </a:p>
          <a:p>
            <a:pPr lvl="2"/>
            <a:r>
              <a:rPr lang="en-GB" dirty="0"/>
              <a:t>W</a:t>
            </a:r>
            <a:r>
              <a:rPr lang="en-GB" dirty="0" smtClean="0"/>
              <a:t>hat the researcher is interested in knowing</a:t>
            </a:r>
          </a:p>
          <a:p>
            <a:pPr lvl="2"/>
            <a:r>
              <a:rPr lang="en-GB" dirty="0" smtClean="0"/>
              <a:t>What the researcher sees as valid questions</a:t>
            </a:r>
          </a:p>
          <a:p>
            <a:pPr lvl="2"/>
            <a:r>
              <a:rPr lang="en-GB" dirty="0" smtClean="0"/>
              <a:t>What the researcher sees as valid answers</a:t>
            </a:r>
          </a:p>
          <a:p>
            <a:pPr lvl="2"/>
            <a:r>
              <a:rPr lang="en-GB" dirty="0" smtClean="0"/>
              <a:t>What the researcher sees as effective ways to answer questions and achieve knowledge</a:t>
            </a:r>
            <a:endParaRPr lang="en-GB" dirty="0"/>
          </a:p>
        </p:txBody>
      </p:sp>
      <p:sp>
        <p:nvSpPr>
          <p:cNvPr id="4" name="Cloud Callout 3"/>
          <p:cNvSpPr/>
          <p:nvPr/>
        </p:nvSpPr>
        <p:spPr>
          <a:xfrm>
            <a:off x="9117094" y="3278265"/>
            <a:ext cx="1080120" cy="648072"/>
          </a:xfrm>
          <a:prstGeom prst="cloudCallout">
            <a:avLst>
              <a:gd name="adj1" fmla="val -78752"/>
              <a:gd name="adj2" fmla="val 27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>
                <a:solidFill>
                  <a:prstClr val="white"/>
                </a:solidFill>
              </a:rPr>
              <a:t>Ontology</a:t>
            </a:r>
            <a:endParaRPr lang="en-GB" sz="1000" dirty="0">
              <a:solidFill>
                <a:prstClr val="white"/>
              </a:solidFill>
            </a:endParaRPr>
          </a:p>
        </p:txBody>
      </p:sp>
      <p:sp>
        <p:nvSpPr>
          <p:cNvPr id="5" name="Cloud Callout 4"/>
          <p:cNvSpPr/>
          <p:nvPr/>
        </p:nvSpPr>
        <p:spPr>
          <a:xfrm>
            <a:off x="1524000" y="3566297"/>
            <a:ext cx="1475656" cy="720080"/>
          </a:xfrm>
          <a:prstGeom prst="cloudCallout">
            <a:avLst>
              <a:gd name="adj1" fmla="val 72363"/>
              <a:gd name="adj2" fmla="val 327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>
                <a:solidFill>
                  <a:prstClr val="white"/>
                </a:solidFill>
              </a:rPr>
              <a:t>Epistemology</a:t>
            </a:r>
            <a:endParaRPr lang="en-GB" sz="1000" dirty="0">
              <a:solidFill>
                <a:prstClr val="white"/>
              </a:solidFill>
            </a:endParaRPr>
          </a:p>
        </p:txBody>
      </p:sp>
      <p:sp>
        <p:nvSpPr>
          <p:cNvPr id="6" name="Cloud Callout 5"/>
          <p:cNvSpPr/>
          <p:nvPr/>
        </p:nvSpPr>
        <p:spPr>
          <a:xfrm>
            <a:off x="7608168" y="4916761"/>
            <a:ext cx="1440160" cy="576064"/>
          </a:xfrm>
          <a:prstGeom prst="cloudCallout">
            <a:avLst>
              <a:gd name="adj1" fmla="val -59602"/>
              <a:gd name="adj2" fmla="val -361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>
                <a:solidFill>
                  <a:prstClr val="white"/>
                </a:solidFill>
              </a:rPr>
              <a:t>Methodology</a:t>
            </a:r>
            <a:endParaRPr lang="en-GB" sz="10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601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530" r="14706"/>
          <a:stretch/>
        </p:blipFill>
        <p:spPr>
          <a:xfrm>
            <a:off x="7910518" y="548680"/>
            <a:ext cx="2757483" cy="4464496"/>
          </a:xfrm>
          <a:prstGeom prst="rect">
            <a:avLst/>
          </a:prstGeom>
        </p:spPr>
      </p:pic>
      <p:graphicFrame>
        <p:nvGraphicFramePr>
          <p:cNvPr id="10" name="Diagram 9"/>
          <p:cNvGraphicFramePr/>
          <p:nvPr>
            <p:extLst/>
          </p:nvPr>
        </p:nvGraphicFramePr>
        <p:xfrm>
          <a:off x="1524000" y="116632"/>
          <a:ext cx="8964488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744072" y="5157192"/>
            <a:ext cx="3973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… and turns the wheels of research!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89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paradigm…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happens when we link our ontological positions with epistemological positions?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984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832" y="44624"/>
            <a:ext cx="3024336" cy="286303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39516" y="3068961"/>
            <a:ext cx="871296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prstClr val="black"/>
                </a:solidFill>
              </a:rPr>
              <a:t>Objectivist + Positivist</a:t>
            </a:r>
          </a:p>
          <a:p>
            <a:pPr algn="ctr"/>
            <a:r>
              <a:rPr lang="en-GB" sz="1400" b="1" dirty="0">
                <a:solidFill>
                  <a:prstClr val="black"/>
                </a:solidFill>
              </a:rPr>
              <a:t>“The Chemist”</a:t>
            </a:r>
          </a:p>
          <a:p>
            <a:pPr marL="0" lvl="1" algn="ctr"/>
            <a:r>
              <a:rPr lang="en-GB" sz="1400" i="1" dirty="0">
                <a:solidFill>
                  <a:prstClr val="black"/>
                </a:solidFill>
              </a:rPr>
              <a:t>“There is a correct answer to this question, and I can find it by discovering and analysing what has happened/is happening</a:t>
            </a:r>
            <a:r>
              <a:rPr lang="en-GB" sz="1400" i="1" dirty="0">
                <a:solidFill>
                  <a:prstClr val="black"/>
                </a:solidFill>
              </a:rPr>
              <a:t>.”</a:t>
            </a:r>
          </a:p>
          <a:p>
            <a:pPr marL="0" lvl="1" algn="ctr"/>
            <a:endParaRPr lang="en-GB" sz="1400" i="1" dirty="0">
              <a:solidFill>
                <a:prstClr val="black"/>
              </a:solidFill>
            </a:endParaRPr>
          </a:p>
          <a:p>
            <a:pPr marL="0" lvl="1" algn="ctr"/>
            <a:endParaRPr lang="en-GB" sz="1400" dirty="0">
              <a:solidFill>
                <a:prstClr val="black"/>
              </a:solidFill>
            </a:endParaRP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Believes that there is valid ‘truth’, a single, objective ‘reality’, and that there are ‘right’ and ‘wrong’ answers to questions</a:t>
            </a:r>
            <a:r>
              <a:rPr lang="en-GB" sz="1400" dirty="0">
                <a:solidFill>
                  <a:prstClr val="black"/>
                </a:solidFill>
              </a:rPr>
              <a:t>.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Also believes that in order to FIND these things, we must test, measure, gauge, and ‘discover’. </a:t>
            </a:r>
          </a:p>
        </p:txBody>
      </p:sp>
    </p:spTree>
    <p:extLst>
      <p:ext uri="{BB962C8B-B14F-4D97-AF65-F5344CB8AC3E}">
        <p14:creationId xmlns:p14="http://schemas.microsoft.com/office/powerpoint/2010/main" val="2370894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847528" y="2780928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prstClr val="black"/>
                </a:solidFill>
              </a:rPr>
              <a:t>Objectivist + </a:t>
            </a:r>
            <a:r>
              <a:rPr lang="en-GB" b="1" dirty="0" err="1">
                <a:solidFill>
                  <a:prstClr val="black"/>
                </a:solidFill>
              </a:rPr>
              <a:t>Interpretivist</a:t>
            </a:r>
            <a:endParaRPr lang="en-GB" b="1" dirty="0">
              <a:solidFill>
                <a:prstClr val="black"/>
              </a:solidFill>
            </a:endParaRPr>
          </a:p>
          <a:p>
            <a:pPr algn="ctr"/>
            <a:r>
              <a:rPr lang="en-GB" sz="1400" b="1" dirty="0">
                <a:solidFill>
                  <a:prstClr val="black"/>
                </a:solidFill>
              </a:rPr>
              <a:t>“The Economist”</a:t>
            </a:r>
          </a:p>
          <a:p>
            <a:pPr algn="ctr"/>
            <a:r>
              <a:rPr lang="en-GB" sz="1400" i="1" dirty="0">
                <a:solidFill>
                  <a:prstClr val="black"/>
                </a:solidFill>
              </a:rPr>
              <a:t>“There </a:t>
            </a:r>
            <a:r>
              <a:rPr lang="en-GB" sz="1400" i="1" dirty="0">
                <a:solidFill>
                  <a:prstClr val="black"/>
                </a:solidFill>
              </a:rPr>
              <a:t>is a correct answer to this question, but in order to find it I need to see if through the eyes of all the groups involved</a:t>
            </a:r>
            <a:r>
              <a:rPr lang="en-GB" sz="1400" i="1" dirty="0">
                <a:solidFill>
                  <a:prstClr val="black"/>
                </a:solidFill>
              </a:rPr>
              <a:t>.”</a:t>
            </a:r>
          </a:p>
          <a:p>
            <a:pPr algn="ctr"/>
            <a:endParaRPr lang="en-GB" sz="1400" dirty="0">
              <a:solidFill>
                <a:prstClr val="black"/>
              </a:solidFill>
            </a:endParaRPr>
          </a:p>
          <a:p>
            <a:pPr algn="ctr"/>
            <a:endParaRPr lang="en-GB" sz="1400" dirty="0">
              <a:solidFill>
                <a:prstClr val="black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Believes that there is valid ‘truth’, a single, objective ‘reality’, and that there are ‘right’ and ‘wrong’ answers to questions.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Also believes that in order to FIND these things, people’s thoughts, beliefs, understandings, and opinions are crucial.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9223" y="116632"/>
            <a:ext cx="3293554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29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7732" y="116632"/>
            <a:ext cx="2436536" cy="243653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811524" y="2708920"/>
            <a:ext cx="8568952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prstClr val="black"/>
                </a:solidFill>
              </a:rPr>
              <a:t>Subjectivist + </a:t>
            </a:r>
            <a:r>
              <a:rPr lang="en-GB" b="1" dirty="0" err="1">
                <a:solidFill>
                  <a:prstClr val="black"/>
                </a:solidFill>
              </a:rPr>
              <a:t>Interpretivist</a:t>
            </a:r>
            <a:endParaRPr lang="en-GB" b="1" dirty="0">
              <a:solidFill>
                <a:prstClr val="black"/>
              </a:solidFill>
            </a:endParaRPr>
          </a:p>
          <a:p>
            <a:pPr algn="ctr"/>
            <a:r>
              <a:rPr lang="en-GB" sz="1400" b="1" dirty="0">
                <a:solidFill>
                  <a:prstClr val="black"/>
                </a:solidFill>
              </a:rPr>
              <a:t>“The Anthropologist”</a:t>
            </a:r>
            <a:endParaRPr lang="en-GB" sz="1400" b="1" dirty="0">
              <a:solidFill>
                <a:prstClr val="black"/>
              </a:solidFill>
            </a:endParaRPr>
          </a:p>
          <a:p>
            <a:pPr marL="0" lvl="1" algn="ctr"/>
            <a:r>
              <a:rPr lang="en-GB" sz="1400" i="1" dirty="0">
                <a:solidFill>
                  <a:prstClr val="black"/>
                </a:solidFill>
              </a:rPr>
              <a:t>“There is no ‘right’ or ‘wrong’ answer to this question, but I can learn more about it through examining the perspectives of groups involved</a:t>
            </a:r>
            <a:r>
              <a:rPr lang="en-GB" sz="1400" i="1" dirty="0">
                <a:solidFill>
                  <a:prstClr val="black"/>
                </a:solidFill>
              </a:rPr>
              <a:t>.”</a:t>
            </a:r>
          </a:p>
          <a:p>
            <a:pPr marL="0" lvl="1" algn="ctr"/>
            <a:endParaRPr lang="en-GB" sz="1400" dirty="0">
              <a:solidFill>
                <a:prstClr val="black"/>
              </a:solidFill>
            </a:endParaRPr>
          </a:p>
          <a:p>
            <a:pPr marL="0" lvl="1" algn="ctr"/>
            <a:endParaRPr lang="en-GB" sz="1400" dirty="0">
              <a:solidFill>
                <a:prstClr val="black"/>
              </a:solidFill>
            </a:endParaRP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Believes there is no single, objective ‘reality’ and that there is no such thing as ‘right’ or ‘wrong’ answers – everything comes through the lens of experience and perception, and can only be understood in this way. 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Also believes that in order to </a:t>
            </a:r>
            <a:r>
              <a:rPr lang="en-GB" sz="1400" dirty="0">
                <a:solidFill>
                  <a:prstClr val="black"/>
                </a:solidFill>
              </a:rPr>
              <a:t>UNDERSTAND these things, </a:t>
            </a:r>
            <a:r>
              <a:rPr lang="en-GB" sz="1400" dirty="0">
                <a:solidFill>
                  <a:prstClr val="black"/>
                </a:solidFill>
              </a:rPr>
              <a:t>people’s thoughts, beliefs, understandings, and opinions are crucial</a:t>
            </a:r>
            <a:r>
              <a:rPr lang="en-GB" sz="1400" dirty="0">
                <a:solidFill>
                  <a:prstClr val="black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99878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6473" y="21459"/>
            <a:ext cx="3699057" cy="254952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847528" y="2708920"/>
            <a:ext cx="849694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prstClr val="black"/>
                </a:solidFill>
              </a:rPr>
              <a:t>Subjectivist + Positivist</a:t>
            </a:r>
          </a:p>
          <a:p>
            <a:pPr algn="ctr"/>
            <a:r>
              <a:rPr lang="en-GB" sz="1400" b="1" dirty="0">
                <a:solidFill>
                  <a:prstClr val="black"/>
                </a:solidFill>
              </a:rPr>
              <a:t>“The Theoretical Physicist”</a:t>
            </a:r>
          </a:p>
          <a:p>
            <a:pPr marL="0" lvl="1" algn="ctr"/>
            <a:r>
              <a:rPr lang="en-GB" sz="1400" i="1" dirty="0">
                <a:solidFill>
                  <a:prstClr val="black"/>
                </a:solidFill>
              </a:rPr>
              <a:t>“There is no ‘right’ or ‘wrong’ answer to this question, but I can gain knowledge through analysing and measuring what has </a:t>
            </a:r>
            <a:r>
              <a:rPr lang="en-GB" sz="1400" i="1" dirty="0">
                <a:solidFill>
                  <a:prstClr val="black"/>
                </a:solidFill>
              </a:rPr>
              <a:t>happened/is </a:t>
            </a:r>
            <a:r>
              <a:rPr lang="en-GB" sz="1400" i="1" dirty="0">
                <a:solidFill>
                  <a:prstClr val="black"/>
                </a:solidFill>
              </a:rPr>
              <a:t>happening</a:t>
            </a:r>
            <a:r>
              <a:rPr lang="en-GB" sz="1400" i="1" dirty="0">
                <a:solidFill>
                  <a:prstClr val="black"/>
                </a:solidFill>
              </a:rPr>
              <a:t>.”</a:t>
            </a:r>
          </a:p>
          <a:p>
            <a:pPr marL="0" lvl="1" algn="ctr"/>
            <a:endParaRPr lang="en-GB" sz="1400" dirty="0">
              <a:solidFill>
                <a:prstClr val="black"/>
              </a:solidFill>
            </a:endParaRPr>
          </a:p>
          <a:p>
            <a:pPr marL="0" lvl="1" algn="ctr"/>
            <a:endParaRPr lang="en-GB" sz="1400" dirty="0">
              <a:solidFill>
                <a:prstClr val="black"/>
              </a:solidFill>
            </a:endParaRP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Believes there is no single, objective ‘reality’ and that there is no such thing as ‘right’ or ‘wrong’ – everything comes through the lens of experience and perception, and can only be understood in this way. 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Also believes that in order to </a:t>
            </a:r>
            <a:r>
              <a:rPr lang="en-GB" sz="1400" dirty="0">
                <a:solidFill>
                  <a:prstClr val="black"/>
                </a:solidFill>
              </a:rPr>
              <a:t>UNDERSTAND these </a:t>
            </a:r>
            <a:r>
              <a:rPr lang="en-GB" sz="1400" dirty="0">
                <a:solidFill>
                  <a:prstClr val="black"/>
                </a:solidFill>
              </a:rPr>
              <a:t>things, we must test, measure, gauge, and ‘discover’. </a:t>
            </a:r>
            <a:endParaRPr lang="en-GB" sz="1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658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61713"/>
            <a:ext cx="8229600" cy="1143000"/>
          </a:xfrm>
        </p:spPr>
        <p:txBody>
          <a:bodyPr/>
          <a:lstStyle/>
          <a:p>
            <a:r>
              <a:rPr lang="en-GB" dirty="0" smtClean="0"/>
              <a:t>Who are you…?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005" y="3728349"/>
            <a:ext cx="2172674" cy="170192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625" y="1541140"/>
            <a:ext cx="2168915" cy="144449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3129" y="3704526"/>
            <a:ext cx="2127410" cy="17019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8089" y="1541140"/>
            <a:ext cx="2171591" cy="1444496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5339916" y="111238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Objectivist</a:t>
            </a:r>
            <a:endParaRPr lang="en-GB" b="1" dirty="0">
              <a:solidFill>
                <a:srgbClr val="00B0F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286452" y="5378851"/>
            <a:ext cx="1475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Subjectivist</a:t>
            </a:r>
            <a:endParaRPr lang="en-GB" b="1" dirty="0">
              <a:solidFill>
                <a:srgbClr val="00B0F0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503131" y="3172326"/>
            <a:ext cx="1249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Positivist</a:t>
            </a:r>
            <a:endParaRPr lang="en-GB" b="1" dirty="0">
              <a:solidFill>
                <a:srgbClr val="00B0F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9059679" y="3172326"/>
            <a:ext cx="1611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00B0F0"/>
                </a:solidFill>
              </a:rPr>
              <a:t>Interpretivist</a:t>
            </a:r>
            <a:endParaRPr lang="en-GB" b="1" dirty="0">
              <a:solidFill>
                <a:srgbClr val="00B0F0"/>
              </a:solidFill>
            </a:endParaRPr>
          </a:p>
        </p:txBody>
      </p:sp>
      <p:cxnSp>
        <p:nvCxnSpPr>
          <p:cNvPr id="14" name="Straight Arrow Connector 13"/>
          <p:cNvCxnSpPr>
            <a:stCxn id="17" idx="2"/>
            <a:endCxn id="21" idx="0"/>
          </p:cNvCxnSpPr>
          <p:nvPr/>
        </p:nvCxnSpPr>
        <p:spPr>
          <a:xfrm>
            <a:off x="6023992" y="1481713"/>
            <a:ext cx="0" cy="3897139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22" idx="3"/>
            <a:endCxn id="25" idx="1"/>
          </p:cNvCxnSpPr>
          <p:nvPr/>
        </p:nvCxnSpPr>
        <p:spPr>
          <a:xfrm>
            <a:off x="2753129" y="3356992"/>
            <a:ext cx="6306550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3506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paradigm…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 you think some of these combinations are more or less common?</a:t>
            </a:r>
          </a:p>
          <a:p>
            <a:r>
              <a:rPr lang="en-GB" dirty="0" smtClean="0"/>
              <a:t>Which ones?</a:t>
            </a:r>
          </a:p>
          <a:p>
            <a:r>
              <a:rPr lang="en-GB" dirty="0" smtClean="0"/>
              <a:t>Why?</a:t>
            </a:r>
          </a:p>
          <a:p>
            <a:r>
              <a:rPr lang="en-GB" dirty="0" smtClean="0"/>
              <a:t>Do you think you can ever TRULY subscribe to an epistemological position that seems ‘contrary’ to your ontological beliefs?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6429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20608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 few things to remember about ontological and epistemological positions….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3831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/>
              <a:t>Both epistemological </a:t>
            </a:r>
            <a:r>
              <a:rPr lang="en-GB" sz="3600" dirty="0"/>
              <a:t>and ontological positions exist on a </a:t>
            </a:r>
            <a:r>
              <a:rPr lang="en-GB" sz="3600" b="1" dirty="0"/>
              <a:t>continuum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624" y="2285828"/>
            <a:ext cx="4381500" cy="3286125"/>
          </a:xfrm>
          <a:prstGeom prst="rect">
            <a:avLst/>
          </a:prstGeom>
        </p:spPr>
      </p:pic>
      <p:sp>
        <p:nvSpPr>
          <p:cNvPr id="5" name="Cloud Callout 4"/>
          <p:cNvSpPr/>
          <p:nvPr/>
        </p:nvSpPr>
        <p:spPr>
          <a:xfrm>
            <a:off x="7392144" y="1700808"/>
            <a:ext cx="3024336" cy="1944216"/>
          </a:xfrm>
          <a:prstGeom prst="cloudCallout">
            <a:avLst>
              <a:gd name="adj1" fmla="val -56515"/>
              <a:gd name="adj2" fmla="val 302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prstClr val="white"/>
                </a:solidFill>
              </a:rPr>
              <a:t>You don’t necessarily have to fall at one extreme or the other – very few people do</a:t>
            </a:r>
            <a:endParaRPr lang="en-GB" sz="14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109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8071" y="2996953"/>
            <a:ext cx="4255861" cy="2659913"/>
          </a:xfrm>
          <a:prstGeom prst="rect">
            <a:avLst/>
          </a:prstGeom>
        </p:spPr>
      </p:pic>
      <p:sp>
        <p:nvSpPr>
          <p:cNvPr id="4" name="Cloud Callout 3"/>
          <p:cNvSpPr/>
          <p:nvPr/>
        </p:nvSpPr>
        <p:spPr>
          <a:xfrm>
            <a:off x="4940178" y="1556792"/>
            <a:ext cx="3528392" cy="158417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prstClr val="white"/>
                </a:solidFill>
              </a:rPr>
              <a:t>As long as you accept that your underlying beliefs will always have an impact on the research you do, and must be acknowledged</a:t>
            </a:r>
            <a:endParaRPr lang="en-GB" sz="1400" dirty="0">
              <a:solidFill>
                <a:prstClr val="white"/>
              </a:solidFill>
            </a:endParaRPr>
          </a:p>
        </p:txBody>
      </p:sp>
      <p:sp>
        <p:nvSpPr>
          <p:cNvPr id="5" name="Oval Callout 4"/>
          <p:cNvSpPr/>
          <p:nvPr/>
        </p:nvSpPr>
        <p:spPr>
          <a:xfrm>
            <a:off x="2117124" y="3068960"/>
            <a:ext cx="2736304" cy="1584176"/>
          </a:xfrm>
          <a:prstGeom prst="wedgeEllipseCallout">
            <a:avLst>
              <a:gd name="adj1" fmla="val 56238"/>
              <a:gd name="adj2" fmla="val 391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prstClr val="white"/>
                </a:solidFill>
              </a:rPr>
              <a:t>There’s nothing to stop you changing up your perspective to fit the situation!</a:t>
            </a:r>
            <a:endParaRPr lang="en-GB" sz="1400" dirty="0">
              <a:solidFill>
                <a:prstClr val="white"/>
              </a:solidFill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914364" y="265212"/>
            <a:ext cx="8363272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prstClr val="black"/>
                </a:solidFill>
              </a:rPr>
              <a:t>You aren’t ‘stuck’ working from one ontological and epistemological position.</a:t>
            </a:r>
          </a:p>
        </p:txBody>
      </p:sp>
    </p:spTree>
    <p:extLst>
      <p:ext uri="{BB962C8B-B14F-4D97-AF65-F5344CB8AC3E}">
        <p14:creationId xmlns:p14="http://schemas.microsoft.com/office/powerpoint/2010/main" val="865706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912" y="2564905"/>
            <a:ext cx="4762500" cy="296227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1981200" y="274638"/>
            <a:ext cx="8229600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prstClr val="black"/>
                </a:solidFill>
              </a:rPr>
              <a:t>There’s rarely one ‘correct’ ontological and/or epistemological position that fits a research situation.</a:t>
            </a:r>
          </a:p>
        </p:txBody>
      </p:sp>
      <p:sp>
        <p:nvSpPr>
          <p:cNvPr id="4" name="Cloud Callout 3"/>
          <p:cNvSpPr/>
          <p:nvPr/>
        </p:nvSpPr>
        <p:spPr>
          <a:xfrm>
            <a:off x="1740024" y="1916832"/>
            <a:ext cx="3779912" cy="2664296"/>
          </a:xfrm>
          <a:prstGeom prst="cloudCallout">
            <a:avLst>
              <a:gd name="adj1" fmla="val 56776"/>
              <a:gd name="adj2" fmla="val 381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</a:rPr>
              <a:t>The choices you make (and your natural inclinations) will affect the research, but there is a lot of valid knowledge out there to find!</a:t>
            </a:r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9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188640"/>
            <a:ext cx="8229600" cy="185821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only bad paradigm is an unacknowledged/improperly acknowledged paradigm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9577" y="2924944"/>
            <a:ext cx="4029075" cy="2609850"/>
          </a:xfrm>
          <a:prstGeom prst="rect">
            <a:avLst/>
          </a:prstGeom>
        </p:spPr>
      </p:pic>
      <p:sp>
        <p:nvSpPr>
          <p:cNvPr id="4" name="Cloud Callout 3"/>
          <p:cNvSpPr/>
          <p:nvPr/>
        </p:nvSpPr>
        <p:spPr>
          <a:xfrm>
            <a:off x="6240016" y="2132856"/>
            <a:ext cx="4125144" cy="3024336"/>
          </a:xfrm>
          <a:prstGeom prst="cloudCallout">
            <a:avLst>
              <a:gd name="adj1" fmla="val -68171"/>
              <a:gd name="adj2" fmla="val -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</a:rPr>
              <a:t>Your perspective isn’t ‘right’ or ‘wrong’, it just IS. The only way to make it wrong is to fail to acknowledge it, or to acknowledge it inaccurately/untruthfully</a:t>
            </a:r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7728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paradigm…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we’ve linked our epistemological and ontological positions, how do we identify a methodology that suits our pursuit of knowledge?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292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Choosing a methodology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 smtClean="0"/>
              <a:t>Quantitative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174876"/>
            <a:ext cx="4040188" cy="1254125"/>
          </a:xfrm>
        </p:spPr>
        <p:txBody>
          <a:bodyPr/>
          <a:lstStyle/>
          <a:p>
            <a:r>
              <a:rPr lang="en-GB" dirty="0" smtClean="0"/>
              <a:t>Almost always linked to a </a:t>
            </a:r>
            <a:r>
              <a:rPr lang="en-GB" b="1" dirty="0" smtClean="0"/>
              <a:t>positivist</a:t>
            </a:r>
            <a:r>
              <a:rPr lang="en-GB" dirty="0" smtClean="0"/>
              <a:t> epistemology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Qualitative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9026" y="2174876"/>
            <a:ext cx="4041775" cy="1254125"/>
          </a:xfrm>
        </p:spPr>
        <p:txBody>
          <a:bodyPr/>
          <a:lstStyle/>
          <a:p>
            <a:r>
              <a:rPr lang="en-GB" dirty="0" smtClean="0"/>
              <a:t>Almost always linked to an </a:t>
            </a:r>
            <a:r>
              <a:rPr lang="en-GB" b="1" dirty="0" err="1" smtClean="0"/>
              <a:t>interpretivist</a:t>
            </a:r>
            <a:r>
              <a:rPr lang="en-GB" dirty="0" smtClean="0"/>
              <a:t> epistemology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8156" y="3573017"/>
            <a:ext cx="4395688" cy="1683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826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Choosing a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While a research project usually has a primary methodology (and that primary methodology is linked to the epistemological position of the researcher…) a great many research projects utilise </a:t>
            </a:r>
            <a:r>
              <a:rPr lang="en-GB" b="1" dirty="0" smtClean="0"/>
              <a:t>mixed methodologies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72519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Mixed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mixed methodology study is just what it sounds like: using a mix of qualitative and quantitative methodologies</a:t>
            </a:r>
          </a:p>
          <a:p>
            <a:r>
              <a:rPr lang="en-GB" dirty="0" smtClean="0"/>
              <a:t>Why might this be useful in a research or project context?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292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79576" y="332656"/>
            <a:ext cx="748883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solidFill>
                  <a:prstClr val="black"/>
                </a:solidFill>
              </a:rPr>
              <a:t>Activity!</a:t>
            </a:r>
          </a:p>
          <a:p>
            <a:pPr algn="ctr"/>
            <a:endParaRPr lang="en-GB" sz="1200" dirty="0">
              <a:solidFill>
                <a:prstClr val="black"/>
              </a:solidFill>
            </a:endParaRPr>
          </a:p>
          <a:p>
            <a:pPr algn="ctr"/>
            <a:r>
              <a:rPr lang="en-GB" sz="3200" dirty="0">
                <a:solidFill>
                  <a:prstClr val="black"/>
                </a:solidFill>
              </a:rPr>
              <a:t>Identify ‘What research can [X] do?’</a:t>
            </a:r>
            <a:endParaRPr lang="en-GB" sz="3200" dirty="0">
              <a:solidFill>
                <a:prstClr val="black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711624" y="2420889"/>
            <a:ext cx="662473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prstClr val="black"/>
                </a:solidFill>
              </a:rPr>
              <a:t>Identify a ‘research question’ and give a brief outline of what methods the character could use to answer that question, based upon the ontological, epistemological, and methodological positions given on the card. </a:t>
            </a:r>
          </a:p>
          <a:p>
            <a:pPr marL="285750" indent="-285750">
              <a:buFontTx/>
              <a:buChar char="-"/>
            </a:pPr>
            <a:endParaRPr lang="en-GB" sz="1600" dirty="0">
              <a:solidFill>
                <a:prstClr val="black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prstClr val="black"/>
                </a:solidFill>
              </a:rPr>
              <a:t>You must select three cards.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prstClr val="black"/>
                </a:solidFill>
              </a:rPr>
              <a:t>You </a:t>
            </a:r>
            <a:r>
              <a:rPr lang="en-GB" sz="1600" dirty="0">
                <a:solidFill>
                  <a:prstClr val="black"/>
                </a:solidFill>
              </a:rPr>
              <a:t>must have at least one of each ontological </a:t>
            </a:r>
            <a:r>
              <a:rPr lang="en-GB" sz="1600" dirty="0">
                <a:solidFill>
                  <a:prstClr val="black"/>
                </a:solidFill>
              </a:rPr>
              <a:t>position.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prstClr val="black"/>
                </a:solidFill>
              </a:rPr>
              <a:t>You must have at least one of each epistemological position.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prstClr val="black"/>
                </a:solidFill>
              </a:rPr>
              <a:t>You must have at least one of each methodology.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prstClr val="black"/>
                </a:solidFill>
              </a:rPr>
              <a:t>You may not use the same research method twice.</a:t>
            </a:r>
            <a:endParaRPr lang="en-GB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43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Make the connections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Reflect on the reading you did for Day 1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ake </a:t>
            </a:r>
            <a:r>
              <a:rPr lang="en-GB" dirty="0"/>
              <a:t>some time to think about what field of research the author is most interested in, and how that field of research might influence the methods focused on in the </a:t>
            </a:r>
            <a:r>
              <a:rPr lang="en-GB" dirty="0" smtClean="0"/>
              <a:t>text</a:t>
            </a:r>
          </a:p>
          <a:p>
            <a:pPr lvl="1"/>
            <a:r>
              <a:rPr lang="en-GB" dirty="0" smtClean="0"/>
              <a:t>What does this say about research paradigms and their influence?</a:t>
            </a:r>
          </a:p>
          <a:p>
            <a:pPr lvl="1"/>
            <a:r>
              <a:rPr lang="en-GB" dirty="0" smtClean="0"/>
              <a:t>What might this mean for your own engagement with research?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19833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Review Ontology, Epistemology, Methodology, and Research Paradigms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28801"/>
            <a:ext cx="8229600" cy="4032447"/>
          </a:xfrm>
        </p:spPr>
        <p:txBody>
          <a:bodyPr>
            <a:normAutofit fontScale="40000" lnSpcReduction="20000"/>
          </a:bodyPr>
          <a:lstStyle/>
          <a:p>
            <a:r>
              <a:rPr lang="en-GB" dirty="0"/>
              <a:t>Cohen, L., </a:t>
            </a:r>
            <a:r>
              <a:rPr lang="en-GB" dirty="0" err="1"/>
              <a:t>Manion</a:t>
            </a:r>
            <a:r>
              <a:rPr lang="en-GB" dirty="0"/>
              <a:t>, L. and Morrison, K. (2011) </a:t>
            </a:r>
            <a:r>
              <a:rPr lang="en-GB" i="1" dirty="0"/>
              <a:t>Research Methods in Education.</a:t>
            </a:r>
            <a:r>
              <a:rPr lang="en-GB" dirty="0"/>
              <a:t> Abingdon: Routledge.</a:t>
            </a:r>
          </a:p>
          <a:p>
            <a:pPr lvl="1"/>
            <a:r>
              <a:rPr lang="en-GB" dirty="0" smtClean="0"/>
              <a:t>Chapter 1 (p. 3-30)</a:t>
            </a:r>
          </a:p>
          <a:p>
            <a:r>
              <a:rPr lang="en-GB" dirty="0" err="1"/>
              <a:t>Costley</a:t>
            </a:r>
            <a:r>
              <a:rPr lang="en-GB" dirty="0"/>
              <a:t>, C., Elliott, G., and Paul Gibbs (2012) </a:t>
            </a:r>
            <a:r>
              <a:rPr lang="en-GB" i="1" dirty="0"/>
              <a:t>Doing Work Based Research, Approaches to Enquiry for Insider-Researchers.</a:t>
            </a:r>
            <a:r>
              <a:rPr lang="en-GB" dirty="0"/>
              <a:t> London: Sage. </a:t>
            </a:r>
          </a:p>
          <a:p>
            <a:pPr lvl="1"/>
            <a:r>
              <a:rPr lang="en-GB" dirty="0" smtClean="0"/>
              <a:t>Chapter 2 (p. 8-24)</a:t>
            </a:r>
          </a:p>
          <a:p>
            <a:r>
              <a:rPr lang="en-GB" dirty="0"/>
              <a:t>Gill, J and Phil Johnson, (2012) </a:t>
            </a:r>
            <a:r>
              <a:rPr lang="en-GB" i="1" dirty="0"/>
              <a:t>Research Methods for Managers</a:t>
            </a:r>
            <a:r>
              <a:rPr lang="en-GB" dirty="0"/>
              <a:t>. (4th </a:t>
            </a:r>
            <a:r>
              <a:rPr lang="en-GB" dirty="0" err="1"/>
              <a:t>ed</a:t>
            </a:r>
            <a:r>
              <a:rPr lang="en-GB" dirty="0"/>
              <a:t>) London: Sage.</a:t>
            </a:r>
          </a:p>
          <a:p>
            <a:pPr lvl="1"/>
            <a:r>
              <a:rPr lang="en-GB" dirty="0" smtClean="0"/>
              <a:t>Chapter 3 (p. 38-68)</a:t>
            </a:r>
          </a:p>
          <a:p>
            <a:pPr lvl="1"/>
            <a:r>
              <a:rPr lang="en-GB" dirty="0" smtClean="0"/>
              <a:t>Part III (p. 185-213)</a:t>
            </a:r>
          </a:p>
          <a:p>
            <a:endParaRPr lang="en-GB" dirty="0"/>
          </a:p>
          <a:p>
            <a:r>
              <a:rPr lang="en-GB" dirty="0"/>
              <a:t>Davies, M.B., (2007) </a:t>
            </a:r>
            <a:r>
              <a:rPr lang="en-GB" i="1" dirty="0"/>
              <a:t>Doing a Successful Research Project - Using Qualitative and Quantitative Methods</a:t>
            </a:r>
            <a:r>
              <a:rPr lang="en-GB" dirty="0"/>
              <a:t>. London: Palgrave.</a:t>
            </a:r>
          </a:p>
          <a:p>
            <a:pPr lvl="1"/>
            <a:r>
              <a:rPr lang="en-GB" dirty="0" smtClean="0"/>
              <a:t>Chapter 2 (p. 17-34)</a:t>
            </a:r>
          </a:p>
          <a:p>
            <a:r>
              <a:rPr lang="en-GB" dirty="0" err="1"/>
              <a:t>Easterby</a:t>
            </a:r>
            <a:r>
              <a:rPr lang="en-GB" dirty="0"/>
              <a:t>-Smith, M., Thorpe, R., and Jackson, P., (2012) </a:t>
            </a:r>
            <a:r>
              <a:rPr lang="en-GB" i="1" dirty="0"/>
              <a:t>Management</a:t>
            </a:r>
            <a:r>
              <a:rPr lang="en-GB" dirty="0"/>
              <a:t> </a:t>
            </a:r>
            <a:r>
              <a:rPr lang="en-GB" i="1" dirty="0"/>
              <a:t>Research.</a:t>
            </a:r>
            <a:r>
              <a:rPr lang="en-GB" dirty="0"/>
              <a:t> (4th </a:t>
            </a:r>
            <a:r>
              <a:rPr lang="en-GB" dirty="0" err="1"/>
              <a:t>ed</a:t>
            </a:r>
            <a:r>
              <a:rPr lang="en-GB" dirty="0"/>
              <a:t>) London: Sage.</a:t>
            </a:r>
          </a:p>
          <a:p>
            <a:pPr lvl="1"/>
            <a:r>
              <a:rPr lang="en-GB" dirty="0" smtClean="0"/>
              <a:t>Chapter 1 (p. 1-12)</a:t>
            </a:r>
          </a:p>
          <a:p>
            <a:r>
              <a:rPr lang="en-GB" dirty="0" err="1"/>
              <a:t>Gray</a:t>
            </a:r>
            <a:r>
              <a:rPr lang="en-GB" dirty="0"/>
              <a:t>, D. E. (2004). </a:t>
            </a:r>
            <a:r>
              <a:rPr lang="en-GB" i="1" dirty="0"/>
              <a:t>Doing Research in the Real World</a:t>
            </a:r>
            <a:r>
              <a:rPr lang="en-GB" dirty="0"/>
              <a:t>. London: Sage.</a:t>
            </a:r>
          </a:p>
          <a:p>
            <a:pPr lvl="1"/>
            <a:r>
              <a:rPr lang="en-GB" dirty="0" smtClean="0"/>
              <a:t>Chapter 2 (p. 15-34)</a:t>
            </a:r>
          </a:p>
          <a:p>
            <a:r>
              <a:rPr lang="en-GB" dirty="0"/>
              <a:t>Reason, P. and Bradbury, H. (2001) </a:t>
            </a:r>
            <a:r>
              <a:rPr lang="en-GB" i="1" dirty="0"/>
              <a:t>Handbook of Action Research:  Participative</a:t>
            </a:r>
            <a:r>
              <a:rPr lang="en-GB" dirty="0"/>
              <a:t> </a:t>
            </a:r>
            <a:r>
              <a:rPr lang="en-GB" i="1" dirty="0"/>
              <a:t>Inquiry and Practice</a:t>
            </a:r>
            <a:r>
              <a:rPr lang="en-GB" dirty="0"/>
              <a:t>. London: Sage.</a:t>
            </a:r>
          </a:p>
          <a:p>
            <a:pPr lvl="1"/>
            <a:r>
              <a:rPr lang="en-GB" dirty="0" smtClean="0"/>
              <a:t>Part 1 (p. 15-156)</a:t>
            </a:r>
          </a:p>
          <a:p>
            <a:r>
              <a:rPr lang="en-GB" dirty="0" err="1"/>
              <a:t>Walliman</a:t>
            </a:r>
            <a:r>
              <a:rPr lang="en-GB" dirty="0"/>
              <a:t>, N. (2001) </a:t>
            </a:r>
            <a:r>
              <a:rPr lang="en-GB" i="1" dirty="0"/>
              <a:t>Your Research Project: A step-by-step guide for the first-time researcher.</a:t>
            </a:r>
            <a:r>
              <a:rPr lang="en-GB" dirty="0"/>
              <a:t> London: Sage  </a:t>
            </a:r>
          </a:p>
          <a:p>
            <a:pPr lvl="1"/>
            <a:r>
              <a:rPr lang="en-GB" dirty="0" smtClean="0"/>
              <a:t>Chapter 2 (p. 57-86)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058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9C0EEED0-D5DB-4864-AA68-29557FF31F84}" vid="{7C4D611D-874A-4BED-89F1-733731A5EEB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1302</Words>
  <Application>Microsoft Office PowerPoint</Application>
  <PresentationFormat>Widescreen</PresentationFormat>
  <Paragraphs>113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Calibri Light</vt:lpstr>
      <vt:lpstr>Myriad Pro</vt:lpstr>
      <vt:lpstr>Office Theme</vt:lpstr>
      <vt:lpstr>20140311PresentationUWTSDTemplate</vt:lpstr>
      <vt:lpstr>PowerPoint Presentation</vt:lpstr>
      <vt:lpstr>Research Paradigms</vt:lpstr>
      <vt:lpstr>Building a paradigm</vt:lpstr>
      <vt:lpstr>PowerPoint Presentation</vt:lpstr>
      <vt:lpstr>Building a paradigm…</vt:lpstr>
      <vt:lpstr>PowerPoint Presentation</vt:lpstr>
      <vt:lpstr>PowerPoint Presentation</vt:lpstr>
      <vt:lpstr>PowerPoint Presentation</vt:lpstr>
      <vt:lpstr>PowerPoint Presentation</vt:lpstr>
      <vt:lpstr>Who are you…?</vt:lpstr>
      <vt:lpstr>Building a paradigm…</vt:lpstr>
      <vt:lpstr>A few things to remember about ontological and epistemological positions….</vt:lpstr>
      <vt:lpstr>Both epistemological and ontological positions exist on a continuum</vt:lpstr>
      <vt:lpstr>PowerPoint Presentation</vt:lpstr>
      <vt:lpstr>PowerPoint Presentation</vt:lpstr>
      <vt:lpstr>The only bad paradigm is an unacknowledged/improperly acknowledged paradigm</vt:lpstr>
      <vt:lpstr>Building a paradigm…</vt:lpstr>
      <vt:lpstr>Choosing a methodology</vt:lpstr>
      <vt:lpstr>Choosing a methodology</vt:lpstr>
      <vt:lpstr>Mixed Methodology</vt:lpstr>
      <vt:lpstr>PowerPoint Presentation</vt:lpstr>
      <vt:lpstr>Make the connections</vt:lpstr>
      <vt:lpstr>Review Ontology, Epistemology, Methodology, and Research Paradigms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 O'connor</dc:creator>
  <cp:lastModifiedBy>Mair O'connor</cp:lastModifiedBy>
  <cp:revision>1</cp:revision>
  <dcterms:created xsi:type="dcterms:W3CDTF">2018-03-29T11:29:12Z</dcterms:created>
  <dcterms:modified xsi:type="dcterms:W3CDTF">2018-03-29T11:29:23Z</dcterms:modified>
</cp:coreProperties>
</file>