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9" r:id="rId4"/>
    <p:sldId id="261" r:id="rId5"/>
    <p:sldId id="294" r:id="rId6"/>
    <p:sldId id="260" r:id="rId7"/>
    <p:sldId id="295" r:id="rId8"/>
    <p:sldId id="267" r:id="rId9"/>
    <p:sldId id="269" r:id="rId10"/>
    <p:sldId id="271" r:id="rId11"/>
    <p:sldId id="262" r:id="rId12"/>
    <p:sldId id="275" r:id="rId13"/>
    <p:sldId id="277" r:id="rId14"/>
    <p:sldId id="279" r:id="rId15"/>
    <p:sldId id="283" r:id="rId16"/>
    <p:sldId id="289" r:id="rId17"/>
    <p:sldId id="285" r:id="rId18"/>
    <p:sldId id="287" r:id="rId19"/>
    <p:sldId id="292" r:id="rId20"/>
    <p:sldId id="29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31F94A-DC3D-45CD-A2A2-3AA697DDBB58}" v="125" dt="2022-08-12T22:36:26.1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60"/>
  </p:normalViewPr>
  <p:slideViewPr>
    <p:cSldViewPr snapToGrid="0">
      <p:cViewPr varScale="1">
        <p:scale>
          <a:sx n="84" d="100"/>
          <a:sy n="84" d="100"/>
        </p:scale>
        <p:origin x="35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9766DE-81A2-4635-B6BA-B5E92949563D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817B1-1143-45A5-8F95-CB58222879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447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17D00-9EAC-41AD-8228-1C106541ADA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286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13e361a0fc1_2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g13e361a0fc1_2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3e361a0fc1_2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g13e361a0fc1_2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3e361a0fc1_2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g13e361a0fc1_2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81562-2E3A-1A1B-01C2-4F9740C58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3D8664-37A3-18F0-754D-68B8BFF3E3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17A37-1851-2914-ADC2-603D7378E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376C76-DA94-84A6-E285-F8CA2A0C7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3BC8C-DC5B-2E2C-2613-C4C5C457F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44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4D2A7-6657-3A81-EAA5-8202CC66D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7D739-8007-35DB-E967-503E24D7B1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244F6-0867-2AC4-8E14-7D65450CA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51468-474D-7BB7-78EB-6C36F4A3F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3C11A-5806-BCB6-8A31-7387AE4DA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36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C031A-AC4B-3953-139B-E57ED86D0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F47783-749F-93D7-ABCF-9BDE299613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F7A11-5BD5-87D3-4E79-BE361E3B9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4AF47-43B3-D7CE-0AEB-C44D20939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C9767E-1F33-FB28-1D15-0B08385A4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076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5A6E9-8A60-4737-E1D5-B33177825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75485-EFB7-024A-E965-AB1273ABB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2661FE-B390-079F-08C1-397E4C531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FC187B-6DD5-D42F-481C-A0E450D28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457CCA-6388-F698-B00A-54D3DF36C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FF0171-5B1A-AD6E-2901-EA145B930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938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5BEB0-C81E-C056-6BDE-DCB9F2811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D2EE9-ABC4-5718-0734-08C5BABF7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8580EE-253C-AA83-0629-451ED8E2E8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78168E-6F5D-B24A-828A-CE17EAFDF2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0E3C25-D1C9-0E47-0F68-5549F8D3AE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166F75-9284-7360-CBD6-92C890A69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67F3D4-6E48-C125-B699-B22F06234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98926C-D8AC-B4F4-216A-946C7B37D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428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AE162-2400-D194-D538-8C357D91E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1E2348-5E63-C9E5-BADA-C6DFCFB92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963161-83C3-BDE4-EBF2-5DAB5C359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AF4CD7-1F83-2AE8-1BF0-0A2FCA7E1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365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A22BBE-3EBB-F971-1DA6-B9707F341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CE4B14-CB95-34B2-4214-55C7757A3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4822A-A646-2E41-68B2-A0FF1240A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05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B77C9-C47A-783E-32FF-1F2D709E2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74B81-8A2F-0536-94DB-0D66A5BCCE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5444A0-C25F-F5DF-EE33-F425CBB5FB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D65B91-A78A-1DC5-0BBE-7A2A206B7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DC11D6-5581-9217-1735-C913C1D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9780F-3525-79D7-5122-944FB418B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05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D2AAD-A9C8-F104-EDC1-17F8CE483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E35F40-1100-9ADD-C264-1862D2187A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CEFEBC-04AC-4AA8-C7A2-8BB6AC906B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963B5A-F8E7-22D7-955B-47895767D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0EEF58-F8A4-8438-73BF-883450BF4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7EF9E2-1C27-5A6D-4713-2056FC30C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665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89B5B-2A31-F61B-8E70-B8A8DBC84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E773F4-4E7F-1202-681F-4726D0DCF7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40965-0642-0FBC-995D-F14A2EADF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F021C7-D542-553B-E399-8271478AE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15AD25-A959-E97E-83F3-403C94194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057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82F739-5B00-86AD-CCF0-5DD86F60E9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522035-2AD8-2C18-8CB7-8CCED74417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DA9AA2-20C0-F652-D8AA-80EBB8004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CEC70-F663-4C53-9F96-500993F19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FFF5EF-7119-97D4-3BB8-9E8A2F01B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972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FFFCF8-CDEF-B4D0-EE52-CC8F0E0C7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9571D8-BD87-DC86-4FBA-1A5BD42D0E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915D4-2A06-10FA-E339-1A8DE45042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DA4FD-F944-4626-BE00-81886FFA5A72}" type="datetimeFigureOut">
              <a:rPr lang="en-GB" smtClean="0"/>
              <a:t>13/08/2022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D044E-8D5E-75B4-C0FF-37AA9469D2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023B4-3CF9-F8E9-8CE3-529B1817CB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F9CD2-E31F-439B-9E39-2B43A5FC8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63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eethub.bnext.com.tw/digital-media-services-the-fast-growing-online-deal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cbay.news/2021/06/10/personalized-digital-communications-coach-poised-raises-us-4-5m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achelmarsdenwords.wordpress.com/2014/12/16/cpd-learning-teaching-strategies-at-loughborough-university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outreach.org/articles/xai-ews-explainable-ai-model-predicting-acute-critical-illness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olicyoptions.irpp.org/magazines/june-2021/how-to-ensure-immigrants-reap-the-benefits-of-digital-health-technologies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ed.ac.uk/digitalcitizen/2020/03/18/digital-communities-trying-times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fotecarios.com/decalogo-de-un-archivista-integro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degena.com/3-ways-to-monitor-data-usage-windows-10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rp.org/journal/paperinformation.aspx?paperid=97931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cn.org.uk/clinical-topics/eHealth/Digital-skills/Digital-skills-communication" TargetMode="External"/><Relationship Id="rId7" Type="http://schemas.openxmlformats.org/officeDocument/2006/relationships/hyperlink" Target="http://usj.sagepub.com/cgi/content/refs/42/2/191" TargetMode="External"/><Relationship Id="rId2" Type="http://schemas.openxmlformats.org/officeDocument/2006/relationships/hyperlink" Target="https://www.emerald.com/insight/content/doi/10.1108/02635570510575225/full/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cn.org.uk/professional-development/publications/PUB-006129" TargetMode="External"/><Relationship Id="rId5" Type="http://schemas.openxmlformats.org/officeDocument/2006/relationships/hyperlink" Target="https://www.microsoft.com/en-us/digital-literacy" TargetMode="External"/><Relationship Id="rId4" Type="http://schemas.openxmlformats.org/officeDocument/2006/relationships/hyperlink" Target="https://blog.bit.ai/how-digital-collaboration-workplace-improves-workflows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.manchester.ac.uk/portal/en/publications/user-participation-in-enterprise-system-implementation-a-multiview-analysis(40405c59-6f69-439d-815a-ad8f7dedd523).html" TargetMode="External"/><Relationship Id="rId2" Type="http://schemas.openxmlformats.org/officeDocument/2006/relationships/hyperlink" Target="https://digitalcapabilitytoolkit.wp.derby.ac.uk/introduction-communication-collaboration-participa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esternsydney.edu.au/studysmart/home/study_skills_guides/digital_literacy/what_is_digital_literac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778F7-DEDE-286C-01EF-A4F27B09BB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1729" y="647539"/>
            <a:ext cx="9144000" cy="4953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Skill And Research Methods</a:t>
            </a:r>
            <a:endParaRPr lang="en-GB" sz="36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63E79-9CFC-912D-C405-2D75416C9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2885" y="2555582"/>
            <a:ext cx="7326085" cy="3393461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code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:	LCH4002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leader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:	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Amitave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Banik</a:t>
            </a:r>
            <a:b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Name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:	Chanthy Khuon</a:t>
            </a:r>
            <a:b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ID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: 	212753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b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Topic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:	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of Digital Communication, Collaboration and Participation.</a:t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b="1" dirty="0"/>
          </a:p>
        </p:txBody>
      </p:sp>
      <p:pic>
        <p:nvPicPr>
          <p:cNvPr id="10" name="Picture 9" descr="Application, icon&#10;&#10;Description automatically generated">
            <a:extLst>
              <a:ext uri="{FF2B5EF4-FFF2-40B4-BE49-F238E27FC236}">
                <a16:creationId xmlns:a16="http://schemas.microsoft.com/office/drawing/2014/main" id="{6F81ADF4-996F-AE16-97D3-5F66EB7D2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701642" y="1698171"/>
            <a:ext cx="4136571" cy="425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577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21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23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6CE805-D8EF-A66B-F21E-50E685EBF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124" y="310291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Digital Communication, Collaboration And Participation</a:t>
            </a:r>
            <a:endParaRPr lang="en-GB" sz="3600" b="1" dirty="0"/>
          </a:p>
        </p:txBody>
      </p:sp>
      <p:grpSp>
        <p:nvGrpSpPr>
          <p:cNvPr id="38" name="Group 25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BC1E73-7E20-C9A3-7B40-DABA8CAB4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194" y="1543326"/>
            <a:ext cx="5673332" cy="5124175"/>
          </a:xfrm>
        </p:spPr>
        <p:txBody>
          <a:bodyPr>
            <a:normAutofit fontScale="77500" lnSpcReduction="20000"/>
          </a:bodyPr>
          <a:lstStyle/>
          <a:p>
            <a:pPr lvl="0"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digital Communication?</a:t>
            </a:r>
          </a:p>
          <a:p>
            <a:pPr lvl="0"/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digital collaboration?</a:t>
            </a:r>
          </a:p>
          <a:p>
            <a:pPr lvl="0"/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digital participation?</a:t>
            </a:r>
          </a:p>
          <a:p>
            <a:pPr lvl="0"/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in text-based forums ,  online , video, audio, building network through social media.</a:t>
            </a:r>
          </a:p>
          <a:p>
            <a:pPr lvl="0"/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share the images, videos, audio…etc...</a:t>
            </a:r>
          </a:p>
          <a:p>
            <a:pPr lvl="0"/>
            <a:r>
              <a:rPr lang="en-US" sz="35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Know how online networks can help me keep up-to-date on professional issues.</a:t>
            </a:r>
            <a:endParaRPr lang="en-US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F653446-470E-AE9D-C78B-4BBF7EFF3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957" y="2139042"/>
            <a:ext cx="5404757" cy="385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16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DE17B-2BF4-8E02-687D-9500334164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872" y="1796143"/>
            <a:ext cx="6618514" cy="4533220"/>
          </a:xfrm>
        </p:spPr>
        <p:txBody>
          <a:bodyPr>
            <a:normAutofit/>
          </a:bodyPr>
          <a:lstStyle/>
          <a:p>
            <a:pPr lvl="0"/>
            <a:r>
              <a:rPr lang="en-US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Able to build beneficial relationships with people in virtual care environments.</a:t>
            </a:r>
          </a:p>
          <a:p>
            <a:pPr lvl="0"/>
            <a:r>
              <a:rPr lang="en-US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Able to choose an appropriate network for the professional needs.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4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Share the digital materials you have created with others.</a:t>
            </a:r>
          </a:p>
          <a:p>
            <a:pPr algn="l"/>
            <a:r>
              <a:rPr lang="en-US" sz="24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Build an online community.</a:t>
            </a:r>
          </a:p>
          <a:p>
            <a:pPr algn="l"/>
            <a:r>
              <a:rPr lang="en-US" sz="24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Understand how digital content and interactions can influence a person’s behavior.</a:t>
            </a:r>
          </a:p>
          <a:p>
            <a:pPr lvl="0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better way of life living in digital world.</a:t>
            </a:r>
          </a:p>
          <a:p>
            <a:pPr lvl="0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Saving Time-consuming and expenses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l">
              <a:buNone/>
            </a:pPr>
            <a:endParaRPr lang="en-US" b="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 descr="A group of people smiling&#10;&#10;Description automatically generated with low confidence">
            <a:extLst>
              <a:ext uri="{FF2B5EF4-FFF2-40B4-BE49-F238E27FC236}">
                <a16:creationId xmlns:a16="http://schemas.microsoft.com/office/drawing/2014/main" id="{014A30EE-E046-6138-884F-D1F9426DC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623265" y="1730828"/>
            <a:ext cx="4363787" cy="453322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7F1BBB25-6255-1FDC-C43A-C468150EE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124" y="310291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Digital Communication, Collaboration And Participation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915107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D46F4-1F7B-D27A-01D5-6053726A8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775" y="601172"/>
            <a:ext cx="9498831" cy="621383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Digital Skills And Research Methods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6366A-033E-69D2-E6B9-505BEA5EEF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6566284" cy="38115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Code	: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LCHS4002</a:t>
            </a:r>
          </a:p>
          <a:p>
            <a:pPr>
              <a:lnSpc>
                <a:spcPct val="100000"/>
              </a:lnSpc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Leader: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Amitave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Banik</a:t>
            </a: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	: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Joyce Heidinger</a:t>
            </a:r>
          </a:p>
          <a:p>
            <a:pPr>
              <a:lnSpc>
                <a:spcPct val="100000"/>
              </a:lnSpc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	: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2133752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Topic	:	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Digital Literacy For Employee Well-being And Their Professional Career Development(Teaching, E-learning And Self-development)</a:t>
            </a: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pPr>
              <a:lnSpc>
                <a:spcPct val="100000"/>
              </a:lnSpc>
            </a:pP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88DF46-B720-F27C-365E-736AD43C5F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879" y="1623952"/>
            <a:ext cx="4547245" cy="434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804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A702F92-45C4-25FE-2991-9A5B49BC3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Digital Literacy 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49D85D-0FCC-21C7-4AF5-FE67432F3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6651172" cy="435133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igital literacy generally refers to the information technology skills needed for the twenty-first century.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digitally literate individual is one with the requisite competencies to find, evaluate, utilize, share and create content using information technologies and the Internet.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Basic digital skills include having the ability to: use everyday ICT software, such as Microsoft Word and Excel; process digital information and content; communicate digitally; and learn new digital skills.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endParaRPr lang="en-US" dirty="0"/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896AD917-2DFD-5CB3-2A59-3620A1CC7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38357" y="1491345"/>
            <a:ext cx="4370615" cy="456111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16EE2D5-236E-F507-E288-DF9C8416DE73}"/>
              </a:ext>
            </a:extLst>
          </p:cNvPr>
          <p:cNvSpPr txBox="1"/>
          <p:nvPr/>
        </p:nvSpPr>
        <p:spPr>
          <a:xfrm>
            <a:off x="7538357" y="8202386"/>
            <a:ext cx="40515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rachelmarsdenwords.wordpress.com/2014/12/16/cpd-learning-teaching-strategies-at-loughborough-university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53239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56A1C64-5995-9BDE-1EB5-20495067F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157" y="244929"/>
            <a:ext cx="10515600" cy="1583871"/>
          </a:xfrm>
        </p:spPr>
        <p:txBody>
          <a:bodyPr>
            <a:noAutofit/>
          </a:bodyPr>
          <a:lstStyle/>
          <a:p>
            <a:pPr algn="ctr"/>
            <a:b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Digital Literacy For Employee Well-being And Their Professional Career Development(Teaching, E-learning And Self-development)</a:t>
            </a:r>
            <a:r>
              <a:rPr lang="en-GB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br>
              <a:rPr lang="en-GB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0BC90-0EFB-3C5A-0C4F-7C9CE3683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5157" y="2068252"/>
            <a:ext cx="5181600" cy="4351338"/>
          </a:xfrm>
        </p:spPr>
        <p:txBody>
          <a:bodyPr>
            <a:normAutofit fontScale="85000" lnSpcReduction="20000"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because of growing use of technology in healthcare such as electronic notes and equipment 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will struggle less with digital tasks and will have positive attitude towards new technology in healthcare </a:t>
            </a:r>
          </a:p>
          <a:p>
            <a:pPr marL="228600" lvl="0" indent="-1651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hospitals record observations using an iPad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programmers such as Microsoft Excel, word and PowerPoint are used a lot in the hospital. Also, responding to e-mails to communicate.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will have more skills for the workplace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DF63B3-0151-22D9-5AEA-FEF1344005E4}"/>
              </a:ext>
            </a:extLst>
          </p:cNvPr>
          <p:cNvSpPr txBox="1"/>
          <p:nvPr/>
        </p:nvSpPr>
        <p:spPr>
          <a:xfrm>
            <a:off x="5651500" y="8858250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dirty="0"/>
              <a:t>r</a:t>
            </a:r>
            <a:endParaRPr lang="en-US" dirty="0"/>
          </a:p>
        </p:txBody>
      </p:sp>
      <p:pic>
        <p:nvPicPr>
          <p:cNvPr id="4" name="Picture 3" descr="A picture containing text, worktable, desk&#10;&#10;Description automatically generated">
            <a:extLst>
              <a:ext uri="{FF2B5EF4-FFF2-40B4-BE49-F238E27FC236}">
                <a16:creationId xmlns:a16="http://schemas.microsoft.com/office/drawing/2014/main" id="{5F9BD379-F2A3-D458-213C-A39E0386C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126874" y="2068252"/>
            <a:ext cx="4754389" cy="404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615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66B98-63A9-CAA8-C865-992E26DFE7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Better outcomes for patients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digital tools have the potential to improve services for those receiving care.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Better experiences for staff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the working lives of nurses and midwives could be improved by technology, enabling people to feel increased empowerment and satisfaction in their roles.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More efficient ways of working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care could be delivered more efficiently, and a digitally enabled health service could release time for clinicians and healthcare workers to devote to the people and populations who require their services.</a:t>
            </a:r>
          </a:p>
          <a:p>
            <a:endParaRPr lang="en-GB" dirty="0"/>
          </a:p>
        </p:txBody>
      </p:sp>
      <p:pic>
        <p:nvPicPr>
          <p:cNvPr id="8" name="Content Placeholder 7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22461371-5861-657A-D43D-EE80D092398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634843" y="1886630"/>
            <a:ext cx="4858294" cy="3926341"/>
          </a:xfr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C339854D-7E3D-BB09-4E40-FA76141D2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ctr"/>
            <a:b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Digital Literacy For Employee Well-being And Their Professional Career Development(Teaching, E-learning And Self-development)</a:t>
            </a:r>
            <a:r>
              <a:rPr lang="en-GB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br>
              <a:rPr lang="en-GB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883399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778F7-DEDE-286C-01EF-A4F27B09B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4380" y="565151"/>
            <a:ext cx="8256587" cy="871537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Skill And Research Methods</a:t>
            </a:r>
            <a:endParaRPr lang="en-GB" sz="36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63E79-9CFC-912D-C405-2D75416C97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6314" y="1990725"/>
            <a:ext cx="6700157" cy="3811588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code		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LCH4002</a:t>
            </a:r>
            <a:b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leader	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Amitave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Banik</a:t>
            </a:r>
            <a:b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Name	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Justina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Kuffour</a:t>
            </a:r>
            <a:b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ID		: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2131286</a:t>
            </a:r>
            <a:b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Topic 	: 	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of technology during the  Covid-19 pandemic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4A44BA-9499-AAAA-303C-A0582FA7B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47857" y="1990725"/>
            <a:ext cx="4543425" cy="381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12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41BDE-558E-1E49-DD1C-26D9B31FB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1619903"/>
          </a:xfrm>
        </p:spPr>
        <p:txBody>
          <a:bodyPr>
            <a:normAutofit/>
          </a:bodyPr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1743" y="2104644"/>
            <a:ext cx="5894614" cy="403565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Telephone and video consultations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Electronic processes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Online applications for timesheets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Producing staff rota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>
              <a:buFontTx/>
              <a:buChar char="-"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471" y="2030186"/>
            <a:ext cx="4544786" cy="412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C90B58-8F8E-0AC5-8F81-4EE67B4459A4}"/>
              </a:ext>
            </a:extLst>
          </p:cNvPr>
          <p:cNvSpPr txBox="1"/>
          <p:nvPr/>
        </p:nvSpPr>
        <p:spPr>
          <a:xfrm>
            <a:off x="717176" y="636622"/>
            <a:ext cx="105604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of Technology During The Covid-19 Pandemic</a:t>
            </a:r>
            <a:b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72516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83716" y="1937410"/>
            <a:ext cx="3357069" cy="428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38525" y="2062736"/>
            <a:ext cx="632897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Diabetic technology –allows for a patient’s glucose reading by a wearable device.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WhatsApp – for sharing information among health and social care teams.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Electronic prescribing service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Ordering prescriptions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514581-9FD2-322A-D684-BB008E110461}"/>
              </a:ext>
            </a:extLst>
          </p:cNvPr>
          <p:cNvSpPr txBox="1"/>
          <p:nvPr/>
        </p:nvSpPr>
        <p:spPr>
          <a:xfrm>
            <a:off x="557893" y="492068"/>
            <a:ext cx="1086938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of Technology During The Covid-19 Pandemic</a:t>
            </a:r>
            <a:b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85611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DA482-58DD-F828-EB49-937C4CE18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314" y="2407264"/>
            <a:ext cx="5610412" cy="325330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 e.g. Chatbots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Virtual reality(VR) &amp; augmented reality(AR) –for delivering staff training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Wider use of NHS websites and NHS 111 online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1ABC602B-55A2-6B89-F7D8-01957131C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414" y="1812471"/>
            <a:ext cx="465727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8249304-4B10-BBFA-BC52-C628471067CF}"/>
              </a:ext>
            </a:extLst>
          </p:cNvPr>
          <p:cNvSpPr txBox="1"/>
          <p:nvPr/>
        </p:nvSpPr>
        <p:spPr>
          <a:xfrm>
            <a:off x="557893" y="492068"/>
            <a:ext cx="1086938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of Technology During The Covid-19 Pandemic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36372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778F7-DEDE-286C-01EF-A4F27B09BB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0587" y="588372"/>
            <a:ext cx="9144000" cy="73840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Skill And Research Methods</a:t>
            </a:r>
            <a:endParaRPr lang="en-GB" sz="36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63E79-9CFC-912D-C405-2D75416C9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1701" y="2735580"/>
            <a:ext cx="7121052" cy="262563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Code		: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LCH4002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Leader	: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Amitave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Banik</a:t>
            </a:r>
            <a:b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Name		: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Yetunde Akinyemi</a:t>
            </a:r>
            <a:b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ID		: 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2133596</a:t>
            </a:r>
            <a:b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Topic	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	The Relevance of Technical Proficiency for Data and |Information handling.</a:t>
            </a:r>
            <a:br>
              <a:rPr lang="en-US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200" b="1" dirty="0"/>
          </a:p>
        </p:txBody>
      </p:sp>
      <p:pic>
        <p:nvPicPr>
          <p:cNvPr id="9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2D31DE35-276F-21E0-B170-593F53212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10800000" flipV="1">
            <a:off x="8060871" y="2735580"/>
            <a:ext cx="3826328" cy="271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441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CE805-D8EF-A66B-F21E-50E685EBF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317" y="268636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Relevance of Technical Proficiency For Data And Information Handling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30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BC1E73-7E20-C9A3-7B40-DABA8CAB4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582" y="1723372"/>
            <a:ext cx="6174075" cy="4720969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to determine the nature and completely of data analysis data.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Giving appropriate information technology reference.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Able to take change of my experiences by being well informed reading , investigate also and double check.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developing the right mind set as follows intellectually curios end up 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Strongly motivated and determined to successes. </a:t>
            </a:r>
          </a:p>
          <a:p>
            <a:pPr marL="0" indent="0">
              <a:buNone/>
            </a:pPr>
            <a:endParaRPr lang="en-US" sz="1600" dirty="0"/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0FCFFE5-2052-8A82-71C4-D7CE89EA4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54447" y="2222362"/>
            <a:ext cx="4133606" cy="413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985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CE805-D8EF-A66B-F21E-50E685EBF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317" y="268636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Relevance of Technical Proficiency For Data And Information Handling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30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BC1E73-7E20-C9A3-7B40-DABA8CAB4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582" y="1739701"/>
            <a:ext cx="6048889" cy="4720969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 with ability to prepare date for effective analysis.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Able to align the right technique solutions to relevant problems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 to translate data into result that work for business or organizations.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reduce or mitigate or risk of data laws.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reduces time spend on tasks.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make informed technical decision.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reduces risk of reputational risk as a result of data mishandling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safe spending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reduces cost of production. 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1600" dirty="0"/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C19ACAD7-803C-89D6-31EC-A17A5922B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184571" y="1696158"/>
            <a:ext cx="4711158" cy="466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73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l">
              <a:spcBef>
                <a:spcPts val="0"/>
              </a:spcBef>
              <a:buClr>
                <a:schemeClr val="dk1"/>
              </a:buClr>
              <a:buSzPts val="3100"/>
            </a:pPr>
            <a:endParaRPr lang="en-US" sz="3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l">
              <a:spcBef>
                <a:spcPts val="0"/>
              </a:spcBef>
              <a:buClr>
                <a:schemeClr val="dk1"/>
              </a:buClr>
              <a:buSzPts val="3100"/>
            </a:pPr>
            <a:endParaRPr lang="en-GB" sz="2900" b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FA55B72-4560-A4DA-5840-3E60C15F3B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1370" y="2271940"/>
            <a:ext cx="6999515" cy="3105604"/>
          </a:xfrm>
        </p:spPr>
        <p:txBody>
          <a:bodyPr>
            <a:normAutofit/>
          </a:bodyPr>
          <a:lstStyle/>
          <a:p>
            <a:pPr marL="0" indent="0" algn="l">
              <a:spcBef>
                <a:spcPts val="0"/>
              </a:spcBef>
              <a:buClr>
                <a:schemeClr val="dk1"/>
              </a:buClr>
              <a:buSzPts val="3100"/>
              <a:buNone/>
            </a:pP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Code 		:	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LCHS 4002</a:t>
            </a:r>
          </a:p>
          <a:p>
            <a:pPr marL="0" indent="0" algn="l">
              <a:spcBef>
                <a:spcPts val="0"/>
              </a:spcBef>
              <a:buClr>
                <a:schemeClr val="dk1"/>
              </a:buClr>
              <a:buSzPts val="3100"/>
              <a:buNone/>
            </a:pP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Leader 	:	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AMITAVA BANIK</a:t>
            </a:r>
            <a:endParaRPr lang="en-IN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Clr>
                <a:schemeClr val="dk1"/>
              </a:buClr>
              <a:buSzPts val="3100"/>
              <a:buNone/>
            </a:pP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		:	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LAZIA NABBANJA</a:t>
            </a:r>
            <a:endParaRPr lang="en-IN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Clr>
                <a:schemeClr val="dk1"/>
              </a:buClr>
              <a:buSzPts val="3100"/>
              <a:buNone/>
            </a:pP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		:	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2133640</a:t>
            </a: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pPr marL="0" indent="0" algn="l">
              <a:spcBef>
                <a:spcPts val="0"/>
              </a:spcBef>
              <a:buClr>
                <a:schemeClr val="dk1"/>
              </a:buClr>
              <a:buSzPts val="3100"/>
              <a:buNone/>
            </a:pP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Topic		:	Use of Contemporary Technology In Healthcare ( Administrative, Care Support And Diagnostic).</a:t>
            </a:r>
            <a:b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200" dirty="0"/>
          </a:p>
        </p:txBody>
      </p:sp>
      <p:pic>
        <p:nvPicPr>
          <p:cNvPr id="160" name="Google Shape;160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11886" y="1865314"/>
            <a:ext cx="3136474" cy="3551918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5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224EB4-6AE1-CF0A-8660-481048F7D03F}"/>
              </a:ext>
            </a:extLst>
          </p:cNvPr>
          <p:cNvSpPr txBox="1">
            <a:spLocks/>
          </p:cNvSpPr>
          <p:nvPr/>
        </p:nvSpPr>
        <p:spPr>
          <a:xfrm>
            <a:off x="1420587" y="588372"/>
            <a:ext cx="9144000" cy="7384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Skill And Research Methods</a:t>
            </a:r>
            <a:endParaRPr lang="en-GB" sz="36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3e361a0fc1_2_95"/>
          <p:cNvSpPr txBox="1">
            <a:spLocks noGrp="1"/>
          </p:cNvSpPr>
          <p:nvPr>
            <p:ph type="title"/>
          </p:nvPr>
        </p:nvSpPr>
        <p:spPr>
          <a:xfrm>
            <a:off x="473529" y="86750"/>
            <a:ext cx="10967357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2000"/>
            </a:pPr>
            <a:r>
              <a:rPr lang="en-I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Technology In Healthcare</a:t>
            </a:r>
            <a:r>
              <a:rPr lang="en-IN" sz="3200" b="1" dirty="0">
                <a:latin typeface="Times New Roman"/>
                <a:ea typeface="Times New Roman"/>
                <a:cs typeface="Times New Roman"/>
                <a:sym typeface="Times New Roman"/>
              </a:rPr>
              <a:t> For </a:t>
            </a:r>
            <a:r>
              <a:rPr lang="en-US" sz="3200" b="1" dirty="0">
                <a:latin typeface="Times New Roman"/>
                <a:ea typeface="Times New Roman"/>
                <a:cs typeface="Times New Roman"/>
                <a:sym typeface="Times New Roman"/>
              </a:rPr>
              <a:t>Administrative Support</a:t>
            </a:r>
            <a:endParaRPr lang="en-US" sz="3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g13e361a0fc1_2_95"/>
          <p:cNvSpPr txBox="1">
            <a:spLocks noGrp="1"/>
          </p:cNvSpPr>
          <p:nvPr>
            <p:ph type="body" idx="1"/>
          </p:nvPr>
        </p:nvSpPr>
        <p:spPr>
          <a:xfrm>
            <a:off x="638525" y="2155371"/>
            <a:ext cx="6155548" cy="365215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marL="342900" indent="-342900" algn="just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US" sz="2200" dirty="0">
                <a:latin typeface="Times New Roman"/>
                <a:ea typeface="Times New Roman"/>
                <a:cs typeface="Times New Roman"/>
                <a:sym typeface="Times New Roman"/>
              </a:rPr>
              <a:t>Helps in keeping medical records of patients and thus information is available readily. </a:t>
            </a:r>
            <a:endParaRPr lang="en-US" sz="2200" dirty="0"/>
          </a:p>
          <a:p>
            <a:pPr marL="342900" indent="-342900" algn="just">
              <a:lnSpc>
                <a:spcPct val="100000"/>
              </a:lnSpc>
              <a:spcBef>
                <a:spcPts val="360"/>
              </a:spcBef>
              <a:buClr>
                <a:schemeClr val="dk1"/>
              </a:buClr>
              <a:buSzPts val="1800"/>
            </a:pPr>
            <a:r>
              <a:rPr lang="en-US" sz="2200" dirty="0">
                <a:latin typeface="Times New Roman"/>
                <a:ea typeface="Times New Roman"/>
                <a:cs typeface="Times New Roman"/>
                <a:sym typeface="Times New Roman"/>
              </a:rPr>
              <a:t>Managing privacy and portability of patient data</a:t>
            </a:r>
          </a:p>
          <a:p>
            <a:pPr marL="0" indent="0" algn="just">
              <a:lnSpc>
                <a:spcPct val="100000"/>
              </a:lnSpc>
              <a:spcBef>
                <a:spcPts val="360"/>
              </a:spcBef>
              <a:buClr>
                <a:schemeClr val="dk1"/>
              </a:buClr>
              <a:buSzPts val="1800"/>
              <a:buNone/>
            </a:pPr>
            <a:r>
              <a:rPr lang="en-US" sz="2200" dirty="0">
                <a:latin typeface="Times New Roman"/>
                <a:ea typeface="Times New Roman"/>
                <a:cs typeface="Times New Roman"/>
                <a:sym typeface="Times New Roman"/>
              </a:rPr>
              <a:t>           (</a:t>
            </a:r>
            <a:r>
              <a:rPr lang="en-US" sz="2200" dirty="0" err="1">
                <a:latin typeface="Times New Roman"/>
                <a:ea typeface="Times New Roman"/>
                <a:cs typeface="Times New Roman"/>
                <a:sym typeface="Times New Roman"/>
              </a:rPr>
              <a:t>O'Cathail</a:t>
            </a:r>
            <a:r>
              <a:rPr lang="en-US" sz="22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200" i="1" dirty="0">
                <a:latin typeface="Times New Roman"/>
                <a:ea typeface="Times New Roman"/>
                <a:cs typeface="Times New Roman"/>
                <a:sym typeface="Times New Roman"/>
              </a:rPr>
              <a:t>et al., </a:t>
            </a:r>
            <a:r>
              <a:rPr lang="en-US" sz="2200" dirty="0">
                <a:latin typeface="Times New Roman"/>
                <a:ea typeface="Times New Roman"/>
                <a:cs typeface="Times New Roman"/>
                <a:sym typeface="Times New Roman"/>
              </a:rPr>
              <a:t>2020). </a:t>
            </a:r>
            <a:endParaRPr lang="en-US" sz="2200" dirty="0"/>
          </a:p>
          <a:p>
            <a:pPr marL="342900" indent="-342900" algn="just">
              <a:lnSpc>
                <a:spcPct val="100000"/>
              </a:lnSpc>
              <a:spcBef>
                <a:spcPts val="360"/>
              </a:spcBef>
              <a:buClr>
                <a:schemeClr val="dk1"/>
              </a:buClr>
              <a:buSzPts val="1800"/>
            </a:pPr>
            <a:r>
              <a:rPr lang="en-US" sz="2200" dirty="0">
                <a:latin typeface="Times New Roman"/>
                <a:ea typeface="Times New Roman"/>
                <a:cs typeface="Times New Roman"/>
                <a:sym typeface="Times New Roman"/>
              </a:rPr>
              <a:t>Additionally, health informatics improves healthcare management by increasing accessibility to crucial clinical information.</a:t>
            </a:r>
            <a:endParaRPr lang="en-US" sz="2200" dirty="0"/>
          </a:p>
          <a:p>
            <a:pPr marL="342900" algn="just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ts val="1800"/>
              <a:buNone/>
            </a:pPr>
            <a:endParaRPr lang="en-US" sz="18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4" name="Google Shape;184;g13e361a0fc1_2_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93109" y="2231235"/>
            <a:ext cx="4314795" cy="3222507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13e361a0fc1_2_81"/>
          <p:cNvSpPr txBox="1">
            <a:spLocks noGrp="1"/>
          </p:cNvSpPr>
          <p:nvPr>
            <p:ph type="title"/>
          </p:nvPr>
        </p:nvSpPr>
        <p:spPr>
          <a:xfrm>
            <a:off x="566057" y="7996"/>
            <a:ext cx="10571095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en-I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Technology In Healthcare</a:t>
            </a:r>
            <a:r>
              <a:rPr lang="en-IN" sz="3400" b="1" dirty="0">
                <a:latin typeface="Times New Roman"/>
                <a:ea typeface="Times New Roman"/>
                <a:cs typeface="Times New Roman"/>
                <a:sym typeface="Times New Roman"/>
              </a:rPr>
              <a:t> For Supportive Care</a:t>
            </a:r>
            <a:endParaRPr sz="34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g13e361a0fc1_2_81"/>
          <p:cNvSpPr txBox="1">
            <a:spLocks noGrp="1"/>
          </p:cNvSpPr>
          <p:nvPr>
            <p:ph type="body" idx="1"/>
          </p:nvPr>
        </p:nvSpPr>
        <p:spPr>
          <a:xfrm>
            <a:off x="1181099" y="1279071"/>
            <a:ext cx="6090557" cy="479515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00" indent="-342900" algn="just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endParaRPr lang="en-IN" sz="18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indent="-342900" algn="just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IN" sz="1800" dirty="0">
                <a:latin typeface="Times New Roman"/>
                <a:ea typeface="Times New Roman"/>
                <a:cs typeface="Times New Roman"/>
                <a:sym typeface="Times New Roman"/>
              </a:rPr>
              <a:t>Enhanced ,easier care integration and increased practice effectiveness is also help in data management throughout time. </a:t>
            </a:r>
            <a:endParaRPr dirty="0"/>
          </a:p>
          <a:p>
            <a:pPr marL="342900" indent="-342900" algn="just">
              <a:lnSpc>
                <a:spcPct val="100000"/>
              </a:lnSpc>
              <a:spcBef>
                <a:spcPts val="360"/>
              </a:spcBef>
              <a:buClr>
                <a:schemeClr val="dk1"/>
              </a:buClr>
              <a:buSzPts val="1800"/>
            </a:pPr>
            <a:r>
              <a:rPr lang="en-IN" sz="1800" dirty="0">
                <a:latin typeface="Times New Roman"/>
                <a:ea typeface="Times New Roman"/>
                <a:cs typeface="Times New Roman"/>
                <a:sym typeface="Times New Roman"/>
              </a:rPr>
              <a:t>Technological tools like analytics and scanning systems make it easier to provide healthcare help. Utilizing contemporary technological tools makes it easier to provide healthcare help.</a:t>
            </a:r>
            <a:endParaRPr dirty="0"/>
          </a:p>
          <a:p>
            <a:pPr marL="342900" indent="-342900" algn="just">
              <a:lnSpc>
                <a:spcPct val="100000"/>
              </a:lnSpc>
              <a:spcBef>
                <a:spcPts val="360"/>
              </a:spcBef>
              <a:buClr>
                <a:schemeClr val="dk1"/>
              </a:buClr>
              <a:buSzPts val="1800"/>
            </a:pPr>
            <a:r>
              <a:rPr lang="en-IN" sz="1800" dirty="0">
                <a:latin typeface="Times New Roman"/>
                <a:ea typeface="Times New Roman"/>
                <a:cs typeface="Times New Roman"/>
                <a:sym typeface="Times New Roman"/>
              </a:rPr>
              <a:t>Significant prospects for enhancing and revolutionizing healthcare are presented by health information technology (Eccleston </a:t>
            </a:r>
            <a:r>
              <a:rPr lang="en-IN" sz="1800" i="1" dirty="0">
                <a:latin typeface="Times New Roman"/>
                <a:ea typeface="Times New Roman"/>
                <a:cs typeface="Times New Roman"/>
                <a:sym typeface="Times New Roman"/>
              </a:rPr>
              <a:t>et al., </a:t>
            </a:r>
            <a:r>
              <a:rPr lang="en-IN" sz="1800" dirty="0">
                <a:latin typeface="Times New Roman"/>
                <a:ea typeface="Times New Roman"/>
                <a:cs typeface="Times New Roman"/>
                <a:sym typeface="Times New Roman"/>
              </a:rPr>
              <a:t>2020). This includes lowering interpersonal error rates, improving treatment benefits, enabling patient care, increasing practice effectiveness, and monitoring dataset</a:t>
            </a:r>
            <a:endParaRPr dirty="0"/>
          </a:p>
          <a:p>
            <a:pPr marL="342900" indent="-298450">
              <a:spcBef>
                <a:spcPts val="140"/>
              </a:spcBef>
              <a:buClr>
                <a:schemeClr val="dk1"/>
              </a:buClr>
              <a:buSzPts val="700"/>
              <a:buNone/>
            </a:pPr>
            <a:endParaRPr sz="700" dirty="0"/>
          </a:p>
        </p:txBody>
      </p:sp>
      <p:pic>
        <p:nvPicPr>
          <p:cNvPr id="167" name="Google Shape;167;g13e361a0fc1_2_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15082" y="1279071"/>
            <a:ext cx="3154941" cy="233820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68" name="Google Shape;168;g13e361a0fc1_2_8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47953" y="3851302"/>
            <a:ext cx="3089200" cy="245960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13e361a0fc1_2_89"/>
          <p:cNvSpPr txBox="1">
            <a:spLocks noGrp="1"/>
          </p:cNvSpPr>
          <p:nvPr>
            <p:ph type="title"/>
          </p:nvPr>
        </p:nvSpPr>
        <p:spPr>
          <a:xfrm>
            <a:off x="1104899" y="116632"/>
            <a:ext cx="10624457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2000"/>
            </a:pPr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Technology In Healthcare</a:t>
            </a:r>
            <a:r>
              <a:rPr lang="en-IN" sz="3600" b="1" dirty="0">
                <a:latin typeface="Times New Roman"/>
                <a:ea typeface="Times New Roman"/>
                <a:cs typeface="Times New Roman"/>
                <a:sym typeface="Times New Roman"/>
              </a:rPr>
              <a:t> For Diagnostic  Support</a:t>
            </a:r>
            <a:endParaRPr sz="3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g13e361a0fc1_2_89"/>
          <p:cNvSpPr txBox="1">
            <a:spLocks noGrp="1"/>
          </p:cNvSpPr>
          <p:nvPr>
            <p:ph type="body" idx="1"/>
          </p:nvPr>
        </p:nvSpPr>
        <p:spPr>
          <a:xfrm>
            <a:off x="348343" y="2134095"/>
            <a:ext cx="6678386" cy="390313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marL="342900" indent="-342900" algn="just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IN" sz="2200" dirty="0">
                <a:latin typeface="Times New Roman"/>
                <a:ea typeface="Times New Roman"/>
                <a:cs typeface="Times New Roman"/>
                <a:sym typeface="Times New Roman"/>
              </a:rPr>
              <a:t>Information technology (IT) helps in acquiring patients' data like medical history.</a:t>
            </a:r>
            <a:endParaRPr sz="2200" dirty="0"/>
          </a:p>
          <a:p>
            <a:pPr marL="342900" indent="-342900" algn="just">
              <a:lnSpc>
                <a:spcPct val="100000"/>
              </a:lnSpc>
              <a:spcBef>
                <a:spcPts val="360"/>
              </a:spcBef>
              <a:buClr>
                <a:schemeClr val="dk1"/>
              </a:buClr>
              <a:buSzPts val="1800"/>
            </a:pPr>
            <a:r>
              <a:rPr lang="en-IN" sz="2200" dirty="0">
                <a:latin typeface="Times New Roman"/>
                <a:ea typeface="Times New Roman"/>
                <a:cs typeface="Times New Roman"/>
                <a:sym typeface="Times New Roman"/>
              </a:rPr>
              <a:t>Helps in evaluating test results of the diagnosis thereby raising workflow in the clinical aspects. </a:t>
            </a:r>
            <a:endParaRPr sz="2200" dirty="0"/>
          </a:p>
          <a:p>
            <a:pPr marL="342900" indent="-342900" algn="just">
              <a:lnSpc>
                <a:spcPct val="100000"/>
              </a:lnSpc>
              <a:spcBef>
                <a:spcPts val="360"/>
              </a:spcBef>
              <a:buClr>
                <a:schemeClr val="dk1"/>
              </a:buClr>
              <a:buSzPts val="1800"/>
            </a:pPr>
            <a:r>
              <a:rPr lang="en-IN" sz="2200" dirty="0">
                <a:latin typeface="Times New Roman"/>
                <a:ea typeface="Times New Roman"/>
                <a:cs typeface="Times New Roman"/>
                <a:sym typeface="Times New Roman"/>
              </a:rPr>
              <a:t>The capture of patient data, such as the patient history and findings of diagnostic tests (Lu </a:t>
            </a:r>
            <a:r>
              <a:rPr lang="en-IN" sz="2200" i="1" dirty="0">
                <a:latin typeface="Times New Roman"/>
                <a:ea typeface="Times New Roman"/>
                <a:cs typeface="Times New Roman"/>
                <a:sym typeface="Times New Roman"/>
              </a:rPr>
              <a:t>et al., </a:t>
            </a:r>
            <a:r>
              <a:rPr lang="en-IN" sz="2200" dirty="0">
                <a:latin typeface="Times New Roman"/>
                <a:ea typeface="Times New Roman"/>
                <a:cs typeface="Times New Roman"/>
                <a:sym typeface="Times New Roman"/>
              </a:rPr>
              <a:t>2020). This informs the clinical diagnosis, is one area where healthcare IT plays a crucial role in the clinical diagnosis. influencing a clinician's outcome and productivity during the treatment process.</a:t>
            </a:r>
            <a:endParaRPr sz="2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6" name="Google Shape;176;g13e361a0fc1_2_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34300" y="1831682"/>
            <a:ext cx="3935185" cy="3709148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E01D1-C2F0-A1F1-1035-EE52CB93B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3F5A3-E8AA-03F4-19F7-821CCD684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625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Chian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‐Son Yu Publish (2005) </a:t>
            </a:r>
            <a:r>
              <a:rPr lang="en-GB" sz="2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Causes influencing the effectiveness of the post-implementation ERP system, Industry management+ Data system</a:t>
            </a:r>
            <a:r>
              <a:rPr lang="en-GB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Causes influencing the effectiveness of the post‐implementation ERP system | Emerald Insight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P</a:t>
            </a:r>
            <a:r>
              <a:rPr lang="en-GB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105,115-132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2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Digital communication | Digital skills | Royal College of Nursing (rcn.org.uk)</a:t>
            </a:r>
            <a:endParaRPr lang="en-GB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N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Eccleston, C., Blyth, F.M., Dear, B.F., Fisher, E.A., Keefe, F.J., Lynch, M.E., Palermo, T.M., Reid, M.C. and de C Williams, A.C., 2020. Managing patients with chronic pain during the COVID-19 outbreak considerations for the rapid introduction of remotely supported (eHealth) pain management services. </a:t>
            </a:r>
            <a:r>
              <a:rPr lang="en-IN" sz="2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Pain</a:t>
            </a:r>
            <a:r>
              <a:rPr lang="en-IN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IN" sz="2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161</a:t>
            </a:r>
            <a:r>
              <a:rPr lang="en-IN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(5), p.889.</a:t>
            </a:r>
            <a:endParaRPr lang="en-GB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Education, 7 (2). pp. 131-138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Employment, London.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Hillage</a:t>
            </a:r>
            <a:r>
              <a:rPr lang="en-GB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 and Pollard, E. (1998) Employability: Developing a Framework for Policy Analysis. Department for Education.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2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Digital Collaboration in the Workplace Improves Workflows? (bit.ai)</a:t>
            </a:r>
            <a:endParaRPr lang="en-GB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2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https://www.microsoft.com/en-us/digital-literacy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24 July 2022].</a:t>
            </a:r>
            <a:endParaRPr lang="en-GB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2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https://www.rcn.org.uk/professional-development/publications/PUB-006129</a:t>
            </a:r>
            <a:r>
              <a:rPr lang="en-GB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4 August 2022].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2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http://usj.sagepub.com/cgi/content/refs/42/2/191</a:t>
            </a:r>
            <a:endParaRPr lang="en-GB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ts val="1800"/>
            </a:pPr>
            <a:endParaRPr lang="en-IN" sz="14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5263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B7B66-DDED-E30E-3342-02E10BBF2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59229"/>
            <a:ext cx="10515600" cy="6101442"/>
          </a:xfrm>
        </p:spPr>
        <p:txBody>
          <a:bodyPr>
            <a:normAutofit fontScale="550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9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Introduction to Communication, collaboration and participation – Digital Capability Toolkit (derby.ac.uk)</a:t>
            </a:r>
            <a:endParaRPr lang="en-GB" sz="2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Kawalek</a:t>
            </a:r>
            <a:r>
              <a:rPr lang="en-US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 </a:t>
            </a:r>
            <a:r>
              <a:rPr lang="en-US" sz="2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Pand</a:t>
            </a:r>
            <a:r>
              <a:rPr lang="en-US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Wood-Harper T. (2000) </a:t>
            </a:r>
            <a:r>
              <a:rPr lang="en-GB" sz="29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User participation in ES implementation.</a:t>
            </a:r>
            <a:endParaRPr lang="en-GB" sz="2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N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Lu, L., Zhang, J., </a:t>
            </a:r>
            <a:r>
              <a:rPr lang="en-IN" sz="2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Xie</a:t>
            </a:r>
            <a:r>
              <a:rPr lang="en-IN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Y., Gao, F., Xu, S., Wu, X. and Ye, Z., 2020. Wearable health devices in health care: narrative systematic review. </a:t>
            </a:r>
            <a:r>
              <a:rPr lang="en-IN" sz="29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JMIR mHealth and </a:t>
            </a:r>
            <a:r>
              <a:rPr lang="en-IN" sz="29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uHealth</a:t>
            </a:r>
            <a:r>
              <a:rPr lang="en-IN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IN" sz="29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IN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(11), p.e18907.</a:t>
            </a:r>
            <a:endParaRPr lang="en-GB" sz="2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Lee Harvey (2001) Defining and Measuring Employability, Quality in Higher Education, 7:2, 97-109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McQuaid et al (2005) Introducing Employability, Urban Studies, Vol. 42, No. 2, 191–195, February 2005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Morley, Louise (2001) Producing New Workers: Quality, equality and employability in higher education. Quality in Higher.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Nancy H. Bancroft,</a:t>
            </a:r>
            <a:r>
              <a:rPr lang="en-US" sz="29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(1996) </a:t>
            </a:r>
            <a:r>
              <a:rPr lang="en-GB" sz="29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Implementing SAP R/3 How to introduce a large system into a large organization </a:t>
            </a:r>
            <a:r>
              <a:rPr lang="en-GB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 50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N" sz="2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O'Cathail</a:t>
            </a:r>
            <a:r>
              <a:rPr lang="en-IN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M., </a:t>
            </a:r>
            <a:r>
              <a:rPr lang="en-IN" sz="2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Sivanandan</a:t>
            </a:r>
            <a:r>
              <a:rPr lang="en-IN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M.A., Diver, C., Patel, P. and Christian, J., 2020. The use of patient-facing teleconsultations in the national health service: scoping review. </a:t>
            </a:r>
            <a:r>
              <a:rPr lang="en-IN" sz="29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JMIR medical informatics</a:t>
            </a:r>
            <a:r>
              <a:rPr lang="en-IN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IN" sz="29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IN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(3), p.e15380.</a:t>
            </a:r>
            <a:endParaRPr lang="en-GB" sz="2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Queen’s University of Belfast </a:t>
            </a:r>
            <a:endParaRPr lang="en-GB" sz="2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9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User Participation in Enterprise System Implementation: A Multiview Analysis | Research Explorer | The University of Manchester</a:t>
            </a:r>
            <a:r>
              <a:rPr lang="en-US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33 (1), 13-22.</a:t>
            </a:r>
            <a:endParaRPr lang="en-GB" sz="2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9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www.westernsydney.edu.au/studysmart/home/study_skills_guides/digital_literacy/what_is_digital_literacy</a:t>
            </a:r>
            <a:r>
              <a:rPr lang="en-GB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24 July 2022].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400" dirty="0">
              <a:solidFill>
                <a:srgbClr val="000000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Open Sans"/>
            </a:endParaRPr>
          </a:p>
          <a:p>
            <a:endParaRPr lang="en-US" sz="1400" dirty="0">
              <a:solidFill>
                <a:srgbClr val="000000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Open Sans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4752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713</TotalTime>
  <Words>1745</Words>
  <Application>Microsoft Office PowerPoint</Application>
  <PresentationFormat>Widescreen</PresentationFormat>
  <Paragraphs>135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Wingdings</vt:lpstr>
      <vt:lpstr>Office Theme</vt:lpstr>
      <vt:lpstr>Digital Skill And Research Methods</vt:lpstr>
      <vt:lpstr>Use of Digital Communication, Collaboration And Participation</vt:lpstr>
      <vt:lpstr>Use of Digital Communication, Collaboration And Participation</vt:lpstr>
      <vt:lpstr>Digital Skills And Research Methods</vt:lpstr>
      <vt:lpstr>What Is The Digital Literacy ?</vt:lpstr>
      <vt:lpstr> Use of Digital Literacy For Employee Well-being And Their Professional Career Development(Teaching, E-learning And Self-development)” </vt:lpstr>
      <vt:lpstr> Use of Digital Literacy For Employee Well-being And Their Professional Career Development(Teaching, E-learning And Self-development)” </vt:lpstr>
      <vt:lpstr>Digital Skill And Research Methods</vt:lpstr>
      <vt:lpstr> </vt:lpstr>
      <vt:lpstr>PowerPoint Presentation</vt:lpstr>
      <vt:lpstr>PowerPoint Presentation</vt:lpstr>
      <vt:lpstr>Digital Skill And Research Methods</vt:lpstr>
      <vt:lpstr>The Relevance of Technical Proficiency For Data And Information Handling </vt:lpstr>
      <vt:lpstr>The Relevance of Technical Proficiency For Data And Information Handling </vt:lpstr>
      <vt:lpstr> </vt:lpstr>
      <vt:lpstr>Contemporary Technology In Healthcare For Administrative Support</vt:lpstr>
      <vt:lpstr>Contemporary Technology In Healthcare For Supportive Care</vt:lpstr>
      <vt:lpstr>Contemporary Technology In Healthcare For Diagnostic  Support</vt:lpstr>
      <vt:lpstr>References 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 and Research Methods</dc:title>
  <dc:creator>chanthy khuon</dc:creator>
  <cp:lastModifiedBy>chanthy khuon</cp:lastModifiedBy>
  <cp:revision>9</cp:revision>
  <dcterms:created xsi:type="dcterms:W3CDTF">2022-07-19T18:39:56Z</dcterms:created>
  <dcterms:modified xsi:type="dcterms:W3CDTF">2022-08-13T18:11:56Z</dcterms:modified>
</cp:coreProperties>
</file>