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2"/>
  </p:sldMasterIdLst>
  <p:notesMasterIdLst>
    <p:notesMasterId r:id="rId80"/>
  </p:notesMasterIdLst>
  <p:sldIdLst>
    <p:sldId id="256" r:id="rId3"/>
    <p:sldId id="257" r:id="rId4"/>
    <p:sldId id="258" r:id="rId5"/>
    <p:sldId id="259" r:id="rId6"/>
    <p:sldId id="330" r:id="rId7"/>
    <p:sldId id="260" r:id="rId8"/>
    <p:sldId id="261" r:id="rId9"/>
    <p:sldId id="262" r:id="rId10"/>
    <p:sldId id="263" r:id="rId11"/>
    <p:sldId id="264" r:id="rId12"/>
    <p:sldId id="265" r:id="rId13"/>
    <p:sldId id="266" r:id="rId14"/>
    <p:sldId id="267" r:id="rId15"/>
    <p:sldId id="268" r:id="rId16"/>
    <p:sldId id="269" r:id="rId17"/>
    <p:sldId id="331" r:id="rId18"/>
    <p:sldId id="270" r:id="rId19"/>
    <p:sldId id="271" r:id="rId20"/>
    <p:sldId id="272" r:id="rId21"/>
    <p:sldId id="273" r:id="rId22"/>
    <p:sldId id="274" r:id="rId23"/>
    <p:sldId id="275" r:id="rId24"/>
    <p:sldId id="332" r:id="rId25"/>
    <p:sldId id="276" r:id="rId26"/>
    <p:sldId id="277" r:id="rId27"/>
    <p:sldId id="278" r:id="rId28"/>
    <p:sldId id="279" r:id="rId29"/>
    <p:sldId id="280" r:id="rId30"/>
    <p:sldId id="333" r:id="rId31"/>
    <p:sldId id="281" r:id="rId32"/>
    <p:sldId id="282" r:id="rId33"/>
    <p:sldId id="283" r:id="rId34"/>
    <p:sldId id="284" r:id="rId35"/>
    <p:sldId id="285" r:id="rId36"/>
    <p:sldId id="286" r:id="rId37"/>
    <p:sldId id="287" r:id="rId38"/>
    <p:sldId id="288" r:id="rId39"/>
    <p:sldId id="289" r:id="rId40"/>
    <p:sldId id="291" r:id="rId41"/>
    <p:sldId id="293" r:id="rId42"/>
    <p:sldId id="295" r:id="rId43"/>
    <p:sldId id="296" r:id="rId44"/>
    <p:sldId id="297" r:id="rId45"/>
    <p:sldId id="299" r:id="rId46"/>
    <p:sldId id="300" r:id="rId47"/>
    <p:sldId id="301" r:id="rId48"/>
    <p:sldId id="302" r:id="rId49"/>
    <p:sldId id="303" r:id="rId50"/>
    <p:sldId id="304" r:id="rId51"/>
    <p:sldId id="305" r:id="rId52"/>
    <p:sldId id="306" r:id="rId53"/>
    <p:sldId id="307" r:id="rId54"/>
    <p:sldId id="334" r:id="rId55"/>
    <p:sldId id="308" r:id="rId56"/>
    <p:sldId id="335" r:id="rId57"/>
    <p:sldId id="309" r:id="rId58"/>
    <p:sldId id="310" r:id="rId59"/>
    <p:sldId id="311" r:id="rId60"/>
    <p:sldId id="336" r:id="rId61"/>
    <p:sldId id="312" r:id="rId62"/>
    <p:sldId id="313" r:id="rId63"/>
    <p:sldId id="314" r:id="rId64"/>
    <p:sldId id="315" r:id="rId65"/>
    <p:sldId id="316" r:id="rId66"/>
    <p:sldId id="317" r:id="rId67"/>
    <p:sldId id="318" r:id="rId68"/>
    <p:sldId id="319" r:id="rId69"/>
    <p:sldId id="320" r:id="rId70"/>
    <p:sldId id="321" r:id="rId71"/>
    <p:sldId id="322" r:id="rId72"/>
    <p:sldId id="323" r:id="rId73"/>
    <p:sldId id="324" r:id="rId74"/>
    <p:sldId id="325" r:id="rId75"/>
    <p:sldId id="326" r:id="rId76"/>
    <p:sldId id="327" r:id="rId77"/>
    <p:sldId id="328" r:id="rId78"/>
    <p:sldId id="329" r:id="rId7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kern="1200">
        <a:solidFill>
          <a:schemeClr val="tx1"/>
        </a:solidFill>
        <a:latin typeface="Times New Roman" pitchFamily="18" charset="0"/>
        <a:ea typeface="+mn-ea"/>
        <a:cs typeface="+mn-cs"/>
      </a:defRPr>
    </a:lvl5pPr>
    <a:lvl6pPr marL="2286000" algn="l" defTabSz="914400" rtl="0" eaLnBrk="1" latinLnBrk="0" hangingPunct="1">
      <a:defRPr kern="1200">
        <a:solidFill>
          <a:schemeClr val="tx1"/>
        </a:solidFill>
        <a:latin typeface="Times New Roman" pitchFamily="18" charset="0"/>
        <a:ea typeface="+mn-ea"/>
        <a:cs typeface="+mn-cs"/>
      </a:defRPr>
    </a:lvl6pPr>
    <a:lvl7pPr marL="2743200" algn="l" defTabSz="914400" rtl="0" eaLnBrk="1" latinLnBrk="0" hangingPunct="1">
      <a:defRPr kern="1200">
        <a:solidFill>
          <a:schemeClr val="tx1"/>
        </a:solidFill>
        <a:latin typeface="Times New Roman" pitchFamily="18" charset="0"/>
        <a:ea typeface="+mn-ea"/>
        <a:cs typeface="+mn-cs"/>
      </a:defRPr>
    </a:lvl7pPr>
    <a:lvl8pPr marL="3200400" algn="l" defTabSz="914400" rtl="0" eaLnBrk="1" latinLnBrk="0" hangingPunct="1">
      <a:defRPr kern="1200">
        <a:solidFill>
          <a:schemeClr val="tx1"/>
        </a:solidFill>
        <a:latin typeface="Times New Roman" pitchFamily="18" charset="0"/>
        <a:ea typeface="+mn-ea"/>
        <a:cs typeface="+mn-cs"/>
      </a:defRPr>
    </a:lvl8pPr>
    <a:lvl9pPr marL="3657600" algn="l" defTabSz="914400" rtl="0" eaLnBrk="1" latinLnBrk="0" hangingPunct="1">
      <a:defRPr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9" d="100"/>
          <a:sy n="89" d="100"/>
        </p:scale>
        <p:origin x="725"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slide" Target="slides/slide74.xml"/><Relationship Id="rId84" Type="http://schemas.openxmlformats.org/officeDocument/2006/relationships/tableStyles" Target="tableStyles.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1.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FDBFA2-6240-4D26-A855-8CA5CB3D3BB7}" type="datetimeFigureOut">
              <a:rPr lang="en-GB" smtClean="0"/>
              <a:t>14/03/2018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3D4DD7-99C3-4FC6-BB2A-4BDC25A0A8C9}" type="slidenum">
              <a:rPr lang="en-GB" smtClean="0"/>
              <a:t>‹#›</a:t>
            </a:fld>
            <a:endParaRPr lang="en-GB"/>
          </a:p>
        </p:txBody>
      </p:sp>
    </p:spTree>
    <p:extLst>
      <p:ext uri="{BB962C8B-B14F-4D97-AF65-F5344CB8AC3E}">
        <p14:creationId xmlns:p14="http://schemas.microsoft.com/office/powerpoint/2010/main" val="3238490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1CE393D5-BA02-43D2-BD0B-B01DECAE1A55}" type="slidenum">
              <a:rPr lang="en-US" altLang="en-US" smtClean="0"/>
              <a:pPr/>
              <a:t>3</a:t>
            </a:fld>
            <a:endParaRPr lang="en-US" altLang="en-US" smtClean="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Tree>
    <p:extLst>
      <p:ext uri="{BB962C8B-B14F-4D97-AF65-F5344CB8AC3E}">
        <p14:creationId xmlns:p14="http://schemas.microsoft.com/office/powerpoint/2010/main" val="310004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38986B8C-755F-421C-9D00-CFD820028874}" type="slidenum">
              <a:rPr lang="en-US" altLang="en-US" smtClean="0"/>
              <a:pPr/>
              <a:t>4</a:t>
            </a:fld>
            <a:endParaRPr lang="en-US" altLang="en-US" smtClean="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sz="1000" smtClean="0"/>
          </a:p>
        </p:txBody>
      </p:sp>
    </p:spTree>
    <p:extLst>
      <p:ext uri="{BB962C8B-B14F-4D97-AF65-F5344CB8AC3E}">
        <p14:creationId xmlns:p14="http://schemas.microsoft.com/office/powerpoint/2010/main" val="1170790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865F0461-2CF6-4C84-BD59-812DA1A8C5E0}" type="slidenum">
              <a:rPr lang="en-US" altLang="en-US" smtClean="0"/>
              <a:pPr/>
              <a:t>10</a:t>
            </a:fld>
            <a:endParaRPr lang="en-US" altLang="en-US" smtClean="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Tree>
    <p:extLst>
      <p:ext uri="{BB962C8B-B14F-4D97-AF65-F5344CB8AC3E}">
        <p14:creationId xmlns:p14="http://schemas.microsoft.com/office/powerpoint/2010/main" val="1214313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1C4C4474-3D51-473B-964C-EA4241F3CF4D}" type="slidenum">
              <a:rPr lang="en-GB" altLang="en-US" smtClean="0"/>
              <a:pPr/>
              <a:t>49</a:t>
            </a:fld>
            <a:endParaRPr lang="en-GB" altLang="en-US"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1000" smtClean="0"/>
          </a:p>
        </p:txBody>
      </p:sp>
    </p:spTree>
    <p:extLst>
      <p:ext uri="{BB962C8B-B14F-4D97-AF65-F5344CB8AC3E}">
        <p14:creationId xmlns:p14="http://schemas.microsoft.com/office/powerpoint/2010/main" val="1265269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10F9AF05-4DD4-42C3-9DB8-30D26D72F22B}" type="slidenum">
              <a:rPr lang="en-GB" altLang="en-US" smtClean="0"/>
              <a:pPr/>
              <a:t>50</a:t>
            </a:fld>
            <a:endParaRPr lang="en-GB" altLang="en-US"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335366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F655EA04-5AB8-4256-B4D6-DFFD1F604A7B}" type="slidenum">
              <a:rPr lang="en-GB" altLang="en-US" smtClean="0"/>
              <a:pPr/>
              <a:t>51</a:t>
            </a:fld>
            <a:endParaRPr lang="en-GB" altLang="en-US"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0040506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DC770A72-CC4B-4B68-9F41-FC702BFEE205}" type="slidenum">
              <a:rPr lang="en-GB" altLang="en-US" smtClean="0"/>
              <a:pPr/>
              <a:t>52</a:t>
            </a:fld>
            <a:endParaRPr lang="en-GB" altLang="en-US"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165726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1A36CC29-44EC-4647-8A80-C4E17B954F57}" type="slidenum">
              <a:rPr lang="en-GB" altLang="en-US" smtClean="0"/>
              <a:pPr/>
              <a:t>54</a:t>
            </a:fld>
            <a:endParaRPr lang="en-GB" altLang="en-US"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4042678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9B9B6FEE-E492-4762-A26D-F75F4AD71650}" type="slidenum">
              <a:rPr lang="en-GB" altLang="en-US" smtClean="0"/>
              <a:pPr/>
              <a:t>56</a:t>
            </a:fld>
            <a:endParaRPr lang="en-GB" altLang="en-US" smtClean="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616770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0A293715-D3D1-4921-8F7D-F5825E6241F9}" type="slidenum">
              <a:rPr lang="en-GB" altLang="en-US" smtClean="0"/>
              <a:pPr/>
              <a:t>58</a:t>
            </a:fld>
            <a:endParaRPr lang="en-GB" altLang="en-US" smtClean="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9345022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1104EE3C-8A07-4C20-9435-7C1FF40F96B8}" type="slidenum">
              <a:rPr lang="en-GB" altLang="en-US" smtClean="0"/>
              <a:pPr/>
              <a:t>61</a:t>
            </a:fld>
            <a:endParaRPr lang="en-GB" altLang="en-US" smtClean="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112608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FD632E53-03EB-4471-AC8F-A7BD079BAEC9}" type="slidenum">
              <a:rPr lang="en-GB" altLang="en-US" smtClean="0"/>
              <a:pPr/>
              <a:t>62</a:t>
            </a:fld>
            <a:endParaRPr lang="en-GB" altLang="en-US" smtClean="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2712015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BEEC5B17-DF8C-46B9-8E39-BF352DB1634C}" type="slidenum">
              <a:rPr lang="en-GB" altLang="en-US" smtClean="0"/>
              <a:pPr/>
              <a:t>63</a:t>
            </a:fld>
            <a:endParaRPr lang="en-GB" altLang="en-US" smtClean="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altLang="en-US" smtClean="0"/>
          </a:p>
        </p:txBody>
      </p:sp>
    </p:spTree>
    <p:extLst>
      <p:ext uri="{BB962C8B-B14F-4D97-AF65-F5344CB8AC3E}">
        <p14:creationId xmlns:p14="http://schemas.microsoft.com/office/powerpoint/2010/main" val="1127480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702A9C06-9F76-4360-8D46-16EAD9936F1E}" type="slidenum">
              <a:rPr lang="en-GB" altLang="en-US" smtClean="0"/>
              <a:pPr/>
              <a:t>64</a:t>
            </a:fld>
            <a:endParaRPr lang="en-GB" altLang="en-US" smtClean="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4113663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1FA2464C-BE6B-46E9-8531-91583D89E76C}" type="slidenum">
              <a:rPr lang="en-GB" altLang="en-US" smtClean="0"/>
              <a:pPr/>
              <a:t>65</a:t>
            </a:fld>
            <a:endParaRPr lang="en-GB" altLang="en-US" smtClean="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42424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D4102165-9C3B-45F0-955B-8768F4BE53D9}" type="slidenum">
              <a:rPr lang="en-GB" altLang="en-US" smtClean="0"/>
              <a:pPr/>
              <a:t>66</a:t>
            </a:fld>
            <a:endParaRPr lang="en-GB" altLang="en-US" smtClean="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3926711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D1484AF0-44B6-42FF-9D82-C8058C297E8B}" type="slidenum">
              <a:rPr lang="en-GB" altLang="en-US" smtClean="0"/>
              <a:pPr/>
              <a:t>67</a:t>
            </a:fld>
            <a:endParaRPr lang="en-GB" altLang="en-US" smtClean="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altLang="en-US" sz="1000" smtClean="0"/>
          </a:p>
        </p:txBody>
      </p:sp>
    </p:spTree>
    <p:extLst>
      <p:ext uri="{BB962C8B-B14F-4D97-AF65-F5344CB8AC3E}">
        <p14:creationId xmlns:p14="http://schemas.microsoft.com/office/powerpoint/2010/main" val="20753983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1527459B-2550-4F5C-9D28-8B7F880B4E1E}" type="slidenum">
              <a:rPr lang="en-GB" altLang="en-US" smtClean="0"/>
              <a:pPr/>
              <a:t>68</a:t>
            </a:fld>
            <a:endParaRPr lang="en-GB" altLang="en-US" smtClean="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540551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066" name="Group 18"/>
          <p:cNvGrpSpPr>
            <a:grpSpLocks/>
          </p:cNvGrpSpPr>
          <p:nvPr/>
        </p:nvGrpSpPr>
        <p:grpSpPr bwMode="auto">
          <a:xfrm>
            <a:off x="-17463" y="-20638"/>
            <a:ext cx="9159876" cy="6878638"/>
            <a:chOff x="-11" y="-13"/>
            <a:chExt cx="5770" cy="4333"/>
          </a:xfrm>
        </p:grpSpPr>
        <p:sp>
          <p:nvSpPr>
            <p:cNvPr id="2050" name="Rectangle 2"/>
            <p:cNvSpPr>
              <a:spLocks noChangeArrowheads="1"/>
            </p:cNvSpPr>
            <p:nvPr/>
          </p:nvSpPr>
          <p:spPr bwMode="hidden">
            <a:xfrm>
              <a:off x="1008" y="0"/>
              <a:ext cx="4751" cy="4319"/>
            </a:xfrm>
            <a:prstGeom prst="rect">
              <a:avLst/>
            </a:prstGeom>
            <a:gradFill rotWithShape="0">
              <a:gsLst>
                <a:gs pos="0">
                  <a:schemeClr val="folHlink"/>
                </a:gs>
                <a:gs pos="100000">
                  <a:schemeClr val="bg1"/>
                </a:gs>
              </a:gsLst>
              <a:path path="rect">
                <a:fillToRect l="100000" t="10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51" name="Rectangle 3"/>
            <p:cNvSpPr>
              <a:spLocks noChangeArrowheads="1"/>
            </p:cNvSpPr>
            <p:nvPr/>
          </p:nvSpPr>
          <p:spPr bwMode="hidden">
            <a:xfrm>
              <a:off x="0" y="0"/>
              <a:ext cx="912" cy="3984"/>
            </a:xfrm>
            <a:prstGeom prst="rect">
              <a:avLst/>
            </a:prstGeom>
            <a:gradFill rotWithShape="0">
              <a:gsLst>
                <a:gs pos="0">
                  <a:schemeClr val="bg2"/>
                </a:gs>
                <a:gs pos="100000">
                  <a:schemeClr val="bg1"/>
                </a:gs>
              </a:gsLst>
              <a:path path="rect">
                <a:fillToRect r="100000" b="10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52" name="Freeform 4"/>
            <p:cNvSpPr>
              <a:spLocks/>
            </p:cNvSpPr>
            <p:nvPr/>
          </p:nvSpPr>
          <p:spPr bwMode="grayWhite">
            <a:xfrm>
              <a:off x="77" y="83"/>
              <a:ext cx="447" cy="520"/>
            </a:xfrm>
            <a:custGeom>
              <a:avLst/>
              <a:gdLst>
                <a:gd name="T0" fmla="*/ 254 w 447"/>
                <a:gd name="T1" fmla="*/ 495 h 520"/>
                <a:gd name="T2" fmla="*/ 245 w 447"/>
                <a:gd name="T3" fmla="*/ 454 h 520"/>
                <a:gd name="T4" fmla="*/ 230 w 447"/>
                <a:gd name="T5" fmla="*/ 417 h 520"/>
                <a:gd name="T6" fmla="*/ 193 w 447"/>
                <a:gd name="T7" fmla="*/ 402 h 520"/>
                <a:gd name="T8" fmla="*/ 150 w 447"/>
                <a:gd name="T9" fmla="*/ 412 h 520"/>
                <a:gd name="T10" fmla="*/ 112 w 447"/>
                <a:gd name="T11" fmla="*/ 417 h 520"/>
                <a:gd name="T12" fmla="*/ 93 w 447"/>
                <a:gd name="T13" fmla="*/ 399 h 520"/>
                <a:gd name="T14" fmla="*/ 81 w 447"/>
                <a:gd name="T15" fmla="*/ 370 h 520"/>
                <a:gd name="T16" fmla="*/ 75 w 447"/>
                <a:gd name="T17" fmla="*/ 339 h 520"/>
                <a:gd name="T18" fmla="*/ 76 w 447"/>
                <a:gd name="T19" fmla="*/ 309 h 520"/>
                <a:gd name="T20" fmla="*/ 106 w 447"/>
                <a:gd name="T21" fmla="*/ 300 h 520"/>
                <a:gd name="T22" fmla="*/ 146 w 447"/>
                <a:gd name="T23" fmla="*/ 307 h 520"/>
                <a:gd name="T24" fmla="*/ 175 w 447"/>
                <a:gd name="T25" fmla="*/ 294 h 520"/>
                <a:gd name="T26" fmla="*/ 186 w 447"/>
                <a:gd name="T27" fmla="*/ 273 h 520"/>
                <a:gd name="T28" fmla="*/ 189 w 447"/>
                <a:gd name="T29" fmla="*/ 246 h 520"/>
                <a:gd name="T30" fmla="*/ 188 w 447"/>
                <a:gd name="T31" fmla="*/ 219 h 520"/>
                <a:gd name="T32" fmla="*/ 178 w 447"/>
                <a:gd name="T33" fmla="*/ 191 h 520"/>
                <a:gd name="T34" fmla="*/ 153 w 447"/>
                <a:gd name="T35" fmla="*/ 171 h 520"/>
                <a:gd name="T36" fmla="*/ 123 w 447"/>
                <a:gd name="T37" fmla="*/ 172 h 520"/>
                <a:gd name="T38" fmla="*/ 93 w 447"/>
                <a:gd name="T39" fmla="*/ 185 h 520"/>
                <a:gd name="T40" fmla="*/ 64 w 447"/>
                <a:gd name="T41" fmla="*/ 194 h 520"/>
                <a:gd name="T42" fmla="*/ 34 w 447"/>
                <a:gd name="T43" fmla="*/ 185 h 520"/>
                <a:gd name="T44" fmla="*/ 19 w 447"/>
                <a:gd name="T45" fmla="*/ 166 h 520"/>
                <a:gd name="T46" fmla="*/ 9 w 447"/>
                <a:gd name="T47" fmla="*/ 146 h 520"/>
                <a:gd name="T48" fmla="*/ 2 w 447"/>
                <a:gd name="T49" fmla="*/ 122 h 520"/>
                <a:gd name="T50" fmla="*/ 0 w 447"/>
                <a:gd name="T51" fmla="*/ 98 h 520"/>
                <a:gd name="T52" fmla="*/ 387 w 447"/>
                <a:gd name="T53" fmla="*/ 12 h 520"/>
                <a:gd name="T54" fmla="*/ 399 w 447"/>
                <a:gd name="T55" fmla="*/ 41 h 520"/>
                <a:gd name="T56" fmla="*/ 406 w 447"/>
                <a:gd name="T57" fmla="*/ 74 h 520"/>
                <a:gd name="T58" fmla="*/ 411 w 447"/>
                <a:gd name="T59" fmla="*/ 107 h 520"/>
                <a:gd name="T60" fmla="*/ 396 w 447"/>
                <a:gd name="T61" fmla="*/ 141 h 520"/>
                <a:gd name="T62" fmla="*/ 375 w 447"/>
                <a:gd name="T63" fmla="*/ 144 h 520"/>
                <a:gd name="T64" fmla="*/ 354 w 447"/>
                <a:gd name="T65" fmla="*/ 141 h 520"/>
                <a:gd name="T66" fmla="*/ 332 w 447"/>
                <a:gd name="T67" fmla="*/ 137 h 520"/>
                <a:gd name="T68" fmla="*/ 307 w 447"/>
                <a:gd name="T69" fmla="*/ 141 h 520"/>
                <a:gd name="T70" fmla="*/ 286 w 447"/>
                <a:gd name="T71" fmla="*/ 166 h 520"/>
                <a:gd name="T72" fmla="*/ 285 w 447"/>
                <a:gd name="T73" fmla="*/ 199 h 520"/>
                <a:gd name="T74" fmla="*/ 289 w 447"/>
                <a:gd name="T75" fmla="*/ 222 h 520"/>
                <a:gd name="T76" fmla="*/ 295 w 447"/>
                <a:gd name="T77" fmla="*/ 247 h 520"/>
                <a:gd name="T78" fmla="*/ 308 w 447"/>
                <a:gd name="T79" fmla="*/ 268 h 520"/>
                <a:gd name="T80" fmla="*/ 332 w 447"/>
                <a:gd name="T81" fmla="*/ 282 h 520"/>
                <a:gd name="T82" fmla="*/ 357 w 447"/>
                <a:gd name="T83" fmla="*/ 282 h 520"/>
                <a:gd name="T84" fmla="*/ 379 w 447"/>
                <a:gd name="T85" fmla="*/ 272 h 520"/>
                <a:gd name="T86" fmla="*/ 402 w 447"/>
                <a:gd name="T87" fmla="*/ 262 h 520"/>
                <a:gd name="T88" fmla="*/ 426 w 447"/>
                <a:gd name="T89" fmla="*/ 265 h 520"/>
                <a:gd name="T90" fmla="*/ 436 w 447"/>
                <a:gd name="T91" fmla="*/ 287 h 520"/>
                <a:gd name="T92" fmla="*/ 442 w 447"/>
                <a:gd name="T93" fmla="*/ 312 h 520"/>
                <a:gd name="T94" fmla="*/ 444 w 447"/>
                <a:gd name="T95" fmla="*/ 338 h 520"/>
                <a:gd name="T96" fmla="*/ 436 w 447"/>
                <a:gd name="T97" fmla="*/ 358 h 520"/>
                <a:gd name="T98" fmla="*/ 397 w 447"/>
                <a:gd name="T99" fmla="*/ 366 h 520"/>
                <a:gd name="T100" fmla="*/ 363 w 447"/>
                <a:gd name="T101" fmla="*/ 380 h 520"/>
                <a:gd name="T102" fmla="*/ 347 w 447"/>
                <a:gd name="T103" fmla="*/ 406 h 520"/>
                <a:gd name="T104" fmla="*/ 353 w 447"/>
                <a:gd name="T105" fmla="*/ 437 h 520"/>
                <a:gd name="T106" fmla="*/ 372 w 447"/>
                <a:gd name="T107" fmla="*/ 464 h 520"/>
                <a:gd name="T108" fmla="*/ 369 w 447"/>
                <a:gd name="T109" fmla="*/ 492 h 520"/>
                <a:gd name="T110" fmla="*/ 347 w 447"/>
                <a:gd name="T111" fmla="*/ 503 h 520"/>
                <a:gd name="T112" fmla="*/ 323 w 447"/>
                <a:gd name="T113" fmla="*/ 511 h 520"/>
                <a:gd name="T114" fmla="*/ 298 w 447"/>
                <a:gd name="T115" fmla="*/ 516 h 520"/>
                <a:gd name="T116" fmla="*/ 272 w 447"/>
                <a:gd name="T117" fmla="*/ 519 h 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7" h="520">
                  <a:moveTo>
                    <a:pt x="272" y="519"/>
                  </a:moveTo>
                  <a:lnTo>
                    <a:pt x="265" y="512"/>
                  </a:lnTo>
                  <a:lnTo>
                    <a:pt x="259" y="505"/>
                  </a:lnTo>
                  <a:lnTo>
                    <a:pt x="254" y="495"/>
                  </a:lnTo>
                  <a:lnTo>
                    <a:pt x="252" y="486"/>
                  </a:lnTo>
                  <a:lnTo>
                    <a:pt x="248" y="475"/>
                  </a:lnTo>
                  <a:lnTo>
                    <a:pt x="246" y="465"/>
                  </a:lnTo>
                  <a:lnTo>
                    <a:pt x="245" y="454"/>
                  </a:lnTo>
                  <a:lnTo>
                    <a:pt x="242" y="444"/>
                  </a:lnTo>
                  <a:lnTo>
                    <a:pt x="239" y="434"/>
                  </a:lnTo>
                  <a:lnTo>
                    <a:pt x="235" y="425"/>
                  </a:lnTo>
                  <a:lnTo>
                    <a:pt x="230" y="417"/>
                  </a:lnTo>
                  <a:lnTo>
                    <a:pt x="223" y="411"/>
                  </a:lnTo>
                  <a:lnTo>
                    <a:pt x="215" y="406"/>
                  </a:lnTo>
                  <a:lnTo>
                    <a:pt x="205" y="403"/>
                  </a:lnTo>
                  <a:lnTo>
                    <a:pt x="193" y="402"/>
                  </a:lnTo>
                  <a:lnTo>
                    <a:pt x="177" y="403"/>
                  </a:lnTo>
                  <a:lnTo>
                    <a:pt x="168" y="407"/>
                  </a:lnTo>
                  <a:lnTo>
                    <a:pt x="159" y="410"/>
                  </a:lnTo>
                  <a:lnTo>
                    <a:pt x="150" y="412"/>
                  </a:lnTo>
                  <a:lnTo>
                    <a:pt x="140" y="415"/>
                  </a:lnTo>
                  <a:lnTo>
                    <a:pt x="131" y="416"/>
                  </a:lnTo>
                  <a:lnTo>
                    <a:pt x="122" y="417"/>
                  </a:lnTo>
                  <a:lnTo>
                    <a:pt x="112" y="417"/>
                  </a:lnTo>
                  <a:lnTo>
                    <a:pt x="102" y="417"/>
                  </a:lnTo>
                  <a:lnTo>
                    <a:pt x="99" y="412"/>
                  </a:lnTo>
                  <a:lnTo>
                    <a:pt x="96" y="406"/>
                  </a:lnTo>
                  <a:lnTo>
                    <a:pt x="93" y="399"/>
                  </a:lnTo>
                  <a:lnTo>
                    <a:pt x="90" y="393"/>
                  </a:lnTo>
                  <a:lnTo>
                    <a:pt x="87" y="385"/>
                  </a:lnTo>
                  <a:lnTo>
                    <a:pt x="84" y="378"/>
                  </a:lnTo>
                  <a:lnTo>
                    <a:pt x="81" y="370"/>
                  </a:lnTo>
                  <a:lnTo>
                    <a:pt x="79" y="362"/>
                  </a:lnTo>
                  <a:lnTo>
                    <a:pt x="78" y="355"/>
                  </a:lnTo>
                  <a:lnTo>
                    <a:pt x="76" y="347"/>
                  </a:lnTo>
                  <a:lnTo>
                    <a:pt x="75" y="339"/>
                  </a:lnTo>
                  <a:lnTo>
                    <a:pt x="74" y="332"/>
                  </a:lnTo>
                  <a:lnTo>
                    <a:pt x="74" y="324"/>
                  </a:lnTo>
                  <a:lnTo>
                    <a:pt x="75" y="316"/>
                  </a:lnTo>
                  <a:lnTo>
                    <a:pt x="76" y="309"/>
                  </a:lnTo>
                  <a:lnTo>
                    <a:pt x="78" y="302"/>
                  </a:lnTo>
                  <a:lnTo>
                    <a:pt x="87" y="299"/>
                  </a:lnTo>
                  <a:lnTo>
                    <a:pt x="97" y="298"/>
                  </a:lnTo>
                  <a:lnTo>
                    <a:pt x="106" y="300"/>
                  </a:lnTo>
                  <a:lnTo>
                    <a:pt x="116" y="302"/>
                  </a:lnTo>
                  <a:lnTo>
                    <a:pt x="126" y="305"/>
                  </a:lnTo>
                  <a:lnTo>
                    <a:pt x="136" y="306"/>
                  </a:lnTo>
                  <a:lnTo>
                    <a:pt x="146" y="307"/>
                  </a:lnTo>
                  <a:lnTo>
                    <a:pt x="157" y="305"/>
                  </a:lnTo>
                  <a:lnTo>
                    <a:pt x="165" y="302"/>
                  </a:lnTo>
                  <a:lnTo>
                    <a:pt x="170" y="298"/>
                  </a:lnTo>
                  <a:lnTo>
                    <a:pt x="175" y="294"/>
                  </a:lnTo>
                  <a:lnTo>
                    <a:pt x="179" y="290"/>
                  </a:lnTo>
                  <a:lnTo>
                    <a:pt x="182" y="284"/>
                  </a:lnTo>
                  <a:lnTo>
                    <a:pt x="185" y="278"/>
                  </a:lnTo>
                  <a:lnTo>
                    <a:pt x="186" y="273"/>
                  </a:lnTo>
                  <a:lnTo>
                    <a:pt x="187" y="266"/>
                  </a:lnTo>
                  <a:lnTo>
                    <a:pt x="188" y="259"/>
                  </a:lnTo>
                  <a:lnTo>
                    <a:pt x="189" y="253"/>
                  </a:lnTo>
                  <a:lnTo>
                    <a:pt x="189" y="246"/>
                  </a:lnTo>
                  <a:lnTo>
                    <a:pt x="189" y="239"/>
                  </a:lnTo>
                  <a:lnTo>
                    <a:pt x="189" y="232"/>
                  </a:lnTo>
                  <a:lnTo>
                    <a:pt x="189" y="226"/>
                  </a:lnTo>
                  <a:lnTo>
                    <a:pt x="188" y="219"/>
                  </a:lnTo>
                  <a:lnTo>
                    <a:pt x="188" y="213"/>
                  </a:lnTo>
                  <a:lnTo>
                    <a:pt x="186" y="204"/>
                  </a:lnTo>
                  <a:lnTo>
                    <a:pt x="182" y="198"/>
                  </a:lnTo>
                  <a:lnTo>
                    <a:pt x="178" y="191"/>
                  </a:lnTo>
                  <a:lnTo>
                    <a:pt x="173" y="185"/>
                  </a:lnTo>
                  <a:lnTo>
                    <a:pt x="167" y="180"/>
                  </a:lnTo>
                  <a:lnTo>
                    <a:pt x="161" y="176"/>
                  </a:lnTo>
                  <a:lnTo>
                    <a:pt x="153" y="171"/>
                  </a:lnTo>
                  <a:lnTo>
                    <a:pt x="146" y="167"/>
                  </a:lnTo>
                  <a:lnTo>
                    <a:pt x="138" y="167"/>
                  </a:lnTo>
                  <a:lnTo>
                    <a:pt x="130" y="170"/>
                  </a:lnTo>
                  <a:lnTo>
                    <a:pt x="123" y="172"/>
                  </a:lnTo>
                  <a:lnTo>
                    <a:pt x="116" y="175"/>
                  </a:lnTo>
                  <a:lnTo>
                    <a:pt x="108" y="178"/>
                  </a:lnTo>
                  <a:lnTo>
                    <a:pt x="100" y="182"/>
                  </a:lnTo>
                  <a:lnTo>
                    <a:pt x="93" y="185"/>
                  </a:lnTo>
                  <a:lnTo>
                    <a:pt x="86" y="189"/>
                  </a:lnTo>
                  <a:lnTo>
                    <a:pt x="79" y="191"/>
                  </a:lnTo>
                  <a:lnTo>
                    <a:pt x="71" y="194"/>
                  </a:lnTo>
                  <a:lnTo>
                    <a:pt x="64" y="194"/>
                  </a:lnTo>
                  <a:lnTo>
                    <a:pt x="56" y="194"/>
                  </a:lnTo>
                  <a:lnTo>
                    <a:pt x="48" y="193"/>
                  </a:lnTo>
                  <a:lnTo>
                    <a:pt x="41" y="190"/>
                  </a:lnTo>
                  <a:lnTo>
                    <a:pt x="34" y="185"/>
                  </a:lnTo>
                  <a:lnTo>
                    <a:pt x="26" y="179"/>
                  </a:lnTo>
                  <a:lnTo>
                    <a:pt x="24" y="175"/>
                  </a:lnTo>
                  <a:lnTo>
                    <a:pt x="21" y="171"/>
                  </a:lnTo>
                  <a:lnTo>
                    <a:pt x="19" y="166"/>
                  </a:lnTo>
                  <a:lnTo>
                    <a:pt x="15" y="162"/>
                  </a:lnTo>
                  <a:lnTo>
                    <a:pt x="13" y="157"/>
                  </a:lnTo>
                  <a:lnTo>
                    <a:pt x="11" y="151"/>
                  </a:lnTo>
                  <a:lnTo>
                    <a:pt x="9" y="146"/>
                  </a:lnTo>
                  <a:lnTo>
                    <a:pt x="7" y="139"/>
                  </a:lnTo>
                  <a:lnTo>
                    <a:pt x="6" y="134"/>
                  </a:lnTo>
                  <a:lnTo>
                    <a:pt x="4" y="129"/>
                  </a:lnTo>
                  <a:lnTo>
                    <a:pt x="2" y="122"/>
                  </a:lnTo>
                  <a:lnTo>
                    <a:pt x="1" y="116"/>
                  </a:lnTo>
                  <a:lnTo>
                    <a:pt x="0" y="111"/>
                  </a:lnTo>
                  <a:lnTo>
                    <a:pt x="0" y="104"/>
                  </a:lnTo>
                  <a:lnTo>
                    <a:pt x="0" y="98"/>
                  </a:lnTo>
                  <a:lnTo>
                    <a:pt x="0" y="92"/>
                  </a:lnTo>
                  <a:lnTo>
                    <a:pt x="378" y="0"/>
                  </a:lnTo>
                  <a:lnTo>
                    <a:pt x="383" y="5"/>
                  </a:lnTo>
                  <a:lnTo>
                    <a:pt x="387" y="12"/>
                  </a:lnTo>
                  <a:lnTo>
                    <a:pt x="391" y="18"/>
                  </a:lnTo>
                  <a:lnTo>
                    <a:pt x="394" y="26"/>
                  </a:lnTo>
                  <a:lnTo>
                    <a:pt x="397" y="33"/>
                  </a:lnTo>
                  <a:lnTo>
                    <a:pt x="399" y="41"/>
                  </a:lnTo>
                  <a:lnTo>
                    <a:pt x="401" y="49"/>
                  </a:lnTo>
                  <a:lnTo>
                    <a:pt x="403" y="57"/>
                  </a:lnTo>
                  <a:lnTo>
                    <a:pt x="405" y="65"/>
                  </a:lnTo>
                  <a:lnTo>
                    <a:pt x="406" y="74"/>
                  </a:lnTo>
                  <a:lnTo>
                    <a:pt x="407" y="82"/>
                  </a:lnTo>
                  <a:lnTo>
                    <a:pt x="408" y="91"/>
                  </a:lnTo>
                  <a:lnTo>
                    <a:pt x="410" y="99"/>
                  </a:lnTo>
                  <a:lnTo>
                    <a:pt x="411" y="107"/>
                  </a:lnTo>
                  <a:lnTo>
                    <a:pt x="412" y="115"/>
                  </a:lnTo>
                  <a:lnTo>
                    <a:pt x="413" y="123"/>
                  </a:lnTo>
                  <a:lnTo>
                    <a:pt x="401" y="138"/>
                  </a:lnTo>
                  <a:lnTo>
                    <a:pt x="396" y="141"/>
                  </a:lnTo>
                  <a:lnTo>
                    <a:pt x="391" y="143"/>
                  </a:lnTo>
                  <a:lnTo>
                    <a:pt x="386" y="144"/>
                  </a:lnTo>
                  <a:lnTo>
                    <a:pt x="380" y="144"/>
                  </a:lnTo>
                  <a:lnTo>
                    <a:pt x="375" y="144"/>
                  </a:lnTo>
                  <a:lnTo>
                    <a:pt x="370" y="144"/>
                  </a:lnTo>
                  <a:lnTo>
                    <a:pt x="365" y="143"/>
                  </a:lnTo>
                  <a:lnTo>
                    <a:pt x="359" y="142"/>
                  </a:lnTo>
                  <a:lnTo>
                    <a:pt x="354" y="141"/>
                  </a:lnTo>
                  <a:lnTo>
                    <a:pt x="348" y="139"/>
                  </a:lnTo>
                  <a:lnTo>
                    <a:pt x="343" y="139"/>
                  </a:lnTo>
                  <a:lnTo>
                    <a:pt x="338" y="138"/>
                  </a:lnTo>
                  <a:lnTo>
                    <a:pt x="332" y="137"/>
                  </a:lnTo>
                  <a:lnTo>
                    <a:pt x="326" y="136"/>
                  </a:lnTo>
                  <a:lnTo>
                    <a:pt x="320" y="137"/>
                  </a:lnTo>
                  <a:lnTo>
                    <a:pt x="314" y="138"/>
                  </a:lnTo>
                  <a:lnTo>
                    <a:pt x="307" y="141"/>
                  </a:lnTo>
                  <a:lnTo>
                    <a:pt x="301" y="146"/>
                  </a:lnTo>
                  <a:lnTo>
                    <a:pt x="295" y="152"/>
                  </a:lnTo>
                  <a:lnTo>
                    <a:pt x="290" y="159"/>
                  </a:lnTo>
                  <a:lnTo>
                    <a:pt x="286" y="166"/>
                  </a:lnTo>
                  <a:lnTo>
                    <a:pt x="284" y="175"/>
                  </a:lnTo>
                  <a:lnTo>
                    <a:pt x="282" y="184"/>
                  </a:lnTo>
                  <a:lnTo>
                    <a:pt x="283" y="194"/>
                  </a:lnTo>
                  <a:lnTo>
                    <a:pt x="285" y="199"/>
                  </a:lnTo>
                  <a:lnTo>
                    <a:pt x="286" y="204"/>
                  </a:lnTo>
                  <a:lnTo>
                    <a:pt x="286" y="210"/>
                  </a:lnTo>
                  <a:lnTo>
                    <a:pt x="287" y="217"/>
                  </a:lnTo>
                  <a:lnTo>
                    <a:pt x="289" y="222"/>
                  </a:lnTo>
                  <a:lnTo>
                    <a:pt x="290" y="229"/>
                  </a:lnTo>
                  <a:lnTo>
                    <a:pt x="292" y="235"/>
                  </a:lnTo>
                  <a:lnTo>
                    <a:pt x="293" y="241"/>
                  </a:lnTo>
                  <a:lnTo>
                    <a:pt x="295" y="247"/>
                  </a:lnTo>
                  <a:lnTo>
                    <a:pt x="298" y="253"/>
                  </a:lnTo>
                  <a:lnTo>
                    <a:pt x="300" y="259"/>
                  </a:lnTo>
                  <a:lnTo>
                    <a:pt x="304" y="264"/>
                  </a:lnTo>
                  <a:lnTo>
                    <a:pt x="308" y="268"/>
                  </a:lnTo>
                  <a:lnTo>
                    <a:pt x="313" y="273"/>
                  </a:lnTo>
                  <a:lnTo>
                    <a:pt x="319" y="276"/>
                  </a:lnTo>
                  <a:lnTo>
                    <a:pt x="326" y="279"/>
                  </a:lnTo>
                  <a:lnTo>
                    <a:pt x="332" y="282"/>
                  </a:lnTo>
                  <a:lnTo>
                    <a:pt x="339" y="284"/>
                  </a:lnTo>
                  <a:lnTo>
                    <a:pt x="345" y="284"/>
                  </a:lnTo>
                  <a:lnTo>
                    <a:pt x="351" y="284"/>
                  </a:lnTo>
                  <a:lnTo>
                    <a:pt x="357" y="282"/>
                  </a:lnTo>
                  <a:lnTo>
                    <a:pt x="362" y="280"/>
                  </a:lnTo>
                  <a:lnTo>
                    <a:pt x="367" y="278"/>
                  </a:lnTo>
                  <a:lnTo>
                    <a:pt x="373" y="274"/>
                  </a:lnTo>
                  <a:lnTo>
                    <a:pt x="379" y="272"/>
                  </a:lnTo>
                  <a:lnTo>
                    <a:pt x="385" y="268"/>
                  </a:lnTo>
                  <a:lnTo>
                    <a:pt x="390" y="266"/>
                  </a:lnTo>
                  <a:lnTo>
                    <a:pt x="396" y="264"/>
                  </a:lnTo>
                  <a:lnTo>
                    <a:pt x="402" y="262"/>
                  </a:lnTo>
                  <a:lnTo>
                    <a:pt x="407" y="260"/>
                  </a:lnTo>
                  <a:lnTo>
                    <a:pt x="414" y="260"/>
                  </a:lnTo>
                  <a:lnTo>
                    <a:pt x="420" y="261"/>
                  </a:lnTo>
                  <a:lnTo>
                    <a:pt x="426" y="265"/>
                  </a:lnTo>
                  <a:lnTo>
                    <a:pt x="429" y="270"/>
                  </a:lnTo>
                  <a:lnTo>
                    <a:pt x="432" y="275"/>
                  </a:lnTo>
                  <a:lnTo>
                    <a:pt x="434" y="281"/>
                  </a:lnTo>
                  <a:lnTo>
                    <a:pt x="436" y="287"/>
                  </a:lnTo>
                  <a:lnTo>
                    <a:pt x="439" y="292"/>
                  </a:lnTo>
                  <a:lnTo>
                    <a:pt x="439" y="299"/>
                  </a:lnTo>
                  <a:lnTo>
                    <a:pt x="440" y="305"/>
                  </a:lnTo>
                  <a:lnTo>
                    <a:pt x="442" y="312"/>
                  </a:lnTo>
                  <a:lnTo>
                    <a:pt x="442" y="319"/>
                  </a:lnTo>
                  <a:lnTo>
                    <a:pt x="443" y="325"/>
                  </a:lnTo>
                  <a:lnTo>
                    <a:pt x="443" y="332"/>
                  </a:lnTo>
                  <a:lnTo>
                    <a:pt x="444" y="338"/>
                  </a:lnTo>
                  <a:lnTo>
                    <a:pt x="445" y="345"/>
                  </a:lnTo>
                  <a:lnTo>
                    <a:pt x="445" y="352"/>
                  </a:lnTo>
                  <a:lnTo>
                    <a:pt x="446" y="358"/>
                  </a:lnTo>
                  <a:lnTo>
                    <a:pt x="436" y="358"/>
                  </a:lnTo>
                  <a:lnTo>
                    <a:pt x="426" y="359"/>
                  </a:lnTo>
                  <a:lnTo>
                    <a:pt x="417" y="361"/>
                  </a:lnTo>
                  <a:lnTo>
                    <a:pt x="406" y="363"/>
                  </a:lnTo>
                  <a:lnTo>
                    <a:pt x="397" y="366"/>
                  </a:lnTo>
                  <a:lnTo>
                    <a:pt x="386" y="369"/>
                  </a:lnTo>
                  <a:lnTo>
                    <a:pt x="377" y="372"/>
                  </a:lnTo>
                  <a:lnTo>
                    <a:pt x="366" y="377"/>
                  </a:lnTo>
                  <a:lnTo>
                    <a:pt x="363" y="380"/>
                  </a:lnTo>
                  <a:lnTo>
                    <a:pt x="359" y="385"/>
                  </a:lnTo>
                  <a:lnTo>
                    <a:pt x="354" y="391"/>
                  </a:lnTo>
                  <a:lnTo>
                    <a:pt x="351" y="398"/>
                  </a:lnTo>
                  <a:lnTo>
                    <a:pt x="347" y="406"/>
                  </a:lnTo>
                  <a:lnTo>
                    <a:pt x="346" y="414"/>
                  </a:lnTo>
                  <a:lnTo>
                    <a:pt x="347" y="421"/>
                  </a:lnTo>
                  <a:lnTo>
                    <a:pt x="350" y="429"/>
                  </a:lnTo>
                  <a:lnTo>
                    <a:pt x="353" y="437"/>
                  </a:lnTo>
                  <a:lnTo>
                    <a:pt x="358" y="444"/>
                  </a:lnTo>
                  <a:lnTo>
                    <a:pt x="363" y="450"/>
                  </a:lnTo>
                  <a:lnTo>
                    <a:pt x="368" y="458"/>
                  </a:lnTo>
                  <a:lnTo>
                    <a:pt x="372" y="464"/>
                  </a:lnTo>
                  <a:lnTo>
                    <a:pt x="374" y="472"/>
                  </a:lnTo>
                  <a:lnTo>
                    <a:pt x="375" y="480"/>
                  </a:lnTo>
                  <a:lnTo>
                    <a:pt x="373" y="489"/>
                  </a:lnTo>
                  <a:lnTo>
                    <a:pt x="369" y="492"/>
                  </a:lnTo>
                  <a:lnTo>
                    <a:pt x="364" y="495"/>
                  </a:lnTo>
                  <a:lnTo>
                    <a:pt x="359" y="498"/>
                  </a:lnTo>
                  <a:lnTo>
                    <a:pt x="353" y="500"/>
                  </a:lnTo>
                  <a:lnTo>
                    <a:pt x="347" y="503"/>
                  </a:lnTo>
                  <a:lnTo>
                    <a:pt x="341" y="505"/>
                  </a:lnTo>
                  <a:lnTo>
                    <a:pt x="336" y="508"/>
                  </a:lnTo>
                  <a:lnTo>
                    <a:pt x="330" y="509"/>
                  </a:lnTo>
                  <a:lnTo>
                    <a:pt x="323" y="511"/>
                  </a:lnTo>
                  <a:lnTo>
                    <a:pt x="317" y="512"/>
                  </a:lnTo>
                  <a:lnTo>
                    <a:pt x="311" y="514"/>
                  </a:lnTo>
                  <a:lnTo>
                    <a:pt x="304" y="515"/>
                  </a:lnTo>
                  <a:lnTo>
                    <a:pt x="298" y="516"/>
                  </a:lnTo>
                  <a:lnTo>
                    <a:pt x="292" y="517"/>
                  </a:lnTo>
                  <a:lnTo>
                    <a:pt x="285" y="518"/>
                  </a:lnTo>
                  <a:lnTo>
                    <a:pt x="279" y="519"/>
                  </a:lnTo>
                  <a:lnTo>
                    <a:pt x="272" y="519"/>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2053" name="Freeform 5"/>
            <p:cNvSpPr>
              <a:spLocks/>
            </p:cNvSpPr>
            <p:nvPr/>
          </p:nvSpPr>
          <p:spPr bwMode="grayWhite">
            <a:xfrm>
              <a:off x="19" y="1775"/>
              <a:ext cx="462" cy="618"/>
            </a:xfrm>
            <a:custGeom>
              <a:avLst/>
              <a:gdLst>
                <a:gd name="T0" fmla="*/ 224 w 462"/>
                <a:gd name="T1" fmla="*/ 439 h 618"/>
                <a:gd name="T2" fmla="*/ 193 w 462"/>
                <a:gd name="T3" fmla="*/ 434 h 618"/>
                <a:gd name="T4" fmla="*/ 165 w 462"/>
                <a:gd name="T5" fmla="*/ 436 h 618"/>
                <a:gd name="T6" fmla="*/ 156 w 462"/>
                <a:gd name="T7" fmla="*/ 444 h 618"/>
                <a:gd name="T8" fmla="*/ 147 w 462"/>
                <a:gd name="T9" fmla="*/ 461 h 618"/>
                <a:gd name="T10" fmla="*/ 147 w 462"/>
                <a:gd name="T11" fmla="*/ 487 h 618"/>
                <a:gd name="T12" fmla="*/ 143 w 462"/>
                <a:gd name="T13" fmla="*/ 513 h 618"/>
                <a:gd name="T14" fmla="*/ 136 w 462"/>
                <a:gd name="T15" fmla="*/ 537 h 618"/>
                <a:gd name="T16" fmla="*/ 7 w 462"/>
                <a:gd name="T17" fmla="*/ 549 h 618"/>
                <a:gd name="T18" fmla="*/ 5 w 462"/>
                <a:gd name="T19" fmla="*/ 510 h 618"/>
                <a:gd name="T20" fmla="*/ 1 w 462"/>
                <a:gd name="T21" fmla="*/ 472 h 618"/>
                <a:gd name="T22" fmla="*/ 1 w 462"/>
                <a:gd name="T23" fmla="*/ 433 h 618"/>
                <a:gd name="T24" fmla="*/ 12 w 462"/>
                <a:gd name="T25" fmla="*/ 392 h 618"/>
                <a:gd name="T26" fmla="*/ 37 w 462"/>
                <a:gd name="T27" fmla="*/ 383 h 618"/>
                <a:gd name="T28" fmla="*/ 66 w 462"/>
                <a:gd name="T29" fmla="*/ 389 h 618"/>
                <a:gd name="T30" fmla="*/ 94 w 462"/>
                <a:gd name="T31" fmla="*/ 403 h 618"/>
                <a:gd name="T32" fmla="*/ 120 w 462"/>
                <a:gd name="T33" fmla="*/ 417 h 618"/>
                <a:gd name="T34" fmla="*/ 156 w 462"/>
                <a:gd name="T35" fmla="*/ 399 h 618"/>
                <a:gd name="T36" fmla="*/ 166 w 462"/>
                <a:gd name="T37" fmla="*/ 363 h 618"/>
                <a:gd name="T38" fmla="*/ 164 w 462"/>
                <a:gd name="T39" fmla="*/ 321 h 618"/>
                <a:gd name="T40" fmla="*/ 158 w 462"/>
                <a:gd name="T41" fmla="*/ 280 h 618"/>
                <a:gd name="T42" fmla="*/ 71 w 462"/>
                <a:gd name="T43" fmla="*/ 135 h 618"/>
                <a:gd name="T44" fmla="*/ 104 w 462"/>
                <a:gd name="T45" fmla="*/ 141 h 618"/>
                <a:gd name="T46" fmla="*/ 137 w 462"/>
                <a:gd name="T47" fmla="*/ 147 h 618"/>
                <a:gd name="T48" fmla="*/ 170 w 462"/>
                <a:gd name="T49" fmla="*/ 144 h 618"/>
                <a:gd name="T50" fmla="*/ 195 w 462"/>
                <a:gd name="T51" fmla="*/ 128 h 618"/>
                <a:gd name="T52" fmla="*/ 206 w 462"/>
                <a:gd name="T53" fmla="*/ 114 h 618"/>
                <a:gd name="T54" fmla="*/ 216 w 462"/>
                <a:gd name="T55" fmla="*/ 92 h 618"/>
                <a:gd name="T56" fmla="*/ 211 w 462"/>
                <a:gd name="T57" fmla="*/ 69 h 618"/>
                <a:gd name="T58" fmla="*/ 207 w 462"/>
                <a:gd name="T59" fmla="*/ 47 h 618"/>
                <a:gd name="T60" fmla="*/ 208 w 462"/>
                <a:gd name="T61" fmla="*/ 24 h 618"/>
                <a:gd name="T62" fmla="*/ 221 w 462"/>
                <a:gd name="T63" fmla="*/ 2 h 618"/>
                <a:gd name="T64" fmla="*/ 245 w 462"/>
                <a:gd name="T65" fmla="*/ 0 h 618"/>
                <a:gd name="T66" fmla="*/ 272 w 462"/>
                <a:gd name="T67" fmla="*/ 5 h 618"/>
                <a:gd name="T68" fmla="*/ 296 w 462"/>
                <a:gd name="T69" fmla="*/ 17 h 618"/>
                <a:gd name="T70" fmla="*/ 316 w 462"/>
                <a:gd name="T71" fmla="*/ 38 h 618"/>
                <a:gd name="T72" fmla="*/ 317 w 462"/>
                <a:gd name="T73" fmla="*/ 66 h 618"/>
                <a:gd name="T74" fmla="*/ 304 w 462"/>
                <a:gd name="T75" fmla="*/ 94 h 618"/>
                <a:gd name="T76" fmla="*/ 294 w 462"/>
                <a:gd name="T77" fmla="*/ 125 h 618"/>
                <a:gd name="T78" fmla="*/ 302 w 462"/>
                <a:gd name="T79" fmla="*/ 158 h 618"/>
                <a:gd name="T80" fmla="*/ 337 w 462"/>
                <a:gd name="T81" fmla="*/ 181 h 618"/>
                <a:gd name="T82" fmla="*/ 380 w 462"/>
                <a:gd name="T83" fmla="*/ 188 h 618"/>
                <a:gd name="T84" fmla="*/ 427 w 462"/>
                <a:gd name="T85" fmla="*/ 190 h 618"/>
                <a:gd name="T86" fmla="*/ 431 w 462"/>
                <a:gd name="T87" fmla="*/ 329 h 618"/>
                <a:gd name="T88" fmla="*/ 401 w 462"/>
                <a:gd name="T89" fmla="*/ 338 h 618"/>
                <a:gd name="T90" fmla="*/ 370 w 462"/>
                <a:gd name="T91" fmla="*/ 331 h 618"/>
                <a:gd name="T92" fmla="*/ 337 w 462"/>
                <a:gd name="T93" fmla="*/ 319 h 618"/>
                <a:gd name="T94" fmla="*/ 303 w 462"/>
                <a:gd name="T95" fmla="*/ 316 h 618"/>
                <a:gd name="T96" fmla="*/ 281 w 462"/>
                <a:gd name="T97" fmla="*/ 333 h 618"/>
                <a:gd name="T98" fmla="*/ 268 w 462"/>
                <a:gd name="T99" fmla="*/ 361 h 618"/>
                <a:gd name="T100" fmla="*/ 263 w 462"/>
                <a:gd name="T101" fmla="*/ 393 h 618"/>
                <a:gd name="T102" fmla="*/ 264 w 462"/>
                <a:gd name="T103" fmla="*/ 427 h 618"/>
                <a:gd name="T104" fmla="*/ 286 w 462"/>
                <a:gd name="T105" fmla="*/ 457 h 618"/>
                <a:gd name="T106" fmla="*/ 317 w 462"/>
                <a:gd name="T107" fmla="*/ 464 h 618"/>
                <a:gd name="T108" fmla="*/ 354 w 462"/>
                <a:gd name="T109" fmla="*/ 463 h 618"/>
                <a:gd name="T110" fmla="*/ 392 w 462"/>
                <a:gd name="T111" fmla="*/ 473 h 618"/>
                <a:gd name="T112" fmla="*/ 401 w 462"/>
                <a:gd name="T113" fmla="*/ 509 h 618"/>
                <a:gd name="T114" fmla="*/ 403 w 462"/>
                <a:gd name="T115" fmla="*/ 547 h 618"/>
                <a:gd name="T116" fmla="*/ 398 w 462"/>
                <a:gd name="T117" fmla="*/ 583 h 618"/>
                <a:gd name="T118" fmla="*/ 388 w 462"/>
                <a:gd name="T119" fmla="*/ 617 h 6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62" h="618">
                  <a:moveTo>
                    <a:pt x="384" y="617"/>
                  </a:moveTo>
                  <a:lnTo>
                    <a:pt x="248" y="578"/>
                  </a:lnTo>
                  <a:lnTo>
                    <a:pt x="231" y="442"/>
                  </a:lnTo>
                  <a:lnTo>
                    <a:pt x="224" y="439"/>
                  </a:lnTo>
                  <a:lnTo>
                    <a:pt x="217" y="436"/>
                  </a:lnTo>
                  <a:lnTo>
                    <a:pt x="209" y="435"/>
                  </a:lnTo>
                  <a:lnTo>
                    <a:pt x="201" y="434"/>
                  </a:lnTo>
                  <a:lnTo>
                    <a:pt x="193" y="434"/>
                  </a:lnTo>
                  <a:lnTo>
                    <a:pt x="185" y="434"/>
                  </a:lnTo>
                  <a:lnTo>
                    <a:pt x="176" y="435"/>
                  </a:lnTo>
                  <a:lnTo>
                    <a:pt x="167" y="435"/>
                  </a:lnTo>
                  <a:lnTo>
                    <a:pt x="165" y="436"/>
                  </a:lnTo>
                  <a:lnTo>
                    <a:pt x="162" y="438"/>
                  </a:lnTo>
                  <a:lnTo>
                    <a:pt x="160" y="440"/>
                  </a:lnTo>
                  <a:lnTo>
                    <a:pt x="158" y="442"/>
                  </a:lnTo>
                  <a:lnTo>
                    <a:pt x="156" y="444"/>
                  </a:lnTo>
                  <a:lnTo>
                    <a:pt x="153" y="448"/>
                  </a:lnTo>
                  <a:lnTo>
                    <a:pt x="151" y="452"/>
                  </a:lnTo>
                  <a:lnTo>
                    <a:pt x="147" y="456"/>
                  </a:lnTo>
                  <a:lnTo>
                    <a:pt x="147" y="461"/>
                  </a:lnTo>
                  <a:lnTo>
                    <a:pt x="147" y="468"/>
                  </a:lnTo>
                  <a:lnTo>
                    <a:pt x="147" y="474"/>
                  </a:lnTo>
                  <a:lnTo>
                    <a:pt x="147" y="480"/>
                  </a:lnTo>
                  <a:lnTo>
                    <a:pt x="147" y="487"/>
                  </a:lnTo>
                  <a:lnTo>
                    <a:pt x="146" y="493"/>
                  </a:lnTo>
                  <a:lnTo>
                    <a:pt x="146" y="499"/>
                  </a:lnTo>
                  <a:lnTo>
                    <a:pt x="145" y="506"/>
                  </a:lnTo>
                  <a:lnTo>
                    <a:pt x="143" y="513"/>
                  </a:lnTo>
                  <a:lnTo>
                    <a:pt x="143" y="520"/>
                  </a:lnTo>
                  <a:lnTo>
                    <a:pt x="141" y="525"/>
                  </a:lnTo>
                  <a:lnTo>
                    <a:pt x="139" y="532"/>
                  </a:lnTo>
                  <a:lnTo>
                    <a:pt x="136" y="537"/>
                  </a:lnTo>
                  <a:lnTo>
                    <a:pt x="134" y="543"/>
                  </a:lnTo>
                  <a:lnTo>
                    <a:pt x="131" y="549"/>
                  </a:lnTo>
                  <a:lnTo>
                    <a:pt x="128" y="553"/>
                  </a:lnTo>
                  <a:lnTo>
                    <a:pt x="7" y="549"/>
                  </a:lnTo>
                  <a:lnTo>
                    <a:pt x="7" y="539"/>
                  </a:lnTo>
                  <a:lnTo>
                    <a:pt x="7" y="530"/>
                  </a:lnTo>
                  <a:lnTo>
                    <a:pt x="6" y="521"/>
                  </a:lnTo>
                  <a:lnTo>
                    <a:pt x="5" y="510"/>
                  </a:lnTo>
                  <a:lnTo>
                    <a:pt x="4" y="501"/>
                  </a:lnTo>
                  <a:lnTo>
                    <a:pt x="2" y="492"/>
                  </a:lnTo>
                  <a:lnTo>
                    <a:pt x="1" y="482"/>
                  </a:lnTo>
                  <a:lnTo>
                    <a:pt x="1" y="472"/>
                  </a:lnTo>
                  <a:lnTo>
                    <a:pt x="0" y="463"/>
                  </a:lnTo>
                  <a:lnTo>
                    <a:pt x="0" y="453"/>
                  </a:lnTo>
                  <a:lnTo>
                    <a:pt x="0" y="442"/>
                  </a:lnTo>
                  <a:lnTo>
                    <a:pt x="1" y="433"/>
                  </a:lnTo>
                  <a:lnTo>
                    <a:pt x="3" y="423"/>
                  </a:lnTo>
                  <a:lnTo>
                    <a:pt x="5" y="413"/>
                  </a:lnTo>
                  <a:lnTo>
                    <a:pt x="8" y="402"/>
                  </a:lnTo>
                  <a:lnTo>
                    <a:pt x="12" y="392"/>
                  </a:lnTo>
                  <a:lnTo>
                    <a:pt x="18" y="388"/>
                  </a:lnTo>
                  <a:lnTo>
                    <a:pt x="24" y="386"/>
                  </a:lnTo>
                  <a:lnTo>
                    <a:pt x="30" y="384"/>
                  </a:lnTo>
                  <a:lnTo>
                    <a:pt x="37" y="383"/>
                  </a:lnTo>
                  <a:lnTo>
                    <a:pt x="45" y="384"/>
                  </a:lnTo>
                  <a:lnTo>
                    <a:pt x="52" y="385"/>
                  </a:lnTo>
                  <a:lnTo>
                    <a:pt x="59" y="387"/>
                  </a:lnTo>
                  <a:lnTo>
                    <a:pt x="66" y="389"/>
                  </a:lnTo>
                  <a:lnTo>
                    <a:pt x="73" y="392"/>
                  </a:lnTo>
                  <a:lnTo>
                    <a:pt x="80" y="396"/>
                  </a:lnTo>
                  <a:lnTo>
                    <a:pt x="87" y="400"/>
                  </a:lnTo>
                  <a:lnTo>
                    <a:pt x="94" y="403"/>
                  </a:lnTo>
                  <a:lnTo>
                    <a:pt x="100" y="407"/>
                  </a:lnTo>
                  <a:lnTo>
                    <a:pt x="107" y="411"/>
                  </a:lnTo>
                  <a:lnTo>
                    <a:pt x="113" y="415"/>
                  </a:lnTo>
                  <a:lnTo>
                    <a:pt x="120" y="417"/>
                  </a:lnTo>
                  <a:lnTo>
                    <a:pt x="136" y="417"/>
                  </a:lnTo>
                  <a:lnTo>
                    <a:pt x="143" y="412"/>
                  </a:lnTo>
                  <a:lnTo>
                    <a:pt x="151" y="406"/>
                  </a:lnTo>
                  <a:lnTo>
                    <a:pt x="156" y="399"/>
                  </a:lnTo>
                  <a:lnTo>
                    <a:pt x="160" y="391"/>
                  </a:lnTo>
                  <a:lnTo>
                    <a:pt x="163" y="383"/>
                  </a:lnTo>
                  <a:lnTo>
                    <a:pt x="165" y="373"/>
                  </a:lnTo>
                  <a:lnTo>
                    <a:pt x="166" y="363"/>
                  </a:lnTo>
                  <a:lnTo>
                    <a:pt x="166" y="353"/>
                  </a:lnTo>
                  <a:lnTo>
                    <a:pt x="166" y="343"/>
                  </a:lnTo>
                  <a:lnTo>
                    <a:pt x="166" y="333"/>
                  </a:lnTo>
                  <a:lnTo>
                    <a:pt x="164" y="321"/>
                  </a:lnTo>
                  <a:lnTo>
                    <a:pt x="163" y="311"/>
                  </a:lnTo>
                  <a:lnTo>
                    <a:pt x="161" y="301"/>
                  </a:lnTo>
                  <a:lnTo>
                    <a:pt x="159" y="290"/>
                  </a:lnTo>
                  <a:lnTo>
                    <a:pt x="158" y="280"/>
                  </a:lnTo>
                  <a:lnTo>
                    <a:pt x="156" y="270"/>
                  </a:lnTo>
                  <a:lnTo>
                    <a:pt x="39" y="241"/>
                  </a:lnTo>
                  <a:lnTo>
                    <a:pt x="63" y="135"/>
                  </a:lnTo>
                  <a:lnTo>
                    <a:pt x="71" y="135"/>
                  </a:lnTo>
                  <a:lnTo>
                    <a:pt x="79" y="136"/>
                  </a:lnTo>
                  <a:lnTo>
                    <a:pt x="87" y="137"/>
                  </a:lnTo>
                  <a:lnTo>
                    <a:pt x="96" y="139"/>
                  </a:lnTo>
                  <a:lnTo>
                    <a:pt x="104" y="141"/>
                  </a:lnTo>
                  <a:lnTo>
                    <a:pt x="113" y="143"/>
                  </a:lnTo>
                  <a:lnTo>
                    <a:pt x="120" y="144"/>
                  </a:lnTo>
                  <a:lnTo>
                    <a:pt x="129" y="146"/>
                  </a:lnTo>
                  <a:lnTo>
                    <a:pt x="137" y="147"/>
                  </a:lnTo>
                  <a:lnTo>
                    <a:pt x="146" y="147"/>
                  </a:lnTo>
                  <a:lnTo>
                    <a:pt x="154" y="147"/>
                  </a:lnTo>
                  <a:lnTo>
                    <a:pt x="162" y="146"/>
                  </a:lnTo>
                  <a:lnTo>
                    <a:pt x="170" y="144"/>
                  </a:lnTo>
                  <a:lnTo>
                    <a:pt x="177" y="141"/>
                  </a:lnTo>
                  <a:lnTo>
                    <a:pt x="185" y="136"/>
                  </a:lnTo>
                  <a:lnTo>
                    <a:pt x="192" y="132"/>
                  </a:lnTo>
                  <a:lnTo>
                    <a:pt x="195" y="128"/>
                  </a:lnTo>
                  <a:lnTo>
                    <a:pt x="197" y="125"/>
                  </a:lnTo>
                  <a:lnTo>
                    <a:pt x="200" y="121"/>
                  </a:lnTo>
                  <a:lnTo>
                    <a:pt x="204" y="118"/>
                  </a:lnTo>
                  <a:lnTo>
                    <a:pt x="206" y="114"/>
                  </a:lnTo>
                  <a:lnTo>
                    <a:pt x="210" y="108"/>
                  </a:lnTo>
                  <a:lnTo>
                    <a:pt x="212" y="104"/>
                  </a:lnTo>
                  <a:lnTo>
                    <a:pt x="216" y="97"/>
                  </a:lnTo>
                  <a:lnTo>
                    <a:pt x="216" y="92"/>
                  </a:lnTo>
                  <a:lnTo>
                    <a:pt x="214" y="86"/>
                  </a:lnTo>
                  <a:lnTo>
                    <a:pt x="214" y="80"/>
                  </a:lnTo>
                  <a:lnTo>
                    <a:pt x="212" y="76"/>
                  </a:lnTo>
                  <a:lnTo>
                    <a:pt x="211" y="69"/>
                  </a:lnTo>
                  <a:lnTo>
                    <a:pt x="210" y="65"/>
                  </a:lnTo>
                  <a:lnTo>
                    <a:pt x="209" y="58"/>
                  </a:lnTo>
                  <a:lnTo>
                    <a:pt x="208" y="53"/>
                  </a:lnTo>
                  <a:lnTo>
                    <a:pt x="207" y="47"/>
                  </a:lnTo>
                  <a:lnTo>
                    <a:pt x="206" y="41"/>
                  </a:lnTo>
                  <a:lnTo>
                    <a:pt x="206" y="35"/>
                  </a:lnTo>
                  <a:lnTo>
                    <a:pt x="207" y="29"/>
                  </a:lnTo>
                  <a:lnTo>
                    <a:pt x="208" y="24"/>
                  </a:lnTo>
                  <a:lnTo>
                    <a:pt x="210" y="17"/>
                  </a:lnTo>
                  <a:lnTo>
                    <a:pt x="212" y="11"/>
                  </a:lnTo>
                  <a:lnTo>
                    <a:pt x="216" y="5"/>
                  </a:lnTo>
                  <a:lnTo>
                    <a:pt x="221" y="2"/>
                  </a:lnTo>
                  <a:lnTo>
                    <a:pt x="226" y="1"/>
                  </a:lnTo>
                  <a:lnTo>
                    <a:pt x="233" y="0"/>
                  </a:lnTo>
                  <a:lnTo>
                    <a:pt x="239" y="0"/>
                  </a:lnTo>
                  <a:lnTo>
                    <a:pt x="245" y="0"/>
                  </a:lnTo>
                  <a:lnTo>
                    <a:pt x="251" y="0"/>
                  </a:lnTo>
                  <a:lnTo>
                    <a:pt x="258" y="1"/>
                  </a:lnTo>
                  <a:lnTo>
                    <a:pt x="264" y="3"/>
                  </a:lnTo>
                  <a:lnTo>
                    <a:pt x="272" y="5"/>
                  </a:lnTo>
                  <a:lnTo>
                    <a:pt x="278" y="8"/>
                  </a:lnTo>
                  <a:lnTo>
                    <a:pt x="284" y="11"/>
                  </a:lnTo>
                  <a:lnTo>
                    <a:pt x="290" y="13"/>
                  </a:lnTo>
                  <a:lnTo>
                    <a:pt x="296" y="17"/>
                  </a:lnTo>
                  <a:lnTo>
                    <a:pt x="302" y="21"/>
                  </a:lnTo>
                  <a:lnTo>
                    <a:pt x="307" y="26"/>
                  </a:lnTo>
                  <a:lnTo>
                    <a:pt x="311" y="30"/>
                  </a:lnTo>
                  <a:lnTo>
                    <a:pt x="316" y="38"/>
                  </a:lnTo>
                  <a:lnTo>
                    <a:pt x="318" y="44"/>
                  </a:lnTo>
                  <a:lnTo>
                    <a:pt x="319" y="52"/>
                  </a:lnTo>
                  <a:lnTo>
                    <a:pt x="318" y="59"/>
                  </a:lnTo>
                  <a:lnTo>
                    <a:pt x="317" y="66"/>
                  </a:lnTo>
                  <a:lnTo>
                    <a:pt x="314" y="73"/>
                  </a:lnTo>
                  <a:lnTo>
                    <a:pt x="311" y="80"/>
                  </a:lnTo>
                  <a:lnTo>
                    <a:pt x="308" y="87"/>
                  </a:lnTo>
                  <a:lnTo>
                    <a:pt x="304" y="94"/>
                  </a:lnTo>
                  <a:lnTo>
                    <a:pt x="301" y="102"/>
                  </a:lnTo>
                  <a:lnTo>
                    <a:pt x="297" y="110"/>
                  </a:lnTo>
                  <a:lnTo>
                    <a:pt x="294" y="118"/>
                  </a:lnTo>
                  <a:lnTo>
                    <a:pt x="294" y="125"/>
                  </a:lnTo>
                  <a:lnTo>
                    <a:pt x="293" y="133"/>
                  </a:lnTo>
                  <a:lnTo>
                    <a:pt x="294" y="140"/>
                  </a:lnTo>
                  <a:lnTo>
                    <a:pt x="295" y="147"/>
                  </a:lnTo>
                  <a:lnTo>
                    <a:pt x="302" y="158"/>
                  </a:lnTo>
                  <a:lnTo>
                    <a:pt x="309" y="165"/>
                  </a:lnTo>
                  <a:lnTo>
                    <a:pt x="317" y="172"/>
                  </a:lnTo>
                  <a:lnTo>
                    <a:pt x="327" y="176"/>
                  </a:lnTo>
                  <a:lnTo>
                    <a:pt x="337" y="181"/>
                  </a:lnTo>
                  <a:lnTo>
                    <a:pt x="347" y="183"/>
                  </a:lnTo>
                  <a:lnTo>
                    <a:pt x="357" y="186"/>
                  </a:lnTo>
                  <a:lnTo>
                    <a:pt x="369" y="187"/>
                  </a:lnTo>
                  <a:lnTo>
                    <a:pt x="380" y="188"/>
                  </a:lnTo>
                  <a:lnTo>
                    <a:pt x="392" y="188"/>
                  </a:lnTo>
                  <a:lnTo>
                    <a:pt x="403" y="189"/>
                  </a:lnTo>
                  <a:lnTo>
                    <a:pt x="415" y="189"/>
                  </a:lnTo>
                  <a:lnTo>
                    <a:pt x="427" y="190"/>
                  </a:lnTo>
                  <a:lnTo>
                    <a:pt x="438" y="191"/>
                  </a:lnTo>
                  <a:lnTo>
                    <a:pt x="450" y="192"/>
                  </a:lnTo>
                  <a:lnTo>
                    <a:pt x="461" y="195"/>
                  </a:lnTo>
                  <a:lnTo>
                    <a:pt x="431" y="329"/>
                  </a:lnTo>
                  <a:lnTo>
                    <a:pt x="424" y="334"/>
                  </a:lnTo>
                  <a:lnTo>
                    <a:pt x="416" y="336"/>
                  </a:lnTo>
                  <a:lnTo>
                    <a:pt x="408" y="338"/>
                  </a:lnTo>
                  <a:lnTo>
                    <a:pt x="401" y="338"/>
                  </a:lnTo>
                  <a:lnTo>
                    <a:pt x="393" y="337"/>
                  </a:lnTo>
                  <a:lnTo>
                    <a:pt x="385" y="336"/>
                  </a:lnTo>
                  <a:lnTo>
                    <a:pt x="377" y="334"/>
                  </a:lnTo>
                  <a:lnTo>
                    <a:pt x="370" y="331"/>
                  </a:lnTo>
                  <a:lnTo>
                    <a:pt x="361" y="327"/>
                  </a:lnTo>
                  <a:lnTo>
                    <a:pt x="353" y="325"/>
                  </a:lnTo>
                  <a:lnTo>
                    <a:pt x="345" y="321"/>
                  </a:lnTo>
                  <a:lnTo>
                    <a:pt x="337" y="319"/>
                  </a:lnTo>
                  <a:lnTo>
                    <a:pt x="328" y="317"/>
                  </a:lnTo>
                  <a:lnTo>
                    <a:pt x="320" y="316"/>
                  </a:lnTo>
                  <a:lnTo>
                    <a:pt x="311" y="315"/>
                  </a:lnTo>
                  <a:lnTo>
                    <a:pt x="303" y="316"/>
                  </a:lnTo>
                  <a:lnTo>
                    <a:pt x="297" y="319"/>
                  </a:lnTo>
                  <a:lnTo>
                    <a:pt x="291" y="323"/>
                  </a:lnTo>
                  <a:lnTo>
                    <a:pt x="286" y="327"/>
                  </a:lnTo>
                  <a:lnTo>
                    <a:pt x="281" y="333"/>
                  </a:lnTo>
                  <a:lnTo>
                    <a:pt x="277" y="339"/>
                  </a:lnTo>
                  <a:lnTo>
                    <a:pt x="274" y="346"/>
                  </a:lnTo>
                  <a:lnTo>
                    <a:pt x="271" y="353"/>
                  </a:lnTo>
                  <a:lnTo>
                    <a:pt x="268" y="361"/>
                  </a:lnTo>
                  <a:lnTo>
                    <a:pt x="266" y="368"/>
                  </a:lnTo>
                  <a:lnTo>
                    <a:pt x="264" y="376"/>
                  </a:lnTo>
                  <a:lnTo>
                    <a:pt x="264" y="385"/>
                  </a:lnTo>
                  <a:lnTo>
                    <a:pt x="263" y="393"/>
                  </a:lnTo>
                  <a:lnTo>
                    <a:pt x="263" y="402"/>
                  </a:lnTo>
                  <a:lnTo>
                    <a:pt x="263" y="410"/>
                  </a:lnTo>
                  <a:lnTo>
                    <a:pt x="264" y="418"/>
                  </a:lnTo>
                  <a:lnTo>
                    <a:pt x="264" y="427"/>
                  </a:lnTo>
                  <a:lnTo>
                    <a:pt x="268" y="438"/>
                  </a:lnTo>
                  <a:lnTo>
                    <a:pt x="273" y="446"/>
                  </a:lnTo>
                  <a:lnTo>
                    <a:pt x="279" y="454"/>
                  </a:lnTo>
                  <a:lnTo>
                    <a:pt x="286" y="457"/>
                  </a:lnTo>
                  <a:lnTo>
                    <a:pt x="293" y="461"/>
                  </a:lnTo>
                  <a:lnTo>
                    <a:pt x="300" y="463"/>
                  </a:lnTo>
                  <a:lnTo>
                    <a:pt x="308" y="464"/>
                  </a:lnTo>
                  <a:lnTo>
                    <a:pt x="317" y="464"/>
                  </a:lnTo>
                  <a:lnTo>
                    <a:pt x="326" y="463"/>
                  </a:lnTo>
                  <a:lnTo>
                    <a:pt x="335" y="463"/>
                  </a:lnTo>
                  <a:lnTo>
                    <a:pt x="344" y="462"/>
                  </a:lnTo>
                  <a:lnTo>
                    <a:pt x="354" y="463"/>
                  </a:lnTo>
                  <a:lnTo>
                    <a:pt x="363" y="463"/>
                  </a:lnTo>
                  <a:lnTo>
                    <a:pt x="373" y="465"/>
                  </a:lnTo>
                  <a:lnTo>
                    <a:pt x="383" y="468"/>
                  </a:lnTo>
                  <a:lnTo>
                    <a:pt x="392" y="473"/>
                  </a:lnTo>
                  <a:lnTo>
                    <a:pt x="395" y="482"/>
                  </a:lnTo>
                  <a:lnTo>
                    <a:pt x="398" y="491"/>
                  </a:lnTo>
                  <a:lnTo>
                    <a:pt x="400" y="499"/>
                  </a:lnTo>
                  <a:lnTo>
                    <a:pt x="401" y="509"/>
                  </a:lnTo>
                  <a:lnTo>
                    <a:pt x="403" y="518"/>
                  </a:lnTo>
                  <a:lnTo>
                    <a:pt x="404" y="527"/>
                  </a:lnTo>
                  <a:lnTo>
                    <a:pt x="404" y="536"/>
                  </a:lnTo>
                  <a:lnTo>
                    <a:pt x="403" y="547"/>
                  </a:lnTo>
                  <a:lnTo>
                    <a:pt x="403" y="555"/>
                  </a:lnTo>
                  <a:lnTo>
                    <a:pt x="401" y="564"/>
                  </a:lnTo>
                  <a:lnTo>
                    <a:pt x="400" y="574"/>
                  </a:lnTo>
                  <a:lnTo>
                    <a:pt x="398" y="583"/>
                  </a:lnTo>
                  <a:lnTo>
                    <a:pt x="396" y="591"/>
                  </a:lnTo>
                  <a:lnTo>
                    <a:pt x="393" y="600"/>
                  </a:lnTo>
                  <a:lnTo>
                    <a:pt x="391" y="608"/>
                  </a:lnTo>
                  <a:lnTo>
                    <a:pt x="388" y="617"/>
                  </a:lnTo>
                  <a:lnTo>
                    <a:pt x="384" y="617"/>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2054" name="Freeform 6"/>
            <p:cNvSpPr>
              <a:spLocks/>
            </p:cNvSpPr>
            <p:nvPr/>
          </p:nvSpPr>
          <p:spPr bwMode="grayWhite">
            <a:xfrm>
              <a:off x="48" y="1306"/>
              <a:ext cx="624" cy="371"/>
            </a:xfrm>
            <a:custGeom>
              <a:avLst/>
              <a:gdLst>
                <a:gd name="T0" fmla="*/ 186 w 624"/>
                <a:gd name="T1" fmla="*/ 342 h 371"/>
                <a:gd name="T2" fmla="*/ 175 w 624"/>
                <a:gd name="T3" fmla="*/ 308 h 371"/>
                <a:gd name="T4" fmla="*/ 149 w 624"/>
                <a:gd name="T5" fmla="*/ 280 h 371"/>
                <a:gd name="T6" fmla="*/ 124 w 624"/>
                <a:gd name="T7" fmla="*/ 270 h 371"/>
                <a:gd name="T8" fmla="*/ 104 w 624"/>
                <a:gd name="T9" fmla="*/ 269 h 371"/>
                <a:gd name="T10" fmla="*/ 10 w 624"/>
                <a:gd name="T11" fmla="*/ 290 h 371"/>
                <a:gd name="T12" fmla="*/ 3 w 624"/>
                <a:gd name="T13" fmla="*/ 264 h 371"/>
                <a:gd name="T14" fmla="*/ 0 w 624"/>
                <a:gd name="T15" fmla="*/ 236 h 371"/>
                <a:gd name="T16" fmla="*/ 4 w 624"/>
                <a:gd name="T17" fmla="*/ 214 h 371"/>
                <a:gd name="T18" fmla="*/ 22 w 624"/>
                <a:gd name="T19" fmla="*/ 200 h 371"/>
                <a:gd name="T20" fmla="*/ 53 w 624"/>
                <a:gd name="T21" fmla="*/ 200 h 371"/>
                <a:gd name="T22" fmla="*/ 90 w 624"/>
                <a:gd name="T23" fmla="*/ 208 h 371"/>
                <a:gd name="T24" fmla="*/ 126 w 624"/>
                <a:gd name="T25" fmla="*/ 190 h 371"/>
                <a:gd name="T26" fmla="*/ 144 w 624"/>
                <a:gd name="T27" fmla="*/ 33 h 371"/>
                <a:gd name="T28" fmla="*/ 174 w 624"/>
                <a:gd name="T29" fmla="*/ 28 h 371"/>
                <a:gd name="T30" fmla="*/ 206 w 624"/>
                <a:gd name="T31" fmla="*/ 31 h 371"/>
                <a:gd name="T32" fmla="*/ 230 w 624"/>
                <a:gd name="T33" fmla="*/ 57 h 371"/>
                <a:gd name="T34" fmla="*/ 236 w 624"/>
                <a:gd name="T35" fmla="*/ 99 h 371"/>
                <a:gd name="T36" fmla="*/ 249 w 624"/>
                <a:gd name="T37" fmla="*/ 138 h 371"/>
                <a:gd name="T38" fmla="*/ 293 w 624"/>
                <a:gd name="T39" fmla="*/ 159 h 371"/>
                <a:gd name="T40" fmla="*/ 345 w 624"/>
                <a:gd name="T41" fmla="*/ 148 h 371"/>
                <a:gd name="T42" fmla="*/ 366 w 624"/>
                <a:gd name="T43" fmla="*/ 119 h 371"/>
                <a:gd name="T44" fmla="*/ 361 w 624"/>
                <a:gd name="T45" fmla="*/ 91 h 371"/>
                <a:gd name="T46" fmla="*/ 352 w 624"/>
                <a:gd name="T47" fmla="*/ 62 h 371"/>
                <a:gd name="T48" fmla="*/ 363 w 624"/>
                <a:gd name="T49" fmla="*/ 34 h 371"/>
                <a:gd name="T50" fmla="*/ 398 w 624"/>
                <a:gd name="T51" fmla="*/ 17 h 371"/>
                <a:gd name="T52" fmla="*/ 439 w 624"/>
                <a:gd name="T53" fmla="*/ 7 h 371"/>
                <a:gd name="T54" fmla="*/ 474 w 624"/>
                <a:gd name="T55" fmla="*/ 5 h 371"/>
                <a:gd name="T56" fmla="*/ 479 w 624"/>
                <a:gd name="T57" fmla="*/ 37 h 371"/>
                <a:gd name="T58" fmla="*/ 483 w 624"/>
                <a:gd name="T59" fmla="*/ 70 h 371"/>
                <a:gd name="T60" fmla="*/ 507 w 624"/>
                <a:gd name="T61" fmla="*/ 97 h 371"/>
                <a:gd name="T62" fmla="*/ 535 w 624"/>
                <a:gd name="T63" fmla="*/ 101 h 371"/>
                <a:gd name="T64" fmla="*/ 566 w 624"/>
                <a:gd name="T65" fmla="*/ 94 h 371"/>
                <a:gd name="T66" fmla="*/ 598 w 624"/>
                <a:gd name="T67" fmla="*/ 94 h 371"/>
                <a:gd name="T68" fmla="*/ 620 w 624"/>
                <a:gd name="T69" fmla="*/ 125 h 371"/>
                <a:gd name="T70" fmla="*/ 621 w 624"/>
                <a:gd name="T71" fmla="*/ 162 h 371"/>
                <a:gd name="T72" fmla="*/ 608 w 624"/>
                <a:gd name="T73" fmla="*/ 178 h 371"/>
                <a:gd name="T74" fmla="*/ 573 w 624"/>
                <a:gd name="T75" fmla="*/ 183 h 371"/>
                <a:gd name="T76" fmla="*/ 524 w 624"/>
                <a:gd name="T77" fmla="*/ 186 h 371"/>
                <a:gd name="T78" fmla="*/ 514 w 624"/>
                <a:gd name="T79" fmla="*/ 197 h 371"/>
                <a:gd name="T80" fmla="*/ 519 w 624"/>
                <a:gd name="T81" fmla="*/ 333 h 371"/>
                <a:gd name="T82" fmla="*/ 486 w 624"/>
                <a:gd name="T83" fmla="*/ 342 h 371"/>
                <a:gd name="T84" fmla="*/ 449 w 624"/>
                <a:gd name="T85" fmla="*/ 344 h 371"/>
                <a:gd name="T86" fmla="*/ 412 w 624"/>
                <a:gd name="T87" fmla="*/ 338 h 371"/>
                <a:gd name="T88" fmla="*/ 402 w 624"/>
                <a:gd name="T89" fmla="*/ 311 h 371"/>
                <a:gd name="T90" fmla="*/ 402 w 624"/>
                <a:gd name="T91" fmla="*/ 283 h 371"/>
                <a:gd name="T92" fmla="*/ 397 w 624"/>
                <a:gd name="T93" fmla="*/ 254 h 371"/>
                <a:gd name="T94" fmla="*/ 367 w 624"/>
                <a:gd name="T95" fmla="*/ 236 h 371"/>
                <a:gd name="T96" fmla="*/ 329 w 624"/>
                <a:gd name="T97" fmla="*/ 237 h 371"/>
                <a:gd name="T98" fmla="*/ 289 w 624"/>
                <a:gd name="T99" fmla="*/ 248 h 371"/>
                <a:gd name="T100" fmla="*/ 263 w 624"/>
                <a:gd name="T101" fmla="*/ 264 h 371"/>
                <a:gd name="T102" fmla="*/ 262 w 624"/>
                <a:gd name="T103" fmla="*/ 293 h 371"/>
                <a:gd name="T104" fmla="*/ 276 w 624"/>
                <a:gd name="T105" fmla="*/ 322 h 371"/>
                <a:gd name="T106" fmla="*/ 257 w 624"/>
                <a:gd name="T107" fmla="*/ 360 h 371"/>
                <a:gd name="T108" fmla="*/ 210 w 624"/>
                <a:gd name="T109" fmla="*/ 364 h 3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4" h="371">
                  <a:moveTo>
                    <a:pt x="191" y="370"/>
                  </a:moveTo>
                  <a:lnTo>
                    <a:pt x="190" y="363"/>
                  </a:lnTo>
                  <a:lnTo>
                    <a:pt x="189" y="356"/>
                  </a:lnTo>
                  <a:lnTo>
                    <a:pt x="188" y="349"/>
                  </a:lnTo>
                  <a:lnTo>
                    <a:pt x="186" y="342"/>
                  </a:lnTo>
                  <a:lnTo>
                    <a:pt x="185" y="335"/>
                  </a:lnTo>
                  <a:lnTo>
                    <a:pt x="182" y="328"/>
                  </a:lnTo>
                  <a:lnTo>
                    <a:pt x="181" y="321"/>
                  </a:lnTo>
                  <a:lnTo>
                    <a:pt x="178" y="315"/>
                  </a:lnTo>
                  <a:lnTo>
                    <a:pt x="175" y="308"/>
                  </a:lnTo>
                  <a:lnTo>
                    <a:pt x="171" y="302"/>
                  </a:lnTo>
                  <a:lnTo>
                    <a:pt x="167" y="296"/>
                  </a:lnTo>
                  <a:lnTo>
                    <a:pt x="162" y="290"/>
                  </a:lnTo>
                  <a:lnTo>
                    <a:pt x="156" y="285"/>
                  </a:lnTo>
                  <a:lnTo>
                    <a:pt x="149" y="280"/>
                  </a:lnTo>
                  <a:lnTo>
                    <a:pt x="143" y="276"/>
                  </a:lnTo>
                  <a:lnTo>
                    <a:pt x="134" y="273"/>
                  </a:lnTo>
                  <a:lnTo>
                    <a:pt x="131" y="271"/>
                  </a:lnTo>
                  <a:lnTo>
                    <a:pt x="128" y="270"/>
                  </a:lnTo>
                  <a:lnTo>
                    <a:pt x="124" y="270"/>
                  </a:lnTo>
                  <a:lnTo>
                    <a:pt x="121" y="270"/>
                  </a:lnTo>
                  <a:lnTo>
                    <a:pt x="117" y="270"/>
                  </a:lnTo>
                  <a:lnTo>
                    <a:pt x="113" y="271"/>
                  </a:lnTo>
                  <a:lnTo>
                    <a:pt x="109" y="270"/>
                  </a:lnTo>
                  <a:lnTo>
                    <a:pt x="104" y="269"/>
                  </a:lnTo>
                  <a:lnTo>
                    <a:pt x="22" y="307"/>
                  </a:lnTo>
                  <a:lnTo>
                    <a:pt x="19" y="304"/>
                  </a:lnTo>
                  <a:lnTo>
                    <a:pt x="15" y="300"/>
                  </a:lnTo>
                  <a:lnTo>
                    <a:pt x="13" y="296"/>
                  </a:lnTo>
                  <a:lnTo>
                    <a:pt x="10" y="290"/>
                  </a:lnTo>
                  <a:lnTo>
                    <a:pt x="9" y="286"/>
                  </a:lnTo>
                  <a:lnTo>
                    <a:pt x="6" y="280"/>
                  </a:lnTo>
                  <a:lnTo>
                    <a:pt x="5" y="275"/>
                  </a:lnTo>
                  <a:lnTo>
                    <a:pt x="4" y="270"/>
                  </a:lnTo>
                  <a:lnTo>
                    <a:pt x="3" y="264"/>
                  </a:lnTo>
                  <a:lnTo>
                    <a:pt x="2" y="258"/>
                  </a:lnTo>
                  <a:lnTo>
                    <a:pt x="0" y="252"/>
                  </a:lnTo>
                  <a:lnTo>
                    <a:pt x="0" y="246"/>
                  </a:lnTo>
                  <a:lnTo>
                    <a:pt x="0" y="241"/>
                  </a:lnTo>
                  <a:lnTo>
                    <a:pt x="0" y="236"/>
                  </a:lnTo>
                  <a:lnTo>
                    <a:pt x="0" y="229"/>
                  </a:lnTo>
                  <a:lnTo>
                    <a:pt x="0" y="224"/>
                  </a:lnTo>
                  <a:lnTo>
                    <a:pt x="0" y="221"/>
                  </a:lnTo>
                  <a:lnTo>
                    <a:pt x="2" y="217"/>
                  </a:lnTo>
                  <a:lnTo>
                    <a:pt x="4" y="214"/>
                  </a:lnTo>
                  <a:lnTo>
                    <a:pt x="6" y="211"/>
                  </a:lnTo>
                  <a:lnTo>
                    <a:pt x="9" y="208"/>
                  </a:lnTo>
                  <a:lnTo>
                    <a:pt x="12" y="206"/>
                  </a:lnTo>
                  <a:lnTo>
                    <a:pt x="16" y="203"/>
                  </a:lnTo>
                  <a:lnTo>
                    <a:pt x="22" y="200"/>
                  </a:lnTo>
                  <a:lnTo>
                    <a:pt x="28" y="200"/>
                  </a:lnTo>
                  <a:lnTo>
                    <a:pt x="33" y="200"/>
                  </a:lnTo>
                  <a:lnTo>
                    <a:pt x="40" y="200"/>
                  </a:lnTo>
                  <a:lnTo>
                    <a:pt x="47" y="200"/>
                  </a:lnTo>
                  <a:lnTo>
                    <a:pt x="53" y="200"/>
                  </a:lnTo>
                  <a:lnTo>
                    <a:pt x="60" y="201"/>
                  </a:lnTo>
                  <a:lnTo>
                    <a:pt x="67" y="204"/>
                  </a:lnTo>
                  <a:lnTo>
                    <a:pt x="74" y="207"/>
                  </a:lnTo>
                  <a:lnTo>
                    <a:pt x="81" y="208"/>
                  </a:lnTo>
                  <a:lnTo>
                    <a:pt x="90" y="208"/>
                  </a:lnTo>
                  <a:lnTo>
                    <a:pt x="97" y="207"/>
                  </a:lnTo>
                  <a:lnTo>
                    <a:pt x="105" y="204"/>
                  </a:lnTo>
                  <a:lnTo>
                    <a:pt x="113" y="200"/>
                  </a:lnTo>
                  <a:lnTo>
                    <a:pt x="119" y="196"/>
                  </a:lnTo>
                  <a:lnTo>
                    <a:pt x="126" y="190"/>
                  </a:lnTo>
                  <a:lnTo>
                    <a:pt x="131" y="183"/>
                  </a:lnTo>
                  <a:lnTo>
                    <a:pt x="127" y="35"/>
                  </a:lnTo>
                  <a:lnTo>
                    <a:pt x="133" y="35"/>
                  </a:lnTo>
                  <a:lnTo>
                    <a:pt x="138" y="34"/>
                  </a:lnTo>
                  <a:lnTo>
                    <a:pt x="144" y="33"/>
                  </a:lnTo>
                  <a:lnTo>
                    <a:pt x="150" y="32"/>
                  </a:lnTo>
                  <a:lnTo>
                    <a:pt x="156" y="31"/>
                  </a:lnTo>
                  <a:lnTo>
                    <a:pt x="162" y="30"/>
                  </a:lnTo>
                  <a:lnTo>
                    <a:pt x="168" y="29"/>
                  </a:lnTo>
                  <a:lnTo>
                    <a:pt x="174" y="28"/>
                  </a:lnTo>
                  <a:lnTo>
                    <a:pt x="181" y="28"/>
                  </a:lnTo>
                  <a:lnTo>
                    <a:pt x="186" y="28"/>
                  </a:lnTo>
                  <a:lnTo>
                    <a:pt x="193" y="28"/>
                  </a:lnTo>
                  <a:lnTo>
                    <a:pt x="199" y="30"/>
                  </a:lnTo>
                  <a:lnTo>
                    <a:pt x="206" y="31"/>
                  </a:lnTo>
                  <a:lnTo>
                    <a:pt x="211" y="34"/>
                  </a:lnTo>
                  <a:lnTo>
                    <a:pt x="218" y="37"/>
                  </a:lnTo>
                  <a:lnTo>
                    <a:pt x="225" y="41"/>
                  </a:lnTo>
                  <a:lnTo>
                    <a:pt x="228" y="48"/>
                  </a:lnTo>
                  <a:lnTo>
                    <a:pt x="230" y="57"/>
                  </a:lnTo>
                  <a:lnTo>
                    <a:pt x="232" y="65"/>
                  </a:lnTo>
                  <a:lnTo>
                    <a:pt x="234" y="73"/>
                  </a:lnTo>
                  <a:lnTo>
                    <a:pt x="234" y="82"/>
                  </a:lnTo>
                  <a:lnTo>
                    <a:pt x="235" y="91"/>
                  </a:lnTo>
                  <a:lnTo>
                    <a:pt x="236" y="99"/>
                  </a:lnTo>
                  <a:lnTo>
                    <a:pt x="238" y="108"/>
                  </a:lnTo>
                  <a:lnTo>
                    <a:pt x="239" y="116"/>
                  </a:lnTo>
                  <a:lnTo>
                    <a:pt x="242" y="124"/>
                  </a:lnTo>
                  <a:lnTo>
                    <a:pt x="245" y="131"/>
                  </a:lnTo>
                  <a:lnTo>
                    <a:pt x="249" y="138"/>
                  </a:lnTo>
                  <a:lnTo>
                    <a:pt x="256" y="145"/>
                  </a:lnTo>
                  <a:lnTo>
                    <a:pt x="263" y="150"/>
                  </a:lnTo>
                  <a:lnTo>
                    <a:pt x="273" y="155"/>
                  </a:lnTo>
                  <a:lnTo>
                    <a:pt x="284" y="159"/>
                  </a:lnTo>
                  <a:lnTo>
                    <a:pt x="293" y="159"/>
                  </a:lnTo>
                  <a:lnTo>
                    <a:pt x="303" y="159"/>
                  </a:lnTo>
                  <a:lnTo>
                    <a:pt x="314" y="158"/>
                  </a:lnTo>
                  <a:lnTo>
                    <a:pt x="325" y="156"/>
                  </a:lnTo>
                  <a:lnTo>
                    <a:pt x="335" y="152"/>
                  </a:lnTo>
                  <a:lnTo>
                    <a:pt x="345" y="148"/>
                  </a:lnTo>
                  <a:lnTo>
                    <a:pt x="353" y="142"/>
                  </a:lnTo>
                  <a:lnTo>
                    <a:pt x="359" y="134"/>
                  </a:lnTo>
                  <a:lnTo>
                    <a:pt x="363" y="129"/>
                  </a:lnTo>
                  <a:lnTo>
                    <a:pt x="365" y="124"/>
                  </a:lnTo>
                  <a:lnTo>
                    <a:pt x="366" y="119"/>
                  </a:lnTo>
                  <a:lnTo>
                    <a:pt x="366" y="113"/>
                  </a:lnTo>
                  <a:lnTo>
                    <a:pt x="366" y="108"/>
                  </a:lnTo>
                  <a:lnTo>
                    <a:pt x="365" y="102"/>
                  </a:lnTo>
                  <a:lnTo>
                    <a:pt x="364" y="96"/>
                  </a:lnTo>
                  <a:lnTo>
                    <a:pt x="361" y="91"/>
                  </a:lnTo>
                  <a:lnTo>
                    <a:pt x="359" y="86"/>
                  </a:lnTo>
                  <a:lnTo>
                    <a:pt x="357" y="79"/>
                  </a:lnTo>
                  <a:lnTo>
                    <a:pt x="354" y="73"/>
                  </a:lnTo>
                  <a:lnTo>
                    <a:pt x="354" y="68"/>
                  </a:lnTo>
                  <a:lnTo>
                    <a:pt x="352" y="62"/>
                  </a:lnTo>
                  <a:lnTo>
                    <a:pt x="351" y="57"/>
                  </a:lnTo>
                  <a:lnTo>
                    <a:pt x="351" y="51"/>
                  </a:lnTo>
                  <a:lnTo>
                    <a:pt x="352" y="44"/>
                  </a:lnTo>
                  <a:lnTo>
                    <a:pt x="357" y="39"/>
                  </a:lnTo>
                  <a:lnTo>
                    <a:pt x="363" y="34"/>
                  </a:lnTo>
                  <a:lnTo>
                    <a:pt x="369" y="30"/>
                  </a:lnTo>
                  <a:lnTo>
                    <a:pt x="376" y="26"/>
                  </a:lnTo>
                  <a:lnTo>
                    <a:pt x="383" y="22"/>
                  </a:lnTo>
                  <a:lnTo>
                    <a:pt x="391" y="19"/>
                  </a:lnTo>
                  <a:lnTo>
                    <a:pt x="398" y="17"/>
                  </a:lnTo>
                  <a:lnTo>
                    <a:pt x="407" y="14"/>
                  </a:lnTo>
                  <a:lnTo>
                    <a:pt x="414" y="12"/>
                  </a:lnTo>
                  <a:lnTo>
                    <a:pt x="422" y="10"/>
                  </a:lnTo>
                  <a:lnTo>
                    <a:pt x="431" y="9"/>
                  </a:lnTo>
                  <a:lnTo>
                    <a:pt x="439" y="7"/>
                  </a:lnTo>
                  <a:lnTo>
                    <a:pt x="448" y="5"/>
                  </a:lnTo>
                  <a:lnTo>
                    <a:pt x="456" y="3"/>
                  </a:lnTo>
                  <a:lnTo>
                    <a:pt x="464" y="2"/>
                  </a:lnTo>
                  <a:lnTo>
                    <a:pt x="472" y="0"/>
                  </a:lnTo>
                  <a:lnTo>
                    <a:pt x="474" y="5"/>
                  </a:lnTo>
                  <a:lnTo>
                    <a:pt x="476" y="11"/>
                  </a:lnTo>
                  <a:lnTo>
                    <a:pt x="477" y="17"/>
                  </a:lnTo>
                  <a:lnTo>
                    <a:pt x="478" y="24"/>
                  </a:lnTo>
                  <a:lnTo>
                    <a:pt x="478" y="30"/>
                  </a:lnTo>
                  <a:lnTo>
                    <a:pt x="479" y="37"/>
                  </a:lnTo>
                  <a:lnTo>
                    <a:pt x="479" y="44"/>
                  </a:lnTo>
                  <a:lnTo>
                    <a:pt x="479" y="51"/>
                  </a:lnTo>
                  <a:lnTo>
                    <a:pt x="479" y="57"/>
                  </a:lnTo>
                  <a:lnTo>
                    <a:pt x="481" y="64"/>
                  </a:lnTo>
                  <a:lnTo>
                    <a:pt x="483" y="70"/>
                  </a:lnTo>
                  <a:lnTo>
                    <a:pt x="485" y="76"/>
                  </a:lnTo>
                  <a:lnTo>
                    <a:pt x="488" y="82"/>
                  </a:lnTo>
                  <a:lnTo>
                    <a:pt x="493" y="88"/>
                  </a:lnTo>
                  <a:lnTo>
                    <a:pt x="499" y="92"/>
                  </a:lnTo>
                  <a:lnTo>
                    <a:pt x="507" y="97"/>
                  </a:lnTo>
                  <a:lnTo>
                    <a:pt x="512" y="99"/>
                  </a:lnTo>
                  <a:lnTo>
                    <a:pt x="517" y="101"/>
                  </a:lnTo>
                  <a:lnTo>
                    <a:pt x="523" y="102"/>
                  </a:lnTo>
                  <a:lnTo>
                    <a:pt x="529" y="102"/>
                  </a:lnTo>
                  <a:lnTo>
                    <a:pt x="535" y="101"/>
                  </a:lnTo>
                  <a:lnTo>
                    <a:pt x="541" y="99"/>
                  </a:lnTo>
                  <a:lnTo>
                    <a:pt x="547" y="98"/>
                  </a:lnTo>
                  <a:lnTo>
                    <a:pt x="554" y="97"/>
                  </a:lnTo>
                  <a:lnTo>
                    <a:pt x="560" y="95"/>
                  </a:lnTo>
                  <a:lnTo>
                    <a:pt x="566" y="94"/>
                  </a:lnTo>
                  <a:lnTo>
                    <a:pt x="572" y="92"/>
                  </a:lnTo>
                  <a:lnTo>
                    <a:pt x="579" y="92"/>
                  </a:lnTo>
                  <a:lnTo>
                    <a:pt x="584" y="92"/>
                  </a:lnTo>
                  <a:lnTo>
                    <a:pt x="591" y="92"/>
                  </a:lnTo>
                  <a:lnTo>
                    <a:pt x="598" y="94"/>
                  </a:lnTo>
                  <a:lnTo>
                    <a:pt x="603" y="97"/>
                  </a:lnTo>
                  <a:lnTo>
                    <a:pt x="610" y="102"/>
                  </a:lnTo>
                  <a:lnTo>
                    <a:pt x="614" y="109"/>
                  </a:lnTo>
                  <a:lnTo>
                    <a:pt x="618" y="117"/>
                  </a:lnTo>
                  <a:lnTo>
                    <a:pt x="620" y="125"/>
                  </a:lnTo>
                  <a:lnTo>
                    <a:pt x="621" y="133"/>
                  </a:lnTo>
                  <a:lnTo>
                    <a:pt x="622" y="142"/>
                  </a:lnTo>
                  <a:lnTo>
                    <a:pt x="623" y="151"/>
                  </a:lnTo>
                  <a:lnTo>
                    <a:pt x="623" y="159"/>
                  </a:lnTo>
                  <a:lnTo>
                    <a:pt x="621" y="162"/>
                  </a:lnTo>
                  <a:lnTo>
                    <a:pt x="619" y="165"/>
                  </a:lnTo>
                  <a:lnTo>
                    <a:pt x="618" y="169"/>
                  </a:lnTo>
                  <a:lnTo>
                    <a:pt x="615" y="172"/>
                  </a:lnTo>
                  <a:lnTo>
                    <a:pt x="612" y="175"/>
                  </a:lnTo>
                  <a:lnTo>
                    <a:pt x="608" y="178"/>
                  </a:lnTo>
                  <a:lnTo>
                    <a:pt x="604" y="181"/>
                  </a:lnTo>
                  <a:lnTo>
                    <a:pt x="599" y="183"/>
                  </a:lnTo>
                  <a:lnTo>
                    <a:pt x="591" y="184"/>
                  </a:lnTo>
                  <a:lnTo>
                    <a:pt x="582" y="184"/>
                  </a:lnTo>
                  <a:lnTo>
                    <a:pt x="573" y="183"/>
                  </a:lnTo>
                  <a:lnTo>
                    <a:pt x="564" y="182"/>
                  </a:lnTo>
                  <a:lnTo>
                    <a:pt x="554" y="181"/>
                  </a:lnTo>
                  <a:lnTo>
                    <a:pt x="545" y="182"/>
                  </a:lnTo>
                  <a:lnTo>
                    <a:pt x="535" y="183"/>
                  </a:lnTo>
                  <a:lnTo>
                    <a:pt x="524" y="186"/>
                  </a:lnTo>
                  <a:lnTo>
                    <a:pt x="523" y="188"/>
                  </a:lnTo>
                  <a:lnTo>
                    <a:pt x="521" y="191"/>
                  </a:lnTo>
                  <a:lnTo>
                    <a:pt x="519" y="192"/>
                  </a:lnTo>
                  <a:lnTo>
                    <a:pt x="517" y="194"/>
                  </a:lnTo>
                  <a:lnTo>
                    <a:pt x="514" y="197"/>
                  </a:lnTo>
                  <a:lnTo>
                    <a:pt x="512" y="199"/>
                  </a:lnTo>
                  <a:lnTo>
                    <a:pt x="509" y="203"/>
                  </a:lnTo>
                  <a:lnTo>
                    <a:pt x="507" y="207"/>
                  </a:lnTo>
                  <a:lnTo>
                    <a:pt x="524" y="331"/>
                  </a:lnTo>
                  <a:lnTo>
                    <a:pt x="519" y="333"/>
                  </a:lnTo>
                  <a:lnTo>
                    <a:pt x="512" y="335"/>
                  </a:lnTo>
                  <a:lnTo>
                    <a:pt x="507" y="338"/>
                  </a:lnTo>
                  <a:lnTo>
                    <a:pt x="500" y="339"/>
                  </a:lnTo>
                  <a:lnTo>
                    <a:pt x="493" y="341"/>
                  </a:lnTo>
                  <a:lnTo>
                    <a:pt x="486" y="342"/>
                  </a:lnTo>
                  <a:lnTo>
                    <a:pt x="479" y="343"/>
                  </a:lnTo>
                  <a:lnTo>
                    <a:pt x="471" y="344"/>
                  </a:lnTo>
                  <a:lnTo>
                    <a:pt x="464" y="344"/>
                  </a:lnTo>
                  <a:lnTo>
                    <a:pt x="456" y="344"/>
                  </a:lnTo>
                  <a:lnTo>
                    <a:pt x="449" y="344"/>
                  </a:lnTo>
                  <a:lnTo>
                    <a:pt x="441" y="344"/>
                  </a:lnTo>
                  <a:lnTo>
                    <a:pt x="433" y="342"/>
                  </a:lnTo>
                  <a:lnTo>
                    <a:pt x="426" y="341"/>
                  </a:lnTo>
                  <a:lnTo>
                    <a:pt x="419" y="340"/>
                  </a:lnTo>
                  <a:lnTo>
                    <a:pt x="412" y="338"/>
                  </a:lnTo>
                  <a:lnTo>
                    <a:pt x="408" y="333"/>
                  </a:lnTo>
                  <a:lnTo>
                    <a:pt x="405" y="328"/>
                  </a:lnTo>
                  <a:lnTo>
                    <a:pt x="403" y="322"/>
                  </a:lnTo>
                  <a:lnTo>
                    <a:pt x="402" y="316"/>
                  </a:lnTo>
                  <a:lnTo>
                    <a:pt x="402" y="311"/>
                  </a:lnTo>
                  <a:lnTo>
                    <a:pt x="401" y="306"/>
                  </a:lnTo>
                  <a:lnTo>
                    <a:pt x="401" y="300"/>
                  </a:lnTo>
                  <a:lnTo>
                    <a:pt x="401" y="294"/>
                  </a:lnTo>
                  <a:lnTo>
                    <a:pt x="402" y="289"/>
                  </a:lnTo>
                  <a:lnTo>
                    <a:pt x="402" y="283"/>
                  </a:lnTo>
                  <a:lnTo>
                    <a:pt x="402" y="277"/>
                  </a:lnTo>
                  <a:lnTo>
                    <a:pt x="401" y="271"/>
                  </a:lnTo>
                  <a:lnTo>
                    <a:pt x="400" y="266"/>
                  </a:lnTo>
                  <a:lnTo>
                    <a:pt x="398" y="260"/>
                  </a:lnTo>
                  <a:lnTo>
                    <a:pt x="397" y="254"/>
                  </a:lnTo>
                  <a:lnTo>
                    <a:pt x="393" y="248"/>
                  </a:lnTo>
                  <a:lnTo>
                    <a:pt x="388" y="244"/>
                  </a:lnTo>
                  <a:lnTo>
                    <a:pt x="381" y="240"/>
                  </a:lnTo>
                  <a:lnTo>
                    <a:pt x="374" y="238"/>
                  </a:lnTo>
                  <a:lnTo>
                    <a:pt x="367" y="236"/>
                  </a:lnTo>
                  <a:lnTo>
                    <a:pt x="360" y="235"/>
                  </a:lnTo>
                  <a:lnTo>
                    <a:pt x="353" y="235"/>
                  </a:lnTo>
                  <a:lnTo>
                    <a:pt x="345" y="235"/>
                  </a:lnTo>
                  <a:lnTo>
                    <a:pt x="337" y="236"/>
                  </a:lnTo>
                  <a:lnTo>
                    <a:pt x="329" y="237"/>
                  </a:lnTo>
                  <a:lnTo>
                    <a:pt x="321" y="239"/>
                  </a:lnTo>
                  <a:lnTo>
                    <a:pt x="313" y="241"/>
                  </a:lnTo>
                  <a:lnTo>
                    <a:pt x="306" y="243"/>
                  </a:lnTo>
                  <a:lnTo>
                    <a:pt x="297" y="245"/>
                  </a:lnTo>
                  <a:lnTo>
                    <a:pt x="289" y="248"/>
                  </a:lnTo>
                  <a:lnTo>
                    <a:pt x="281" y="250"/>
                  </a:lnTo>
                  <a:lnTo>
                    <a:pt x="273" y="252"/>
                  </a:lnTo>
                  <a:lnTo>
                    <a:pt x="270" y="255"/>
                  </a:lnTo>
                  <a:lnTo>
                    <a:pt x="267" y="260"/>
                  </a:lnTo>
                  <a:lnTo>
                    <a:pt x="263" y="264"/>
                  </a:lnTo>
                  <a:lnTo>
                    <a:pt x="260" y="270"/>
                  </a:lnTo>
                  <a:lnTo>
                    <a:pt x="258" y="276"/>
                  </a:lnTo>
                  <a:lnTo>
                    <a:pt x="258" y="282"/>
                  </a:lnTo>
                  <a:lnTo>
                    <a:pt x="258" y="287"/>
                  </a:lnTo>
                  <a:lnTo>
                    <a:pt x="262" y="293"/>
                  </a:lnTo>
                  <a:lnTo>
                    <a:pt x="265" y="299"/>
                  </a:lnTo>
                  <a:lnTo>
                    <a:pt x="268" y="304"/>
                  </a:lnTo>
                  <a:lnTo>
                    <a:pt x="271" y="310"/>
                  </a:lnTo>
                  <a:lnTo>
                    <a:pt x="273" y="316"/>
                  </a:lnTo>
                  <a:lnTo>
                    <a:pt x="276" y="322"/>
                  </a:lnTo>
                  <a:lnTo>
                    <a:pt x="277" y="328"/>
                  </a:lnTo>
                  <a:lnTo>
                    <a:pt x="277" y="334"/>
                  </a:lnTo>
                  <a:lnTo>
                    <a:pt x="277" y="341"/>
                  </a:lnTo>
                  <a:lnTo>
                    <a:pt x="266" y="355"/>
                  </a:lnTo>
                  <a:lnTo>
                    <a:pt x="257" y="360"/>
                  </a:lnTo>
                  <a:lnTo>
                    <a:pt x="248" y="362"/>
                  </a:lnTo>
                  <a:lnTo>
                    <a:pt x="239" y="363"/>
                  </a:lnTo>
                  <a:lnTo>
                    <a:pt x="230" y="363"/>
                  </a:lnTo>
                  <a:lnTo>
                    <a:pt x="220" y="364"/>
                  </a:lnTo>
                  <a:lnTo>
                    <a:pt x="210" y="364"/>
                  </a:lnTo>
                  <a:lnTo>
                    <a:pt x="201" y="366"/>
                  </a:lnTo>
                  <a:lnTo>
                    <a:pt x="191" y="370"/>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2055" name="Freeform 7"/>
            <p:cNvSpPr>
              <a:spLocks/>
            </p:cNvSpPr>
            <p:nvPr/>
          </p:nvSpPr>
          <p:spPr bwMode="grayWhite">
            <a:xfrm>
              <a:off x="0" y="706"/>
              <a:ext cx="506" cy="470"/>
            </a:xfrm>
            <a:custGeom>
              <a:avLst/>
              <a:gdLst>
                <a:gd name="T0" fmla="*/ 229 w 506"/>
                <a:gd name="T1" fmla="*/ 453 h 470"/>
                <a:gd name="T2" fmla="*/ 200 w 506"/>
                <a:gd name="T3" fmla="*/ 429 h 470"/>
                <a:gd name="T4" fmla="*/ 175 w 506"/>
                <a:gd name="T5" fmla="*/ 402 h 470"/>
                <a:gd name="T6" fmla="*/ 158 w 506"/>
                <a:gd name="T7" fmla="*/ 368 h 470"/>
                <a:gd name="T8" fmla="*/ 241 w 506"/>
                <a:gd name="T9" fmla="*/ 275 h 470"/>
                <a:gd name="T10" fmla="*/ 224 w 506"/>
                <a:gd name="T11" fmla="*/ 248 h 470"/>
                <a:gd name="T12" fmla="*/ 198 w 506"/>
                <a:gd name="T13" fmla="*/ 228 h 470"/>
                <a:gd name="T14" fmla="*/ 166 w 506"/>
                <a:gd name="T15" fmla="*/ 214 h 470"/>
                <a:gd name="T16" fmla="*/ 139 w 506"/>
                <a:gd name="T17" fmla="*/ 217 h 470"/>
                <a:gd name="T18" fmla="*/ 128 w 506"/>
                <a:gd name="T19" fmla="*/ 238 h 470"/>
                <a:gd name="T20" fmla="*/ 120 w 506"/>
                <a:gd name="T21" fmla="*/ 262 h 470"/>
                <a:gd name="T22" fmla="*/ 104 w 506"/>
                <a:gd name="T23" fmla="*/ 283 h 470"/>
                <a:gd name="T24" fmla="*/ 77 w 506"/>
                <a:gd name="T25" fmla="*/ 291 h 470"/>
                <a:gd name="T26" fmla="*/ 53 w 506"/>
                <a:gd name="T27" fmla="*/ 288 h 470"/>
                <a:gd name="T28" fmla="*/ 31 w 506"/>
                <a:gd name="T29" fmla="*/ 275 h 470"/>
                <a:gd name="T30" fmla="*/ 12 w 506"/>
                <a:gd name="T31" fmla="*/ 257 h 470"/>
                <a:gd name="T32" fmla="*/ 61 w 506"/>
                <a:gd name="T33" fmla="*/ 109 h 470"/>
                <a:gd name="T34" fmla="*/ 24 w 506"/>
                <a:gd name="T35" fmla="*/ 85 h 470"/>
                <a:gd name="T36" fmla="*/ 0 w 506"/>
                <a:gd name="T37" fmla="*/ 53 h 470"/>
                <a:gd name="T38" fmla="*/ 19 w 506"/>
                <a:gd name="T39" fmla="*/ 22 h 470"/>
                <a:gd name="T40" fmla="*/ 54 w 506"/>
                <a:gd name="T41" fmla="*/ 0 h 470"/>
                <a:gd name="T42" fmla="*/ 82 w 506"/>
                <a:gd name="T43" fmla="*/ 6 h 470"/>
                <a:gd name="T44" fmla="*/ 103 w 506"/>
                <a:gd name="T45" fmla="*/ 29 h 470"/>
                <a:gd name="T46" fmla="*/ 132 w 506"/>
                <a:gd name="T47" fmla="*/ 57 h 470"/>
                <a:gd name="T48" fmla="*/ 175 w 506"/>
                <a:gd name="T49" fmla="*/ 64 h 470"/>
                <a:gd name="T50" fmla="*/ 215 w 506"/>
                <a:gd name="T51" fmla="*/ 43 h 470"/>
                <a:gd name="T52" fmla="*/ 243 w 506"/>
                <a:gd name="T53" fmla="*/ 16 h 470"/>
                <a:gd name="T54" fmla="*/ 265 w 506"/>
                <a:gd name="T55" fmla="*/ 22 h 470"/>
                <a:gd name="T56" fmla="*/ 284 w 506"/>
                <a:gd name="T57" fmla="*/ 34 h 470"/>
                <a:gd name="T58" fmla="*/ 301 w 506"/>
                <a:gd name="T59" fmla="*/ 52 h 470"/>
                <a:gd name="T60" fmla="*/ 318 w 506"/>
                <a:gd name="T61" fmla="*/ 72 h 470"/>
                <a:gd name="T62" fmla="*/ 314 w 506"/>
                <a:gd name="T63" fmla="*/ 98 h 470"/>
                <a:gd name="T64" fmla="*/ 296 w 506"/>
                <a:gd name="T65" fmla="*/ 115 h 470"/>
                <a:gd name="T66" fmla="*/ 278 w 506"/>
                <a:gd name="T67" fmla="*/ 123 h 470"/>
                <a:gd name="T68" fmla="*/ 260 w 506"/>
                <a:gd name="T69" fmla="*/ 130 h 470"/>
                <a:gd name="T70" fmla="*/ 249 w 506"/>
                <a:gd name="T71" fmla="*/ 152 h 470"/>
                <a:gd name="T72" fmla="*/ 257 w 506"/>
                <a:gd name="T73" fmla="*/ 180 h 470"/>
                <a:gd name="T74" fmla="*/ 288 w 506"/>
                <a:gd name="T75" fmla="*/ 210 h 470"/>
                <a:gd name="T76" fmla="*/ 321 w 506"/>
                <a:gd name="T77" fmla="*/ 231 h 470"/>
                <a:gd name="T78" fmla="*/ 339 w 506"/>
                <a:gd name="T79" fmla="*/ 231 h 470"/>
                <a:gd name="T80" fmla="*/ 358 w 506"/>
                <a:gd name="T81" fmla="*/ 228 h 470"/>
                <a:gd name="T82" fmla="*/ 377 w 506"/>
                <a:gd name="T83" fmla="*/ 200 h 470"/>
                <a:gd name="T84" fmla="*/ 385 w 506"/>
                <a:gd name="T85" fmla="*/ 171 h 470"/>
                <a:gd name="T86" fmla="*/ 404 w 506"/>
                <a:gd name="T87" fmla="*/ 158 h 470"/>
                <a:gd name="T88" fmla="*/ 497 w 506"/>
                <a:gd name="T89" fmla="*/ 213 h 470"/>
                <a:gd name="T90" fmla="*/ 482 w 506"/>
                <a:gd name="T91" fmla="*/ 238 h 470"/>
                <a:gd name="T92" fmla="*/ 458 w 506"/>
                <a:gd name="T93" fmla="*/ 259 h 470"/>
                <a:gd name="T94" fmla="*/ 438 w 506"/>
                <a:gd name="T95" fmla="*/ 282 h 470"/>
                <a:gd name="T96" fmla="*/ 434 w 506"/>
                <a:gd name="T97" fmla="*/ 313 h 470"/>
                <a:gd name="T98" fmla="*/ 467 w 506"/>
                <a:gd name="T99" fmla="*/ 339 h 470"/>
                <a:gd name="T100" fmla="*/ 505 w 506"/>
                <a:gd name="T101" fmla="*/ 362 h 470"/>
                <a:gd name="T102" fmla="*/ 329 w 506"/>
                <a:gd name="T103" fmla="*/ 370 h 470"/>
                <a:gd name="T104" fmla="*/ 306 w 506"/>
                <a:gd name="T105" fmla="*/ 395 h 470"/>
                <a:gd name="T106" fmla="*/ 287 w 506"/>
                <a:gd name="T107" fmla="*/ 423 h 470"/>
                <a:gd name="T108" fmla="*/ 267 w 506"/>
                <a:gd name="T109" fmla="*/ 452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506" h="470">
                  <a:moveTo>
                    <a:pt x="252" y="469"/>
                  </a:moveTo>
                  <a:lnTo>
                    <a:pt x="245" y="463"/>
                  </a:lnTo>
                  <a:lnTo>
                    <a:pt x="237" y="458"/>
                  </a:lnTo>
                  <a:lnTo>
                    <a:pt x="229" y="453"/>
                  </a:lnTo>
                  <a:lnTo>
                    <a:pt x="221" y="447"/>
                  </a:lnTo>
                  <a:lnTo>
                    <a:pt x="214" y="441"/>
                  </a:lnTo>
                  <a:lnTo>
                    <a:pt x="207" y="435"/>
                  </a:lnTo>
                  <a:lnTo>
                    <a:pt x="200" y="429"/>
                  </a:lnTo>
                  <a:lnTo>
                    <a:pt x="193" y="423"/>
                  </a:lnTo>
                  <a:lnTo>
                    <a:pt x="187" y="416"/>
                  </a:lnTo>
                  <a:lnTo>
                    <a:pt x="181" y="409"/>
                  </a:lnTo>
                  <a:lnTo>
                    <a:pt x="175" y="402"/>
                  </a:lnTo>
                  <a:lnTo>
                    <a:pt x="171" y="394"/>
                  </a:lnTo>
                  <a:lnTo>
                    <a:pt x="166" y="386"/>
                  </a:lnTo>
                  <a:lnTo>
                    <a:pt x="162" y="377"/>
                  </a:lnTo>
                  <a:lnTo>
                    <a:pt x="158" y="368"/>
                  </a:lnTo>
                  <a:lnTo>
                    <a:pt x="156" y="359"/>
                  </a:lnTo>
                  <a:lnTo>
                    <a:pt x="245" y="290"/>
                  </a:lnTo>
                  <a:lnTo>
                    <a:pt x="242" y="282"/>
                  </a:lnTo>
                  <a:lnTo>
                    <a:pt x="241" y="275"/>
                  </a:lnTo>
                  <a:lnTo>
                    <a:pt x="237" y="267"/>
                  </a:lnTo>
                  <a:lnTo>
                    <a:pt x="233" y="261"/>
                  </a:lnTo>
                  <a:lnTo>
                    <a:pt x="229" y="254"/>
                  </a:lnTo>
                  <a:lnTo>
                    <a:pt x="224" y="248"/>
                  </a:lnTo>
                  <a:lnTo>
                    <a:pt x="218" y="242"/>
                  </a:lnTo>
                  <a:lnTo>
                    <a:pt x="212" y="237"/>
                  </a:lnTo>
                  <a:lnTo>
                    <a:pt x="205" y="232"/>
                  </a:lnTo>
                  <a:lnTo>
                    <a:pt x="198" y="228"/>
                  </a:lnTo>
                  <a:lnTo>
                    <a:pt x="191" y="223"/>
                  </a:lnTo>
                  <a:lnTo>
                    <a:pt x="183" y="219"/>
                  </a:lnTo>
                  <a:lnTo>
                    <a:pt x="175" y="216"/>
                  </a:lnTo>
                  <a:lnTo>
                    <a:pt x="166" y="214"/>
                  </a:lnTo>
                  <a:lnTo>
                    <a:pt x="158" y="212"/>
                  </a:lnTo>
                  <a:lnTo>
                    <a:pt x="150" y="210"/>
                  </a:lnTo>
                  <a:lnTo>
                    <a:pt x="144" y="213"/>
                  </a:lnTo>
                  <a:lnTo>
                    <a:pt x="139" y="217"/>
                  </a:lnTo>
                  <a:lnTo>
                    <a:pt x="135" y="221"/>
                  </a:lnTo>
                  <a:lnTo>
                    <a:pt x="133" y="227"/>
                  </a:lnTo>
                  <a:lnTo>
                    <a:pt x="129" y="232"/>
                  </a:lnTo>
                  <a:lnTo>
                    <a:pt x="128" y="238"/>
                  </a:lnTo>
                  <a:lnTo>
                    <a:pt x="126" y="244"/>
                  </a:lnTo>
                  <a:lnTo>
                    <a:pt x="125" y="250"/>
                  </a:lnTo>
                  <a:lnTo>
                    <a:pt x="122" y="256"/>
                  </a:lnTo>
                  <a:lnTo>
                    <a:pt x="120" y="262"/>
                  </a:lnTo>
                  <a:lnTo>
                    <a:pt x="116" y="268"/>
                  </a:lnTo>
                  <a:lnTo>
                    <a:pt x="113" y="273"/>
                  </a:lnTo>
                  <a:lnTo>
                    <a:pt x="109" y="278"/>
                  </a:lnTo>
                  <a:lnTo>
                    <a:pt x="104" y="283"/>
                  </a:lnTo>
                  <a:lnTo>
                    <a:pt x="98" y="287"/>
                  </a:lnTo>
                  <a:lnTo>
                    <a:pt x="90" y="290"/>
                  </a:lnTo>
                  <a:lnTo>
                    <a:pt x="83" y="291"/>
                  </a:lnTo>
                  <a:lnTo>
                    <a:pt x="77" y="291"/>
                  </a:lnTo>
                  <a:lnTo>
                    <a:pt x="70" y="291"/>
                  </a:lnTo>
                  <a:lnTo>
                    <a:pt x="65" y="291"/>
                  </a:lnTo>
                  <a:lnTo>
                    <a:pt x="58" y="289"/>
                  </a:lnTo>
                  <a:lnTo>
                    <a:pt x="53" y="288"/>
                  </a:lnTo>
                  <a:lnTo>
                    <a:pt x="47" y="285"/>
                  </a:lnTo>
                  <a:lnTo>
                    <a:pt x="41" y="282"/>
                  </a:lnTo>
                  <a:lnTo>
                    <a:pt x="36" y="278"/>
                  </a:lnTo>
                  <a:lnTo>
                    <a:pt x="31" y="275"/>
                  </a:lnTo>
                  <a:lnTo>
                    <a:pt x="25" y="270"/>
                  </a:lnTo>
                  <a:lnTo>
                    <a:pt x="20" y="266"/>
                  </a:lnTo>
                  <a:lnTo>
                    <a:pt x="16" y="262"/>
                  </a:lnTo>
                  <a:lnTo>
                    <a:pt x="12" y="257"/>
                  </a:lnTo>
                  <a:lnTo>
                    <a:pt x="7" y="253"/>
                  </a:lnTo>
                  <a:lnTo>
                    <a:pt x="3" y="248"/>
                  </a:lnTo>
                  <a:lnTo>
                    <a:pt x="65" y="117"/>
                  </a:lnTo>
                  <a:lnTo>
                    <a:pt x="61" y="109"/>
                  </a:lnTo>
                  <a:lnTo>
                    <a:pt x="53" y="102"/>
                  </a:lnTo>
                  <a:lnTo>
                    <a:pt x="44" y="96"/>
                  </a:lnTo>
                  <a:lnTo>
                    <a:pt x="33" y="91"/>
                  </a:lnTo>
                  <a:lnTo>
                    <a:pt x="24" y="85"/>
                  </a:lnTo>
                  <a:lnTo>
                    <a:pt x="13" y="79"/>
                  </a:lnTo>
                  <a:lnTo>
                    <a:pt x="5" y="71"/>
                  </a:lnTo>
                  <a:lnTo>
                    <a:pt x="0" y="62"/>
                  </a:lnTo>
                  <a:lnTo>
                    <a:pt x="0" y="53"/>
                  </a:lnTo>
                  <a:lnTo>
                    <a:pt x="3" y="44"/>
                  </a:lnTo>
                  <a:lnTo>
                    <a:pt x="7" y="37"/>
                  </a:lnTo>
                  <a:lnTo>
                    <a:pt x="12" y="28"/>
                  </a:lnTo>
                  <a:lnTo>
                    <a:pt x="19" y="22"/>
                  </a:lnTo>
                  <a:lnTo>
                    <a:pt x="27" y="15"/>
                  </a:lnTo>
                  <a:lnTo>
                    <a:pt x="37" y="9"/>
                  </a:lnTo>
                  <a:lnTo>
                    <a:pt x="46" y="3"/>
                  </a:lnTo>
                  <a:lnTo>
                    <a:pt x="54" y="0"/>
                  </a:lnTo>
                  <a:lnTo>
                    <a:pt x="61" y="0"/>
                  </a:lnTo>
                  <a:lnTo>
                    <a:pt x="68" y="0"/>
                  </a:lnTo>
                  <a:lnTo>
                    <a:pt x="75" y="3"/>
                  </a:lnTo>
                  <a:lnTo>
                    <a:pt x="82" y="6"/>
                  </a:lnTo>
                  <a:lnTo>
                    <a:pt x="88" y="11"/>
                  </a:lnTo>
                  <a:lnTo>
                    <a:pt x="94" y="15"/>
                  </a:lnTo>
                  <a:lnTo>
                    <a:pt x="98" y="21"/>
                  </a:lnTo>
                  <a:lnTo>
                    <a:pt x="103" y="29"/>
                  </a:lnTo>
                  <a:lnTo>
                    <a:pt x="108" y="38"/>
                  </a:lnTo>
                  <a:lnTo>
                    <a:pt x="116" y="45"/>
                  </a:lnTo>
                  <a:lnTo>
                    <a:pt x="123" y="52"/>
                  </a:lnTo>
                  <a:lnTo>
                    <a:pt x="132" y="57"/>
                  </a:lnTo>
                  <a:lnTo>
                    <a:pt x="141" y="62"/>
                  </a:lnTo>
                  <a:lnTo>
                    <a:pt x="152" y="64"/>
                  </a:lnTo>
                  <a:lnTo>
                    <a:pt x="164" y="66"/>
                  </a:lnTo>
                  <a:lnTo>
                    <a:pt x="175" y="64"/>
                  </a:lnTo>
                  <a:lnTo>
                    <a:pt x="187" y="61"/>
                  </a:lnTo>
                  <a:lnTo>
                    <a:pt x="196" y="57"/>
                  </a:lnTo>
                  <a:lnTo>
                    <a:pt x="206" y="50"/>
                  </a:lnTo>
                  <a:lnTo>
                    <a:pt x="215" y="43"/>
                  </a:lnTo>
                  <a:lnTo>
                    <a:pt x="223" y="34"/>
                  </a:lnTo>
                  <a:lnTo>
                    <a:pt x="230" y="26"/>
                  </a:lnTo>
                  <a:lnTo>
                    <a:pt x="237" y="17"/>
                  </a:lnTo>
                  <a:lnTo>
                    <a:pt x="243" y="16"/>
                  </a:lnTo>
                  <a:lnTo>
                    <a:pt x="249" y="17"/>
                  </a:lnTo>
                  <a:lnTo>
                    <a:pt x="254" y="18"/>
                  </a:lnTo>
                  <a:lnTo>
                    <a:pt x="260" y="20"/>
                  </a:lnTo>
                  <a:lnTo>
                    <a:pt x="265" y="22"/>
                  </a:lnTo>
                  <a:lnTo>
                    <a:pt x="270" y="25"/>
                  </a:lnTo>
                  <a:lnTo>
                    <a:pt x="275" y="27"/>
                  </a:lnTo>
                  <a:lnTo>
                    <a:pt x="279" y="31"/>
                  </a:lnTo>
                  <a:lnTo>
                    <a:pt x="284" y="34"/>
                  </a:lnTo>
                  <a:lnTo>
                    <a:pt x="288" y="38"/>
                  </a:lnTo>
                  <a:lnTo>
                    <a:pt x="293" y="43"/>
                  </a:lnTo>
                  <a:lnTo>
                    <a:pt x="297" y="47"/>
                  </a:lnTo>
                  <a:lnTo>
                    <a:pt x="301" y="52"/>
                  </a:lnTo>
                  <a:lnTo>
                    <a:pt x="305" y="56"/>
                  </a:lnTo>
                  <a:lnTo>
                    <a:pt x="309" y="61"/>
                  </a:lnTo>
                  <a:lnTo>
                    <a:pt x="314" y="66"/>
                  </a:lnTo>
                  <a:lnTo>
                    <a:pt x="318" y="72"/>
                  </a:lnTo>
                  <a:lnTo>
                    <a:pt x="320" y="79"/>
                  </a:lnTo>
                  <a:lnTo>
                    <a:pt x="319" y="85"/>
                  </a:lnTo>
                  <a:lnTo>
                    <a:pt x="317" y="92"/>
                  </a:lnTo>
                  <a:lnTo>
                    <a:pt x="314" y="98"/>
                  </a:lnTo>
                  <a:lnTo>
                    <a:pt x="309" y="104"/>
                  </a:lnTo>
                  <a:lnTo>
                    <a:pt x="305" y="109"/>
                  </a:lnTo>
                  <a:lnTo>
                    <a:pt x="300" y="114"/>
                  </a:lnTo>
                  <a:lnTo>
                    <a:pt x="296" y="115"/>
                  </a:lnTo>
                  <a:lnTo>
                    <a:pt x="291" y="117"/>
                  </a:lnTo>
                  <a:lnTo>
                    <a:pt x="287" y="119"/>
                  </a:lnTo>
                  <a:lnTo>
                    <a:pt x="283" y="120"/>
                  </a:lnTo>
                  <a:lnTo>
                    <a:pt x="278" y="123"/>
                  </a:lnTo>
                  <a:lnTo>
                    <a:pt x="273" y="124"/>
                  </a:lnTo>
                  <a:lnTo>
                    <a:pt x="268" y="126"/>
                  </a:lnTo>
                  <a:lnTo>
                    <a:pt x="262" y="127"/>
                  </a:lnTo>
                  <a:lnTo>
                    <a:pt x="260" y="130"/>
                  </a:lnTo>
                  <a:lnTo>
                    <a:pt x="257" y="135"/>
                  </a:lnTo>
                  <a:lnTo>
                    <a:pt x="254" y="140"/>
                  </a:lnTo>
                  <a:lnTo>
                    <a:pt x="250" y="145"/>
                  </a:lnTo>
                  <a:lnTo>
                    <a:pt x="249" y="152"/>
                  </a:lnTo>
                  <a:lnTo>
                    <a:pt x="248" y="158"/>
                  </a:lnTo>
                  <a:lnTo>
                    <a:pt x="249" y="164"/>
                  </a:lnTo>
                  <a:lnTo>
                    <a:pt x="252" y="169"/>
                  </a:lnTo>
                  <a:lnTo>
                    <a:pt x="257" y="180"/>
                  </a:lnTo>
                  <a:lnTo>
                    <a:pt x="263" y="189"/>
                  </a:lnTo>
                  <a:lnTo>
                    <a:pt x="271" y="196"/>
                  </a:lnTo>
                  <a:lnTo>
                    <a:pt x="279" y="204"/>
                  </a:lnTo>
                  <a:lnTo>
                    <a:pt x="288" y="210"/>
                  </a:lnTo>
                  <a:lnTo>
                    <a:pt x="298" y="217"/>
                  </a:lnTo>
                  <a:lnTo>
                    <a:pt x="308" y="224"/>
                  </a:lnTo>
                  <a:lnTo>
                    <a:pt x="317" y="231"/>
                  </a:lnTo>
                  <a:lnTo>
                    <a:pt x="321" y="231"/>
                  </a:lnTo>
                  <a:lnTo>
                    <a:pt x="326" y="231"/>
                  </a:lnTo>
                  <a:lnTo>
                    <a:pt x="330" y="231"/>
                  </a:lnTo>
                  <a:lnTo>
                    <a:pt x="334" y="231"/>
                  </a:lnTo>
                  <a:lnTo>
                    <a:pt x="339" y="231"/>
                  </a:lnTo>
                  <a:lnTo>
                    <a:pt x="344" y="231"/>
                  </a:lnTo>
                  <a:lnTo>
                    <a:pt x="349" y="231"/>
                  </a:lnTo>
                  <a:lnTo>
                    <a:pt x="354" y="231"/>
                  </a:lnTo>
                  <a:lnTo>
                    <a:pt x="358" y="228"/>
                  </a:lnTo>
                  <a:lnTo>
                    <a:pt x="363" y="222"/>
                  </a:lnTo>
                  <a:lnTo>
                    <a:pt x="368" y="215"/>
                  </a:lnTo>
                  <a:lnTo>
                    <a:pt x="373" y="209"/>
                  </a:lnTo>
                  <a:lnTo>
                    <a:pt x="377" y="200"/>
                  </a:lnTo>
                  <a:lnTo>
                    <a:pt x="380" y="192"/>
                  </a:lnTo>
                  <a:lnTo>
                    <a:pt x="383" y="183"/>
                  </a:lnTo>
                  <a:lnTo>
                    <a:pt x="383" y="176"/>
                  </a:lnTo>
                  <a:lnTo>
                    <a:pt x="385" y="171"/>
                  </a:lnTo>
                  <a:lnTo>
                    <a:pt x="388" y="167"/>
                  </a:lnTo>
                  <a:lnTo>
                    <a:pt x="392" y="163"/>
                  </a:lnTo>
                  <a:lnTo>
                    <a:pt x="398" y="160"/>
                  </a:lnTo>
                  <a:lnTo>
                    <a:pt x="404" y="158"/>
                  </a:lnTo>
                  <a:lnTo>
                    <a:pt x="410" y="156"/>
                  </a:lnTo>
                  <a:lnTo>
                    <a:pt x="417" y="155"/>
                  </a:lnTo>
                  <a:lnTo>
                    <a:pt x="423" y="155"/>
                  </a:lnTo>
                  <a:lnTo>
                    <a:pt x="497" y="213"/>
                  </a:lnTo>
                  <a:lnTo>
                    <a:pt x="495" y="221"/>
                  </a:lnTo>
                  <a:lnTo>
                    <a:pt x="492" y="227"/>
                  </a:lnTo>
                  <a:lnTo>
                    <a:pt x="487" y="232"/>
                  </a:lnTo>
                  <a:lnTo>
                    <a:pt x="482" y="238"/>
                  </a:lnTo>
                  <a:lnTo>
                    <a:pt x="476" y="243"/>
                  </a:lnTo>
                  <a:lnTo>
                    <a:pt x="470" y="248"/>
                  </a:lnTo>
                  <a:lnTo>
                    <a:pt x="464" y="253"/>
                  </a:lnTo>
                  <a:lnTo>
                    <a:pt x="458" y="259"/>
                  </a:lnTo>
                  <a:lnTo>
                    <a:pt x="451" y="264"/>
                  </a:lnTo>
                  <a:lnTo>
                    <a:pt x="446" y="269"/>
                  </a:lnTo>
                  <a:lnTo>
                    <a:pt x="441" y="275"/>
                  </a:lnTo>
                  <a:lnTo>
                    <a:pt x="438" y="282"/>
                  </a:lnTo>
                  <a:lnTo>
                    <a:pt x="434" y="288"/>
                  </a:lnTo>
                  <a:lnTo>
                    <a:pt x="433" y="296"/>
                  </a:lnTo>
                  <a:lnTo>
                    <a:pt x="433" y="304"/>
                  </a:lnTo>
                  <a:lnTo>
                    <a:pt x="434" y="313"/>
                  </a:lnTo>
                  <a:lnTo>
                    <a:pt x="439" y="323"/>
                  </a:lnTo>
                  <a:lnTo>
                    <a:pt x="446" y="329"/>
                  </a:lnTo>
                  <a:lnTo>
                    <a:pt x="456" y="335"/>
                  </a:lnTo>
                  <a:lnTo>
                    <a:pt x="467" y="339"/>
                  </a:lnTo>
                  <a:lnTo>
                    <a:pt x="478" y="343"/>
                  </a:lnTo>
                  <a:lnTo>
                    <a:pt x="488" y="348"/>
                  </a:lnTo>
                  <a:lnTo>
                    <a:pt x="497" y="354"/>
                  </a:lnTo>
                  <a:lnTo>
                    <a:pt x="505" y="362"/>
                  </a:lnTo>
                  <a:lnTo>
                    <a:pt x="442" y="445"/>
                  </a:lnTo>
                  <a:lnTo>
                    <a:pt x="343" y="362"/>
                  </a:lnTo>
                  <a:lnTo>
                    <a:pt x="336" y="366"/>
                  </a:lnTo>
                  <a:lnTo>
                    <a:pt x="329" y="370"/>
                  </a:lnTo>
                  <a:lnTo>
                    <a:pt x="323" y="377"/>
                  </a:lnTo>
                  <a:lnTo>
                    <a:pt x="317" y="382"/>
                  </a:lnTo>
                  <a:lnTo>
                    <a:pt x="312" y="388"/>
                  </a:lnTo>
                  <a:lnTo>
                    <a:pt x="306" y="395"/>
                  </a:lnTo>
                  <a:lnTo>
                    <a:pt x="302" y="401"/>
                  </a:lnTo>
                  <a:lnTo>
                    <a:pt x="296" y="408"/>
                  </a:lnTo>
                  <a:lnTo>
                    <a:pt x="292" y="415"/>
                  </a:lnTo>
                  <a:lnTo>
                    <a:pt x="287" y="423"/>
                  </a:lnTo>
                  <a:lnTo>
                    <a:pt x="283" y="430"/>
                  </a:lnTo>
                  <a:lnTo>
                    <a:pt x="278" y="437"/>
                  </a:lnTo>
                  <a:lnTo>
                    <a:pt x="272" y="445"/>
                  </a:lnTo>
                  <a:lnTo>
                    <a:pt x="267" y="452"/>
                  </a:lnTo>
                  <a:lnTo>
                    <a:pt x="262" y="459"/>
                  </a:lnTo>
                  <a:lnTo>
                    <a:pt x="256" y="465"/>
                  </a:lnTo>
                  <a:lnTo>
                    <a:pt x="252" y="469"/>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2056" name="Freeform 8"/>
            <p:cNvSpPr>
              <a:spLocks/>
            </p:cNvSpPr>
            <p:nvPr/>
          </p:nvSpPr>
          <p:spPr bwMode="grayWhite">
            <a:xfrm>
              <a:off x="538" y="441"/>
              <a:ext cx="512" cy="509"/>
            </a:xfrm>
            <a:custGeom>
              <a:avLst/>
              <a:gdLst>
                <a:gd name="T0" fmla="*/ 67 w 512"/>
                <a:gd name="T1" fmla="*/ 492 h 509"/>
                <a:gd name="T2" fmla="*/ 45 w 512"/>
                <a:gd name="T3" fmla="*/ 451 h 509"/>
                <a:gd name="T4" fmla="*/ 68 w 512"/>
                <a:gd name="T5" fmla="*/ 418 h 509"/>
                <a:gd name="T6" fmla="*/ 106 w 512"/>
                <a:gd name="T7" fmla="*/ 391 h 509"/>
                <a:gd name="T8" fmla="*/ 105 w 512"/>
                <a:gd name="T9" fmla="*/ 352 h 509"/>
                <a:gd name="T10" fmla="*/ 79 w 512"/>
                <a:gd name="T11" fmla="*/ 324 h 509"/>
                <a:gd name="T12" fmla="*/ 44 w 512"/>
                <a:gd name="T13" fmla="*/ 302 h 509"/>
                <a:gd name="T14" fmla="*/ 7 w 512"/>
                <a:gd name="T15" fmla="*/ 280 h 509"/>
                <a:gd name="T16" fmla="*/ 2 w 512"/>
                <a:gd name="T17" fmla="*/ 258 h 509"/>
                <a:gd name="T18" fmla="*/ 13 w 512"/>
                <a:gd name="T19" fmla="*/ 239 h 509"/>
                <a:gd name="T20" fmla="*/ 29 w 512"/>
                <a:gd name="T21" fmla="*/ 220 h 509"/>
                <a:gd name="T22" fmla="*/ 43 w 512"/>
                <a:gd name="T23" fmla="*/ 201 h 509"/>
                <a:gd name="T24" fmla="*/ 65 w 512"/>
                <a:gd name="T25" fmla="*/ 184 h 509"/>
                <a:gd name="T26" fmla="*/ 100 w 512"/>
                <a:gd name="T27" fmla="*/ 191 h 509"/>
                <a:gd name="T28" fmla="*/ 124 w 512"/>
                <a:gd name="T29" fmla="*/ 210 h 509"/>
                <a:gd name="T30" fmla="*/ 150 w 512"/>
                <a:gd name="T31" fmla="*/ 233 h 509"/>
                <a:gd name="T32" fmla="*/ 179 w 512"/>
                <a:gd name="T33" fmla="*/ 232 h 509"/>
                <a:gd name="T34" fmla="*/ 207 w 512"/>
                <a:gd name="T35" fmla="*/ 223 h 509"/>
                <a:gd name="T36" fmla="*/ 230 w 512"/>
                <a:gd name="T37" fmla="*/ 198 h 509"/>
                <a:gd name="T38" fmla="*/ 242 w 512"/>
                <a:gd name="T39" fmla="*/ 165 h 509"/>
                <a:gd name="T40" fmla="*/ 226 w 512"/>
                <a:gd name="T41" fmla="*/ 143 h 509"/>
                <a:gd name="T42" fmla="*/ 203 w 512"/>
                <a:gd name="T43" fmla="*/ 132 h 509"/>
                <a:gd name="T44" fmla="*/ 176 w 512"/>
                <a:gd name="T45" fmla="*/ 122 h 509"/>
                <a:gd name="T46" fmla="*/ 153 w 512"/>
                <a:gd name="T47" fmla="*/ 111 h 509"/>
                <a:gd name="T48" fmla="*/ 142 w 512"/>
                <a:gd name="T49" fmla="*/ 80 h 509"/>
                <a:gd name="T50" fmla="*/ 163 w 512"/>
                <a:gd name="T51" fmla="*/ 50 h 509"/>
                <a:gd name="T52" fmla="*/ 187 w 512"/>
                <a:gd name="T53" fmla="*/ 36 h 509"/>
                <a:gd name="T54" fmla="*/ 211 w 512"/>
                <a:gd name="T55" fmla="*/ 18 h 509"/>
                <a:gd name="T56" fmla="*/ 243 w 512"/>
                <a:gd name="T57" fmla="*/ 28 h 509"/>
                <a:gd name="T58" fmla="*/ 277 w 512"/>
                <a:gd name="T59" fmla="*/ 54 h 509"/>
                <a:gd name="T60" fmla="*/ 314 w 512"/>
                <a:gd name="T61" fmla="*/ 72 h 509"/>
                <a:gd name="T62" fmla="*/ 355 w 512"/>
                <a:gd name="T63" fmla="*/ 68 h 509"/>
                <a:gd name="T64" fmla="*/ 382 w 512"/>
                <a:gd name="T65" fmla="*/ 36 h 509"/>
                <a:gd name="T66" fmla="*/ 411 w 512"/>
                <a:gd name="T67" fmla="*/ 3 h 509"/>
                <a:gd name="T68" fmla="*/ 453 w 512"/>
                <a:gd name="T69" fmla="*/ 10 h 509"/>
                <a:gd name="T70" fmla="*/ 486 w 512"/>
                <a:gd name="T71" fmla="*/ 36 h 509"/>
                <a:gd name="T72" fmla="*/ 489 w 512"/>
                <a:gd name="T73" fmla="*/ 68 h 509"/>
                <a:gd name="T74" fmla="*/ 466 w 512"/>
                <a:gd name="T75" fmla="*/ 88 h 509"/>
                <a:gd name="T76" fmla="*/ 437 w 512"/>
                <a:gd name="T77" fmla="*/ 107 h 509"/>
                <a:gd name="T78" fmla="*/ 422 w 512"/>
                <a:gd name="T79" fmla="*/ 133 h 509"/>
                <a:gd name="T80" fmla="*/ 419 w 512"/>
                <a:gd name="T81" fmla="*/ 317 h 509"/>
                <a:gd name="T82" fmla="*/ 388 w 512"/>
                <a:gd name="T83" fmla="*/ 302 h 509"/>
                <a:gd name="T84" fmla="*/ 364 w 512"/>
                <a:gd name="T85" fmla="*/ 273 h 509"/>
                <a:gd name="T86" fmla="*/ 336 w 512"/>
                <a:gd name="T87" fmla="*/ 250 h 509"/>
                <a:gd name="T88" fmla="*/ 299 w 512"/>
                <a:gd name="T89" fmla="*/ 252 h 509"/>
                <a:gd name="T90" fmla="*/ 275 w 512"/>
                <a:gd name="T91" fmla="*/ 270 h 509"/>
                <a:gd name="T92" fmla="*/ 255 w 512"/>
                <a:gd name="T93" fmla="*/ 294 h 509"/>
                <a:gd name="T94" fmla="*/ 242 w 512"/>
                <a:gd name="T95" fmla="*/ 323 h 509"/>
                <a:gd name="T96" fmla="*/ 241 w 512"/>
                <a:gd name="T97" fmla="*/ 353 h 509"/>
                <a:gd name="T98" fmla="*/ 257 w 512"/>
                <a:gd name="T99" fmla="*/ 364 h 509"/>
                <a:gd name="T100" fmla="*/ 279 w 512"/>
                <a:gd name="T101" fmla="*/ 368 h 509"/>
                <a:gd name="T102" fmla="*/ 304 w 512"/>
                <a:gd name="T103" fmla="*/ 370 h 509"/>
                <a:gd name="T104" fmla="*/ 330 w 512"/>
                <a:gd name="T105" fmla="*/ 376 h 509"/>
                <a:gd name="T106" fmla="*/ 353 w 512"/>
                <a:gd name="T107" fmla="*/ 407 h 509"/>
                <a:gd name="T108" fmla="*/ 352 w 512"/>
                <a:gd name="T109" fmla="*/ 443 h 509"/>
                <a:gd name="T110" fmla="*/ 334 w 512"/>
                <a:gd name="T111" fmla="*/ 462 h 509"/>
                <a:gd name="T112" fmla="*/ 311 w 512"/>
                <a:gd name="T113" fmla="*/ 479 h 509"/>
                <a:gd name="T114" fmla="*/ 278 w 512"/>
                <a:gd name="T115" fmla="*/ 465 h 509"/>
                <a:gd name="T116" fmla="*/ 241 w 512"/>
                <a:gd name="T117" fmla="*/ 445 h 509"/>
                <a:gd name="T118" fmla="*/ 202 w 512"/>
                <a:gd name="T119" fmla="*/ 432 h 509"/>
                <a:gd name="T120" fmla="*/ 98 w 512"/>
                <a:gd name="T121" fmla="*/ 508 h 5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12" h="509">
                  <a:moveTo>
                    <a:pt x="98" y="508"/>
                  </a:moveTo>
                  <a:lnTo>
                    <a:pt x="86" y="504"/>
                  </a:lnTo>
                  <a:lnTo>
                    <a:pt x="76" y="498"/>
                  </a:lnTo>
                  <a:lnTo>
                    <a:pt x="67" y="492"/>
                  </a:lnTo>
                  <a:lnTo>
                    <a:pt x="60" y="483"/>
                  </a:lnTo>
                  <a:lnTo>
                    <a:pt x="53" y="474"/>
                  </a:lnTo>
                  <a:lnTo>
                    <a:pt x="49" y="463"/>
                  </a:lnTo>
                  <a:lnTo>
                    <a:pt x="45" y="451"/>
                  </a:lnTo>
                  <a:lnTo>
                    <a:pt x="43" y="439"/>
                  </a:lnTo>
                  <a:lnTo>
                    <a:pt x="49" y="432"/>
                  </a:lnTo>
                  <a:lnTo>
                    <a:pt x="58" y="425"/>
                  </a:lnTo>
                  <a:lnTo>
                    <a:pt x="68" y="418"/>
                  </a:lnTo>
                  <a:lnTo>
                    <a:pt x="78" y="413"/>
                  </a:lnTo>
                  <a:lnTo>
                    <a:pt x="88" y="407"/>
                  </a:lnTo>
                  <a:lnTo>
                    <a:pt x="98" y="399"/>
                  </a:lnTo>
                  <a:lnTo>
                    <a:pt x="106" y="391"/>
                  </a:lnTo>
                  <a:lnTo>
                    <a:pt x="113" y="380"/>
                  </a:lnTo>
                  <a:lnTo>
                    <a:pt x="112" y="370"/>
                  </a:lnTo>
                  <a:lnTo>
                    <a:pt x="109" y="360"/>
                  </a:lnTo>
                  <a:lnTo>
                    <a:pt x="105" y="352"/>
                  </a:lnTo>
                  <a:lnTo>
                    <a:pt x="100" y="344"/>
                  </a:lnTo>
                  <a:lnTo>
                    <a:pt x="93" y="337"/>
                  </a:lnTo>
                  <a:lnTo>
                    <a:pt x="87" y="330"/>
                  </a:lnTo>
                  <a:lnTo>
                    <a:pt x="79" y="324"/>
                  </a:lnTo>
                  <a:lnTo>
                    <a:pt x="71" y="318"/>
                  </a:lnTo>
                  <a:lnTo>
                    <a:pt x="62" y="313"/>
                  </a:lnTo>
                  <a:lnTo>
                    <a:pt x="53" y="308"/>
                  </a:lnTo>
                  <a:lnTo>
                    <a:pt x="44" y="302"/>
                  </a:lnTo>
                  <a:lnTo>
                    <a:pt x="35" y="297"/>
                  </a:lnTo>
                  <a:lnTo>
                    <a:pt x="25" y="291"/>
                  </a:lnTo>
                  <a:lnTo>
                    <a:pt x="17" y="286"/>
                  </a:lnTo>
                  <a:lnTo>
                    <a:pt x="7" y="280"/>
                  </a:lnTo>
                  <a:lnTo>
                    <a:pt x="0" y="273"/>
                  </a:lnTo>
                  <a:lnTo>
                    <a:pt x="0" y="268"/>
                  </a:lnTo>
                  <a:lnTo>
                    <a:pt x="0" y="263"/>
                  </a:lnTo>
                  <a:lnTo>
                    <a:pt x="2" y="258"/>
                  </a:lnTo>
                  <a:lnTo>
                    <a:pt x="4" y="253"/>
                  </a:lnTo>
                  <a:lnTo>
                    <a:pt x="7" y="248"/>
                  </a:lnTo>
                  <a:lnTo>
                    <a:pt x="10" y="244"/>
                  </a:lnTo>
                  <a:lnTo>
                    <a:pt x="13" y="239"/>
                  </a:lnTo>
                  <a:lnTo>
                    <a:pt x="17" y="234"/>
                  </a:lnTo>
                  <a:lnTo>
                    <a:pt x="20" y="230"/>
                  </a:lnTo>
                  <a:lnTo>
                    <a:pt x="24" y="225"/>
                  </a:lnTo>
                  <a:lnTo>
                    <a:pt x="29" y="220"/>
                  </a:lnTo>
                  <a:lnTo>
                    <a:pt x="32" y="216"/>
                  </a:lnTo>
                  <a:lnTo>
                    <a:pt x="37" y="210"/>
                  </a:lnTo>
                  <a:lnTo>
                    <a:pt x="40" y="205"/>
                  </a:lnTo>
                  <a:lnTo>
                    <a:pt x="43" y="201"/>
                  </a:lnTo>
                  <a:lnTo>
                    <a:pt x="46" y="195"/>
                  </a:lnTo>
                  <a:lnTo>
                    <a:pt x="51" y="190"/>
                  </a:lnTo>
                  <a:lnTo>
                    <a:pt x="58" y="186"/>
                  </a:lnTo>
                  <a:lnTo>
                    <a:pt x="65" y="184"/>
                  </a:lnTo>
                  <a:lnTo>
                    <a:pt x="73" y="184"/>
                  </a:lnTo>
                  <a:lnTo>
                    <a:pt x="82" y="186"/>
                  </a:lnTo>
                  <a:lnTo>
                    <a:pt x="91" y="187"/>
                  </a:lnTo>
                  <a:lnTo>
                    <a:pt x="100" y="191"/>
                  </a:lnTo>
                  <a:lnTo>
                    <a:pt x="109" y="195"/>
                  </a:lnTo>
                  <a:lnTo>
                    <a:pt x="114" y="199"/>
                  </a:lnTo>
                  <a:lnTo>
                    <a:pt x="120" y="205"/>
                  </a:lnTo>
                  <a:lnTo>
                    <a:pt x="124" y="210"/>
                  </a:lnTo>
                  <a:lnTo>
                    <a:pt x="130" y="216"/>
                  </a:lnTo>
                  <a:lnTo>
                    <a:pt x="136" y="222"/>
                  </a:lnTo>
                  <a:lnTo>
                    <a:pt x="143" y="228"/>
                  </a:lnTo>
                  <a:lnTo>
                    <a:pt x="150" y="233"/>
                  </a:lnTo>
                  <a:lnTo>
                    <a:pt x="160" y="237"/>
                  </a:lnTo>
                  <a:lnTo>
                    <a:pt x="166" y="236"/>
                  </a:lnTo>
                  <a:lnTo>
                    <a:pt x="173" y="234"/>
                  </a:lnTo>
                  <a:lnTo>
                    <a:pt x="179" y="232"/>
                  </a:lnTo>
                  <a:lnTo>
                    <a:pt x="186" y="230"/>
                  </a:lnTo>
                  <a:lnTo>
                    <a:pt x="193" y="228"/>
                  </a:lnTo>
                  <a:lnTo>
                    <a:pt x="200" y="225"/>
                  </a:lnTo>
                  <a:lnTo>
                    <a:pt x="207" y="223"/>
                  </a:lnTo>
                  <a:lnTo>
                    <a:pt x="215" y="220"/>
                  </a:lnTo>
                  <a:lnTo>
                    <a:pt x="218" y="213"/>
                  </a:lnTo>
                  <a:lnTo>
                    <a:pt x="224" y="205"/>
                  </a:lnTo>
                  <a:lnTo>
                    <a:pt x="230" y="198"/>
                  </a:lnTo>
                  <a:lnTo>
                    <a:pt x="235" y="190"/>
                  </a:lnTo>
                  <a:lnTo>
                    <a:pt x="239" y="182"/>
                  </a:lnTo>
                  <a:lnTo>
                    <a:pt x="242" y="174"/>
                  </a:lnTo>
                  <a:lnTo>
                    <a:pt x="242" y="165"/>
                  </a:lnTo>
                  <a:lnTo>
                    <a:pt x="238" y="156"/>
                  </a:lnTo>
                  <a:lnTo>
                    <a:pt x="235" y="151"/>
                  </a:lnTo>
                  <a:lnTo>
                    <a:pt x="230" y="147"/>
                  </a:lnTo>
                  <a:lnTo>
                    <a:pt x="226" y="143"/>
                  </a:lnTo>
                  <a:lnTo>
                    <a:pt x="220" y="140"/>
                  </a:lnTo>
                  <a:lnTo>
                    <a:pt x="215" y="136"/>
                  </a:lnTo>
                  <a:lnTo>
                    <a:pt x="209" y="134"/>
                  </a:lnTo>
                  <a:lnTo>
                    <a:pt x="203" y="132"/>
                  </a:lnTo>
                  <a:lnTo>
                    <a:pt x="196" y="129"/>
                  </a:lnTo>
                  <a:lnTo>
                    <a:pt x="189" y="127"/>
                  </a:lnTo>
                  <a:lnTo>
                    <a:pt x="183" y="125"/>
                  </a:lnTo>
                  <a:lnTo>
                    <a:pt x="176" y="122"/>
                  </a:lnTo>
                  <a:lnTo>
                    <a:pt x="170" y="121"/>
                  </a:lnTo>
                  <a:lnTo>
                    <a:pt x="164" y="117"/>
                  </a:lnTo>
                  <a:lnTo>
                    <a:pt x="158" y="114"/>
                  </a:lnTo>
                  <a:lnTo>
                    <a:pt x="153" y="111"/>
                  </a:lnTo>
                  <a:lnTo>
                    <a:pt x="148" y="106"/>
                  </a:lnTo>
                  <a:lnTo>
                    <a:pt x="143" y="98"/>
                  </a:lnTo>
                  <a:lnTo>
                    <a:pt x="142" y="90"/>
                  </a:lnTo>
                  <a:lnTo>
                    <a:pt x="142" y="80"/>
                  </a:lnTo>
                  <a:lnTo>
                    <a:pt x="145" y="72"/>
                  </a:lnTo>
                  <a:lnTo>
                    <a:pt x="149" y="64"/>
                  </a:lnTo>
                  <a:lnTo>
                    <a:pt x="156" y="57"/>
                  </a:lnTo>
                  <a:lnTo>
                    <a:pt x="163" y="50"/>
                  </a:lnTo>
                  <a:lnTo>
                    <a:pt x="172" y="46"/>
                  </a:lnTo>
                  <a:lnTo>
                    <a:pt x="177" y="43"/>
                  </a:lnTo>
                  <a:lnTo>
                    <a:pt x="183" y="39"/>
                  </a:lnTo>
                  <a:lnTo>
                    <a:pt x="187" y="36"/>
                  </a:lnTo>
                  <a:lnTo>
                    <a:pt x="193" y="31"/>
                  </a:lnTo>
                  <a:lnTo>
                    <a:pt x="199" y="27"/>
                  </a:lnTo>
                  <a:lnTo>
                    <a:pt x="205" y="23"/>
                  </a:lnTo>
                  <a:lnTo>
                    <a:pt x="211" y="18"/>
                  </a:lnTo>
                  <a:lnTo>
                    <a:pt x="218" y="14"/>
                  </a:lnTo>
                  <a:lnTo>
                    <a:pt x="226" y="18"/>
                  </a:lnTo>
                  <a:lnTo>
                    <a:pt x="235" y="22"/>
                  </a:lnTo>
                  <a:lnTo>
                    <a:pt x="243" y="28"/>
                  </a:lnTo>
                  <a:lnTo>
                    <a:pt x="251" y="34"/>
                  </a:lnTo>
                  <a:lnTo>
                    <a:pt x="259" y="40"/>
                  </a:lnTo>
                  <a:lnTo>
                    <a:pt x="267" y="47"/>
                  </a:lnTo>
                  <a:lnTo>
                    <a:pt x="277" y="54"/>
                  </a:lnTo>
                  <a:lnTo>
                    <a:pt x="286" y="60"/>
                  </a:lnTo>
                  <a:lnTo>
                    <a:pt x="294" y="65"/>
                  </a:lnTo>
                  <a:lnTo>
                    <a:pt x="304" y="69"/>
                  </a:lnTo>
                  <a:lnTo>
                    <a:pt x="314" y="72"/>
                  </a:lnTo>
                  <a:lnTo>
                    <a:pt x="324" y="75"/>
                  </a:lnTo>
                  <a:lnTo>
                    <a:pt x="334" y="74"/>
                  </a:lnTo>
                  <a:lnTo>
                    <a:pt x="344" y="72"/>
                  </a:lnTo>
                  <a:lnTo>
                    <a:pt x="355" y="68"/>
                  </a:lnTo>
                  <a:lnTo>
                    <a:pt x="367" y="60"/>
                  </a:lnTo>
                  <a:lnTo>
                    <a:pt x="373" y="54"/>
                  </a:lnTo>
                  <a:lnTo>
                    <a:pt x="378" y="46"/>
                  </a:lnTo>
                  <a:lnTo>
                    <a:pt x="382" y="36"/>
                  </a:lnTo>
                  <a:lnTo>
                    <a:pt x="387" y="27"/>
                  </a:lnTo>
                  <a:lnTo>
                    <a:pt x="393" y="18"/>
                  </a:lnTo>
                  <a:lnTo>
                    <a:pt x="401" y="10"/>
                  </a:lnTo>
                  <a:lnTo>
                    <a:pt x="411" y="3"/>
                  </a:lnTo>
                  <a:lnTo>
                    <a:pt x="422" y="0"/>
                  </a:lnTo>
                  <a:lnTo>
                    <a:pt x="432" y="3"/>
                  </a:lnTo>
                  <a:lnTo>
                    <a:pt x="442" y="6"/>
                  </a:lnTo>
                  <a:lnTo>
                    <a:pt x="453" y="10"/>
                  </a:lnTo>
                  <a:lnTo>
                    <a:pt x="463" y="15"/>
                  </a:lnTo>
                  <a:lnTo>
                    <a:pt x="472" y="21"/>
                  </a:lnTo>
                  <a:lnTo>
                    <a:pt x="479" y="28"/>
                  </a:lnTo>
                  <a:lnTo>
                    <a:pt x="486" y="36"/>
                  </a:lnTo>
                  <a:lnTo>
                    <a:pt x="492" y="46"/>
                  </a:lnTo>
                  <a:lnTo>
                    <a:pt x="493" y="54"/>
                  </a:lnTo>
                  <a:lnTo>
                    <a:pt x="492" y="61"/>
                  </a:lnTo>
                  <a:lnTo>
                    <a:pt x="489" y="68"/>
                  </a:lnTo>
                  <a:lnTo>
                    <a:pt x="485" y="73"/>
                  </a:lnTo>
                  <a:lnTo>
                    <a:pt x="479" y="79"/>
                  </a:lnTo>
                  <a:lnTo>
                    <a:pt x="473" y="83"/>
                  </a:lnTo>
                  <a:lnTo>
                    <a:pt x="466" y="88"/>
                  </a:lnTo>
                  <a:lnTo>
                    <a:pt x="458" y="93"/>
                  </a:lnTo>
                  <a:lnTo>
                    <a:pt x="451" y="97"/>
                  </a:lnTo>
                  <a:lnTo>
                    <a:pt x="443" y="101"/>
                  </a:lnTo>
                  <a:lnTo>
                    <a:pt x="437" y="107"/>
                  </a:lnTo>
                  <a:lnTo>
                    <a:pt x="431" y="112"/>
                  </a:lnTo>
                  <a:lnTo>
                    <a:pt x="427" y="118"/>
                  </a:lnTo>
                  <a:lnTo>
                    <a:pt x="423" y="125"/>
                  </a:lnTo>
                  <a:lnTo>
                    <a:pt x="422" y="133"/>
                  </a:lnTo>
                  <a:lnTo>
                    <a:pt x="422" y="142"/>
                  </a:lnTo>
                  <a:lnTo>
                    <a:pt x="511" y="227"/>
                  </a:lnTo>
                  <a:lnTo>
                    <a:pt x="429" y="316"/>
                  </a:lnTo>
                  <a:lnTo>
                    <a:pt x="419" y="317"/>
                  </a:lnTo>
                  <a:lnTo>
                    <a:pt x="411" y="315"/>
                  </a:lnTo>
                  <a:lnTo>
                    <a:pt x="402" y="312"/>
                  </a:lnTo>
                  <a:lnTo>
                    <a:pt x="395" y="308"/>
                  </a:lnTo>
                  <a:lnTo>
                    <a:pt x="388" y="302"/>
                  </a:lnTo>
                  <a:lnTo>
                    <a:pt x="382" y="295"/>
                  </a:lnTo>
                  <a:lnTo>
                    <a:pt x="376" y="288"/>
                  </a:lnTo>
                  <a:lnTo>
                    <a:pt x="370" y="281"/>
                  </a:lnTo>
                  <a:lnTo>
                    <a:pt x="364" y="273"/>
                  </a:lnTo>
                  <a:lnTo>
                    <a:pt x="358" y="266"/>
                  </a:lnTo>
                  <a:lnTo>
                    <a:pt x="351" y="260"/>
                  </a:lnTo>
                  <a:lnTo>
                    <a:pt x="344" y="255"/>
                  </a:lnTo>
                  <a:lnTo>
                    <a:pt x="336" y="250"/>
                  </a:lnTo>
                  <a:lnTo>
                    <a:pt x="327" y="248"/>
                  </a:lnTo>
                  <a:lnTo>
                    <a:pt x="317" y="247"/>
                  </a:lnTo>
                  <a:lnTo>
                    <a:pt x="305" y="248"/>
                  </a:lnTo>
                  <a:lnTo>
                    <a:pt x="299" y="252"/>
                  </a:lnTo>
                  <a:lnTo>
                    <a:pt x="293" y="255"/>
                  </a:lnTo>
                  <a:lnTo>
                    <a:pt x="287" y="260"/>
                  </a:lnTo>
                  <a:lnTo>
                    <a:pt x="281" y="265"/>
                  </a:lnTo>
                  <a:lnTo>
                    <a:pt x="275" y="270"/>
                  </a:lnTo>
                  <a:lnTo>
                    <a:pt x="270" y="275"/>
                  </a:lnTo>
                  <a:lnTo>
                    <a:pt x="265" y="281"/>
                  </a:lnTo>
                  <a:lnTo>
                    <a:pt x="260" y="288"/>
                  </a:lnTo>
                  <a:lnTo>
                    <a:pt x="255" y="294"/>
                  </a:lnTo>
                  <a:lnTo>
                    <a:pt x="251" y="300"/>
                  </a:lnTo>
                  <a:lnTo>
                    <a:pt x="247" y="308"/>
                  </a:lnTo>
                  <a:lnTo>
                    <a:pt x="244" y="315"/>
                  </a:lnTo>
                  <a:lnTo>
                    <a:pt x="242" y="323"/>
                  </a:lnTo>
                  <a:lnTo>
                    <a:pt x="239" y="331"/>
                  </a:lnTo>
                  <a:lnTo>
                    <a:pt x="238" y="339"/>
                  </a:lnTo>
                  <a:lnTo>
                    <a:pt x="238" y="348"/>
                  </a:lnTo>
                  <a:lnTo>
                    <a:pt x="241" y="353"/>
                  </a:lnTo>
                  <a:lnTo>
                    <a:pt x="244" y="356"/>
                  </a:lnTo>
                  <a:lnTo>
                    <a:pt x="248" y="360"/>
                  </a:lnTo>
                  <a:lnTo>
                    <a:pt x="252" y="362"/>
                  </a:lnTo>
                  <a:lnTo>
                    <a:pt x="257" y="364"/>
                  </a:lnTo>
                  <a:lnTo>
                    <a:pt x="262" y="366"/>
                  </a:lnTo>
                  <a:lnTo>
                    <a:pt x="267" y="367"/>
                  </a:lnTo>
                  <a:lnTo>
                    <a:pt x="274" y="368"/>
                  </a:lnTo>
                  <a:lnTo>
                    <a:pt x="279" y="368"/>
                  </a:lnTo>
                  <a:lnTo>
                    <a:pt x="285" y="369"/>
                  </a:lnTo>
                  <a:lnTo>
                    <a:pt x="292" y="370"/>
                  </a:lnTo>
                  <a:lnTo>
                    <a:pt x="298" y="370"/>
                  </a:lnTo>
                  <a:lnTo>
                    <a:pt x="304" y="370"/>
                  </a:lnTo>
                  <a:lnTo>
                    <a:pt x="309" y="371"/>
                  </a:lnTo>
                  <a:lnTo>
                    <a:pt x="315" y="371"/>
                  </a:lnTo>
                  <a:lnTo>
                    <a:pt x="320" y="373"/>
                  </a:lnTo>
                  <a:lnTo>
                    <a:pt x="330" y="376"/>
                  </a:lnTo>
                  <a:lnTo>
                    <a:pt x="337" y="382"/>
                  </a:lnTo>
                  <a:lnTo>
                    <a:pt x="344" y="389"/>
                  </a:lnTo>
                  <a:lnTo>
                    <a:pt x="349" y="398"/>
                  </a:lnTo>
                  <a:lnTo>
                    <a:pt x="353" y="407"/>
                  </a:lnTo>
                  <a:lnTo>
                    <a:pt x="355" y="417"/>
                  </a:lnTo>
                  <a:lnTo>
                    <a:pt x="356" y="427"/>
                  </a:lnTo>
                  <a:lnTo>
                    <a:pt x="355" y="436"/>
                  </a:lnTo>
                  <a:lnTo>
                    <a:pt x="352" y="443"/>
                  </a:lnTo>
                  <a:lnTo>
                    <a:pt x="348" y="448"/>
                  </a:lnTo>
                  <a:lnTo>
                    <a:pt x="343" y="453"/>
                  </a:lnTo>
                  <a:lnTo>
                    <a:pt x="339" y="458"/>
                  </a:lnTo>
                  <a:lnTo>
                    <a:pt x="334" y="462"/>
                  </a:lnTo>
                  <a:lnTo>
                    <a:pt x="330" y="468"/>
                  </a:lnTo>
                  <a:lnTo>
                    <a:pt x="324" y="473"/>
                  </a:lnTo>
                  <a:lnTo>
                    <a:pt x="320" y="479"/>
                  </a:lnTo>
                  <a:lnTo>
                    <a:pt x="311" y="479"/>
                  </a:lnTo>
                  <a:lnTo>
                    <a:pt x="304" y="477"/>
                  </a:lnTo>
                  <a:lnTo>
                    <a:pt x="295" y="474"/>
                  </a:lnTo>
                  <a:lnTo>
                    <a:pt x="286" y="470"/>
                  </a:lnTo>
                  <a:lnTo>
                    <a:pt x="278" y="465"/>
                  </a:lnTo>
                  <a:lnTo>
                    <a:pt x="268" y="461"/>
                  </a:lnTo>
                  <a:lnTo>
                    <a:pt x="259" y="455"/>
                  </a:lnTo>
                  <a:lnTo>
                    <a:pt x="250" y="450"/>
                  </a:lnTo>
                  <a:lnTo>
                    <a:pt x="241" y="445"/>
                  </a:lnTo>
                  <a:lnTo>
                    <a:pt x="231" y="441"/>
                  </a:lnTo>
                  <a:lnTo>
                    <a:pt x="222" y="437"/>
                  </a:lnTo>
                  <a:lnTo>
                    <a:pt x="211" y="435"/>
                  </a:lnTo>
                  <a:lnTo>
                    <a:pt x="202" y="432"/>
                  </a:lnTo>
                  <a:lnTo>
                    <a:pt x="193" y="432"/>
                  </a:lnTo>
                  <a:lnTo>
                    <a:pt x="182" y="433"/>
                  </a:lnTo>
                  <a:lnTo>
                    <a:pt x="172" y="436"/>
                  </a:lnTo>
                  <a:lnTo>
                    <a:pt x="98" y="508"/>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2057" name="Freeform 9"/>
            <p:cNvSpPr>
              <a:spLocks/>
            </p:cNvSpPr>
            <p:nvPr/>
          </p:nvSpPr>
          <p:spPr bwMode="grayWhite">
            <a:xfrm>
              <a:off x="459" y="2344"/>
              <a:ext cx="506" cy="470"/>
            </a:xfrm>
            <a:custGeom>
              <a:avLst/>
              <a:gdLst>
                <a:gd name="T0" fmla="*/ 229 w 506"/>
                <a:gd name="T1" fmla="*/ 453 h 470"/>
                <a:gd name="T2" fmla="*/ 200 w 506"/>
                <a:gd name="T3" fmla="*/ 429 h 470"/>
                <a:gd name="T4" fmla="*/ 175 w 506"/>
                <a:gd name="T5" fmla="*/ 402 h 470"/>
                <a:gd name="T6" fmla="*/ 158 w 506"/>
                <a:gd name="T7" fmla="*/ 368 h 470"/>
                <a:gd name="T8" fmla="*/ 241 w 506"/>
                <a:gd name="T9" fmla="*/ 275 h 470"/>
                <a:gd name="T10" fmla="*/ 224 w 506"/>
                <a:gd name="T11" fmla="*/ 248 h 470"/>
                <a:gd name="T12" fmla="*/ 198 w 506"/>
                <a:gd name="T13" fmla="*/ 228 h 470"/>
                <a:gd name="T14" fmla="*/ 166 w 506"/>
                <a:gd name="T15" fmla="*/ 214 h 470"/>
                <a:gd name="T16" fmla="*/ 139 w 506"/>
                <a:gd name="T17" fmla="*/ 217 h 470"/>
                <a:gd name="T18" fmla="*/ 128 w 506"/>
                <a:gd name="T19" fmla="*/ 238 h 470"/>
                <a:gd name="T20" fmla="*/ 120 w 506"/>
                <a:gd name="T21" fmla="*/ 262 h 470"/>
                <a:gd name="T22" fmla="*/ 104 w 506"/>
                <a:gd name="T23" fmla="*/ 283 h 470"/>
                <a:gd name="T24" fmla="*/ 77 w 506"/>
                <a:gd name="T25" fmla="*/ 291 h 470"/>
                <a:gd name="T26" fmla="*/ 53 w 506"/>
                <a:gd name="T27" fmla="*/ 288 h 470"/>
                <a:gd name="T28" fmla="*/ 31 w 506"/>
                <a:gd name="T29" fmla="*/ 275 h 470"/>
                <a:gd name="T30" fmla="*/ 12 w 506"/>
                <a:gd name="T31" fmla="*/ 257 h 470"/>
                <a:gd name="T32" fmla="*/ 61 w 506"/>
                <a:gd name="T33" fmla="*/ 109 h 470"/>
                <a:gd name="T34" fmla="*/ 24 w 506"/>
                <a:gd name="T35" fmla="*/ 85 h 470"/>
                <a:gd name="T36" fmla="*/ 0 w 506"/>
                <a:gd name="T37" fmla="*/ 53 h 470"/>
                <a:gd name="T38" fmla="*/ 19 w 506"/>
                <a:gd name="T39" fmla="*/ 22 h 470"/>
                <a:gd name="T40" fmla="*/ 54 w 506"/>
                <a:gd name="T41" fmla="*/ 0 h 470"/>
                <a:gd name="T42" fmla="*/ 82 w 506"/>
                <a:gd name="T43" fmla="*/ 6 h 470"/>
                <a:gd name="T44" fmla="*/ 103 w 506"/>
                <a:gd name="T45" fmla="*/ 29 h 470"/>
                <a:gd name="T46" fmla="*/ 132 w 506"/>
                <a:gd name="T47" fmla="*/ 57 h 470"/>
                <a:gd name="T48" fmla="*/ 175 w 506"/>
                <a:gd name="T49" fmla="*/ 64 h 470"/>
                <a:gd name="T50" fmla="*/ 215 w 506"/>
                <a:gd name="T51" fmla="*/ 43 h 470"/>
                <a:gd name="T52" fmla="*/ 243 w 506"/>
                <a:gd name="T53" fmla="*/ 16 h 470"/>
                <a:gd name="T54" fmla="*/ 265 w 506"/>
                <a:gd name="T55" fmla="*/ 22 h 470"/>
                <a:gd name="T56" fmla="*/ 284 w 506"/>
                <a:gd name="T57" fmla="*/ 34 h 470"/>
                <a:gd name="T58" fmla="*/ 301 w 506"/>
                <a:gd name="T59" fmla="*/ 52 h 470"/>
                <a:gd name="T60" fmla="*/ 318 w 506"/>
                <a:gd name="T61" fmla="*/ 72 h 470"/>
                <a:gd name="T62" fmla="*/ 314 w 506"/>
                <a:gd name="T63" fmla="*/ 98 h 470"/>
                <a:gd name="T64" fmla="*/ 296 w 506"/>
                <a:gd name="T65" fmla="*/ 115 h 470"/>
                <a:gd name="T66" fmla="*/ 278 w 506"/>
                <a:gd name="T67" fmla="*/ 123 h 470"/>
                <a:gd name="T68" fmla="*/ 260 w 506"/>
                <a:gd name="T69" fmla="*/ 130 h 470"/>
                <a:gd name="T70" fmla="*/ 249 w 506"/>
                <a:gd name="T71" fmla="*/ 152 h 470"/>
                <a:gd name="T72" fmla="*/ 257 w 506"/>
                <a:gd name="T73" fmla="*/ 180 h 470"/>
                <a:gd name="T74" fmla="*/ 288 w 506"/>
                <a:gd name="T75" fmla="*/ 210 h 470"/>
                <a:gd name="T76" fmla="*/ 321 w 506"/>
                <a:gd name="T77" fmla="*/ 231 h 470"/>
                <a:gd name="T78" fmla="*/ 339 w 506"/>
                <a:gd name="T79" fmla="*/ 231 h 470"/>
                <a:gd name="T80" fmla="*/ 358 w 506"/>
                <a:gd name="T81" fmla="*/ 228 h 470"/>
                <a:gd name="T82" fmla="*/ 377 w 506"/>
                <a:gd name="T83" fmla="*/ 200 h 470"/>
                <a:gd name="T84" fmla="*/ 385 w 506"/>
                <a:gd name="T85" fmla="*/ 171 h 470"/>
                <a:gd name="T86" fmla="*/ 404 w 506"/>
                <a:gd name="T87" fmla="*/ 158 h 470"/>
                <a:gd name="T88" fmla="*/ 497 w 506"/>
                <a:gd name="T89" fmla="*/ 213 h 470"/>
                <a:gd name="T90" fmla="*/ 482 w 506"/>
                <a:gd name="T91" fmla="*/ 238 h 470"/>
                <a:gd name="T92" fmla="*/ 458 w 506"/>
                <a:gd name="T93" fmla="*/ 259 h 470"/>
                <a:gd name="T94" fmla="*/ 438 w 506"/>
                <a:gd name="T95" fmla="*/ 282 h 470"/>
                <a:gd name="T96" fmla="*/ 434 w 506"/>
                <a:gd name="T97" fmla="*/ 313 h 470"/>
                <a:gd name="T98" fmla="*/ 467 w 506"/>
                <a:gd name="T99" fmla="*/ 339 h 470"/>
                <a:gd name="T100" fmla="*/ 505 w 506"/>
                <a:gd name="T101" fmla="*/ 362 h 470"/>
                <a:gd name="T102" fmla="*/ 329 w 506"/>
                <a:gd name="T103" fmla="*/ 370 h 470"/>
                <a:gd name="T104" fmla="*/ 306 w 506"/>
                <a:gd name="T105" fmla="*/ 395 h 470"/>
                <a:gd name="T106" fmla="*/ 287 w 506"/>
                <a:gd name="T107" fmla="*/ 423 h 470"/>
                <a:gd name="T108" fmla="*/ 267 w 506"/>
                <a:gd name="T109" fmla="*/ 452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506" h="470">
                  <a:moveTo>
                    <a:pt x="252" y="469"/>
                  </a:moveTo>
                  <a:lnTo>
                    <a:pt x="245" y="463"/>
                  </a:lnTo>
                  <a:lnTo>
                    <a:pt x="237" y="458"/>
                  </a:lnTo>
                  <a:lnTo>
                    <a:pt x="229" y="453"/>
                  </a:lnTo>
                  <a:lnTo>
                    <a:pt x="221" y="447"/>
                  </a:lnTo>
                  <a:lnTo>
                    <a:pt x="214" y="441"/>
                  </a:lnTo>
                  <a:lnTo>
                    <a:pt x="207" y="435"/>
                  </a:lnTo>
                  <a:lnTo>
                    <a:pt x="200" y="429"/>
                  </a:lnTo>
                  <a:lnTo>
                    <a:pt x="193" y="423"/>
                  </a:lnTo>
                  <a:lnTo>
                    <a:pt x="187" y="416"/>
                  </a:lnTo>
                  <a:lnTo>
                    <a:pt x="181" y="409"/>
                  </a:lnTo>
                  <a:lnTo>
                    <a:pt x="175" y="402"/>
                  </a:lnTo>
                  <a:lnTo>
                    <a:pt x="171" y="394"/>
                  </a:lnTo>
                  <a:lnTo>
                    <a:pt x="166" y="386"/>
                  </a:lnTo>
                  <a:lnTo>
                    <a:pt x="162" y="377"/>
                  </a:lnTo>
                  <a:lnTo>
                    <a:pt x="158" y="368"/>
                  </a:lnTo>
                  <a:lnTo>
                    <a:pt x="156" y="359"/>
                  </a:lnTo>
                  <a:lnTo>
                    <a:pt x="245" y="290"/>
                  </a:lnTo>
                  <a:lnTo>
                    <a:pt x="242" y="282"/>
                  </a:lnTo>
                  <a:lnTo>
                    <a:pt x="241" y="275"/>
                  </a:lnTo>
                  <a:lnTo>
                    <a:pt x="237" y="267"/>
                  </a:lnTo>
                  <a:lnTo>
                    <a:pt x="233" y="261"/>
                  </a:lnTo>
                  <a:lnTo>
                    <a:pt x="229" y="254"/>
                  </a:lnTo>
                  <a:lnTo>
                    <a:pt x="224" y="248"/>
                  </a:lnTo>
                  <a:lnTo>
                    <a:pt x="218" y="242"/>
                  </a:lnTo>
                  <a:lnTo>
                    <a:pt x="212" y="237"/>
                  </a:lnTo>
                  <a:lnTo>
                    <a:pt x="205" y="232"/>
                  </a:lnTo>
                  <a:lnTo>
                    <a:pt x="198" y="228"/>
                  </a:lnTo>
                  <a:lnTo>
                    <a:pt x="191" y="223"/>
                  </a:lnTo>
                  <a:lnTo>
                    <a:pt x="183" y="219"/>
                  </a:lnTo>
                  <a:lnTo>
                    <a:pt x="175" y="216"/>
                  </a:lnTo>
                  <a:lnTo>
                    <a:pt x="166" y="214"/>
                  </a:lnTo>
                  <a:lnTo>
                    <a:pt x="158" y="212"/>
                  </a:lnTo>
                  <a:lnTo>
                    <a:pt x="150" y="210"/>
                  </a:lnTo>
                  <a:lnTo>
                    <a:pt x="144" y="213"/>
                  </a:lnTo>
                  <a:lnTo>
                    <a:pt x="139" y="217"/>
                  </a:lnTo>
                  <a:lnTo>
                    <a:pt x="135" y="221"/>
                  </a:lnTo>
                  <a:lnTo>
                    <a:pt x="133" y="227"/>
                  </a:lnTo>
                  <a:lnTo>
                    <a:pt x="129" y="232"/>
                  </a:lnTo>
                  <a:lnTo>
                    <a:pt x="128" y="238"/>
                  </a:lnTo>
                  <a:lnTo>
                    <a:pt x="126" y="244"/>
                  </a:lnTo>
                  <a:lnTo>
                    <a:pt x="125" y="250"/>
                  </a:lnTo>
                  <a:lnTo>
                    <a:pt x="122" y="256"/>
                  </a:lnTo>
                  <a:lnTo>
                    <a:pt x="120" y="262"/>
                  </a:lnTo>
                  <a:lnTo>
                    <a:pt x="116" y="268"/>
                  </a:lnTo>
                  <a:lnTo>
                    <a:pt x="113" y="273"/>
                  </a:lnTo>
                  <a:lnTo>
                    <a:pt x="109" y="278"/>
                  </a:lnTo>
                  <a:lnTo>
                    <a:pt x="104" y="283"/>
                  </a:lnTo>
                  <a:lnTo>
                    <a:pt x="98" y="287"/>
                  </a:lnTo>
                  <a:lnTo>
                    <a:pt x="90" y="290"/>
                  </a:lnTo>
                  <a:lnTo>
                    <a:pt x="83" y="291"/>
                  </a:lnTo>
                  <a:lnTo>
                    <a:pt x="77" y="291"/>
                  </a:lnTo>
                  <a:lnTo>
                    <a:pt x="70" y="291"/>
                  </a:lnTo>
                  <a:lnTo>
                    <a:pt x="65" y="291"/>
                  </a:lnTo>
                  <a:lnTo>
                    <a:pt x="58" y="289"/>
                  </a:lnTo>
                  <a:lnTo>
                    <a:pt x="53" y="288"/>
                  </a:lnTo>
                  <a:lnTo>
                    <a:pt x="47" y="285"/>
                  </a:lnTo>
                  <a:lnTo>
                    <a:pt x="41" y="282"/>
                  </a:lnTo>
                  <a:lnTo>
                    <a:pt x="36" y="278"/>
                  </a:lnTo>
                  <a:lnTo>
                    <a:pt x="31" y="275"/>
                  </a:lnTo>
                  <a:lnTo>
                    <a:pt x="25" y="270"/>
                  </a:lnTo>
                  <a:lnTo>
                    <a:pt x="20" y="266"/>
                  </a:lnTo>
                  <a:lnTo>
                    <a:pt x="16" y="262"/>
                  </a:lnTo>
                  <a:lnTo>
                    <a:pt x="12" y="257"/>
                  </a:lnTo>
                  <a:lnTo>
                    <a:pt x="7" y="253"/>
                  </a:lnTo>
                  <a:lnTo>
                    <a:pt x="3" y="248"/>
                  </a:lnTo>
                  <a:lnTo>
                    <a:pt x="65" y="117"/>
                  </a:lnTo>
                  <a:lnTo>
                    <a:pt x="61" y="109"/>
                  </a:lnTo>
                  <a:lnTo>
                    <a:pt x="53" y="102"/>
                  </a:lnTo>
                  <a:lnTo>
                    <a:pt x="44" y="96"/>
                  </a:lnTo>
                  <a:lnTo>
                    <a:pt x="33" y="91"/>
                  </a:lnTo>
                  <a:lnTo>
                    <a:pt x="24" y="85"/>
                  </a:lnTo>
                  <a:lnTo>
                    <a:pt x="13" y="79"/>
                  </a:lnTo>
                  <a:lnTo>
                    <a:pt x="5" y="71"/>
                  </a:lnTo>
                  <a:lnTo>
                    <a:pt x="0" y="62"/>
                  </a:lnTo>
                  <a:lnTo>
                    <a:pt x="0" y="53"/>
                  </a:lnTo>
                  <a:lnTo>
                    <a:pt x="3" y="44"/>
                  </a:lnTo>
                  <a:lnTo>
                    <a:pt x="7" y="37"/>
                  </a:lnTo>
                  <a:lnTo>
                    <a:pt x="12" y="28"/>
                  </a:lnTo>
                  <a:lnTo>
                    <a:pt x="19" y="22"/>
                  </a:lnTo>
                  <a:lnTo>
                    <a:pt x="27" y="15"/>
                  </a:lnTo>
                  <a:lnTo>
                    <a:pt x="37" y="9"/>
                  </a:lnTo>
                  <a:lnTo>
                    <a:pt x="46" y="3"/>
                  </a:lnTo>
                  <a:lnTo>
                    <a:pt x="54" y="0"/>
                  </a:lnTo>
                  <a:lnTo>
                    <a:pt x="61" y="0"/>
                  </a:lnTo>
                  <a:lnTo>
                    <a:pt x="68" y="0"/>
                  </a:lnTo>
                  <a:lnTo>
                    <a:pt x="75" y="3"/>
                  </a:lnTo>
                  <a:lnTo>
                    <a:pt x="82" y="6"/>
                  </a:lnTo>
                  <a:lnTo>
                    <a:pt x="88" y="11"/>
                  </a:lnTo>
                  <a:lnTo>
                    <a:pt x="94" y="15"/>
                  </a:lnTo>
                  <a:lnTo>
                    <a:pt x="98" y="21"/>
                  </a:lnTo>
                  <a:lnTo>
                    <a:pt x="103" y="29"/>
                  </a:lnTo>
                  <a:lnTo>
                    <a:pt x="108" y="38"/>
                  </a:lnTo>
                  <a:lnTo>
                    <a:pt x="116" y="45"/>
                  </a:lnTo>
                  <a:lnTo>
                    <a:pt x="123" y="52"/>
                  </a:lnTo>
                  <a:lnTo>
                    <a:pt x="132" y="57"/>
                  </a:lnTo>
                  <a:lnTo>
                    <a:pt x="141" y="62"/>
                  </a:lnTo>
                  <a:lnTo>
                    <a:pt x="152" y="64"/>
                  </a:lnTo>
                  <a:lnTo>
                    <a:pt x="164" y="66"/>
                  </a:lnTo>
                  <a:lnTo>
                    <a:pt x="175" y="64"/>
                  </a:lnTo>
                  <a:lnTo>
                    <a:pt x="187" y="61"/>
                  </a:lnTo>
                  <a:lnTo>
                    <a:pt x="196" y="57"/>
                  </a:lnTo>
                  <a:lnTo>
                    <a:pt x="206" y="50"/>
                  </a:lnTo>
                  <a:lnTo>
                    <a:pt x="215" y="43"/>
                  </a:lnTo>
                  <a:lnTo>
                    <a:pt x="223" y="34"/>
                  </a:lnTo>
                  <a:lnTo>
                    <a:pt x="230" y="26"/>
                  </a:lnTo>
                  <a:lnTo>
                    <a:pt x="237" y="17"/>
                  </a:lnTo>
                  <a:lnTo>
                    <a:pt x="243" y="16"/>
                  </a:lnTo>
                  <a:lnTo>
                    <a:pt x="249" y="17"/>
                  </a:lnTo>
                  <a:lnTo>
                    <a:pt x="254" y="18"/>
                  </a:lnTo>
                  <a:lnTo>
                    <a:pt x="260" y="20"/>
                  </a:lnTo>
                  <a:lnTo>
                    <a:pt x="265" y="22"/>
                  </a:lnTo>
                  <a:lnTo>
                    <a:pt x="270" y="25"/>
                  </a:lnTo>
                  <a:lnTo>
                    <a:pt x="275" y="27"/>
                  </a:lnTo>
                  <a:lnTo>
                    <a:pt x="279" y="31"/>
                  </a:lnTo>
                  <a:lnTo>
                    <a:pt x="284" y="34"/>
                  </a:lnTo>
                  <a:lnTo>
                    <a:pt x="288" y="38"/>
                  </a:lnTo>
                  <a:lnTo>
                    <a:pt x="293" y="43"/>
                  </a:lnTo>
                  <a:lnTo>
                    <a:pt x="297" y="47"/>
                  </a:lnTo>
                  <a:lnTo>
                    <a:pt x="301" y="52"/>
                  </a:lnTo>
                  <a:lnTo>
                    <a:pt x="305" y="56"/>
                  </a:lnTo>
                  <a:lnTo>
                    <a:pt x="309" y="61"/>
                  </a:lnTo>
                  <a:lnTo>
                    <a:pt x="314" y="66"/>
                  </a:lnTo>
                  <a:lnTo>
                    <a:pt x="318" y="72"/>
                  </a:lnTo>
                  <a:lnTo>
                    <a:pt x="320" y="79"/>
                  </a:lnTo>
                  <a:lnTo>
                    <a:pt x="319" y="85"/>
                  </a:lnTo>
                  <a:lnTo>
                    <a:pt x="317" y="92"/>
                  </a:lnTo>
                  <a:lnTo>
                    <a:pt x="314" y="98"/>
                  </a:lnTo>
                  <a:lnTo>
                    <a:pt x="309" y="104"/>
                  </a:lnTo>
                  <a:lnTo>
                    <a:pt x="305" y="109"/>
                  </a:lnTo>
                  <a:lnTo>
                    <a:pt x="300" y="114"/>
                  </a:lnTo>
                  <a:lnTo>
                    <a:pt x="296" y="115"/>
                  </a:lnTo>
                  <a:lnTo>
                    <a:pt x="291" y="117"/>
                  </a:lnTo>
                  <a:lnTo>
                    <a:pt x="287" y="119"/>
                  </a:lnTo>
                  <a:lnTo>
                    <a:pt x="283" y="120"/>
                  </a:lnTo>
                  <a:lnTo>
                    <a:pt x="278" y="123"/>
                  </a:lnTo>
                  <a:lnTo>
                    <a:pt x="273" y="124"/>
                  </a:lnTo>
                  <a:lnTo>
                    <a:pt x="268" y="126"/>
                  </a:lnTo>
                  <a:lnTo>
                    <a:pt x="262" y="127"/>
                  </a:lnTo>
                  <a:lnTo>
                    <a:pt x="260" y="130"/>
                  </a:lnTo>
                  <a:lnTo>
                    <a:pt x="257" y="135"/>
                  </a:lnTo>
                  <a:lnTo>
                    <a:pt x="254" y="140"/>
                  </a:lnTo>
                  <a:lnTo>
                    <a:pt x="250" y="145"/>
                  </a:lnTo>
                  <a:lnTo>
                    <a:pt x="249" y="152"/>
                  </a:lnTo>
                  <a:lnTo>
                    <a:pt x="248" y="158"/>
                  </a:lnTo>
                  <a:lnTo>
                    <a:pt x="249" y="164"/>
                  </a:lnTo>
                  <a:lnTo>
                    <a:pt x="252" y="169"/>
                  </a:lnTo>
                  <a:lnTo>
                    <a:pt x="257" y="180"/>
                  </a:lnTo>
                  <a:lnTo>
                    <a:pt x="263" y="189"/>
                  </a:lnTo>
                  <a:lnTo>
                    <a:pt x="271" y="196"/>
                  </a:lnTo>
                  <a:lnTo>
                    <a:pt x="279" y="204"/>
                  </a:lnTo>
                  <a:lnTo>
                    <a:pt x="288" y="210"/>
                  </a:lnTo>
                  <a:lnTo>
                    <a:pt x="298" y="217"/>
                  </a:lnTo>
                  <a:lnTo>
                    <a:pt x="308" y="224"/>
                  </a:lnTo>
                  <a:lnTo>
                    <a:pt x="317" y="231"/>
                  </a:lnTo>
                  <a:lnTo>
                    <a:pt x="321" y="231"/>
                  </a:lnTo>
                  <a:lnTo>
                    <a:pt x="326" y="231"/>
                  </a:lnTo>
                  <a:lnTo>
                    <a:pt x="330" y="231"/>
                  </a:lnTo>
                  <a:lnTo>
                    <a:pt x="334" y="231"/>
                  </a:lnTo>
                  <a:lnTo>
                    <a:pt x="339" y="231"/>
                  </a:lnTo>
                  <a:lnTo>
                    <a:pt x="344" y="231"/>
                  </a:lnTo>
                  <a:lnTo>
                    <a:pt x="349" y="231"/>
                  </a:lnTo>
                  <a:lnTo>
                    <a:pt x="354" y="231"/>
                  </a:lnTo>
                  <a:lnTo>
                    <a:pt x="358" y="228"/>
                  </a:lnTo>
                  <a:lnTo>
                    <a:pt x="363" y="222"/>
                  </a:lnTo>
                  <a:lnTo>
                    <a:pt x="368" y="215"/>
                  </a:lnTo>
                  <a:lnTo>
                    <a:pt x="373" y="209"/>
                  </a:lnTo>
                  <a:lnTo>
                    <a:pt x="377" y="200"/>
                  </a:lnTo>
                  <a:lnTo>
                    <a:pt x="380" y="192"/>
                  </a:lnTo>
                  <a:lnTo>
                    <a:pt x="383" y="183"/>
                  </a:lnTo>
                  <a:lnTo>
                    <a:pt x="383" y="176"/>
                  </a:lnTo>
                  <a:lnTo>
                    <a:pt x="385" y="171"/>
                  </a:lnTo>
                  <a:lnTo>
                    <a:pt x="388" y="167"/>
                  </a:lnTo>
                  <a:lnTo>
                    <a:pt x="392" y="163"/>
                  </a:lnTo>
                  <a:lnTo>
                    <a:pt x="398" y="160"/>
                  </a:lnTo>
                  <a:lnTo>
                    <a:pt x="404" y="158"/>
                  </a:lnTo>
                  <a:lnTo>
                    <a:pt x="410" y="156"/>
                  </a:lnTo>
                  <a:lnTo>
                    <a:pt x="417" y="155"/>
                  </a:lnTo>
                  <a:lnTo>
                    <a:pt x="423" y="155"/>
                  </a:lnTo>
                  <a:lnTo>
                    <a:pt x="497" y="213"/>
                  </a:lnTo>
                  <a:lnTo>
                    <a:pt x="495" y="221"/>
                  </a:lnTo>
                  <a:lnTo>
                    <a:pt x="492" y="227"/>
                  </a:lnTo>
                  <a:lnTo>
                    <a:pt x="487" y="232"/>
                  </a:lnTo>
                  <a:lnTo>
                    <a:pt x="482" y="238"/>
                  </a:lnTo>
                  <a:lnTo>
                    <a:pt x="476" y="243"/>
                  </a:lnTo>
                  <a:lnTo>
                    <a:pt x="470" y="248"/>
                  </a:lnTo>
                  <a:lnTo>
                    <a:pt x="464" y="253"/>
                  </a:lnTo>
                  <a:lnTo>
                    <a:pt x="458" y="259"/>
                  </a:lnTo>
                  <a:lnTo>
                    <a:pt x="451" y="264"/>
                  </a:lnTo>
                  <a:lnTo>
                    <a:pt x="446" y="269"/>
                  </a:lnTo>
                  <a:lnTo>
                    <a:pt x="441" y="275"/>
                  </a:lnTo>
                  <a:lnTo>
                    <a:pt x="438" y="282"/>
                  </a:lnTo>
                  <a:lnTo>
                    <a:pt x="434" y="288"/>
                  </a:lnTo>
                  <a:lnTo>
                    <a:pt x="433" y="296"/>
                  </a:lnTo>
                  <a:lnTo>
                    <a:pt x="433" y="304"/>
                  </a:lnTo>
                  <a:lnTo>
                    <a:pt x="434" y="313"/>
                  </a:lnTo>
                  <a:lnTo>
                    <a:pt x="439" y="323"/>
                  </a:lnTo>
                  <a:lnTo>
                    <a:pt x="446" y="329"/>
                  </a:lnTo>
                  <a:lnTo>
                    <a:pt x="456" y="335"/>
                  </a:lnTo>
                  <a:lnTo>
                    <a:pt x="467" y="339"/>
                  </a:lnTo>
                  <a:lnTo>
                    <a:pt x="478" y="343"/>
                  </a:lnTo>
                  <a:lnTo>
                    <a:pt x="488" y="348"/>
                  </a:lnTo>
                  <a:lnTo>
                    <a:pt x="497" y="354"/>
                  </a:lnTo>
                  <a:lnTo>
                    <a:pt x="505" y="362"/>
                  </a:lnTo>
                  <a:lnTo>
                    <a:pt x="442" y="445"/>
                  </a:lnTo>
                  <a:lnTo>
                    <a:pt x="343" y="362"/>
                  </a:lnTo>
                  <a:lnTo>
                    <a:pt x="336" y="366"/>
                  </a:lnTo>
                  <a:lnTo>
                    <a:pt x="329" y="370"/>
                  </a:lnTo>
                  <a:lnTo>
                    <a:pt x="323" y="377"/>
                  </a:lnTo>
                  <a:lnTo>
                    <a:pt x="317" y="382"/>
                  </a:lnTo>
                  <a:lnTo>
                    <a:pt x="312" y="388"/>
                  </a:lnTo>
                  <a:lnTo>
                    <a:pt x="306" y="395"/>
                  </a:lnTo>
                  <a:lnTo>
                    <a:pt x="302" y="401"/>
                  </a:lnTo>
                  <a:lnTo>
                    <a:pt x="296" y="408"/>
                  </a:lnTo>
                  <a:lnTo>
                    <a:pt x="292" y="415"/>
                  </a:lnTo>
                  <a:lnTo>
                    <a:pt x="287" y="423"/>
                  </a:lnTo>
                  <a:lnTo>
                    <a:pt x="283" y="430"/>
                  </a:lnTo>
                  <a:lnTo>
                    <a:pt x="278" y="437"/>
                  </a:lnTo>
                  <a:lnTo>
                    <a:pt x="272" y="445"/>
                  </a:lnTo>
                  <a:lnTo>
                    <a:pt x="267" y="452"/>
                  </a:lnTo>
                  <a:lnTo>
                    <a:pt x="262" y="459"/>
                  </a:lnTo>
                  <a:lnTo>
                    <a:pt x="256" y="465"/>
                  </a:lnTo>
                  <a:lnTo>
                    <a:pt x="252" y="469"/>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2058" name="Freeform 10"/>
            <p:cNvSpPr>
              <a:spLocks/>
            </p:cNvSpPr>
            <p:nvPr/>
          </p:nvSpPr>
          <p:spPr bwMode="grayWhite">
            <a:xfrm>
              <a:off x="477" y="2884"/>
              <a:ext cx="447" cy="520"/>
            </a:xfrm>
            <a:custGeom>
              <a:avLst/>
              <a:gdLst>
                <a:gd name="T0" fmla="*/ 254 w 447"/>
                <a:gd name="T1" fmla="*/ 495 h 520"/>
                <a:gd name="T2" fmla="*/ 245 w 447"/>
                <a:gd name="T3" fmla="*/ 454 h 520"/>
                <a:gd name="T4" fmla="*/ 230 w 447"/>
                <a:gd name="T5" fmla="*/ 417 h 520"/>
                <a:gd name="T6" fmla="*/ 193 w 447"/>
                <a:gd name="T7" fmla="*/ 402 h 520"/>
                <a:gd name="T8" fmla="*/ 150 w 447"/>
                <a:gd name="T9" fmla="*/ 412 h 520"/>
                <a:gd name="T10" fmla="*/ 112 w 447"/>
                <a:gd name="T11" fmla="*/ 417 h 520"/>
                <a:gd name="T12" fmla="*/ 93 w 447"/>
                <a:gd name="T13" fmla="*/ 399 h 520"/>
                <a:gd name="T14" fmla="*/ 81 w 447"/>
                <a:gd name="T15" fmla="*/ 370 h 520"/>
                <a:gd name="T16" fmla="*/ 75 w 447"/>
                <a:gd name="T17" fmla="*/ 339 h 520"/>
                <a:gd name="T18" fmla="*/ 76 w 447"/>
                <a:gd name="T19" fmla="*/ 309 h 520"/>
                <a:gd name="T20" fmla="*/ 106 w 447"/>
                <a:gd name="T21" fmla="*/ 300 h 520"/>
                <a:gd name="T22" fmla="*/ 146 w 447"/>
                <a:gd name="T23" fmla="*/ 307 h 520"/>
                <a:gd name="T24" fmla="*/ 175 w 447"/>
                <a:gd name="T25" fmla="*/ 294 h 520"/>
                <a:gd name="T26" fmla="*/ 186 w 447"/>
                <a:gd name="T27" fmla="*/ 273 h 520"/>
                <a:gd name="T28" fmla="*/ 189 w 447"/>
                <a:gd name="T29" fmla="*/ 246 h 520"/>
                <a:gd name="T30" fmla="*/ 188 w 447"/>
                <a:gd name="T31" fmla="*/ 219 h 520"/>
                <a:gd name="T32" fmla="*/ 178 w 447"/>
                <a:gd name="T33" fmla="*/ 191 h 520"/>
                <a:gd name="T34" fmla="*/ 153 w 447"/>
                <a:gd name="T35" fmla="*/ 171 h 520"/>
                <a:gd name="T36" fmla="*/ 123 w 447"/>
                <a:gd name="T37" fmla="*/ 172 h 520"/>
                <a:gd name="T38" fmla="*/ 93 w 447"/>
                <a:gd name="T39" fmla="*/ 185 h 520"/>
                <a:gd name="T40" fmla="*/ 64 w 447"/>
                <a:gd name="T41" fmla="*/ 194 h 520"/>
                <a:gd name="T42" fmla="*/ 34 w 447"/>
                <a:gd name="T43" fmla="*/ 185 h 520"/>
                <a:gd name="T44" fmla="*/ 19 w 447"/>
                <a:gd name="T45" fmla="*/ 166 h 520"/>
                <a:gd name="T46" fmla="*/ 9 w 447"/>
                <a:gd name="T47" fmla="*/ 146 h 520"/>
                <a:gd name="T48" fmla="*/ 2 w 447"/>
                <a:gd name="T49" fmla="*/ 122 h 520"/>
                <a:gd name="T50" fmla="*/ 0 w 447"/>
                <a:gd name="T51" fmla="*/ 98 h 520"/>
                <a:gd name="T52" fmla="*/ 387 w 447"/>
                <a:gd name="T53" fmla="*/ 12 h 520"/>
                <a:gd name="T54" fmla="*/ 399 w 447"/>
                <a:gd name="T55" fmla="*/ 41 h 520"/>
                <a:gd name="T56" fmla="*/ 406 w 447"/>
                <a:gd name="T57" fmla="*/ 74 h 520"/>
                <a:gd name="T58" fmla="*/ 411 w 447"/>
                <a:gd name="T59" fmla="*/ 107 h 520"/>
                <a:gd name="T60" fmla="*/ 396 w 447"/>
                <a:gd name="T61" fmla="*/ 141 h 520"/>
                <a:gd name="T62" fmla="*/ 375 w 447"/>
                <a:gd name="T63" fmla="*/ 144 h 520"/>
                <a:gd name="T64" fmla="*/ 354 w 447"/>
                <a:gd name="T65" fmla="*/ 141 h 520"/>
                <a:gd name="T66" fmla="*/ 332 w 447"/>
                <a:gd name="T67" fmla="*/ 137 h 520"/>
                <a:gd name="T68" fmla="*/ 307 w 447"/>
                <a:gd name="T69" fmla="*/ 141 h 520"/>
                <a:gd name="T70" fmla="*/ 286 w 447"/>
                <a:gd name="T71" fmla="*/ 166 h 520"/>
                <a:gd name="T72" fmla="*/ 285 w 447"/>
                <a:gd name="T73" fmla="*/ 199 h 520"/>
                <a:gd name="T74" fmla="*/ 289 w 447"/>
                <a:gd name="T75" fmla="*/ 222 h 520"/>
                <a:gd name="T76" fmla="*/ 295 w 447"/>
                <a:gd name="T77" fmla="*/ 247 h 520"/>
                <a:gd name="T78" fmla="*/ 308 w 447"/>
                <a:gd name="T79" fmla="*/ 268 h 520"/>
                <a:gd name="T80" fmla="*/ 332 w 447"/>
                <a:gd name="T81" fmla="*/ 282 h 520"/>
                <a:gd name="T82" fmla="*/ 357 w 447"/>
                <a:gd name="T83" fmla="*/ 282 h 520"/>
                <a:gd name="T84" fmla="*/ 379 w 447"/>
                <a:gd name="T85" fmla="*/ 272 h 520"/>
                <a:gd name="T86" fmla="*/ 402 w 447"/>
                <a:gd name="T87" fmla="*/ 262 h 520"/>
                <a:gd name="T88" fmla="*/ 426 w 447"/>
                <a:gd name="T89" fmla="*/ 265 h 520"/>
                <a:gd name="T90" fmla="*/ 436 w 447"/>
                <a:gd name="T91" fmla="*/ 287 h 520"/>
                <a:gd name="T92" fmla="*/ 442 w 447"/>
                <a:gd name="T93" fmla="*/ 312 h 520"/>
                <a:gd name="T94" fmla="*/ 444 w 447"/>
                <a:gd name="T95" fmla="*/ 338 h 520"/>
                <a:gd name="T96" fmla="*/ 436 w 447"/>
                <a:gd name="T97" fmla="*/ 358 h 520"/>
                <a:gd name="T98" fmla="*/ 397 w 447"/>
                <a:gd name="T99" fmla="*/ 366 h 520"/>
                <a:gd name="T100" fmla="*/ 363 w 447"/>
                <a:gd name="T101" fmla="*/ 380 h 520"/>
                <a:gd name="T102" fmla="*/ 347 w 447"/>
                <a:gd name="T103" fmla="*/ 406 h 520"/>
                <a:gd name="T104" fmla="*/ 353 w 447"/>
                <a:gd name="T105" fmla="*/ 437 h 520"/>
                <a:gd name="T106" fmla="*/ 372 w 447"/>
                <a:gd name="T107" fmla="*/ 464 h 520"/>
                <a:gd name="T108" fmla="*/ 369 w 447"/>
                <a:gd name="T109" fmla="*/ 492 h 520"/>
                <a:gd name="T110" fmla="*/ 347 w 447"/>
                <a:gd name="T111" fmla="*/ 503 h 520"/>
                <a:gd name="T112" fmla="*/ 323 w 447"/>
                <a:gd name="T113" fmla="*/ 511 h 520"/>
                <a:gd name="T114" fmla="*/ 298 w 447"/>
                <a:gd name="T115" fmla="*/ 516 h 520"/>
                <a:gd name="T116" fmla="*/ 272 w 447"/>
                <a:gd name="T117" fmla="*/ 519 h 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7" h="520">
                  <a:moveTo>
                    <a:pt x="272" y="519"/>
                  </a:moveTo>
                  <a:lnTo>
                    <a:pt x="265" y="512"/>
                  </a:lnTo>
                  <a:lnTo>
                    <a:pt x="259" y="505"/>
                  </a:lnTo>
                  <a:lnTo>
                    <a:pt x="254" y="495"/>
                  </a:lnTo>
                  <a:lnTo>
                    <a:pt x="252" y="486"/>
                  </a:lnTo>
                  <a:lnTo>
                    <a:pt x="248" y="475"/>
                  </a:lnTo>
                  <a:lnTo>
                    <a:pt x="246" y="465"/>
                  </a:lnTo>
                  <a:lnTo>
                    <a:pt x="245" y="454"/>
                  </a:lnTo>
                  <a:lnTo>
                    <a:pt x="242" y="444"/>
                  </a:lnTo>
                  <a:lnTo>
                    <a:pt x="239" y="434"/>
                  </a:lnTo>
                  <a:lnTo>
                    <a:pt x="235" y="425"/>
                  </a:lnTo>
                  <a:lnTo>
                    <a:pt x="230" y="417"/>
                  </a:lnTo>
                  <a:lnTo>
                    <a:pt x="223" y="411"/>
                  </a:lnTo>
                  <a:lnTo>
                    <a:pt x="215" y="406"/>
                  </a:lnTo>
                  <a:lnTo>
                    <a:pt x="205" y="403"/>
                  </a:lnTo>
                  <a:lnTo>
                    <a:pt x="193" y="402"/>
                  </a:lnTo>
                  <a:lnTo>
                    <a:pt x="177" y="403"/>
                  </a:lnTo>
                  <a:lnTo>
                    <a:pt x="168" y="407"/>
                  </a:lnTo>
                  <a:lnTo>
                    <a:pt x="159" y="410"/>
                  </a:lnTo>
                  <a:lnTo>
                    <a:pt x="150" y="412"/>
                  </a:lnTo>
                  <a:lnTo>
                    <a:pt x="140" y="415"/>
                  </a:lnTo>
                  <a:lnTo>
                    <a:pt x="131" y="416"/>
                  </a:lnTo>
                  <a:lnTo>
                    <a:pt x="122" y="417"/>
                  </a:lnTo>
                  <a:lnTo>
                    <a:pt x="112" y="417"/>
                  </a:lnTo>
                  <a:lnTo>
                    <a:pt x="102" y="417"/>
                  </a:lnTo>
                  <a:lnTo>
                    <a:pt x="99" y="412"/>
                  </a:lnTo>
                  <a:lnTo>
                    <a:pt x="96" y="406"/>
                  </a:lnTo>
                  <a:lnTo>
                    <a:pt x="93" y="399"/>
                  </a:lnTo>
                  <a:lnTo>
                    <a:pt x="90" y="393"/>
                  </a:lnTo>
                  <a:lnTo>
                    <a:pt x="87" y="385"/>
                  </a:lnTo>
                  <a:lnTo>
                    <a:pt x="84" y="378"/>
                  </a:lnTo>
                  <a:lnTo>
                    <a:pt x="81" y="370"/>
                  </a:lnTo>
                  <a:lnTo>
                    <a:pt x="79" y="362"/>
                  </a:lnTo>
                  <a:lnTo>
                    <a:pt x="78" y="355"/>
                  </a:lnTo>
                  <a:lnTo>
                    <a:pt x="76" y="347"/>
                  </a:lnTo>
                  <a:lnTo>
                    <a:pt x="75" y="339"/>
                  </a:lnTo>
                  <a:lnTo>
                    <a:pt x="74" y="332"/>
                  </a:lnTo>
                  <a:lnTo>
                    <a:pt x="74" y="324"/>
                  </a:lnTo>
                  <a:lnTo>
                    <a:pt x="75" y="316"/>
                  </a:lnTo>
                  <a:lnTo>
                    <a:pt x="76" y="309"/>
                  </a:lnTo>
                  <a:lnTo>
                    <a:pt x="78" y="302"/>
                  </a:lnTo>
                  <a:lnTo>
                    <a:pt x="87" y="299"/>
                  </a:lnTo>
                  <a:lnTo>
                    <a:pt x="97" y="298"/>
                  </a:lnTo>
                  <a:lnTo>
                    <a:pt x="106" y="300"/>
                  </a:lnTo>
                  <a:lnTo>
                    <a:pt x="116" y="302"/>
                  </a:lnTo>
                  <a:lnTo>
                    <a:pt x="126" y="305"/>
                  </a:lnTo>
                  <a:lnTo>
                    <a:pt x="136" y="306"/>
                  </a:lnTo>
                  <a:lnTo>
                    <a:pt x="146" y="307"/>
                  </a:lnTo>
                  <a:lnTo>
                    <a:pt x="157" y="305"/>
                  </a:lnTo>
                  <a:lnTo>
                    <a:pt x="165" y="302"/>
                  </a:lnTo>
                  <a:lnTo>
                    <a:pt x="170" y="298"/>
                  </a:lnTo>
                  <a:lnTo>
                    <a:pt x="175" y="294"/>
                  </a:lnTo>
                  <a:lnTo>
                    <a:pt x="179" y="290"/>
                  </a:lnTo>
                  <a:lnTo>
                    <a:pt x="182" y="284"/>
                  </a:lnTo>
                  <a:lnTo>
                    <a:pt x="185" y="278"/>
                  </a:lnTo>
                  <a:lnTo>
                    <a:pt x="186" y="273"/>
                  </a:lnTo>
                  <a:lnTo>
                    <a:pt x="187" y="266"/>
                  </a:lnTo>
                  <a:lnTo>
                    <a:pt x="188" y="259"/>
                  </a:lnTo>
                  <a:lnTo>
                    <a:pt x="189" y="253"/>
                  </a:lnTo>
                  <a:lnTo>
                    <a:pt x="189" y="246"/>
                  </a:lnTo>
                  <a:lnTo>
                    <a:pt x="189" y="239"/>
                  </a:lnTo>
                  <a:lnTo>
                    <a:pt x="189" y="232"/>
                  </a:lnTo>
                  <a:lnTo>
                    <a:pt x="189" y="226"/>
                  </a:lnTo>
                  <a:lnTo>
                    <a:pt x="188" y="219"/>
                  </a:lnTo>
                  <a:lnTo>
                    <a:pt x="188" y="213"/>
                  </a:lnTo>
                  <a:lnTo>
                    <a:pt x="186" y="204"/>
                  </a:lnTo>
                  <a:lnTo>
                    <a:pt x="182" y="198"/>
                  </a:lnTo>
                  <a:lnTo>
                    <a:pt x="178" y="191"/>
                  </a:lnTo>
                  <a:lnTo>
                    <a:pt x="173" y="185"/>
                  </a:lnTo>
                  <a:lnTo>
                    <a:pt x="167" y="180"/>
                  </a:lnTo>
                  <a:lnTo>
                    <a:pt x="161" y="176"/>
                  </a:lnTo>
                  <a:lnTo>
                    <a:pt x="153" y="171"/>
                  </a:lnTo>
                  <a:lnTo>
                    <a:pt x="146" y="167"/>
                  </a:lnTo>
                  <a:lnTo>
                    <a:pt x="138" y="167"/>
                  </a:lnTo>
                  <a:lnTo>
                    <a:pt x="130" y="170"/>
                  </a:lnTo>
                  <a:lnTo>
                    <a:pt x="123" y="172"/>
                  </a:lnTo>
                  <a:lnTo>
                    <a:pt x="116" y="175"/>
                  </a:lnTo>
                  <a:lnTo>
                    <a:pt x="108" y="178"/>
                  </a:lnTo>
                  <a:lnTo>
                    <a:pt x="100" y="182"/>
                  </a:lnTo>
                  <a:lnTo>
                    <a:pt x="93" y="185"/>
                  </a:lnTo>
                  <a:lnTo>
                    <a:pt x="86" y="189"/>
                  </a:lnTo>
                  <a:lnTo>
                    <a:pt x="79" y="191"/>
                  </a:lnTo>
                  <a:lnTo>
                    <a:pt x="71" y="194"/>
                  </a:lnTo>
                  <a:lnTo>
                    <a:pt x="64" y="194"/>
                  </a:lnTo>
                  <a:lnTo>
                    <a:pt x="56" y="194"/>
                  </a:lnTo>
                  <a:lnTo>
                    <a:pt x="48" y="193"/>
                  </a:lnTo>
                  <a:lnTo>
                    <a:pt x="41" y="190"/>
                  </a:lnTo>
                  <a:lnTo>
                    <a:pt x="34" y="185"/>
                  </a:lnTo>
                  <a:lnTo>
                    <a:pt x="26" y="179"/>
                  </a:lnTo>
                  <a:lnTo>
                    <a:pt x="24" y="175"/>
                  </a:lnTo>
                  <a:lnTo>
                    <a:pt x="21" y="171"/>
                  </a:lnTo>
                  <a:lnTo>
                    <a:pt x="19" y="166"/>
                  </a:lnTo>
                  <a:lnTo>
                    <a:pt x="15" y="162"/>
                  </a:lnTo>
                  <a:lnTo>
                    <a:pt x="13" y="157"/>
                  </a:lnTo>
                  <a:lnTo>
                    <a:pt x="11" y="151"/>
                  </a:lnTo>
                  <a:lnTo>
                    <a:pt x="9" y="146"/>
                  </a:lnTo>
                  <a:lnTo>
                    <a:pt x="7" y="139"/>
                  </a:lnTo>
                  <a:lnTo>
                    <a:pt x="6" y="134"/>
                  </a:lnTo>
                  <a:lnTo>
                    <a:pt x="4" y="129"/>
                  </a:lnTo>
                  <a:lnTo>
                    <a:pt x="2" y="122"/>
                  </a:lnTo>
                  <a:lnTo>
                    <a:pt x="1" y="116"/>
                  </a:lnTo>
                  <a:lnTo>
                    <a:pt x="0" y="111"/>
                  </a:lnTo>
                  <a:lnTo>
                    <a:pt x="0" y="104"/>
                  </a:lnTo>
                  <a:lnTo>
                    <a:pt x="0" y="98"/>
                  </a:lnTo>
                  <a:lnTo>
                    <a:pt x="0" y="92"/>
                  </a:lnTo>
                  <a:lnTo>
                    <a:pt x="378" y="0"/>
                  </a:lnTo>
                  <a:lnTo>
                    <a:pt x="383" y="5"/>
                  </a:lnTo>
                  <a:lnTo>
                    <a:pt x="387" y="12"/>
                  </a:lnTo>
                  <a:lnTo>
                    <a:pt x="391" y="18"/>
                  </a:lnTo>
                  <a:lnTo>
                    <a:pt x="394" y="26"/>
                  </a:lnTo>
                  <a:lnTo>
                    <a:pt x="397" y="33"/>
                  </a:lnTo>
                  <a:lnTo>
                    <a:pt x="399" y="41"/>
                  </a:lnTo>
                  <a:lnTo>
                    <a:pt x="401" y="49"/>
                  </a:lnTo>
                  <a:lnTo>
                    <a:pt x="403" y="57"/>
                  </a:lnTo>
                  <a:lnTo>
                    <a:pt x="405" y="65"/>
                  </a:lnTo>
                  <a:lnTo>
                    <a:pt x="406" y="74"/>
                  </a:lnTo>
                  <a:lnTo>
                    <a:pt x="407" y="82"/>
                  </a:lnTo>
                  <a:lnTo>
                    <a:pt x="408" y="91"/>
                  </a:lnTo>
                  <a:lnTo>
                    <a:pt x="410" y="99"/>
                  </a:lnTo>
                  <a:lnTo>
                    <a:pt x="411" y="107"/>
                  </a:lnTo>
                  <a:lnTo>
                    <a:pt x="412" y="115"/>
                  </a:lnTo>
                  <a:lnTo>
                    <a:pt x="413" y="123"/>
                  </a:lnTo>
                  <a:lnTo>
                    <a:pt x="401" y="138"/>
                  </a:lnTo>
                  <a:lnTo>
                    <a:pt x="396" y="141"/>
                  </a:lnTo>
                  <a:lnTo>
                    <a:pt x="391" y="143"/>
                  </a:lnTo>
                  <a:lnTo>
                    <a:pt x="386" y="144"/>
                  </a:lnTo>
                  <a:lnTo>
                    <a:pt x="380" y="144"/>
                  </a:lnTo>
                  <a:lnTo>
                    <a:pt x="375" y="144"/>
                  </a:lnTo>
                  <a:lnTo>
                    <a:pt x="370" y="144"/>
                  </a:lnTo>
                  <a:lnTo>
                    <a:pt x="365" y="143"/>
                  </a:lnTo>
                  <a:lnTo>
                    <a:pt x="359" y="142"/>
                  </a:lnTo>
                  <a:lnTo>
                    <a:pt x="354" y="141"/>
                  </a:lnTo>
                  <a:lnTo>
                    <a:pt x="348" y="139"/>
                  </a:lnTo>
                  <a:lnTo>
                    <a:pt x="343" y="139"/>
                  </a:lnTo>
                  <a:lnTo>
                    <a:pt x="338" y="138"/>
                  </a:lnTo>
                  <a:lnTo>
                    <a:pt x="332" y="137"/>
                  </a:lnTo>
                  <a:lnTo>
                    <a:pt x="326" y="136"/>
                  </a:lnTo>
                  <a:lnTo>
                    <a:pt x="320" y="137"/>
                  </a:lnTo>
                  <a:lnTo>
                    <a:pt x="314" y="138"/>
                  </a:lnTo>
                  <a:lnTo>
                    <a:pt x="307" y="141"/>
                  </a:lnTo>
                  <a:lnTo>
                    <a:pt x="301" y="146"/>
                  </a:lnTo>
                  <a:lnTo>
                    <a:pt x="295" y="152"/>
                  </a:lnTo>
                  <a:lnTo>
                    <a:pt x="290" y="159"/>
                  </a:lnTo>
                  <a:lnTo>
                    <a:pt x="286" y="166"/>
                  </a:lnTo>
                  <a:lnTo>
                    <a:pt x="284" y="175"/>
                  </a:lnTo>
                  <a:lnTo>
                    <a:pt x="282" y="184"/>
                  </a:lnTo>
                  <a:lnTo>
                    <a:pt x="283" y="194"/>
                  </a:lnTo>
                  <a:lnTo>
                    <a:pt x="285" y="199"/>
                  </a:lnTo>
                  <a:lnTo>
                    <a:pt x="286" y="204"/>
                  </a:lnTo>
                  <a:lnTo>
                    <a:pt x="286" y="210"/>
                  </a:lnTo>
                  <a:lnTo>
                    <a:pt x="287" y="217"/>
                  </a:lnTo>
                  <a:lnTo>
                    <a:pt x="289" y="222"/>
                  </a:lnTo>
                  <a:lnTo>
                    <a:pt x="290" y="229"/>
                  </a:lnTo>
                  <a:lnTo>
                    <a:pt x="292" y="235"/>
                  </a:lnTo>
                  <a:lnTo>
                    <a:pt x="293" y="241"/>
                  </a:lnTo>
                  <a:lnTo>
                    <a:pt x="295" y="247"/>
                  </a:lnTo>
                  <a:lnTo>
                    <a:pt x="298" y="253"/>
                  </a:lnTo>
                  <a:lnTo>
                    <a:pt x="300" y="259"/>
                  </a:lnTo>
                  <a:lnTo>
                    <a:pt x="304" y="264"/>
                  </a:lnTo>
                  <a:lnTo>
                    <a:pt x="308" y="268"/>
                  </a:lnTo>
                  <a:lnTo>
                    <a:pt x="313" y="273"/>
                  </a:lnTo>
                  <a:lnTo>
                    <a:pt x="319" y="276"/>
                  </a:lnTo>
                  <a:lnTo>
                    <a:pt x="326" y="279"/>
                  </a:lnTo>
                  <a:lnTo>
                    <a:pt x="332" y="282"/>
                  </a:lnTo>
                  <a:lnTo>
                    <a:pt x="339" y="284"/>
                  </a:lnTo>
                  <a:lnTo>
                    <a:pt x="345" y="284"/>
                  </a:lnTo>
                  <a:lnTo>
                    <a:pt x="351" y="284"/>
                  </a:lnTo>
                  <a:lnTo>
                    <a:pt x="357" y="282"/>
                  </a:lnTo>
                  <a:lnTo>
                    <a:pt x="362" y="280"/>
                  </a:lnTo>
                  <a:lnTo>
                    <a:pt x="367" y="278"/>
                  </a:lnTo>
                  <a:lnTo>
                    <a:pt x="373" y="274"/>
                  </a:lnTo>
                  <a:lnTo>
                    <a:pt x="379" y="272"/>
                  </a:lnTo>
                  <a:lnTo>
                    <a:pt x="385" y="268"/>
                  </a:lnTo>
                  <a:lnTo>
                    <a:pt x="390" y="266"/>
                  </a:lnTo>
                  <a:lnTo>
                    <a:pt x="396" y="264"/>
                  </a:lnTo>
                  <a:lnTo>
                    <a:pt x="402" y="262"/>
                  </a:lnTo>
                  <a:lnTo>
                    <a:pt x="407" y="260"/>
                  </a:lnTo>
                  <a:lnTo>
                    <a:pt x="414" y="260"/>
                  </a:lnTo>
                  <a:lnTo>
                    <a:pt x="420" y="261"/>
                  </a:lnTo>
                  <a:lnTo>
                    <a:pt x="426" y="265"/>
                  </a:lnTo>
                  <a:lnTo>
                    <a:pt x="429" y="270"/>
                  </a:lnTo>
                  <a:lnTo>
                    <a:pt x="432" y="275"/>
                  </a:lnTo>
                  <a:lnTo>
                    <a:pt x="434" y="281"/>
                  </a:lnTo>
                  <a:lnTo>
                    <a:pt x="436" y="287"/>
                  </a:lnTo>
                  <a:lnTo>
                    <a:pt x="439" y="292"/>
                  </a:lnTo>
                  <a:lnTo>
                    <a:pt x="439" y="299"/>
                  </a:lnTo>
                  <a:lnTo>
                    <a:pt x="440" y="305"/>
                  </a:lnTo>
                  <a:lnTo>
                    <a:pt x="442" y="312"/>
                  </a:lnTo>
                  <a:lnTo>
                    <a:pt x="442" y="319"/>
                  </a:lnTo>
                  <a:lnTo>
                    <a:pt x="443" y="325"/>
                  </a:lnTo>
                  <a:lnTo>
                    <a:pt x="443" y="332"/>
                  </a:lnTo>
                  <a:lnTo>
                    <a:pt x="444" y="338"/>
                  </a:lnTo>
                  <a:lnTo>
                    <a:pt x="445" y="345"/>
                  </a:lnTo>
                  <a:lnTo>
                    <a:pt x="445" y="352"/>
                  </a:lnTo>
                  <a:lnTo>
                    <a:pt x="446" y="358"/>
                  </a:lnTo>
                  <a:lnTo>
                    <a:pt x="436" y="358"/>
                  </a:lnTo>
                  <a:lnTo>
                    <a:pt x="426" y="359"/>
                  </a:lnTo>
                  <a:lnTo>
                    <a:pt x="417" y="361"/>
                  </a:lnTo>
                  <a:lnTo>
                    <a:pt x="406" y="363"/>
                  </a:lnTo>
                  <a:lnTo>
                    <a:pt x="397" y="366"/>
                  </a:lnTo>
                  <a:lnTo>
                    <a:pt x="386" y="369"/>
                  </a:lnTo>
                  <a:lnTo>
                    <a:pt x="377" y="372"/>
                  </a:lnTo>
                  <a:lnTo>
                    <a:pt x="366" y="377"/>
                  </a:lnTo>
                  <a:lnTo>
                    <a:pt x="363" y="380"/>
                  </a:lnTo>
                  <a:lnTo>
                    <a:pt x="359" y="385"/>
                  </a:lnTo>
                  <a:lnTo>
                    <a:pt x="354" y="391"/>
                  </a:lnTo>
                  <a:lnTo>
                    <a:pt x="351" y="398"/>
                  </a:lnTo>
                  <a:lnTo>
                    <a:pt x="347" y="406"/>
                  </a:lnTo>
                  <a:lnTo>
                    <a:pt x="346" y="414"/>
                  </a:lnTo>
                  <a:lnTo>
                    <a:pt x="347" y="421"/>
                  </a:lnTo>
                  <a:lnTo>
                    <a:pt x="350" y="429"/>
                  </a:lnTo>
                  <a:lnTo>
                    <a:pt x="353" y="437"/>
                  </a:lnTo>
                  <a:lnTo>
                    <a:pt x="358" y="444"/>
                  </a:lnTo>
                  <a:lnTo>
                    <a:pt x="363" y="450"/>
                  </a:lnTo>
                  <a:lnTo>
                    <a:pt x="368" y="458"/>
                  </a:lnTo>
                  <a:lnTo>
                    <a:pt x="372" y="464"/>
                  </a:lnTo>
                  <a:lnTo>
                    <a:pt x="374" y="472"/>
                  </a:lnTo>
                  <a:lnTo>
                    <a:pt x="375" y="480"/>
                  </a:lnTo>
                  <a:lnTo>
                    <a:pt x="373" y="489"/>
                  </a:lnTo>
                  <a:lnTo>
                    <a:pt x="369" y="492"/>
                  </a:lnTo>
                  <a:lnTo>
                    <a:pt x="364" y="495"/>
                  </a:lnTo>
                  <a:lnTo>
                    <a:pt x="359" y="498"/>
                  </a:lnTo>
                  <a:lnTo>
                    <a:pt x="353" y="500"/>
                  </a:lnTo>
                  <a:lnTo>
                    <a:pt x="347" y="503"/>
                  </a:lnTo>
                  <a:lnTo>
                    <a:pt x="341" y="505"/>
                  </a:lnTo>
                  <a:lnTo>
                    <a:pt x="336" y="508"/>
                  </a:lnTo>
                  <a:lnTo>
                    <a:pt x="330" y="509"/>
                  </a:lnTo>
                  <a:lnTo>
                    <a:pt x="323" y="511"/>
                  </a:lnTo>
                  <a:lnTo>
                    <a:pt x="317" y="512"/>
                  </a:lnTo>
                  <a:lnTo>
                    <a:pt x="311" y="514"/>
                  </a:lnTo>
                  <a:lnTo>
                    <a:pt x="304" y="515"/>
                  </a:lnTo>
                  <a:lnTo>
                    <a:pt x="298" y="516"/>
                  </a:lnTo>
                  <a:lnTo>
                    <a:pt x="292" y="517"/>
                  </a:lnTo>
                  <a:lnTo>
                    <a:pt x="285" y="518"/>
                  </a:lnTo>
                  <a:lnTo>
                    <a:pt x="279" y="519"/>
                  </a:lnTo>
                  <a:lnTo>
                    <a:pt x="272" y="519"/>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2059" name="Freeform 11"/>
            <p:cNvSpPr>
              <a:spLocks/>
            </p:cNvSpPr>
            <p:nvPr/>
          </p:nvSpPr>
          <p:spPr bwMode="grayWhite">
            <a:xfrm>
              <a:off x="49" y="2440"/>
              <a:ext cx="409" cy="621"/>
            </a:xfrm>
            <a:custGeom>
              <a:avLst/>
              <a:gdLst>
                <a:gd name="T0" fmla="*/ 232 w 409"/>
                <a:gd name="T1" fmla="*/ 620 h 621"/>
                <a:gd name="T2" fmla="*/ 189 w 409"/>
                <a:gd name="T3" fmla="*/ 605 h 621"/>
                <a:gd name="T4" fmla="*/ 182 w 409"/>
                <a:gd name="T5" fmla="*/ 565 h 621"/>
                <a:gd name="T6" fmla="*/ 193 w 409"/>
                <a:gd name="T7" fmla="*/ 519 h 621"/>
                <a:gd name="T8" fmla="*/ 165 w 409"/>
                <a:gd name="T9" fmla="*/ 492 h 621"/>
                <a:gd name="T10" fmla="*/ 126 w 409"/>
                <a:gd name="T11" fmla="*/ 490 h 621"/>
                <a:gd name="T12" fmla="*/ 87 w 409"/>
                <a:gd name="T13" fmla="*/ 497 h 621"/>
                <a:gd name="T14" fmla="*/ 44 w 409"/>
                <a:gd name="T15" fmla="*/ 505 h 621"/>
                <a:gd name="T16" fmla="*/ 25 w 409"/>
                <a:gd name="T17" fmla="*/ 493 h 621"/>
                <a:gd name="T18" fmla="*/ 21 w 409"/>
                <a:gd name="T19" fmla="*/ 472 h 621"/>
                <a:gd name="T20" fmla="*/ 19 w 409"/>
                <a:gd name="T21" fmla="*/ 448 h 621"/>
                <a:gd name="T22" fmla="*/ 17 w 409"/>
                <a:gd name="T23" fmla="*/ 423 h 621"/>
                <a:gd name="T24" fmla="*/ 21 w 409"/>
                <a:gd name="T25" fmla="*/ 396 h 621"/>
                <a:gd name="T26" fmla="*/ 52 w 409"/>
                <a:gd name="T27" fmla="*/ 377 h 621"/>
                <a:gd name="T28" fmla="*/ 82 w 409"/>
                <a:gd name="T29" fmla="*/ 375 h 621"/>
                <a:gd name="T30" fmla="*/ 116 w 409"/>
                <a:gd name="T31" fmla="*/ 373 h 621"/>
                <a:gd name="T32" fmla="*/ 137 w 409"/>
                <a:gd name="T33" fmla="*/ 354 h 621"/>
                <a:gd name="T34" fmla="*/ 151 w 409"/>
                <a:gd name="T35" fmla="*/ 327 h 621"/>
                <a:gd name="T36" fmla="*/ 151 w 409"/>
                <a:gd name="T37" fmla="*/ 294 h 621"/>
                <a:gd name="T38" fmla="*/ 137 w 409"/>
                <a:gd name="T39" fmla="*/ 262 h 621"/>
                <a:gd name="T40" fmla="*/ 111 w 409"/>
                <a:gd name="T41" fmla="*/ 256 h 621"/>
                <a:gd name="T42" fmla="*/ 86 w 409"/>
                <a:gd name="T43" fmla="*/ 264 h 621"/>
                <a:gd name="T44" fmla="*/ 60 w 409"/>
                <a:gd name="T45" fmla="*/ 275 h 621"/>
                <a:gd name="T46" fmla="*/ 35 w 409"/>
                <a:gd name="T47" fmla="*/ 282 h 621"/>
                <a:gd name="T48" fmla="*/ 6 w 409"/>
                <a:gd name="T49" fmla="*/ 268 h 621"/>
                <a:gd name="T50" fmla="*/ 1 w 409"/>
                <a:gd name="T51" fmla="*/ 231 h 621"/>
                <a:gd name="T52" fmla="*/ 9 w 409"/>
                <a:gd name="T53" fmla="*/ 205 h 621"/>
                <a:gd name="T54" fmla="*/ 15 w 409"/>
                <a:gd name="T55" fmla="*/ 175 h 621"/>
                <a:gd name="T56" fmla="*/ 44 w 409"/>
                <a:gd name="T57" fmla="*/ 161 h 621"/>
                <a:gd name="T58" fmla="*/ 87 w 409"/>
                <a:gd name="T59" fmla="*/ 156 h 621"/>
                <a:gd name="T60" fmla="*/ 127 w 409"/>
                <a:gd name="T61" fmla="*/ 145 h 621"/>
                <a:gd name="T62" fmla="*/ 154 w 409"/>
                <a:gd name="T63" fmla="*/ 113 h 621"/>
                <a:gd name="T64" fmla="*/ 152 w 409"/>
                <a:gd name="T65" fmla="*/ 72 h 621"/>
                <a:gd name="T66" fmla="*/ 150 w 409"/>
                <a:gd name="T67" fmla="*/ 29 h 621"/>
                <a:gd name="T68" fmla="*/ 186 w 409"/>
                <a:gd name="T69" fmla="*/ 4 h 621"/>
                <a:gd name="T70" fmla="*/ 228 w 409"/>
                <a:gd name="T71" fmla="*/ 1 h 621"/>
                <a:gd name="T72" fmla="*/ 252 w 409"/>
                <a:gd name="T73" fmla="*/ 22 h 621"/>
                <a:gd name="T74" fmla="*/ 248 w 409"/>
                <a:gd name="T75" fmla="*/ 53 h 621"/>
                <a:gd name="T76" fmla="*/ 241 w 409"/>
                <a:gd name="T77" fmla="*/ 86 h 621"/>
                <a:gd name="T78" fmla="*/ 247 w 409"/>
                <a:gd name="T79" fmla="*/ 116 h 621"/>
                <a:gd name="T80" fmla="*/ 371 w 409"/>
                <a:gd name="T81" fmla="*/ 252 h 621"/>
                <a:gd name="T82" fmla="*/ 338 w 409"/>
                <a:gd name="T83" fmla="*/ 262 h 621"/>
                <a:gd name="T84" fmla="*/ 301 w 409"/>
                <a:gd name="T85" fmla="*/ 257 h 621"/>
                <a:gd name="T86" fmla="*/ 264 w 409"/>
                <a:gd name="T87" fmla="*/ 260 h 621"/>
                <a:gd name="T88" fmla="*/ 237 w 409"/>
                <a:gd name="T89" fmla="*/ 286 h 621"/>
                <a:gd name="T90" fmla="*/ 233 w 409"/>
                <a:gd name="T91" fmla="*/ 316 h 621"/>
                <a:gd name="T92" fmla="*/ 234 w 409"/>
                <a:gd name="T93" fmla="*/ 348 h 621"/>
                <a:gd name="T94" fmla="*/ 245 w 409"/>
                <a:gd name="T95" fmla="*/ 377 h 621"/>
                <a:gd name="T96" fmla="*/ 265 w 409"/>
                <a:gd name="T97" fmla="*/ 400 h 621"/>
                <a:gd name="T98" fmla="*/ 284 w 409"/>
                <a:gd name="T99" fmla="*/ 397 h 621"/>
                <a:gd name="T100" fmla="*/ 303 w 409"/>
                <a:gd name="T101" fmla="*/ 385 h 621"/>
                <a:gd name="T102" fmla="*/ 322 w 409"/>
                <a:gd name="T103" fmla="*/ 370 h 621"/>
                <a:gd name="T104" fmla="*/ 345 w 409"/>
                <a:gd name="T105" fmla="*/ 356 h 621"/>
                <a:gd name="T106" fmla="*/ 383 w 409"/>
                <a:gd name="T107" fmla="*/ 363 h 621"/>
                <a:gd name="T108" fmla="*/ 407 w 409"/>
                <a:gd name="T109" fmla="*/ 390 h 621"/>
                <a:gd name="T110" fmla="*/ 407 w 409"/>
                <a:gd name="T111" fmla="*/ 416 h 621"/>
                <a:gd name="T112" fmla="*/ 402 w 409"/>
                <a:gd name="T113" fmla="*/ 444 h 621"/>
                <a:gd name="T114" fmla="*/ 368 w 409"/>
                <a:gd name="T115" fmla="*/ 456 h 621"/>
                <a:gd name="T116" fmla="*/ 327 w 409"/>
                <a:gd name="T117" fmla="*/ 467 h 621"/>
                <a:gd name="T118" fmla="*/ 291 w 409"/>
                <a:gd name="T119" fmla="*/ 485 h 621"/>
                <a:gd name="T120" fmla="*/ 266 w 409"/>
                <a:gd name="T121" fmla="*/ 611 h 6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09" h="621">
                  <a:moveTo>
                    <a:pt x="266" y="611"/>
                  </a:moveTo>
                  <a:lnTo>
                    <a:pt x="254" y="616"/>
                  </a:lnTo>
                  <a:lnTo>
                    <a:pt x="243" y="618"/>
                  </a:lnTo>
                  <a:lnTo>
                    <a:pt x="232" y="620"/>
                  </a:lnTo>
                  <a:lnTo>
                    <a:pt x="221" y="619"/>
                  </a:lnTo>
                  <a:lnTo>
                    <a:pt x="210" y="617"/>
                  </a:lnTo>
                  <a:lnTo>
                    <a:pt x="199" y="611"/>
                  </a:lnTo>
                  <a:lnTo>
                    <a:pt x="189" y="605"/>
                  </a:lnTo>
                  <a:lnTo>
                    <a:pt x="179" y="598"/>
                  </a:lnTo>
                  <a:lnTo>
                    <a:pt x="179" y="588"/>
                  </a:lnTo>
                  <a:lnTo>
                    <a:pt x="180" y="577"/>
                  </a:lnTo>
                  <a:lnTo>
                    <a:pt x="182" y="565"/>
                  </a:lnTo>
                  <a:lnTo>
                    <a:pt x="186" y="555"/>
                  </a:lnTo>
                  <a:lnTo>
                    <a:pt x="190" y="543"/>
                  </a:lnTo>
                  <a:lnTo>
                    <a:pt x="192" y="531"/>
                  </a:lnTo>
                  <a:lnTo>
                    <a:pt x="193" y="519"/>
                  </a:lnTo>
                  <a:lnTo>
                    <a:pt x="189" y="506"/>
                  </a:lnTo>
                  <a:lnTo>
                    <a:pt x="182" y="500"/>
                  </a:lnTo>
                  <a:lnTo>
                    <a:pt x="173" y="495"/>
                  </a:lnTo>
                  <a:lnTo>
                    <a:pt x="165" y="492"/>
                  </a:lnTo>
                  <a:lnTo>
                    <a:pt x="155" y="489"/>
                  </a:lnTo>
                  <a:lnTo>
                    <a:pt x="146" y="489"/>
                  </a:lnTo>
                  <a:lnTo>
                    <a:pt x="136" y="488"/>
                  </a:lnTo>
                  <a:lnTo>
                    <a:pt x="126" y="490"/>
                  </a:lnTo>
                  <a:lnTo>
                    <a:pt x="117" y="490"/>
                  </a:lnTo>
                  <a:lnTo>
                    <a:pt x="107" y="493"/>
                  </a:lnTo>
                  <a:lnTo>
                    <a:pt x="97" y="495"/>
                  </a:lnTo>
                  <a:lnTo>
                    <a:pt x="87" y="497"/>
                  </a:lnTo>
                  <a:lnTo>
                    <a:pt x="76" y="499"/>
                  </a:lnTo>
                  <a:lnTo>
                    <a:pt x="65" y="502"/>
                  </a:lnTo>
                  <a:lnTo>
                    <a:pt x="55" y="503"/>
                  </a:lnTo>
                  <a:lnTo>
                    <a:pt x="44" y="505"/>
                  </a:lnTo>
                  <a:lnTo>
                    <a:pt x="34" y="506"/>
                  </a:lnTo>
                  <a:lnTo>
                    <a:pt x="30" y="502"/>
                  </a:lnTo>
                  <a:lnTo>
                    <a:pt x="28" y="498"/>
                  </a:lnTo>
                  <a:lnTo>
                    <a:pt x="25" y="493"/>
                  </a:lnTo>
                  <a:lnTo>
                    <a:pt x="23" y="489"/>
                  </a:lnTo>
                  <a:lnTo>
                    <a:pt x="23" y="483"/>
                  </a:lnTo>
                  <a:lnTo>
                    <a:pt x="21" y="478"/>
                  </a:lnTo>
                  <a:lnTo>
                    <a:pt x="21" y="472"/>
                  </a:lnTo>
                  <a:lnTo>
                    <a:pt x="20" y="466"/>
                  </a:lnTo>
                  <a:lnTo>
                    <a:pt x="19" y="460"/>
                  </a:lnTo>
                  <a:lnTo>
                    <a:pt x="19" y="454"/>
                  </a:lnTo>
                  <a:lnTo>
                    <a:pt x="19" y="448"/>
                  </a:lnTo>
                  <a:lnTo>
                    <a:pt x="19" y="442"/>
                  </a:lnTo>
                  <a:lnTo>
                    <a:pt x="18" y="435"/>
                  </a:lnTo>
                  <a:lnTo>
                    <a:pt x="17" y="429"/>
                  </a:lnTo>
                  <a:lnTo>
                    <a:pt x="17" y="423"/>
                  </a:lnTo>
                  <a:lnTo>
                    <a:pt x="15" y="417"/>
                  </a:lnTo>
                  <a:lnTo>
                    <a:pt x="14" y="410"/>
                  </a:lnTo>
                  <a:lnTo>
                    <a:pt x="17" y="402"/>
                  </a:lnTo>
                  <a:lnTo>
                    <a:pt x="21" y="396"/>
                  </a:lnTo>
                  <a:lnTo>
                    <a:pt x="26" y="391"/>
                  </a:lnTo>
                  <a:lnTo>
                    <a:pt x="35" y="386"/>
                  </a:lnTo>
                  <a:lnTo>
                    <a:pt x="42" y="381"/>
                  </a:lnTo>
                  <a:lnTo>
                    <a:pt x="52" y="377"/>
                  </a:lnTo>
                  <a:lnTo>
                    <a:pt x="61" y="374"/>
                  </a:lnTo>
                  <a:lnTo>
                    <a:pt x="67" y="373"/>
                  </a:lnTo>
                  <a:lnTo>
                    <a:pt x="75" y="374"/>
                  </a:lnTo>
                  <a:lnTo>
                    <a:pt x="82" y="375"/>
                  </a:lnTo>
                  <a:lnTo>
                    <a:pt x="91" y="375"/>
                  </a:lnTo>
                  <a:lnTo>
                    <a:pt x="98" y="376"/>
                  </a:lnTo>
                  <a:lnTo>
                    <a:pt x="107" y="375"/>
                  </a:lnTo>
                  <a:lnTo>
                    <a:pt x="116" y="373"/>
                  </a:lnTo>
                  <a:lnTo>
                    <a:pt x="127" y="371"/>
                  </a:lnTo>
                  <a:lnTo>
                    <a:pt x="130" y="366"/>
                  </a:lnTo>
                  <a:lnTo>
                    <a:pt x="134" y="359"/>
                  </a:lnTo>
                  <a:lnTo>
                    <a:pt x="137" y="354"/>
                  </a:lnTo>
                  <a:lnTo>
                    <a:pt x="140" y="348"/>
                  </a:lnTo>
                  <a:lnTo>
                    <a:pt x="144" y="341"/>
                  </a:lnTo>
                  <a:lnTo>
                    <a:pt x="148" y="334"/>
                  </a:lnTo>
                  <a:lnTo>
                    <a:pt x="151" y="327"/>
                  </a:lnTo>
                  <a:lnTo>
                    <a:pt x="156" y="321"/>
                  </a:lnTo>
                  <a:lnTo>
                    <a:pt x="153" y="313"/>
                  </a:lnTo>
                  <a:lnTo>
                    <a:pt x="151" y="304"/>
                  </a:lnTo>
                  <a:lnTo>
                    <a:pt x="151" y="294"/>
                  </a:lnTo>
                  <a:lnTo>
                    <a:pt x="149" y="285"/>
                  </a:lnTo>
                  <a:lnTo>
                    <a:pt x="147" y="275"/>
                  </a:lnTo>
                  <a:lnTo>
                    <a:pt x="143" y="269"/>
                  </a:lnTo>
                  <a:lnTo>
                    <a:pt x="137" y="262"/>
                  </a:lnTo>
                  <a:lnTo>
                    <a:pt x="129" y="257"/>
                  </a:lnTo>
                  <a:lnTo>
                    <a:pt x="123" y="257"/>
                  </a:lnTo>
                  <a:lnTo>
                    <a:pt x="117" y="257"/>
                  </a:lnTo>
                  <a:lnTo>
                    <a:pt x="111" y="256"/>
                  </a:lnTo>
                  <a:lnTo>
                    <a:pt x="104" y="258"/>
                  </a:lnTo>
                  <a:lnTo>
                    <a:pt x="98" y="259"/>
                  </a:lnTo>
                  <a:lnTo>
                    <a:pt x="92" y="261"/>
                  </a:lnTo>
                  <a:lnTo>
                    <a:pt x="86" y="264"/>
                  </a:lnTo>
                  <a:lnTo>
                    <a:pt x="80" y="266"/>
                  </a:lnTo>
                  <a:lnTo>
                    <a:pt x="73" y="270"/>
                  </a:lnTo>
                  <a:lnTo>
                    <a:pt x="67" y="273"/>
                  </a:lnTo>
                  <a:lnTo>
                    <a:pt x="60" y="275"/>
                  </a:lnTo>
                  <a:lnTo>
                    <a:pt x="55" y="278"/>
                  </a:lnTo>
                  <a:lnTo>
                    <a:pt x="48" y="280"/>
                  </a:lnTo>
                  <a:lnTo>
                    <a:pt x="41" y="282"/>
                  </a:lnTo>
                  <a:lnTo>
                    <a:pt x="35" y="282"/>
                  </a:lnTo>
                  <a:lnTo>
                    <a:pt x="28" y="283"/>
                  </a:lnTo>
                  <a:lnTo>
                    <a:pt x="20" y="280"/>
                  </a:lnTo>
                  <a:lnTo>
                    <a:pt x="12" y="275"/>
                  </a:lnTo>
                  <a:lnTo>
                    <a:pt x="6" y="268"/>
                  </a:lnTo>
                  <a:lnTo>
                    <a:pt x="2" y="259"/>
                  </a:lnTo>
                  <a:lnTo>
                    <a:pt x="2" y="252"/>
                  </a:lnTo>
                  <a:lnTo>
                    <a:pt x="0" y="241"/>
                  </a:lnTo>
                  <a:lnTo>
                    <a:pt x="1" y="231"/>
                  </a:lnTo>
                  <a:lnTo>
                    <a:pt x="5" y="222"/>
                  </a:lnTo>
                  <a:lnTo>
                    <a:pt x="6" y="217"/>
                  </a:lnTo>
                  <a:lnTo>
                    <a:pt x="8" y="210"/>
                  </a:lnTo>
                  <a:lnTo>
                    <a:pt x="9" y="205"/>
                  </a:lnTo>
                  <a:lnTo>
                    <a:pt x="10" y="196"/>
                  </a:lnTo>
                  <a:lnTo>
                    <a:pt x="12" y="190"/>
                  </a:lnTo>
                  <a:lnTo>
                    <a:pt x="13" y="183"/>
                  </a:lnTo>
                  <a:lnTo>
                    <a:pt x="15" y="175"/>
                  </a:lnTo>
                  <a:lnTo>
                    <a:pt x="17" y="167"/>
                  </a:lnTo>
                  <a:lnTo>
                    <a:pt x="26" y="165"/>
                  </a:lnTo>
                  <a:lnTo>
                    <a:pt x="34" y="163"/>
                  </a:lnTo>
                  <a:lnTo>
                    <a:pt x="44" y="161"/>
                  </a:lnTo>
                  <a:lnTo>
                    <a:pt x="54" y="160"/>
                  </a:lnTo>
                  <a:lnTo>
                    <a:pt x="64" y="158"/>
                  </a:lnTo>
                  <a:lnTo>
                    <a:pt x="75" y="158"/>
                  </a:lnTo>
                  <a:lnTo>
                    <a:pt x="87" y="156"/>
                  </a:lnTo>
                  <a:lnTo>
                    <a:pt x="97" y="155"/>
                  </a:lnTo>
                  <a:lnTo>
                    <a:pt x="108" y="153"/>
                  </a:lnTo>
                  <a:lnTo>
                    <a:pt x="118" y="150"/>
                  </a:lnTo>
                  <a:lnTo>
                    <a:pt x="127" y="145"/>
                  </a:lnTo>
                  <a:lnTo>
                    <a:pt x="136" y="140"/>
                  </a:lnTo>
                  <a:lnTo>
                    <a:pt x="142" y="132"/>
                  </a:lnTo>
                  <a:lnTo>
                    <a:pt x="148" y="124"/>
                  </a:lnTo>
                  <a:lnTo>
                    <a:pt x="154" y="113"/>
                  </a:lnTo>
                  <a:lnTo>
                    <a:pt x="157" y="99"/>
                  </a:lnTo>
                  <a:lnTo>
                    <a:pt x="157" y="91"/>
                  </a:lnTo>
                  <a:lnTo>
                    <a:pt x="156" y="81"/>
                  </a:lnTo>
                  <a:lnTo>
                    <a:pt x="152" y="72"/>
                  </a:lnTo>
                  <a:lnTo>
                    <a:pt x="149" y="61"/>
                  </a:lnTo>
                  <a:lnTo>
                    <a:pt x="147" y="51"/>
                  </a:lnTo>
                  <a:lnTo>
                    <a:pt x="147" y="39"/>
                  </a:lnTo>
                  <a:lnTo>
                    <a:pt x="150" y="29"/>
                  </a:lnTo>
                  <a:lnTo>
                    <a:pt x="156" y="18"/>
                  </a:lnTo>
                  <a:lnTo>
                    <a:pt x="166" y="13"/>
                  </a:lnTo>
                  <a:lnTo>
                    <a:pt x="175" y="8"/>
                  </a:lnTo>
                  <a:lnTo>
                    <a:pt x="186" y="4"/>
                  </a:lnTo>
                  <a:lnTo>
                    <a:pt x="196" y="1"/>
                  </a:lnTo>
                  <a:lnTo>
                    <a:pt x="207" y="0"/>
                  </a:lnTo>
                  <a:lnTo>
                    <a:pt x="217" y="0"/>
                  </a:lnTo>
                  <a:lnTo>
                    <a:pt x="228" y="1"/>
                  </a:lnTo>
                  <a:lnTo>
                    <a:pt x="239" y="3"/>
                  </a:lnTo>
                  <a:lnTo>
                    <a:pt x="246" y="9"/>
                  </a:lnTo>
                  <a:lnTo>
                    <a:pt x="249" y="14"/>
                  </a:lnTo>
                  <a:lnTo>
                    <a:pt x="252" y="22"/>
                  </a:lnTo>
                  <a:lnTo>
                    <a:pt x="252" y="29"/>
                  </a:lnTo>
                  <a:lnTo>
                    <a:pt x="252" y="36"/>
                  </a:lnTo>
                  <a:lnTo>
                    <a:pt x="250" y="44"/>
                  </a:lnTo>
                  <a:lnTo>
                    <a:pt x="248" y="53"/>
                  </a:lnTo>
                  <a:lnTo>
                    <a:pt x="246" y="61"/>
                  </a:lnTo>
                  <a:lnTo>
                    <a:pt x="244" y="69"/>
                  </a:lnTo>
                  <a:lnTo>
                    <a:pt x="241" y="78"/>
                  </a:lnTo>
                  <a:lnTo>
                    <a:pt x="241" y="86"/>
                  </a:lnTo>
                  <a:lnTo>
                    <a:pt x="239" y="94"/>
                  </a:lnTo>
                  <a:lnTo>
                    <a:pt x="241" y="102"/>
                  </a:lnTo>
                  <a:lnTo>
                    <a:pt x="242" y="109"/>
                  </a:lnTo>
                  <a:lnTo>
                    <a:pt x="247" y="116"/>
                  </a:lnTo>
                  <a:lnTo>
                    <a:pt x="253" y="122"/>
                  </a:lnTo>
                  <a:lnTo>
                    <a:pt x="376" y="124"/>
                  </a:lnTo>
                  <a:lnTo>
                    <a:pt x="377" y="244"/>
                  </a:lnTo>
                  <a:lnTo>
                    <a:pt x="371" y="252"/>
                  </a:lnTo>
                  <a:lnTo>
                    <a:pt x="363" y="257"/>
                  </a:lnTo>
                  <a:lnTo>
                    <a:pt x="354" y="260"/>
                  </a:lnTo>
                  <a:lnTo>
                    <a:pt x="347" y="262"/>
                  </a:lnTo>
                  <a:lnTo>
                    <a:pt x="338" y="262"/>
                  </a:lnTo>
                  <a:lnTo>
                    <a:pt x="328" y="261"/>
                  </a:lnTo>
                  <a:lnTo>
                    <a:pt x="319" y="260"/>
                  </a:lnTo>
                  <a:lnTo>
                    <a:pt x="310" y="259"/>
                  </a:lnTo>
                  <a:lnTo>
                    <a:pt x="301" y="257"/>
                  </a:lnTo>
                  <a:lnTo>
                    <a:pt x="292" y="256"/>
                  </a:lnTo>
                  <a:lnTo>
                    <a:pt x="282" y="257"/>
                  </a:lnTo>
                  <a:lnTo>
                    <a:pt x="274" y="257"/>
                  </a:lnTo>
                  <a:lnTo>
                    <a:pt x="264" y="260"/>
                  </a:lnTo>
                  <a:lnTo>
                    <a:pt x="256" y="264"/>
                  </a:lnTo>
                  <a:lnTo>
                    <a:pt x="248" y="271"/>
                  </a:lnTo>
                  <a:lnTo>
                    <a:pt x="240" y="280"/>
                  </a:lnTo>
                  <a:lnTo>
                    <a:pt x="237" y="286"/>
                  </a:lnTo>
                  <a:lnTo>
                    <a:pt x="236" y="293"/>
                  </a:lnTo>
                  <a:lnTo>
                    <a:pt x="235" y="300"/>
                  </a:lnTo>
                  <a:lnTo>
                    <a:pt x="234" y="308"/>
                  </a:lnTo>
                  <a:lnTo>
                    <a:pt x="233" y="316"/>
                  </a:lnTo>
                  <a:lnTo>
                    <a:pt x="233" y="323"/>
                  </a:lnTo>
                  <a:lnTo>
                    <a:pt x="233" y="331"/>
                  </a:lnTo>
                  <a:lnTo>
                    <a:pt x="234" y="339"/>
                  </a:lnTo>
                  <a:lnTo>
                    <a:pt x="234" y="348"/>
                  </a:lnTo>
                  <a:lnTo>
                    <a:pt x="237" y="355"/>
                  </a:lnTo>
                  <a:lnTo>
                    <a:pt x="238" y="362"/>
                  </a:lnTo>
                  <a:lnTo>
                    <a:pt x="241" y="370"/>
                  </a:lnTo>
                  <a:lnTo>
                    <a:pt x="245" y="377"/>
                  </a:lnTo>
                  <a:lnTo>
                    <a:pt x="249" y="385"/>
                  </a:lnTo>
                  <a:lnTo>
                    <a:pt x="254" y="392"/>
                  </a:lnTo>
                  <a:lnTo>
                    <a:pt x="259" y="397"/>
                  </a:lnTo>
                  <a:lnTo>
                    <a:pt x="265" y="400"/>
                  </a:lnTo>
                  <a:lnTo>
                    <a:pt x="270" y="400"/>
                  </a:lnTo>
                  <a:lnTo>
                    <a:pt x="275" y="400"/>
                  </a:lnTo>
                  <a:lnTo>
                    <a:pt x="278" y="398"/>
                  </a:lnTo>
                  <a:lnTo>
                    <a:pt x="284" y="397"/>
                  </a:lnTo>
                  <a:lnTo>
                    <a:pt x="289" y="394"/>
                  </a:lnTo>
                  <a:lnTo>
                    <a:pt x="294" y="392"/>
                  </a:lnTo>
                  <a:lnTo>
                    <a:pt x="298" y="388"/>
                  </a:lnTo>
                  <a:lnTo>
                    <a:pt x="303" y="385"/>
                  </a:lnTo>
                  <a:lnTo>
                    <a:pt x="308" y="381"/>
                  </a:lnTo>
                  <a:lnTo>
                    <a:pt x="313" y="378"/>
                  </a:lnTo>
                  <a:lnTo>
                    <a:pt x="318" y="373"/>
                  </a:lnTo>
                  <a:lnTo>
                    <a:pt x="322" y="370"/>
                  </a:lnTo>
                  <a:lnTo>
                    <a:pt x="326" y="366"/>
                  </a:lnTo>
                  <a:lnTo>
                    <a:pt x="331" y="363"/>
                  </a:lnTo>
                  <a:lnTo>
                    <a:pt x="336" y="360"/>
                  </a:lnTo>
                  <a:lnTo>
                    <a:pt x="345" y="356"/>
                  </a:lnTo>
                  <a:lnTo>
                    <a:pt x="355" y="355"/>
                  </a:lnTo>
                  <a:lnTo>
                    <a:pt x="365" y="356"/>
                  </a:lnTo>
                  <a:lnTo>
                    <a:pt x="375" y="359"/>
                  </a:lnTo>
                  <a:lnTo>
                    <a:pt x="383" y="363"/>
                  </a:lnTo>
                  <a:lnTo>
                    <a:pt x="392" y="369"/>
                  </a:lnTo>
                  <a:lnTo>
                    <a:pt x="400" y="376"/>
                  </a:lnTo>
                  <a:lnTo>
                    <a:pt x="406" y="383"/>
                  </a:lnTo>
                  <a:lnTo>
                    <a:pt x="407" y="390"/>
                  </a:lnTo>
                  <a:lnTo>
                    <a:pt x="408" y="396"/>
                  </a:lnTo>
                  <a:lnTo>
                    <a:pt x="408" y="403"/>
                  </a:lnTo>
                  <a:lnTo>
                    <a:pt x="408" y="410"/>
                  </a:lnTo>
                  <a:lnTo>
                    <a:pt x="407" y="416"/>
                  </a:lnTo>
                  <a:lnTo>
                    <a:pt x="408" y="423"/>
                  </a:lnTo>
                  <a:lnTo>
                    <a:pt x="408" y="431"/>
                  </a:lnTo>
                  <a:lnTo>
                    <a:pt x="408" y="438"/>
                  </a:lnTo>
                  <a:lnTo>
                    <a:pt x="402" y="444"/>
                  </a:lnTo>
                  <a:lnTo>
                    <a:pt x="395" y="447"/>
                  </a:lnTo>
                  <a:lnTo>
                    <a:pt x="387" y="451"/>
                  </a:lnTo>
                  <a:lnTo>
                    <a:pt x="378" y="454"/>
                  </a:lnTo>
                  <a:lnTo>
                    <a:pt x="368" y="456"/>
                  </a:lnTo>
                  <a:lnTo>
                    <a:pt x="358" y="459"/>
                  </a:lnTo>
                  <a:lnTo>
                    <a:pt x="348" y="463"/>
                  </a:lnTo>
                  <a:lnTo>
                    <a:pt x="338" y="465"/>
                  </a:lnTo>
                  <a:lnTo>
                    <a:pt x="327" y="467"/>
                  </a:lnTo>
                  <a:lnTo>
                    <a:pt x="317" y="471"/>
                  </a:lnTo>
                  <a:lnTo>
                    <a:pt x="309" y="475"/>
                  </a:lnTo>
                  <a:lnTo>
                    <a:pt x="299" y="480"/>
                  </a:lnTo>
                  <a:lnTo>
                    <a:pt x="291" y="485"/>
                  </a:lnTo>
                  <a:lnTo>
                    <a:pt x="283" y="490"/>
                  </a:lnTo>
                  <a:lnTo>
                    <a:pt x="277" y="498"/>
                  </a:lnTo>
                  <a:lnTo>
                    <a:pt x="271" y="508"/>
                  </a:lnTo>
                  <a:lnTo>
                    <a:pt x="266" y="611"/>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2060" name="Freeform 12"/>
            <p:cNvSpPr>
              <a:spLocks/>
            </p:cNvSpPr>
            <p:nvPr/>
          </p:nvSpPr>
          <p:spPr bwMode="grayWhite">
            <a:xfrm>
              <a:off x="548" y="-13"/>
              <a:ext cx="439" cy="396"/>
            </a:xfrm>
            <a:custGeom>
              <a:avLst/>
              <a:gdLst>
                <a:gd name="T0" fmla="*/ 246 w 439"/>
                <a:gd name="T1" fmla="*/ 372 h 396"/>
                <a:gd name="T2" fmla="*/ 237 w 439"/>
                <a:gd name="T3" fmla="*/ 330 h 396"/>
                <a:gd name="T4" fmla="*/ 222 w 439"/>
                <a:gd name="T5" fmla="*/ 293 h 396"/>
                <a:gd name="T6" fmla="*/ 185 w 439"/>
                <a:gd name="T7" fmla="*/ 278 h 396"/>
                <a:gd name="T8" fmla="*/ 142 w 439"/>
                <a:gd name="T9" fmla="*/ 289 h 396"/>
                <a:gd name="T10" fmla="*/ 104 w 439"/>
                <a:gd name="T11" fmla="*/ 293 h 396"/>
                <a:gd name="T12" fmla="*/ 85 w 439"/>
                <a:gd name="T13" fmla="*/ 275 h 396"/>
                <a:gd name="T14" fmla="*/ 73 w 439"/>
                <a:gd name="T15" fmla="*/ 247 h 396"/>
                <a:gd name="T16" fmla="*/ 67 w 439"/>
                <a:gd name="T17" fmla="*/ 215 h 396"/>
                <a:gd name="T18" fmla="*/ 68 w 439"/>
                <a:gd name="T19" fmla="*/ 185 h 396"/>
                <a:gd name="T20" fmla="*/ 99 w 439"/>
                <a:gd name="T21" fmla="*/ 176 h 396"/>
                <a:gd name="T22" fmla="*/ 139 w 439"/>
                <a:gd name="T23" fmla="*/ 183 h 396"/>
                <a:gd name="T24" fmla="*/ 167 w 439"/>
                <a:gd name="T25" fmla="*/ 170 h 396"/>
                <a:gd name="T26" fmla="*/ 179 w 439"/>
                <a:gd name="T27" fmla="*/ 149 h 396"/>
                <a:gd name="T28" fmla="*/ 181 w 439"/>
                <a:gd name="T29" fmla="*/ 123 h 396"/>
                <a:gd name="T30" fmla="*/ 180 w 439"/>
                <a:gd name="T31" fmla="*/ 96 h 396"/>
                <a:gd name="T32" fmla="*/ 170 w 439"/>
                <a:gd name="T33" fmla="*/ 68 h 396"/>
                <a:gd name="T34" fmla="*/ 146 w 439"/>
                <a:gd name="T35" fmla="*/ 48 h 396"/>
                <a:gd name="T36" fmla="*/ 115 w 439"/>
                <a:gd name="T37" fmla="*/ 49 h 396"/>
                <a:gd name="T38" fmla="*/ 86 w 439"/>
                <a:gd name="T39" fmla="*/ 62 h 396"/>
                <a:gd name="T40" fmla="*/ 56 w 439"/>
                <a:gd name="T41" fmla="*/ 71 h 396"/>
                <a:gd name="T42" fmla="*/ 26 w 439"/>
                <a:gd name="T43" fmla="*/ 62 h 396"/>
                <a:gd name="T44" fmla="*/ 11 w 439"/>
                <a:gd name="T45" fmla="*/ 43 h 396"/>
                <a:gd name="T46" fmla="*/ 1 w 439"/>
                <a:gd name="T47" fmla="*/ 22 h 396"/>
                <a:gd name="T48" fmla="*/ 388 w 439"/>
                <a:gd name="T49" fmla="*/ 18 h 396"/>
                <a:gd name="T50" fmla="*/ 367 w 439"/>
                <a:gd name="T51" fmla="*/ 21 h 396"/>
                <a:gd name="T52" fmla="*/ 346 w 439"/>
                <a:gd name="T53" fmla="*/ 18 h 396"/>
                <a:gd name="T54" fmla="*/ 324 w 439"/>
                <a:gd name="T55" fmla="*/ 13 h 396"/>
                <a:gd name="T56" fmla="*/ 299 w 439"/>
                <a:gd name="T57" fmla="*/ 18 h 396"/>
                <a:gd name="T58" fmla="*/ 278 w 439"/>
                <a:gd name="T59" fmla="*/ 43 h 396"/>
                <a:gd name="T60" fmla="*/ 277 w 439"/>
                <a:gd name="T61" fmla="*/ 75 h 396"/>
                <a:gd name="T62" fmla="*/ 281 w 439"/>
                <a:gd name="T63" fmla="*/ 99 h 396"/>
                <a:gd name="T64" fmla="*/ 287 w 439"/>
                <a:gd name="T65" fmla="*/ 124 h 396"/>
                <a:gd name="T66" fmla="*/ 300 w 439"/>
                <a:gd name="T67" fmla="*/ 145 h 396"/>
                <a:gd name="T68" fmla="*/ 325 w 439"/>
                <a:gd name="T69" fmla="*/ 159 h 396"/>
                <a:gd name="T70" fmla="*/ 349 w 439"/>
                <a:gd name="T71" fmla="*/ 158 h 396"/>
                <a:gd name="T72" fmla="*/ 371 w 439"/>
                <a:gd name="T73" fmla="*/ 148 h 396"/>
                <a:gd name="T74" fmla="*/ 394 w 439"/>
                <a:gd name="T75" fmla="*/ 138 h 396"/>
                <a:gd name="T76" fmla="*/ 418 w 439"/>
                <a:gd name="T77" fmla="*/ 142 h 396"/>
                <a:gd name="T78" fmla="*/ 428 w 439"/>
                <a:gd name="T79" fmla="*/ 163 h 396"/>
                <a:gd name="T80" fmla="*/ 434 w 439"/>
                <a:gd name="T81" fmla="*/ 188 h 396"/>
                <a:gd name="T82" fmla="*/ 436 w 439"/>
                <a:gd name="T83" fmla="*/ 215 h 396"/>
                <a:gd name="T84" fmla="*/ 428 w 439"/>
                <a:gd name="T85" fmla="*/ 234 h 396"/>
                <a:gd name="T86" fmla="*/ 389 w 439"/>
                <a:gd name="T87" fmla="*/ 242 h 396"/>
                <a:gd name="T88" fmla="*/ 355 w 439"/>
                <a:gd name="T89" fmla="*/ 257 h 396"/>
                <a:gd name="T90" fmla="*/ 339 w 439"/>
                <a:gd name="T91" fmla="*/ 282 h 396"/>
                <a:gd name="T92" fmla="*/ 345 w 439"/>
                <a:gd name="T93" fmla="*/ 313 h 396"/>
                <a:gd name="T94" fmla="*/ 364 w 439"/>
                <a:gd name="T95" fmla="*/ 340 h 396"/>
                <a:gd name="T96" fmla="*/ 361 w 439"/>
                <a:gd name="T97" fmla="*/ 368 h 396"/>
                <a:gd name="T98" fmla="*/ 339 w 439"/>
                <a:gd name="T99" fmla="*/ 379 h 396"/>
                <a:gd name="T100" fmla="*/ 315 w 439"/>
                <a:gd name="T101" fmla="*/ 387 h 396"/>
                <a:gd name="T102" fmla="*/ 290 w 439"/>
                <a:gd name="T103" fmla="*/ 392 h 396"/>
                <a:gd name="T104" fmla="*/ 264 w 439"/>
                <a:gd name="T105" fmla="*/ 395 h 3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439" h="396">
                  <a:moveTo>
                    <a:pt x="264" y="395"/>
                  </a:moveTo>
                  <a:lnTo>
                    <a:pt x="257" y="388"/>
                  </a:lnTo>
                  <a:lnTo>
                    <a:pt x="251" y="381"/>
                  </a:lnTo>
                  <a:lnTo>
                    <a:pt x="246" y="372"/>
                  </a:lnTo>
                  <a:lnTo>
                    <a:pt x="244" y="362"/>
                  </a:lnTo>
                  <a:lnTo>
                    <a:pt x="240" y="351"/>
                  </a:lnTo>
                  <a:lnTo>
                    <a:pt x="238" y="341"/>
                  </a:lnTo>
                  <a:lnTo>
                    <a:pt x="237" y="330"/>
                  </a:lnTo>
                  <a:lnTo>
                    <a:pt x="234" y="320"/>
                  </a:lnTo>
                  <a:lnTo>
                    <a:pt x="231" y="310"/>
                  </a:lnTo>
                  <a:lnTo>
                    <a:pt x="227" y="301"/>
                  </a:lnTo>
                  <a:lnTo>
                    <a:pt x="222" y="293"/>
                  </a:lnTo>
                  <a:lnTo>
                    <a:pt x="215" y="287"/>
                  </a:lnTo>
                  <a:lnTo>
                    <a:pt x="207" y="282"/>
                  </a:lnTo>
                  <a:lnTo>
                    <a:pt x="197" y="279"/>
                  </a:lnTo>
                  <a:lnTo>
                    <a:pt x="185" y="278"/>
                  </a:lnTo>
                  <a:lnTo>
                    <a:pt x="169" y="280"/>
                  </a:lnTo>
                  <a:lnTo>
                    <a:pt x="160" y="283"/>
                  </a:lnTo>
                  <a:lnTo>
                    <a:pt x="151" y="286"/>
                  </a:lnTo>
                  <a:lnTo>
                    <a:pt x="142" y="289"/>
                  </a:lnTo>
                  <a:lnTo>
                    <a:pt x="132" y="291"/>
                  </a:lnTo>
                  <a:lnTo>
                    <a:pt x="123" y="292"/>
                  </a:lnTo>
                  <a:lnTo>
                    <a:pt x="114" y="293"/>
                  </a:lnTo>
                  <a:lnTo>
                    <a:pt x="104" y="293"/>
                  </a:lnTo>
                  <a:lnTo>
                    <a:pt x="94" y="293"/>
                  </a:lnTo>
                  <a:lnTo>
                    <a:pt x="91" y="288"/>
                  </a:lnTo>
                  <a:lnTo>
                    <a:pt x="88" y="282"/>
                  </a:lnTo>
                  <a:lnTo>
                    <a:pt x="85" y="275"/>
                  </a:lnTo>
                  <a:lnTo>
                    <a:pt x="82" y="269"/>
                  </a:lnTo>
                  <a:lnTo>
                    <a:pt x="79" y="261"/>
                  </a:lnTo>
                  <a:lnTo>
                    <a:pt x="76" y="254"/>
                  </a:lnTo>
                  <a:lnTo>
                    <a:pt x="73" y="247"/>
                  </a:lnTo>
                  <a:lnTo>
                    <a:pt x="72" y="238"/>
                  </a:lnTo>
                  <a:lnTo>
                    <a:pt x="70" y="231"/>
                  </a:lnTo>
                  <a:lnTo>
                    <a:pt x="68" y="224"/>
                  </a:lnTo>
                  <a:lnTo>
                    <a:pt x="67" y="215"/>
                  </a:lnTo>
                  <a:lnTo>
                    <a:pt x="66" y="208"/>
                  </a:lnTo>
                  <a:lnTo>
                    <a:pt x="66" y="201"/>
                  </a:lnTo>
                  <a:lnTo>
                    <a:pt x="67" y="192"/>
                  </a:lnTo>
                  <a:lnTo>
                    <a:pt x="68" y="185"/>
                  </a:lnTo>
                  <a:lnTo>
                    <a:pt x="70" y="179"/>
                  </a:lnTo>
                  <a:lnTo>
                    <a:pt x="79" y="175"/>
                  </a:lnTo>
                  <a:lnTo>
                    <a:pt x="89" y="174"/>
                  </a:lnTo>
                  <a:lnTo>
                    <a:pt x="99" y="176"/>
                  </a:lnTo>
                  <a:lnTo>
                    <a:pt x="108" y="179"/>
                  </a:lnTo>
                  <a:lnTo>
                    <a:pt x="119" y="181"/>
                  </a:lnTo>
                  <a:lnTo>
                    <a:pt x="128" y="183"/>
                  </a:lnTo>
                  <a:lnTo>
                    <a:pt x="139" y="183"/>
                  </a:lnTo>
                  <a:lnTo>
                    <a:pt x="149" y="182"/>
                  </a:lnTo>
                  <a:lnTo>
                    <a:pt x="157" y="179"/>
                  </a:lnTo>
                  <a:lnTo>
                    <a:pt x="162" y="174"/>
                  </a:lnTo>
                  <a:lnTo>
                    <a:pt x="167" y="170"/>
                  </a:lnTo>
                  <a:lnTo>
                    <a:pt x="171" y="166"/>
                  </a:lnTo>
                  <a:lnTo>
                    <a:pt x="174" y="160"/>
                  </a:lnTo>
                  <a:lnTo>
                    <a:pt x="177" y="155"/>
                  </a:lnTo>
                  <a:lnTo>
                    <a:pt x="179" y="149"/>
                  </a:lnTo>
                  <a:lnTo>
                    <a:pt x="179" y="142"/>
                  </a:lnTo>
                  <a:lnTo>
                    <a:pt x="180" y="136"/>
                  </a:lnTo>
                  <a:lnTo>
                    <a:pt x="181" y="129"/>
                  </a:lnTo>
                  <a:lnTo>
                    <a:pt x="181" y="123"/>
                  </a:lnTo>
                  <a:lnTo>
                    <a:pt x="181" y="115"/>
                  </a:lnTo>
                  <a:lnTo>
                    <a:pt x="181" y="109"/>
                  </a:lnTo>
                  <a:lnTo>
                    <a:pt x="181" y="102"/>
                  </a:lnTo>
                  <a:lnTo>
                    <a:pt x="180" y="96"/>
                  </a:lnTo>
                  <a:lnTo>
                    <a:pt x="180" y="89"/>
                  </a:lnTo>
                  <a:lnTo>
                    <a:pt x="178" y="81"/>
                  </a:lnTo>
                  <a:lnTo>
                    <a:pt x="174" y="74"/>
                  </a:lnTo>
                  <a:lnTo>
                    <a:pt x="170" y="68"/>
                  </a:lnTo>
                  <a:lnTo>
                    <a:pt x="165" y="62"/>
                  </a:lnTo>
                  <a:lnTo>
                    <a:pt x="159" y="57"/>
                  </a:lnTo>
                  <a:lnTo>
                    <a:pt x="153" y="52"/>
                  </a:lnTo>
                  <a:lnTo>
                    <a:pt x="146" y="48"/>
                  </a:lnTo>
                  <a:lnTo>
                    <a:pt x="138" y="44"/>
                  </a:lnTo>
                  <a:lnTo>
                    <a:pt x="130" y="44"/>
                  </a:lnTo>
                  <a:lnTo>
                    <a:pt x="122" y="46"/>
                  </a:lnTo>
                  <a:lnTo>
                    <a:pt x="115" y="49"/>
                  </a:lnTo>
                  <a:lnTo>
                    <a:pt x="108" y="51"/>
                  </a:lnTo>
                  <a:lnTo>
                    <a:pt x="100" y="55"/>
                  </a:lnTo>
                  <a:lnTo>
                    <a:pt x="92" y="59"/>
                  </a:lnTo>
                  <a:lnTo>
                    <a:pt x="86" y="62"/>
                  </a:lnTo>
                  <a:lnTo>
                    <a:pt x="79" y="65"/>
                  </a:lnTo>
                  <a:lnTo>
                    <a:pt x="71" y="68"/>
                  </a:lnTo>
                  <a:lnTo>
                    <a:pt x="63" y="70"/>
                  </a:lnTo>
                  <a:lnTo>
                    <a:pt x="56" y="71"/>
                  </a:lnTo>
                  <a:lnTo>
                    <a:pt x="48" y="71"/>
                  </a:lnTo>
                  <a:lnTo>
                    <a:pt x="40" y="69"/>
                  </a:lnTo>
                  <a:lnTo>
                    <a:pt x="33" y="67"/>
                  </a:lnTo>
                  <a:lnTo>
                    <a:pt x="26" y="62"/>
                  </a:lnTo>
                  <a:lnTo>
                    <a:pt x="19" y="55"/>
                  </a:lnTo>
                  <a:lnTo>
                    <a:pt x="16" y="51"/>
                  </a:lnTo>
                  <a:lnTo>
                    <a:pt x="13" y="48"/>
                  </a:lnTo>
                  <a:lnTo>
                    <a:pt x="11" y="43"/>
                  </a:lnTo>
                  <a:lnTo>
                    <a:pt x="7" y="38"/>
                  </a:lnTo>
                  <a:lnTo>
                    <a:pt x="6" y="33"/>
                  </a:lnTo>
                  <a:lnTo>
                    <a:pt x="3" y="27"/>
                  </a:lnTo>
                  <a:lnTo>
                    <a:pt x="1" y="22"/>
                  </a:lnTo>
                  <a:lnTo>
                    <a:pt x="0" y="16"/>
                  </a:lnTo>
                  <a:lnTo>
                    <a:pt x="405" y="0"/>
                  </a:lnTo>
                  <a:lnTo>
                    <a:pt x="393" y="14"/>
                  </a:lnTo>
                  <a:lnTo>
                    <a:pt x="388" y="18"/>
                  </a:lnTo>
                  <a:lnTo>
                    <a:pt x="383" y="20"/>
                  </a:lnTo>
                  <a:lnTo>
                    <a:pt x="378" y="21"/>
                  </a:lnTo>
                  <a:lnTo>
                    <a:pt x="372" y="21"/>
                  </a:lnTo>
                  <a:lnTo>
                    <a:pt x="367" y="21"/>
                  </a:lnTo>
                  <a:lnTo>
                    <a:pt x="362" y="21"/>
                  </a:lnTo>
                  <a:lnTo>
                    <a:pt x="357" y="20"/>
                  </a:lnTo>
                  <a:lnTo>
                    <a:pt x="351" y="18"/>
                  </a:lnTo>
                  <a:lnTo>
                    <a:pt x="346" y="18"/>
                  </a:lnTo>
                  <a:lnTo>
                    <a:pt x="340" y="16"/>
                  </a:lnTo>
                  <a:lnTo>
                    <a:pt x="335" y="15"/>
                  </a:lnTo>
                  <a:lnTo>
                    <a:pt x="330" y="14"/>
                  </a:lnTo>
                  <a:lnTo>
                    <a:pt x="324" y="13"/>
                  </a:lnTo>
                  <a:lnTo>
                    <a:pt x="318" y="13"/>
                  </a:lnTo>
                  <a:lnTo>
                    <a:pt x="312" y="13"/>
                  </a:lnTo>
                  <a:lnTo>
                    <a:pt x="306" y="14"/>
                  </a:lnTo>
                  <a:lnTo>
                    <a:pt x="299" y="18"/>
                  </a:lnTo>
                  <a:lnTo>
                    <a:pt x="293" y="22"/>
                  </a:lnTo>
                  <a:lnTo>
                    <a:pt x="287" y="28"/>
                  </a:lnTo>
                  <a:lnTo>
                    <a:pt x="282" y="36"/>
                  </a:lnTo>
                  <a:lnTo>
                    <a:pt x="278" y="43"/>
                  </a:lnTo>
                  <a:lnTo>
                    <a:pt x="276" y="51"/>
                  </a:lnTo>
                  <a:lnTo>
                    <a:pt x="274" y="60"/>
                  </a:lnTo>
                  <a:lnTo>
                    <a:pt x="275" y="70"/>
                  </a:lnTo>
                  <a:lnTo>
                    <a:pt x="277" y="75"/>
                  </a:lnTo>
                  <a:lnTo>
                    <a:pt x="278" y="81"/>
                  </a:lnTo>
                  <a:lnTo>
                    <a:pt x="278" y="87"/>
                  </a:lnTo>
                  <a:lnTo>
                    <a:pt x="279" y="93"/>
                  </a:lnTo>
                  <a:lnTo>
                    <a:pt x="281" y="99"/>
                  </a:lnTo>
                  <a:lnTo>
                    <a:pt x="282" y="105"/>
                  </a:lnTo>
                  <a:lnTo>
                    <a:pt x="284" y="111"/>
                  </a:lnTo>
                  <a:lnTo>
                    <a:pt x="285" y="118"/>
                  </a:lnTo>
                  <a:lnTo>
                    <a:pt x="287" y="124"/>
                  </a:lnTo>
                  <a:lnTo>
                    <a:pt x="290" y="129"/>
                  </a:lnTo>
                  <a:lnTo>
                    <a:pt x="292" y="135"/>
                  </a:lnTo>
                  <a:lnTo>
                    <a:pt x="296" y="140"/>
                  </a:lnTo>
                  <a:lnTo>
                    <a:pt x="300" y="145"/>
                  </a:lnTo>
                  <a:lnTo>
                    <a:pt x="305" y="149"/>
                  </a:lnTo>
                  <a:lnTo>
                    <a:pt x="311" y="152"/>
                  </a:lnTo>
                  <a:lnTo>
                    <a:pt x="318" y="156"/>
                  </a:lnTo>
                  <a:lnTo>
                    <a:pt x="325" y="159"/>
                  </a:lnTo>
                  <a:lnTo>
                    <a:pt x="331" y="160"/>
                  </a:lnTo>
                  <a:lnTo>
                    <a:pt x="337" y="160"/>
                  </a:lnTo>
                  <a:lnTo>
                    <a:pt x="343" y="160"/>
                  </a:lnTo>
                  <a:lnTo>
                    <a:pt x="349" y="158"/>
                  </a:lnTo>
                  <a:lnTo>
                    <a:pt x="354" y="156"/>
                  </a:lnTo>
                  <a:lnTo>
                    <a:pt x="359" y="154"/>
                  </a:lnTo>
                  <a:lnTo>
                    <a:pt x="365" y="151"/>
                  </a:lnTo>
                  <a:lnTo>
                    <a:pt x="371" y="148"/>
                  </a:lnTo>
                  <a:lnTo>
                    <a:pt x="377" y="145"/>
                  </a:lnTo>
                  <a:lnTo>
                    <a:pt x="382" y="142"/>
                  </a:lnTo>
                  <a:lnTo>
                    <a:pt x="388" y="140"/>
                  </a:lnTo>
                  <a:lnTo>
                    <a:pt x="394" y="138"/>
                  </a:lnTo>
                  <a:lnTo>
                    <a:pt x="399" y="137"/>
                  </a:lnTo>
                  <a:lnTo>
                    <a:pt x="406" y="137"/>
                  </a:lnTo>
                  <a:lnTo>
                    <a:pt x="412" y="137"/>
                  </a:lnTo>
                  <a:lnTo>
                    <a:pt x="418" y="142"/>
                  </a:lnTo>
                  <a:lnTo>
                    <a:pt x="421" y="146"/>
                  </a:lnTo>
                  <a:lnTo>
                    <a:pt x="424" y="151"/>
                  </a:lnTo>
                  <a:lnTo>
                    <a:pt x="426" y="157"/>
                  </a:lnTo>
                  <a:lnTo>
                    <a:pt x="428" y="163"/>
                  </a:lnTo>
                  <a:lnTo>
                    <a:pt x="431" y="169"/>
                  </a:lnTo>
                  <a:lnTo>
                    <a:pt x="431" y="175"/>
                  </a:lnTo>
                  <a:lnTo>
                    <a:pt x="432" y="182"/>
                  </a:lnTo>
                  <a:lnTo>
                    <a:pt x="434" y="188"/>
                  </a:lnTo>
                  <a:lnTo>
                    <a:pt x="434" y="195"/>
                  </a:lnTo>
                  <a:lnTo>
                    <a:pt x="435" y="202"/>
                  </a:lnTo>
                  <a:lnTo>
                    <a:pt x="435" y="208"/>
                  </a:lnTo>
                  <a:lnTo>
                    <a:pt x="436" y="215"/>
                  </a:lnTo>
                  <a:lnTo>
                    <a:pt x="437" y="221"/>
                  </a:lnTo>
                  <a:lnTo>
                    <a:pt x="437" y="228"/>
                  </a:lnTo>
                  <a:lnTo>
                    <a:pt x="438" y="234"/>
                  </a:lnTo>
                  <a:lnTo>
                    <a:pt x="428" y="234"/>
                  </a:lnTo>
                  <a:lnTo>
                    <a:pt x="418" y="235"/>
                  </a:lnTo>
                  <a:lnTo>
                    <a:pt x="409" y="237"/>
                  </a:lnTo>
                  <a:lnTo>
                    <a:pt x="398" y="239"/>
                  </a:lnTo>
                  <a:lnTo>
                    <a:pt x="389" y="242"/>
                  </a:lnTo>
                  <a:lnTo>
                    <a:pt x="378" y="245"/>
                  </a:lnTo>
                  <a:lnTo>
                    <a:pt x="369" y="248"/>
                  </a:lnTo>
                  <a:lnTo>
                    <a:pt x="358" y="253"/>
                  </a:lnTo>
                  <a:lnTo>
                    <a:pt x="355" y="257"/>
                  </a:lnTo>
                  <a:lnTo>
                    <a:pt x="351" y="261"/>
                  </a:lnTo>
                  <a:lnTo>
                    <a:pt x="346" y="267"/>
                  </a:lnTo>
                  <a:lnTo>
                    <a:pt x="343" y="275"/>
                  </a:lnTo>
                  <a:lnTo>
                    <a:pt x="339" y="282"/>
                  </a:lnTo>
                  <a:lnTo>
                    <a:pt x="338" y="290"/>
                  </a:lnTo>
                  <a:lnTo>
                    <a:pt x="339" y="298"/>
                  </a:lnTo>
                  <a:lnTo>
                    <a:pt x="342" y="305"/>
                  </a:lnTo>
                  <a:lnTo>
                    <a:pt x="345" y="313"/>
                  </a:lnTo>
                  <a:lnTo>
                    <a:pt x="350" y="320"/>
                  </a:lnTo>
                  <a:lnTo>
                    <a:pt x="355" y="326"/>
                  </a:lnTo>
                  <a:lnTo>
                    <a:pt x="360" y="334"/>
                  </a:lnTo>
                  <a:lnTo>
                    <a:pt x="364" y="340"/>
                  </a:lnTo>
                  <a:lnTo>
                    <a:pt x="366" y="348"/>
                  </a:lnTo>
                  <a:lnTo>
                    <a:pt x="367" y="356"/>
                  </a:lnTo>
                  <a:lnTo>
                    <a:pt x="365" y="365"/>
                  </a:lnTo>
                  <a:lnTo>
                    <a:pt x="361" y="368"/>
                  </a:lnTo>
                  <a:lnTo>
                    <a:pt x="356" y="372"/>
                  </a:lnTo>
                  <a:lnTo>
                    <a:pt x="351" y="374"/>
                  </a:lnTo>
                  <a:lnTo>
                    <a:pt x="345" y="376"/>
                  </a:lnTo>
                  <a:lnTo>
                    <a:pt x="339" y="379"/>
                  </a:lnTo>
                  <a:lnTo>
                    <a:pt x="333" y="381"/>
                  </a:lnTo>
                  <a:lnTo>
                    <a:pt x="328" y="384"/>
                  </a:lnTo>
                  <a:lnTo>
                    <a:pt x="322" y="385"/>
                  </a:lnTo>
                  <a:lnTo>
                    <a:pt x="315" y="387"/>
                  </a:lnTo>
                  <a:lnTo>
                    <a:pt x="309" y="388"/>
                  </a:lnTo>
                  <a:lnTo>
                    <a:pt x="303" y="390"/>
                  </a:lnTo>
                  <a:lnTo>
                    <a:pt x="296" y="391"/>
                  </a:lnTo>
                  <a:lnTo>
                    <a:pt x="290" y="392"/>
                  </a:lnTo>
                  <a:lnTo>
                    <a:pt x="284" y="393"/>
                  </a:lnTo>
                  <a:lnTo>
                    <a:pt x="277" y="394"/>
                  </a:lnTo>
                  <a:lnTo>
                    <a:pt x="271" y="395"/>
                  </a:lnTo>
                  <a:lnTo>
                    <a:pt x="264" y="395"/>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2061" name="Freeform 13"/>
            <p:cNvSpPr>
              <a:spLocks/>
            </p:cNvSpPr>
            <p:nvPr/>
          </p:nvSpPr>
          <p:spPr bwMode="grayWhite">
            <a:xfrm>
              <a:off x="-11" y="3121"/>
              <a:ext cx="513" cy="493"/>
            </a:xfrm>
            <a:custGeom>
              <a:avLst/>
              <a:gdLst>
                <a:gd name="T0" fmla="*/ 111 w 513"/>
                <a:gd name="T1" fmla="*/ 481 h 493"/>
                <a:gd name="T2" fmla="*/ 85 w 513"/>
                <a:gd name="T3" fmla="*/ 463 h 493"/>
                <a:gd name="T4" fmla="*/ 64 w 513"/>
                <a:gd name="T5" fmla="*/ 433 h 493"/>
                <a:gd name="T6" fmla="*/ 0 w 513"/>
                <a:gd name="T7" fmla="*/ 275 h 493"/>
                <a:gd name="T8" fmla="*/ 3 w 513"/>
                <a:gd name="T9" fmla="*/ 259 h 493"/>
                <a:gd name="T10" fmla="*/ 10 w 513"/>
                <a:gd name="T11" fmla="*/ 240 h 493"/>
                <a:gd name="T12" fmla="*/ 21 w 513"/>
                <a:gd name="T13" fmla="*/ 222 h 493"/>
                <a:gd name="T14" fmla="*/ 35 w 513"/>
                <a:gd name="T15" fmla="*/ 205 h 493"/>
                <a:gd name="T16" fmla="*/ 49 w 513"/>
                <a:gd name="T17" fmla="*/ 193 h 493"/>
                <a:gd name="T18" fmla="*/ 81 w 513"/>
                <a:gd name="T19" fmla="*/ 193 h 493"/>
                <a:gd name="T20" fmla="*/ 112 w 513"/>
                <a:gd name="T21" fmla="*/ 205 h 493"/>
                <a:gd name="T22" fmla="*/ 142 w 513"/>
                <a:gd name="T23" fmla="*/ 220 h 493"/>
                <a:gd name="T24" fmla="*/ 169 w 513"/>
                <a:gd name="T25" fmla="*/ 226 h 493"/>
                <a:gd name="T26" fmla="*/ 194 w 513"/>
                <a:gd name="T27" fmla="*/ 211 h 493"/>
                <a:gd name="T28" fmla="*/ 212 w 513"/>
                <a:gd name="T29" fmla="*/ 183 h 493"/>
                <a:gd name="T30" fmla="*/ 222 w 513"/>
                <a:gd name="T31" fmla="*/ 156 h 493"/>
                <a:gd name="T32" fmla="*/ 213 w 513"/>
                <a:gd name="T33" fmla="*/ 128 h 493"/>
                <a:gd name="T34" fmla="*/ 198 w 513"/>
                <a:gd name="T35" fmla="*/ 115 h 493"/>
                <a:gd name="T36" fmla="*/ 178 w 513"/>
                <a:gd name="T37" fmla="*/ 105 h 493"/>
                <a:gd name="T38" fmla="*/ 158 w 513"/>
                <a:gd name="T39" fmla="*/ 95 h 493"/>
                <a:gd name="T40" fmla="*/ 142 w 513"/>
                <a:gd name="T41" fmla="*/ 81 h 493"/>
                <a:gd name="T42" fmla="*/ 137 w 513"/>
                <a:gd name="T43" fmla="*/ 60 h 493"/>
                <a:gd name="T44" fmla="*/ 146 w 513"/>
                <a:gd name="T45" fmla="*/ 38 h 493"/>
                <a:gd name="T46" fmla="*/ 160 w 513"/>
                <a:gd name="T47" fmla="*/ 20 h 493"/>
                <a:gd name="T48" fmla="*/ 176 w 513"/>
                <a:gd name="T49" fmla="*/ 0 h 493"/>
                <a:gd name="T50" fmla="*/ 198 w 513"/>
                <a:gd name="T51" fmla="*/ 15 h 493"/>
                <a:gd name="T52" fmla="*/ 224 w 513"/>
                <a:gd name="T53" fmla="*/ 26 h 493"/>
                <a:gd name="T54" fmla="*/ 251 w 513"/>
                <a:gd name="T55" fmla="*/ 34 h 493"/>
                <a:gd name="T56" fmla="*/ 279 w 513"/>
                <a:gd name="T57" fmla="*/ 38 h 493"/>
                <a:gd name="T58" fmla="*/ 307 w 513"/>
                <a:gd name="T59" fmla="*/ 37 h 493"/>
                <a:gd name="T60" fmla="*/ 285 w 513"/>
                <a:gd name="T61" fmla="*/ 123 h 493"/>
                <a:gd name="T62" fmla="*/ 295 w 513"/>
                <a:gd name="T63" fmla="*/ 131 h 493"/>
                <a:gd name="T64" fmla="*/ 308 w 513"/>
                <a:gd name="T65" fmla="*/ 140 h 493"/>
                <a:gd name="T66" fmla="*/ 337 w 513"/>
                <a:gd name="T67" fmla="*/ 134 h 493"/>
                <a:gd name="T68" fmla="*/ 357 w 513"/>
                <a:gd name="T69" fmla="*/ 101 h 493"/>
                <a:gd name="T70" fmla="*/ 382 w 513"/>
                <a:gd name="T71" fmla="*/ 69 h 493"/>
                <a:gd name="T72" fmla="*/ 395 w 513"/>
                <a:gd name="T73" fmla="*/ 94 h 493"/>
                <a:gd name="T74" fmla="*/ 416 w 513"/>
                <a:gd name="T75" fmla="*/ 117 h 493"/>
                <a:gd name="T76" fmla="*/ 441 w 513"/>
                <a:gd name="T77" fmla="*/ 137 h 493"/>
                <a:gd name="T78" fmla="*/ 469 w 513"/>
                <a:gd name="T79" fmla="*/ 154 h 493"/>
                <a:gd name="T80" fmla="*/ 501 w 513"/>
                <a:gd name="T81" fmla="*/ 170 h 493"/>
                <a:gd name="T82" fmla="*/ 431 w 513"/>
                <a:gd name="T83" fmla="*/ 287 h 493"/>
                <a:gd name="T84" fmla="*/ 316 w 513"/>
                <a:gd name="T85" fmla="*/ 222 h 493"/>
                <a:gd name="T86" fmla="*/ 299 w 513"/>
                <a:gd name="T87" fmla="*/ 240 h 493"/>
                <a:gd name="T88" fmla="*/ 283 w 513"/>
                <a:gd name="T89" fmla="*/ 261 h 493"/>
                <a:gd name="T90" fmla="*/ 271 w 513"/>
                <a:gd name="T91" fmla="*/ 284 h 493"/>
                <a:gd name="T92" fmla="*/ 262 w 513"/>
                <a:gd name="T93" fmla="*/ 308 h 493"/>
                <a:gd name="T94" fmla="*/ 265 w 513"/>
                <a:gd name="T95" fmla="*/ 334 h 493"/>
                <a:gd name="T96" fmla="*/ 290 w 513"/>
                <a:gd name="T97" fmla="*/ 351 h 493"/>
                <a:gd name="T98" fmla="*/ 325 w 513"/>
                <a:gd name="T99" fmla="*/ 356 h 493"/>
                <a:gd name="T100" fmla="*/ 360 w 513"/>
                <a:gd name="T101" fmla="*/ 359 h 493"/>
                <a:gd name="T102" fmla="*/ 388 w 513"/>
                <a:gd name="T103" fmla="*/ 370 h 493"/>
                <a:gd name="T104" fmla="*/ 400 w 513"/>
                <a:gd name="T105" fmla="*/ 401 h 493"/>
                <a:gd name="T106" fmla="*/ 202 w 513"/>
                <a:gd name="T107" fmla="*/ 404 h 493"/>
                <a:gd name="T108" fmla="*/ 162 w 513"/>
                <a:gd name="T109" fmla="*/ 479 h 493"/>
                <a:gd name="T110" fmla="*/ 150 w 513"/>
                <a:gd name="T111" fmla="*/ 484 h 493"/>
                <a:gd name="T112" fmla="*/ 138 w 513"/>
                <a:gd name="T113" fmla="*/ 492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513" h="493">
                  <a:moveTo>
                    <a:pt x="130" y="492"/>
                  </a:moveTo>
                  <a:lnTo>
                    <a:pt x="120" y="486"/>
                  </a:lnTo>
                  <a:lnTo>
                    <a:pt x="111" y="481"/>
                  </a:lnTo>
                  <a:lnTo>
                    <a:pt x="101" y="475"/>
                  </a:lnTo>
                  <a:lnTo>
                    <a:pt x="93" y="469"/>
                  </a:lnTo>
                  <a:lnTo>
                    <a:pt x="85" y="463"/>
                  </a:lnTo>
                  <a:lnTo>
                    <a:pt x="78" y="454"/>
                  </a:lnTo>
                  <a:lnTo>
                    <a:pt x="71" y="444"/>
                  </a:lnTo>
                  <a:lnTo>
                    <a:pt x="64" y="433"/>
                  </a:lnTo>
                  <a:lnTo>
                    <a:pt x="111" y="353"/>
                  </a:lnTo>
                  <a:lnTo>
                    <a:pt x="0" y="280"/>
                  </a:lnTo>
                  <a:lnTo>
                    <a:pt x="0" y="275"/>
                  </a:lnTo>
                  <a:lnTo>
                    <a:pt x="0" y="270"/>
                  </a:lnTo>
                  <a:lnTo>
                    <a:pt x="1" y="264"/>
                  </a:lnTo>
                  <a:lnTo>
                    <a:pt x="3" y="259"/>
                  </a:lnTo>
                  <a:lnTo>
                    <a:pt x="5" y="252"/>
                  </a:lnTo>
                  <a:lnTo>
                    <a:pt x="7" y="246"/>
                  </a:lnTo>
                  <a:lnTo>
                    <a:pt x="10" y="240"/>
                  </a:lnTo>
                  <a:lnTo>
                    <a:pt x="13" y="234"/>
                  </a:lnTo>
                  <a:lnTo>
                    <a:pt x="17" y="227"/>
                  </a:lnTo>
                  <a:lnTo>
                    <a:pt x="21" y="222"/>
                  </a:lnTo>
                  <a:lnTo>
                    <a:pt x="26" y="216"/>
                  </a:lnTo>
                  <a:lnTo>
                    <a:pt x="30" y="211"/>
                  </a:lnTo>
                  <a:lnTo>
                    <a:pt x="35" y="205"/>
                  </a:lnTo>
                  <a:lnTo>
                    <a:pt x="40" y="201"/>
                  </a:lnTo>
                  <a:lnTo>
                    <a:pt x="44" y="196"/>
                  </a:lnTo>
                  <a:lnTo>
                    <a:pt x="49" y="193"/>
                  </a:lnTo>
                  <a:lnTo>
                    <a:pt x="60" y="191"/>
                  </a:lnTo>
                  <a:lnTo>
                    <a:pt x="70" y="191"/>
                  </a:lnTo>
                  <a:lnTo>
                    <a:pt x="81" y="193"/>
                  </a:lnTo>
                  <a:lnTo>
                    <a:pt x="92" y="196"/>
                  </a:lnTo>
                  <a:lnTo>
                    <a:pt x="102" y="201"/>
                  </a:lnTo>
                  <a:lnTo>
                    <a:pt x="112" y="205"/>
                  </a:lnTo>
                  <a:lnTo>
                    <a:pt x="122" y="211"/>
                  </a:lnTo>
                  <a:lnTo>
                    <a:pt x="132" y="216"/>
                  </a:lnTo>
                  <a:lnTo>
                    <a:pt x="142" y="220"/>
                  </a:lnTo>
                  <a:lnTo>
                    <a:pt x="150" y="223"/>
                  </a:lnTo>
                  <a:lnTo>
                    <a:pt x="160" y="226"/>
                  </a:lnTo>
                  <a:lnTo>
                    <a:pt x="169" y="226"/>
                  </a:lnTo>
                  <a:lnTo>
                    <a:pt x="178" y="223"/>
                  </a:lnTo>
                  <a:lnTo>
                    <a:pt x="186" y="219"/>
                  </a:lnTo>
                  <a:lnTo>
                    <a:pt x="194" y="211"/>
                  </a:lnTo>
                  <a:lnTo>
                    <a:pt x="202" y="200"/>
                  </a:lnTo>
                  <a:lnTo>
                    <a:pt x="207" y="192"/>
                  </a:lnTo>
                  <a:lnTo>
                    <a:pt x="212" y="183"/>
                  </a:lnTo>
                  <a:lnTo>
                    <a:pt x="216" y="174"/>
                  </a:lnTo>
                  <a:lnTo>
                    <a:pt x="219" y="165"/>
                  </a:lnTo>
                  <a:lnTo>
                    <a:pt x="222" y="156"/>
                  </a:lnTo>
                  <a:lnTo>
                    <a:pt x="222" y="146"/>
                  </a:lnTo>
                  <a:lnTo>
                    <a:pt x="219" y="138"/>
                  </a:lnTo>
                  <a:lnTo>
                    <a:pt x="213" y="128"/>
                  </a:lnTo>
                  <a:lnTo>
                    <a:pt x="210" y="123"/>
                  </a:lnTo>
                  <a:lnTo>
                    <a:pt x="204" y="119"/>
                  </a:lnTo>
                  <a:lnTo>
                    <a:pt x="198" y="115"/>
                  </a:lnTo>
                  <a:lnTo>
                    <a:pt x="192" y="112"/>
                  </a:lnTo>
                  <a:lnTo>
                    <a:pt x="186" y="109"/>
                  </a:lnTo>
                  <a:lnTo>
                    <a:pt x="178" y="105"/>
                  </a:lnTo>
                  <a:lnTo>
                    <a:pt x="171" y="102"/>
                  </a:lnTo>
                  <a:lnTo>
                    <a:pt x="165" y="98"/>
                  </a:lnTo>
                  <a:lnTo>
                    <a:pt x="158" y="95"/>
                  </a:lnTo>
                  <a:lnTo>
                    <a:pt x="152" y="91"/>
                  </a:lnTo>
                  <a:lnTo>
                    <a:pt x="146" y="86"/>
                  </a:lnTo>
                  <a:lnTo>
                    <a:pt x="142" y="81"/>
                  </a:lnTo>
                  <a:lnTo>
                    <a:pt x="139" y="74"/>
                  </a:lnTo>
                  <a:lnTo>
                    <a:pt x="137" y="68"/>
                  </a:lnTo>
                  <a:lnTo>
                    <a:pt x="137" y="60"/>
                  </a:lnTo>
                  <a:lnTo>
                    <a:pt x="138" y="51"/>
                  </a:lnTo>
                  <a:lnTo>
                    <a:pt x="142" y="44"/>
                  </a:lnTo>
                  <a:lnTo>
                    <a:pt x="146" y="38"/>
                  </a:lnTo>
                  <a:lnTo>
                    <a:pt x="150" y="32"/>
                  </a:lnTo>
                  <a:lnTo>
                    <a:pt x="155" y="26"/>
                  </a:lnTo>
                  <a:lnTo>
                    <a:pt x="160" y="20"/>
                  </a:lnTo>
                  <a:lnTo>
                    <a:pt x="165" y="14"/>
                  </a:lnTo>
                  <a:lnTo>
                    <a:pt x="170" y="8"/>
                  </a:lnTo>
                  <a:lnTo>
                    <a:pt x="176" y="0"/>
                  </a:lnTo>
                  <a:lnTo>
                    <a:pt x="183" y="5"/>
                  </a:lnTo>
                  <a:lnTo>
                    <a:pt x="191" y="10"/>
                  </a:lnTo>
                  <a:lnTo>
                    <a:pt x="198" y="15"/>
                  </a:lnTo>
                  <a:lnTo>
                    <a:pt x="207" y="19"/>
                  </a:lnTo>
                  <a:lnTo>
                    <a:pt x="215" y="23"/>
                  </a:lnTo>
                  <a:lnTo>
                    <a:pt x="224" y="26"/>
                  </a:lnTo>
                  <a:lnTo>
                    <a:pt x="233" y="29"/>
                  </a:lnTo>
                  <a:lnTo>
                    <a:pt x="242" y="32"/>
                  </a:lnTo>
                  <a:lnTo>
                    <a:pt x="251" y="34"/>
                  </a:lnTo>
                  <a:lnTo>
                    <a:pt x="261" y="36"/>
                  </a:lnTo>
                  <a:lnTo>
                    <a:pt x="270" y="37"/>
                  </a:lnTo>
                  <a:lnTo>
                    <a:pt x="279" y="38"/>
                  </a:lnTo>
                  <a:lnTo>
                    <a:pt x="288" y="38"/>
                  </a:lnTo>
                  <a:lnTo>
                    <a:pt x="298" y="38"/>
                  </a:lnTo>
                  <a:lnTo>
                    <a:pt x="307" y="37"/>
                  </a:lnTo>
                  <a:lnTo>
                    <a:pt x="316" y="36"/>
                  </a:lnTo>
                  <a:lnTo>
                    <a:pt x="282" y="120"/>
                  </a:lnTo>
                  <a:lnTo>
                    <a:pt x="285" y="123"/>
                  </a:lnTo>
                  <a:lnTo>
                    <a:pt x="288" y="126"/>
                  </a:lnTo>
                  <a:lnTo>
                    <a:pt x="291" y="129"/>
                  </a:lnTo>
                  <a:lnTo>
                    <a:pt x="295" y="131"/>
                  </a:lnTo>
                  <a:lnTo>
                    <a:pt x="298" y="134"/>
                  </a:lnTo>
                  <a:lnTo>
                    <a:pt x="303" y="137"/>
                  </a:lnTo>
                  <a:lnTo>
                    <a:pt x="308" y="140"/>
                  </a:lnTo>
                  <a:lnTo>
                    <a:pt x="313" y="142"/>
                  </a:lnTo>
                  <a:lnTo>
                    <a:pt x="327" y="140"/>
                  </a:lnTo>
                  <a:lnTo>
                    <a:pt x="337" y="134"/>
                  </a:lnTo>
                  <a:lnTo>
                    <a:pt x="345" y="125"/>
                  </a:lnTo>
                  <a:lnTo>
                    <a:pt x="352" y="113"/>
                  </a:lnTo>
                  <a:lnTo>
                    <a:pt x="357" y="101"/>
                  </a:lnTo>
                  <a:lnTo>
                    <a:pt x="363" y="89"/>
                  </a:lnTo>
                  <a:lnTo>
                    <a:pt x="372" y="78"/>
                  </a:lnTo>
                  <a:lnTo>
                    <a:pt x="382" y="69"/>
                  </a:lnTo>
                  <a:lnTo>
                    <a:pt x="385" y="77"/>
                  </a:lnTo>
                  <a:lnTo>
                    <a:pt x="390" y="86"/>
                  </a:lnTo>
                  <a:lnTo>
                    <a:pt x="395" y="94"/>
                  </a:lnTo>
                  <a:lnTo>
                    <a:pt x="402" y="101"/>
                  </a:lnTo>
                  <a:lnTo>
                    <a:pt x="409" y="109"/>
                  </a:lnTo>
                  <a:lnTo>
                    <a:pt x="416" y="117"/>
                  </a:lnTo>
                  <a:lnTo>
                    <a:pt x="424" y="123"/>
                  </a:lnTo>
                  <a:lnTo>
                    <a:pt x="432" y="130"/>
                  </a:lnTo>
                  <a:lnTo>
                    <a:pt x="441" y="137"/>
                  </a:lnTo>
                  <a:lnTo>
                    <a:pt x="450" y="143"/>
                  </a:lnTo>
                  <a:lnTo>
                    <a:pt x="459" y="149"/>
                  </a:lnTo>
                  <a:lnTo>
                    <a:pt x="469" y="154"/>
                  </a:lnTo>
                  <a:lnTo>
                    <a:pt x="480" y="159"/>
                  </a:lnTo>
                  <a:lnTo>
                    <a:pt x="490" y="165"/>
                  </a:lnTo>
                  <a:lnTo>
                    <a:pt x="501" y="170"/>
                  </a:lnTo>
                  <a:lnTo>
                    <a:pt x="512" y="174"/>
                  </a:lnTo>
                  <a:lnTo>
                    <a:pt x="447" y="287"/>
                  </a:lnTo>
                  <a:lnTo>
                    <a:pt x="431" y="287"/>
                  </a:lnTo>
                  <a:lnTo>
                    <a:pt x="328" y="211"/>
                  </a:lnTo>
                  <a:lnTo>
                    <a:pt x="322" y="216"/>
                  </a:lnTo>
                  <a:lnTo>
                    <a:pt x="316" y="222"/>
                  </a:lnTo>
                  <a:lnTo>
                    <a:pt x="311" y="227"/>
                  </a:lnTo>
                  <a:lnTo>
                    <a:pt x="305" y="234"/>
                  </a:lnTo>
                  <a:lnTo>
                    <a:pt x="299" y="240"/>
                  </a:lnTo>
                  <a:lnTo>
                    <a:pt x="293" y="247"/>
                  </a:lnTo>
                  <a:lnTo>
                    <a:pt x="288" y="253"/>
                  </a:lnTo>
                  <a:lnTo>
                    <a:pt x="283" y="261"/>
                  </a:lnTo>
                  <a:lnTo>
                    <a:pt x="279" y="268"/>
                  </a:lnTo>
                  <a:lnTo>
                    <a:pt x="275" y="276"/>
                  </a:lnTo>
                  <a:lnTo>
                    <a:pt x="271" y="284"/>
                  </a:lnTo>
                  <a:lnTo>
                    <a:pt x="267" y="292"/>
                  </a:lnTo>
                  <a:lnTo>
                    <a:pt x="265" y="300"/>
                  </a:lnTo>
                  <a:lnTo>
                    <a:pt x="262" y="308"/>
                  </a:lnTo>
                  <a:lnTo>
                    <a:pt x="261" y="316"/>
                  </a:lnTo>
                  <a:lnTo>
                    <a:pt x="259" y="324"/>
                  </a:lnTo>
                  <a:lnTo>
                    <a:pt x="265" y="334"/>
                  </a:lnTo>
                  <a:lnTo>
                    <a:pt x="272" y="342"/>
                  </a:lnTo>
                  <a:lnTo>
                    <a:pt x="281" y="347"/>
                  </a:lnTo>
                  <a:lnTo>
                    <a:pt x="290" y="351"/>
                  </a:lnTo>
                  <a:lnTo>
                    <a:pt x="302" y="353"/>
                  </a:lnTo>
                  <a:lnTo>
                    <a:pt x="313" y="355"/>
                  </a:lnTo>
                  <a:lnTo>
                    <a:pt x="325" y="356"/>
                  </a:lnTo>
                  <a:lnTo>
                    <a:pt x="337" y="357"/>
                  </a:lnTo>
                  <a:lnTo>
                    <a:pt x="348" y="357"/>
                  </a:lnTo>
                  <a:lnTo>
                    <a:pt x="360" y="359"/>
                  </a:lnTo>
                  <a:lnTo>
                    <a:pt x="370" y="361"/>
                  </a:lnTo>
                  <a:lnTo>
                    <a:pt x="380" y="365"/>
                  </a:lnTo>
                  <a:lnTo>
                    <a:pt x="388" y="370"/>
                  </a:lnTo>
                  <a:lnTo>
                    <a:pt x="394" y="378"/>
                  </a:lnTo>
                  <a:lnTo>
                    <a:pt x="399" y="387"/>
                  </a:lnTo>
                  <a:lnTo>
                    <a:pt x="400" y="401"/>
                  </a:lnTo>
                  <a:lnTo>
                    <a:pt x="347" y="480"/>
                  </a:lnTo>
                  <a:lnTo>
                    <a:pt x="225" y="398"/>
                  </a:lnTo>
                  <a:lnTo>
                    <a:pt x="202" y="404"/>
                  </a:lnTo>
                  <a:lnTo>
                    <a:pt x="168" y="477"/>
                  </a:lnTo>
                  <a:lnTo>
                    <a:pt x="165" y="478"/>
                  </a:lnTo>
                  <a:lnTo>
                    <a:pt x="162" y="479"/>
                  </a:lnTo>
                  <a:lnTo>
                    <a:pt x="158" y="481"/>
                  </a:lnTo>
                  <a:lnTo>
                    <a:pt x="154" y="483"/>
                  </a:lnTo>
                  <a:lnTo>
                    <a:pt x="150" y="484"/>
                  </a:lnTo>
                  <a:lnTo>
                    <a:pt x="146" y="487"/>
                  </a:lnTo>
                  <a:lnTo>
                    <a:pt x="142" y="489"/>
                  </a:lnTo>
                  <a:lnTo>
                    <a:pt x="138" y="492"/>
                  </a:lnTo>
                  <a:lnTo>
                    <a:pt x="130" y="492"/>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2062" name="Freeform 14"/>
            <p:cNvSpPr>
              <a:spLocks/>
            </p:cNvSpPr>
            <p:nvPr/>
          </p:nvSpPr>
          <p:spPr bwMode="grayWhite">
            <a:xfrm>
              <a:off x="380" y="3463"/>
              <a:ext cx="512" cy="509"/>
            </a:xfrm>
            <a:custGeom>
              <a:avLst/>
              <a:gdLst>
                <a:gd name="T0" fmla="*/ 67 w 512"/>
                <a:gd name="T1" fmla="*/ 492 h 509"/>
                <a:gd name="T2" fmla="*/ 45 w 512"/>
                <a:gd name="T3" fmla="*/ 451 h 509"/>
                <a:gd name="T4" fmla="*/ 68 w 512"/>
                <a:gd name="T5" fmla="*/ 418 h 509"/>
                <a:gd name="T6" fmla="*/ 106 w 512"/>
                <a:gd name="T7" fmla="*/ 391 h 509"/>
                <a:gd name="T8" fmla="*/ 105 w 512"/>
                <a:gd name="T9" fmla="*/ 352 h 509"/>
                <a:gd name="T10" fmla="*/ 79 w 512"/>
                <a:gd name="T11" fmla="*/ 324 h 509"/>
                <a:gd name="T12" fmla="*/ 44 w 512"/>
                <a:gd name="T13" fmla="*/ 302 h 509"/>
                <a:gd name="T14" fmla="*/ 7 w 512"/>
                <a:gd name="T15" fmla="*/ 280 h 509"/>
                <a:gd name="T16" fmla="*/ 2 w 512"/>
                <a:gd name="T17" fmla="*/ 258 h 509"/>
                <a:gd name="T18" fmla="*/ 13 w 512"/>
                <a:gd name="T19" fmla="*/ 239 h 509"/>
                <a:gd name="T20" fmla="*/ 29 w 512"/>
                <a:gd name="T21" fmla="*/ 220 h 509"/>
                <a:gd name="T22" fmla="*/ 43 w 512"/>
                <a:gd name="T23" fmla="*/ 201 h 509"/>
                <a:gd name="T24" fmla="*/ 65 w 512"/>
                <a:gd name="T25" fmla="*/ 184 h 509"/>
                <a:gd name="T26" fmla="*/ 100 w 512"/>
                <a:gd name="T27" fmla="*/ 191 h 509"/>
                <a:gd name="T28" fmla="*/ 124 w 512"/>
                <a:gd name="T29" fmla="*/ 210 h 509"/>
                <a:gd name="T30" fmla="*/ 150 w 512"/>
                <a:gd name="T31" fmla="*/ 233 h 509"/>
                <a:gd name="T32" fmla="*/ 179 w 512"/>
                <a:gd name="T33" fmla="*/ 232 h 509"/>
                <a:gd name="T34" fmla="*/ 207 w 512"/>
                <a:gd name="T35" fmla="*/ 223 h 509"/>
                <a:gd name="T36" fmla="*/ 230 w 512"/>
                <a:gd name="T37" fmla="*/ 198 h 509"/>
                <a:gd name="T38" fmla="*/ 242 w 512"/>
                <a:gd name="T39" fmla="*/ 165 h 509"/>
                <a:gd name="T40" fmla="*/ 226 w 512"/>
                <a:gd name="T41" fmla="*/ 143 h 509"/>
                <a:gd name="T42" fmla="*/ 203 w 512"/>
                <a:gd name="T43" fmla="*/ 132 h 509"/>
                <a:gd name="T44" fmla="*/ 176 w 512"/>
                <a:gd name="T45" fmla="*/ 122 h 509"/>
                <a:gd name="T46" fmla="*/ 153 w 512"/>
                <a:gd name="T47" fmla="*/ 111 h 509"/>
                <a:gd name="T48" fmla="*/ 142 w 512"/>
                <a:gd name="T49" fmla="*/ 80 h 509"/>
                <a:gd name="T50" fmla="*/ 163 w 512"/>
                <a:gd name="T51" fmla="*/ 50 h 509"/>
                <a:gd name="T52" fmla="*/ 187 w 512"/>
                <a:gd name="T53" fmla="*/ 36 h 509"/>
                <a:gd name="T54" fmla="*/ 211 w 512"/>
                <a:gd name="T55" fmla="*/ 18 h 509"/>
                <a:gd name="T56" fmla="*/ 243 w 512"/>
                <a:gd name="T57" fmla="*/ 28 h 509"/>
                <a:gd name="T58" fmla="*/ 277 w 512"/>
                <a:gd name="T59" fmla="*/ 54 h 509"/>
                <a:gd name="T60" fmla="*/ 314 w 512"/>
                <a:gd name="T61" fmla="*/ 72 h 509"/>
                <a:gd name="T62" fmla="*/ 355 w 512"/>
                <a:gd name="T63" fmla="*/ 68 h 509"/>
                <a:gd name="T64" fmla="*/ 382 w 512"/>
                <a:gd name="T65" fmla="*/ 36 h 509"/>
                <a:gd name="T66" fmla="*/ 411 w 512"/>
                <a:gd name="T67" fmla="*/ 3 h 509"/>
                <a:gd name="T68" fmla="*/ 453 w 512"/>
                <a:gd name="T69" fmla="*/ 10 h 509"/>
                <a:gd name="T70" fmla="*/ 486 w 512"/>
                <a:gd name="T71" fmla="*/ 36 h 509"/>
                <a:gd name="T72" fmla="*/ 489 w 512"/>
                <a:gd name="T73" fmla="*/ 68 h 509"/>
                <a:gd name="T74" fmla="*/ 466 w 512"/>
                <a:gd name="T75" fmla="*/ 88 h 509"/>
                <a:gd name="T76" fmla="*/ 437 w 512"/>
                <a:gd name="T77" fmla="*/ 107 h 509"/>
                <a:gd name="T78" fmla="*/ 422 w 512"/>
                <a:gd name="T79" fmla="*/ 133 h 509"/>
                <a:gd name="T80" fmla="*/ 419 w 512"/>
                <a:gd name="T81" fmla="*/ 317 h 509"/>
                <a:gd name="T82" fmla="*/ 388 w 512"/>
                <a:gd name="T83" fmla="*/ 302 h 509"/>
                <a:gd name="T84" fmla="*/ 364 w 512"/>
                <a:gd name="T85" fmla="*/ 273 h 509"/>
                <a:gd name="T86" fmla="*/ 336 w 512"/>
                <a:gd name="T87" fmla="*/ 250 h 509"/>
                <a:gd name="T88" fmla="*/ 299 w 512"/>
                <a:gd name="T89" fmla="*/ 252 h 509"/>
                <a:gd name="T90" fmla="*/ 275 w 512"/>
                <a:gd name="T91" fmla="*/ 270 h 509"/>
                <a:gd name="T92" fmla="*/ 255 w 512"/>
                <a:gd name="T93" fmla="*/ 294 h 509"/>
                <a:gd name="T94" fmla="*/ 242 w 512"/>
                <a:gd name="T95" fmla="*/ 323 h 509"/>
                <a:gd name="T96" fmla="*/ 241 w 512"/>
                <a:gd name="T97" fmla="*/ 353 h 509"/>
                <a:gd name="T98" fmla="*/ 257 w 512"/>
                <a:gd name="T99" fmla="*/ 364 h 509"/>
                <a:gd name="T100" fmla="*/ 279 w 512"/>
                <a:gd name="T101" fmla="*/ 368 h 509"/>
                <a:gd name="T102" fmla="*/ 304 w 512"/>
                <a:gd name="T103" fmla="*/ 370 h 509"/>
                <a:gd name="T104" fmla="*/ 330 w 512"/>
                <a:gd name="T105" fmla="*/ 376 h 509"/>
                <a:gd name="T106" fmla="*/ 353 w 512"/>
                <a:gd name="T107" fmla="*/ 407 h 509"/>
                <a:gd name="T108" fmla="*/ 352 w 512"/>
                <a:gd name="T109" fmla="*/ 443 h 509"/>
                <a:gd name="T110" fmla="*/ 334 w 512"/>
                <a:gd name="T111" fmla="*/ 462 h 509"/>
                <a:gd name="T112" fmla="*/ 311 w 512"/>
                <a:gd name="T113" fmla="*/ 479 h 509"/>
                <a:gd name="T114" fmla="*/ 278 w 512"/>
                <a:gd name="T115" fmla="*/ 465 h 509"/>
                <a:gd name="T116" fmla="*/ 241 w 512"/>
                <a:gd name="T117" fmla="*/ 445 h 509"/>
                <a:gd name="T118" fmla="*/ 202 w 512"/>
                <a:gd name="T119" fmla="*/ 432 h 509"/>
                <a:gd name="T120" fmla="*/ 98 w 512"/>
                <a:gd name="T121" fmla="*/ 508 h 5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12" h="509">
                  <a:moveTo>
                    <a:pt x="98" y="508"/>
                  </a:moveTo>
                  <a:lnTo>
                    <a:pt x="86" y="504"/>
                  </a:lnTo>
                  <a:lnTo>
                    <a:pt x="76" y="498"/>
                  </a:lnTo>
                  <a:lnTo>
                    <a:pt x="67" y="492"/>
                  </a:lnTo>
                  <a:lnTo>
                    <a:pt x="60" y="483"/>
                  </a:lnTo>
                  <a:lnTo>
                    <a:pt x="53" y="474"/>
                  </a:lnTo>
                  <a:lnTo>
                    <a:pt x="49" y="463"/>
                  </a:lnTo>
                  <a:lnTo>
                    <a:pt x="45" y="451"/>
                  </a:lnTo>
                  <a:lnTo>
                    <a:pt x="43" y="439"/>
                  </a:lnTo>
                  <a:lnTo>
                    <a:pt x="49" y="432"/>
                  </a:lnTo>
                  <a:lnTo>
                    <a:pt x="58" y="425"/>
                  </a:lnTo>
                  <a:lnTo>
                    <a:pt x="68" y="418"/>
                  </a:lnTo>
                  <a:lnTo>
                    <a:pt x="78" y="413"/>
                  </a:lnTo>
                  <a:lnTo>
                    <a:pt x="88" y="407"/>
                  </a:lnTo>
                  <a:lnTo>
                    <a:pt x="98" y="399"/>
                  </a:lnTo>
                  <a:lnTo>
                    <a:pt x="106" y="391"/>
                  </a:lnTo>
                  <a:lnTo>
                    <a:pt x="113" y="380"/>
                  </a:lnTo>
                  <a:lnTo>
                    <a:pt x="112" y="370"/>
                  </a:lnTo>
                  <a:lnTo>
                    <a:pt x="109" y="360"/>
                  </a:lnTo>
                  <a:lnTo>
                    <a:pt x="105" y="352"/>
                  </a:lnTo>
                  <a:lnTo>
                    <a:pt x="100" y="344"/>
                  </a:lnTo>
                  <a:lnTo>
                    <a:pt x="93" y="337"/>
                  </a:lnTo>
                  <a:lnTo>
                    <a:pt x="87" y="330"/>
                  </a:lnTo>
                  <a:lnTo>
                    <a:pt x="79" y="324"/>
                  </a:lnTo>
                  <a:lnTo>
                    <a:pt x="71" y="318"/>
                  </a:lnTo>
                  <a:lnTo>
                    <a:pt x="62" y="313"/>
                  </a:lnTo>
                  <a:lnTo>
                    <a:pt x="53" y="308"/>
                  </a:lnTo>
                  <a:lnTo>
                    <a:pt x="44" y="302"/>
                  </a:lnTo>
                  <a:lnTo>
                    <a:pt x="35" y="297"/>
                  </a:lnTo>
                  <a:lnTo>
                    <a:pt x="25" y="291"/>
                  </a:lnTo>
                  <a:lnTo>
                    <a:pt x="17" y="286"/>
                  </a:lnTo>
                  <a:lnTo>
                    <a:pt x="7" y="280"/>
                  </a:lnTo>
                  <a:lnTo>
                    <a:pt x="0" y="273"/>
                  </a:lnTo>
                  <a:lnTo>
                    <a:pt x="0" y="268"/>
                  </a:lnTo>
                  <a:lnTo>
                    <a:pt x="0" y="263"/>
                  </a:lnTo>
                  <a:lnTo>
                    <a:pt x="2" y="258"/>
                  </a:lnTo>
                  <a:lnTo>
                    <a:pt x="4" y="253"/>
                  </a:lnTo>
                  <a:lnTo>
                    <a:pt x="7" y="248"/>
                  </a:lnTo>
                  <a:lnTo>
                    <a:pt x="10" y="244"/>
                  </a:lnTo>
                  <a:lnTo>
                    <a:pt x="13" y="239"/>
                  </a:lnTo>
                  <a:lnTo>
                    <a:pt x="17" y="234"/>
                  </a:lnTo>
                  <a:lnTo>
                    <a:pt x="20" y="230"/>
                  </a:lnTo>
                  <a:lnTo>
                    <a:pt x="24" y="225"/>
                  </a:lnTo>
                  <a:lnTo>
                    <a:pt x="29" y="220"/>
                  </a:lnTo>
                  <a:lnTo>
                    <a:pt x="32" y="216"/>
                  </a:lnTo>
                  <a:lnTo>
                    <a:pt x="37" y="210"/>
                  </a:lnTo>
                  <a:lnTo>
                    <a:pt x="40" y="205"/>
                  </a:lnTo>
                  <a:lnTo>
                    <a:pt x="43" y="201"/>
                  </a:lnTo>
                  <a:lnTo>
                    <a:pt x="46" y="195"/>
                  </a:lnTo>
                  <a:lnTo>
                    <a:pt x="51" y="190"/>
                  </a:lnTo>
                  <a:lnTo>
                    <a:pt x="58" y="186"/>
                  </a:lnTo>
                  <a:lnTo>
                    <a:pt x="65" y="184"/>
                  </a:lnTo>
                  <a:lnTo>
                    <a:pt x="73" y="184"/>
                  </a:lnTo>
                  <a:lnTo>
                    <a:pt x="82" y="186"/>
                  </a:lnTo>
                  <a:lnTo>
                    <a:pt x="91" y="187"/>
                  </a:lnTo>
                  <a:lnTo>
                    <a:pt x="100" y="191"/>
                  </a:lnTo>
                  <a:lnTo>
                    <a:pt x="109" y="195"/>
                  </a:lnTo>
                  <a:lnTo>
                    <a:pt x="114" y="199"/>
                  </a:lnTo>
                  <a:lnTo>
                    <a:pt x="120" y="205"/>
                  </a:lnTo>
                  <a:lnTo>
                    <a:pt x="124" y="210"/>
                  </a:lnTo>
                  <a:lnTo>
                    <a:pt x="130" y="216"/>
                  </a:lnTo>
                  <a:lnTo>
                    <a:pt x="136" y="222"/>
                  </a:lnTo>
                  <a:lnTo>
                    <a:pt x="143" y="228"/>
                  </a:lnTo>
                  <a:lnTo>
                    <a:pt x="150" y="233"/>
                  </a:lnTo>
                  <a:lnTo>
                    <a:pt x="160" y="237"/>
                  </a:lnTo>
                  <a:lnTo>
                    <a:pt x="166" y="236"/>
                  </a:lnTo>
                  <a:lnTo>
                    <a:pt x="173" y="234"/>
                  </a:lnTo>
                  <a:lnTo>
                    <a:pt x="179" y="232"/>
                  </a:lnTo>
                  <a:lnTo>
                    <a:pt x="186" y="230"/>
                  </a:lnTo>
                  <a:lnTo>
                    <a:pt x="193" y="228"/>
                  </a:lnTo>
                  <a:lnTo>
                    <a:pt x="200" y="225"/>
                  </a:lnTo>
                  <a:lnTo>
                    <a:pt x="207" y="223"/>
                  </a:lnTo>
                  <a:lnTo>
                    <a:pt x="215" y="220"/>
                  </a:lnTo>
                  <a:lnTo>
                    <a:pt x="218" y="213"/>
                  </a:lnTo>
                  <a:lnTo>
                    <a:pt x="224" y="205"/>
                  </a:lnTo>
                  <a:lnTo>
                    <a:pt x="230" y="198"/>
                  </a:lnTo>
                  <a:lnTo>
                    <a:pt x="235" y="190"/>
                  </a:lnTo>
                  <a:lnTo>
                    <a:pt x="239" y="182"/>
                  </a:lnTo>
                  <a:lnTo>
                    <a:pt x="242" y="174"/>
                  </a:lnTo>
                  <a:lnTo>
                    <a:pt x="242" y="165"/>
                  </a:lnTo>
                  <a:lnTo>
                    <a:pt x="238" y="156"/>
                  </a:lnTo>
                  <a:lnTo>
                    <a:pt x="235" y="151"/>
                  </a:lnTo>
                  <a:lnTo>
                    <a:pt x="230" y="147"/>
                  </a:lnTo>
                  <a:lnTo>
                    <a:pt x="226" y="143"/>
                  </a:lnTo>
                  <a:lnTo>
                    <a:pt x="220" y="140"/>
                  </a:lnTo>
                  <a:lnTo>
                    <a:pt x="215" y="136"/>
                  </a:lnTo>
                  <a:lnTo>
                    <a:pt x="209" y="134"/>
                  </a:lnTo>
                  <a:lnTo>
                    <a:pt x="203" y="132"/>
                  </a:lnTo>
                  <a:lnTo>
                    <a:pt x="196" y="129"/>
                  </a:lnTo>
                  <a:lnTo>
                    <a:pt x="189" y="127"/>
                  </a:lnTo>
                  <a:lnTo>
                    <a:pt x="183" y="125"/>
                  </a:lnTo>
                  <a:lnTo>
                    <a:pt x="176" y="122"/>
                  </a:lnTo>
                  <a:lnTo>
                    <a:pt x="170" y="121"/>
                  </a:lnTo>
                  <a:lnTo>
                    <a:pt x="164" y="117"/>
                  </a:lnTo>
                  <a:lnTo>
                    <a:pt x="158" y="114"/>
                  </a:lnTo>
                  <a:lnTo>
                    <a:pt x="153" y="111"/>
                  </a:lnTo>
                  <a:lnTo>
                    <a:pt x="148" y="106"/>
                  </a:lnTo>
                  <a:lnTo>
                    <a:pt x="143" y="98"/>
                  </a:lnTo>
                  <a:lnTo>
                    <a:pt x="142" y="90"/>
                  </a:lnTo>
                  <a:lnTo>
                    <a:pt x="142" y="80"/>
                  </a:lnTo>
                  <a:lnTo>
                    <a:pt x="145" y="72"/>
                  </a:lnTo>
                  <a:lnTo>
                    <a:pt x="149" y="64"/>
                  </a:lnTo>
                  <a:lnTo>
                    <a:pt x="156" y="57"/>
                  </a:lnTo>
                  <a:lnTo>
                    <a:pt x="163" y="50"/>
                  </a:lnTo>
                  <a:lnTo>
                    <a:pt x="172" y="46"/>
                  </a:lnTo>
                  <a:lnTo>
                    <a:pt x="177" y="43"/>
                  </a:lnTo>
                  <a:lnTo>
                    <a:pt x="183" y="39"/>
                  </a:lnTo>
                  <a:lnTo>
                    <a:pt x="187" y="36"/>
                  </a:lnTo>
                  <a:lnTo>
                    <a:pt x="193" y="31"/>
                  </a:lnTo>
                  <a:lnTo>
                    <a:pt x="199" y="27"/>
                  </a:lnTo>
                  <a:lnTo>
                    <a:pt x="205" y="23"/>
                  </a:lnTo>
                  <a:lnTo>
                    <a:pt x="211" y="18"/>
                  </a:lnTo>
                  <a:lnTo>
                    <a:pt x="218" y="14"/>
                  </a:lnTo>
                  <a:lnTo>
                    <a:pt x="226" y="18"/>
                  </a:lnTo>
                  <a:lnTo>
                    <a:pt x="235" y="22"/>
                  </a:lnTo>
                  <a:lnTo>
                    <a:pt x="243" y="28"/>
                  </a:lnTo>
                  <a:lnTo>
                    <a:pt x="251" y="34"/>
                  </a:lnTo>
                  <a:lnTo>
                    <a:pt x="259" y="40"/>
                  </a:lnTo>
                  <a:lnTo>
                    <a:pt x="267" y="47"/>
                  </a:lnTo>
                  <a:lnTo>
                    <a:pt x="277" y="54"/>
                  </a:lnTo>
                  <a:lnTo>
                    <a:pt x="286" y="60"/>
                  </a:lnTo>
                  <a:lnTo>
                    <a:pt x="294" y="65"/>
                  </a:lnTo>
                  <a:lnTo>
                    <a:pt x="304" y="69"/>
                  </a:lnTo>
                  <a:lnTo>
                    <a:pt x="314" y="72"/>
                  </a:lnTo>
                  <a:lnTo>
                    <a:pt x="324" y="75"/>
                  </a:lnTo>
                  <a:lnTo>
                    <a:pt x="334" y="74"/>
                  </a:lnTo>
                  <a:lnTo>
                    <a:pt x="344" y="72"/>
                  </a:lnTo>
                  <a:lnTo>
                    <a:pt x="355" y="68"/>
                  </a:lnTo>
                  <a:lnTo>
                    <a:pt x="367" y="60"/>
                  </a:lnTo>
                  <a:lnTo>
                    <a:pt x="373" y="54"/>
                  </a:lnTo>
                  <a:lnTo>
                    <a:pt x="378" y="46"/>
                  </a:lnTo>
                  <a:lnTo>
                    <a:pt x="382" y="36"/>
                  </a:lnTo>
                  <a:lnTo>
                    <a:pt x="387" y="27"/>
                  </a:lnTo>
                  <a:lnTo>
                    <a:pt x="393" y="18"/>
                  </a:lnTo>
                  <a:lnTo>
                    <a:pt x="401" y="10"/>
                  </a:lnTo>
                  <a:lnTo>
                    <a:pt x="411" y="3"/>
                  </a:lnTo>
                  <a:lnTo>
                    <a:pt x="422" y="0"/>
                  </a:lnTo>
                  <a:lnTo>
                    <a:pt x="432" y="3"/>
                  </a:lnTo>
                  <a:lnTo>
                    <a:pt x="442" y="6"/>
                  </a:lnTo>
                  <a:lnTo>
                    <a:pt x="453" y="10"/>
                  </a:lnTo>
                  <a:lnTo>
                    <a:pt x="463" y="15"/>
                  </a:lnTo>
                  <a:lnTo>
                    <a:pt x="472" y="21"/>
                  </a:lnTo>
                  <a:lnTo>
                    <a:pt x="479" y="28"/>
                  </a:lnTo>
                  <a:lnTo>
                    <a:pt x="486" y="36"/>
                  </a:lnTo>
                  <a:lnTo>
                    <a:pt x="492" y="46"/>
                  </a:lnTo>
                  <a:lnTo>
                    <a:pt x="493" y="54"/>
                  </a:lnTo>
                  <a:lnTo>
                    <a:pt x="492" y="61"/>
                  </a:lnTo>
                  <a:lnTo>
                    <a:pt x="489" y="68"/>
                  </a:lnTo>
                  <a:lnTo>
                    <a:pt x="485" y="73"/>
                  </a:lnTo>
                  <a:lnTo>
                    <a:pt x="479" y="79"/>
                  </a:lnTo>
                  <a:lnTo>
                    <a:pt x="473" y="83"/>
                  </a:lnTo>
                  <a:lnTo>
                    <a:pt x="466" y="88"/>
                  </a:lnTo>
                  <a:lnTo>
                    <a:pt x="458" y="93"/>
                  </a:lnTo>
                  <a:lnTo>
                    <a:pt x="451" y="97"/>
                  </a:lnTo>
                  <a:lnTo>
                    <a:pt x="443" y="101"/>
                  </a:lnTo>
                  <a:lnTo>
                    <a:pt x="437" y="107"/>
                  </a:lnTo>
                  <a:lnTo>
                    <a:pt x="431" y="112"/>
                  </a:lnTo>
                  <a:lnTo>
                    <a:pt x="427" y="118"/>
                  </a:lnTo>
                  <a:lnTo>
                    <a:pt x="423" y="125"/>
                  </a:lnTo>
                  <a:lnTo>
                    <a:pt x="422" y="133"/>
                  </a:lnTo>
                  <a:lnTo>
                    <a:pt x="422" y="142"/>
                  </a:lnTo>
                  <a:lnTo>
                    <a:pt x="511" y="227"/>
                  </a:lnTo>
                  <a:lnTo>
                    <a:pt x="429" y="316"/>
                  </a:lnTo>
                  <a:lnTo>
                    <a:pt x="419" y="317"/>
                  </a:lnTo>
                  <a:lnTo>
                    <a:pt x="411" y="315"/>
                  </a:lnTo>
                  <a:lnTo>
                    <a:pt x="402" y="312"/>
                  </a:lnTo>
                  <a:lnTo>
                    <a:pt x="395" y="308"/>
                  </a:lnTo>
                  <a:lnTo>
                    <a:pt x="388" y="302"/>
                  </a:lnTo>
                  <a:lnTo>
                    <a:pt x="382" y="295"/>
                  </a:lnTo>
                  <a:lnTo>
                    <a:pt x="376" y="288"/>
                  </a:lnTo>
                  <a:lnTo>
                    <a:pt x="370" y="281"/>
                  </a:lnTo>
                  <a:lnTo>
                    <a:pt x="364" y="273"/>
                  </a:lnTo>
                  <a:lnTo>
                    <a:pt x="358" y="266"/>
                  </a:lnTo>
                  <a:lnTo>
                    <a:pt x="351" y="260"/>
                  </a:lnTo>
                  <a:lnTo>
                    <a:pt x="344" y="255"/>
                  </a:lnTo>
                  <a:lnTo>
                    <a:pt x="336" y="250"/>
                  </a:lnTo>
                  <a:lnTo>
                    <a:pt x="327" y="248"/>
                  </a:lnTo>
                  <a:lnTo>
                    <a:pt x="317" y="247"/>
                  </a:lnTo>
                  <a:lnTo>
                    <a:pt x="305" y="248"/>
                  </a:lnTo>
                  <a:lnTo>
                    <a:pt x="299" y="252"/>
                  </a:lnTo>
                  <a:lnTo>
                    <a:pt x="293" y="255"/>
                  </a:lnTo>
                  <a:lnTo>
                    <a:pt x="287" y="260"/>
                  </a:lnTo>
                  <a:lnTo>
                    <a:pt x="281" y="265"/>
                  </a:lnTo>
                  <a:lnTo>
                    <a:pt x="275" y="270"/>
                  </a:lnTo>
                  <a:lnTo>
                    <a:pt x="270" y="275"/>
                  </a:lnTo>
                  <a:lnTo>
                    <a:pt x="265" y="281"/>
                  </a:lnTo>
                  <a:lnTo>
                    <a:pt x="260" y="288"/>
                  </a:lnTo>
                  <a:lnTo>
                    <a:pt x="255" y="294"/>
                  </a:lnTo>
                  <a:lnTo>
                    <a:pt x="251" y="300"/>
                  </a:lnTo>
                  <a:lnTo>
                    <a:pt x="247" y="308"/>
                  </a:lnTo>
                  <a:lnTo>
                    <a:pt x="244" y="315"/>
                  </a:lnTo>
                  <a:lnTo>
                    <a:pt x="242" y="323"/>
                  </a:lnTo>
                  <a:lnTo>
                    <a:pt x="239" y="331"/>
                  </a:lnTo>
                  <a:lnTo>
                    <a:pt x="238" y="339"/>
                  </a:lnTo>
                  <a:lnTo>
                    <a:pt x="238" y="348"/>
                  </a:lnTo>
                  <a:lnTo>
                    <a:pt x="241" y="353"/>
                  </a:lnTo>
                  <a:lnTo>
                    <a:pt x="244" y="356"/>
                  </a:lnTo>
                  <a:lnTo>
                    <a:pt x="248" y="360"/>
                  </a:lnTo>
                  <a:lnTo>
                    <a:pt x="252" y="362"/>
                  </a:lnTo>
                  <a:lnTo>
                    <a:pt x="257" y="364"/>
                  </a:lnTo>
                  <a:lnTo>
                    <a:pt x="262" y="366"/>
                  </a:lnTo>
                  <a:lnTo>
                    <a:pt x="267" y="367"/>
                  </a:lnTo>
                  <a:lnTo>
                    <a:pt x="274" y="368"/>
                  </a:lnTo>
                  <a:lnTo>
                    <a:pt x="279" y="368"/>
                  </a:lnTo>
                  <a:lnTo>
                    <a:pt x="285" y="369"/>
                  </a:lnTo>
                  <a:lnTo>
                    <a:pt x="292" y="370"/>
                  </a:lnTo>
                  <a:lnTo>
                    <a:pt x="298" y="370"/>
                  </a:lnTo>
                  <a:lnTo>
                    <a:pt x="304" y="370"/>
                  </a:lnTo>
                  <a:lnTo>
                    <a:pt x="309" y="371"/>
                  </a:lnTo>
                  <a:lnTo>
                    <a:pt x="315" y="371"/>
                  </a:lnTo>
                  <a:lnTo>
                    <a:pt x="320" y="373"/>
                  </a:lnTo>
                  <a:lnTo>
                    <a:pt x="330" y="376"/>
                  </a:lnTo>
                  <a:lnTo>
                    <a:pt x="337" y="382"/>
                  </a:lnTo>
                  <a:lnTo>
                    <a:pt x="344" y="389"/>
                  </a:lnTo>
                  <a:lnTo>
                    <a:pt x="349" y="398"/>
                  </a:lnTo>
                  <a:lnTo>
                    <a:pt x="353" y="407"/>
                  </a:lnTo>
                  <a:lnTo>
                    <a:pt x="355" y="417"/>
                  </a:lnTo>
                  <a:lnTo>
                    <a:pt x="356" y="427"/>
                  </a:lnTo>
                  <a:lnTo>
                    <a:pt x="355" y="436"/>
                  </a:lnTo>
                  <a:lnTo>
                    <a:pt x="352" y="443"/>
                  </a:lnTo>
                  <a:lnTo>
                    <a:pt x="348" y="448"/>
                  </a:lnTo>
                  <a:lnTo>
                    <a:pt x="343" y="453"/>
                  </a:lnTo>
                  <a:lnTo>
                    <a:pt x="339" y="458"/>
                  </a:lnTo>
                  <a:lnTo>
                    <a:pt x="334" y="462"/>
                  </a:lnTo>
                  <a:lnTo>
                    <a:pt x="330" y="468"/>
                  </a:lnTo>
                  <a:lnTo>
                    <a:pt x="324" y="473"/>
                  </a:lnTo>
                  <a:lnTo>
                    <a:pt x="320" y="479"/>
                  </a:lnTo>
                  <a:lnTo>
                    <a:pt x="311" y="479"/>
                  </a:lnTo>
                  <a:lnTo>
                    <a:pt x="304" y="477"/>
                  </a:lnTo>
                  <a:lnTo>
                    <a:pt x="295" y="474"/>
                  </a:lnTo>
                  <a:lnTo>
                    <a:pt x="286" y="470"/>
                  </a:lnTo>
                  <a:lnTo>
                    <a:pt x="278" y="465"/>
                  </a:lnTo>
                  <a:lnTo>
                    <a:pt x="268" y="461"/>
                  </a:lnTo>
                  <a:lnTo>
                    <a:pt x="259" y="455"/>
                  </a:lnTo>
                  <a:lnTo>
                    <a:pt x="250" y="450"/>
                  </a:lnTo>
                  <a:lnTo>
                    <a:pt x="241" y="445"/>
                  </a:lnTo>
                  <a:lnTo>
                    <a:pt x="231" y="441"/>
                  </a:lnTo>
                  <a:lnTo>
                    <a:pt x="222" y="437"/>
                  </a:lnTo>
                  <a:lnTo>
                    <a:pt x="211" y="435"/>
                  </a:lnTo>
                  <a:lnTo>
                    <a:pt x="202" y="432"/>
                  </a:lnTo>
                  <a:lnTo>
                    <a:pt x="193" y="432"/>
                  </a:lnTo>
                  <a:lnTo>
                    <a:pt x="182" y="433"/>
                  </a:lnTo>
                  <a:lnTo>
                    <a:pt x="172" y="436"/>
                  </a:lnTo>
                  <a:lnTo>
                    <a:pt x="98" y="508"/>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2063" name="Freeform 15"/>
            <p:cNvSpPr>
              <a:spLocks/>
            </p:cNvSpPr>
            <p:nvPr/>
          </p:nvSpPr>
          <p:spPr bwMode="grayWhite">
            <a:xfrm>
              <a:off x="705" y="3827"/>
              <a:ext cx="513" cy="493"/>
            </a:xfrm>
            <a:custGeom>
              <a:avLst/>
              <a:gdLst>
                <a:gd name="T0" fmla="*/ 111 w 513"/>
                <a:gd name="T1" fmla="*/ 481 h 493"/>
                <a:gd name="T2" fmla="*/ 85 w 513"/>
                <a:gd name="T3" fmla="*/ 463 h 493"/>
                <a:gd name="T4" fmla="*/ 64 w 513"/>
                <a:gd name="T5" fmla="*/ 433 h 493"/>
                <a:gd name="T6" fmla="*/ 0 w 513"/>
                <a:gd name="T7" fmla="*/ 275 h 493"/>
                <a:gd name="T8" fmla="*/ 3 w 513"/>
                <a:gd name="T9" fmla="*/ 259 h 493"/>
                <a:gd name="T10" fmla="*/ 10 w 513"/>
                <a:gd name="T11" fmla="*/ 240 h 493"/>
                <a:gd name="T12" fmla="*/ 21 w 513"/>
                <a:gd name="T13" fmla="*/ 222 h 493"/>
                <a:gd name="T14" fmla="*/ 35 w 513"/>
                <a:gd name="T15" fmla="*/ 205 h 493"/>
                <a:gd name="T16" fmla="*/ 49 w 513"/>
                <a:gd name="T17" fmla="*/ 193 h 493"/>
                <a:gd name="T18" fmla="*/ 81 w 513"/>
                <a:gd name="T19" fmla="*/ 193 h 493"/>
                <a:gd name="T20" fmla="*/ 112 w 513"/>
                <a:gd name="T21" fmla="*/ 205 h 493"/>
                <a:gd name="T22" fmla="*/ 142 w 513"/>
                <a:gd name="T23" fmla="*/ 220 h 493"/>
                <a:gd name="T24" fmla="*/ 169 w 513"/>
                <a:gd name="T25" fmla="*/ 226 h 493"/>
                <a:gd name="T26" fmla="*/ 194 w 513"/>
                <a:gd name="T27" fmla="*/ 211 h 493"/>
                <a:gd name="T28" fmla="*/ 212 w 513"/>
                <a:gd name="T29" fmla="*/ 183 h 493"/>
                <a:gd name="T30" fmla="*/ 222 w 513"/>
                <a:gd name="T31" fmla="*/ 156 h 493"/>
                <a:gd name="T32" fmla="*/ 213 w 513"/>
                <a:gd name="T33" fmla="*/ 128 h 493"/>
                <a:gd name="T34" fmla="*/ 198 w 513"/>
                <a:gd name="T35" fmla="*/ 115 h 493"/>
                <a:gd name="T36" fmla="*/ 178 w 513"/>
                <a:gd name="T37" fmla="*/ 105 h 493"/>
                <a:gd name="T38" fmla="*/ 158 w 513"/>
                <a:gd name="T39" fmla="*/ 95 h 493"/>
                <a:gd name="T40" fmla="*/ 142 w 513"/>
                <a:gd name="T41" fmla="*/ 81 h 493"/>
                <a:gd name="T42" fmla="*/ 137 w 513"/>
                <a:gd name="T43" fmla="*/ 60 h 493"/>
                <a:gd name="T44" fmla="*/ 146 w 513"/>
                <a:gd name="T45" fmla="*/ 38 h 493"/>
                <a:gd name="T46" fmla="*/ 160 w 513"/>
                <a:gd name="T47" fmla="*/ 20 h 493"/>
                <a:gd name="T48" fmla="*/ 176 w 513"/>
                <a:gd name="T49" fmla="*/ 0 h 493"/>
                <a:gd name="T50" fmla="*/ 198 w 513"/>
                <a:gd name="T51" fmla="*/ 15 h 493"/>
                <a:gd name="T52" fmla="*/ 224 w 513"/>
                <a:gd name="T53" fmla="*/ 26 h 493"/>
                <a:gd name="T54" fmla="*/ 251 w 513"/>
                <a:gd name="T55" fmla="*/ 34 h 493"/>
                <a:gd name="T56" fmla="*/ 279 w 513"/>
                <a:gd name="T57" fmla="*/ 38 h 493"/>
                <a:gd name="T58" fmla="*/ 307 w 513"/>
                <a:gd name="T59" fmla="*/ 37 h 493"/>
                <a:gd name="T60" fmla="*/ 285 w 513"/>
                <a:gd name="T61" fmla="*/ 123 h 493"/>
                <a:gd name="T62" fmla="*/ 295 w 513"/>
                <a:gd name="T63" fmla="*/ 131 h 493"/>
                <a:gd name="T64" fmla="*/ 308 w 513"/>
                <a:gd name="T65" fmla="*/ 140 h 493"/>
                <a:gd name="T66" fmla="*/ 337 w 513"/>
                <a:gd name="T67" fmla="*/ 134 h 493"/>
                <a:gd name="T68" fmla="*/ 357 w 513"/>
                <a:gd name="T69" fmla="*/ 101 h 493"/>
                <a:gd name="T70" fmla="*/ 382 w 513"/>
                <a:gd name="T71" fmla="*/ 69 h 493"/>
                <a:gd name="T72" fmla="*/ 395 w 513"/>
                <a:gd name="T73" fmla="*/ 94 h 493"/>
                <a:gd name="T74" fmla="*/ 416 w 513"/>
                <a:gd name="T75" fmla="*/ 117 h 493"/>
                <a:gd name="T76" fmla="*/ 441 w 513"/>
                <a:gd name="T77" fmla="*/ 137 h 493"/>
                <a:gd name="T78" fmla="*/ 469 w 513"/>
                <a:gd name="T79" fmla="*/ 154 h 493"/>
                <a:gd name="T80" fmla="*/ 501 w 513"/>
                <a:gd name="T81" fmla="*/ 170 h 493"/>
                <a:gd name="T82" fmla="*/ 431 w 513"/>
                <a:gd name="T83" fmla="*/ 287 h 493"/>
                <a:gd name="T84" fmla="*/ 316 w 513"/>
                <a:gd name="T85" fmla="*/ 222 h 493"/>
                <a:gd name="T86" fmla="*/ 299 w 513"/>
                <a:gd name="T87" fmla="*/ 240 h 493"/>
                <a:gd name="T88" fmla="*/ 283 w 513"/>
                <a:gd name="T89" fmla="*/ 261 h 493"/>
                <a:gd name="T90" fmla="*/ 271 w 513"/>
                <a:gd name="T91" fmla="*/ 284 h 493"/>
                <a:gd name="T92" fmla="*/ 262 w 513"/>
                <a:gd name="T93" fmla="*/ 308 h 493"/>
                <a:gd name="T94" fmla="*/ 265 w 513"/>
                <a:gd name="T95" fmla="*/ 334 h 493"/>
                <a:gd name="T96" fmla="*/ 290 w 513"/>
                <a:gd name="T97" fmla="*/ 351 h 493"/>
                <a:gd name="T98" fmla="*/ 325 w 513"/>
                <a:gd name="T99" fmla="*/ 356 h 493"/>
                <a:gd name="T100" fmla="*/ 360 w 513"/>
                <a:gd name="T101" fmla="*/ 359 h 493"/>
                <a:gd name="T102" fmla="*/ 388 w 513"/>
                <a:gd name="T103" fmla="*/ 370 h 493"/>
                <a:gd name="T104" fmla="*/ 400 w 513"/>
                <a:gd name="T105" fmla="*/ 401 h 493"/>
                <a:gd name="T106" fmla="*/ 202 w 513"/>
                <a:gd name="T107" fmla="*/ 404 h 493"/>
                <a:gd name="T108" fmla="*/ 162 w 513"/>
                <a:gd name="T109" fmla="*/ 479 h 493"/>
                <a:gd name="T110" fmla="*/ 150 w 513"/>
                <a:gd name="T111" fmla="*/ 484 h 493"/>
                <a:gd name="T112" fmla="*/ 138 w 513"/>
                <a:gd name="T113" fmla="*/ 492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513" h="493">
                  <a:moveTo>
                    <a:pt x="130" y="492"/>
                  </a:moveTo>
                  <a:lnTo>
                    <a:pt x="120" y="486"/>
                  </a:lnTo>
                  <a:lnTo>
                    <a:pt x="111" y="481"/>
                  </a:lnTo>
                  <a:lnTo>
                    <a:pt x="101" y="475"/>
                  </a:lnTo>
                  <a:lnTo>
                    <a:pt x="93" y="469"/>
                  </a:lnTo>
                  <a:lnTo>
                    <a:pt x="85" y="463"/>
                  </a:lnTo>
                  <a:lnTo>
                    <a:pt x="78" y="454"/>
                  </a:lnTo>
                  <a:lnTo>
                    <a:pt x="71" y="444"/>
                  </a:lnTo>
                  <a:lnTo>
                    <a:pt x="64" y="433"/>
                  </a:lnTo>
                  <a:lnTo>
                    <a:pt x="111" y="353"/>
                  </a:lnTo>
                  <a:lnTo>
                    <a:pt x="0" y="280"/>
                  </a:lnTo>
                  <a:lnTo>
                    <a:pt x="0" y="275"/>
                  </a:lnTo>
                  <a:lnTo>
                    <a:pt x="0" y="270"/>
                  </a:lnTo>
                  <a:lnTo>
                    <a:pt x="1" y="264"/>
                  </a:lnTo>
                  <a:lnTo>
                    <a:pt x="3" y="259"/>
                  </a:lnTo>
                  <a:lnTo>
                    <a:pt x="5" y="252"/>
                  </a:lnTo>
                  <a:lnTo>
                    <a:pt x="7" y="246"/>
                  </a:lnTo>
                  <a:lnTo>
                    <a:pt x="10" y="240"/>
                  </a:lnTo>
                  <a:lnTo>
                    <a:pt x="13" y="234"/>
                  </a:lnTo>
                  <a:lnTo>
                    <a:pt x="17" y="227"/>
                  </a:lnTo>
                  <a:lnTo>
                    <a:pt x="21" y="222"/>
                  </a:lnTo>
                  <a:lnTo>
                    <a:pt x="26" y="216"/>
                  </a:lnTo>
                  <a:lnTo>
                    <a:pt x="30" y="211"/>
                  </a:lnTo>
                  <a:lnTo>
                    <a:pt x="35" y="205"/>
                  </a:lnTo>
                  <a:lnTo>
                    <a:pt x="40" y="201"/>
                  </a:lnTo>
                  <a:lnTo>
                    <a:pt x="44" y="196"/>
                  </a:lnTo>
                  <a:lnTo>
                    <a:pt x="49" y="193"/>
                  </a:lnTo>
                  <a:lnTo>
                    <a:pt x="60" y="191"/>
                  </a:lnTo>
                  <a:lnTo>
                    <a:pt x="70" y="191"/>
                  </a:lnTo>
                  <a:lnTo>
                    <a:pt x="81" y="193"/>
                  </a:lnTo>
                  <a:lnTo>
                    <a:pt x="92" y="196"/>
                  </a:lnTo>
                  <a:lnTo>
                    <a:pt x="102" y="201"/>
                  </a:lnTo>
                  <a:lnTo>
                    <a:pt x="112" y="205"/>
                  </a:lnTo>
                  <a:lnTo>
                    <a:pt x="122" y="211"/>
                  </a:lnTo>
                  <a:lnTo>
                    <a:pt x="132" y="216"/>
                  </a:lnTo>
                  <a:lnTo>
                    <a:pt x="142" y="220"/>
                  </a:lnTo>
                  <a:lnTo>
                    <a:pt x="150" y="223"/>
                  </a:lnTo>
                  <a:lnTo>
                    <a:pt x="160" y="226"/>
                  </a:lnTo>
                  <a:lnTo>
                    <a:pt x="169" y="226"/>
                  </a:lnTo>
                  <a:lnTo>
                    <a:pt x="178" y="223"/>
                  </a:lnTo>
                  <a:lnTo>
                    <a:pt x="186" y="219"/>
                  </a:lnTo>
                  <a:lnTo>
                    <a:pt x="194" y="211"/>
                  </a:lnTo>
                  <a:lnTo>
                    <a:pt x="202" y="200"/>
                  </a:lnTo>
                  <a:lnTo>
                    <a:pt x="207" y="192"/>
                  </a:lnTo>
                  <a:lnTo>
                    <a:pt x="212" y="183"/>
                  </a:lnTo>
                  <a:lnTo>
                    <a:pt x="216" y="174"/>
                  </a:lnTo>
                  <a:lnTo>
                    <a:pt x="219" y="165"/>
                  </a:lnTo>
                  <a:lnTo>
                    <a:pt x="222" y="156"/>
                  </a:lnTo>
                  <a:lnTo>
                    <a:pt x="222" y="146"/>
                  </a:lnTo>
                  <a:lnTo>
                    <a:pt x="219" y="138"/>
                  </a:lnTo>
                  <a:lnTo>
                    <a:pt x="213" y="128"/>
                  </a:lnTo>
                  <a:lnTo>
                    <a:pt x="210" y="123"/>
                  </a:lnTo>
                  <a:lnTo>
                    <a:pt x="204" y="119"/>
                  </a:lnTo>
                  <a:lnTo>
                    <a:pt x="198" y="115"/>
                  </a:lnTo>
                  <a:lnTo>
                    <a:pt x="192" y="112"/>
                  </a:lnTo>
                  <a:lnTo>
                    <a:pt x="186" y="109"/>
                  </a:lnTo>
                  <a:lnTo>
                    <a:pt x="178" y="105"/>
                  </a:lnTo>
                  <a:lnTo>
                    <a:pt x="171" y="102"/>
                  </a:lnTo>
                  <a:lnTo>
                    <a:pt x="165" y="98"/>
                  </a:lnTo>
                  <a:lnTo>
                    <a:pt x="158" y="95"/>
                  </a:lnTo>
                  <a:lnTo>
                    <a:pt x="152" y="91"/>
                  </a:lnTo>
                  <a:lnTo>
                    <a:pt x="146" y="86"/>
                  </a:lnTo>
                  <a:lnTo>
                    <a:pt x="142" y="81"/>
                  </a:lnTo>
                  <a:lnTo>
                    <a:pt x="139" y="74"/>
                  </a:lnTo>
                  <a:lnTo>
                    <a:pt x="137" y="68"/>
                  </a:lnTo>
                  <a:lnTo>
                    <a:pt x="137" y="60"/>
                  </a:lnTo>
                  <a:lnTo>
                    <a:pt x="138" y="51"/>
                  </a:lnTo>
                  <a:lnTo>
                    <a:pt x="142" y="44"/>
                  </a:lnTo>
                  <a:lnTo>
                    <a:pt x="146" y="38"/>
                  </a:lnTo>
                  <a:lnTo>
                    <a:pt x="150" y="32"/>
                  </a:lnTo>
                  <a:lnTo>
                    <a:pt x="155" y="26"/>
                  </a:lnTo>
                  <a:lnTo>
                    <a:pt x="160" y="20"/>
                  </a:lnTo>
                  <a:lnTo>
                    <a:pt x="165" y="14"/>
                  </a:lnTo>
                  <a:lnTo>
                    <a:pt x="170" y="8"/>
                  </a:lnTo>
                  <a:lnTo>
                    <a:pt x="176" y="0"/>
                  </a:lnTo>
                  <a:lnTo>
                    <a:pt x="183" y="5"/>
                  </a:lnTo>
                  <a:lnTo>
                    <a:pt x="191" y="10"/>
                  </a:lnTo>
                  <a:lnTo>
                    <a:pt x="198" y="15"/>
                  </a:lnTo>
                  <a:lnTo>
                    <a:pt x="207" y="19"/>
                  </a:lnTo>
                  <a:lnTo>
                    <a:pt x="215" y="23"/>
                  </a:lnTo>
                  <a:lnTo>
                    <a:pt x="224" y="26"/>
                  </a:lnTo>
                  <a:lnTo>
                    <a:pt x="233" y="29"/>
                  </a:lnTo>
                  <a:lnTo>
                    <a:pt x="242" y="32"/>
                  </a:lnTo>
                  <a:lnTo>
                    <a:pt x="251" y="34"/>
                  </a:lnTo>
                  <a:lnTo>
                    <a:pt x="261" y="36"/>
                  </a:lnTo>
                  <a:lnTo>
                    <a:pt x="270" y="37"/>
                  </a:lnTo>
                  <a:lnTo>
                    <a:pt x="279" y="38"/>
                  </a:lnTo>
                  <a:lnTo>
                    <a:pt x="288" y="38"/>
                  </a:lnTo>
                  <a:lnTo>
                    <a:pt x="298" y="38"/>
                  </a:lnTo>
                  <a:lnTo>
                    <a:pt x="307" y="37"/>
                  </a:lnTo>
                  <a:lnTo>
                    <a:pt x="316" y="36"/>
                  </a:lnTo>
                  <a:lnTo>
                    <a:pt x="282" y="120"/>
                  </a:lnTo>
                  <a:lnTo>
                    <a:pt x="285" y="123"/>
                  </a:lnTo>
                  <a:lnTo>
                    <a:pt x="288" y="126"/>
                  </a:lnTo>
                  <a:lnTo>
                    <a:pt x="291" y="129"/>
                  </a:lnTo>
                  <a:lnTo>
                    <a:pt x="295" y="131"/>
                  </a:lnTo>
                  <a:lnTo>
                    <a:pt x="298" y="134"/>
                  </a:lnTo>
                  <a:lnTo>
                    <a:pt x="303" y="137"/>
                  </a:lnTo>
                  <a:lnTo>
                    <a:pt x="308" y="140"/>
                  </a:lnTo>
                  <a:lnTo>
                    <a:pt x="313" y="142"/>
                  </a:lnTo>
                  <a:lnTo>
                    <a:pt x="327" y="140"/>
                  </a:lnTo>
                  <a:lnTo>
                    <a:pt x="337" y="134"/>
                  </a:lnTo>
                  <a:lnTo>
                    <a:pt x="345" y="125"/>
                  </a:lnTo>
                  <a:lnTo>
                    <a:pt x="352" y="113"/>
                  </a:lnTo>
                  <a:lnTo>
                    <a:pt x="357" y="101"/>
                  </a:lnTo>
                  <a:lnTo>
                    <a:pt x="363" y="89"/>
                  </a:lnTo>
                  <a:lnTo>
                    <a:pt x="372" y="78"/>
                  </a:lnTo>
                  <a:lnTo>
                    <a:pt x="382" y="69"/>
                  </a:lnTo>
                  <a:lnTo>
                    <a:pt x="385" y="77"/>
                  </a:lnTo>
                  <a:lnTo>
                    <a:pt x="390" y="86"/>
                  </a:lnTo>
                  <a:lnTo>
                    <a:pt x="395" y="94"/>
                  </a:lnTo>
                  <a:lnTo>
                    <a:pt x="402" y="101"/>
                  </a:lnTo>
                  <a:lnTo>
                    <a:pt x="409" y="109"/>
                  </a:lnTo>
                  <a:lnTo>
                    <a:pt x="416" y="117"/>
                  </a:lnTo>
                  <a:lnTo>
                    <a:pt x="424" y="123"/>
                  </a:lnTo>
                  <a:lnTo>
                    <a:pt x="432" y="130"/>
                  </a:lnTo>
                  <a:lnTo>
                    <a:pt x="441" y="137"/>
                  </a:lnTo>
                  <a:lnTo>
                    <a:pt x="450" y="143"/>
                  </a:lnTo>
                  <a:lnTo>
                    <a:pt x="459" y="149"/>
                  </a:lnTo>
                  <a:lnTo>
                    <a:pt x="469" y="154"/>
                  </a:lnTo>
                  <a:lnTo>
                    <a:pt x="480" y="159"/>
                  </a:lnTo>
                  <a:lnTo>
                    <a:pt x="490" y="165"/>
                  </a:lnTo>
                  <a:lnTo>
                    <a:pt x="501" y="170"/>
                  </a:lnTo>
                  <a:lnTo>
                    <a:pt x="512" y="174"/>
                  </a:lnTo>
                  <a:lnTo>
                    <a:pt x="447" y="287"/>
                  </a:lnTo>
                  <a:lnTo>
                    <a:pt x="431" y="287"/>
                  </a:lnTo>
                  <a:lnTo>
                    <a:pt x="328" y="211"/>
                  </a:lnTo>
                  <a:lnTo>
                    <a:pt x="322" y="216"/>
                  </a:lnTo>
                  <a:lnTo>
                    <a:pt x="316" y="222"/>
                  </a:lnTo>
                  <a:lnTo>
                    <a:pt x="311" y="227"/>
                  </a:lnTo>
                  <a:lnTo>
                    <a:pt x="305" y="234"/>
                  </a:lnTo>
                  <a:lnTo>
                    <a:pt x="299" y="240"/>
                  </a:lnTo>
                  <a:lnTo>
                    <a:pt x="293" y="247"/>
                  </a:lnTo>
                  <a:lnTo>
                    <a:pt x="288" y="253"/>
                  </a:lnTo>
                  <a:lnTo>
                    <a:pt x="283" y="261"/>
                  </a:lnTo>
                  <a:lnTo>
                    <a:pt x="279" y="268"/>
                  </a:lnTo>
                  <a:lnTo>
                    <a:pt x="275" y="276"/>
                  </a:lnTo>
                  <a:lnTo>
                    <a:pt x="271" y="284"/>
                  </a:lnTo>
                  <a:lnTo>
                    <a:pt x="267" y="292"/>
                  </a:lnTo>
                  <a:lnTo>
                    <a:pt x="265" y="300"/>
                  </a:lnTo>
                  <a:lnTo>
                    <a:pt x="262" y="308"/>
                  </a:lnTo>
                  <a:lnTo>
                    <a:pt x="261" y="316"/>
                  </a:lnTo>
                  <a:lnTo>
                    <a:pt x="259" y="324"/>
                  </a:lnTo>
                  <a:lnTo>
                    <a:pt x="265" y="334"/>
                  </a:lnTo>
                  <a:lnTo>
                    <a:pt x="272" y="342"/>
                  </a:lnTo>
                  <a:lnTo>
                    <a:pt x="281" y="347"/>
                  </a:lnTo>
                  <a:lnTo>
                    <a:pt x="290" y="351"/>
                  </a:lnTo>
                  <a:lnTo>
                    <a:pt x="302" y="353"/>
                  </a:lnTo>
                  <a:lnTo>
                    <a:pt x="313" y="355"/>
                  </a:lnTo>
                  <a:lnTo>
                    <a:pt x="325" y="356"/>
                  </a:lnTo>
                  <a:lnTo>
                    <a:pt x="337" y="357"/>
                  </a:lnTo>
                  <a:lnTo>
                    <a:pt x="348" y="357"/>
                  </a:lnTo>
                  <a:lnTo>
                    <a:pt x="360" y="359"/>
                  </a:lnTo>
                  <a:lnTo>
                    <a:pt x="370" y="361"/>
                  </a:lnTo>
                  <a:lnTo>
                    <a:pt x="380" y="365"/>
                  </a:lnTo>
                  <a:lnTo>
                    <a:pt x="388" y="370"/>
                  </a:lnTo>
                  <a:lnTo>
                    <a:pt x="394" y="378"/>
                  </a:lnTo>
                  <a:lnTo>
                    <a:pt x="399" y="387"/>
                  </a:lnTo>
                  <a:lnTo>
                    <a:pt x="400" y="401"/>
                  </a:lnTo>
                  <a:lnTo>
                    <a:pt x="347" y="480"/>
                  </a:lnTo>
                  <a:lnTo>
                    <a:pt x="225" y="398"/>
                  </a:lnTo>
                  <a:lnTo>
                    <a:pt x="202" y="404"/>
                  </a:lnTo>
                  <a:lnTo>
                    <a:pt x="168" y="477"/>
                  </a:lnTo>
                  <a:lnTo>
                    <a:pt x="165" y="478"/>
                  </a:lnTo>
                  <a:lnTo>
                    <a:pt x="162" y="479"/>
                  </a:lnTo>
                  <a:lnTo>
                    <a:pt x="158" y="481"/>
                  </a:lnTo>
                  <a:lnTo>
                    <a:pt x="154" y="483"/>
                  </a:lnTo>
                  <a:lnTo>
                    <a:pt x="150" y="484"/>
                  </a:lnTo>
                  <a:lnTo>
                    <a:pt x="146" y="487"/>
                  </a:lnTo>
                  <a:lnTo>
                    <a:pt x="142" y="489"/>
                  </a:lnTo>
                  <a:lnTo>
                    <a:pt x="138" y="492"/>
                  </a:lnTo>
                  <a:lnTo>
                    <a:pt x="130" y="492"/>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2064" name="Freeform 16"/>
            <p:cNvSpPr>
              <a:spLocks/>
            </p:cNvSpPr>
            <p:nvPr/>
          </p:nvSpPr>
          <p:spPr bwMode="grayWhite">
            <a:xfrm>
              <a:off x="-3" y="3739"/>
              <a:ext cx="337" cy="355"/>
            </a:xfrm>
            <a:custGeom>
              <a:avLst/>
              <a:gdLst>
                <a:gd name="T0" fmla="*/ 315 w 337"/>
                <a:gd name="T1" fmla="*/ 160 h 355"/>
                <a:gd name="T2" fmla="*/ 280 w 337"/>
                <a:gd name="T3" fmla="*/ 168 h 355"/>
                <a:gd name="T4" fmla="*/ 247 w 337"/>
                <a:gd name="T5" fmla="*/ 179 h 355"/>
                <a:gd name="T6" fmla="*/ 232 w 337"/>
                <a:gd name="T7" fmla="*/ 209 h 355"/>
                <a:gd name="T8" fmla="*/ 240 w 337"/>
                <a:gd name="T9" fmla="*/ 243 h 355"/>
                <a:gd name="T10" fmla="*/ 243 w 337"/>
                <a:gd name="T11" fmla="*/ 275 h 355"/>
                <a:gd name="T12" fmla="*/ 227 w 337"/>
                <a:gd name="T13" fmla="*/ 291 h 355"/>
                <a:gd name="T14" fmla="*/ 202 w 337"/>
                <a:gd name="T15" fmla="*/ 300 h 355"/>
                <a:gd name="T16" fmla="*/ 175 w 337"/>
                <a:gd name="T17" fmla="*/ 303 h 355"/>
                <a:gd name="T18" fmla="*/ 149 w 337"/>
                <a:gd name="T19" fmla="*/ 303 h 355"/>
                <a:gd name="T20" fmla="*/ 142 w 337"/>
                <a:gd name="T21" fmla="*/ 276 h 355"/>
                <a:gd name="T22" fmla="*/ 149 w 337"/>
                <a:gd name="T23" fmla="*/ 243 h 355"/>
                <a:gd name="T24" fmla="*/ 139 w 337"/>
                <a:gd name="T25" fmla="*/ 220 h 355"/>
                <a:gd name="T26" fmla="*/ 121 w 337"/>
                <a:gd name="T27" fmla="*/ 210 h 355"/>
                <a:gd name="T28" fmla="*/ 99 w 337"/>
                <a:gd name="T29" fmla="*/ 206 h 355"/>
                <a:gd name="T30" fmla="*/ 75 w 337"/>
                <a:gd name="T31" fmla="*/ 207 h 355"/>
                <a:gd name="T32" fmla="*/ 51 w 337"/>
                <a:gd name="T33" fmla="*/ 216 h 355"/>
                <a:gd name="T34" fmla="*/ 34 w 337"/>
                <a:gd name="T35" fmla="*/ 234 h 355"/>
                <a:gd name="T36" fmla="*/ 32 w 337"/>
                <a:gd name="T37" fmla="*/ 260 h 355"/>
                <a:gd name="T38" fmla="*/ 43 w 337"/>
                <a:gd name="T39" fmla="*/ 284 h 355"/>
                <a:gd name="T40" fmla="*/ 50 w 337"/>
                <a:gd name="T41" fmla="*/ 309 h 355"/>
                <a:gd name="T42" fmla="*/ 41 w 337"/>
                <a:gd name="T43" fmla="*/ 333 h 355"/>
                <a:gd name="T44" fmla="*/ 25 w 337"/>
                <a:gd name="T45" fmla="*/ 345 h 355"/>
                <a:gd name="T46" fmla="*/ 7 w 337"/>
                <a:gd name="T47" fmla="*/ 353 h 355"/>
                <a:gd name="T48" fmla="*/ 14 w 337"/>
                <a:gd name="T49" fmla="*/ 34 h 355"/>
                <a:gd name="T50" fmla="*/ 16 w 337"/>
                <a:gd name="T51" fmla="*/ 51 h 355"/>
                <a:gd name="T52" fmla="*/ 13 w 337"/>
                <a:gd name="T53" fmla="*/ 68 h 355"/>
                <a:gd name="T54" fmla="*/ 9 w 337"/>
                <a:gd name="T55" fmla="*/ 87 h 355"/>
                <a:gd name="T56" fmla="*/ 12 w 337"/>
                <a:gd name="T57" fmla="*/ 107 h 355"/>
                <a:gd name="T58" fmla="*/ 33 w 337"/>
                <a:gd name="T59" fmla="*/ 126 h 355"/>
                <a:gd name="T60" fmla="*/ 61 w 337"/>
                <a:gd name="T61" fmla="*/ 127 h 355"/>
                <a:gd name="T62" fmla="*/ 81 w 337"/>
                <a:gd name="T63" fmla="*/ 124 h 355"/>
                <a:gd name="T64" fmla="*/ 103 w 337"/>
                <a:gd name="T65" fmla="*/ 121 h 355"/>
                <a:gd name="T66" fmla="*/ 122 w 337"/>
                <a:gd name="T67" fmla="*/ 110 h 355"/>
                <a:gd name="T68" fmla="*/ 135 w 337"/>
                <a:gd name="T69" fmla="*/ 91 h 355"/>
                <a:gd name="T70" fmla="*/ 134 w 337"/>
                <a:gd name="T71" fmla="*/ 71 h 355"/>
                <a:gd name="T72" fmla="*/ 126 w 337"/>
                <a:gd name="T73" fmla="*/ 52 h 355"/>
                <a:gd name="T74" fmla="*/ 118 w 337"/>
                <a:gd name="T75" fmla="*/ 33 h 355"/>
                <a:gd name="T76" fmla="*/ 122 w 337"/>
                <a:gd name="T77" fmla="*/ 13 h 355"/>
                <a:gd name="T78" fmla="*/ 140 w 337"/>
                <a:gd name="T79" fmla="*/ 6 h 355"/>
                <a:gd name="T80" fmla="*/ 163 w 337"/>
                <a:gd name="T81" fmla="*/ 1 h 355"/>
                <a:gd name="T82" fmla="*/ 186 w 337"/>
                <a:gd name="T83" fmla="*/ 1 h 355"/>
                <a:gd name="T84" fmla="*/ 202 w 337"/>
                <a:gd name="T85" fmla="*/ 8 h 355"/>
                <a:gd name="T86" fmla="*/ 207 w 337"/>
                <a:gd name="T87" fmla="*/ 41 h 355"/>
                <a:gd name="T88" fmla="*/ 219 w 337"/>
                <a:gd name="T89" fmla="*/ 68 h 355"/>
                <a:gd name="T90" fmla="*/ 241 w 337"/>
                <a:gd name="T91" fmla="*/ 82 h 355"/>
                <a:gd name="T92" fmla="*/ 267 w 337"/>
                <a:gd name="T93" fmla="*/ 78 h 355"/>
                <a:gd name="T94" fmla="*/ 292 w 337"/>
                <a:gd name="T95" fmla="*/ 64 h 355"/>
                <a:gd name="T96" fmla="*/ 316 w 337"/>
                <a:gd name="T97" fmla="*/ 67 h 355"/>
                <a:gd name="T98" fmla="*/ 323 w 337"/>
                <a:gd name="T99" fmla="*/ 85 h 355"/>
                <a:gd name="T100" fmla="*/ 329 w 337"/>
                <a:gd name="T101" fmla="*/ 105 h 355"/>
                <a:gd name="T102" fmla="*/ 334 w 337"/>
                <a:gd name="T103" fmla="*/ 126 h 355"/>
                <a:gd name="T104" fmla="*/ 335 w 337"/>
                <a:gd name="T105" fmla="*/ 147 h 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37" h="355">
                  <a:moveTo>
                    <a:pt x="335" y="147"/>
                  </a:moveTo>
                  <a:lnTo>
                    <a:pt x="329" y="153"/>
                  </a:lnTo>
                  <a:lnTo>
                    <a:pt x="323" y="158"/>
                  </a:lnTo>
                  <a:lnTo>
                    <a:pt x="315" y="160"/>
                  </a:lnTo>
                  <a:lnTo>
                    <a:pt x="306" y="163"/>
                  </a:lnTo>
                  <a:lnTo>
                    <a:pt x="297" y="165"/>
                  </a:lnTo>
                  <a:lnTo>
                    <a:pt x="288" y="167"/>
                  </a:lnTo>
                  <a:lnTo>
                    <a:pt x="280" y="168"/>
                  </a:lnTo>
                  <a:lnTo>
                    <a:pt x="270" y="170"/>
                  </a:lnTo>
                  <a:lnTo>
                    <a:pt x="261" y="172"/>
                  </a:lnTo>
                  <a:lnTo>
                    <a:pt x="254" y="175"/>
                  </a:lnTo>
                  <a:lnTo>
                    <a:pt x="247" y="179"/>
                  </a:lnTo>
                  <a:lnTo>
                    <a:pt x="242" y="183"/>
                  </a:lnTo>
                  <a:lnTo>
                    <a:pt x="237" y="191"/>
                  </a:lnTo>
                  <a:lnTo>
                    <a:pt x="233" y="199"/>
                  </a:lnTo>
                  <a:lnTo>
                    <a:pt x="232" y="209"/>
                  </a:lnTo>
                  <a:lnTo>
                    <a:pt x="233" y="222"/>
                  </a:lnTo>
                  <a:lnTo>
                    <a:pt x="236" y="229"/>
                  </a:lnTo>
                  <a:lnTo>
                    <a:pt x="239" y="237"/>
                  </a:lnTo>
                  <a:lnTo>
                    <a:pt x="240" y="243"/>
                  </a:lnTo>
                  <a:lnTo>
                    <a:pt x="242" y="252"/>
                  </a:lnTo>
                  <a:lnTo>
                    <a:pt x="242" y="259"/>
                  </a:lnTo>
                  <a:lnTo>
                    <a:pt x="243" y="266"/>
                  </a:lnTo>
                  <a:lnTo>
                    <a:pt x="243" y="275"/>
                  </a:lnTo>
                  <a:lnTo>
                    <a:pt x="243" y="283"/>
                  </a:lnTo>
                  <a:lnTo>
                    <a:pt x="237" y="286"/>
                  </a:lnTo>
                  <a:lnTo>
                    <a:pt x="232" y="289"/>
                  </a:lnTo>
                  <a:lnTo>
                    <a:pt x="227" y="291"/>
                  </a:lnTo>
                  <a:lnTo>
                    <a:pt x="221" y="293"/>
                  </a:lnTo>
                  <a:lnTo>
                    <a:pt x="216" y="294"/>
                  </a:lnTo>
                  <a:lnTo>
                    <a:pt x="209" y="297"/>
                  </a:lnTo>
                  <a:lnTo>
                    <a:pt x="202" y="300"/>
                  </a:lnTo>
                  <a:lnTo>
                    <a:pt x="195" y="300"/>
                  </a:lnTo>
                  <a:lnTo>
                    <a:pt x="189" y="302"/>
                  </a:lnTo>
                  <a:lnTo>
                    <a:pt x="182" y="303"/>
                  </a:lnTo>
                  <a:lnTo>
                    <a:pt x="175" y="303"/>
                  </a:lnTo>
                  <a:lnTo>
                    <a:pt x="169" y="303"/>
                  </a:lnTo>
                  <a:lnTo>
                    <a:pt x="162" y="303"/>
                  </a:lnTo>
                  <a:lnTo>
                    <a:pt x="155" y="303"/>
                  </a:lnTo>
                  <a:lnTo>
                    <a:pt x="149" y="303"/>
                  </a:lnTo>
                  <a:lnTo>
                    <a:pt x="143" y="299"/>
                  </a:lnTo>
                  <a:lnTo>
                    <a:pt x="140" y="293"/>
                  </a:lnTo>
                  <a:lnTo>
                    <a:pt x="140" y="285"/>
                  </a:lnTo>
                  <a:lnTo>
                    <a:pt x="142" y="276"/>
                  </a:lnTo>
                  <a:lnTo>
                    <a:pt x="144" y="268"/>
                  </a:lnTo>
                  <a:lnTo>
                    <a:pt x="147" y="260"/>
                  </a:lnTo>
                  <a:lnTo>
                    <a:pt x="149" y="252"/>
                  </a:lnTo>
                  <a:lnTo>
                    <a:pt x="149" y="243"/>
                  </a:lnTo>
                  <a:lnTo>
                    <a:pt x="149" y="235"/>
                  </a:lnTo>
                  <a:lnTo>
                    <a:pt x="146" y="229"/>
                  </a:lnTo>
                  <a:lnTo>
                    <a:pt x="143" y="224"/>
                  </a:lnTo>
                  <a:lnTo>
                    <a:pt x="139" y="220"/>
                  </a:lnTo>
                  <a:lnTo>
                    <a:pt x="136" y="217"/>
                  </a:lnTo>
                  <a:lnTo>
                    <a:pt x="130" y="214"/>
                  </a:lnTo>
                  <a:lnTo>
                    <a:pt x="126" y="211"/>
                  </a:lnTo>
                  <a:lnTo>
                    <a:pt x="121" y="210"/>
                  </a:lnTo>
                  <a:lnTo>
                    <a:pt x="116" y="209"/>
                  </a:lnTo>
                  <a:lnTo>
                    <a:pt x="110" y="208"/>
                  </a:lnTo>
                  <a:lnTo>
                    <a:pt x="105" y="208"/>
                  </a:lnTo>
                  <a:lnTo>
                    <a:pt x="99" y="206"/>
                  </a:lnTo>
                  <a:lnTo>
                    <a:pt x="93" y="206"/>
                  </a:lnTo>
                  <a:lnTo>
                    <a:pt x="87" y="207"/>
                  </a:lnTo>
                  <a:lnTo>
                    <a:pt x="81" y="206"/>
                  </a:lnTo>
                  <a:lnTo>
                    <a:pt x="75" y="207"/>
                  </a:lnTo>
                  <a:lnTo>
                    <a:pt x="70" y="207"/>
                  </a:lnTo>
                  <a:lnTo>
                    <a:pt x="62" y="209"/>
                  </a:lnTo>
                  <a:lnTo>
                    <a:pt x="56" y="212"/>
                  </a:lnTo>
                  <a:lnTo>
                    <a:pt x="51" y="216"/>
                  </a:lnTo>
                  <a:lnTo>
                    <a:pt x="46" y="219"/>
                  </a:lnTo>
                  <a:lnTo>
                    <a:pt x="41" y="224"/>
                  </a:lnTo>
                  <a:lnTo>
                    <a:pt x="37" y="229"/>
                  </a:lnTo>
                  <a:lnTo>
                    <a:pt x="34" y="234"/>
                  </a:lnTo>
                  <a:lnTo>
                    <a:pt x="29" y="241"/>
                  </a:lnTo>
                  <a:lnTo>
                    <a:pt x="30" y="248"/>
                  </a:lnTo>
                  <a:lnTo>
                    <a:pt x="31" y="253"/>
                  </a:lnTo>
                  <a:lnTo>
                    <a:pt x="32" y="260"/>
                  </a:lnTo>
                  <a:lnTo>
                    <a:pt x="35" y="266"/>
                  </a:lnTo>
                  <a:lnTo>
                    <a:pt x="37" y="272"/>
                  </a:lnTo>
                  <a:lnTo>
                    <a:pt x="42" y="279"/>
                  </a:lnTo>
                  <a:lnTo>
                    <a:pt x="43" y="284"/>
                  </a:lnTo>
                  <a:lnTo>
                    <a:pt x="45" y="289"/>
                  </a:lnTo>
                  <a:lnTo>
                    <a:pt x="49" y="296"/>
                  </a:lnTo>
                  <a:lnTo>
                    <a:pt x="50" y="303"/>
                  </a:lnTo>
                  <a:lnTo>
                    <a:pt x="50" y="309"/>
                  </a:lnTo>
                  <a:lnTo>
                    <a:pt x="50" y="316"/>
                  </a:lnTo>
                  <a:lnTo>
                    <a:pt x="49" y="321"/>
                  </a:lnTo>
                  <a:lnTo>
                    <a:pt x="47" y="326"/>
                  </a:lnTo>
                  <a:lnTo>
                    <a:pt x="41" y="333"/>
                  </a:lnTo>
                  <a:lnTo>
                    <a:pt x="35" y="339"/>
                  </a:lnTo>
                  <a:lnTo>
                    <a:pt x="32" y="341"/>
                  </a:lnTo>
                  <a:lnTo>
                    <a:pt x="30" y="343"/>
                  </a:lnTo>
                  <a:lnTo>
                    <a:pt x="25" y="345"/>
                  </a:lnTo>
                  <a:lnTo>
                    <a:pt x="21" y="348"/>
                  </a:lnTo>
                  <a:lnTo>
                    <a:pt x="17" y="349"/>
                  </a:lnTo>
                  <a:lnTo>
                    <a:pt x="12" y="350"/>
                  </a:lnTo>
                  <a:lnTo>
                    <a:pt x="7" y="353"/>
                  </a:lnTo>
                  <a:lnTo>
                    <a:pt x="0" y="354"/>
                  </a:lnTo>
                  <a:lnTo>
                    <a:pt x="0" y="19"/>
                  </a:lnTo>
                  <a:lnTo>
                    <a:pt x="12" y="31"/>
                  </a:lnTo>
                  <a:lnTo>
                    <a:pt x="14" y="34"/>
                  </a:lnTo>
                  <a:lnTo>
                    <a:pt x="16" y="39"/>
                  </a:lnTo>
                  <a:lnTo>
                    <a:pt x="18" y="43"/>
                  </a:lnTo>
                  <a:lnTo>
                    <a:pt x="17" y="47"/>
                  </a:lnTo>
                  <a:lnTo>
                    <a:pt x="16" y="51"/>
                  </a:lnTo>
                  <a:lnTo>
                    <a:pt x="16" y="56"/>
                  </a:lnTo>
                  <a:lnTo>
                    <a:pt x="16" y="60"/>
                  </a:lnTo>
                  <a:lnTo>
                    <a:pt x="14" y="64"/>
                  </a:lnTo>
                  <a:lnTo>
                    <a:pt x="13" y="68"/>
                  </a:lnTo>
                  <a:lnTo>
                    <a:pt x="12" y="73"/>
                  </a:lnTo>
                  <a:lnTo>
                    <a:pt x="11" y="78"/>
                  </a:lnTo>
                  <a:lnTo>
                    <a:pt x="10" y="82"/>
                  </a:lnTo>
                  <a:lnTo>
                    <a:pt x="9" y="87"/>
                  </a:lnTo>
                  <a:lnTo>
                    <a:pt x="9" y="92"/>
                  </a:lnTo>
                  <a:lnTo>
                    <a:pt x="8" y="97"/>
                  </a:lnTo>
                  <a:lnTo>
                    <a:pt x="9" y="102"/>
                  </a:lnTo>
                  <a:lnTo>
                    <a:pt x="12" y="107"/>
                  </a:lnTo>
                  <a:lnTo>
                    <a:pt x="16" y="112"/>
                  </a:lnTo>
                  <a:lnTo>
                    <a:pt x="19" y="118"/>
                  </a:lnTo>
                  <a:lnTo>
                    <a:pt x="27" y="122"/>
                  </a:lnTo>
                  <a:lnTo>
                    <a:pt x="33" y="126"/>
                  </a:lnTo>
                  <a:lnTo>
                    <a:pt x="40" y="128"/>
                  </a:lnTo>
                  <a:lnTo>
                    <a:pt x="48" y="128"/>
                  </a:lnTo>
                  <a:lnTo>
                    <a:pt x="56" y="129"/>
                  </a:lnTo>
                  <a:lnTo>
                    <a:pt x="61" y="127"/>
                  </a:lnTo>
                  <a:lnTo>
                    <a:pt x="65" y="127"/>
                  </a:lnTo>
                  <a:lnTo>
                    <a:pt x="70" y="126"/>
                  </a:lnTo>
                  <a:lnTo>
                    <a:pt x="76" y="126"/>
                  </a:lnTo>
                  <a:lnTo>
                    <a:pt x="81" y="124"/>
                  </a:lnTo>
                  <a:lnTo>
                    <a:pt x="87" y="124"/>
                  </a:lnTo>
                  <a:lnTo>
                    <a:pt x="92" y="123"/>
                  </a:lnTo>
                  <a:lnTo>
                    <a:pt x="98" y="121"/>
                  </a:lnTo>
                  <a:lnTo>
                    <a:pt x="103" y="121"/>
                  </a:lnTo>
                  <a:lnTo>
                    <a:pt x="107" y="119"/>
                  </a:lnTo>
                  <a:lnTo>
                    <a:pt x="112" y="116"/>
                  </a:lnTo>
                  <a:lnTo>
                    <a:pt x="117" y="114"/>
                  </a:lnTo>
                  <a:lnTo>
                    <a:pt x="122" y="110"/>
                  </a:lnTo>
                  <a:lnTo>
                    <a:pt x="125" y="106"/>
                  </a:lnTo>
                  <a:lnTo>
                    <a:pt x="128" y="101"/>
                  </a:lnTo>
                  <a:lnTo>
                    <a:pt x="131" y="96"/>
                  </a:lnTo>
                  <a:lnTo>
                    <a:pt x="135" y="91"/>
                  </a:lnTo>
                  <a:lnTo>
                    <a:pt x="136" y="85"/>
                  </a:lnTo>
                  <a:lnTo>
                    <a:pt x="136" y="81"/>
                  </a:lnTo>
                  <a:lnTo>
                    <a:pt x="136" y="76"/>
                  </a:lnTo>
                  <a:lnTo>
                    <a:pt x="134" y="71"/>
                  </a:lnTo>
                  <a:lnTo>
                    <a:pt x="133" y="67"/>
                  </a:lnTo>
                  <a:lnTo>
                    <a:pt x="131" y="62"/>
                  </a:lnTo>
                  <a:lnTo>
                    <a:pt x="128" y="56"/>
                  </a:lnTo>
                  <a:lnTo>
                    <a:pt x="126" y="52"/>
                  </a:lnTo>
                  <a:lnTo>
                    <a:pt x="124" y="47"/>
                  </a:lnTo>
                  <a:lnTo>
                    <a:pt x="122" y="43"/>
                  </a:lnTo>
                  <a:lnTo>
                    <a:pt x="119" y="38"/>
                  </a:lnTo>
                  <a:lnTo>
                    <a:pt x="118" y="33"/>
                  </a:lnTo>
                  <a:lnTo>
                    <a:pt x="118" y="28"/>
                  </a:lnTo>
                  <a:lnTo>
                    <a:pt x="118" y="22"/>
                  </a:lnTo>
                  <a:lnTo>
                    <a:pt x="118" y="18"/>
                  </a:lnTo>
                  <a:lnTo>
                    <a:pt x="122" y="13"/>
                  </a:lnTo>
                  <a:lnTo>
                    <a:pt x="127" y="11"/>
                  </a:lnTo>
                  <a:lnTo>
                    <a:pt x="130" y="9"/>
                  </a:lnTo>
                  <a:lnTo>
                    <a:pt x="136" y="8"/>
                  </a:lnTo>
                  <a:lnTo>
                    <a:pt x="140" y="6"/>
                  </a:lnTo>
                  <a:lnTo>
                    <a:pt x="145" y="4"/>
                  </a:lnTo>
                  <a:lnTo>
                    <a:pt x="151" y="3"/>
                  </a:lnTo>
                  <a:lnTo>
                    <a:pt x="156" y="4"/>
                  </a:lnTo>
                  <a:lnTo>
                    <a:pt x="163" y="1"/>
                  </a:lnTo>
                  <a:lnTo>
                    <a:pt x="169" y="2"/>
                  </a:lnTo>
                  <a:lnTo>
                    <a:pt x="174" y="1"/>
                  </a:lnTo>
                  <a:lnTo>
                    <a:pt x="180" y="2"/>
                  </a:lnTo>
                  <a:lnTo>
                    <a:pt x="186" y="1"/>
                  </a:lnTo>
                  <a:lnTo>
                    <a:pt x="192" y="0"/>
                  </a:lnTo>
                  <a:lnTo>
                    <a:pt x="198" y="0"/>
                  </a:lnTo>
                  <a:lnTo>
                    <a:pt x="203" y="0"/>
                  </a:lnTo>
                  <a:lnTo>
                    <a:pt x="202" y="8"/>
                  </a:lnTo>
                  <a:lnTo>
                    <a:pt x="203" y="15"/>
                  </a:lnTo>
                  <a:lnTo>
                    <a:pt x="204" y="24"/>
                  </a:lnTo>
                  <a:lnTo>
                    <a:pt x="205" y="33"/>
                  </a:lnTo>
                  <a:lnTo>
                    <a:pt x="207" y="41"/>
                  </a:lnTo>
                  <a:lnTo>
                    <a:pt x="211" y="49"/>
                  </a:lnTo>
                  <a:lnTo>
                    <a:pt x="212" y="57"/>
                  </a:lnTo>
                  <a:lnTo>
                    <a:pt x="217" y="65"/>
                  </a:lnTo>
                  <a:lnTo>
                    <a:pt x="219" y="68"/>
                  </a:lnTo>
                  <a:lnTo>
                    <a:pt x="224" y="72"/>
                  </a:lnTo>
                  <a:lnTo>
                    <a:pt x="228" y="76"/>
                  </a:lnTo>
                  <a:lnTo>
                    <a:pt x="234" y="79"/>
                  </a:lnTo>
                  <a:lnTo>
                    <a:pt x="241" y="82"/>
                  </a:lnTo>
                  <a:lnTo>
                    <a:pt x="248" y="82"/>
                  </a:lnTo>
                  <a:lnTo>
                    <a:pt x="254" y="83"/>
                  </a:lnTo>
                  <a:lnTo>
                    <a:pt x="261" y="80"/>
                  </a:lnTo>
                  <a:lnTo>
                    <a:pt x="267" y="78"/>
                  </a:lnTo>
                  <a:lnTo>
                    <a:pt x="273" y="74"/>
                  </a:lnTo>
                  <a:lnTo>
                    <a:pt x="280" y="71"/>
                  </a:lnTo>
                  <a:lnTo>
                    <a:pt x="286" y="67"/>
                  </a:lnTo>
                  <a:lnTo>
                    <a:pt x="292" y="64"/>
                  </a:lnTo>
                  <a:lnTo>
                    <a:pt x="298" y="61"/>
                  </a:lnTo>
                  <a:lnTo>
                    <a:pt x="305" y="62"/>
                  </a:lnTo>
                  <a:lnTo>
                    <a:pt x="313" y="63"/>
                  </a:lnTo>
                  <a:lnTo>
                    <a:pt x="316" y="67"/>
                  </a:lnTo>
                  <a:lnTo>
                    <a:pt x="318" y="71"/>
                  </a:lnTo>
                  <a:lnTo>
                    <a:pt x="320" y="74"/>
                  </a:lnTo>
                  <a:lnTo>
                    <a:pt x="322" y="80"/>
                  </a:lnTo>
                  <a:lnTo>
                    <a:pt x="323" y="85"/>
                  </a:lnTo>
                  <a:lnTo>
                    <a:pt x="326" y="90"/>
                  </a:lnTo>
                  <a:lnTo>
                    <a:pt x="329" y="94"/>
                  </a:lnTo>
                  <a:lnTo>
                    <a:pt x="328" y="100"/>
                  </a:lnTo>
                  <a:lnTo>
                    <a:pt x="329" y="105"/>
                  </a:lnTo>
                  <a:lnTo>
                    <a:pt x="331" y="110"/>
                  </a:lnTo>
                  <a:lnTo>
                    <a:pt x="332" y="115"/>
                  </a:lnTo>
                  <a:lnTo>
                    <a:pt x="333" y="121"/>
                  </a:lnTo>
                  <a:lnTo>
                    <a:pt x="334" y="126"/>
                  </a:lnTo>
                  <a:lnTo>
                    <a:pt x="334" y="131"/>
                  </a:lnTo>
                  <a:lnTo>
                    <a:pt x="335" y="137"/>
                  </a:lnTo>
                  <a:lnTo>
                    <a:pt x="336" y="142"/>
                  </a:lnTo>
                  <a:lnTo>
                    <a:pt x="335" y="147"/>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2065" name="Freeform 17"/>
            <p:cNvSpPr>
              <a:spLocks/>
            </p:cNvSpPr>
            <p:nvPr/>
          </p:nvSpPr>
          <p:spPr bwMode="grayWhite">
            <a:xfrm>
              <a:off x="165" y="3976"/>
              <a:ext cx="426" cy="341"/>
            </a:xfrm>
            <a:custGeom>
              <a:avLst/>
              <a:gdLst>
                <a:gd name="T0" fmla="*/ 131 w 426"/>
                <a:gd name="T1" fmla="*/ 340 h 341"/>
                <a:gd name="T2" fmla="*/ 132 w 426"/>
                <a:gd name="T3" fmla="*/ 311 h 341"/>
                <a:gd name="T4" fmla="*/ 128 w 426"/>
                <a:gd name="T5" fmla="*/ 290 h 341"/>
                <a:gd name="T6" fmla="*/ 100 w 426"/>
                <a:gd name="T7" fmla="*/ 265 h 341"/>
                <a:gd name="T8" fmla="*/ 37 w 426"/>
                <a:gd name="T9" fmla="*/ 249 h 341"/>
                <a:gd name="T10" fmla="*/ 2 w 426"/>
                <a:gd name="T11" fmla="*/ 210 h 341"/>
                <a:gd name="T12" fmla="*/ 0 w 426"/>
                <a:gd name="T13" fmla="*/ 174 h 341"/>
                <a:gd name="T14" fmla="*/ 10 w 426"/>
                <a:gd name="T15" fmla="*/ 150 h 341"/>
                <a:gd name="T16" fmla="*/ 32 w 426"/>
                <a:gd name="T17" fmla="*/ 135 h 341"/>
                <a:gd name="T18" fmla="*/ 48 w 426"/>
                <a:gd name="T19" fmla="*/ 136 h 341"/>
                <a:gd name="T20" fmla="*/ 82 w 426"/>
                <a:gd name="T21" fmla="*/ 142 h 341"/>
                <a:gd name="T22" fmla="*/ 98 w 426"/>
                <a:gd name="T23" fmla="*/ 145 h 341"/>
                <a:gd name="T24" fmla="*/ 123 w 426"/>
                <a:gd name="T25" fmla="*/ 146 h 341"/>
                <a:gd name="T26" fmla="*/ 154 w 426"/>
                <a:gd name="T27" fmla="*/ 136 h 341"/>
                <a:gd name="T28" fmla="*/ 172 w 426"/>
                <a:gd name="T29" fmla="*/ 117 h 341"/>
                <a:gd name="T30" fmla="*/ 181 w 426"/>
                <a:gd name="T31" fmla="*/ 103 h 341"/>
                <a:gd name="T32" fmla="*/ 185 w 426"/>
                <a:gd name="T33" fmla="*/ 91 h 341"/>
                <a:gd name="T34" fmla="*/ 181 w 426"/>
                <a:gd name="T35" fmla="*/ 75 h 341"/>
                <a:gd name="T36" fmla="*/ 178 w 426"/>
                <a:gd name="T37" fmla="*/ 57 h 341"/>
                <a:gd name="T38" fmla="*/ 175 w 426"/>
                <a:gd name="T39" fmla="*/ 41 h 341"/>
                <a:gd name="T40" fmla="*/ 177 w 426"/>
                <a:gd name="T41" fmla="*/ 23 h 341"/>
                <a:gd name="T42" fmla="*/ 185 w 426"/>
                <a:gd name="T43" fmla="*/ 4 h 341"/>
                <a:gd name="T44" fmla="*/ 201 w 426"/>
                <a:gd name="T45" fmla="*/ 0 h 341"/>
                <a:gd name="T46" fmla="*/ 220 w 426"/>
                <a:gd name="T47" fmla="*/ 0 h 341"/>
                <a:gd name="T48" fmla="*/ 240 w 426"/>
                <a:gd name="T49" fmla="*/ 4 h 341"/>
                <a:gd name="T50" fmla="*/ 246 w 426"/>
                <a:gd name="T51" fmla="*/ 7 h 341"/>
                <a:gd name="T52" fmla="*/ 265 w 426"/>
                <a:gd name="T53" fmla="*/ 16 h 341"/>
                <a:gd name="T54" fmla="*/ 275 w 426"/>
                <a:gd name="T55" fmla="*/ 25 h 341"/>
                <a:gd name="T56" fmla="*/ 284 w 426"/>
                <a:gd name="T57" fmla="*/ 37 h 341"/>
                <a:gd name="T58" fmla="*/ 287 w 426"/>
                <a:gd name="T59" fmla="*/ 58 h 341"/>
                <a:gd name="T60" fmla="*/ 280 w 426"/>
                <a:gd name="T61" fmla="*/ 80 h 341"/>
                <a:gd name="T62" fmla="*/ 269 w 426"/>
                <a:gd name="T63" fmla="*/ 101 h 341"/>
                <a:gd name="T64" fmla="*/ 261 w 426"/>
                <a:gd name="T65" fmla="*/ 132 h 341"/>
                <a:gd name="T66" fmla="*/ 271 w 426"/>
                <a:gd name="T67" fmla="*/ 157 h 341"/>
                <a:gd name="T68" fmla="*/ 286 w 426"/>
                <a:gd name="T69" fmla="*/ 171 h 341"/>
                <a:gd name="T70" fmla="*/ 305 w 426"/>
                <a:gd name="T71" fmla="*/ 181 h 341"/>
                <a:gd name="T72" fmla="*/ 326 w 426"/>
                <a:gd name="T73" fmla="*/ 185 h 341"/>
                <a:gd name="T74" fmla="*/ 337 w 426"/>
                <a:gd name="T75" fmla="*/ 186 h 341"/>
                <a:gd name="T76" fmla="*/ 360 w 426"/>
                <a:gd name="T77" fmla="*/ 188 h 341"/>
                <a:gd name="T78" fmla="*/ 395 w 426"/>
                <a:gd name="T79" fmla="*/ 190 h 341"/>
                <a:gd name="T80" fmla="*/ 417 w 426"/>
                <a:gd name="T81" fmla="*/ 208 h 341"/>
                <a:gd name="T82" fmla="*/ 425 w 426"/>
                <a:gd name="T83" fmla="*/ 246 h 341"/>
                <a:gd name="T84" fmla="*/ 412 w 426"/>
                <a:gd name="T85" fmla="*/ 300 h 341"/>
                <a:gd name="T86" fmla="*/ 400 w 426"/>
                <a:gd name="T87" fmla="*/ 329 h 341"/>
                <a:gd name="T88" fmla="*/ 393 w 426"/>
                <a:gd name="T89" fmla="*/ 334 h 341"/>
                <a:gd name="T90" fmla="*/ 377 w 426"/>
                <a:gd name="T91" fmla="*/ 339 h 341"/>
                <a:gd name="T92" fmla="*/ 362 w 426"/>
                <a:gd name="T93" fmla="*/ 338 h 341"/>
                <a:gd name="T94" fmla="*/ 338 w 426"/>
                <a:gd name="T95" fmla="*/ 331 h 341"/>
                <a:gd name="T96" fmla="*/ 329 w 426"/>
                <a:gd name="T97" fmla="*/ 327 h 341"/>
                <a:gd name="T98" fmla="*/ 313 w 426"/>
                <a:gd name="T99" fmla="*/ 322 h 341"/>
                <a:gd name="T100" fmla="*/ 297 w 426"/>
                <a:gd name="T101" fmla="*/ 317 h 341"/>
                <a:gd name="T102" fmla="*/ 280 w 426"/>
                <a:gd name="T103" fmla="*/ 315 h 341"/>
                <a:gd name="T104" fmla="*/ 260 w 426"/>
                <a:gd name="T105" fmla="*/ 324 h 341"/>
                <a:gd name="T106" fmla="*/ 246 w 426"/>
                <a:gd name="T107" fmla="*/ 340 h 341"/>
                <a:gd name="T108" fmla="*/ 131 w 426"/>
                <a:gd name="T109" fmla="*/ 340 h 3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26" h="341">
                  <a:moveTo>
                    <a:pt x="131" y="340"/>
                  </a:moveTo>
                  <a:lnTo>
                    <a:pt x="132" y="311"/>
                  </a:lnTo>
                  <a:lnTo>
                    <a:pt x="128" y="290"/>
                  </a:lnTo>
                  <a:lnTo>
                    <a:pt x="100" y="265"/>
                  </a:lnTo>
                  <a:lnTo>
                    <a:pt x="37" y="249"/>
                  </a:lnTo>
                  <a:lnTo>
                    <a:pt x="2" y="210"/>
                  </a:lnTo>
                  <a:lnTo>
                    <a:pt x="0" y="174"/>
                  </a:lnTo>
                  <a:lnTo>
                    <a:pt x="10" y="150"/>
                  </a:lnTo>
                  <a:lnTo>
                    <a:pt x="32" y="135"/>
                  </a:lnTo>
                  <a:lnTo>
                    <a:pt x="48" y="136"/>
                  </a:lnTo>
                  <a:lnTo>
                    <a:pt x="82" y="142"/>
                  </a:lnTo>
                  <a:lnTo>
                    <a:pt x="98" y="145"/>
                  </a:lnTo>
                  <a:lnTo>
                    <a:pt x="123" y="146"/>
                  </a:lnTo>
                  <a:lnTo>
                    <a:pt x="154" y="136"/>
                  </a:lnTo>
                  <a:lnTo>
                    <a:pt x="172" y="117"/>
                  </a:lnTo>
                  <a:lnTo>
                    <a:pt x="181" y="103"/>
                  </a:lnTo>
                  <a:lnTo>
                    <a:pt x="185" y="91"/>
                  </a:lnTo>
                  <a:lnTo>
                    <a:pt x="181" y="75"/>
                  </a:lnTo>
                  <a:lnTo>
                    <a:pt x="178" y="57"/>
                  </a:lnTo>
                  <a:lnTo>
                    <a:pt x="175" y="41"/>
                  </a:lnTo>
                  <a:lnTo>
                    <a:pt x="177" y="23"/>
                  </a:lnTo>
                  <a:lnTo>
                    <a:pt x="185" y="4"/>
                  </a:lnTo>
                  <a:lnTo>
                    <a:pt x="201" y="0"/>
                  </a:lnTo>
                  <a:lnTo>
                    <a:pt x="220" y="0"/>
                  </a:lnTo>
                  <a:lnTo>
                    <a:pt x="240" y="4"/>
                  </a:lnTo>
                  <a:lnTo>
                    <a:pt x="246" y="7"/>
                  </a:lnTo>
                  <a:lnTo>
                    <a:pt x="265" y="16"/>
                  </a:lnTo>
                  <a:lnTo>
                    <a:pt x="275" y="25"/>
                  </a:lnTo>
                  <a:lnTo>
                    <a:pt x="284" y="37"/>
                  </a:lnTo>
                  <a:lnTo>
                    <a:pt x="287" y="58"/>
                  </a:lnTo>
                  <a:lnTo>
                    <a:pt x="280" y="80"/>
                  </a:lnTo>
                  <a:lnTo>
                    <a:pt x="269" y="101"/>
                  </a:lnTo>
                  <a:lnTo>
                    <a:pt x="261" y="132"/>
                  </a:lnTo>
                  <a:lnTo>
                    <a:pt x="271" y="157"/>
                  </a:lnTo>
                  <a:lnTo>
                    <a:pt x="286" y="171"/>
                  </a:lnTo>
                  <a:lnTo>
                    <a:pt x="305" y="181"/>
                  </a:lnTo>
                  <a:lnTo>
                    <a:pt x="326" y="185"/>
                  </a:lnTo>
                  <a:lnTo>
                    <a:pt x="337" y="186"/>
                  </a:lnTo>
                  <a:lnTo>
                    <a:pt x="360" y="188"/>
                  </a:lnTo>
                  <a:lnTo>
                    <a:pt x="395" y="190"/>
                  </a:lnTo>
                  <a:lnTo>
                    <a:pt x="417" y="208"/>
                  </a:lnTo>
                  <a:lnTo>
                    <a:pt x="425" y="246"/>
                  </a:lnTo>
                  <a:lnTo>
                    <a:pt x="412" y="300"/>
                  </a:lnTo>
                  <a:lnTo>
                    <a:pt x="400" y="329"/>
                  </a:lnTo>
                  <a:lnTo>
                    <a:pt x="393" y="334"/>
                  </a:lnTo>
                  <a:lnTo>
                    <a:pt x="377" y="339"/>
                  </a:lnTo>
                  <a:lnTo>
                    <a:pt x="362" y="338"/>
                  </a:lnTo>
                  <a:lnTo>
                    <a:pt x="338" y="331"/>
                  </a:lnTo>
                  <a:lnTo>
                    <a:pt x="329" y="327"/>
                  </a:lnTo>
                  <a:lnTo>
                    <a:pt x="313" y="322"/>
                  </a:lnTo>
                  <a:lnTo>
                    <a:pt x="297" y="317"/>
                  </a:lnTo>
                  <a:lnTo>
                    <a:pt x="280" y="315"/>
                  </a:lnTo>
                  <a:lnTo>
                    <a:pt x="260" y="324"/>
                  </a:lnTo>
                  <a:lnTo>
                    <a:pt x="246" y="340"/>
                  </a:lnTo>
                  <a:lnTo>
                    <a:pt x="131" y="340"/>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grpSp>
      <p:sp>
        <p:nvSpPr>
          <p:cNvPr id="2067" name="Rectangle 19"/>
          <p:cNvSpPr>
            <a:spLocks noGrp="1" noChangeArrowheads="1"/>
          </p:cNvSpPr>
          <p:nvPr>
            <p:ph type="ctrTitle" sz="quarter"/>
          </p:nvPr>
        </p:nvSpPr>
        <p:spPr>
          <a:xfrm>
            <a:off x="1295400" y="2286000"/>
            <a:ext cx="7772400" cy="1143000"/>
          </a:xfrm>
        </p:spPr>
        <p:txBody>
          <a:bodyPr/>
          <a:lstStyle>
            <a:lvl1pPr>
              <a:defRPr/>
            </a:lvl1pPr>
          </a:lstStyle>
          <a:p>
            <a:pPr lvl="0"/>
            <a:r>
              <a:rPr lang="en-US" noProof="0" smtClean="0"/>
              <a:t>Click to edit Master title style</a:t>
            </a:r>
            <a:endParaRPr lang="en-US" noProof="0" dirty="0" smtClean="0"/>
          </a:p>
        </p:txBody>
      </p:sp>
      <p:sp>
        <p:nvSpPr>
          <p:cNvPr id="2068" name="Rectangle 20"/>
          <p:cNvSpPr>
            <a:spLocks noGrp="1" noChangeArrowheads="1"/>
          </p:cNvSpPr>
          <p:nvPr>
            <p:ph type="subTitle" sz="quarter" idx="1"/>
          </p:nvPr>
        </p:nvSpPr>
        <p:spPr>
          <a:xfrm>
            <a:off x="2057400" y="3810000"/>
            <a:ext cx="6400800" cy="1752600"/>
          </a:xfrm>
        </p:spPr>
        <p:txBody>
          <a:bodyPr/>
          <a:lstStyle>
            <a:lvl1pPr marL="0" indent="0" algn="ctr">
              <a:buFontTx/>
              <a:buNone/>
              <a:defRPr/>
            </a:lvl1pPr>
          </a:lstStyle>
          <a:p>
            <a:pPr lvl="0"/>
            <a:r>
              <a:rPr lang="en-US" noProof="0" smtClean="0"/>
              <a:t>Click to edit Master subtitle style</a:t>
            </a:r>
          </a:p>
        </p:txBody>
      </p:sp>
      <p:sp>
        <p:nvSpPr>
          <p:cNvPr id="2069" name="Rectangle 21"/>
          <p:cNvSpPr>
            <a:spLocks noGrp="1" noChangeArrowheads="1"/>
          </p:cNvSpPr>
          <p:nvPr>
            <p:ph type="dt" sz="quarter" idx="2"/>
          </p:nvPr>
        </p:nvSpPr>
        <p:spPr/>
        <p:txBody>
          <a:bodyPr/>
          <a:lstStyle>
            <a:lvl1pPr>
              <a:defRPr/>
            </a:lvl1pPr>
          </a:lstStyle>
          <a:p>
            <a:endParaRPr lang="en-US"/>
          </a:p>
        </p:txBody>
      </p:sp>
      <p:sp>
        <p:nvSpPr>
          <p:cNvPr id="2070" name="Rectangle 22"/>
          <p:cNvSpPr>
            <a:spLocks noGrp="1" noChangeArrowheads="1"/>
          </p:cNvSpPr>
          <p:nvPr>
            <p:ph type="ftr" sz="quarter" idx="3"/>
          </p:nvPr>
        </p:nvSpPr>
        <p:spPr/>
        <p:txBody>
          <a:bodyPr/>
          <a:lstStyle>
            <a:lvl1pPr>
              <a:defRPr/>
            </a:lvl1pPr>
          </a:lstStyle>
          <a:p>
            <a:endParaRPr lang="en-US"/>
          </a:p>
        </p:txBody>
      </p:sp>
      <p:sp>
        <p:nvSpPr>
          <p:cNvPr id="2071" name="Rectangle 23"/>
          <p:cNvSpPr>
            <a:spLocks noGrp="1" noChangeArrowheads="1"/>
          </p:cNvSpPr>
          <p:nvPr>
            <p:ph type="sldNum" sz="quarter" idx="4"/>
          </p:nvPr>
        </p:nvSpPr>
        <p:spPr/>
        <p:txBody>
          <a:bodyPr/>
          <a:lstStyle>
            <a:lvl1pPr>
              <a:defRPr/>
            </a:lvl1pPr>
          </a:lstStyle>
          <a:p>
            <a:fld id="{ABAD2830-F273-4060-86D4-4212F8838728}"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49AED484-F614-4F83-9E0A-076B4E5CA0E7}" type="slidenum">
              <a:rPr lang="en-US"/>
              <a:pPr/>
              <a:t>‹#›</a:t>
            </a:fld>
            <a:endParaRPr lang="en-US"/>
          </a:p>
        </p:txBody>
      </p:sp>
    </p:spTree>
    <p:extLst>
      <p:ext uri="{BB962C8B-B14F-4D97-AF65-F5344CB8AC3E}">
        <p14:creationId xmlns:p14="http://schemas.microsoft.com/office/powerpoint/2010/main" val="3993644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AB13AC2-A539-44A5-A75A-C18879A01690}" type="slidenum">
              <a:rPr lang="en-US"/>
              <a:pPr/>
              <a:t>‹#›</a:t>
            </a:fld>
            <a:endParaRPr lang="en-US"/>
          </a:p>
        </p:txBody>
      </p:sp>
    </p:spTree>
    <p:extLst>
      <p:ext uri="{BB962C8B-B14F-4D97-AF65-F5344CB8AC3E}">
        <p14:creationId xmlns:p14="http://schemas.microsoft.com/office/powerpoint/2010/main" val="1632850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254125"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216525"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896CBDDE-ADDB-4969-B498-C64558BF0988}" type="slidenum">
              <a:rPr lang="en-US"/>
              <a:pPr/>
              <a:t>‹#›</a:t>
            </a:fld>
            <a:endParaRPr lang="en-US"/>
          </a:p>
        </p:txBody>
      </p:sp>
    </p:spTree>
    <p:extLst>
      <p:ext uri="{BB962C8B-B14F-4D97-AF65-F5344CB8AC3E}">
        <p14:creationId xmlns:p14="http://schemas.microsoft.com/office/powerpoint/2010/main" val="3305126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F199A621-527F-4419-8114-66700E9D8B3C}" type="slidenum">
              <a:rPr lang="en-US"/>
              <a:pPr/>
              <a:t>‹#›</a:t>
            </a:fld>
            <a:endParaRPr lang="en-US"/>
          </a:p>
        </p:txBody>
      </p:sp>
    </p:spTree>
    <p:extLst>
      <p:ext uri="{BB962C8B-B14F-4D97-AF65-F5344CB8AC3E}">
        <p14:creationId xmlns:p14="http://schemas.microsoft.com/office/powerpoint/2010/main" val="885856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05DA4931-8AD3-4F39-AFC6-75B298129106}" type="slidenum">
              <a:rPr lang="en-US"/>
              <a:pPr/>
              <a:t>‹#›</a:t>
            </a:fld>
            <a:endParaRPr lang="en-US"/>
          </a:p>
        </p:txBody>
      </p:sp>
    </p:spTree>
    <p:extLst>
      <p:ext uri="{BB962C8B-B14F-4D97-AF65-F5344CB8AC3E}">
        <p14:creationId xmlns:p14="http://schemas.microsoft.com/office/powerpoint/2010/main" val="4157193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E9BF9D10-0EE8-4FE1-A679-2758A24CF54E}" type="slidenum">
              <a:rPr lang="en-US"/>
              <a:pPr/>
              <a:t>‹#›</a:t>
            </a:fld>
            <a:endParaRPr lang="en-US"/>
          </a:p>
        </p:txBody>
      </p:sp>
    </p:spTree>
    <p:extLst>
      <p:ext uri="{BB962C8B-B14F-4D97-AF65-F5344CB8AC3E}">
        <p14:creationId xmlns:p14="http://schemas.microsoft.com/office/powerpoint/2010/main" val="3447626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2C72B9CC-8F96-454A-86EE-0F0157364D54}" type="slidenum">
              <a:rPr lang="en-US"/>
              <a:pPr/>
              <a:t>‹#›</a:t>
            </a:fld>
            <a:endParaRPr lang="en-US"/>
          </a:p>
        </p:txBody>
      </p:sp>
    </p:spTree>
    <p:extLst>
      <p:ext uri="{BB962C8B-B14F-4D97-AF65-F5344CB8AC3E}">
        <p14:creationId xmlns:p14="http://schemas.microsoft.com/office/powerpoint/2010/main" val="2956217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F6DDDB1C-7DF6-4C06-BC2C-8CA3CB84B2E6}" type="slidenum">
              <a:rPr lang="en-US"/>
              <a:pPr/>
              <a:t>‹#›</a:t>
            </a:fld>
            <a:endParaRPr lang="en-US"/>
          </a:p>
        </p:txBody>
      </p:sp>
    </p:spTree>
    <p:extLst>
      <p:ext uri="{BB962C8B-B14F-4D97-AF65-F5344CB8AC3E}">
        <p14:creationId xmlns:p14="http://schemas.microsoft.com/office/powerpoint/2010/main" val="1864876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48186030-5CC8-4862-BD32-64EE76B21CF8}" type="slidenum">
              <a:rPr lang="en-US"/>
              <a:pPr/>
              <a:t>‹#›</a:t>
            </a:fld>
            <a:endParaRPr lang="en-US"/>
          </a:p>
        </p:txBody>
      </p:sp>
    </p:spTree>
    <p:extLst>
      <p:ext uri="{BB962C8B-B14F-4D97-AF65-F5344CB8AC3E}">
        <p14:creationId xmlns:p14="http://schemas.microsoft.com/office/powerpoint/2010/main" val="4243173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96125" y="609600"/>
            <a:ext cx="1946275"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254125" y="609600"/>
            <a:ext cx="56896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A8DE86A5-5193-4F6E-B814-5140BB00CB2F}" type="slidenum">
              <a:rPr lang="en-US"/>
              <a:pPr/>
              <a:t>‹#›</a:t>
            </a:fld>
            <a:endParaRPr lang="en-US"/>
          </a:p>
        </p:txBody>
      </p:sp>
    </p:spTree>
    <p:extLst>
      <p:ext uri="{BB962C8B-B14F-4D97-AF65-F5344CB8AC3E}">
        <p14:creationId xmlns:p14="http://schemas.microsoft.com/office/powerpoint/2010/main" val="24064652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762000" y="762000"/>
            <a:ext cx="7924800" cy="53244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11"/>
          <p:cNvSpPr>
            <a:spLocks noGrp="1" noChangeArrowheads="1"/>
          </p:cNvSpPr>
          <p:nvPr>
            <p:ph type="dt" sz="half" idx="10"/>
          </p:nvPr>
        </p:nvSpPr>
        <p:spPr>
          <a:ln/>
        </p:spPr>
        <p:txBody>
          <a:bodyPr/>
          <a:lstStyle>
            <a:lvl1pPr>
              <a:defRPr/>
            </a:lvl1pPr>
          </a:lstStyle>
          <a:p>
            <a:pPr>
              <a:defRPr/>
            </a:pPr>
            <a:endParaRPr lang="en-GB"/>
          </a:p>
        </p:txBody>
      </p:sp>
      <p:sp>
        <p:nvSpPr>
          <p:cNvPr id="4" name="Rectangle 12"/>
          <p:cNvSpPr>
            <a:spLocks noGrp="1" noChangeArrowheads="1"/>
          </p:cNvSpPr>
          <p:nvPr>
            <p:ph type="ftr" sz="quarter" idx="11"/>
          </p:nvPr>
        </p:nvSpPr>
        <p:spPr>
          <a:ln/>
        </p:spPr>
        <p:txBody>
          <a:bodyPr/>
          <a:lstStyle>
            <a:lvl1pPr>
              <a:defRPr/>
            </a:lvl1pPr>
          </a:lstStyle>
          <a:p>
            <a:pPr>
              <a:defRPr/>
            </a:pPr>
            <a:endParaRPr lang="en-GB"/>
          </a:p>
        </p:txBody>
      </p:sp>
      <p:sp>
        <p:nvSpPr>
          <p:cNvPr id="5" name="Rectangle 13"/>
          <p:cNvSpPr>
            <a:spLocks noGrp="1" noChangeArrowheads="1"/>
          </p:cNvSpPr>
          <p:nvPr>
            <p:ph type="sldNum" sz="quarter" idx="12"/>
          </p:nvPr>
        </p:nvSpPr>
        <p:spPr>
          <a:ln/>
        </p:spPr>
        <p:txBody>
          <a:bodyPr/>
          <a:lstStyle>
            <a:lvl1pPr>
              <a:defRPr/>
            </a:lvl1pPr>
          </a:lstStyle>
          <a:p>
            <a:pPr>
              <a:defRPr/>
            </a:pPr>
            <a:fld id="{2F5047EA-3CCF-42D4-BF13-5DBD0B5128F0}" type="slidenum">
              <a:rPr lang="en-GB"/>
              <a:pPr>
                <a:defRPr/>
              </a:pPr>
              <a:t>‹#›</a:t>
            </a:fld>
            <a:endParaRPr lang="en-GB"/>
          </a:p>
        </p:txBody>
      </p:sp>
    </p:spTree>
    <p:extLst>
      <p:ext uri="{BB962C8B-B14F-4D97-AF65-F5344CB8AC3E}">
        <p14:creationId xmlns:p14="http://schemas.microsoft.com/office/powerpoint/2010/main" val="2011232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42" name="Group 18"/>
          <p:cNvGrpSpPr>
            <a:grpSpLocks/>
          </p:cNvGrpSpPr>
          <p:nvPr/>
        </p:nvGrpSpPr>
        <p:grpSpPr bwMode="auto">
          <a:xfrm>
            <a:off x="-17463" y="-20638"/>
            <a:ext cx="9159876" cy="6878638"/>
            <a:chOff x="-11" y="-13"/>
            <a:chExt cx="5770" cy="4333"/>
          </a:xfrm>
        </p:grpSpPr>
        <p:sp>
          <p:nvSpPr>
            <p:cNvPr id="1026" name="Rectangle 2"/>
            <p:cNvSpPr>
              <a:spLocks noChangeArrowheads="1"/>
            </p:cNvSpPr>
            <p:nvPr/>
          </p:nvSpPr>
          <p:spPr bwMode="hidden">
            <a:xfrm>
              <a:off x="1008" y="0"/>
              <a:ext cx="4751" cy="4319"/>
            </a:xfrm>
            <a:prstGeom prst="rect">
              <a:avLst/>
            </a:prstGeom>
            <a:gradFill rotWithShape="0">
              <a:gsLst>
                <a:gs pos="0">
                  <a:schemeClr val="folHlink"/>
                </a:gs>
                <a:gs pos="100000">
                  <a:schemeClr val="bg1"/>
                </a:gs>
              </a:gsLst>
              <a:path path="rect">
                <a:fillToRect l="100000" t="10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027" name="Rectangle 3"/>
            <p:cNvSpPr>
              <a:spLocks noChangeArrowheads="1"/>
            </p:cNvSpPr>
            <p:nvPr/>
          </p:nvSpPr>
          <p:spPr bwMode="hidden">
            <a:xfrm>
              <a:off x="0" y="0"/>
              <a:ext cx="912" cy="3984"/>
            </a:xfrm>
            <a:prstGeom prst="rect">
              <a:avLst/>
            </a:prstGeom>
            <a:gradFill rotWithShape="0">
              <a:gsLst>
                <a:gs pos="0">
                  <a:schemeClr val="bg2"/>
                </a:gs>
                <a:gs pos="100000">
                  <a:schemeClr val="bg1"/>
                </a:gs>
              </a:gsLst>
              <a:path path="rect">
                <a:fillToRect r="100000" b="10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028" name="Freeform 4"/>
            <p:cNvSpPr>
              <a:spLocks/>
            </p:cNvSpPr>
            <p:nvPr/>
          </p:nvSpPr>
          <p:spPr bwMode="grayWhite">
            <a:xfrm>
              <a:off x="77" y="83"/>
              <a:ext cx="447" cy="520"/>
            </a:xfrm>
            <a:custGeom>
              <a:avLst/>
              <a:gdLst>
                <a:gd name="T0" fmla="*/ 254 w 447"/>
                <a:gd name="T1" fmla="*/ 495 h 520"/>
                <a:gd name="T2" fmla="*/ 245 w 447"/>
                <a:gd name="T3" fmla="*/ 454 h 520"/>
                <a:gd name="T4" fmla="*/ 230 w 447"/>
                <a:gd name="T5" fmla="*/ 417 h 520"/>
                <a:gd name="T6" fmla="*/ 193 w 447"/>
                <a:gd name="T7" fmla="*/ 402 h 520"/>
                <a:gd name="T8" fmla="*/ 150 w 447"/>
                <a:gd name="T9" fmla="*/ 412 h 520"/>
                <a:gd name="T10" fmla="*/ 112 w 447"/>
                <a:gd name="T11" fmla="*/ 417 h 520"/>
                <a:gd name="T12" fmla="*/ 93 w 447"/>
                <a:gd name="T13" fmla="*/ 399 h 520"/>
                <a:gd name="T14" fmla="*/ 81 w 447"/>
                <a:gd name="T15" fmla="*/ 370 h 520"/>
                <a:gd name="T16" fmla="*/ 75 w 447"/>
                <a:gd name="T17" fmla="*/ 339 h 520"/>
                <a:gd name="T18" fmla="*/ 76 w 447"/>
                <a:gd name="T19" fmla="*/ 309 h 520"/>
                <a:gd name="T20" fmla="*/ 106 w 447"/>
                <a:gd name="T21" fmla="*/ 300 h 520"/>
                <a:gd name="T22" fmla="*/ 146 w 447"/>
                <a:gd name="T23" fmla="*/ 307 h 520"/>
                <a:gd name="T24" fmla="*/ 175 w 447"/>
                <a:gd name="T25" fmla="*/ 294 h 520"/>
                <a:gd name="T26" fmla="*/ 186 w 447"/>
                <a:gd name="T27" fmla="*/ 273 h 520"/>
                <a:gd name="T28" fmla="*/ 189 w 447"/>
                <a:gd name="T29" fmla="*/ 246 h 520"/>
                <a:gd name="T30" fmla="*/ 188 w 447"/>
                <a:gd name="T31" fmla="*/ 219 h 520"/>
                <a:gd name="T32" fmla="*/ 178 w 447"/>
                <a:gd name="T33" fmla="*/ 191 h 520"/>
                <a:gd name="T34" fmla="*/ 153 w 447"/>
                <a:gd name="T35" fmla="*/ 171 h 520"/>
                <a:gd name="T36" fmla="*/ 123 w 447"/>
                <a:gd name="T37" fmla="*/ 172 h 520"/>
                <a:gd name="T38" fmla="*/ 93 w 447"/>
                <a:gd name="T39" fmla="*/ 185 h 520"/>
                <a:gd name="T40" fmla="*/ 64 w 447"/>
                <a:gd name="T41" fmla="*/ 194 h 520"/>
                <a:gd name="T42" fmla="*/ 34 w 447"/>
                <a:gd name="T43" fmla="*/ 185 h 520"/>
                <a:gd name="T44" fmla="*/ 19 w 447"/>
                <a:gd name="T45" fmla="*/ 166 h 520"/>
                <a:gd name="T46" fmla="*/ 9 w 447"/>
                <a:gd name="T47" fmla="*/ 146 h 520"/>
                <a:gd name="T48" fmla="*/ 2 w 447"/>
                <a:gd name="T49" fmla="*/ 122 h 520"/>
                <a:gd name="T50" fmla="*/ 0 w 447"/>
                <a:gd name="T51" fmla="*/ 98 h 520"/>
                <a:gd name="T52" fmla="*/ 387 w 447"/>
                <a:gd name="T53" fmla="*/ 12 h 520"/>
                <a:gd name="T54" fmla="*/ 399 w 447"/>
                <a:gd name="T55" fmla="*/ 41 h 520"/>
                <a:gd name="T56" fmla="*/ 406 w 447"/>
                <a:gd name="T57" fmla="*/ 74 h 520"/>
                <a:gd name="T58" fmla="*/ 411 w 447"/>
                <a:gd name="T59" fmla="*/ 107 h 520"/>
                <a:gd name="T60" fmla="*/ 396 w 447"/>
                <a:gd name="T61" fmla="*/ 141 h 520"/>
                <a:gd name="T62" fmla="*/ 375 w 447"/>
                <a:gd name="T63" fmla="*/ 144 h 520"/>
                <a:gd name="T64" fmla="*/ 354 w 447"/>
                <a:gd name="T65" fmla="*/ 141 h 520"/>
                <a:gd name="T66" fmla="*/ 332 w 447"/>
                <a:gd name="T67" fmla="*/ 137 h 520"/>
                <a:gd name="T68" fmla="*/ 307 w 447"/>
                <a:gd name="T69" fmla="*/ 141 h 520"/>
                <a:gd name="T70" fmla="*/ 286 w 447"/>
                <a:gd name="T71" fmla="*/ 166 h 520"/>
                <a:gd name="T72" fmla="*/ 285 w 447"/>
                <a:gd name="T73" fmla="*/ 199 h 520"/>
                <a:gd name="T74" fmla="*/ 289 w 447"/>
                <a:gd name="T75" fmla="*/ 222 h 520"/>
                <a:gd name="T76" fmla="*/ 295 w 447"/>
                <a:gd name="T77" fmla="*/ 247 h 520"/>
                <a:gd name="T78" fmla="*/ 308 w 447"/>
                <a:gd name="T79" fmla="*/ 268 h 520"/>
                <a:gd name="T80" fmla="*/ 332 w 447"/>
                <a:gd name="T81" fmla="*/ 282 h 520"/>
                <a:gd name="T82" fmla="*/ 357 w 447"/>
                <a:gd name="T83" fmla="*/ 282 h 520"/>
                <a:gd name="T84" fmla="*/ 379 w 447"/>
                <a:gd name="T85" fmla="*/ 272 h 520"/>
                <a:gd name="T86" fmla="*/ 402 w 447"/>
                <a:gd name="T87" fmla="*/ 262 h 520"/>
                <a:gd name="T88" fmla="*/ 426 w 447"/>
                <a:gd name="T89" fmla="*/ 265 h 520"/>
                <a:gd name="T90" fmla="*/ 436 w 447"/>
                <a:gd name="T91" fmla="*/ 287 h 520"/>
                <a:gd name="T92" fmla="*/ 442 w 447"/>
                <a:gd name="T93" fmla="*/ 312 h 520"/>
                <a:gd name="T94" fmla="*/ 444 w 447"/>
                <a:gd name="T95" fmla="*/ 338 h 520"/>
                <a:gd name="T96" fmla="*/ 436 w 447"/>
                <a:gd name="T97" fmla="*/ 358 h 520"/>
                <a:gd name="T98" fmla="*/ 397 w 447"/>
                <a:gd name="T99" fmla="*/ 366 h 520"/>
                <a:gd name="T100" fmla="*/ 363 w 447"/>
                <a:gd name="T101" fmla="*/ 380 h 520"/>
                <a:gd name="T102" fmla="*/ 347 w 447"/>
                <a:gd name="T103" fmla="*/ 406 h 520"/>
                <a:gd name="T104" fmla="*/ 353 w 447"/>
                <a:gd name="T105" fmla="*/ 437 h 520"/>
                <a:gd name="T106" fmla="*/ 372 w 447"/>
                <a:gd name="T107" fmla="*/ 464 h 520"/>
                <a:gd name="T108" fmla="*/ 369 w 447"/>
                <a:gd name="T109" fmla="*/ 492 h 520"/>
                <a:gd name="T110" fmla="*/ 347 w 447"/>
                <a:gd name="T111" fmla="*/ 503 h 520"/>
                <a:gd name="T112" fmla="*/ 323 w 447"/>
                <a:gd name="T113" fmla="*/ 511 h 520"/>
                <a:gd name="T114" fmla="*/ 298 w 447"/>
                <a:gd name="T115" fmla="*/ 516 h 520"/>
                <a:gd name="T116" fmla="*/ 272 w 447"/>
                <a:gd name="T117" fmla="*/ 519 h 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7" h="520">
                  <a:moveTo>
                    <a:pt x="272" y="519"/>
                  </a:moveTo>
                  <a:lnTo>
                    <a:pt x="265" y="512"/>
                  </a:lnTo>
                  <a:lnTo>
                    <a:pt x="259" y="505"/>
                  </a:lnTo>
                  <a:lnTo>
                    <a:pt x="254" y="495"/>
                  </a:lnTo>
                  <a:lnTo>
                    <a:pt x="252" y="486"/>
                  </a:lnTo>
                  <a:lnTo>
                    <a:pt x="248" y="475"/>
                  </a:lnTo>
                  <a:lnTo>
                    <a:pt x="246" y="465"/>
                  </a:lnTo>
                  <a:lnTo>
                    <a:pt x="245" y="454"/>
                  </a:lnTo>
                  <a:lnTo>
                    <a:pt x="242" y="444"/>
                  </a:lnTo>
                  <a:lnTo>
                    <a:pt x="239" y="434"/>
                  </a:lnTo>
                  <a:lnTo>
                    <a:pt x="235" y="425"/>
                  </a:lnTo>
                  <a:lnTo>
                    <a:pt x="230" y="417"/>
                  </a:lnTo>
                  <a:lnTo>
                    <a:pt x="223" y="411"/>
                  </a:lnTo>
                  <a:lnTo>
                    <a:pt x="215" y="406"/>
                  </a:lnTo>
                  <a:lnTo>
                    <a:pt x="205" y="403"/>
                  </a:lnTo>
                  <a:lnTo>
                    <a:pt x="193" y="402"/>
                  </a:lnTo>
                  <a:lnTo>
                    <a:pt x="177" y="403"/>
                  </a:lnTo>
                  <a:lnTo>
                    <a:pt x="168" y="407"/>
                  </a:lnTo>
                  <a:lnTo>
                    <a:pt x="159" y="410"/>
                  </a:lnTo>
                  <a:lnTo>
                    <a:pt x="150" y="412"/>
                  </a:lnTo>
                  <a:lnTo>
                    <a:pt x="140" y="415"/>
                  </a:lnTo>
                  <a:lnTo>
                    <a:pt x="131" y="416"/>
                  </a:lnTo>
                  <a:lnTo>
                    <a:pt x="122" y="417"/>
                  </a:lnTo>
                  <a:lnTo>
                    <a:pt x="112" y="417"/>
                  </a:lnTo>
                  <a:lnTo>
                    <a:pt x="102" y="417"/>
                  </a:lnTo>
                  <a:lnTo>
                    <a:pt x="99" y="412"/>
                  </a:lnTo>
                  <a:lnTo>
                    <a:pt x="96" y="406"/>
                  </a:lnTo>
                  <a:lnTo>
                    <a:pt x="93" y="399"/>
                  </a:lnTo>
                  <a:lnTo>
                    <a:pt x="90" y="393"/>
                  </a:lnTo>
                  <a:lnTo>
                    <a:pt x="87" y="385"/>
                  </a:lnTo>
                  <a:lnTo>
                    <a:pt x="84" y="378"/>
                  </a:lnTo>
                  <a:lnTo>
                    <a:pt x="81" y="370"/>
                  </a:lnTo>
                  <a:lnTo>
                    <a:pt x="79" y="362"/>
                  </a:lnTo>
                  <a:lnTo>
                    <a:pt x="78" y="355"/>
                  </a:lnTo>
                  <a:lnTo>
                    <a:pt x="76" y="347"/>
                  </a:lnTo>
                  <a:lnTo>
                    <a:pt x="75" y="339"/>
                  </a:lnTo>
                  <a:lnTo>
                    <a:pt x="74" y="332"/>
                  </a:lnTo>
                  <a:lnTo>
                    <a:pt x="74" y="324"/>
                  </a:lnTo>
                  <a:lnTo>
                    <a:pt x="75" y="316"/>
                  </a:lnTo>
                  <a:lnTo>
                    <a:pt x="76" y="309"/>
                  </a:lnTo>
                  <a:lnTo>
                    <a:pt x="78" y="302"/>
                  </a:lnTo>
                  <a:lnTo>
                    <a:pt x="87" y="299"/>
                  </a:lnTo>
                  <a:lnTo>
                    <a:pt x="97" y="298"/>
                  </a:lnTo>
                  <a:lnTo>
                    <a:pt x="106" y="300"/>
                  </a:lnTo>
                  <a:lnTo>
                    <a:pt x="116" y="302"/>
                  </a:lnTo>
                  <a:lnTo>
                    <a:pt x="126" y="305"/>
                  </a:lnTo>
                  <a:lnTo>
                    <a:pt x="136" y="306"/>
                  </a:lnTo>
                  <a:lnTo>
                    <a:pt x="146" y="307"/>
                  </a:lnTo>
                  <a:lnTo>
                    <a:pt x="157" y="305"/>
                  </a:lnTo>
                  <a:lnTo>
                    <a:pt x="165" y="302"/>
                  </a:lnTo>
                  <a:lnTo>
                    <a:pt x="170" y="298"/>
                  </a:lnTo>
                  <a:lnTo>
                    <a:pt x="175" y="294"/>
                  </a:lnTo>
                  <a:lnTo>
                    <a:pt x="179" y="290"/>
                  </a:lnTo>
                  <a:lnTo>
                    <a:pt x="182" y="284"/>
                  </a:lnTo>
                  <a:lnTo>
                    <a:pt x="185" y="278"/>
                  </a:lnTo>
                  <a:lnTo>
                    <a:pt x="186" y="273"/>
                  </a:lnTo>
                  <a:lnTo>
                    <a:pt x="187" y="266"/>
                  </a:lnTo>
                  <a:lnTo>
                    <a:pt x="188" y="259"/>
                  </a:lnTo>
                  <a:lnTo>
                    <a:pt x="189" y="253"/>
                  </a:lnTo>
                  <a:lnTo>
                    <a:pt x="189" y="246"/>
                  </a:lnTo>
                  <a:lnTo>
                    <a:pt x="189" y="239"/>
                  </a:lnTo>
                  <a:lnTo>
                    <a:pt x="189" y="232"/>
                  </a:lnTo>
                  <a:lnTo>
                    <a:pt x="189" y="226"/>
                  </a:lnTo>
                  <a:lnTo>
                    <a:pt x="188" y="219"/>
                  </a:lnTo>
                  <a:lnTo>
                    <a:pt x="188" y="213"/>
                  </a:lnTo>
                  <a:lnTo>
                    <a:pt x="186" y="204"/>
                  </a:lnTo>
                  <a:lnTo>
                    <a:pt x="182" y="198"/>
                  </a:lnTo>
                  <a:lnTo>
                    <a:pt x="178" y="191"/>
                  </a:lnTo>
                  <a:lnTo>
                    <a:pt x="173" y="185"/>
                  </a:lnTo>
                  <a:lnTo>
                    <a:pt x="167" y="180"/>
                  </a:lnTo>
                  <a:lnTo>
                    <a:pt x="161" y="176"/>
                  </a:lnTo>
                  <a:lnTo>
                    <a:pt x="153" y="171"/>
                  </a:lnTo>
                  <a:lnTo>
                    <a:pt x="146" y="167"/>
                  </a:lnTo>
                  <a:lnTo>
                    <a:pt x="138" y="167"/>
                  </a:lnTo>
                  <a:lnTo>
                    <a:pt x="130" y="170"/>
                  </a:lnTo>
                  <a:lnTo>
                    <a:pt x="123" y="172"/>
                  </a:lnTo>
                  <a:lnTo>
                    <a:pt x="116" y="175"/>
                  </a:lnTo>
                  <a:lnTo>
                    <a:pt x="108" y="178"/>
                  </a:lnTo>
                  <a:lnTo>
                    <a:pt x="100" y="182"/>
                  </a:lnTo>
                  <a:lnTo>
                    <a:pt x="93" y="185"/>
                  </a:lnTo>
                  <a:lnTo>
                    <a:pt x="86" y="189"/>
                  </a:lnTo>
                  <a:lnTo>
                    <a:pt x="79" y="191"/>
                  </a:lnTo>
                  <a:lnTo>
                    <a:pt x="71" y="194"/>
                  </a:lnTo>
                  <a:lnTo>
                    <a:pt x="64" y="194"/>
                  </a:lnTo>
                  <a:lnTo>
                    <a:pt x="56" y="194"/>
                  </a:lnTo>
                  <a:lnTo>
                    <a:pt x="48" y="193"/>
                  </a:lnTo>
                  <a:lnTo>
                    <a:pt x="41" y="190"/>
                  </a:lnTo>
                  <a:lnTo>
                    <a:pt x="34" y="185"/>
                  </a:lnTo>
                  <a:lnTo>
                    <a:pt x="26" y="179"/>
                  </a:lnTo>
                  <a:lnTo>
                    <a:pt x="24" y="175"/>
                  </a:lnTo>
                  <a:lnTo>
                    <a:pt x="21" y="171"/>
                  </a:lnTo>
                  <a:lnTo>
                    <a:pt x="19" y="166"/>
                  </a:lnTo>
                  <a:lnTo>
                    <a:pt x="15" y="162"/>
                  </a:lnTo>
                  <a:lnTo>
                    <a:pt x="13" y="157"/>
                  </a:lnTo>
                  <a:lnTo>
                    <a:pt x="11" y="151"/>
                  </a:lnTo>
                  <a:lnTo>
                    <a:pt x="9" y="146"/>
                  </a:lnTo>
                  <a:lnTo>
                    <a:pt x="7" y="139"/>
                  </a:lnTo>
                  <a:lnTo>
                    <a:pt x="6" y="134"/>
                  </a:lnTo>
                  <a:lnTo>
                    <a:pt x="4" y="129"/>
                  </a:lnTo>
                  <a:lnTo>
                    <a:pt x="2" y="122"/>
                  </a:lnTo>
                  <a:lnTo>
                    <a:pt x="1" y="116"/>
                  </a:lnTo>
                  <a:lnTo>
                    <a:pt x="0" y="111"/>
                  </a:lnTo>
                  <a:lnTo>
                    <a:pt x="0" y="104"/>
                  </a:lnTo>
                  <a:lnTo>
                    <a:pt x="0" y="98"/>
                  </a:lnTo>
                  <a:lnTo>
                    <a:pt x="0" y="92"/>
                  </a:lnTo>
                  <a:lnTo>
                    <a:pt x="378" y="0"/>
                  </a:lnTo>
                  <a:lnTo>
                    <a:pt x="383" y="5"/>
                  </a:lnTo>
                  <a:lnTo>
                    <a:pt x="387" y="12"/>
                  </a:lnTo>
                  <a:lnTo>
                    <a:pt x="391" y="18"/>
                  </a:lnTo>
                  <a:lnTo>
                    <a:pt x="394" y="26"/>
                  </a:lnTo>
                  <a:lnTo>
                    <a:pt x="397" y="33"/>
                  </a:lnTo>
                  <a:lnTo>
                    <a:pt x="399" y="41"/>
                  </a:lnTo>
                  <a:lnTo>
                    <a:pt x="401" y="49"/>
                  </a:lnTo>
                  <a:lnTo>
                    <a:pt x="403" y="57"/>
                  </a:lnTo>
                  <a:lnTo>
                    <a:pt x="405" y="65"/>
                  </a:lnTo>
                  <a:lnTo>
                    <a:pt x="406" y="74"/>
                  </a:lnTo>
                  <a:lnTo>
                    <a:pt x="407" y="82"/>
                  </a:lnTo>
                  <a:lnTo>
                    <a:pt x="408" y="91"/>
                  </a:lnTo>
                  <a:lnTo>
                    <a:pt x="410" y="99"/>
                  </a:lnTo>
                  <a:lnTo>
                    <a:pt x="411" y="107"/>
                  </a:lnTo>
                  <a:lnTo>
                    <a:pt x="412" y="115"/>
                  </a:lnTo>
                  <a:lnTo>
                    <a:pt x="413" y="123"/>
                  </a:lnTo>
                  <a:lnTo>
                    <a:pt x="401" y="138"/>
                  </a:lnTo>
                  <a:lnTo>
                    <a:pt x="396" y="141"/>
                  </a:lnTo>
                  <a:lnTo>
                    <a:pt x="391" y="143"/>
                  </a:lnTo>
                  <a:lnTo>
                    <a:pt x="386" y="144"/>
                  </a:lnTo>
                  <a:lnTo>
                    <a:pt x="380" y="144"/>
                  </a:lnTo>
                  <a:lnTo>
                    <a:pt x="375" y="144"/>
                  </a:lnTo>
                  <a:lnTo>
                    <a:pt x="370" y="144"/>
                  </a:lnTo>
                  <a:lnTo>
                    <a:pt x="365" y="143"/>
                  </a:lnTo>
                  <a:lnTo>
                    <a:pt x="359" y="142"/>
                  </a:lnTo>
                  <a:lnTo>
                    <a:pt x="354" y="141"/>
                  </a:lnTo>
                  <a:lnTo>
                    <a:pt x="348" y="139"/>
                  </a:lnTo>
                  <a:lnTo>
                    <a:pt x="343" y="139"/>
                  </a:lnTo>
                  <a:lnTo>
                    <a:pt x="338" y="138"/>
                  </a:lnTo>
                  <a:lnTo>
                    <a:pt x="332" y="137"/>
                  </a:lnTo>
                  <a:lnTo>
                    <a:pt x="326" y="136"/>
                  </a:lnTo>
                  <a:lnTo>
                    <a:pt x="320" y="137"/>
                  </a:lnTo>
                  <a:lnTo>
                    <a:pt x="314" y="138"/>
                  </a:lnTo>
                  <a:lnTo>
                    <a:pt x="307" y="141"/>
                  </a:lnTo>
                  <a:lnTo>
                    <a:pt x="301" y="146"/>
                  </a:lnTo>
                  <a:lnTo>
                    <a:pt x="295" y="152"/>
                  </a:lnTo>
                  <a:lnTo>
                    <a:pt x="290" y="159"/>
                  </a:lnTo>
                  <a:lnTo>
                    <a:pt x="286" y="166"/>
                  </a:lnTo>
                  <a:lnTo>
                    <a:pt x="284" y="175"/>
                  </a:lnTo>
                  <a:lnTo>
                    <a:pt x="282" y="184"/>
                  </a:lnTo>
                  <a:lnTo>
                    <a:pt x="283" y="194"/>
                  </a:lnTo>
                  <a:lnTo>
                    <a:pt x="285" y="199"/>
                  </a:lnTo>
                  <a:lnTo>
                    <a:pt x="286" y="204"/>
                  </a:lnTo>
                  <a:lnTo>
                    <a:pt x="286" y="210"/>
                  </a:lnTo>
                  <a:lnTo>
                    <a:pt x="287" y="217"/>
                  </a:lnTo>
                  <a:lnTo>
                    <a:pt x="289" y="222"/>
                  </a:lnTo>
                  <a:lnTo>
                    <a:pt x="290" y="229"/>
                  </a:lnTo>
                  <a:lnTo>
                    <a:pt x="292" y="235"/>
                  </a:lnTo>
                  <a:lnTo>
                    <a:pt x="293" y="241"/>
                  </a:lnTo>
                  <a:lnTo>
                    <a:pt x="295" y="247"/>
                  </a:lnTo>
                  <a:lnTo>
                    <a:pt x="298" y="253"/>
                  </a:lnTo>
                  <a:lnTo>
                    <a:pt x="300" y="259"/>
                  </a:lnTo>
                  <a:lnTo>
                    <a:pt x="304" y="264"/>
                  </a:lnTo>
                  <a:lnTo>
                    <a:pt x="308" y="268"/>
                  </a:lnTo>
                  <a:lnTo>
                    <a:pt x="313" y="273"/>
                  </a:lnTo>
                  <a:lnTo>
                    <a:pt x="319" y="276"/>
                  </a:lnTo>
                  <a:lnTo>
                    <a:pt x="326" y="279"/>
                  </a:lnTo>
                  <a:lnTo>
                    <a:pt x="332" y="282"/>
                  </a:lnTo>
                  <a:lnTo>
                    <a:pt x="339" y="284"/>
                  </a:lnTo>
                  <a:lnTo>
                    <a:pt x="345" y="284"/>
                  </a:lnTo>
                  <a:lnTo>
                    <a:pt x="351" y="284"/>
                  </a:lnTo>
                  <a:lnTo>
                    <a:pt x="357" y="282"/>
                  </a:lnTo>
                  <a:lnTo>
                    <a:pt x="362" y="280"/>
                  </a:lnTo>
                  <a:lnTo>
                    <a:pt x="367" y="278"/>
                  </a:lnTo>
                  <a:lnTo>
                    <a:pt x="373" y="274"/>
                  </a:lnTo>
                  <a:lnTo>
                    <a:pt x="379" y="272"/>
                  </a:lnTo>
                  <a:lnTo>
                    <a:pt x="385" y="268"/>
                  </a:lnTo>
                  <a:lnTo>
                    <a:pt x="390" y="266"/>
                  </a:lnTo>
                  <a:lnTo>
                    <a:pt x="396" y="264"/>
                  </a:lnTo>
                  <a:lnTo>
                    <a:pt x="402" y="262"/>
                  </a:lnTo>
                  <a:lnTo>
                    <a:pt x="407" y="260"/>
                  </a:lnTo>
                  <a:lnTo>
                    <a:pt x="414" y="260"/>
                  </a:lnTo>
                  <a:lnTo>
                    <a:pt x="420" y="261"/>
                  </a:lnTo>
                  <a:lnTo>
                    <a:pt x="426" y="265"/>
                  </a:lnTo>
                  <a:lnTo>
                    <a:pt x="429" y="270"/>
                  </a:lnTo>
                  <a:lnTo>
                    <a:pt x="432" y="275"/>
                  </a:lnTo>
                  <a:lnTo>
                    <a:pt x="434" y="281"/>
                  </a:lnTo>
                  <a:lnTo>
                    <a:pt x="436" y="287"/>
                  </a:lnTo>
                  <a:lnTo>
                    <a:pt x="439" y="292"/>
                  </a:lnTo>
                  <a:lnTo>
                    <a:pt x="439" y="299"/>
                  </a:lnTo>
                  <a:lnTo>
                    <a:pt x="440" y="305"/>
                  </a:lnTo>
                  <a:lnTo>
                    <a:pt x="442" y="312"/>
                  </a:lnTo>
                  <a:lnTo>
                    <a:pt x="442" y="319"/>
                  </a:lnTo>
                  <a:lnTo>
                    <a:pt x="443" y="325"/>
                  </a:lnTo>
                  <a:lnTo>
                    <a:pt x="443" y="332"/>
                  </a:lnTo>
                  <a:lnTo>
                    <a:pt x="444" y="338"/>
                  </a:lnTo>
                  <a:lnTo>
                    <a:pt x="445" y="345"/>
                  </a:lnTo>
                  <a:lnTo>
                    <a:pt x="445" y="352"/>
                  </a:lnTo>
                  <a:lnTo>
                    <a:pt x="446" y="358"/>
                  </a:lnTo>
                  <a:lnTo>
                    <a:pt x="436" y="358"/>
                  </a:lnTo>
                  <a:lnTo>
                    <a:pt x="426" y="359"/>
                  </a:lnTo>
                  <a:lnTo>
                    <a:pt x="417" y="361"/>
                  </a:lnTo>
                  <a:lnTo>
                    <a:pt x="406" y="363"/>
                  </a:lnTo>
                  <a:lnTo>
                    <a:pt x="397" y="366"/>
                  </a:lnTo>
                  <a:lnTo>
                    <a:pt x="386" y="369"/>
                  </a:lnTo>
                  <a:lnTo>
                    <a:pt x="377" y="372"/>
                  </a:lnTo>
                  <a:lnTo>
                    <a:pt x="366" y="377"/>
                  </a:lnTo>
                  <a:lnTo>
                    <a:pt x="363" y="380"/>
                  </a:lnTo>
                  <a:lnTo>
                    <a:pt x="359" y="385"/>
                  </a:lnTo>
                  <a:lnTo>
                    <a:pt x="354" y="391"/>
                  </a:lnTo>
                  <a:lnTo>
                    <a:pt x="351" y="398"/>
                  </a:lnTo>
                  <a:lnTo>
                    <a:pt x="347" y="406"/>
                  </a:lnTo>
                  <a:lnTo>
                    <a:pt x="346" y="414"/>
                  </a:lnTo>
                  <a:lnTo>
                    <a:pt x="347" y="421"/>
                  </a:lnTo>
                  <a:lnTo>
                    <a:pt x="350" y="429"/>
                  </a:lnTo>
                  <a:lnTo>
                    <a:pt x="353" y="437"/>
                  </a:lnTo>
                  <a:lnTo>
                    <a:pt x="358" y="444"/>
                  </a:lnTo>
                  <a:lnTo>
                    <a:pt x="363" y="450"/>
                  </a:lnTo>
                  <a:lnTo>
                    <a:pt x="368" y="458"/>
                  </a:lnTo>
                  <a:lnTo>
                    <a:pt x="372" y="464"/>
                  </a:lnTo>
                  <a:lnTo>
                    <a:pt x="374" y="472"/>
                  </a:lnTo>
                  <a:lnTo>
                    <a:pt x="375" y="480"/>
                  </a:lnTo>
                  <a:lnTo>
                    <a:pt x="373" y="489"/>
                  </a:lnTo>
                  <a:lnTo>
                    <a:pt x="369" y="492"/>
                  </a:lnTo>
                  <a:lnTo>
                    <a:pt x="364" y="495"/>
                  </a:lnTo>
                  <a:lnTo>
                    <a:pt x="359" y="498"/>
                  </a:lnTo>
                  <a:lnTo>
                    <a:pt x="353" y="500"/>
                  </a:lnTo>
                  <a:lnTo>
                    <a:pt x="347" y="503"/>
                  </a:lnTo>
                  <a:lnTo>
                    <a:pt x="341" y="505"/>
                  </a:lnTo>
                  <a:lnTo>
                    <a:pt x="336" y="508"/>
                  </a:lnTo>
                  <a:lnTo>
                    <a:pt x="330" y="509"/>
                  </a:lnTo>
                  <a:lnTo>
                    <a:pt x="323" y="511"/>
                  </a:lnTo>
                  <a:lnTo>
                    <a:pt x="317" y="512"/>
                  </a:lnTo>
                  <a:lnTo>
                    <a:pt x="311" y="514"/>
                  </a:lnTo>
                  <a:lnTo>
                    <a:pt x="304" y="515"/>
                  </a:lnTo>
                  <a:lnTo>
                    <a:pt x="298" y="516"/>
                  </a:lnTo>
                  <a:lnTo>
                    <a:pt x="292" y="517"/>
                  </a:lnTo>
                  <a:lnTo>
                    <a:pt x="285" y="518"/>
                  </a:lnTo>
                  <a:lnTo>
                    <a:pt x="279" y="519"/>
                  </a:lnTo>
                  <a:lnTo>
                    <a:pt x="272" y="519"/>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1029" name="Freeform 5"/>
            <p:cNvSpPr>
              <a:spLocks/>
            </p:cNvSpPr>
            <p:nvPr/>
          </p:nvSpPr>
          <p:spPr bwMode="grayWhite">
            <a:xfrm>
              <a:off x="19" y="1775"/>
              <a:ext cx="462" cy="618"/>
            </a:xfrm>
            <a:custGeom>
              <a:avLst/>
              <a:gdLst>
                <a:gd name="T0" fmla="*/ 224 w 462"/>
                <a:gd name="T1" fmla="*/ 439 h 618"/>
                <a:gd name="T2" fmla="*/ 193 w 462"/>
                <a:gd name="T3" fmla="*/ 434 h 618"/>
                <a:gd name="T4" fmla="*/ 165 w 462"/>
                <a:gd name="T5" fmla="*/ 436 h 618"/>
                <a:gd name="T6" fmla="*/ 156 w 462"/>
                <a:gd name="T7" fmla="*/ 444 h 618"/>
                <a:gd name="T8" fmla="*/ 147 w 462"/>
                <a:gd name="T9" fmla="*/ 461 h 618"/>
                <a:gd name="T10" fmla="*/ 147 w 462"/>
                <a:gd name="T11" fmla="*/ 487 h 618"/>
                <a:gd name="T12" fmla="*/ 143 w 462"/>
                <a:gd name="T13" fmla="*/ 513 h 618"/>
                <a:gd name="T14" fmla="*/ 136 w 462"/>
                <a:gd name="T15" fmla="*/ 537 h 618"/>
                <a:gd name="T16" fmla="*/ 7 w 462"/>
                <a:gd name="T17" fmla="*/ 549 h 618"/>
                <a:gd name="T18" fmla="*/ 5 w 462"/>
                <a:gd name="T19" fmla="*/ 510 h 618"/>
                <a:gd name="T20" fmla="*/ 1 w 462"/>
                <a:gd name="T21" fmla="*/ 472 h 618"/>
                <a:gd name="T22" fmla="*/ 1 w 462"/>
                <a:gd name="T23" fmla="*/ 433 h 618"/>
                <a:gd name="T24" fmla="*/ 12 w 462"/>
                <a:gd name="T25" fmla="*/ 392 h 618"/>
                <a:gd name="T26" fmla="*/ 37 w 462"/>
                <a:gd name="T27" fmla="*/ 383 h 618"/>
                <a:gd name="T28" fmla="*/ 66 w 462"/>
                <a:gd name="T29" fmla="*/ 389 h 618"/>
                <a:gd name="T30" fmla="*/ 94 w 462"/>
                <a:gd name="T31" fmla="*/ 403 h 618"/>
                <a:gd name="T32" fmla="*/ 120 w 462"/>
                <a:gd name="T33" fmla="*/ 417 h 618"/>
                <a:gd name="T34" fmla="*/ 156 w 462"/>
                <a:gd name="T35" fmla="*/ 399 h 618"/>
                <a:gd name="T36" fmla="*/ 166 w 462"/>
                <a:gd name="T37" fmla="*/ 363 h 618"/>
                <a:gd name="T38" fmla="*/ 164 w 462"/>
                <a:gd name="T39" fmla="*/ 321 h 618"/>
                <a:gd name="T40" fmla="*/ 158 w 462"/>
                <a:gd name="T41" fmla="*/ 280 h 618"/>
                <a:gd name="T42" fmla="*/ 71 w 462"/>
                <a:gd name="T43" fmla="*/ 135 h 618"/>
                <a:gd name="T44" fmla="*/ 104 w 462"/>
                <a:gd name="T45" fmla="*/ 141 h 618"/>
                <a:gd name="T46" fmla="*/ 137 w 462"/>
                <a:gd name="T47" fmla="*/ 147 h 618"/>
                <a:gd name="T48" fmla="*/ 170 w 462"/>
                <a:gd name="T49" fmla="*/ 144 h 618"/>
                <a:gd name="T50" fmla="*/ 195 w 462"/>
                <a:gd name="T51" fmla="*/ 128 h 618"/>
                <a:gd name="T52" fmla="*/ 206 w 462"/>
                <a:gd name="T53" fmla="*/ 114 h 618"/>
                <a:gd name="T54" fmla="*/ 216 w 462"/>
                <a:gd name="T55" fmla="*/ 92 h 618"/>
                <a:gd name="T56" fmla="*/ 211 w 462"/>
                <a:gd name="T57" fmla="*/ 69 h 618"/>
                <a:gd name="T58" fmla="*/ 207 w 462"/>
                <a:gd name="T59" fmla="*/ 47 h 618"/>
                <a:gd name="T60" fmla="*/ 208 w 462"/>
                <a:gd name="T61" fmla="*/ 24 h 618"/>
                <a:gd name="T62" fmla="*/ 221 w 462"/>
                <a:gd name="T63" fmla="*/ 2 h 618"/>
                <a:gd name="T64" fmla="*/ 245 w 462"/>
                <a:gd name="T65" fmla="*/ 0 h 618"/>
                <a:gd name="T66" fmla="*/ 272 w 462"/>
                <a:gd name="T67" fmla="*/ 5 h 618"/>
                <a:gd name="T68" fmla="*/ 296 w 462"/>
                <a:gd name="T69" fmla="*/ 17 h 618"/>
                <a:gd name="T70" fmla="*/ 316 w 462"/>
                <a:gd name="T71" fmla="*/ 38 h 618"/>
                <a:gd name="T72" fmla="*/ 317 w 462"/>
                <a:gd name="T73" fmla="*/ 66 h 618"/>
                <a:gd name="T74" fmla="*/ 304 w 462"/>
                <a:gd name="T75" fmla="*/ 94 h 618"/>
                <a:gd name="T76" fmla="*/ 294 w 462"/>
                <a:gd name="T77" fmla="*/ 125 h 618"/>
                <a:gd name="T78" fmla="*/ 302 w 462"/>
                <a:gd name="T79" fmla="*/ 158 h 618"/>
                <a:gd name="T80" fmla="*/ 337 w 462"/>
                <a:gd name="T81" fmla="*/ 181 h 618"/>
                <a:gd name="T82" fmla="*/ 380 w 462"/>
                <a:gd name="T83" fmla="*/ 188 h 618"/>
                <a:gd name="T84" fmla="*/ 427 w 462"/>
                <a:gd name="T85" fmla="*/ 190 h 618"/>
                <a:gd name="T86" fmla="*/ 431 w 462"/>
                <a:gd name="T87" fmla="*/ 329 h 618"/>
                <a:gd name="T88" fmla="*/ 401 w 462"/>
                <a:gd name="T89" fmla="*/ 338 h 618"/>
                <a:gd name="T90" fmla="*/ 370 w 462"/>
                <a:gd name="T91" fmla="*/ 331 h 618"/>
                <a:gd name="T92" fmla="*/ 337 w 462"/>
                <a:gd name="T93" fmla="*/ 319 h 618"/>
                <a:gd name="T94" fmla="*/ 303 w 462"/>
                <a:gd name="T95" fmla="*/ 316 h 618"/>
                <a:gd name="T96" fmla="*/ 281 w 462"/>
                <a:gd name="T97" fmla="*/ 333 h 618"/>
                <a:gd name="T98" fmla="*/ 268 w 462"/>
                <a:gd name="T99" fmla="*/ 361 h 618"/>
                <a:gd name="T100" fmla="*/ 263 w 462"/>
                <a:gd name="T101" fmla="*/ 393 h 618"/>
                <a:gd name="T102" fmla="*/ 264 w 462"/>
                <a:gd name="T103" fmla="*/ 427 h 618"/>
                <a:gd name="T104" fmla="*/ 286 w 462"/>
                <a:gd name="T105" fmla="*/ 457 h 618"/>
                <a:gd name="T106" fmla="*/ 317 w 462"/>
                <a:gd name="T107" fmla="*/ 464 h 618"/>
                <a:gd name="T108" fmla="*/ 354 w 462"/>
                <a:gd name="T109" fmla="*/ 463 h 618"/>
                <a:gd name="T110" fmla="*/ 392 w 462"/>
                <a:gd name="T111" fmla="*/ 473 h 618"/>
                <a:gd name="T112" fmla="*/ 401 w 462"/>
                <a:gd name="T113" fmla="*/ 509 h 618"/>
                <a:gd name="T114" fmla="*/ 403 w 462"/>
                <a:gd name="T115" fmla="*/ 547 h 618"/>
                <a:gd name="T116" fmla="*/ 398 w 462"/>
                <a:gd name="T117" fmla="*/ 583 h 618"/>
                <a:gd name="T118" fmla="*/ 388 w 462"/>
                <a:gd name="T119" fmla="*/ 617 h 6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62" h="618">
                  <a:moveTo>
                    <a:pt x="384" y="617"/>
                  </a:moveTo>
                  <a:lnTo>
                    <a:pt x="248" y="578"/>
                  </a:lnTo>
                  <a:lnTo>
                    <a:pt x="231" y="442"/>
                  </a:lnTo>
                  <a:lnTo>
                    <a:pt x="224" y="439"/>
                  </a:lnTo>
                  <a:lnTo>
                    <a:pt x="217" y="436"/>
                  </a:lnTo>
                  <a:lnTo>
                    <a:pt x="209" y="435"/>
                  </a:lnTo>
                  <a:lnTo>
                    <a:pt x="201" y="434"/>
                  </a:lnTo>
                  <a:lnTo>
                    <a:pt x="193" y="434"/>
                  </a:lnTo>
                  <a:lnTo>
                    <a:pt x="185" y="434"/>
                  </a:lnTo>
                  <a:lnTo>
                    <a:pt x="176" y="435"/>
                  </a:lnTo>
                  <a:lnTo>
                    <a:pt x="167" y="435"/>
                  </a:lnTo>
                  <a:lnTo>
                    <a:pt x="165" y="436"/>
                  </a:lnTo>
                  <a:lnTo>
                    <a:pt x="162" y="438"/>
                  </a:lnTo>
                  <a:lnTo>
                    <a:pt x="160" y="440"/>
                  </a:lnTo>
                  <a:lnTo>
                    <a:pt x="158" y="442"/>
                  </a:lnTo>
                  <a:lnTo>
                    <a:pt x="156" y="444"/>
                  </a:lnTo>
                  <a:lnTo>
                    <a:pt x="153" y="448"/>
                  </a:lnTo>
                  <a:lnTo>
                    <a:pt x="151" y="452"/>
                  </a:lnTo>
                  <a:lnTo>
                    <a:pt x="147" y="456"/>
                  </a:lnTo>
                  <a:lnTo>
                    <a:pt x="147" y="461"/>
                  </a:lnTo>
                  <a:lnTo>
                    <a:pt x="147" y="468"/>
                  </a:lnTo>
                  <a:lnTo>
                    <a:pt x="147" y="474"/>
                  </a:lnTo>
                  <a:lnTo>
                    <a:pt x="147" y="480"/>
                  </a:lnTo>
                  <a:lnTo>
                    <a:pt x="147" y="487"/>
                  </a:lnTo>
                  <a:lnTo>
                    <a:pt x="146" y="493"/>
                  </a:lnTo>
                  <a:lnTo>
                    <a:pt x="146" y="499"/>
                  </a:lnTo>
                  <a:lnTo>
                    <a:pt x="145" y="506"/>
                  </a:lnTo>
                  <a:lnTo>
                    <a:pt x="143" y="513"/>
                  </a:lnTo>
                  <a:lnTo>
                    <a:pt x="143" y="520"/>
                  </a:lnTo>
                  <a:lnTo>
                    <a:pt x="141" y="525"/>
                  </a:lnTo>
                  <a:lnTo>
                    <a:pt x="139" y="532"/>
                  </a:lnTo>
                  <a:lnTo>
                    <a:pt x="136" y="537"/>
                  </a:lnTo>
                  <a:lnTo>
                    <a:pt x="134" y="543"/>
                  </a:lnTo>
                  <a:lnTo>
                    <a:pt x="131" y="549"/>
                  </a:lnTo>
                  <a:lnTo>
                    <a:pt x="128" y="553"/>
                  </a:lnTo>
                  <a:lnTo>
                    <a:pt x="7" y="549"/>
                  </a:lnTo>
                  <a:lnTo>
                    <a:pt x="7" y="539"/>
                  </a:lnTo>
                  <a:lnTo>
                    <a:pt x="7" y="530"/>
                  </a:lnTo>
                  <a:lnTo>
                    <a:pt x="6" y="521"/>
                  </a:lnTo>
                  <a:lnTo>
                    <a:pt x="5" y="510"/>
                  </a:lnTo>
                  <a:lnTo>
                    <a:pt x="4" y="501"/>
                  </a:lnTo>
                  <a:lnTo>
                    <a:pt x="2" y="492"/>
                  </a:lnTo>
                  <a:lnTo>
                    <a:pt x="1" y="482"/>
                  </a:lnTo>
                  <a:lnTo>
                    <a:pt x="1" y="472"/>
                  </a:lnTo>
                  <a:lnTo>
                    <a:pt x="0" y="463"/>
                  </a:lnTo>
                  <a:lnTo>
                    <a:pt x="0" y="453"/>
                  </a:lnTo>
                  <a:lnTo>
                    <a:pt x="0" y="442"/>
                  </a:lnTo>
                  <a:lnTo>
                    <a:pt x="1" y="433"/>
                  </a:lnTo>
                  <a:lnTo>
                    <a:pt x="3" y="423"/>
                  </a:lnTo>
                  <a:lnTo>
                    <a:pt x="5" y="413"/>
                  </a:lnTo>
                  <a:lnTo>
                    <a:pt x="8" y="402"/>
                  </a:lnTo>
                  <a:lnTo>
                    <a:pt x="12" y="392"/>
                  </a:lnTo>
                  <a:lnTo>
                    <a:pt x="18" y="388"/>
                  </a:lnTo>
                  <a:lnTo>
                    <a:pt x="24" y="386"/>
                  </a:lnTo>
                  <a:lnTo>
                    <a:pt x="30" y="384"/>
                  </a:lnTo>
                  <a:lnTo>
                    <a:pt x="37" y="383"/>
                  </a:lnTo>
                  <a:lnTo>
                    <a:pt x="45" y="384"/>
                  </a:lnTo>
                  <a:lnTo>
                    <a:pt x="52" y="385"/>
                  </a:lnTo>
                  <a:lnTo>
                    <a:pt x="59" y="387"/>
                  </a:lnTo>
                  <a:lnTo>
                    <a:pt x="66" y="389"/>
                  </a:lnTo>
                  <a:lnTo>
                    <a:pt x="73" y="392"/>
                  </a:lnTo>
                  <a:lnTo>
                    <a:pt x="80" y="396"/>
                  </a:lnTo>
                  <a:lnTo>
                    <a:pt x="87" y="400"/>
                  </a:lnTo>
                  <a:lnTo>
                    <a:pt x="94" y="403"/>
                  </a:lnTo>
                  <a:lnTo>
                    <a:pt x="100" y="407"/>
                  </a:lnTo>
                  <a:lnTo>
                    <a:pt x="107" y="411"/>
                  </a:lnTo>
                  <a:lnTo>
                    <a:pt x="113" y="415"/>
                  </a:lnTo>
                  <a:lnTo>
                    <a:pt x="120" y="417"/>
                  </a:lnTo>
                  <a:lnTo>
                    <a:pt x="136" y="417"/>
                  </a:lnTo>
                  <a:lnTo>
                    <a:pt x="143" y="412"/>
                  </a:lnTo>
                  <a:lnTo>
                    <a:pt x="151" y="406"/>
                  </a:lnTo>
                  <a:lnTo>
                    <a:pt x="156" y="399"/>
                  </a:lnTo>
                  <a:lnTo>
                    <a:pt x="160" y="391"/>
                  </a:lnTo>
                  <a:lnTo>
                    <a:pt x="163" y="383"/>
                  </a:lnTo>
                  <a:lnTo>
                    <a:pt x="165" y="373"/>
                  </a:lnTo>
                  <a:lnTo>
                    <a:pt x="166" y="363"/>
                  </a:lnTo>
                  <a:lnTo>
                    <a:pt x="166" y="353"/>
                  </a:lnTo>
                  <a:lnTo>
                    <a:pt x="166" y="343"/>
                  </a:lnTo>
                  <a:lnTo>
                    <a:pt x="166" y="333"/>
                  </a:lnTo>
                  <a:lnTo>
                    <a:pt x="164" y="321"/>
                  </a:lnTo>
                  <a:lnTo>
                    <a:pt x="163" y="311"/>
                  </a:lnTo>
                  <a:lnTo>
                    <a:pt x="161" y="301"/>
                  </a:lnTo>
                  <a:lnTo>
                    <a:pt x="159" y="290"/>
                  </a:lnTo>
                  <a:lnTo>
                    <a:pt x="158" y="280"/>
                  </a:lnTo>
                  <a:lnTo>
                    <a:pt x="156" y="270"/>
                  </a:lnTo>
                  <a:lnTo>
                    <a:pt x="39" y="241"/>
                  </a:lnTo>
                  <a:lnTo>
                    <a:pt x="63" y="135"/>
                  </a:lnTo>
                  <a:lnTo>
                    <a:pt x="71" y="135"/>
                  </a:lnTo>
                  <a:lnTo>
                    <a:pt x="79" y="136"/>
                  </a:lnTo>
                  <a:lnTo>
                    <a:pt x="87" y="137"/>
                  </a:lnTo>
                  <a:lnTo>
                    <a:pt x="96" y="139"/>
                  </a:lnTo>
                  <a:lnTo>
                    <a:pt x="104" y="141"/>
                  </a:lnTo>
                  <a:lnTo>
                    <a:pt x="113" y="143"/>
                  </a:lnTo>
                  <a:lnTo>
                    <a:pt x="120" y="144"/>
                  </a:lnTo>
                  <a:lnTo>
                    <a:pt x="129" y="146"/>
                  </a:lnTo>
                  <a:lnTo>
                    <a:pt x="137" y="147"/>
                  </a:lnTo>
                  <a:lnTo>
                    <a:pt x="146" y="147"/>
                  </a:lnTo>
                  <a:lnTo>
                    <a:pt x="154" y="147"/>
                  </a:lnTo>
                  <a:lnTo>
                    <a:pt x="162" y="146"/>
                  </a:lnTo>
                  <a:lnTo>
                    <a:pt x="170" y="144"/>
                  </a:lnTo>
                  <a:lnTo>
                    <a:pt x="177" y="141"/>
                  </a:lnTo>
                  <a:lnTo>
                    <a:pt x="185" y="136"/>
                  </a:lnTo>
                  <a:lnTo>
                    <a:pt x="192" y="132"/>
                  </a:lnTo>
                  <a:lnTo>
                    <a:pt x="195" y="128"/>
                  </a:lnTo>
                  <a:lnTo>
                    <a:pt x="197" y="125"/>
                  </a:lnTo>
                  <a:lnTo>
                    <a:pt x="200" y="121"/>
                  </a:lnTo>
                  <a:lnTo>
                    <a:pt x="204" y="118"/>
                  </a:lnTo>
                  <a:lnTo>
                    <a:pt x="206" y="114"/>
                  </a:lnTo>
                  <a:lnTo>
                    <a:pt x="210" y="108"/>
                  </a:lnTo>
                  <a:lnTo>
                    <a:pt x="212" y="104"/>
                  </a:lnTo>
                  <a:lnTo>
                    <a:pt x="216" y="97"/>
                  </a:lnTo>
                  <a:lnTo>
                    <a:pt x="216" y="92"/>
                  </a:lnTo>
                  <a:lnTo>
                    <a:pt x="214" y="86"/>
                  </a:lnTo>
                  <a:lnTo>
                    <a:pt x="214" y="80"/>
                  </a:lnTo>
                  <a:lnTo>
                    <a:pt x="212" y="76"/>
                  </a:lnTo>
                  <a:lnTo>
                    <a:pt x="211" y="69"/>
                  </a:lnTo>
                  <a:lnTo>
                    <a:pt x="210" y="65"/>
                  </a:lnTo>
                  <a:lnTo>
                    <a:pt x="209" y="58"/>
                  </a:lnTo>
                  <a:lnTo>
                    <a:pt x="208" y="53"/>
                  </a:lnTo>
                  <a:lnTo>
                    <a:pt x="207" y="47"/>
                  </a:lnTo>
                  <a:lnTo>
                    <a:pt x="206" y="41"/>
                  </a:lnTo>
                  <a:lnTo>
                    <a:pt x="206" y="35"/>
                  </a:lnTo>
                  <a:lnTo>
                    <a:pt x="207" y="29"/>
                  </a:lnTo>
                  <a:lnTo>
                    <a:pt x="208" y="24"/>
                  </a:lnTo>
                  <a:lnTo>
                    <a:pt x="210" y="17"/>
                  </a:lnTo>
                  <a:lnTo>
                    <a:pt x="212" y="11"/>
                  </a:lnTo>
                  <a:lnTo>
                    <a:pt x="216" y="5"/>
                  </a:lnTo>
                  <a:lnTo>
                    <a:pt x="221" y="2"/>
                  </a:lnTo>
                  <a:lnTo>
                    <a:pt x="226" y="1"/>
                  </a:lnTo>
                  <a:lnTo>
                    <a:pt x="233" y="0"/>
                  </a:lnTo>
                  <a:lnTo>
                    <a:pt x="239" y="0"/>
                  </a:lnTo>
                  <a:lnTo>
                    <a:pt x="245" y="0"/>
                  </a:lnTo>
                  <a:lnTo>
                    <a:pt x="251" y="0"/>
                  </a:lnTo>
                  <a:lnTo>
                    <a:pt x="258" y="1"/>
                  </a:lnTo>
                  <a:lnTo>
                    <a:pt x="264" y="3"/>
                  </a:lnTo>
                  <a:lnTo>
                    <a:pt x="272" y="5"/>
                  </a:lnTo>
                  <a:lnTo>
                    <a:pt x="278" y="8"/>
                  </a:lnTo>
                  <a:lnTo>
                    <a:pt x="284" y="11"/>
                  </a:lnTo>
                  <a:lnTo>
                    <a:pt x="290" y="13"/>
                  </a:lnTo>
                  <a:lnTo>
                    <a:pt x="296" y="17"/>
                  </a:lnTo>
                  <a:lnTo>
                    <a:pt x="302" y="21"/>
                  </a:lnTo>
                  <a:lnTo>
                    <a:pt x="307" y="26"/>
                  </a:lnTo>
                  <a:lnTo>
                    <a:pt x="311" y="30"/>
                  </a:lnTo>
                  <a:lnTo>
                    <a:pt x="316" y="38"/>
                  </a:lnTo>
                  <a:lnTo>
                    <a:pt x="318" y="44"/>
                  </a:lnTo>
                  <a:lnTo>
                    <a:pt x="319" y="52"/>
                  </a:lnTo>
                  <a:lnTo>
                    <a:pt x="318" y="59"/>
                  </a:lnTo>
                  <a:lnTo>
                    <a:pt x="317" y="66"/>
                  </a:lnTo>
                  <a:lnTo>
                    <a:pt x="314" y="73"/>
                  </a:lnTo>
                  <a:lnTo>
                    <a:pt x="311" y="80"/>
                  </a:lnTo>
                  <a:lnTo>
                    <a:pt x="308" y="87"/>
                  </a:lnTo>
                  <a:lnTo>
                    <a:pt x="304" y="94"/>
                  </a:lnTo>
                  <a:lnTo>
                    <a:pt x="301" y="102"/>
                  </a:lnTo>
                  <a:lnTo>
                    <a:pt x="297" y="110"/>
                  </a:lnTo>
                  <a:lnTo>
                    <a:pt x="294" y="118"/>
                  </a:lnTo>
                  <a:lnTo>
                    <a:pt x="294" y="125"/>
                  </a:lnTo>
                  <a:lnTo>
                    <a:pt x="293" y="133"/>
                  </a:lnTo>
                  <a:lnTo>
                    <a:pt x="294" y="140"/>
                  </a:lnTo>
                  <a:lnTo>
                    <a:pt x="295" y="147"/>
                  </a:lnTo>
                  <a:lnTo>
                    <a:pt x="302" y="158"/>
                  </a:lnTo>
                  <a:lnTo>
                    <a:pt x="309" y="165"/>
                  </a:lnTo>
                  <a:lnTo>
                    <a:pt x="317" y="172"/>
                  </a:lnTo>
                  <a:lnTo>
                    <a:pt x="327" y="176"/>
                  </a:lnTo>
                  <a:lnTo>
                    <a:pt x="337" y="181"/>
                  </a:lnTo>
                  <a:lnTo>
                    <a:pt x="347" y="183"/>
                  </a:lnTo>
                  <a:lnTo>
                    <a:pt x="357" y="186"/>
                  </a:lnTo>
                  <a:lnTo>
                    <a:pt x="369" y="187"/>
                  </a:lnTo>
                  <a:lnTo>
                    <a:pt x="380" y="188"/>
                  </a:lnTo>
                  <a:lnTo>
                    <a:pt x="392" y="188"/>
                  </a:lnTo>
                  <a:lnTo>
                    <a:pt x="403" y="189"/>
                  </a:lnTo>
                  <a:lnTo>
                    <a:pt x="415" y="189"/>
                  </a:lnTo>
                  <a:lnTo>
                    <a:pt x="427" y="190"/>
                  </a:lnTo>
                  <a:lnTo>
                    <a:pt x="438" y="191"/>
                  </a:lnTo>
                  <a:lnTo>
                    <a:pt x="450" y="192"/>
                  </a:lnTo>
                  <a:lnTo>
                    <a:pt x="461" y="195"/>
                  </a:lnTo>
                  <a:lnTo>
                    <a:pt x="431" y="329"/>
                  </a:lnTo>
                  <a:lnTo>
                    <a:pt x="424" y="334"/>
                  </a:lnTo>
                  <a:lnTo>
                    <a:pt x="416" y="336"/>
                  </a:lnTo>
                  <a:lnTo>
                    <a:pt x="408" y="338"/>
                  </a:lnTo>
                  <a:lnTo>
                    <a:pt x="401" y="338"/>
                  </a:lnTo>
                  <a:lnTo>
                    <a:pt x="393" y="337"/>
                  </a:lnTo>
                  <a:lnTo>
                    <a:pt x="385" y="336"/>
                  </a:lnTo>
                  <a:lnTo>
                    <a:pt x="377" y="334"/>
                  </a:lnTo>
                  <a:lnTo>
                    <a:pt x="370" y="331"/>
                  </a:lnTo>
                  <a:lnTo>
                    <a:pt x="361" y="327"/>
                  </a:lnTo>
                  <a:lnTo>
                    <a:pt x="353" y="325"/>
                  </a:lnTo>
                  <a:lnTo>
                    <a:pt x="345" y="321"/>
                  </a:lnTo>
                  <a:lnTo>
                    <a:pt x="337" y="319"/>
                  </a:lnTo>
                  <a:lnTo>
                    <a:pt x="328" y="317"/>
                  </a:lnTo>
                  <a:lnTo>
                    <a:pt x="320" y="316"/>
                  </a:lnTo>
                  <a:lnTo>
                    <a:pt x="311" y="315"/>
                  </a:lnTo>
                  <a:lnTo>
                    <a:pt x="303" y="316"/>
                  </a:lnTo>
                  <a:lnTo>
                    <a:pt x="297" y="319"/>
                  </a:lnTo>
                  <a:lnTo>
                    <a:pt x="291" y="323"/>
                  </a:lnTo>
                  <a:lnTo>
                    <a:pt x="286" y="327"/>
                  </a:lnTo>
                  <a:lnTo>
                    <a:pt x="281" y="333"/>
                  </a:lnTo>
                  <a:lnTo>
                    <a:pt x="277" y="339"/>
                  </a:lnTo>
                  <a:lnTo>
                    <a:pt x="274" y="346"/>
                  </a:lnTo>
                  <a:lnTo>
                    <a:pt x="271" y="353"/>
                  </a:lnTo>
                  <a:lnTo>
                    <a:pt x="268" y="361"/>
                  </a:lnTo>
                  <a:lnTo>
                    <a:pt x="266" y="368"/>
                  </a:lnTo>
                  <a:lnTo>
                    <a:pt x="264" y="376"/>
                  </a:lnTo>
                  <a:lnTo>
                    <a:pt x="264" y="385"/>
                  </a:lnTo>
                  <a:lnTo>
                    <a:pt x="263" y="393"/>
                  </a:lnTo>
                  <a:lnTo>
                    <a:pt x="263" y="402"/>
                  </a:lnTo>
                  <a:lnTo>
                    <a:pt x="263" y="410"/>
                  </a:lnTo>
                  <a:lnTo>
                    <a:pt x="264" y="418"/>
                  </a:lnTo>
                  <a:lnTo>
                    <a:pt x="264" y="427"/>
                  </a:lnTo>
                  <a:lnTo>
                    <a:pt x="268" y="438"/>
                  </a:lnTo>
                  <a:lnTo>
                    <a:pt x="273" y="446"/>
                  </a:lnTo>
                  <a:lnTo>
                    <a:pt x="279" y="454"/>
                  </a:lnTo>
                  <a:lnTo>
                    <a:pt x="286" y="457"/>
                  </a:lnTo>
                  <a:lnTo>
                    <a:pt x="293" y="461"/>
                  </a:lnTo>
                  <a:lnTo>
                    <a:pt x="300" y="463"/>
                  </a:lnTo>
                  <a:lnTo>
                    <a:pt x="308" y="464"/>
                  </a:lnTo>
                  <a:lnTo>
                    <a:pt x="317" y="464"/>
                  </a:lnTo>
                  <a:lnTo>
                    <a:pt x="326" y="463"/>
                  </a:lnTo>
                  <a:lnTo>
                    <a:pt x="335" y="463"/>
                  </a:lnTo>
                  <a:lnTo>
                    <a:pt x="344" y="462"/>
                  </a:lnTo>
                  <a:lnTo>
                    <a:pt x="354" y="463"/>
                  </a:lnTo>
                  <a:lnTo>
                    <a:pt x="363" y="463"/>
                  </a:lnTo>
                  <a:lnTo>
                    <a:pt x="373" y="465"/>
                  </a:lnTo>
                  <a:lnTo>
                    <a:pt x="383" y="468"/>
                  </a:lnTo>
                  <a:lnTo>
                    <a:pt x="392" y="473"/>
                  </a:lnTo>
                  <a:lnTo>
                    <a:pt x="395" y="482"/>
                  </a:lnTo>
                  <a:lnTo>
                    <a:pt x="398" y="491"/>
                  </a:lnTo>
                  <a:lnTo>
                    <a:pt x="400" y="499"/>
                  </a:lnTo>
                  <a:lnTo>
                    <a:pt x="401" y="509"/>
                  </a:lnTo>
                  <a:lnTo>
                    <a:pt x="403" y="518"/>
                  </a:lnTo>
                  <a:lnTo>
                    <a:pt x="404" y="527"/>
                  </a:lnTo>
                  <a:lnTo>
                    <a:pt x="404" y="536"/>
                  </a:lnTo>
                  <a:lnTo>
                    <a:pt x="403" y="547"/>
                  </a:lnTo>
                  <a:lnTo>
                    <a:pt x="403" y="555"/>
                  </a:lnTo>
                  <a:lnTo>
                    <a:pt x="401" y="564"/>
                  </a:lnTo>
                  <a:lnTo>
                    <a:pt x="400" y="574"/>
                  </a:lnTo>
                  <a:lnTo>
                    <a:pt x="398" y="583"/>
                  </a:lnTo>
                  <a:lnTo>
                    <a:pt x="396" y="591"/>
                  </a:lnTo>
                  <a:lnTo>
                    <a:pt x="393" y="600"/>
                  </a:lnTo>
                  <a:lnTo>
                    <a:pt x="391" y="608"/>
                  </a:lnTo>
                  <a:lnTo>
                    <a:pt x="388" y="617"/>
                  </a:lnTo>
                  <a:lnTo>
                    <a:pt x="384" y="617"/>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1030" name="Freeform 6"/>
            <p:cNvSpPr>
              <a:spLocks/>
            </p:cNvSpPr>
            <p:nvPr/>
          </p:nvSpPr>
          <p:spPr bwMode="grayWhite">
            <a:xfrm>
              <a:off x="48" y="1306"/>
              <a:ext cx="624" cy="371"/>
            </a:xfrm>
            <a:custGeom>
              <a:avLst/>
              <a:gdLst>
                <a:gd name="T0" fmla="*/ 186 w 624"/>
                <a:gd name="T1" fmla="*/ 342 h 371"/>
                <a:gd name="T2" fmla="*/ 175 w 624"/>
                <a:gd name="T3" fmla="*/ 308 h 371"/>
                <a:gd name="T4" fmla="*/ 149 w 624"/>
                <a:gd name="T5" fmla="*/ 280 h 371"/>
                <a:gd name="T6" fmla="*/ 124 w 624"/>
                <a:gd name="T7" fmla="*/ 270 h 371"/>
                <a:gd name="T8" fmla="*/ 104 w 624"/>
                <a:gd name="T9" fmla="*/ 269 h 371"/>
                <a:gd name="T10" fmla="*/ 10 w 624"/>
                <a:gd name="T11" fmla="*/ 290 h 371"/>
                <a:gd name="T12" fmla="*/ 3 w 624"/>
                <a:gd name="T13" fmla="*/ 264 h 371"/>
                <a:gd name="T14" fmla="*/ 0 w 624"/>
                <a:gd name="T15" fmla="*/ 236 h 371"/>
                <a:gd name="T16" fmla="*/ 4 w 624"/>
                <a:gd name="T17" fmla="*/ 214 h 371"/>
                <a:gd name="T18" fmla="*/ 22 w 624"/>
                <a:gd name="T19" fmla="*/ 200 h 371"/>
                <a:gd name="T20" fmla="*/ 53 w 624"/>
                <a:gd name="T21" fmla="*/ 200 h 371"/>
                <a:gd name="T22" fmla="*/ 90 w 624"/>
                <a:gd name="T23" fmla="*/ 208 h 371"/>
                <a:gd name="T24" fmla="*/ 126 w 624"/>
                <a:gd name="T25" fmla="*/ 190 h 371"/>
                <a:gd name="T26" fmla="*/ 144 w 624"/>
                <a:gd name="T27" fmla="*/ 33 h 371"/>
                <a:gd name="T28" fmla="*/ 174 w 624"/>
                <a:gd name="T29" fmla="*/ 28 h 371"/>
                <a:gd name="T30" fmla="*/ 206 w 624"/>
                <a:gd name="T31" fmla="*/ 31 h 371"/>
                <a:gd name="T32" fmla="*/ 230 w 624"/>
                <a:gd name="T33" fmla="*/ 57 h 371"/>
                <a:gd name="T34" fmla="*/ 236 w 624"/>
                <a:gd name="T35" fmla="*/ 99 h 371"/>
                <a:gd name="T36" fmla="*/ 249 w 624"/>
                <a:gd name="T37" fmla="*/ 138 h 371"/>
                <a:gd name="T38" fmla="*/ 293 w 624"/>
                <a:gd name="T39" fmla="*/ 159 h 371"/>
                <a:gd name="T40" fmla="*/ 345 w 624"/>
                <a:gd name="T41" fmla="*/ 148 h 371"/>
                <a:gd name="T42" fmla="*/ 366 w 624"/>
                <a:gd name="T43" fmla="*/ 119 h 371"/>
                <a:gd name="T44" fmla="*/ 361 w 624"/>
                <a:gd name="T45" fmla="*/ 91 h 371"/>
                <a:gd name="T46" fmla="*/ 352 w 624"/>
                <a:gd name="T47" fmla="*/ 62 h 371"/>
                <a:gd name="T48" fmla="*/ 363 w 624"/>
                <a:gd name="T49" fmla="*/ 34 h 371"/>
                <a:gd name="T50" fmla="*/ 398 w 624"/>
                <a:gd name="T51" fmla="*/ 17 h 371"/>
                <a:gd name="T52" fmla="*/ 439 w 624"/>
                <a:gd name="T53" fmla="*/ 7 h 371"/>
                <a:gd name="T54" fmla="*/ 474 w 624"/>
                <a:gd name="T55" fmla="*/ 5 h 371"/>
                <a:gd name="T56" fmla="*/ 479 w 624"/>
                <a:gd name="T57" fmla="*/ 37 h 371"/>
                <a:gd name="T58" fmla="*/ 483 w 624"/>
                <a:gd name="T59" fmla="*/ 70 h 371"/>
                <a:gd name="T60" fmla="*/ 507 w 624"/>
                <a:gd name="T61" fmla="*/ 97 h 371"/>
                <a:gd name="T62" fmla="*/ 535 w 624"/>
                <a:gd name="T63" fmla="*/ 101 h 371"/>
                <a:gd name="T64" fmla="*/ 566 w 624"/>
                <a:gd name="T65" fmla="*/ 94 h 371"/>
                <a:gd name="T66" fmla="*/ 598 w 624"/>
                <a:gd name="T67" fmla="*/ 94 h 371"/>
                <a:gd name="T68" fmla="*/ 620 w 624"/>
                <a:gd name="T69" fmla="*/ 125 h 371"/>
                <a:gd name="T70" fmla="*/ 621 w 624"/>
                <a:gd name="T71" fmla="*/ 162 h 371"/>
                <a:gd name="T72" fmla="*/ 608 w 624"/>
                <a:gd name="T73" fmla="*/ 178 h 371"/>
                <a:gd name="T74" fmla="*/ 573 w 624"/>
                <a:gd name="T75" fmla="*/ 183 h 371"/>
                <a:gd name="T76" fmla="*/ 524 w 624"/>
                <a:gd name="T77" fmla="*/ 186 h 371"/>
                <a:gd name="T78" fmla="*/ 514 w 624"/>
                <a:gd name="T79" fmla="*/ 197 h 371"/>
                <a:gd name="T80" fmla="*/ 519 w 624"/>
                <a:gd name="T81" fmla="*/ 333 h 371"/>
                <a:gd name="T82" fmla="*/ 486 w 624"/>
                <a:gd name="T83" fmla="*/ 342 h 371"/>
                <a:gd name="T84" fmla="*/ 449 w 624"/>
                <a:gd name="T85" fmla="*/ 344 h 371"/>
                <a:gd name="T86" fmla="*/ 412 w 624"/>
                <a:gd name="T87" fmla="*/ 338 h 371"/>
                <a:gd name="T88" fmla="*/ 402 w 624"/>
                <a:gd name="T89" fmla="*/ 311 h 371"/>
                <a:gd name="T90" fmla="*/ 402 w 624"/>
                <a:gd name="T91" fmla="*/ 283 h 371"/>
                <a:gd name="T92" fmla="*/ 397 w 624"/>
                <a:gd name="T93" fmla="*/ 254 h 371"/>
                <a:gd name="T94" fmla="*/ 367 w 624"/>
                <a:gd name="T95" fmla="*/ 236 h 371"/>
                <a:gd name="T96" fmla="*/ 329 w 624"/>
                <a:gd name="T97" fmla="*/ 237 h 371"/>
                <a:gd name="T98" fmla="*/ 289 w 624"/>
                <a:gd name="T99" fmla="*/ 248 h 371"/>
                <a:gd name="T100" fmla="*/ 263 w 624"/>
                <a:gd name="T101" fmla="*/ 264 h 371"/>
                <a:gd name="T102" fmla="*/ 262 w 624"/>
                <a:gd name="T103" fmla="*/ 293 h 371"/>
                <a:gd name="T104" fmla="*/ 276 w 624"/>
                <a:gd name="T105" fmla="*/ 322 h 371"/>
                <a:gd name="T106" fmla="*/ 257 w 624"/>
                <a:gd name="T107" fmla="*/ 360 h 371"/>
                <a:gd name="T108" fmla="*/ 210 w 624"/>
                <a:gd name="T109" fmla="*/ 364 h 3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4" h="371">
                  <a:moveTo>
                    <a:pt x="191" y="370"/>
                  </a:moveTo>
                  <a:lnTo>
                    <a:pt x="190" y="363"/>
                  </a:lnTo>
                  <a:lnTo>
                    <a:pt x="189" y="356"/>
                  </a:lnTo>
                  <a:lnTo>
                    <a:pt x="188" y="349"/>
                  </a:lnTo>
                  <a:lnTo>
                    <a:pt x="186" y="342"/>
                  </a:lnTo>
                  <a:lnTo>
                    <a:pt x="185" y="335"/>
                  </a:lnTo>
                  <a:lnTo>
                    <a:pt x="182" y="328"/>
                  </a:lnTo>
                  <a:lnTo>
                    <a:pt x="181" y="321"/>
                  </a:lnTo>
                  <a:lnTo>
                    <a:pt x="178" y="315"/>
                  </a:lnTo>
                  <a:lnTo>
                    <a:pt x="175" y="308"/>
                  </a:lnTo>
                  <a:lnTo>
                    <a:pt x="171" y="302"/>
                  </a:lnTo>
                  <a:lnTo>
                    <a:pt x="167" y="296"/>
                  </a:lnTo>
                  <a:lnTo>
                    <a:pt x="162" y="290"/>
                  </a:lnTo>
                  <a:lnTo>
                    <a:pt x="156" y="285"/>
                  </a:lnTo>
                  <a:lnTo>
                    <a:pt x="149" y="280"/>
                  </a:lnTo>
                  <a:lnTo>
                    <a:pt x="143" y="276"/>
                  </a:lnTo>
                  <a:lnTo>
                    <a:pt x="134" y="273"/>
                  </a:lnTo>
                  <a:lnTo>
                    <a:pt x="131" y="271"/>
                  </a:lnTo>
                  <a:lnTo>
                    <a:pt x="128" y="270"/>
                  </a:lnTo>
                  <a:lnTo>
                    <a:pt x="124" y="270"/>
                  </a:lnTo>
                  <a:lnTo>
                    <a:pt x="121" y="270"/>
                  </a:lnTo>
                  <a:lnTo>
                    <a:pt x="117" y="270"/>
                  </a:lnTo>
                  <a:lnTo>
                    <a:pt x="113" y="271"/>
                  </a:lnTo>
                  <a:lnTo>
                    <a:pt x="109" y="270"/>
                  </a:lnTo>
                  <a:lnTo>
                    <a:pt x="104" y="269"/>
                  </a:lnTo>
                  <a:lnTo>
                    <a:pt x="22" y="307"/>
                  </a:lnTo>
                  <a:lnTo>
                    <a:pt x="19" y="304"/>
                  </a:lnTo>
                  <a:lnTo>
                    <a:pt x="15" y="300"/>
                  </a:lnTo>
                  <a:lnTo>
                    <a:pt x="13" y="296"/>
                  </a:lnTo>
                  <a:lnTo>
                    <a:pt x="10" y="290"/>
                  </a:lnTo>
                  <a:lnTo>
                    <a:pt x="9" y="286"/>
                  </a:lnTo>
                  <a:lnTo>
                    <a:pt x="6" y="280"/>
                  </a:lnTo>
                  <a:lnTo>
                    <a:pt x="5" y="275"/>
                  </a:lnTo>
                  <a:lnTo>
                    <a:pt x="4" y="270"/>
                  </a:lnTo>
                  <a:lnTo>
                    <a:pt x="3" y="264"/>
                  </a:lnTo>
                  <a:lnTo>
                    <a:pt x="2" y="258"/>
                  </a:lnTo>
                  <a:lnTo>
                    <a:pt x="0" y="252"/>
                  </a:lnTo>
                  <a:lnTo>
                    <a:pt x="0" y="246"/>
                  </a:lnTo>
                  <a:lnTo>
                    <a:pt x="0" y="241"/>
                  </a:lnTo>
                  <a:lnTo>
                    <a:pt x="0" y="236"/>
                  </a:lnTo>
                  <a:lnTo>
                    <a:pt x="0" y="229"/>
                  </a:lnTo>
                  <a:lnTo>
                    <a:pt x="0" y="224"/>
                  </a:lnTo>
                  <a:lnTo>
                    <a:pt x="0" y="221"/>
                  </a:lnTo>
                  <a:lnTo>
                    <a:pt x="2" y="217"/>
                  </a:lnTo>
                  <a:lnTo>
                    <a:pt x="4" y="214"/>
                  </a:lnTo>
                  <a:lnTo>
                    <a:pt x="6" y="211"/>
                  </a:lnTo>
                  <a:lnTo>
                    <a:pt x="9" y="208"/>
                  </a:lnTo>
                  <a:lnTo>
                    <a:pt x="12" y="206"/>
                  </a:lnTo>
                  <a:lnTo>
                    <a:pt x="16" y="203"/>
                  </a:lnTo>
                  <a:lnTo>
                    <a:pt x="22" y="200"/>
                  </a:lnTo>
                  <a:lnTo>
                    <a:pt x="28" y="200"/>
                  </a:lnTo>
                  <a:lnTo>
                    <a:pt x="33" y="200"/>
                  </a:lnTo>
                  <a:lnTo>
                    <a:pt x="40" y="200"/>
                  </a:lnTo>
                  <a:lnTo>
                    <a:pt x="47" y="200"/>
                  </a:lnTo>
                  <a:lnTo>
                    <a:pt x="53" y="200"/>
                  </a:lnTo>
                  <a:lnTo>
                    <a:pt x="60" y="201"/>
                  </a:lnTo>
                  <a:lnTo>
                    <a:pt x="67" y="204"/>
                  </a:lnTo>
                  <a:lnTo>
                    <a:pt x="74" y="207"/>
                  </a:lnTo>
                  <a:lnTo>
                    <a:pt x="81" y="208"/>
                  </a:lnTo>
                  <a:lnTo>
                    <a:pt x="90" y="208"/>
                  </a:lnTo>
                  <a:lnTo>
                    <a:pt x="97" y="207"/>
                  </a:lnTo>
                  <a:lnTo>
                    <a:pt x="105" y="204"/>
                  </a:lnTo>
                  <a:lnTo>
                    <a:pt x="113" y="200"/>
                  </a:lnTo>
                  <a:lnTo>
                    <a:pt x="119" y="196"/>
                  </a:lnTo>
                  <a:lnTo>
                    <a:pt x="126" y="190"/>
                  </a:lnTo>
                  <a:lnTo>
                    <a:pt x="131" y="183"/>
                  </a:lnTo>
                  <a:lnTo>
                    <a:pt x="127" y="35"/>
                  </a:lnTo>
                  <a:lnTo>
                    <a:pt x="133" y="35"/>
                  </a:lnTo>
                  <a:lnTo>
                    <a:pt x="138" y="34"/>
                  </a:lnTo>
                  <a:lnTo>
                    <a:pt x="144" y="33"/>
                  </a:lnTo>
                  <a:lnTo>
                    <a:pt x="150" y="32"/>
                  </a:lnTo>
                  <a:lnTo>
                    <a:pt x="156" y="31"/>
                  </a:lnTo>
                  <a:lnTo>
                    <a:pt x="162" y="30"/>
                  </a:lnTo>
                  <a:lnTo>
                    <a:pt x="168" y="29"/>
                  </a:lnTo>
                  <a:lnTo>
                    <a:pt x="174" y="28"/>
                  </a:lnTo>
                  <a:lnTo>
                    <a:pt x="181" y="28"/>
                  </a:lnTo>
                  <a:lnTo>
                    <a:pt x="186" y="28"/>
                  </a:lnTo>
                  <a:lnTo>
                    <a:pt x="193" y="28"/>
                  </a:lnTo>
                  <a:lnTo>
                    <a:pt x="199" y="30"/>
                  </a:lnTo>
                  <a:lnTo>
                    <a:pt x="206" y="31"/>
                  </a:lnTo>
                  <a:lnTo>
                    <a:pt x="211" y="34"/>
                  </a:lnTo>
                  <a:lnTo>
                    <a:pt x="218" y="37"/>
                  </a:lnTo>
                  <a:lnTo>
                    <a:pt x="225" y="41"/>
                  </a:lnTo>
                  <a:lnTo>
                    <a:pt x="228" y="48"/>
                  </a:lnTo>
                  <a:lnTo>
                    <a:pt x="230" y="57"/>
                  </a:lnTo>
                  <a:lnTo>
                    <a:pt x="232" y="65"/>
                  </a:lnTo>
                  <a:lnTo>
                    <a:pt x="234" y="73"/>
                  </a:lnTo>
                  <a:lnTo>
                    <a:pt x="234" y="82"/>
                  </a:lnTo>
                  <a:lnTo>
                    <a:pt x="235" y="91"/>
                  </a:lnTo>
                  <a:lnTo>
                    <a:pt x="236" y="99"/>
                  </a:lnTo>
                  <a:lnTo>
                    <a:pt x="238" y="108"/>
                  </a:lnTo>
                  <a:lnTo>
                    <a:pt x="239" y="116"/>
                  </a:lnTo>
                  <a:lnTo>
                    <a:pt x="242" y="124"/>
                  </a:lnTo>
                  <a:lnTo>
                    <a:pt x="245" y="131"/>
                  </a:lnTo>
                  <a:lnTo>
                    <a:pt x="249" y="138"/>
                  </a:lnTo>
                  <a:lnTo>
                    <a:pt x="256" y="145"/>
                  </a:lnTo>
                  <a:lnTo>
                    <a:pt x="263" y="150"/>
                  </a:lnTo>
                  <a:lnTo>
                    <a:pt x="273" y="155"/>
                  </a:lnTo>
                  <a:lnTo>
                    <a:pt x="284" y="159"/>
                  </a:lnTo>
                  <a:lnTo>
                    <a:pt x="293" y="159"/>
                  </a:lnTo>
                  <a:lnTo>
                    <a:pt x="303" y="159"/>
                  </a:lnTo>
                  <a:lnTo>
                    <a:pt x="314" y="158"/>
                  </a:lnTo>
                  <a:lnTo>
                    <a:pt x="325" y="156"/>
                  </a:lnTo>
                  <a:lnTo>
                    <a:pt x="335" y="152"/>
                  </a:lnTo>
                  <a:lnTo>
                    <a:pt x="345" y="148"/>
                  </a:lnTo>
                  <a:lnTo>
                    <a:pt x="353" y="142"/>
                  </a:lnTo>
                  <a:lnTo>
                    <a:pt x="359" y="134"/>
                  </a:lnTo>
                  <a:lnTo>
                    <a:pt x="363" y="129"/>
                  </a:lnTo>
                  <a:lnTo>
                    <a:pt x="365" y="124"/>
                  </a:lnTo>
                  <a:lnTo>
                    <a:pt x="366" y="119"/>
                  </a:lnTo>
                  <a:lnTo>
                    <a:pt x="366" y="113"/>
                  </a:lnTo>
                  <a:lnTo>
                    <a:pt x="366" y="108"/>
                  </a:lnTo>
                  <a:lnTo>
                    <a:pt x="365" y="102"/>
                  </a:lnTo>
                  <a:lnTo>
                    <a:pt x="364" y="96"/>
                  </a:lnTo>
                  <a:lnTo>
                    <a:pt x="361" y="91"/>
                  </a:lnTo>
                  <a:lnTo>
                    <a:pt x="359" y="86"/>
                  </a:lnTo>
                  <a:lnTo>
                    <a:pt x="357" y="79"/>
                  </a:lnTo>
                  <a:lnTo>
                    <a:pt x="354" y="73"/>
                  </a:lnTo>
                  <a:lnTo>
                    <a:pt x="354" y="68"/>
                  </a:lnTo>
                  <a:lnTo>
                    <a:pt x="352" y="62"/>
                  </a:lnTo>
                  <a:lnTo>
                    <a:pt x="351" y="57"/>
                  </a:lnTo>
                  <a:lnTo>
                    <a:pt x="351" y="51"/>
                  </a:lnTo>
                  <a:lnTo>
                    <a:pt x="352" y="44"/>
                  </a:lnTo>
                  <a:lnTo>
                    <a:pt x="357" y="39"/>
                  </a:lnTo>
                  <a:lnTo>
                    <a:pt x="363" y="34"/>
                  </a:lnTo>
                  <a:lnTo>
                    <a:pt x="369" y="30"/>
                  </a:lnTo>
                  <a:lnTo>
                    <a:pt x="376" y="26"/>
                  </a:lnTo>
                  <a:lnTo>
                    <a:pt x="383" y="22"/>
                  </a:lnTo>
                  <a:lnTo>
                    <a:pt x="391" y="19"/>
                  </a:lnTo>
                  <a:lnTo>
                    <a:pt x="398" y="17"/>
                  </a:lnTo>
                  <a:lnTo>
                    <a:pt x="407" y="14"/>
                  </a:lnTo>
                  <a:lnTo>
                    <a:pt x="414" y="12"/>
                  </a:lnTo>
                  <a:lnTo>
                    <a:pt x="422" y="10"/>
                  </a:lnTo>
                  <a:lnTo>
                    <a:pt x="431" y="9"/>
                  </a:lnTo>
                  <a:lnTo>
                    <a:pt x="439" y="7"/>
                  </a:lnTo>
                  <a:lnTo>
                    <a:pt x="448" y="5"/>
                  </a:lnTo>
                  <a:lnTo>
                    <a:pt x="456" y="3"/>
                  </a:lnTo>
                  <a:lnTo>
                    <a:pt x="464" y="2"/>
                  </a:lnTo>
                  <a:lnTo>
                    <a:pt x="472" y="0"/>
                  </a:lnTo>
                  <a:lnTo>
                    <a:pt x="474" y="5"/>
                  </a:lnTo>
                  <a:lnTo>
                    <a:pt x="476" y="11"/>
                  </a:lnTo>
                  <a:lnTo>
                    <a:pt x="477" y="17"/>
                  </a:lnTo>
                  <a:lnTo>
                    <a:pt x="478" y="24"/>
                  </a:lnTo>
                  <a:lnTo>
                    <a:pt x="478" y="30"/>
                  </a:lnTo>
                  <a:lnTo>
                    <a:pt x="479" y="37"/>
                  </a:lnTo>
                  <a:lnTo>
                    <a:pt x="479" y="44"/>
                  </a:lnTo>
                  <a:lnTo>
                    <a:pt x="479" y="51"/>
                  </a:lnTo>
                  <a:lnTo>
                    <a:pt x="479" y="57"/>
                  </a:lnTo>
                  <a:lnTo>
                    <a:pt x="481" y="64"/>
                  </a:lnTo>
                  <a:lnTo>
                    <a:pt x="483" y="70"/>
                  </a:lnTo>
                  <a:lnTo>
                    <a:pt x="485" y="76"/>
                  </a:lnTo>
                  <a:lnTo>
                    <a:pt x="488" y="82"/>
                  </a:lnTo>
                  <a:lnTo>
                    <a:pt x="493" y="88"/>
                  </a:lnTo>
                  <a:lnTo>
                    <a:pt x="499" y="92"/>
                  </a:lnTo>
                  <a:lnTo>
                    <a:pt x="507" y="97"/>
                  </a:lnTo>
                  <a:lnTo>
                    <a:pt x="512" y="99"/>
                  </a:lnTo>
                  <a:lnTo>
                    <a:pt x="517" y="101"/>
                  </a:lnTo>
                  <a:lnTo>
                    <a:pt x="523" y="102"/>
                  </a:lnTo>
                  <a:lnTo>
                    <a:pt x="529" y="102"/>
                  </a:lnTo>
                  <a:lnTo>
                    <a:pt x="535" y="101"/>
                  </a:lnTo>
                  <a:lnTo>
                    <a:pt x="541" y="99"/>
                  </a:lnTo>
                  <a:lnTo>
                    <a:pt x="547" y="98"/>
                  </a:lnTo>
                  <a:lnTo>
                    <a:pt x="554" y="97"/>
                  </a:lnTo>
                  <a:lnTo>
                    <a:pt x="560" y="95"/>
                  </a:lnTo>
                  <a:lnTo>
                    <a:pt x="566" y="94"/>
                  </a:lnTo>
                  <a:lnTo>
                    <a:pt x="572" y="92"/>
                  </a:lnTo>
                  <a:lnTo>
                    <a:pt x="579" y="92"/>
                  </a:lnTo>
                  <a:lnTo>
                    <a:pt x="584" y="92"/>
                  </a:lnTo>
                  <a:lnTo>
                    <a:pt x="591" y="92"/>
                  </a:lnTo>
                  <a:lnTo>
                    <a:pt x="598" y="94"/>
                  </a:lnTo>
                  <a:lnTo>
                    <a:pt x="603" y="97"/>
                  </a:lnTo>
                  <a:lnTo>
                    <a:pt x="610" y="102"/>
                  </a:lnTo>
                  <a:lnTo>
                    <a:pt x="614" y="109"/>
                  </a:lnTo>
                  <a:lnTo>
                    <a:pt x="618" y="117"/>
                  </a:lnTo>
                  <a:lnTo>
                    <a:pt x="620" y="125"/>
                  </a:lnTo>
                  <a:lnTo>
                    <a:pt x="621" y="133"/>
                  </a:lnTo>
                  <a:lnTo>
                    <a:pt x="622" y="142"/>
                  </a:lnTo>
                  <a:lnTo>
                    <a:pt x="623" y="151"/>
                  </a:lnTo>
                  <a:lnTo>
                    <a:pt x="623" y="159"/>
                  </a:lnTo>
                  <a:lnTo>
                    <a:pt x="621" y="162"/>
                  </a:lnTo>
                  <a:lnTo>
                    <a:pt x="619" y="165"/>
                  </a:lnTo>
                  <a:lnTo>
                    <a:pt x="618" y="169"/>
                  </a:lnTo>
                  <a:lnTo>
                    <a:pt x="615" y="172"/>
                  </a:lnTo>
                  <a:lnTo>
                    <a:pt x="612" y="175"/>
                  </a:lnTo>
                  <a:lnTo>
                    <a:pt x="608" y="178"/>
                  </a:lnTo>
                  <a:lnTo>
                    <a:pt x="604" y="181"/>
                  </a:lnTo>
                  <a:lnTo>
                    <a:pt x="599" y="183"/>
                  </a:lnTo>
                  <a:lnTo>
                    <a:pt x="591" y="184"/>
                  </a:lnTo>
                  <a:lnTo>
                    <a:pt x="582" y="184"/>
                  </a:lnTo>
                  <a:lnTo>
                    <a:pt x="573" y="183"/>
                  </a:lnTo>
                  <a:lnTo>
                    <a:pt x="564" y="182"/>
                  </a:lnTo>
                  <a:lnTo>
                    <a:pt x="554" y="181"/>
                  </a:lnTo>
                  <a:lnTo>
                    <a:pt x="545" y="182"/>
                  </a:lnTo>
                  <a:lnTo>
                    <a:pt x="535" y="183"/>
                  </a:lnTo>
                  <a:lnTo>
                    <a:pt x="524" y="186"/>
                  </a:lnTo>
                  <a:lnTo>
                    <a:pt x="523" y="188"/>
                  </a:lnTo>
                  <a:lnTo>
                    <a:pt x="521" y="191"/>
                  </a:lnTo>
                  <a:lnTo>
                    <a:pt x="519" y="192"/>
                  </a:lnTo>
                  <a:lnTo>
                    <a:pt x="517" y="194"/>
                  </a:lnTo>
                  <a:lnTo>
                    <a:pt x="514" y="197"/>
                  </a:lnTo>
                  <a:lnTo>
                    <a:pt x="512" y="199"/>
                  </a:lnTo>
                  <a:lnTo>
                    <a:pt x="509" y="203"/>
                  </a:lnTo>
                  <a:lnTo>
                    <a:pt x="507" y="207"/>
                  </a:lnTo>
                  <a:lnTo>
                    <a:pt x="524" y="331"/>
                  </a:lnTo>
                  <a:lnTo>
                    <a:pt x="519" y="333"/>
                  </a:lnTo>
                  <a:lnTo>
                    <a:pt x="512" y="335"/>
                  </a:lnTo>
                  <a:lnTo>
                    <a:pt x="507" y="338"/>
                  </a:lnTo>
                  <a:lnTo>
                    <a:pt x="500" y="339"/>
                  </a:lnTo>
                  <a:lnTo>
                    <a:pt x="493" y="341"/>
                  </a:lnTo>
                  <a:lnTo>
                    <a:pt x="486" y="342"/>
                  </a:lnTo>
                  <a:lnTo>
                    <a:pt x="479" y="343"/>
                  </a:lnTo>
                  <a:lnTo>
                    <a:pt x="471" y="344"/>
                  </a:lnTo>
                  <a:lnTo>
                    <a:pt x="464" y="344"/>
                  </a:lnTo>
                  <a:lnTo>
                    <a:pt x="456" y="344"/>
                  </a:lnTo>
                  <a:lnTo>
                    <a:pt x="449" y="344"/>
                  </a:lnTo>
                  <a:lnTo>
                    <a:pt x="441" y="344"/>
                  </a:lnTo>
                  <a:lnTo>
                    <a:pt x="433" y="342"/>
                  </a:lnTo>
                  <a:lnTo>
                    <a:pt x="426" y="341"/>
                  </a:lnTo>
                  <a:lnTo>
                    <a:pt x="419" y="340"/>
                  </a:lnTo>
                  <a:lnTo>
                    <a:pt x="412" y="338"/>
                  </a:lnTo>
                  <a:lnTo>
                    <a:pt x="408" y="333"/>
                  </a:lnTo>
                  <a:lnTo>
                    <a:pt x="405" y="328"/>
                  </a:lnTo>
                  <a:lnTo>
                    <a:pt x="403" y="322"/>
                  </a:lnTo>
                  <a:lnTo>
                    <a:pt x="402" y="316"/>
                  </a:lnTo>
                  <a:lnTo>
                    <a:pt x="402" y="311"/>
                  </a:lnTo>
                  <a:lnTo>
                    <a:pt x="401" y="306"/>
                  </a:lnTo>
                  <a:lnTo>
                    <a:pt x="401" y="300"/>
                  </a:lnTo>
                  <a:lnTo>
                    <a:pt x="401" y="294"/>
                  </a:lnTo>
                  <a:lnTo>
                    <a:pt x="402" y="289"/>
                  </a:lnTo>
                  <a:lnTo>
                    <a:pt x="402" y="283"/>
                  </a:lnTo>
                  <a:lnTo>
                    <a:pt x="402" y="277"/>
                  </a:lnTo>
                  <a:lnTo>
                    <a:pt x="401" y="271"/>
                  </a:lnTo>
                  <a:lnTo>
                    <a:pt x="400" y="266"/>
                  </a:lnTo>
                  <a:lnTo>
                    <a:pt x="398" y="260"/>
                  </a:lnTo>
                  <a:lnTo>
                    <a:pt x="397" y="254"/>
                  </a:lnTo>
                  <a:lnTo>
                    <a:pt x="393" y="248"/>
                  </a:lnTo>
                  <a:lnTo>
                    <a:pt x="388" y="244"/>
                  </a:lnTo>
                  <a:lnTo>
                    <a:pt x="381" y="240"/>
                  </a:lnTo>
                  <a:lnTo>
                    <a:pt x="374" y="238"/>
                  </a:lnTo>
                  <a:lnTo>
                    <a:pt x="367" y="236"/>
                  </a:lnTo>
                  <a:lnTo>
                    <a:pt x="360" y="235"/>
                  </a:lnTo>
                  <a:lnTo>
                    <a:pt x="353" y="235"/>
                  </a:lnTo>
                  <a:lnTo>
                    <a:pt x="345" y="235"/>
                  </a:lnTo>
                  <a:lnTo>
                    <a:pt x="337" y="236"/>
                  </a:lnTo>
                  <a:lnTo>
                    <a:pt x="329" y="237"/>
                  </a:lnTo>
                  <a:lnTo>
                    <a:pt x="321" y="239"/>
                  </a:lnTo>
                  <a:lnTo>
                    <a:pt x="313" y="241"/>
                  </a:lnTo>
                  <a:lnTo>
                    <a:pt x="306" y="243"/>
                  </a:lnTo>
                  <a:lnTo>
                    <a:pt x="297" y="245"/>
                  </a:lnTo>
                  <a:lnTo>
                    <a:pt x="289" y="248"/>
                  </a:lnTo>
                  <a:lnTo>
                    <a:pt x="281" y="250"/>
                  </a:lnTo>
                  <a:lnTo>
                    <a:pt x="273" y="252"/>
                  </a:lnTo>
                  <a:lnTo>
                    <a:pt x="270" y="255"/>
                  </a:lnTo>
                  <a:lnTo>
                    <a:pt x="267" y="260"/>
                  </a:lnTo>
                  <a:lnTo>
                    <a:pt x="263" y="264"/>
                  </a:lnTo>
                  <a:lnTo>
                    <a:pt x="260" y="270"/>
                  </a:lnTo>
                  <a:lnTo>
                    <a:pt x="258" y="276"/>
                  </a:lnTo>
                  <a:lnTo>
                    <a:pt x="258" y="282"/>
                  </a:lnTo>
                  <a:lnTo>
                    <a:pt x="258" y="287"/>
                  </a:lnTo>
                  <a:lnTo>
                    <a:pt x="262" y="293"/>
                  </a:lnTo>
                  <a:lnTo>
                    <a:pt x="265" y="299"/>
                  </a:lnTo>
                  <a:lnTo>
                    <a:pt x="268" y="304"/>
                  </a:lnTo>
                  <a:lnTo>
                    <a:pt x="271" y="310"/>
                  </a:lnTo>
                  <a:lnTo>
                    <a:pt x="273" y="316"/>
                  </a:lnTo>
                  <a:lnTo>
                    <a:pt x="276" y="322"/>
                  </a:lnTo>
                  <a:lnTo>
                    <a:pt x="277" y="328"/>
                  </a:lnTo>
                  <a:lnTo>
                    <a:pt x="277" y="334"/>
                  </a:lnTo>
                  <a:lnTo>
                    <a:pt x="277" y="341"/>
                  </a:lnTo>
                  <a:lnTo>
                    <a:pt x="266" y="355"/>
                  </a:lnTo>
                  <a:lnTo>
                    <a:pt x="257" y="360"/>
                  </a:lnTo>
                  <a:lnTo>
                    <a:pt x="248" y="362"/>
                  </a:lnTo>
                  <a:lnTo>
                    <a:pt x="239" y="363"/>
                  </a:lnTo>
                  <a:lnTo>
                    <a:pt x="230" y="363"/>
                  </a:lnTo>
                  <a:lnTo>
                    <a:pt x="220" y="364"/>
                  </a:lnTo>
                  <a:lnTo>
                    <a:pt x="210" y="364"/>
                  </a:lnTo>
                  <a:lnTo>
                    <a:pt x="201" y="366"/>
                  </a:lnTo>
                  <a:lnTo>
                    <a:pt x="191" y="370"/>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1031" name="Freeform 7"/>
            <p:cNvSpPr>
              <a:spLocks/>
            </p:cNvSpPr>
            <p:nvPr/>
          </p:nvSpPr>
          <p:spPr bwMode="grayWhite">
            <a:xfrm>
              <a:off x="0" y="706"/>
              <a:ext cx="506" cy="470"/>
            </a:xfrm>
            <a:custGeom>
              <a:avLst/>
              <a:gdLst>
                <a:gd name="T0" fmla="*/ 229 w 506"/>
                <a:gd name="T1" fmla="*/ 453 h 470"/>
                <a:gd name="T2" fmla="*/ 200 w 506"/>
                <a:gd name="T3" fmla="*/ 429 h 470"/>
                <a:gd name="T4" fmla="*/ 175 w 506"/>
                <a:gd name="T5" fmla="*/ 402 h 470"/>
                <a:gd name="T6" fmla="*/ 158 w 506"/>
                <a:gd name="T7" fmla="*/ 368 h 470"/>
                <a:gd name="T8" fmla="*/ 241 w 506"/>
                <a:gd name="T9" fmla="*/ 275 h 470"/>
                <a:gd name="T10" fmla="*/ 224 w 506"/>
                <a:gd name="T11" fmla="*/ 248 h 470"/>
                <a:gd name="T12" fmla="*/ 198 w 506"/>
                <a:gd name="T13" fmla="*/ 228 h 470"/>
                <a:gd name="T14" fmla="*/ 166 w 506"/>
                <a:gd name="T15" fmla="*/ 214 h 470"/>
                <a:gd name="T16" fmla="*/ 139 w 506"/>
                <a:gd name="T17" fmla="*/ 217 h 470"/>
                <a:gd name="T18" fmla="*/ 128 w 506"/>
                <a:gd name="T19" fmla="*/ 238 h 470"/>
                <a:gd name="T20" fmla="*/ 120 w 506"/>
                <a:gd name="T21" fmla="*/ 262 h 470"/>
                <a:gd name="T22" fmla="*/ 104 w 506"/>
                <a:gd name="T23" fmla="*/ 283 h 470"/>
                <a:gd name="T24" fmla="*/ 77 w 506"/>
                <a:gd name="T25" fmla="*/ 291 h 470"/>
                <a:gd name="T26" fmla="*/ 53 w 506"/>
                <a:gd name="T27" fmla="*/ 288 h 470"/>
                <a:gd name="T28" fmla="*/ 31 w 506"/>
                <a:gd name="T29" fmla="*/ 275 h 470"/>
                <a:gd name="T30" fmla="*/ 12 w 506"/>
                <a:gd name="T31" fmla="*/ 257 h 470"/>
                <a:gd name="T32" fmla="*/ 61 w 506"/>
                <a:gd name="T33" fmla="*/ 109 h 470"/>
                <a:gd name="T34" fmla="*/ 24 w 506"/>
                <a:gd name="T35" fmla="*/ 85 h 470"/>
                <a:gd name="T36" fmla="*/ 0 w 506"/>
                <a:gd name="T37" fmla="*/ 53 h 470"/>
                <a:gd name="T38" fmla="*/ 19 w 506"/>
                <a:gd name="T39" fmla="*/ 22 h 470"/>
                <a:gd name="T40" fmla="*/ 54 w 506"/>
                <a:gd name="T41" fmla="*/ 0 h 470"/>
                <a:gd name="T42" fmla="*/ 82 w 506"/>
                <a:gd name="T43" fmla="*/ 6 h 470"/>
                <a:gd name="T44" fmla="*/ 103 w 506"/>
                <a:gd name="T45" fmla="*/ 29 h 470"/>
                <a:gd name="T46" fmla="*/ 132 w 506"/>
                <a:gd name="T47" fmla="*/ 57 h 470"/>
                <a:gd name="T48" fmla="*/ 175 w 506"/>
                <a:gd name="T49" fmla="*/ 64 h 470"/>
                <a:gd name="T50" fmla="*/ 215 w 506"/>
                <a:gd name="T51" fmla="*/ 43 h 470"/>
                <a:gd name="T52" fmla="*/ 243 w 506"/>
                <a:gd name="T53" fmla="*/ 16 h 470"/>
                <a:gd name="T54" fmla="*/ 265 w 506"/>
                <a:gd name="T55" fmla="*/ 22 h 470"/>
                <a:gd name="T56" fmla="*/ 284 w 506"/>
                <a:gd name="T57" fmla="*/ 34 h 470"/>
                <a:gd name="T58" fmla="*/ 301 w 506"/>
                <a:gd name="T59" fmla="*/ 52 h 470"/>
                <a:gd name="T60" fmla="*/ 318 w 506"/>
                <a:gd name="T61" fmla="*/ 72 h 470"/>
                <a:gd name="T62" fmla="*/ 314 w 506"/>
                <a:gd name="T63" fmla="*/ 98 h 470"/>
                <a:gd name="T64" fmla="*/ 296 w 506"/>
                <a:gd name="T65" fmla="*/ 115 h 470"/>
                <a:gd name="T66" fmla="*/ 278 w 506"/>
                <a:gd name="T67" fmla="*/ 123 h 470"/>
                <a:gd name="T68" fmla="*/ 260 w 506"/>
                <a:gd name="T69" fmla="*/ 130 h 470"/>
                <a:gd name="T70" fmla="*/ 249 w 506"/>
                <a:gd name="T71" fmla="*/ 152 h 470"/>
                <a:gd name="T72" fmla="*/ 257 w 506"/>
                <a:gd name="T73" fmla="*/ 180 h 470"/>
                <a:gd name="T74" fmla="*/ 288 w 506"/>
                <a:gd name="T75" fmla="*/ 210 h 470"/>
                <a:gd name="T76" fmla="*/ 321 w 506"/>
                <a:gd name="T77" fmla="*/ 231 h 470"/>
                <a:gd name="T78" fmla="*/ 339 w 506"/>
                <a:gd name="T79" fmla="*/ 231 h 470"/>
                <a:gd name="T80" fmla="*/ 358 w 506"/>
                <a:gd name="T81" fmla="*/ 228 h 470"/>
                <a:gd name="T82" fmla="*/ 377 w 506"/>
                <a:gd name="T83" fmla="*/ 200 h 470"/>
                <a:gd name="T84" fmla="*/ 385 w 506"/>
                <a:gd name="T85" fmla="*/ 171 h 470"/>
                <a:gd name="T86" fmla="*/ 404 w 506"/>
                <a:gd name="T87" fmla="*/ 158 h 470"/>
                <a:gd name="T88" fmla="*/ 497 w 506"/>
                <a:gd name="T89" fmla="*/ 213 h 470"/>
                <a:gd name="T90" fmla="*/ 482 w 506"/>
                <a:gd name="T91" fmla="*/ 238 h 470"/>
                <a:gd name="T92" fmla="*/ 458 w 506"/>
                <a:gd name="T93" fmla="*/ 259 h 470"/>
                <a:gd name="T94" fmla="*/ 438 w 506"/>
                <a:gd name="T95" fmla="*/ 282 h 470"/>
                <a:gd name="T96" fmla="*/ 434 w 506"/>
                <a:gd name="T97" fmla="*/ 313 h 470"/>
                <a:gd name="T98" fmla="*/ 467 w 506"/>
                <a:gd name="T99" fmla="*/ 339 h 470"/>
                <a:gd name="T100" fmla="*/ 505 w 506"/>
                <a:gd name="T101" fmla="*/ 362 h 470"/>
                <a:gd name="T102" fmla="*/ 329 w 506"/>
                <a:gd name="T103" fmla="*/ 370 h 470"/>
                <a:gd name="T104" fmla="*/ 306 w 506"/>
                <a:gd name="T105" fmla="*/ 395 h 470"/>
                <a:gd name="T106" fmla="*/ 287 w 506"/>
                <a:gd name="T107" fmla="*/ 423 h 470"/>
                <a:gd name="T108" fmla="*/ 267 w 506"/>
                <a:gd name="T109" fmla="*/ 452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506" h="470">
                  <a:moveTo>
                    <a:pt x="252" y="469"/>
                  </a:moveTo>
                  <a:lnTo>
                    <a:pt x="245" y="463"/>
                  </a:lnTo>
                  <a:lnTo>
                    <a:pt x="237" y="458"/>
                  </a:lnTo>
                  <a:lnTo>
                    <a:pt x="229" y="453"/>
                  </a:lnTo>
                  <a:lnTo>
                    <a:pt x="221" y="447"/>
                  </a:lnTo>
                  <a:lnTo>
                    <a:pt x="214" y="441"/>
                  </a:lnTo>
                  <a:lnTo>
                    <a:pt x="207" y="435"/>
                  </a:lnTo>
                  <a:lnTo>
                    <a:pt x="200" y="429"/>
                  </a:lnTo>
                  <a:lnTo>
                    <a:pt x="193" y="423"/>
                  </a:lnTo>
                  <a:lnTo>
                    <a:pt x="187" y="416"/>
                  </a:lnTo>
                  <a:lnTo>
                    <a:pt x="181" y="409"/>
                  </a:lnTo>
                  <a:lnTo>
                    <a:pt x="175" y="402"/>
                  </a:lnTo>
                  <a:lnTo>
                    <a:pt x="171" y="394"/>
                  </a:lnTo>
                  <a:lnTo>
                    <a:pt x="166" y="386"/>
                  </a:lnTo>
                  <a:lnTo>
                    <a:pt x="162" y="377"/>
                  </a:lnTo>
                  <a:lnTo>
                    <a:pt x="158" y="368"/>
                  </a:lnTo>
                  <a:lnTo>
                    <a:pt x="156" y="359"/>
                  </a:lnTo>
                  <a:lnTo>
                    <a:pt x="245" y="290"/>
                  </a:lnTo>
                  <a:lnTo>
                    <a:pt x="242" y="282"/>
                  </a:lnTo>
                  <a:lnTo>
                    <a:pt x="241" y="275"/>
                  </a:lnTo>
                  <a:lnTo>
                    <a:pt x="237" y="267"/>
                  </a:lnTo>
                  <a:lnTo>
                    <a:pt x="233" y="261"/>
                  </a:lnTo>
                  <a:lnTo>
                    <a:pt x="229" y="254"/>
                  </a:lnTo>
                  <a:lnTo>
                    <a:pt x="224" y="248"/>
                  </a:lnTo>
                  <a:lnTo>
                    <a:pt x="218" y="242"/>
                  </a:lnTo>
                  <a:lnTo>
                    <a:pt x="212" y="237"/>
                  </a:lnTo>
                  <a:lnTo>
                    <a:pt x="205" y="232"/>
                  </a:lnTo>
                  <a:lnTo>
                    <a:pt x="198" y="228"/>
                  </a:lnTo>
                  <a:lnTo>
                    <a:pt x="191" y="223"/>
                  </a:lnTo>
                  <a:lnTo>
                    <a:pt x="183" y="219"/>
                  </a:lnTo>
                  <a:lnTo>
                    <a:pt x="175" y="216"/>
                  </a:lnTo>
                  <a:lnTo>
                    <a:pt x="166" y="214"/>
                  </a:lnTo>
                  <a:lnTo>
                    <a:pt x="158" y="212"/>
                  </a:lnTo>
                  <a:lnTo>
                    <a:pt x="150" y="210"/>
                  </a:lnTo>
                  <a:lnTo>
                    <a:pt x="144" y="213"/>
                  </a:lnTo>
                  <a:lnTo>
                    <a:pt x="139" y="217"/>
                  </a:lnTo>
                  <a:lnTo>
                    <a:pt x="135" y="221"/>
                  </a:lnTo>
                  <a:lnTo>
                    <a:pt x="133" y="227"/>
                  </a:lnTo>
                  <a:lnTo>
                    <a:pt x="129" y="232"/>
                  </a:lnTo>
                  <a:lnTo>
                    <a:pt x="128" y="238"/>
                  </a:lnTo>
                  <a:lnTo>
                    <a:pt x="126" y="244"/>
                  </a:lnTo>
                  <a:lnTo>
                    <a:pt x="125" y="250"/>
                  </a:lnTo>
                  <a:lnTo>
                    <a:pt x="122" y="256"/>
                  </a:lnTo>
                  <a:lnTo>
                    <a:pt x="120" y="262"/>
                  </a:lnTo>
                  <a:lnTo>
                    <a:pt x="116" y="268"/>
                  </a:lnTo>
                  <a:lnTo>
                    <a:pt x="113" y="273"/>
                  </a:lnTo>
                  <a:lnTo>
                    <a:pt x="109" y="278"/>
                  </a:lnTo>
                  <a:lnTo>
                    <a:pt x="104" y="283"/>
                  </a:lnTo>
                  <a:lnTo>
                    <a:pt x="98" y="287"/>
                  </a:lnTo>
                  <a:lnTo>
                    <a:pt x="90" y="290"/>
                  </a:lnTo>
                  <a:lnTo>
                    <a:pt x="83" y="291"/>
                  </a:lnTo>
                  <a:lnTo>
                    <a:pt x="77" y="291"/>
                  </a:lnTo>
                  <a:lnTo>
                    <a:pt x="70" y="291"/>
                  </a:lnTo>
                  <a:lnTo>
                    <a:pt x="65" y="291"/>
                  </a:lnTo>
                  <a:lnTo>
                    <a:pt x="58" y="289"/>
                  </a:lnTo>
                  <a:lnTo>
                    <a:pt x="53" y="288"/>
                  </a:lnTo>
                  <a:lnTo>
                    <a:pt x="47" y="285"/>
                  </a:lnTo>
                  <a:lnTo>
                    <a:pt x="41" y="282"/>
                  </a:lnTo>
                  <a:lnTo>
                    <a:pt x="36" y="278"/>
                  </a:lnTo>
                  <a:lnTo>
                    <a:pt x="31" y="275"/>
                  </a:lnTo>
                  <a:lnTo>
                    <a:pt x="25" y="270"/>
                  </a:lnTo>
                  <a:lnTo>
                    <a:pt x="20" y="266"/>
                  </a:lnTo>
                  <a:lnTo>
                    <a:pt x="16" y="262"/>
                  </a:lnTo>
                  <a:lnTo>
                    <a:pt x="12" y="257"/>
                  </a:lnTo>
                  <a:lnTo>
                    <a:pt x="7" y="253"/>
                  </a:lnTo>
                  <a:lnTo>
                    <a:pt x="3" y="248"/>
                  </a:lnTo>
                  <a:lnTo>
                    <a:pt x="65" y="117"/>
                  </a:lnTo>
                  <a:lnTo>
                    <a:pt x="61" y="109"/>
                  </a:lnTo>
                  <a:lnTo>
                    <a:pt x="53" y="102"/>
                  </a:lnTo>
                  <a:lnTo>
                    <a:pt x="44" y="96"/>
                  </a:lnTo>
                  <a:lnTo>
                    <a:pt x="33" y="91"/>
                  </a:lnTo>
                  <a:lnTo>
                    <a:pt x="24" y="85"/>
                  </a:lnTo>
                  <a:lnTo>
                    <a:pt x="13" y="79"/>
                  </a:lnTo>
                  <a:lnTo>
                    <a:pt x="5" y="71"/>
                  </a:lnTo>
                  <a:lnTo>
                    <a:pt x="0" y="62"/>
                  </a:lnTo>
                  <a:lnTo>
                    <a:pt x="0" y="53"/>
                  </a:lnTo>
                  <a:lnTo>
                    <a:pt x="3" y="44"/>
                  </a:lnTo>
                  <a:lnTo>
                    <a:pt x="7" y="37"/>
                  </a:lnTo>
                  <a:lnTo>
                    <a:pt x="12" y="28"/>
                  </a:lnTo>
                  <a:lnTo>
                    <a:pt x="19" y="22"/>
                  </a:lnTo>
                  <a:lnTo>
                    <a:pt x="27" y="15"/>
                  </a:lnTo>
                  <a:lnTo>
                    <a:pt x="37" y="9"/>
                  </a:lnTo>
                  <a:lnTo>
                    <a:pt x="46" y="3"/>
                  </a:lnTo>
                  <a:lnTo>
                    <a:pt x="54" y="0"/>
                  </a:lnTo>
                  <a:lnTo>
                    <a:pt x="61" y="0"/>
                  </a:lnTo>
                  <a:lnTo>
                    <a:pt x="68" y="0"/>
                  </a:lnTo>
                  <a:lnTo>
                    <a:pt x="75" y="3"/>
                  </a:lnTo>
                  <a:lnTo>
                    <a:pt x="82" y="6"/>
                  </a:lnTo>
                  <a:lnTo>
                    <a:pt x="88" y="11"/>
                  </a:lnTo>
                  <a:lnTo>
                    <a:pt x="94" y="15"/>
                  </a:lnTo>
                  <a:lnTo>
                    <a:pt x="98" y="21"/>
                  </a:lnTo>
                  <a:lnTo>
                    <a:pt x="103" y="29"/>
                  </a:lnTo>
                  <a:lnTo>
                    <a:pt x="108" y="38"/>
                  </a:lnTo>
                  <a:lnTo>
                    <a:pt x="116" y="45"/>
                  </a:lnTo>
                  <a:lnTo>
                    <a:pt x="123" y="52"/>
                  </a:lnTo>
                  <a:lnTo>
                    <a:pt x="132" y="57"/>
                  </a:lnTo>
                  <a:lnTo>
                    <a:pt x="141" y="62"/>
                  </a:lnTo>
                  <a:lnTo>
                    <a:pt x="152" y="64"/>
                  </a:lnTo>
                  <a:lnTo>
                    <a:pt x="164" y="66"/>
                  </a:lnTo>
                  <a:lnTo>
                    <a:pt x="175" y="64"/>
                  </a:lnTo>
                  <a:lnTo>
                    <a:pt x="187" y="61"/>
                  </a:lnTo>
                  <a:lnTo>
                    <a:pt x="196" y="57"/>
                  </a:lnTo>
                  <a:lnTo>
                    <a:pt x="206" y="50"/>
                  </a:lnTo>
                  <a:lnTo>
                    <a:pt x="215" y="43"/>
                  </a:lnTo>
                  <a:lnTo>
                    <a:pt x="223" y="34"/>
                  </a:lnTo>
                  <a:lnTo>
                    <a:pt x="230" y="26"/>
                  </a:lnTo>
                  <a:lnTo>
                    <a:pt x="237" y="17"/>
                  </a:lnTo>
                  <a:lnTo>
                    <a:pt x="243" y="16"/>
                  </a:lnTo>
                  <a:lnTo>
                    <a:pt x="249" y="17"/>
                  </a:lnTo>
                  <a:lnTo>
                    <a:pt x="254" y="18"/>
                  </a:lnTo>
                  <a:lnTo>
                    <a:pt x="260" y="20"/>
                  </a:lnTo>
                  <a:lnTo>
                    <a:pt x="265" y="22"/>
                  </a:lnTo>
                  <a:lnTo>
                    <a:pt x="270" y="25"/>
                  </a:lnTo>
                  <a:lnTo>
                    <a:pt x="275" y="27"/>
                  </a:lnTo>
                  <a:lnTo>
                    <a:pt x="279" y="31"/>
                  </a:lnTo>
                  <a:lnTo>
                    <a:pt x="284" y="34"/>
                  </a:lnTo>
                  <a:lnTo>
                    <a:pt x="288" y="38"/>
                  </a:lnTo>
                  <a:lnTo>
                    <a:pt x="293" y="43"/>
                  </a:lnTo>
                  <a:lnTo>
                    <a:pt x="297" y="47"/>
                  </a:lnTo>
                  <a:lnTo>
                    <a:pt x="301" y="52"/>
                  </a:lnTo>
                  <a:lnTo>
                    <a:pt x="305" y="56"/>
                  </a:lnTo>
                  <a:lnTo>
                    <a:pt x="309" y="61"/>
                  </a:lnTo>
                  <a:lnTo>
                    <a:pt x="314" y="66"/>
                  </a:lnTo>
                  <a:lnTo>
                    <a:pt x="318" y="72"/>
                  </a:lnTo>
                  <a:lnTo>
                    <a:pt x="320" y="79"/>
                  </a:lnTo>
                  <a:lnTo>
                    <a:pt x="319" y="85"/>
                  </a:lnTo>
                  <a:lnTo>
                    <a:pt x="317" y="92"/>
                  </a:lnTo>
                  <a:lnTo>
                    <a:pt x="314" y="98"/>
                  </a:lnTo>
                  <a:lnTo>
                    <a:pt x="309" y="104"/>
                  </a:lnTo>
                  <a:lnTo>
                    <a:pt x="305" y="109"/>
                  </a:lnTo>
                  <a:lnTo>
                    <a:pt x="300" y="114"/>
                  </a:lnTo>
                  <a:lnTo>
                    <a:pt x="296" y="115"/>
                  </a:lnTo>
                  <a:lnTo>
                    <a:pt x="291" y="117"/>
                  </a:lnTo>
                  <a:lnTo>
                    <a:pt x="287" y="119"/>
                  </a:lnTo>
                  <a:lnTo>
                    <a:pt x="283" y="120"/>
                  </a:lnTo>
                  <a:lnTo>
                    <a:pt x="278" y="123"/>
                  </a:lnTo>
                  <a:lnTo>
                    <a:pt x="273" y="124"/>
                  </a:lnTo>
                  <a:lnTo>
                    <a:pt x="268" y="126"/>
                  </a:lnTo>
                  <a:lnTo>
                    <a:pt x="262" y="127"/>
                  </a:lnTo>
                  <a:lnTo>
                    <a:pt x="260" y="130"/>
                  </a:lnTo>
                  <a:lnTo>
                    <a:pt x="257" y="135"/>
                  </a:lnTo>
                  <a:lnTo>
                    <a:pt x="254" y="140"/>
                  </a:lnTo>
                  <a:lnTo>
                    <a:pt x="250" y="145"/>
                  </a:lnTo>
                  <a:lnTo>
                    <a:pt x="249" y="152"/>
                  </a:lnTo>
                  <a:lnTo>
                    <a:pt x="248" y="158"/>
                  </a:lnTo>
                  <a:lnTo>
                    <a:pt x="249" y="164"/>
                  </a:lnTo>
                  <a:lnTo>
                    <a:pt x="252" y="169"/>
                  </a:lnTo>
                  <a:lnTo>
                    <a:pt x="257" y="180"/>
                  </a:lnTo>
                  <a:lnTo>
                    <a:pt x="263" y="189"/>
                  </a:lnTo>
                  <a:lnTo>
                    <a:pt x="271" y="196"/>
                  </a:lnTo>
                  <a:lnTo>
                    <a:pt x="279" y="204"/>
                  </a:lnTo>
                  <a:lnTo>
                    <a:pt x="288" y="210"/>
                  </a:lnTo>
                  <a:lnTo>
                    <a:pt x="298" y="217"/>
                  </a:lnTo>
                  <a:lnTo>
                    <a:pt x="308" y="224"/>
                  </a:lnTo>
                  <a:lnTo>
                    <a:pt x="317" y="231"/>
                  </a:lnTo>
                  <a:lnTo>
                    <a:pt x="321" y="231"/>
                  </a:lnTo>
                  <a:lnTo>
                    <a:pt x="326" y="231"/>
                  </a:lnTo>
                  <a:lnTo>
                    <a:pt x="330" y="231"/>
                  </a:lnTo>
                  <a:lnTo>
                    <a:pt x="334" y="231"/>
                  </a:lnTo>
                  <a:lnTo>
                    <a:pt x="339" y="231"/>
                  </a:lnTo>
                  <a:lnTo>
                    <a:pt x="344" y="231"/>
                  </a:lnTo>
                  <a:lnTo>
                    <a:pt x="349" y="231"/>
                  </a:lnTo>
                  <a:lnTo>
                    <a:pt x="354" y="231"/>
                  </a:lnTo>
                  <a:lnTo>
                    <a:pt x="358" y="228"/>
                  </a:lnTo>
                  <a:lnTo>
                    <a:pt x="363" y="222"/>
                  </a:lnTo>
                  <a:lnTo>
                    <a:pt x="368" y="215"/>
                  </a:lnTo>
                  <a:lnTo>
                    <a:pt x="373" y="209"/>
                  </a:lnTo>
                  <a:lnTo>
                    <a:pt x="377" y="200"/>
                  </a:lnTo>
                  <a:lnTo>
                    <a:pt x="380" y="192"/>
                  </a:lnTo>
                  <a:lnTo>
                    <a:pt x="383" y="183"/>
                  </a:lnTo>
                  <a:lnTo>
                    <a:pt x="383" y="176"/>
                  </a:lnTo>
                  <a:lnTo>
                    <a:pt x="385" y="171"/>
                  </a:lnTo>
                  <a:lnTo>
                    <a:pt x="388" y="167"/>
                  </a:lnTo>
                  <a:lnTo>
                    <a:pt x="392" y="163"/>
                  </a:lnTo>
                  <a:lnTo>
                    <a:pt x="398" y="160"/>
                  </a:lnTo>
                  <a:lnTo>
                    <a:pt x="404" y="158"/>
                  </a:lnTo>
                  <a:lnTo>
                    <a:pt x="410" y="156"/>
                  </a:lnTo>
                  <a:lnTo>
                    <a:pt x="417" y="155"/>
                  </a:lnTo>
                  <a:lnTo>
                    <a:pt x="423" y="155"/>
                  </a:lnTo>
                  <a:lnTo>
                    <a:pt x="497" y="213"/>
                  </a:lnTo>
                  <a:lnTo>
                    <a:pt x="495" y="221"/>
                  </a:lnTo>
                  <a:lnTo>
                    <a:pt x="492" y="227"/>
                  </a:lnTo>
                  <a:lnTo>
                    <a:pt x="487" y="232"/>
                  </a:lnTo>
                  <a:lnTo>
                    <a:pt x="482" y="238"/>
                  </a:lnTo>
                  <a:lnTo>
                    <a:pt x="476" y="243"/>
                  </a:lnTo>
                  <a:lnTo>
                    <a:pt x="470" y="248"/>
                  </a:lnTo>
                  <a:lnTo>
                    <a:pt x="464" y="253"/>
                  </a:lnTo>
                  <a:lnTo>
                    <a:pt x="458" y="259"/>
                  </a:lnTo>
                  <a:lnTo>
                    <a:pt x="451" y="264"/>
                  </a:lnTo>
                  <a:lnTo>
                    <a:pt x="446" y="269"/>
                  </a:lnTo>
                  <a:lnTo>
                    <a:pt x="441" y="275"/>
                  </a:lnTo>
                  <a:lnTo>
                    <a:pt x="438" y="282"/>
                  </a:lnTo>
                  <a:lnTo>
                    <a:pt x="434" y="288"/>
                  </a:lnTo>
                  <a:lnTo>
                    <a:pt x="433" y="296"/>
                  </a:lnTo>
                  <a:lnTo>
                    <a:pt x="433" y="304"/>
                  </a:lnTo>
                  <a:lnTo>
                    <a:pt x="434" y="313"/>
                  </a:lnTo>
                  <a:lnTo>
                    <a:pt x="439" y="323"/>
                  </a:lnTo>
                  <a:lnTo>
                    <a:pt x="446" y="329"/>
                  </a:lnTo>
                  <a:lnTo>
                    <a:pt x="456" y="335"/>
                  </a:lnTo>
                  <a:lnTo>
                    <a:pt x="467" y="339"/>
                  </a:lnTo>
                  <a:lnTo>
                    <a:pt x="478" y="343"/>
                  </a:lnTo>
                  <a:lnTo>
                    <a:pt x="488" y="348"/>
                  </a:lnTo>
                  <a:lnTo>
                    <a:pt x="497" y="354"/>
                  </a:lnTo>
                  <a:lnTo>
                    <a:pt x="505" y="362"/>
                  </a:lnTo>
                  <a:lnTo>
                    <a:pt x="442" y="445"/>
                  </a:lnTo>
                  <a:lnTo>
                    <a:pt x="343" y="362"/>
                  </a:lnTo>
                  <a:lnTo>
                    <a:pt x="336" y="366"/>
                  </a:lnTo>
                  <a:lnTo>
                    <a:pt x="329" y="370"/>
                  </a:lnTo>
                  <a:lnTo>
                    <a:pt x="323" y="377"/>
                  </a:lnTo>
                  <a:lnTo>
                    <a:pt x="317" y="382"/>
                  </a:lnTo>
                  <a:lnTo>
                    <a:pt x="312" y="388"/>
                  </a:lnTo>
                  <a:lnTo>
                    <a:pt x="306" y="395"/>
                  </a:lnTo>
                  <a:lnTo>
                    <a:pt x="302" y="401"/>
                  </a:lnTo>
                  <a:lnTo>
                    <a:pt x="296" y="408"/>
                  </a:lnTo>
                  <a:lnTo>
                    <a:pt x="292" y="415"/>
                  </a:lnTo>
                  <a:lnTo>
                    <a:pt x="287" y="423"/>
                  </a:lnTo>
                  <a:lnTo>
                    <a:pt x="283" y="430"/>
                  </a:lnTo>
                  <a:lnTo>
                    <a:pt x="278" y="437"/>
                  </a:lnTo>
                  <a:lnTo>
                    <a:pt x="272" y="445"/>
                  </a:lnTo>
                  <a:lnTo>
                    <a:pt x="267" y="452"/>
                  </a:lnTo>
                  <a:lnTo>
                    <a:pt x="262" y="459"/>
                  </a:lnTo>
                  <a:lnTo>
                    <a:pt x="256" y="465"/>
                  </a:lnTo>
                  <a:lnTo>
                    <a:pt x="252" y="469"/>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1032" name="Freeform 8"/>
            <p:cNvSpPr>
              <a:spLocks/>
            </p:cNvSpPr>
            <p:nvPr/>
          </p:nvSpPr>
          <p:spPr bwMode="grayWhite">
            <a:xfrm>
              <a:off x="538" y="441"/>
              <a:ext cx="512" cy="509"/>
            </a:xfrm>
            <a:custGeom>
              <a:avLst/>
              <a:gdLst>
                <a:gd name="T0" fmla="*/ 67 w 512"/>
                <a:gd name="T1" fmla="*/ 492 h 509"/>
                <a:gd name="T2" fmla="*/ 45 w 512"/>
                <a:gd name="T3" fmla="*/ 451 h 509"/>
                <a:gd name="T4" fmla="*/ 68 w 512"/>
                <a:gd name="T5" fmla="*/ 418 h 509"/>
                <a:gd name="T6" fmla="*/ 106 w 512"/>
                <a:gd name="T7" fmla="*/ 391 h 509"/>
                <a:gd name="T8" fmla="*/ 105 w 512"/>
                <a:gd name="T9" fmla="*/ 352 h 509"/>
                <a:gd name="T10" fmla="*/ 79 w 512"/>
                <a:gd name="T11" fmla="*/ 324 h 509"/>
                <a:gd name="T12" fmla="*/ 44 w 512"/>
                <a:gd name="T13" fmla="*/ 302 h 509"/>
                <a:gd name="T14" fmla="*/ 7 w 512"/>
                <a:gd name="T15" fmla="*/ 280 h 509"/>
                <a:gd name="T16" fmla="*/ 2 w 512"/>
                <a:gd name="T17" fmla="*/ 258 h 509"/>
                <a:gd name="T18" fmla="*/ 13 w 512"/>
                <a:gd name="T19" fmla="*/ 239 h 509"/>
                <a:gd name="T20" fmla="*/ 29 w 512"/>
                <a:gd name="T21" fmla="*/ 220 h 509"/>
                <a:gd name="T22" fmla="*/ 43 w 512"/>
                <a:gd name="T23" fmla="*/ 201 h 509"/>
                <a:gd name="T24" fmla="*/ 65 w 512"/>
                <a:gd name="T25" fmla="*/ 184 h 509"/>
                <a:gd name="T26" fmla="*/ 100 w 512"/>
                <a:gd name="T27" fmla="*/ 191 h 509"/>
                <a:gd name="T28" fmla="*/ 124 w 512"/>
                <a:gd name="T29" fmla="*/ 210 h 509"/>
                <a:gd name="T30" fmla="*/ 150 w 512"/>
                <a:gd name="T31" fmla="*/ 233 h 509"/>
                <a:gd name="T32" fmla="*/ 179 w 512"/>
                <a:gd name="T33" fmla="*/ 232 h 509"/>
                <a:gd name="T34" fmla="*/ 207 w 512"/>
                <a:gd name="T35" fmla="*/ 223 h 509"/>
                <a:gd name="T36" fmla="*/ 230 w 512"/>
                <a:gd name="T37" fmla="*/ 198 h 509"/>
                <a:gd name="T38" fmla="*/ 242 w 512"/>
                <a:gd name="T39" fmla="*/ 165 h 509"/>
                <a:gd name="T40" fmla="*/ 226 w 512"/>
                <a:gd name="T41" fmla="*/ 143 h 509"/>
                <a:gd name="T42" fmla="*/ 203 w 512"/>
                <a:gd name="T43" fmla="*/ 132 h 509"/>
                <a:gd name="T44" fmla="*/ 176 w 512"/>
                <a:gd name="T45" fmla="*/ 122 h 509"/>
                <a:gd name="T46" fmla="*/ 153 w 512"/>
                <a:gd name="T47" fmla="*/ 111 h 509"/>
                <a:gd name="T48" fmla="*/ 142 w 512"/>
                <a:gd name="T49" fmla="*/ 80 h 509"/>
                <a:gd name="T50" fmla="*/ 163 w 512"/>
                <a:gd name="T51" fmla="*/ 50 h 509"/>
                <a:gd name="T52" fmla="*/ 187 w 512"/>
                <a:gd name="T53" fmla="*/ 36 h 509"/>
                <a:gd name="T54" fmla="*/ 211 w 512"/>
                <a:gd name="T55" fmla="*/ 18 h 509"/>
                <a:gd name="T56" fmla="*/ 243 w 512"/>
                <a:gd name="T57" fmla="*/ 28 h 509"/>
                <a:gd name="T58" fmla="*/ 277 w 512"/>
                <a:gd name="T59" fmla="*/ 54 h 509"/>
                <a:gd name="T60" fmla="*/ 314 w 512"/>
                <a:gd name="T61" fmla="*/ 72 h 509"/>
                <a:gd name="T62" fmla="*/ 355 w 512"/>
                <a:gd name="T63" fmla="*/ 68 h 509"/>
                <a:gd name="T64" fmla="*/ 382 w 512"/>
                <a:gd name="T65" fmla="*/ 36 h 509"/>
                <a:gd name="T66" fmla="*/ 411 w 512"/>
                <a:gd name="T67" fmla="*/ 3 h 509"/>
                <a:gd name="T68" fmla="*/ 453 w 512"/>
                <a:gd name="T69" fmla="*/ 10 h 509"/>
                <a:gd name="T70" fmla="*/ 486 w 512"/>
                <a:gd name="T71" fmla="*/ 36 h 509"/>
                <a:gd name="T72" fmla="*/ 489 w 512"/>
                <a:gd name="T73" fmla="*/ 68 h 509"/>
                <a:gd name="T74" fmla="*/ 466 w 512"/>
                <a:gd name="T75" fmla="*/ 88 h 509"/>
                <a:gd name="T76" fmla="*/ 437 w 512"/>
                <a:gd name="T77" fmla="*/ 107 h 509"/>
                <a:gd name="T78" fmla="*/ 422 w 512"/>
                <a:gd name="T79" fmla="*/ 133 h 509"/>
                <a:gd name="T80" fmla="*/ 419 w 512"/>
                <a:gd name="T81" fmla="*/ 317 h 509"/>
                <a:gd name="T82" fmla="*/ 388 w 512"/>
                <a:gd name="T83" fmla="*/ 302 h 509"/>
                <a:gd name="T84" fmla="*/ 364 w 512"/>
                <a:gd name="T85" fmla="*/ 273 h 509"/>
                <a:gd name="T86" fmla="*/ 336 w 512"/>
                <a:gd name="T87" fmla="*/ 250 h 509"/>
                <a:gd name="T88" fmla="*/ 299 w 512"/>
                <a:gd name="T89" fmla="*/ 252 h 509"/>
                <a:gd name="T90" fmla="*/ 275 w 512"/>
                <a:gd name="T91" fmla="*/ 270 h 509"/>
                <a:gd name="T92" fmla="*/ 255 w 512"/>
                <a:gd name="T93" fmla="*/ 294 h 509"/>
                <a:gd name="T94" fmla="*/ 242 w 512"/>
                <a:gd name="T95" fmla="*/ 323 h 509"/>
                <a:gd name="T96" fmla="*/ 241 w 512"/>
                <a:gd name="T97" fmla="*/ 353 h 509"/>
                <a:gd name="T98" fmla="*/ 257 w 512"/>
                <a:gd name="T99" fmla="*/ 364 h 509"/>
                <a:gd name="T100" fmla="*/ 279 w 512"/>
                <a:gd name="T101" fmla="*/ 368 h 509"/>
                <a:gd name="T102" fmla="*/ 304 w 512"/>
                <a:gd name="T103" fmla="*/ 370 h 509"/>
                <a:gd name="T104" fmla="*/ 330 w 512"/>
                <a:gd name="T105" fmla="*/ 376 h 509"/>
                <a:gd name="T106" fmla="*/ 353 w 512"/>
                <a:gd name="T107" fmla="*/ 407 h 509"/>
                <a:gd name="T108" fmla="*/ 352 w 512"/>
                <a:gd name="T109" fmla="*/ 443 h 509"/>
                <a:gd name="T110" fmla="*/ 334 w 512"/>
                <a:gd name="T111" fmla="*/ 462 h 509"/>
                <a:gd name="T112" fmla="*/ 311 w 512"/>
                <a:gd name="T113" fmla="*/ 479 h 509"/>
                <a:gd name="T114" fmla="*/ 278 w 512"/>
                <a:gd name="T115" fmla="*/ 465 h 509"/>
                <a:gd name="T116" fmla="*/ 241 w 512"/>
                <a:gd name="T117" fmla="*/ 445 h 509"/>
                <a:gd name="T118" fmla="*/ 202 w 512"/>
                <a:gd name="T119" fmla="*/ 432 h 509"/>
                <a:gd name="T120" fmla="*/ 98 w 512"/>
                <a:gd name="T121" fmla="*/ 508 h 5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12" h="509">
                  <a:moveTo>
                    <a:pt x="98" y="508"/>
                  </a:moveTo>
                  <a:lnTo>
                    <a:pt x="86" y="504"/>
                  </a:lnTo>
                  <a:lnTo>
                    <a:pt x="76" y="498"/>
                  </a:lnTo>
                  <a:lnTo>
                    <a:pt x="67" y="492"/>
                  </a:lnTo>
                  <a:lnTo>
                    <a:pt x="60" y="483"/>
                  </a:lnTo>
                  <a:lnTo>
                    <a:pt x="53" y="474"/>
                  </a:lnTo>
                  <a:lnTo>
                    <a:pt x="49" y="463"/>
                  </a:lnTo>
                  <a:lnTo>
                    <a:pt x="45" y="451"/>
                  </a:lnTo>
                  <a:lnTo>
                    <a:pt x="43" y="439"/>
                  </a:lnTo>
                  <a:lnTo>
                    <a:pt x="49" y="432"/>
                  </a:lnTo>
                  <a:lnTo>
                    <a:pt x="58" y="425"/>
                  </a:lnTo>
                  <a:lnTo>
                    <a:pt x="68" y="418"/>
                  </a:lnTo>
                  <a:lnTo>
                    <a:pt x="78" y="413"/>
                  </a:lnTo>
                  <a:lnTo>
                    <a:pt x="88" y="407"/>
                  </a:lnTo>
                  <a:lnTo>
                    <a:pt x="98" y="399"/>
                  </a:lnTo>
                  <a:lnTo>
                    <a:pt x="106" y="391"/>
                  </a:lnTo>
                  <a:lnTo>
                    <a:pt x="113" y="380"/>
                  </a:lnTo>
                  <a:lnTo>
                    <a:pt x="112" y="370"/>
                  </a:lnTo>
                  <a:lnTo>
                    <a:pt x="109" y="360"/>
                  </a:lnTo>
                  <a:lnTo>
                    <a:pt x="105" y="352"/>
                  </a:lnTo>
                  <a:lnTo>
                    <a:pt x="100" y="344"/>
                  </a:lnTo>
                  <a:lnTo>
                    <a:pt x="93" y="337"/>
                  </a:lnTo>
                  <a:lnTo>
                    <a:pt x="87" y="330"/>
                  </a:lnTo>
                  <a:lnTo>
                    <a:pt x="79" y="324"/>
                  </a:lnTo>
                  <a:lnTo>
                    <a:pt x="71" y="318"/>
                  </a:lnTo>
                  <a:lnTo>
                    <a:pt x="62" y="313"/>
                  </a:lnTo>
                  <a:lnTo>
                    <a:pt x="53" y="308"/>
                  </a:lnTo>
                  <a:lnTo>
                    <a:pt x="44" y="302"/>
                  </a:lnTo>
                  <a:lnTo>
                    <a:pt x="35" y="297"/>
                  </a:lnTo>
                  <a:lnTo>
                    <a:pt x="25" y="291"/>
                  </a:lnTo>
                  <a:lnTo>
                    <a:pt x="17" y="286"/>
                  </a:lnTo>
                  <a:lnTo>
                    <a:pt x="7" y="280"/>
                  </a:lnTo>
                  <a:lnTo>
                    <a:pt x="0" y="273"/>
                  </a:lnTo>
                  <a:lnTo>
                    <a:pt x="0" y="268"/>
                  </a:lnTo>
                  <a:lnTo>
                    <a:pt x="0" y="263"/>
                  </a:lnTo>
                  <a:lnTo>
                    <a:pt x="2" y="258"/>
                  </a:lnTo>
                  <a:lnTo>
                    <a:pt x="4" y="253"/>
                  </a:lnTo>
                  <a:lnTo>
                    <a:pt x="7" y="248"/>
                  </a:lnTo>
                  <a:lnTo>
                    <a:pt x="10" y="244"/>
                  </a:lnTo>
                  <a:lnTo>
                    <a:pt x="13" y="239"/>
                  </a:lnTo>
                  <a:lnTo>
                    <a:pt x="17" y="234"/>
                  </a:lnTo>
                  <a:lnTo>
                    <a:pt x="20" y="230"/>
                  </a:lnTo>
                  <a:lnTo>
                    <a:pt x="24" y="225"/>
                  </a:lnTo>
                  <a:lnTo>
                    <a:pt x="29" y="220"/>
                  </a:lnTo>
                  <a:lnTo>
                    <a:pt x="32" y="216"/>
                  </a:lnTo>
                  <a:lnTo>
                    <a:pt x="37" y="210"/>
                  </a:lnTo>
                  <a:lnTo>
                    <a:pt x="40" y="205"/>
                  </a:lnTo>
                  <a:lnTo>
                    <a:pt x="43" y="201"/>
                  </a:lnTo>
                  <a:lnTo>
                    <a:pt x="46" y="195"/>
                  </a:lnTo>
                  <a:lnTo>
                    <a:pt x="51" y="190"/>
                  </a:lnTo>
                  <a:lnTo>
                    <a:pt x="58" y="186"/>
                  </a:lnTo>
                  <a:lnTo>
                    <a:pt x="65" y="184"/>
                  </a:lnTo>
                  <a:lnTo>
                    <a:pt x="73" y="184"/>
                  </a:lnTo>
                  <a:lnTo>
                    <a:pt x="82" y="186"/>
                  </a:lnTo>
                  <a:lnTo>
                    <a:pt x="91" y="187"/>
                  </a:lnTo>
                  <a:lnTo>
                    <a:pt x="100" y="191"/>
                  </a:lnTo>
                  <a:lnTo>
                    <a:pt x="109" y="195"/>
                  </a:lnTo>
                  <a:lnTo>
                    <a:pt x="114" y="199"/>
                  </a:lnTo>
                  <a:lnTo>
                    <a:pt x="120" y="205"/>
                  </a:lnTo>
                  <a:lnTo>
                    <a:pt x="124" y="210"/>
                  </a:lnTo>
                  <a:lnTo>
                    <a:pt x="130" y="216"/>
                  </a:lnTo>
                  <a:lnTo>
                    <a:pt x="136" y="222"/>
                  </a:lnTo>
                  <a:lnTo>
                    <a:pt x="143" y="228"/>
                  </a:lnTo>
                  <a:lnTo>
                    <a:pt x="150" y="233"/>
                  </a:lnTo>
                  <a:lnTo>
                    <a:pt x="160" y="237"/>
                  </a:lnTo>
                  <a:lnTo>
                    <a:pt x="166" y="236"/>
                  </a:lnTo>
                  <a:lnTo>
                    <a:pt x="173" y="234"/>
                  </a:lnTo>
                  <a:lnTo>
                    <a:pt x="179" y="232"/>
                  </a:lnTo>
                  <a:lnTo>
                    <a:pt x="186" y="230"/>
                  </a:lnTo>
                  <a:lnTo>
                    <a:pt x="193" y="228"/>
                  </a:lnTo>
                  <a:lnTo>
                    <a:pt x="200" y="225"/>
                  </a:lnTo>
                  <a:lnTo>
                    <a:pt x="207" y="223"/>
                  </a:lnTo>
                  <a:lnTo>
                    <a:pt x="215" y="220"/>
                  </a:lnTo>
                  <a:lnTo>
                    <a:pt x="218" y="213"/>
                  </a:lnTo>
                  <a:lnTo>
                    <a:pt x="224" y="205"/>
                  </a:lnTo>
                  <a:lnTo>
                    <a:pt x="230" y="198"/>
                  </a:lnTo>
                  <a:lnTo>
                    <a:pt x="235" y="190"/>
                  </a:lnTo>
                  <a:lnTo>
                    <a:pt x="239" y="182"/>
                  </a:lnTo>
                  <a:lnTo>
                    <a:pt x="242" y="174"/>
                  </a:lnTo>
                  <a:lnTo>
                    <a:pt x="242" y="165"/>
                  </a:lnTo>
                  <a:lnTo>
                    <a:pt x="238" y="156"/>
                  </a:lnTo>
                  <a:lnTo>
                    <a:pt x="235" y="151"/>
                  </a:lnTo>
                  <a:lnTo>
                    <a:pt x="230" y="147"/>
                  </a:lnTo>
                  <a:lnTo>
                    <a:pt x="226" y="143"/>
                  </a:lnTo>
                  <a:lnTo>
                    <a:pt x="220" y="140"/>
                  </a:lnTo>
                  <a:lnTo>
                    <a:pt x="215" y="136"/>
                  </a:lnTo>
                  <a:lnTo>
                    <a:pt x="209" y="134"/>
                  </a:lnTo>
                  <a:lnTo>
                    <a:pt x="203" y="132"/>
                  </a:lnTo>
                  <a:lnTo>
                    <a:pt x="196" y="129"/>
                  </a:lnTo>
                  <a:lnTo>
                    <a:pt x="189" y="127"/>
                  </a:lnTo>
                  <a:lnTo>
                    <a:pt x="183" y="125"/>
                  </a:lnTo>
                  <a:lnTo>
                    <a:pt x="176" y="122"/>
                  </a:lnTo>
                  <a:lnTo>
                    <a:pt x="170" y="121"/>
                  </a:lnTo>
                  <a:lnTo>
                    <a:pt x="164" y="117"/>
                  </a:lnTo>
                  <a:lnTo>
                    <a:pt x="158" y="114"/>
                  </a:lnTo>
                  <a:lnTo>
                    <a:pt x="153" y="111"/>
                  </a:lnTo>
                  <a:lnTo>
                    <a:pt x="148" y="106"/>
                  </a:lnTo>
                  <a:lnTo>
                    <a:pt x="143" y="98"/>
                  </a:lnTo>
                  <a:lnTo>
                    <a:pt x="142" y="90"/>
                  </a:lnTo>
                  <a:lnTo>
                    <a:pt x="142" y="80"/>
                  </a:lnTo>
                  <a:lnTo>
                    <a:pt x="145" y="72"/>
                  </a:lnTo>
                  <a:lnTo>
                    <a:pt x="149" y="64"/>
                  </a:lnTo>
                  <a:lnTo>
                    <a:pt x="156" y="57"/>
                  </a:lnTo>
                  <a:lnTo>
                    <a:pt x="163" y="50"/>
                  </a:lnTo>
                  <a:lnTo>
                    <a:pt x="172" y="46"/>
                  </a:lnTo>
                  <a:lnTo>
                    <a:pt x="177" y="43"/>
                  </a:lnTo>
                  <a:lnTo>
                    <a:pt x="183" y="39"/>
                  </a:lnTo>
                  <a:lnTo>
                    <a:pt x="187" y="36"/>
                  </a:lnTo>
                  <a:lnTo>
                    <a:pt x="193" y="31"/>
                  </a:lnTo>
                  <a:lnTo>
                    <a:pt x="199" y="27"/>
                  </a:lnTo>
                  <a:lnTo>
                    <a:pt x="205" y="23"/>
                  </a:lnTo>
                  <a:lnTo>
                    <a:pt x="211" y="18"/>
                  </a:lnTo>
                  <a:lnTo>
                    <a:pt x="218" y="14"/>
                  </a:lnTo>
                  <a:lnTo>
                    <a:pt x="226" y="18"/>
                  </a:lnTo>
                  <a:lnTo>
                    <a:pt x="235" y="22"/>
                  </a:lnTo>
                  <a:lnTo>
                    <a:pt x="243" y="28"/>
                  </a:lnTo>
                  <a:lnTo>
                    <a:pt x="251" y="34"/>
                  </a:lnTo>
                  <a:lnTo>
                    <a:pt x="259" y="40"/>
                  </a:lnTo>
                  <a:lnTo>
                    <a:pt x="267" y="47"/>
                  </a:lnTo>
                  <a:lnTo>
                    <a:pt x="277" y="54"/>
                  </a:lnTo>
                  <a:lnTo>
                    <a:pt x="286" y="60"/>
                  </a:lnTo>
                  <a:lnTo>
                    <a:pt x="294" y="65"/>
                  </a:lnTo>
                  <a:lnTo>
                    <a:pt x="304" y="69"/>
                  </a:lnTo>
                  <a:lnTo>
                    <a:pt x="314" y="72"/>
                  </a:lnTo>
                  <a:lnTo>
                    <a:pt x="324" y="75"/>
                  </a:lnTo>
                  <a:lnTo>
                    <a:pt x="334" y="74"/>
                  </a:lnTo>
                  <a:lnTo>
                    <a:pt x="344" y="72"/>
                  </a:lnTo>
                  <a:lnTo>
                    <a:pt x="355" y="68"/>
                  </a:lnTo>
                  <a:lnTo>
                    <a:pt x="367" y="60"/>
                  </a:lnTo>
                  <a:lnTo>
                    <a:pt x="373" y="54"/>
                  </a:lnTo>
                  <a:lnTo>
                    <a:pt x="378" y="46"/>
                  </a:lnTo>
                  <a:lnTo>
                    <a:pt x="382" y="36"/>
                  </a:lnTo>
                  <a:lnTo>
                    <a:pt x="387" y="27"/>
                  </a:lnTo>
                  <a:lnTo>
                    <a:pt x="393" y="18"/>
                  </a:lnTo>
                  <a:lnTo>
                    <a:pt x="401" y="10"/>
                  </a:lnTo>
                  <a:lnTo>
                    <a:pt x="411" y="3"/>
                  </a:lnTo>
                  <a:lnTo>
                    <a:pt x="422" y="0"/>
                  </a:lnTo>
                  <a:lnTo>
                    <a:pt x="432" y="3"/>
                  </a:lnTo>
                  <a:lnTo>
                    <a:pt x="442" y="6"/>
                  </a:lnTo>
                  <a:lnTo>
                    <a:pt x="453" y="10"/>
                  </a:lnTo>
                  <a:lnTo>
                    <a:pt x="463" y="15"/>
                  </a:lnTo>
                  <a:lnTo>
                    <a:pt x="472" y="21"/>
                  </a:lnTo>
                  <a:lnTo>
                    <a:pt x="479" y="28"/>
                  </a:lnTo>
                  <a:lnTo>
                    <a:pt x="486" y="36"/>
                  </a:lnTo>
                  <a:lnTo>
                    <a:pt x="492" y="46"/>
                  </a:lnTo>
                  <a:lnTo>
                    <a:pt x="493" y="54"/>
                  </a:lnTo>
                  <a:lnTo>
                    <a:pt x="492" y="61"/>
                  </a:lnTo>
                  <a:lnTo>
                    <a:pt x="489" y="68"/>
                  </a:lnTo>
                  <a:lnTo>
                    <a:pt x="485" y="73"/>
                  </a:lnTo>
                  <a:lnTo>
                    <a:pt x="479" y="79"/>
                  </a:lnTo>
                  <a:lnTo>
                    <a:pt x="473" y="83"/>
                  </a:lnTo>
                  <a:lnTo>
                    <a:pt x="466" y="88"/>
                  </a:lnTo>
                  <a:lnTo>
                    <a:pt x="458" y="93"/>
                  </a:lnTo>
                  <a:lnTo>
                    <a:pt x="451" y="97"/>
                  </a:lnTo>
                  <a:lnTo>
                    <a:pt x="443" y="101"/>
                  </a:lnTo>
                  <a:lnTo>
                    <a:pt x="437" y="107"/>
                  </a:lnTo>
                  <a:lnTo>
                    <a:pt x="431" y="112"/>
                  </a:lnTo>
                  <a:lnTo>
                    <a:pt x="427" y="118"/>
                  </a:lnTo>
                  <a:lnTo>
                    <a:pt x="423" y="125"/>
                  </a:lnTo>
                  <a:lnTo>
                    <a:pt x="422" y="133"/>
                  </a:lnTo>
                  <a:lnTo>
                    <a:pt x="422" y="142"/>
                  </a:lnTo>
                  <a:lnTo>
                    <a:pt x="511" y="227"/>
                  </a:lnTo>
                  <a:lnTo>
                    <a:pt x="429" y="316"/>
                  </a:lnTo>
                  <a:lnTo>
                    <a:pt x="419" y="317"/>
                  </a:lnTo>
                  <a:lnTo>
                    <a:pt x="411" y="315"/>
                  </a:lnTo>
                  <a:lnTo>
                    <a:pt x="402" y="312"/>
                  </a:lnTo>
                  <a:lnTo>
                    <a:pt x="395" y="308"/>
                  </a:lnTo>
                  <a:lnTo>
                    <a:pt x="388" y="302"/>
                  </a:lnTo>
                  <a:lnTo>
                    <a:pt x="382" y="295"/>
                  </a:lnTo>
                  <a:lnTo>
                    <a:pt x="376" y="288"/>
                  </a:lnTo>
                  <a:lnTo>
                    <a:pt x="370" y="281"/>
                  </a:lnTo>
                  <a:lnTo>
                    <a:pt x="364" y="273"/>
                  </a:lnTo>
                  <a:lnTo>
                    <a:pt x="358" y="266"/>
                  </a:lnTo>
                  <a:lnTo>
                    <a:pt x="351" y="260"/>
                  </a:lnTo>
                  <a:lnTo>
                    <a:pt x="344" y="255"/>
                  </a:lnTo>
                  <a:lnTo>
                    <a:pt x="336" y="250"/>
                  </a:lnTo>
                  <a:lnTo>
                    <a:pt x="327" y="248"/>
                  </a:lnTo>
                  <a:lnTo>
                    <a:pt x="317" y="247"/>
                  </a:lnTo>
                  <a:lnTo>
                    <a:pt x="305" y="248"/>
                  </a:lnTo>
                  <a:lnTo>
                    <a:pt x="299" y="252"/>
                  </a:lnTo>
                  <a:lnTo>
                    <a:pt x="293" y="255"/>
                  </a:lnTo>
                  <a:lnTo>
                    <a:pt x="287" y="260"/>
                  </a:lnTo>
                  <a:lnTo>
                    <a:pt x="281" y="265"/>
                  </a:lnTo>
                  <a:lnTo>
                    <a:pt x="275" y="270"/>
                  </a:lnTo>
                  <a:lnTo>
                    <a:pt x="270" y="275"/>
                  </a:lnTo>
                  <a:lnTo>
                    <a:pt x="265" y="281"/>
                  </a:lnTo>
                  <a:lnTo>
                    <a:pt x="260" y="288"/>
                  </a:lnTo>
                  <a:lnTo>
                    <a:pt x="255" y="294"/>
                  </a:lnTo>
                  <a:lnTo>
                    <a:pt x="251" y="300"/>
                  </a:lnTo>
                  <a:lnTo>
                    <a:pt x="247" y="308"/>
                  </a:lnTo>
                  <a:lnTo>
                    <a:pt x="244" y="315"/>
                  </a:lnTo>
                  <a:lnTo>
                    <a:pt x="242" y="323"/>
                  </a:lnTo>
                  <a:lnTo>
                    <a:pt x="239" y="331"/>
                  </a:lnTo>
                  <a:lnTo>
                    <a:pt x="238" y="339"/>
                  </a:lnTo>
                  <a:lnTo>
                    <a:pt x="238" y="348"/>
                  </a:lnTo>
                  <a:lnTo>
                    <a:pt x="241" y="353"/>
                  </a:lnTo>
                  <a:lnTo>
                    <a:pt x="244" y="356"/>
                  </a:lnTo>
                  <a:lnTo>
                    <a:pt x="248" y="360"/>
                  </a:lnTo>
                  <a:lnTo>
                    <a:pt x="252" y="362"/>
                  </a:lnTo>
                  <a:lnTo>
                    <a:pt x="257" y="364"/>
                  </a:lnTo>
                  <a:lnTo>
                    <a:pt x="262" y="366"/>
                  </a:lnTo>
                  <a:lnTo>
                    <a:pt x="267" y="367"/>
                  </a:lnTo>
                  <a:lnTo>
                    <a:pt x="274" y="368"/>
                  </a:lnTo>
                  <a:lnTo>
                    <a:pt x="279" y="368"/>
                  </a:lnTo>
                  <a:lnTo>
                    <a:pt x="285" y="369"/>
                  </a:lnTo>
                  <a:lnTo>
                    <a:pt x="292" y="370"/>
                  </a:lnTo>
                  <a:lnTo>
                    <a:pt x="298" y="370"/>
                  </a:lnTo>
                  <a:lnTo>
                    <a:pt x="304" y="370"/>
                  </a:lnTo>
                  <a:lnTo>
                    <a:pt x="309" y="371"/>
                  </a:lnTo>
                  <a:lnTo>
                    <a:pt x="315" y="371"/>
                  </a:lnTo>
                  <a:lnTo>
                    <a:pt x="320" y="373"/>
                  </a:lnTo>
                  <a:lnTo>
                    <a:pt x="330" y="376"/>
                  </a:lnTo>
                  <a:lnTo>
                    <a:pt x="337" y="382"/>
                  </a:lnTo>
                  <a:lnTo>
                    <a:pt x="344" y="389"/>
                  </a:lnTo>
                  <a:lnTo>
                    <a:pt x="349" y="398"/>
                  </a:lnTo>
                  <a:lnTo>
                    <a:pt x="353" y="407"/>
                  </a:lnTo>
                  <a:lnTo>
                    <a:pt x="355" y="417"/>
                  </a:lnTo>
                  <a:lnTo>
                    <a:pt x="356" y="427"/>
                  </a:lnTo>
                  <a:lnTo>
                    <a:pt x="355" y="436"/>
                  </a:lnTo>
                  <a:lnTo>
                    <a:pt x="352" y="443"/>
                  </a:lnTo>
                  <a:lnTo>
                    <a:pt x="348" y="448"/>
                  </a:lnTo>
                  <a:lnTo>
                    <a:pt x="343" y="453"/>
                  </a:lnTo>
                  <a:lnTo>
                    <a:pt x="339" y="458"/>
                  </a:lnTo>
                  <a:lnTo>
                    <a:pt x="334" y="462"/>
                  </a:lnTo>
                  <a:lnTo>
                    <a:pt x="330" y="468"/>
                  </a:lnTo>
                  <a:lnTo>
                    <a:pt x="324" y="473"/>
                  </a:lnTo>
                  <a:lnTo>
                    <a:pt x="320" y="479"/>
                  </a:lnTo>
                  <a:lnTo>
                    <a:pt x="311" y="479"/>
                  </a:lnTo>
                  <a:lnTo>
                    <a:pt x="304" y="477"/>
                  </a:lnTo>
                  <a:lnTo>
                    <a:pt x="295" y="474"/>
                  </a:lnTo>
                  <a:lnTo>
                    <a:pt x="286" y="470"/>
                  </a:lnTo>
                  <a:lnTo>
                    <a:pt x="278" y="465"/>
                  </a:lnTo>
                  <a:lnTo>
                    <a:pt x="268" y="461"/>
                  </a:lnTo>
                  <a:lnTo>
                    <a:pt x="259" y="455"/>
                  </a:lnTo>
                  <a:lnTo>
                    <a:pt x="250" y="450"/>
                  </a:lnTo>
                  <a:lnTo>
                    <a:pt x="241" y="445"/>
                  </a:lnTo>
                  <a:lnTo>
                    <a:pt x="231" y="441"/>
                  </a:lnTo>
                  <a:lnTo>
                    <a:pt x="222" y="437"/>
                  </a:lnTo>
                  <a:lnTo>
                    <a:pt x="211" y="435"/>
                  </a:lnTo>
                  <a:lnTo>
                    <a:pt x="202" y="432"/>
                  </a:lnTo>
                  <a:lnTo>
                    <a:pt x="193" y="432"/>
                  </a:lnTo>
                  <a:lnTo>
                    <a:pt x="182" y="433"/>
                  </a:lnTo>
                  <a:lnTo>
                    <a:pt x="172" y="436"/>
                  </a:lnTo>
                  <a:lnTo>
                    <a:pt x="98" y="508"/>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1033" name="Freeform 9"/>
            <p:cNvSpPr>
              <a:spLocks/>
            </p:cNvSpPr>
            <p:nvPr/>
          </p:nvSpPr>
          <p:spPr bwMode="grayWhite">
            <a:xfrm>
              <a:off x="459" y="2344"/>
              <a:ext cx="506" cy="470"/>
            </a:xfrm>
            <a:custGeom>
              <a:avLst/>
              <a:gdLst>
                <a:gd name="T0" fmla="*/ 229 w 506"/>
                <a:gd name="T1" fmla="*/ 453 h 470"/>
                <a:gd name="T2" fmla="*/ 200 w 506"/>
                <a:gd name="T3" fmla="*/ 429 h 470"/>
                <a:gd name="T4" fmla="*/ 175 w 506"/>
                <a:gd name="T5" fmla="*/ 402 h 470"/>
                <a:gd name="T6" fmla="*/ 158 w 506"/>
                <a:gd name="T7" fmla="*/ 368 h 470"/>
                <a:gd name="T8" fmla="*/ 241 w 506"/>
                <a:gd name="T9" fmla="*/ 275 h 470"/>
                <a:gd name="T10" fmla="*/ 224 w 506"/>
                <a:gd name="T11" fmla="*/ 248 h 470"/>
                <a:gd name="T12" fmla="*/ 198 w 506"/>
                <a:gd name="T13" fmla="*/ 228 h 470"/>
                <a:gd name="T14" fmla="*/ 166 w 506"/>
                <a:gd name="T15" fmla="*/ 214 h 470"/>
                <a:gd name="T16" fmla="*/ 139 w 506"/>
                <a:gd name="T17" fmla="*/ 217 h 470"/>
                <a:gd name="T18" fmla="*/ 128 w 506"/>
                <a:gd name="T19" fmla="*/ 238 h 470"/>
                <a:gd name="T20" fmla="*/ 120 w 506"/>
                <a:gd name="T21" fmla="*/ 262 h 470"/>
                <a:gd name="T22" fmla="*/ 104 w 506"/>
                <a:gd name="T23" fmla="*/ 283 h 470"/>
                <a:gd name="T24" fmla="*/ 77 w 506"/>
                <a:gd name="T25" fmla="*/ 291 h 470"/>
                <a:gd name="T26" fmla="*/ 53 w 506"/>
                <a:gd name="T27" fmla="*/ 288 h 470"/>
                <a:gd name="T28" fmla="*/ 31 w 506"/>
                <a:gd name="T29" fmla="*/ 275 h 470"/>
                <a:gd name="T30" fmla="*/ 12 w 506"/>
                <a:gd name="T31" fmla="*/ 257 h 470"/>
                <a:gd name="T32" fmla="*/ 61 w 506"/>
                <a:gd name="T33" fmla="*/ 109 h 470"/>
                <a:gd name="T34" fmla="*/ 24 w 506"/>
                <a:gd name="T35" fmla="*/ 85 h 470"/>
                <a:gd name="T36" fmla="*/ 0 w 506"/>
                <a:gd name="T37" fmla="*/ 53 h 470"/>
                <a:gd name="T38" fmla="*/ 19 w 506"/>
                <a:gd name="T39" fmla="*/ 22 h 470"/>
                <a:gd name="T40" fmla="*/ 54 w 506"/>
                <a:gd name="T41" fmla="*/ 0 h 470"/>
                <a:gd name="T42" fmla="*/ 82 w 506"/>
                <a:gd name="T43" fmla="*/ 6 h 470"/>
                <a:gd name="T44" fmla="*/ 103 w 506"/>
                <a:gd name="T45" fmla="*/ 29 h 470"/>
                <a:gd name="T46" fmla="*/ 132 w 506"/>
                <a:gd name="T47" fmla="*/ 57 h 470"/>
                <a:gd name="T48" fmla="*/ 175 w 506"/>
                <a:gd name="T49" fmla="*/ 64 h 470"/>
                <a:gd name="T50" fmla="*/ 215 w 506"/>
                <a:gd name="T51" fmla="*/ 43 h 470"/>
                <a:gd name="T52" fmla="*/ 243 w 506"/>
                <a:gd name="T53" fmla="*/ 16 h 470"/>
                <a:gd name="T54" fmla="*/ 265 w 506"/>
                <a:gd name="T55" fmla="*/ 22 h 470"/>
                <a:gd name="T56" fmla="*/ 284 w 506"/>
                <a:gd name="T57" fmla="*/ 34 h 470"/>
                <a:gd name="T58" fmla="*/ 301 w 506"/>
                <a:gd name="T59" fmla="*/ 52 h 470"/>
                <a:gd name="T60" fmla="*/ 318 w 506"/>
                <a:gd name="T61" fmla="*/ 72 h 470"/>
                <a:gd name="T62" fmla="*/ 314 w 506"/>
                <a:gd name="T63" fmla="*/ 98 h 470"/>
                <a:gd name="T64" fmla="*/ 296 w 506"/>
                <a:gd name="T65" fmla="*/ 115 h 470"/>
                <a:gd name="T66" fmla="*/ 278 w 506"/>
                <a:gd name="T67" fmla="*/ 123 h 470"/>
                <a:gd name="T68" fmla="*/ 260 w 506"/>
                <a:gd name="T69" fmla="*/ 130 h 470"/>
                <a:gd name="T70" fmla="*/ 249 w 506"/>
                <a:gd name="T71" fmla="*/ 152 h 470"/>
                <a:gd name="T72" fmla="*/ 257 w 506"/>
                <a:gd name="T73" fmla="*/ 180 h 470"/>
                <a:gd name="T74" fmla="*/ 288 w 506"/>
                <a:gd name="T75" fmla="*/ 210 h 470"/>
                <a:gd name="T76" fmla="*/ 321 w 506"/>
                <a:gd name="T77" fmla="*/ 231 h 470"/>
                <a:gd name="T78" fmla="*/ 339 w 506"/>
                <a:gd name="T79" fmla="*/ 231 h 470"/>
                <a:gd name="T80" fmla="*/ 358 w 506"/>
                <a:gd name="T81" fmla="*/ 228 h 470"/>
                <a:gd name="T82" fmla="*/ 377 w 506"/>
                <a:gd name="T83" fmla="*/ 200 h 470"/>
                <a:gd name="T84" fmla="*/ 385 w 506"/>
                <a:gd name="T85" fmla="*/ 171 h 470"/>
                <a:gd name="T86" fmla="*/ 404 w 506"/>
                <a:gd name="T87" fmla="*/ 158 h 470"/>
                <a:gd name="T88" fmla="*/ 497 w 506"/>
                <a:gd name="T89" fmla="*/ 213 h 470"/>
                <a:gd name="T90" fmla="*/ 482 w 506"/>
                <a:gd name="T91" fmla="*/ 238 h 470"/>
                <a:gd name="T92" fmla="*/ 458 w 506"/>
                <a:gd name="T93" fmla="*/ 259 h 470"/>
                <a:gd name="T94" fmla="*/ 438 w 506"/>
                <a:gd name="T95" fmla="*/ 282 h 470"/>
                <a:gd name="T96" fmla="*/ 434 w 506"/>
                <a:gd name="T97" fmla="*/ 313 h 470"/>
                <a:gd name="T98" fmla="*/ 467 w 506"/>
                <a:gd name="T99" fmla="*/ 339 h 470"/>
                <a:gd name="T100" fmla="*/ 505 w 506"/>
                <a:gd name="T101" fmla="*/ 362 h 470"/>
                <a:gd name="T102" fmla="*/ 329 w 506"/>
                <a:gd name="T103" fmla="*/ 370 h 470"/>
                <a:gd name="T104" fmla="*/ 306 w 506"/>
                <a:gd name="T105" fmla="*/ 395 h 470"/>
                <a:gd name="T106" fmla="*/ 287 w 506"/>
                <a:gd name="T107" fmla="*/ 423 h 470"/>
                <a:gd name="T108" fmla="*/ 267 w 506"/>
                <a:gd name="T109" fmla="*/ 452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506" h="470">
                  <a:moveTo>
                    <a:pt x="252" y="469"/>
                  </a:moveTo>
                  <a:lnTo>
                    <a:pt x="245" y="463"/>
                  </a:lnTo>
                  <a:lnTo>
                    <a:pt x="237" y="458"/>
                  </a:lnTo>
                  <a:lnTo>
                    <a:pt x="229" y="453"/>
                  </a:lnTo>
                  <a:lnTo>
                    <a:pt x="221" y="447"/>
                  </a:lnTo>
                  <a:lnTo>
                    <a:pt x="214" y="441"/>
                  </a:lnTo>
                  <a:lnTo>
                    <a:pt x="207" y="435"/>
                  </a:lnTo>
                  <a:lnTo>
                    <a:pt x="200" y="429"/>
                  </a:lnTo>
                  <a:lnTo>
                    <a:pt x="193" y="423"/>
                  </a:lnTo>
                  <a:lnTo>
                    <a:pt x="187" y="416"/>
                  </a:lnTo>
                  <a:lnTo>
                    <a:pt x="181" y="409"/>
                  </a:lnTo>
                  <a:lnTo>
                    <a:pt x="175" y="402"/>
                  </a:lnTo>
                  <a:lnTo>
                    <a:pt x="171" y="394"/>
                  </a:lnTo>
                  <a:lnTo>
                    <a:pt x="166" y="386"/>
                  </a:lnTo>
                  <a:lnTo>
                    <a:pt x="162" y="377"/>
                  </a:lnTo>
                  <a:lnTo>
                    <a:pt x="158" y="368"/>
                  </a:lnTo>
                  <a:lnTo>
                    <a:pt x="156" y="359"/>
                  </a:lnTo>
                  <a:lnTo>
                    <a:pt x="245" y="290"/>
                  </a:lnTo>
                  <a:lnTo>
                    <a:pt x="242" y="282"/>
                  </a:lnTo>
                  <a:lnTo>
                    <a:pt x="241" y="275"/>
                  </a:lnTo>
                  <a:lnTo>
                    <a:pt x="237" y="267"/>
                  </a:lnTo>
                  <a:lnTo>
                    <a:pt x="233" y="261"/>
                  </a:lnTo>
                  <a:lnTo>
                    <a:pt x="229" y="254"/>
                  </a:lnTo>
                  <a:lnTo>
                    <a:pt x="224" y="248"/>
                  </a:lnTo>
                  <a:lnTo>
                    <a:pt x="218" y="242"/>
                  </a:lnTo>
                  <a:lnTo>
                    <a:pt x="212" y="237"/>
                  </a:lnTo>
                  <a:lnTo>
                    <a:pt x="205" y="232"/>
                  </a:lnTo>
                  <a:lnTo>
                    <a:pt x="198" y="228"/>
                  </a:lnTo>
                  <a:lnTo>
                    <a:pt x="191" y="223"/>
                  </a:lnTo>
                  <a:lnTo>
                    <a:pt x="183" y="219"/>
                  </a:lnTo>
                  <a:lnTo>
                    <a:pt x="175" y="216"/>
                  </a:lnTo>
                  <a:lnTo>
                    <a:pt x="166" y="214"/>
                  </a:lnTo>
                  <a:lnTo>
                    <a:pt x="158" y="212"/>
                  </a:lnTo>
                  <a:lnTo>
                    <a:pt x="150" y="210"/>
                  </a:lnTo>
                  <a:lnTo>
                    <a:pt x="144" y="213"/>
                  </a:lnTo>
                  <a:lnTo>
                    <a:pt x="139" y="217"/>
                  </a:lnTo>
                  <a:lnTo>
                    <a:pt x="135" y="221"/>
                  </a:lnTo>
                  <a:lnTo>
                    <a:pt x="133" y="227"/>
                  </a:lnTo>
                  <a:lnTo>
                    <a:pt x="129" y="232"/>
                  </a:lnTo>
                  <a:lnTo>
                    <a:pt x="128" y="238"/>
                  </a:lnTo>
                  <a:lnTo>
                    <a:pt x="126" y="244"/>
                  </a:lnTo>
                  <a:lnTo>
                    <a:pt x="125" y="250"/>
                  </a:lnTo>
                  <a:lnTo>
                    <a:pt x="122" y="256"/>
                  </a:lnTo>
                  <a:lnTo>
                    <a:pt x="120" y="262"/>
                  </a:lnTo>
                  <a:lnTo>
                    <a:pt x="116" y="268"/>
                  </a:lnTo>
                  <a:lnTo>
                    <a:pt x="113" y="273"/>
                  </a:lnTo>
                  <a:lnTo>
                    <a:pt x="109" y="278"/>
                  </a:lnTo>
                  <a:lnTo>
                    <a:pt x="104" y="283"/>
                  </a:lnTo>
                  <a:lnTo>
                    <a:pt x="98" y="287"/>
                  </a:lnTo>
                  <a:lnTo>
                    <a:pt x="90" y="290"/>
                  </a:lnTo>
                  <a:lnTo>
                    <a:pt x="83" y="291"/>
                  </a:lnTo>
                  <a:lnTo>
                    <a:pt x="77" y="291"/>
                  </a:lnTo>
                  <a:lnTo>
                    <a:pt x="70" y="291"/>
                  </a:lnTo>
                  <a:lnTo>
                    <a:pt x="65" y="291"/>
                  </a:lnTo>
                  <a:lnTo>
                    <a:pt x="58" y="289"/>
                  </a:lnTo>
                  <a:lnTo>
                    <a:pt x="53" y="288"/>
                  </a:lnTo>
                  <a:lnTo>
                    <a:pt x="47" y="285"/>
                  </a:lnTo>
                  <a:lnTo>
                    <a:pt x="41" y="282"/>
                  </a:lnTo>
                  <a:lnTo>
                    <a:pt x="36" y="278"/>
                  </a:lnTo>
                  <a:lnTo>
                    <a:pt x="31" y="275"/>
                  </a:lnTo>
                  <a:lnTo>
                    <a:pt x="25" y="270"/>
                  </a:lnTo>
                  <a:lnTo>
                    <a:pt x="20" y="266"/>
                  </a:lnTo>
                  <a:lnTo>
                    <a:pt x="16" y="262"/>
                  </a:lnTo>
                  <a:lnTo>
                    <a:pt x="12" y="257"/>
                  </a:lnTo>
                  <a:lnTo>
                    <a:pt x="7" y="253"/>
                  </a:lnTo>
                  <a:lnTo>
                    <a:pt x="3" y="248"/>
                  </a:lnTo>
                  <a:lnTo>
                    <a:pt x="65" y="117"/>
                  </a:lnTo>
                  <a:lnTo>
                    <a:pt x="61" y="109"/>
                  </a:lnTo>
                  <a:lnTo>
                    <a:pt x="53" y="102"/>
                  </a:lnTo>
                  <a:lnTo>
                    <a:pt x="44" y="96"/>
                  </a:lnTo>
                  <a:lnTo>
                    <a:pt x="33" y="91"/>
                  </a:lnTo>
                  <a:lnTo>
                    <a:pt x="24" y="85"/>
                  </a:lnTo>
                  <a:lnTo>
                    <a:pt x="13" y="79"/>
                  </a:lnTo>
                  <a:lnTo>
                    <a:pt x="5" y="71"/>
                  </a:lnTo>
                  <a:lnTo>
                    <a:pt x="0" y="62"/>
                  </a:lnTo>
                  <a:lnTo>
                    <a:pt x="0" y="53"/>
                  </a:lnTo>
                  <a:lnTo>
                    <a:pt x="3" y="44"/>
                  </a:lnTo>
                  <a:lnTo>
                    <a:pt x="7" y="37"/>
                  </a:lnTo>
                  <a:lnTo>
                    <a:pt x="12" y="28"/>
                  </a:lnTo>
                  <a:lnTo>
                    <a:pt x="19" y="22"/>
                  </a:lnTo>
                  <a:lnTo>
                    <a:pt x="27" y="15"/>
                  </a:lnTo>
                  <a:lnTo>
                    <a:pt x="37" y="9"/>
                  </a:lnTo>
                  <a:lnTo>
                    <a:pt x="46" y="3"/>
                  </a:lnTo>
                  <a:lnTo>
                    <a:pt x="54" y="0"/>
                  </a:lnTo>
                  <a:lnTo>
                    <a:pt x="61" y="0"/>
                  </a:lnTo>
                  <a:lnTo>
                    <a:pt x="68" y="0"/>
                  </a:lnTo>
                  <a:lnTo>
                    <a:pt x="75" y="3"/>
                  </a:lnTo>
                  <a:lnTo>
                    <a:pt x="82" y="6"/>
                  </a:lnTo>
                  <a:lnTo>
                    <a:pt x="88" y="11"/>
                  </a:lnTo>
                  <a:lnTo>
                    <a:pt x="94" y="15"/>
                  </a:lnTo>
                  <a:lnTo>
                    <a:pt x="98" y="21"/>
                  </a:lnTo>
                  <a:lnTo>
                    <a:pt x="103" y="29"/>
                  </a:lnTo>
                  <a:lnTo>
                    <a:pt x="108" y="38"/>
                  </a:lnTo>
                  <a:lnTo>
                    <a:pt x="116" y="45"/>
                  </a:lnTo>
                  <a:lnTo>
                    <a:pt x="123" y="52"/>
                  </a:lnTo>
                  <a:lnTo>
                    <a:pt x="132" y="57"/>
                  </a:lnTo>
                  <a:lnTo>
                    <a:pt x="141" y="62"/>
                  </a:lnTo>
                  <a:lnTo>
                    <a:pt x="152" y="64"/>
                  </a:lnTo>
                  <a:lnTo>
                    <a:pt x="164" y="66"/>
                  </a:lnTo>
                  <a:lnTo>
                    <a:pt x="175" y="64"/>
                  </a:lnTo>
                  <a:lnTo>
                    <a:pt x="187" y="61"/>
                  </a:lnTo>
                  <a:lnTo>
                    <a:pt x="196" y="57"/>
                  </a:lnTo>
                  <a:lnTo>
                    <a:pt x="206" y="50"/>
                  </a:lnTo>
                  <a:lnTo>
                    <a:pt x="215" y="43"/>
                  </a:lnTo>
                  <a:lnTo>
                    <a:pt x="223" y="34"/>
                  </a:lnTo>
                  <a:lnTo>
                    <a:pt x="230" y="26"/>
                  </a:lnTo>
                  <a:lnTo>
                    <a:pt x="237" y="17"/>
                  </a:lnTo>
                  <a:lnTo>
                    <a:pt x="243" y="16"/>
                  </a:lnTo>
                  <a:lnTo>
                    <a:pt x="249" y="17"/>
                  </a:lnTo>
                  <a:lnTo>
                    <a:pt x="254" y="18"/>
                  </a:lnTo>
                  <a:lnTo>
                    <a:pt x="260" y="20"/>
                  </a:lnTo>
                  <a:lnTo>
                    <a:pt x="265" y="22"/>
                  </a:lnTo>
                  <a:lnTo>
                    <a:pt x="270" y="25"/>
                  </a:lnTo>
                  <a:lnTo>
                    <a:pt x="275" y="27"/>
                  </a:lnTo>
                  <a:lnTo>
                    <a:pt x="279" y="31"/>
                  </a:lnTo>
                  <a:lnTo>
                    <a:pt x="284" y="34"/>
                  </a:lnTo>
                  <a:lnTo>
                    <a:pt x="288" y="38"/>
                  </a:lnTo>
                  <a:lnTo>
                    <a:pt x="293" y="43"/>
                  </a:lnTo>
                  <a:lnTo>
                    <a:pt x="297" y="47"/>
                  </a:lnTo>
                  <a:lnTo>
                    <a:pt x="301" y="52"/>
                  </a:lnTo>
                  <a:lnTo>
                    <a:pt x="305" y="56"/>
                  </a:lnTo>
                  <a:lnTo>
                    <a:pt x="309" y="61"/>
                  </a:lnTo>
                  <a:lnTo>
                    <a:pt x="314" y="66"/>
                  </a:lnTo>
                  <a:lnTo>
                    <a:pt x="318" y="72"/>
                  </a:lnTo>
                  <a:lnTo>
                    <a:pt x="320" y="79"/>
                  </a:lnTo>
                  <a:lnTo>
                    <a:pt x="319" y="85"/>
                  </a:lnTo>
                  <a:lnTo>
                    <a:pt x="317" y="92"/>
                  </a:lnTo>
                  <a:lnTo>
                    <a:pt x="314" y="98"/>
                  </a:lnTo>
                  <a:lnTo>
                    <a:pt x="309" y="104"/>
                  </a:lnTo>
                  <a:lnTo>
                    <a:pt x="305" y="109"/>
                  </a:lnTo>
                  <a:lnTo>
                    <a:pt x="300" y="114"/>
                  </a:lnTo>
                  <a:lnTo>
                    <a:pt x="296" y="115"/>
                  </a:lnTo>
                  <a:lnTo>
                    <a:pt x="291" y="117"/>
                  </a:lnTo>
                  <a:lnTo>
                    <a:pt x="287" y="119"/>
                  </a:lnTo>
                  <a:lnTo>
                    <a:pt x="283" y="120"/>
                  </a:lnTo>
                  <a:lnTo>
                    <a:pt x="278" y="123"/>
                  </a:lnTo>
                  <a:lnTo>
                    <a:pt x="273" y="124"/>
                  </a:lnTo>
                  <a:lnTo>
                    <a:pt x="268" y="126"/>
                  </a:lnTo>
                  <a:lnTo>
                    <a:pt x="262" y="127"/>
                  </a:lnTo>
                  <a:lnTo>
                    <a:pt x="260" y="130"/>
                  </a:lnTo>
                  <a:lnTo>
                    <a:pt x="257" y="135"/>
                  </a:lnTo>
                  <a:lnTo>
                    <a:pt x="254" y="140"/>
                  </a:lnTo>
                  <a:lnTo>
                    <a:pt x="250" y="145"/>
                  </a:lnTo>
                  <a:lnTo>
                    <a:pt x="249" y="152"/>
                  </a:lnTo>
                  <a:lnTo>
                    <a:pt x="248" y="158"/>
                  </a:lnTo>
                  <a:lnTo>
                    <a:pt x="249" y="164"/>
                  </a:lnTo>
                  <a:lnTo>
                    <a:pt x="252" y="169"/>
                  </a:lnTo>
                  <a:lnTo>
                    <a:pt x="257" y="180"/>
                  </a:lnTo>
                  <a:lnTo>
                    <a:pt x="263" y="189"/>
                  </a:lnTo>
                  <a:lnTo>
                    <a:pt x="271" y="196"/>
                  </a:lnTo>
                  <a:lnTo>
                    <a:pt x="279" y="204"/>
                  </a:lnTo>
                  <a:lnTo>
                    <a:pt x="288" y="210"/>
                  </a:lnTo>
                  <a:lnTo>
                    <a:pt x="298" y="217"/>
                  </a:lnTo>
                  <a:lnTo>
                    <a:pt x="308" y="224"/>
                  </a:lnTo>
                  <a:lnTo>
                    <a:pt x="317" y="231"/>
                  </a:lnTo>
                  <a:lnTo>
                    <a:pt x="321" y="231"/>
                  </a:lnTo>
                  <a:lnTo>
                    <a:pt x="326" y="231"/>
                  </a:lnTo>
                  <a:lnTo>
                    <a:pt x="330" y="231"/>
                  </a:lnTo>
                  <a:lnTo>
                    <a:pt x="334" y="231"/>
                  </a:lnTo>
                  <a:lnTo>
                    <a:pt x="339" y="231"/>
                  </a:lnTo>
                  <a:lnTo>
                    <a:pt x="344" y="231"/>
                  </a:lnTo>
                  <a:lnTo>
                    <a:pt x="349" y="231"/>
                  </a:lnTo>
                  <a:lnTo>
                    <a:pt x="354" y="231"/>
                  </a:lnTo>
                  <a:lnTo>
                    <a:pt x="358" y="228"/>
                  </a:lnTo>
                  <a:lnTo>
                    <a:pt x="363" y="222"/>
                  </a:lnTo>
                  <a:lnTo>
                    <a:pt x="368" y="215"/>
                  </a:lnTo>
                  <a:lnTo>
                    <a:pt x="373" y="209"/>
                  </a:lnTo>
                  <a:lnTo>
                    <a:pt x="377" y="200"/>
                  </a:lnTo>
                  <a:lnTo>
                    <a:pt x="380" y="192"/>
                  </a:lnTo>
                  <a:lnTo>
                    <a:pt x="383" y="183"/>
                  </a:lnTo>
                  <a:lnTo>
                    <a:pt x="383" y="176"/>
                  </a:lnTo>
                  <a:lnTo>
                    <a:pt x="385" y="171"/>
                  </a:lnTo>
                  <a:lnTo>
                    <a:pt x="388" y="167"/>
                  </a:lnTo>
                  <a:lnTo>
                    <a:pt x="392" y="163"/>
                  </a:lnTo>
                  <a:lnTo>
                    <a:pt x="398" y="160"/>
                  </a:lnTo>
                  <a:lnTo>
                    <a:pt x="404" y="158"/>
                  </a:lnTo>
                  <a:lnTo>
                    <a:pt x="410" y="156"/>
                  </a:lnTo>
                  <a:lnTo>
                    <a:pt x="417" y="155"/>
                  </a:lnTo>
                  <a:lnTo>
                    <a:pt x="423" y="155"/>
                  </a:lnTo>
                  <a:lnTo>
                    <a:pt x="497" y="213"/>
                  </a:lnTo>
                  <a:lnTo>
                    <a:pt x="495" y="221"/>
                  </a:lnTo>
                  <a:lnTo>
                    <a:pt x="492" y="227"/>
                  </a:lnTo>
                  <a:lnTo>
                    <a:pt x="487" y="232"/>
                  </a:lnTo>
                  <a:lnTo>
                    <a:pt x="482" y="238"/>
                  </a:lnTo>
                  <a:lnTo>
                    <a:pt x="476" y="243"/>
                  </a:lnTo>
                  <a:lnTo>
                    <a:pt x="470" y="248"/>
                  </a:lnTo>
                  <a:lnTo>
                    <a:pt x="464" y="253"/>
                  </a:lnTo>
                  <a:lnTo>
                    <a:pt x="458" y="259"/>
                  </a:lnTo>
                  <a:lnTo>
                    <a:pt x="451" y="264"/>
                  </a:lnTo>
                  <a:lnTo>
                    <a:pt x="446" y="269"/>
                  </a:lnTo>
                  <a:lnTo>
                    <a:pt x="441" y="275"/>
                  </a:lnTo>
                  <a:lnTo>
                    <a:pt x="438" y="282"/>
                  </a:lnTo>
                  <a:lnTo>
                    <a:pt x="434" y="288"/>
                  </a:lnTo>
                  <a:lnTo>
                    <a:pt x="433" y="296"/>
                  </a:lnTo>
                  <a:lnTo>
                    <a:pt x="433" y="304"/>
                  </a:lnTo>
                  <a:lnTo>
                    <a:pt x="434" y="313"/>
                  </a:lnTo>
                  <a:lnTo>
                    <a:pt x="439" y="323"/>
                  </a:lnTo>
                  <a:lnTo>
                    <a:pt x="446" y="329"/>
                  </a:lnTo>
                  <a:lnTo>
                    <a:pt x="456" y="335"/>
                  </a:lnTo>
                  <a:lnTo>
                    <a:pt x="467" y="339"/>
                  </a:lnTo>
                  <a:lnTo>
                    <a:pt x="478" y="343"/>
                  </a:lnTo>
                  <a:lnTo>
                    <a:pt x="488" y="348"/>
                  </a:lnTo>
                  <a:lnTo>
                    <a:pt x="497" y="354"/>
                  </a:lnTo>
                  <a:lnTo>
                    <a:pt x="505" y="362"/>
                  </a:lnTo>
                  <a:lnTo>
                    <a:pt x="442" y="445"/>
                  </a:lnTo>
                  <a:lnTo>
                    <a:pt x="343" y="362"/>
                  </a:lnTo>
                  <a:lnTo>
                    <a:pt x="336" y="366"/>
                  </a:lnTo>
                  <a:lnTo>
                    <a:pt x="329" y="370"/>
                  </a:lnTo>
                  <a:lnTo>
                    <a:pt x="323" y="377"/>
                  </a:lnTo>
                  <a:lnTo>
                    <a:pt x="317" y="382"/>
                  </a:lnTo>
                  <a:lnTo>
                    <a:pt x="312" y="388"/>
                  </a:lnTo>
                  <a:lnTo>
                    <a:pt x="306" y="395"/>
                  </a:lnTo>
                  <a:lnTo>
                    <a:pt x="302" y="401"/>
                  </a:lnTo>
                  <a:lnTo>
                    <a:pt x="296" y="408"/>
                  </a:lnTo>
                  <a:lnTo>
                    <a:pt x="292" y="415"/>
                  </a:lnTo>
                  <a:lnTo>
                    <a:pt x="287" y="423"/>
                  </a:lnTo>
                  <a:lnTo>
                    <a:pt x="283" y="430"/>
                  </a:lnTo>
                  <a:lnTo>
                    <a:pt x="278" y="437"/>
                  </a:lnTo>
                  <a:lnTo>
                    <a:pt x="272" y="445"/>
                  </a:lnTo>
                  <a:lnTo>
                    <a:pt x="267" y="452"/>
                  </a:lnTo>
                  <a:lnTo>
                    <a:pt x="262" y="459"/>
                  </a:lnTo>
                  <a:lnTo>
                    <a:pt x="256" y="465"/>
                  </a:lnTo>
                  <a:lnTo>
                    <a:pt x="252" y="469"/>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1034" name="Freeform 10"/>
            <p:cNvSpPr>
              <a:spLocks/>
            </p:cNvSpPr>
            <p:nvPr/>
          </p:nvSpPr>
          <p:spPr bwMode="grayWhite">
            <a:xfrm>
              <a:off x="477" y="2884"/>
              <a:ext cx="447" cy="520"/>
            </a:xfrm>
            <a:custGeom>
              <a:avLst/>
              <a:gdLst>
                <a:gd name="T0" fmla="*/ 254 w 447"/>
                <a:gd name="T1" fmla="*/ 495 h 520"/>
                <a:gd name="T2" fmla="*/ 245 w 447"/>
                <a:gd name="T3" fmla="*/ 454 h 520"/>
                <a:gd name="T4" fmla="*/ 230 w 447"/>
                <a:gd name="T5" fmla="*/ 417 h 520"/>
                <a:gd name="T6" fmla="*/ 193 w 447"/>
                <a:gd name="T7" fmla="*/ 402 h 520"/>
                <a:gd name="T8" fmla="*/ 150 w 447"/>
                <a:gd name="T9" fmla="*/ 412 h 520"/>
                <a:gd name="T10" fmla="*/ 112 w 447"/>
                <a:gd name="T11" fmla="*/ 417 h 520"/>
                <a:gd name="T12" fmla="*/ 93 w 447"/>
                <a:gd name="T13" fmla="*/ 399 h 520"/>
                <a:gd name="T14" fmla="*/ 81 w 447"/>
                <a:gd name="T15" fmla="*/ 370 h 520"/>
                <a:gd name="T16" fmla="*/ 75 w 447"/>
                <a:gd name="T17" fmla="*/ 339 h 520"/>
                <a:gd name="T18" fmla="*/ 76 w 447"/>
                <a:gd name="T19" fmla="*/ 309 h 520"/>
                <a:gd name="T20" fmla="*/ 106 w 447"/>
                <a:gd name="T21" fmla="*/ 300 h 520"/>
                <a:gd name="T22" fmla="*/ 146 w 447"/>
                <a:gd name="T23" fmla="*/ 307 h 520"/>
                <a:gd name="T24" fmla="*/ 175 w 447"/>
                <a:gd name="T25" fmla="*/ 294 h 520"/>
                <a:gd name="T26" fmla="*/ 186 w 447"/>
                <a:gd name="T27" fmla="*/ 273 h 520"/>
                <a:gd name="T28" fmla="*/ 189 w 447"/>
                <a:gd name="T29" fmla="*/ 246 h 520"/>
                <a:gd name="T30" fmla="*/ 188 w 447"/>
                <a:gd name="T31" fmla="*/ 219 h 520"/>
                <a:gd name="T32" fmla="*/ 178 w 447"/>
                <a:gd name="T33" fmla="*/ 191 h 520"/>
                <a:gd name="T34" fmla="*/ 153 w 447"/>
                <a:gd name="T35" fmla="*/ 171 h 520"/>
                <a:gd name="T36" fmla="*/ 123 w 447"/>
                <a:gd name="T37" fmla="*/ 172 h 520"/>
                <a:gd name="T38" fmla="*/ 93 w 447"/>
                <a:gd name="T39" fmla="*/ 185 h 520"/>
                <a:gd name="T40" fmla="*/ 64 w 447"/>
                <a:gd name="T41" fmla="*/ 194 h 520"/>
                <a:gd name="T42" fmla="*/ 34 w 447"/>
                <a:gd name="T43" fmla="*/ 185 h 520"/>
                <a:gd name="T44" fmla="*/ 19 w 447"/>
                <a:gd name="T45" fmla="*/ 166 h 520"/>
                <a:gd name="T46" fmla="*/ 9 w 447"/>
                <a:gd name="T47" fmla="*/ 146 h 520"/>
                <a:gd name="T48" fmla="*/ 2 w 447"/>
                <a:gd name="T49" fmla="*/ 122 h 520"/>
                <a:gd name="T50" fmla="*/ 0 w 447"/>
                <a:gd name="T51" fmla="*/ 98 h 520"/>
                <a:gd name="T52" fmla="*/ 387 w 447"/>
                <a:gd name="T53" fmla="*/ 12 h 520"/>
                <a:gd name="T54" fmla="*/ 399 w 447"/>
                <a:gd name="T55" fmla="*/ 41 h 520"/>
                <a:gd name="T56" fmla="*/ 406 w 447"/>
                <a:gd name="T57" fmla="*/ 74 h 520"/>
                <a:gd name="T58" fmla="*/ 411 w 447"/>
                <a:gd name="T59" fmla="*/ 107 h 520"/>
                <a:gd name="T60" fmla="*/ 396 w 447"/>
                <a:gd name="T61" fmla="*/ 141 h 520"/>
                <a:gd name="T62" fmla="*/ 375 w 447"/>
                <a:gd name="T63" fmla="*/ 144 h 520"/>
                <a:gd name="T64" fmla="*/ 354 w 447"/>
                <a:gd name="T65" fmla="*/ 141 h 520"/>
                <a:gd name="T66" fmla="*/ 332 w 447"/>
                <a:gd name="T67" fmla="*/ 137 h 520"/>
                <a:gd name="T68" fmla="*/ 307 w 447"/>
                <a:gd name="T69" fmla="*/ 141 h 520"/>
                <a:gd name="T70" fmla="*/ 286 w 447"/>
                <a:gd name="T71" fmla="*/ 166 h 520"/>
                <a:gd name="T72" fmla="*/ 285 w 447"/>
                <a:gd name="T73" fmla="*/ 199 h 520"/>
                <a:gd name="T74" fmla="*/ 289 w 447"/>
                <a:gd name="T75" fmla="*/ 222 h 520"/>
                <a:gd name="T76" fmla="*/ 295 w 447"/>
                <a:gd name="T77" fmla="*/ 247 h 520"/>
                <a:gd name="T78" fmla="*/ 308 w 447"/>
                <a:gd name="T79" fmla="*/ 268 h 520"/>
                <a:gd name="T80" fmla="*/ 332 w 447"/>
                <a:gd name="T81" fmla="*/ 282 h 520"/>
                <a:gd name="T82" fmla="*/ 357 w 447"/>
                <a:gd name="T83" fmla="*/ 282 h 520"/>
                <a:gd name="T84" fmla="*/ 379 w 447"/>
                <a:gd name="T85" fmla="*/ 272 h 520"/>
                <a:gd name="T86" fmla="*/ 402 w 447"/>
                <a:gd name="T87" fmla="*/ 262 h 520"/>
                <a:gd name="T88" fmla="*/ 426 w 447"/>
                <a:gd name="T89" fmla="*/ 265 h 520"/>
                <a:gd name="T90" fmla="*/ 436 w 447"/>
                <a:gd name="T91" fmla="*/ 287 h 520"/>
                <a:gd name="T92" fmla="*/ 442 w 447"/>
                <a:gd name="T93" fmla="*/ 312 h 520"/>
                <a:gd name="T94" fmla="*/ 444 w 447"/>
                <a:gd name="T95" fmla="*/ 338 h 520"/>
                <a:gd name="T96" fmla="*/ 436 w 447"/>
                <a:gd name="T97" fmla="*/ 358 h 520"/>
                <a:gd name="T98" fmla="*/ 397 w 447"/>
                <a:gd name="T99" fmla="*/ 366 h 520"/>
                <a:gd name="T100" fmla="*/ 363 w 447"/>
                <a:gd name="T101" fmla="*/ 380 h 520"/>
                <a:gd name="T102" fmla="*/ 347 w 447"/>
                <a:gd name="T103" fmla="*/ 406 h 520"/>
                <a:gd name="T104" fmla="*/ 353 w 447"/>
                <a:gd name="T105" fmla="*/ 437 h 520"/>
                <a:gd name="T106" fmla="*/ 372 w 447"/>
                <a:gd name="T107" fmla="*/ 464 h 520"/>
                <a:gd name="T108" fmla="*/ 369 w 447"/>
                <a:gd name="T109" fmla="*/ 492 h 520"/>
                <a:gd name="T110" fmla="*/ 347 w 447"/>
                <a:gd name="T111" fmla="*/ 503 h 520"/>
                <a:gd name="T112" fmla="*/ 323 w 447"/>
                <a:gd name="T113" fmla="*/ 511 h 520"/>
                <a:gd name="T114" fmla="*/ 298 w 447"/>
                <a:gd name="T115" fmla="*/ 516 h 520"/>
                <a:gd name="T116" fmla="*/ 272 w 447"/>
                <a:gd name="T117" fmla="*/ 519 h 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7" h="520">
                  <a:moveTo>
                    <a:pt x="272" y="519"/>
                  </a:moveTo>
                  <a:lnTo>
                    <a:pt x="265" y="512"/>
                  </a:lnTo>
                  <a:lnTo>
                    <a:pt x="259" y="505"/>
                  </a:lnTo>
                  <a:lnTo>
                    <a:pt x="254" y="495"/>
                  </a:lnTo>
                  <a:lnTo>
                    <a:pt x="252" y="486"/>
                  </a:lnTo>
                  <a:lnTo>
                    <a:pt x="248" y="475"/>
                  </a:lnTo>
                  <a:lnTo>
                    <a:pt x="246" y="465"/>
                  </a:lnTo>
                  <a:lnTo>
                    <a:pt x="245" y="454"/>
                  </a:lnTo>
                  <a:lnTo>
                    <a:pt x="242" y="444"/>
                  </a:lnTo>
                  <a:lnTo>
                    <a:pt x="239" y="434"/>
                  </a:lnTo>
                  <a:lnTo>
                    <a:pt x="235" y="425"/>
                  </a:lnTo>
                  <a:lnTo>
                    <a:pt x="230" y="417"/>
                  </a:lnTo>
                  <a:lnTo>
                    <a:pt x="223" y="411"/>
                  </a:lnTo>
                  <a:lnTo>
                    <a:pt x="215" y="406"/>
                  </a:lnTo>
                  <a:lnTo>
                    <a:pt x="205" y="403"/>
                  </a:lnTo>
                  <a:lnTo>
                    <a:pt x="193" y="402"/>
                  </a:lnTo>
                  <a:lnTo>
                    <a:pt x="177" y="403"/>
                  </a:lnTo>
                  <a:lnTo>
                    <a:pt x="168" y="407"/>
                  </a:lnTo>
                  <a:lnTo>
                    <a:pt x="159" y="410"/>
                  </a:lnTo>
                  <a:lnTo>
                    <a:pt x="150" y="412"/>
                  </a:lnTo>
                  <a:lnTo>
                    <a:pt x="140" y="415"/>
                  </a:lnTo>
                  <a:lnTo>
                    <a:pt x="131" y="416"/>
                  </a:lnTo>
                  <a:lnTo>
                    <a:pt x="122" y="417"/>
                  </a:lnTo>
                  <a:lnTo>
                    <a:pt x="112" y="417"/>
                  </a:lnTo>
                  <a:lnTo>
                    <a:pt x="102" y="417"/>
                  </a:lnTo>
                  <a:lnTo>
                    <a:pt x="99" y="412"/>
                  </a:lnTo>
                  <a:lnTo>
                    <a:pt x="96" y="406"/>
                  </a:lnTo>
                  <a:lnTo>
                    <a:pt x="93" y="399"/>
                  </a:lnTo>
                  <a:lnTo>
                    <a:pt x="90" y="393"/>
                  </a:lnTo>
                  <a:lnTo>
                    <a:pt x="87" y="385"/>
                  </a:lnTo>
                  <a:lnTo>
                    <a:pt x="84" y="378"/>
                  </a:lnTo>
                  <a:lnTo>
                    <a:pt x="81" y="370"/>
                  </a:lnTo>
                  <a:lnTo>
                    <a:pt x="79" y="362"/>
                  </a:lnTo>
                  <a:lnTo>
                    <a:pt x="78" y="355"/>
                  </a:lnTo>
                  <a:lnTo>
                    <a:pt x="76" y="347"/>
                  </a:lnTo>
                  <a:lnTo>
                    <a:pt x="75" y="339"/>
                  </a:lnTo>
                  <a:lnTo>
                    <a:pt x="74" y="332"/>
                  </a:lnTo>
                  <a:lnTo>
                    <a:pt x="74" y="324"/>
                  </a:lnTo>
                  <a:lnTo>
                    <a:pt x="75" y="316"/>
                  </a:lnTo>
                  <a:lnTo>
                    <a:pt x="76" y="309"/>
                  </a:lnTo>
                  <a:lnTo>
                    <a:pt x="78" y="302"/>
                  </a:lnTo>
                  <a:lnTo>
                    <a:pt x="87" y="299"/>
                  </a:lnTo>
                  <a:lnTo>
                    <a:pt x="97" y="298"/>
                  </a:lnTo>
                  <a:lnTo>
                    <a:pt x="106" y="300"/>
                  </a:lnTo>
                  <a:lnTo>
                    <a:pt x="116" y="302"/>
                  </a:lnTo>
                  <a:lnTo>
                    <a:pt x="126" y="305"/>
                  </a:lnTo>
                  <a:lnTo>
                    <a:pt x="136" y="306"/>
                  </a:lnTo>
                  <a:lnTo>
                    <a:pt x="146" y="307"/>
                  </a:lnTo>
                  <a:lnTo>
                    <a:pt x="157" y="305"/>
                  </a:lnTo>
                  <a:lnTo>
                    <a:pt x="165" y="302"/>
                  </a:lnTo>
                  <a:lnTo>
                    <a:pt x="170" y="298"/>
                  </a:lnTo>
                  <a:lnTo>
                    <a:pt x="175" y="294"/>
                  </a:lnTo>
                  <a:lnTo>
                    <a:pt x="179" y="290"/>
                  </a:lnTo>
                  <a:lnTo>
                    <a:pt x="182" y="284"/>
                  </a:lnTo>
                  <a:lnTo>
                    <a:pt x="185" y="278"/>
                  </a:lnTo>
                  <a:lnTo>
                    <a:pt x="186" y="273"/>
                  </a:lnTo>
                  <a:lnTo>
                    <a:pt x="187" y="266"/>
                  </a:lnTo>
                  <a:lnTo>
                    <a:pt x="188" y="259"/>
                  </a:lnTo>
                  <a:lnTo>
                    <a:pt x="189" y="253"/>
                  </a:lnTo>
                  <a:lnTo>
                    <a:pt x="189" y="246"/>
                  </a:lnTo>
                  <a:lnTo>
                    <a:pt x="189" y="239"/>
                  </a:lnTo>
                  <a:lnTo>
                    <a:pt x="189" y="232"/>
                  </a:lnTo>
                  <a:lnTo>
                    <a:pt x="189" y="226"/>
                  </a:lnTo>
                  <a:lnTo>
                    <a:pt x="188" y="219"/>
                  </a:lnTo>
                  <a:lnTo>
                    <a:pt x="188" y="213"/>
                  </a:lnTo>
                  <a:lnTo>
                    <a:pt x="186" y="204"/>
                  </a:lnTo>
                  <a:lnTo>
                    <a:pt x="182" y="198"/>
                  </a:lnTo>
                  <a:lnTo>
                    <a:pt x="178" y="191"/>
                  </a:lnTo>
                  <a:lnTo>
                    <a:pt x="173" y="185"/>
                  </a:lnTo>
                  <a:lnTo>
                    <a:pt x="167" y="180"/>
                  </a:lnTo>
                  <a:lnTo>
                    <a:pt x="161" y="176"/>
                  </a:lnTo>
                  <a:lnTo>
                    <a:pt x="153" y="171"/>
                  </a:lnTo>
                  <a:lnTo>
                    <a:pt x="146" y="167"/>
                  </a:lnTo>
                  <a:lnTo>
                    <a:pt x="138" y="167"/>
                  </a:lnTo>
                  <a:lnTo>
                    <a:pt x="130" y="170"/>
                  </a:lnTo>
                  <a:lnTo>
                    <a:pt x="123" y="172"/>
                  </a:lnTo>
                  <a:lnTo>
                    <a:pt x="116" y="175"/>
                  </a:lnTo>
                  <a:lnTo>
                    <a:pt x="108" y="178"/>
                  </a:lnTo>
                  <a:lnTo>
                    <a:pt x="100" y="182"/>
                  </a:lnTo>
                  <a:lnTo>
                    <a:pt x="93" y="185"/>
                  </a:lnTo>
                  <a:lnTo>
                    <a:pt x="86" y="189"/>
                  </a:lnTo>
                  <a:lnTo>
                    <a:pt x="79" y="191"/>
                  </a:lnTo>
                  <a:lnTo>
                    <a:pt x="71" y="194"/>
                  </a:lnTo>
                  <a:lnTo>
                    <a:pt x="64" y="194"/>
                  </a:lnTo>
                  <a:lnTo>
                    <a:pt x="56" y="194"/>
                  </a:lnTo>
                  <a:lnTo>
                    <a:pt x="48" y="193"/>
                  </a:lnTo>
                  <a:lnTo>
                    <a:pt x="41" y="190"/>
                  </a:lnTo>
                  <a:lnTo>
                    <a:pt x="34" y="185"/>
                  </a:lnTo>
                  <a:lnTo>
                    <a:pt x="26" y="179"/>
                  </a:lnTo>
                  <a:lnTo>
                    <a:pt x="24" y="175"/>
                  </a:lnTo>
                  <a:lnTo>
                    <a:pt x="21" y="171"/>
                  </a:lnTo>
                  <a:lnTo>
                    <a:pt x="19" y="166"/>
                  </a:lnTo>
                  <a:lnTo>
                    <a:pt x="15" y="162"/>
                  </a:lnTo>
                  <a:lnTo>
                    <a:pt x="13" y="157"/>
                  </a:lnTo>
                  <a:lnTo>
                    <a:pt x="11" y="151"/>
                  </a:lnTo>
                  <a:lnTo>
                    <a:pt x="9" y="146"/>
                  </a:lnTo>
                  <a:lnTo>
                    <a:pt x="7" y="139"/>
                  </a:lnTo>
                  <a:lnTo>
                    <a:pt x="6" y="134"/>
                  </a:lnTo>
                  <a:lnTo>
                    <a:pt x="4" y="129"/>
                  </a:lnTo>
                  <a:lnTo>
                    <a:pt x="2" y="122"/>
                  </a:lnTo>
                  <a:lnTo>
                    <a:pt x="1" y="116"/>
                  </a:lnTo>
                  <a:lnTo>
                    <a:pt x="0" y="111"/>
                  </a:lnTo>
                  <a:lnTo>
                    <a:pt x="0" y="104"/>
                  </a:lnTo>
                  <a:lnTo>
                    <a:pt x="0" y="98"/>
                  </a:lnTo>
                  <a:lnTo>
                    <a:pt x="0" y="92"/>
                  </a:lnTo>
                  <a:lnTo>
                    <a:pt x="378" y="0"/>
                  </a:lnTo>
                  <a:lnTo>
                    <a:pt x="383" y="5"/>
                  </a:lnTo>
                  <a:lnTo>
                    <a:pt x="387" y="12"/>
                  </a:lnTo>
                  <a:lnTo>
                    <a:pt x="391" y="18"/>
                  </a:lnTo>
                  <a:lnTo>
                    <a:pt x="394" y="26"/>
                  </a:lnTo>
                  <a:lnTo>
                    <a:pt x="397" y="33"/>
                  </a:lnTo>
                  <a:lnTo>
                    <a:pt x="399" y="41"/>
                  </a:lnTo>
                  <a:lnTo>
                    <a:pt x="401" y="49"/>
                  </a:lnTo>
                  <a:lnTo>
                    <a:pt x="403" y="57"/>
                  </a:lnTo>
                  <a:lnTo>
                    <a:pt x="405" y="65"/>
                  </a:lnTo>
                  <a:lnTo>
                    <a:pt x="406" y="74"/>
                  </a:lnTo>
                  <a:lnTo>
                    <a:pt x="407" y="82"/>
                  </a:lnTo>
                  <a:lnTo>
                    <a:pt x="408" y="91"/>
                  </a:lnTo>
                  <a:lnTo>
                    <a:pt x="410" y="99"/>
                  </a:lnTo>
                  <a:lnTo>
                    <a:pt x="411" y="107"/>
                  </a:lnTo>
                  <a:lnTo>
                    <a:pt x="412" y="115"/>
                  </a:lnTo>
                  <a:lnTo>
                    <a:pt x="413" y="123"/>
                  </a:lnTo>
                  <a:lnTo>
                    <a:pt x="401" y="138"/>
                  </a:lnTo>
                  <a:lnTo>
                    <a:pt x="396" y="141"/>
                  </a:lnTo>
                  <a:lnTo>
                    <a:pt x="391" y="143"/>
                  </a:lnTo>
                  <a:lnTo>
                    <a:pt x="386" y="144"/>
                  </a:lnTo>
                  <a:lnTo>
                    <a:pt x="380" y="144"/>
                  </a:lnTo>
                  <a:lnTo>
                    <a:pt x="375" y="144"/>
                  </a:lnTo>
                  <a:lnTo>
                    <a:pt x="370" y="144"/>
                  </a:lnTo>
                  <a:lnTo>
                    <a:pt x="365" y="143"/>
                  </a:lnTo>
                  <a:lnTo>
                    <a:pt x="359" y="142"/>
                  </a:lnTo>
                  <a:lnTo>
                    <a:pt x="354" y="141"/>
                  </a:lnTo>
                  <a:lnTo>
                    <a:pt x="348" y="139"/>
                  </a:lnTo>
                  <a:lnTo>
                    <a:pt x="343" y="139"/>
                  </a:lnTo>
                  <a:lnTo>
                    <a:pt x="338" y="138"/>
                  </a:lnTo>
                  <a:lnTo>
                    <a:pt x="332" y="137"/>
                  </a:lnTo>
                  <a:lnTo>
                    <a:pt x="326" y="136"/>
                  </a:lnTo>
                  <a:lnTo>
                    <a:pt x="320" y="137"/>
                  </a:lnTo>
                  <a:lnTo>
                    <a:pt x="314" y="138"/>
                  </a:lnTo>
                  <a:lnTo>
                    <a:pt x="307" y="141"/>
                  </a:lnTo>
                  <a:lnTo>
                    <a:pt x="301" y="146"/>
                  </a:lnTo>
                  <a:lnTo>
                    <a:pt x="295" y="152"/>
                  </a:lnTo>
                  <a:lnTo>
                    <a:pt x="290" y="159"/>
                  </a:lnTo>
                  <a:lnTo>
                    <a:pt x="286" y="166"/>
                  </a:lnTo>
                  <a:lnTo>
                    <a:pt x="284" y="175"/>
                  </a:lnTo>
                  <a:lnTo>
                    <a:pt x="282" y="184"/>
                  </a:lnTo>
                  <a:lnTo>
                    <a:pt x="283" y="194"/>
                  </a:lnTo>
                  <a:lnTo>
                    <a:pt x="285" y="199"/>
                  </a:lnTo>
                  <a:lnTo>
                    <a:pt x="286" y="204"/>
                  </a:lnTo>
                  <a:lnTo>
                    <a:pt x="286" y="210"/>
                  </a:lnTo>
                  <a:lnTo>
                    <a:pt x="287" y="217"/>
                  </a:lnTo>
                  <a:lnTo>
                    <a:pt x="289" y="222"/>
                  </a:lnTo>
                  <a:lnTo>
                    <a:pt x="290" y="229"/>
                  </a:lnTo>
                  <a:lnTo>
                    <a:pt x="292" y="235"/>
                  </a:lnTo>
                  <a:lnTo>
                    <a:pt x="293" y="241"/>
                  </a:lnTo>
                  <a:lnTo>
                    <a:pt x="295" y="247"/>
                  </a:lnTo>
                  <a:lnTo>
                    <a:pt x="298" y="253"/>
                  </a:lnTo>
                  <a:lnTo>
                    <a:pt x="300" y="259"/>
                  </a:lnTo>
                  <a:lnTo>
                    <a:pt x="304" y="264"/>
                  </a:lnTo>
                  <a:lnTo>
                    <a:pt x="308" y="268"/>
                  </a:lnTo>
                  <a:lnTo>
                    <a:pt x="313" y="273"/>
                  </a:lnTo>
                  <a:lnTo>
                    <a:pt x="319" y="276"/>
                  </a:lnTo>
                  <a:lnTo>
                    <a:pt x="326" y="279"/>
                  </a:lnTo>
                  <a:lnTo>
                    <a:pt x="332" y="282"/>
                  </a:lnTo>
                  <a:lnTo>
                    <a:pt x="339" y="284"/>
                  </a:lnTo>
                  <a:lnTo>
                    <a:pt x="345" y="284"/>
                  </a:lnTo>
                  <a:lnTo>
                    <a:pt x="351" y="284"/>
                  </a:lnTo>
                  <a:lnTo>
                    <a:pt x="357" y="282"/>
                  </a:lnTo>
                  <a:lnTo>
                    <a:pt x="362" y="280"/>
                  </a:lnTo>
                  <a:lnTo>
                    <a:pt x="367" y="278"/>
                  </a:lnTo>
                  <a:lnTo>
                    <a:pt x="373" y="274"/>
                  </a:lnTo>
                  <a:lnTo>
                    <a:pt x="379" y="272"/>
                  </a:lnTo>
                  <a:lnTo>
                    <a:pt x="385" y="268"/>
                  </a:lnTo>
                  <a:lnTo>
                    <a:pt x="390" y="266"/>
                  </a:lnTo>
                  <a:lnTo>
                    <a:pt x="396" y="264"/>
                  </a:lnTo>
                  <a:lnTo>
                    <a:pt x="402" y="262"/>
                  </a:lnTo>
                  <a:lnTo>
                    <a:pt x="407" y="260"/>
                  </a:lnTo>
                  <a:lnTo>
                    <a:pt x="414" y="260"/>
                  </a:lnTo>
                  <a:lnTo>
                    <a:pt x="420" y="261"/>
                  </a:lnTo>
                  <a:lnTo>
                    <a:pt x="426" y="265"/>
                  </a:lnTo>
                  <a:lnTo>
                    <a:pt x="429" y="270"/>
                  </a:lnTo>
                  <a:lnTo>
                    <a:pt x="432" y="275"/>
                  </a:lnTo>
                  <a:lnTo>
                    <a:pt x="434" y="281"/>
                  </a:lnTo>
                  <a:lnTo>
                    <a:pt x="436" y="287"/>
                  </a:lnTo>
                  <a:lnTo>
                    <a:pt x="439" y="292"/>
                  </a:lnTo>
                  <a:lnTo>
                    <a:pt x="439" y="299"/>
                  </a:lnTo>
                  <a:lnTo>
                    <a:pt x="440" y="305"/>
                  </a:lnTo>
                  <a:lnTo>
                    <a:pt x="442" y="312"/>
                  </a:lnTo>
                  <a:lnTo>
                    <a:pt x="442" y="319"/>
                  </a:lnTo>
                  <a:lnTo>
                    <a:pt x="443" y="325"/>
                  </a:lnTo>
                  <a:lnTo>
                    <a:pt x="443" y="332"/>
                  </a:lnTo>
                  <a:lnTo>
                    <a:pt x="444" y="338"/>
                  </a:lnTo>
                  <a:lnTo>
                    <a:pt x="445" y="345"/>
                  </a:lnTo>
                  <a:lnTo>
                    <a:pt x="445" y="352"/>
                  </a:lnTo>
                  <a:lnTo>
                    <a:pt x="446" y="358"/>
                  </a:lnTo>
                  <a:lnTo>
                    <a:pt x="436" y="358"/>
                  </a:lnTo>
                  <a:lnTo>
                    <a:pt x="426" y="359"/>
                  </a:lnTo>
                  <a:lnTo>
                    <a:pt x="417" y="361"/>
                  </a:lnTo>
                  <a:lnTo>
                    <a:pt x="406" y="363"/>
                  </a:lnTo>
                  <a:lnTo>
                    <a:pt x="397" y="366"/>
                  </a:lnTo>
                  <a:lnTo>
                    <a:pt x="386" y="369"/>
                  </a:lnTo>
                  <a:lnTo>
                    <a:pt x="377" y="372"/>
                  </a:lnTo>
                  <a:lnTo>
                    <a:pt x="366" y="377"/>
                  </a:lnTo>
                  <a:lnTo>
                    <a:pt x="363" y="380"/>
                  </a:lnTo>
                  <a:lnTo>
                    <a:pt x="359" y="385"/>
                  </a:lnTo>
                  <a:lnTo>
                    <a:pt x="354" y="391"/>
                  </a:lnTo>
                  <a:lnTo>
                    <a:pt x="351" y="398"/>
                  </a:lnTo>
                  <a:lnTo>
                    <a:pt x="347" y="406"/>
                  </a:lnTo>
                  <a:lnTo>
                    <a:pt x="346" y="414"/>
                  </a:lnTo>
                  <a:lnTo>
                    <a:pt x="347" y="421"/>
                  </a:lnTo>
                  <a:lnTo>
                    <a:pt x="350" y="429"/>
                  </a:lnTo>
                  <a:lnTo>
                    <a:pt x="353" y="437"/>
                  </a:lnTo>
                  <a:lnTo>
                    <a:pt x="358" y="444"/>
                  </a:lnTo>
                  <a:lnTo>
                    <a:pt x="363" y="450"/>
                  </a:lnTo>
                  <a:lnTo>
                    <a:pt x="368" y="458"/>
                  </a:lnTo>
                  <a:lnTo>
                    <a:pt x="372" y="464"/>
                  </a:lnTo>
                  <a:lnTo>
                    <a:pt x="374" y="472"/>
                  </a:lnTo>
                  <a:lnTo>
                    <a:pt x="375" y="480"/>
                  </a:lnTo>
                  <a:lnTo>
                    <a:pt x="373" y="489"/>
                  </a:lnTo>
                  <a:lnTo>
                    <a:pt x="369" y="492"/>
                  </a:lnTo>
                  <a:lnTo>
                    <a:pt x="364" y="495"/>
                  </a:lnTo>
                  <a:lnTo>
                    <a:pt x="359" y="498"/>
                  </a:lnTo>
                  <a:lnTo>
                    <a:pt x="353" y="500"/>
                  </a:lnTo>
                  <a:lnTo>
                    <a:pt x="347" y="503"/>
                  </a:lnTo>
                  <a:lnTo>
                    <a:pt x="341" y="505"/>
                  </a:lnTo>
                  <a:lnTo>
                    <a:pt x="336" y="508"/>
                  </a:lnTo>
                  <a:lnTo>
                    <a:pt x="330" y="509"/>
                  </a:lnTo>
                  <a:lnTo>
                    <a:pt x="323" y="511"/>
                  </a:lnTo>
                  <a:lnTo>
                    <a:pt x="317" y="512"/>
                  </a:lnTo>
                  <a:lnTo>
                    <a:pt x="311" y="514"/>
                  </a:lnTo>
                  <a:lnTo>
                    <a:pt x="304" y="515"/>
                  </a:lnTo>
                  <a:lnTo>
                    <a:pt x="298" y="516"/>
                  </a:lnTo>
                  <a:lnTo>
                    <a:pt x="292" y="517"/>
                  </a:lnTo>
                  <a:lnTo>
                    <a:pt x="285" y="518"/>
                  </a:lnTo>
                  <a:lnTo>
                    <a:pt x="279" y="519"/>
                  </a:lnTo>
                  <a:lnTo>
                    <a:pt x="272" y="519"/>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1035" name="Freeform 11"/>
            <p:cNvSpPr>
              <a:spLocks/>
            </p:cNvSpPr>
            <p:nvPr/>
          </p:nvSpPr>
          <p:spPr bwMode="grayWhite">
            <a:xfrm>
              <a:off x="49" y="2440"/>
              <a:ext cx="409" cy="621"/>
            </a:xfrm>
            <a:custGeom>
              <a:avLst/>
              <a:gdLst>
                <a:gd name="T0" fmla="*/ 232 w 409"/>
                <a:gd name="T1" fmla="*/ 620 h 621"/>
                <a:gd name="T2" fmla="*/ 189 w 409"/>
                <a:gd name="T3" fmla="*/ 605 h 621"/>
                <a:gd name="T4" fmla="*/ 182 w 409"/>
                <a:gd name="T5" fmla="*/ 565 h 621"/>
                <a:gd name="T6" fmla="*/ 193 w 409"/>
                <a:gd name="T7" fmla="*/ 519 h 621"/>
                <a:gd name="T8" fmla="*/ 165 w 409"/>
                <a:gd name="T9" fmla="*/ 492 h 621"/>
                <a:gd name="T10" fmla="*/ 126 w 409"/>
                <a:gd name="T11" fmla="*/ 490 h 621"/>
                <a:gd name="T12" fmla="*/ 87 w 409"/>
                <a:gd name="T13" fmla="*/ 497 h 621"/>
                <a:gd name="T14" fmla="*/ 44 w 409"/>
                <a:gd name="T15" fmla="*/ 505 h 621"/>
                <a:gd name="T16" fmla="*/ 25 w 409"/>
                <a:gd name="T17" fmla="*/ 493 h 621"/>
                <a:gd name="T18" fmla="*/ 21 w 409"/>
                <a:gd name="T19" fmla="*/ 472 h 621"/>
                <a:gd name="T20" fmla="*/ 19 w 409"/>
                <a:gd name="T21" fmla="*/ 448 h 621"/>
                <a:gd name="T22" fmla="*/ 17 w 409"/>
                <a:gd name="T23" fmla="*/ 423 h 621"/>
                <a:gd name="T24" fmla="*/ 21 w 409"/>
                <a:gd name="T25" fmla="*/ 396 h 621"/>
                <a:gd name="T26" fmla="*/ 52 w 409"/>
                <a:gd name="T27" fmla="*/ 377 h 621"/>
                <a:gd name="T28" fmla="*/ 82 w 409"/>
                <a:gd name="T29" fmla="*/ 375 h 621"/>
                <a:gd name="T30" fmla="*/ 116 w 409"/>
                <a:gd name="T31" fmla="*/ 373 h 621"/>
                <a:gd name="T32" fmla="*/ 137 w 409"/>
                <a:gd name="T33" fmla="*/ 354 h 621"/>
                <a:gd name="T34" fmla="*/ 151 w 409"/>
                <a:gd name="T35" fmla="*/ 327 h 621"/>
                <a:gd name="T36" fmla="*/ 151 w 409"/>
                <a:gd name="T37" fmla="*/ 294 h 621"/>
                <a:gd name="T38" fmla="*/ 137 w 409"/>
                <a:gd name="T39" fmla="*/ 262 h 621"/>
                <a:gd name="T40" fmla="*/ 111 w 409"/>
                <a:gd name="T41" fmla="*/ 256 h 621"/>
                <a:gd name="T42" fmla="*/ 86 w 409"/>
                <a:gd name="T43" fmla="*/ 264 h 621"/>
                <a:gd name="T44" fmla="*/ 60 w 409"/>
                <a:gd name="T45" fmla="*/ 275 h 621"/>
                <a:gd name="T46" fmla="*/ 35 w 409"/>
                <a:gd name="T47" fmla="*/ 282 h 621"/>
                <a:gd name="T48" fmla="*/ 6 w 409"/>
                <a:gd name="T49" fmla="*/ 268 h 621"/>
                <a:gd name="T50" fmla="*/ 1 w 409"/>
                <a:gd name="T51" fmla="*/ 231 h 621"/>
                <a:gd name="T52" fmla="*/ 9 w 409"/>
                <a:gd name="T53" fmla="*/ 205 h 621"/>
                <a:gd name="T54" fmla="*/ 15 w 409"/>
                <a:gd name="T55" fmla="*/ 175 h 621"/>
                <a:gd name="T56" fmla="*/ 44 w 409"/>
                <a:gd name="T57" fmla="*/ 161 h 621"/>
                <a:gd name="T58" fmla="*/ 87 w 409"/>
                <a:gd name="T59" fmla="*/ 156 h 621"/>
                <a:gd name="T60" fmla="*/ 127 w 409"/>
                <a:gd name="T61" fmla="*/ 145 h 621"/>
                <a:gd name="T62" fmla="*/ 154 w 409"/>
                <a:gd name="T63" fmla="*/ 113 h 621"/>
                <a:gd name="T64" fmla="*/ 152 w 409"/>
                <a:gd name="T65" fmla="*/ 72 h 621"/>
                <a:gd name="T66" fmla="*/ 150 w 409"/>
                <a:gd name="T67" fmla="*/ 29 h 621"/>
                <a:gd name="T68" fmla="*/ 186 w 409"/>
                <a:gd name="T69" fmla="*/ 4 h 621"/>
                <a:gd name="T70" fmla="*/ 228 w 409"/>
                <a:gd name="T71" fmla="*/ 1 h 621"/>
                <a:gd name="T72" fmla="*/ 252 w 409"/>
                <a:gd name="T73" fmla="*/ 22 h 621"/>
                <a:gd name="T74" fmla="*/ 248 w 409"/>
                <a:gd name="T75" fmla="*/ 53 h 621"/>
                <a:gd name="T76" fmla="*/ 241 w 409"/>
                <a:gd name="T77" fmla="*/ 86 h 621"/>
                <a:gd name="T78" fmla="*/ 247 w 409"/>
                <a:gd name="T79" fmla="*/ 116 h 621"/>
                <a:gd name="T80" fmla="*/ 371 w 409"/>
                <a:gd name="T81" fmla="*/ 252 h 621"/>
                <a:gd name="T82" fmla="*/ 338 w 409"/>
                <a:gd name="T83" fmla="*/ 262 h 621"/>
                <a:gd name="T84" fmla="*/ 301 w 409"/>
                <a:gd name="T85" fmla="*/ 257 h 621"/>
                <a:gd name="T86" fmla="*/ 264 w 409"/>
                <a:gd name="T87" fmla="*/ 260 h 621"/>
                <a:gd name="T88" fmla="*/ 237 w 409"/>
                <a:gd name="T89" fmla="*/ 286 h 621"/>
                <a:gd name="T90" fmla="*/ 233 w 409"/>
                <a:gd name="T91" fmla="*/ 316 h 621"/>
                <a:gd name="T92" fmla="*/ 234 w 409"/>
                <a:gd name="T93" fmla="*/ 348 h 621"/>
                <a:gd name="T94" fmla="*/ 245 w 409"/>
                <a:gd name="T95" fmla="*/ 377 h 621"/>
                <a:gd name="T96" fmla="*/ 265 w 409"/>
                <a:gd name="T97" fmla="*/ 400 h 621"/>
                <a:gd name="T98" fmla="*/ 284 w 409"/>
                <a:gd name="T99" fmla="*/ 397 h 621"/>
                <a:gd name="T100" fmla="*/ 303 w 409"/>
                <a:gd name="T101" fmla="*/ 385 h 621"/>
                <a:gd name="T102" fmla="*/ 322 w 409"/>
                <a:gd name="T103" fmla="*/ 370 h 621"/>
                <a:gd name="T104" fmla="*/ 345 w 409"/>
                <a:gd name="T105" fmla="*/ 356 h 621"/>
                <a:gd name="T106" fmla="*/ 383 w 409"/>
                <a:gd name="T107" fmla="*/ 363 h 621"/>
                <a:gd name="T108" fmla="*/ 407 w 409"/>
                <a:gd name="T109" fmla="*/ 390 h 621"/>
                <a:gd name="T110" fmla="*/ 407 w 409"/>
                <a:gd name="T111" fmla="*/ 416 h 621"/>
                <a:gd name="T112" fmla="*/ 402 w 409"/>
                <a:gd name="T113" fmla="*/ 444 h 621"/>
                <a:gd name="T114" fmla="*/ 368 w 409"/>
                <a:gd name="T115" fmla="*/ 456 h 621"/>
                <a:gd name="T116" fmla="*/ 327 w 409"/>
                <a:gd name="T117" fmla="*/ 467 h 621"/>
                <a:gd name="T118" fmla="*/ 291 w 409"/>
                <a:gd name="T119" fmla="*/ 485 h 621"/>
                <a:gd name="T120" fmla="*/ 266 w 409"/>
                <a:gd name="T121" fmla="*/ 611 h 6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09" h="621">
                  <a:moveTo>
                    <a:pt x="266" y="611"/>
                  </a:moveTo>
                  <a:lnTo>
                    <a:pt x="254" y="616"/>
                  </a:lnTo>
                  <a:lnTo>
                    <a:pt x="243" y="618"/>
                  </a:lnTo>
                  <a:lnTo>
                    <a:pt x="232" y="620"/>
                  </a:lnTo>
                  <a:lnTo>
                    <a:pt x="221" y="619"/>
                  </a:lnTo>
                  <a:lnTo>
                    <a:pt x="210" y="617"/>
                  </a:lnTo>
                  <a:lnTo>
                    <a:pt x="199" y="611"/>
                  </a:lnTo>
                  <a:lnTo>
                    <a:pt x="189" y="605"/>
                  </a:lnTo>
                  <a:lnTo>
                    <a:pt x="179" y="598"/>
                  </a:lnTo>
                  <a:lnTo>
                    <a:pt x="179" y="588"/>
                  </a:lnTo>
                  <a:lnTo>
                    <a:pt x="180" y="577"/>
                  </a:lnTo>
                  <a:lnTo>
                    <a:pt x="182" y="565"/>
                  </a:lnTo>
                  <a:lnTo>
                    <a:pt x="186" y="555"/>
                  </a:lnTo>
                  <a:lnTo>
                    <a:pt x="190" y="543"/>
                  </a:lnTo>
                  <a:lnTo>
                    <a:pt x="192" y="531"/>
                  </a:lnTo>
                  <a:lnTo>
                    <a:pt x="193" y="519"/>
                  </a:lnTo>
                  <a:lnTo>
                    <a:pt x="189" y="506"/>
                  </a:lnTo>
                  <a:lnTo>
                    <a:pt x="182" y="500"/>
                  </a:lnTo>
                  <a:lnTo>
                    <a:pt x="173" y="495"/>
                  </a:lnTo>
                  <a:lnTo>
                    <a:pt x="165" y="492"/>
                  </a:lnTo>
                  <a:lnTo>
                    <a:pt x="155" y="489"/>
                  </a:lnTo>
                  <a:lnTo>
                    <a:pt x="146" y="489"/>
                  </a:lnTo>
                  <a:lnTo>
                    <a:pt x="136" y="488"/>
                  </a:lnTo>
                  <a:lnTo>
                    <a:pt x="126" y="490"/>
                  </a:lnTo>
                  <a:lnTo>
                    <a:pt x="117" y="490"/>
                  </a:lnTo>
                  <a:lnTo>
                    <a:pt x="107" y="493"/>
                  </a:lnTo>
                  <a:lnTo>
                    <a:pt x="97" y="495"/>
                  </a:lnTo>
                  <a:lnTo>
                    <a:pt x="87" y="497"/>
                  </a:lnTo>
                  <a:lnTo>
                    <a:pt x="76" y="499"/>
                  </a:lnTo>
                  <a:lnTo>
                    <a:pt x="65" y="502"/>
                  </a:lnTo>
                  <a:lnTo>
                    <a:pt x="55" y="503"/>
                  </a:lnTo>
                  <a:lnTo>
                    <a:pt x="44" y="505"/>
                  </a:lnTo>
                  <a:lnTo>
                    <a:pt x="34" y="506"/>
                  </a:lnTo>
                  <a:lnTo>
                    <a:pt x="30" y="502"/>
                  </a:lnTo>
                  <a:lnTo>
                    <a:pt x="28" y="498"/>
                  </a:lnTo>
                  <a:lnTo>
                    <a:pt x="25" y="493"/>
                  </a:lnTo>
                  <a:lnTo>
                    <a:pt x="23" y="489"/>
                  </a:lnTo>
                  <a:lnTo>
                    <a:pt x="23" y="483"/>
                  </a:lnTo>
                  <a:lnTo>
                    <a:pt x="21" y="478"/>
                  </a:lnTo>
                  <a:lnTo>
                    <a:pt x="21" y="472"/>
                  </a:lnTo>
                  <a:lnTo>
                    <a:pt x="20" y="466"/>
                  </a:lnTo>
                  <a:lnTo>
                    <a:pt x="19" y="460"/>
                  </a:lnTo>
                  <a:lnTo>
                    <a:pt x="19" y="454"/>
                  </a:lnTo>
                  <a:lnTo>
                    <a:pt x="19" y="448"/>
                  </a:lnTo>
                  <a:lnTo>
                    <a:pt x="19" y="442"/>
                  </a:lnTo>
                  <a:lnTo>
                    <a:pt x="18" y="435"/>
                  </a:lnTo>
                  <a:lnTo>
                    <a:pt x="17" y="429"/>
                  </a:lnTo>
                  <a:lnTo>
                    <a:pt x="17" y="423"/>
                  </a:lnTo>
                  <a:lnTo>
                    <a:pt x="15" y="417"/>
                  </a:lnTo>
                  <a:lnTo>
                    <a:pt x="14" y="410"/>
                  </a:lnTo>
                  <a:lnTo>
                    <a:pt x="17" y="402"/>
                  </a:lnTo>
                  <a:lnTo>
                    <a:pt x="21" y="396"/>
                  </a:lnTo>
                  <a:lnTo>
                    <a:pt x="26" y="391"/>
                  </a:lnTo>
                  <a:lnTo>
                    <a:pt x="35" y="386"/>
                  </a:lnTo>
                  <a:lnTo>
                    <a:pt x="42" y="381"/>
                  </a:lnTo>
                  <a:lnTo>
                    <a:pt x="52" y="377"/>
                  </a:lnTo>
                  <a:lnTo>
                    <a:pt x="61" y="374"/>
                  </a:lnTo>
                  <a:lnTo>
                    <a:pt x="67" y="373"/>
                  </a:lnTo>
                  <a:lnTo>
                    <a:pt x="75" y="374"/>
                  </a:lnTo>
                  <a:lnTo>
                    <a:pt x="82" y="375"/>
                  </a:lnTo>
                  <a:lnTo>
                    <a:pt x="91" y="375"/>
                  </a:lnTo>
                  <a:lnTo>
                    <a:pt x="98" y="376"/>
                  </a:lnTo>
                  <a:lnTo>
                    <a:pt x="107" y="375"/>
                  </a:lnTo>
                  <a:lnTo>
                    <a:pt x="116" y="373"/>
                  </a:lnTo>
                  <a:lnTo>
                    <a:pt x="127" y="371"/>
                  </a:lnTo>
                  <a:lnTo>
                    <a:pt x="130" y="366"/>
                  </a:lnTo>
                  <a:lnTo>
                    <a:pt x="134" y="359"/>
                  </a:lnTo>
                  <a:lnTo>
                    <a:pt x="137" y="354"/>
                  </a:lnTo>
                  <a:lnTo>
                    <a:pt x="140" y="348"/>
                  </a:lnTo>
                  <a:lnTo>
                    <a:pt x="144" y="341"/>
                  </a:lnTo>
                  <a:lnTo>
                    <a:pt x="148" y="334"/>
                  </a:lnTo>
                  <a:lnTo>
                    <a:pt x="151" y="327"/>
                  </a:lnTo>
                  <a:lnTo>
                    <a:pt x="156" y="321"/>
                  </a:lnTo>
                  <a:lnTo>
                    <a:pt x="153" y="313"/>
                  </a:lnTo>
                  <a:lnTo>
                    <a:pt x="151" y="304"/>
                  </a:lnTo>
                  <a:lnTo>
                    <a:pt x="151" y="294"/>
                  </a:lnTo>
                  <a:lnTo>
                    <a:pt x="149" y="285"/>
                  </a:lnTo>
                  <a:lnTo>
                    <a:pt x="147" y="275"/>
                  </a:lnTo>
                  <a:lnTo>
                    <a:pt x="143" y="269"/>
                  </a:lnTo>
                  <a:lnTo>
                    <a:pt x="137" y="262"/>
                  </a:lnTo>
                  <a:lnTo>
                    <a:pt x="129" y="257"/>
                  </a:lnTo>
                  <a:lnTo>
                    <a:pt x="123" y="257"/>
                  </a:lnTo>
                  <a:lnTo>
                    <a:pt x="117" y="257"/>
                  </a:lnTo>
                  <a:lnTo>
                    <a:pt x="111" y="256"/>
                  </a:lnTo>
                  <a:lnTo>
                    <a:pt x="104" y="258"/>
                  </a:lnTo>
                  <a:lnTo>
                    <a:pt x="98" y="259"/>
                  </a:lnTo>
                  <a:lnTo>
                    <a:pt x="92" y="261"/>
                  </a:lnTo>
                  <a:lnTo>
                    <a:pt x="86" y="264"/>
                  </a:lnTo>
                  <a:lnTo>
                    <a:pt x="80" y="266"/>
                  </a:lnTo>
                  <a:lnTo>
                    <a:pt x="73" y="270"/>
                  </a:lnTo>
                  <a:lnTo>
                    <a:pt x="67" y="273"/>
                  </a:lnTo>
                  <a:lnTo>
                    <a:pt x="60" y="275"/>
                  </a:lnTo>
                  <a:lnTo>
                    <a:pt x="55" y="278"/>
                  </a:lnTo>
                  <a:lnTo>
                    <a:pt x="48" y="280"/>
                  </a:lnTo>
                  <a:lnTo>
                    <a:pt x="41" y="282"/>
                  </a:lnTo>
                  <a:lnTo>
                    <a:pt x="35" y="282"/>
                  </a:lnTo>
                  <a:lnTo>
                    <a:pt x="28" y="283"/>
                  </a:lnTo>
                  <a:lnTo>
                    <a:pt x="20" y="280"/>
                  </a:lnTo>
                  <a:lnTo>
                    <a:pt x="12" y="275"/>
                  </a:lnTo>
                  <a:lnTo>
                    <a:pt x="6" y="268"/>
                  </a:lnTo>
                  <a:lnTo>
                    <a:pt x="2" y="259"/>
                  </a:lnTo>
                  <a:lnTo>
                    <a:pt x="2" y="252"/>
                  </a:lnTo>
                  <a:lnTo>
                    <a:pt x="0" y="241"/>
                  </a:lnTo>
                  <a:lnTo>
                    <a:pt x="1" y="231"/>
                  </a:lnTo>
                  <a:lnTo>
                    <a:pt x="5" y="222"/>
                  </a:lnTo>
                  <a:lnTo>
                    <a:pt x="6" y="217"/>
                  </a:lnTo>
                  <a:lnTo>
                    <a:pt x="8" y="210"/>
                  </a:lnTo>
                  <a:lnTo>
                    <a:pt x="9" y="205"/>
                  </a:lnTo>
                  <a:lnTo>
                    <a:pt x="10" y="196"/>
                  </a:lnTo>
                  <a:lnTo>
                    <a:pt x="12" y="190"/>
                  </a:lnTo>
                  <a:lnTo>
                    <a:pt x="13" y="183"/>
                  </a:lnTo>
                  <a:lnTo>
                    <a:pt x="15" y="175"/>
                  </a:lnTo>
                  <a:lnTo>
                    <a:pt x="17" y="167"/>
                  </a:lnTo>
                  <a:lnTo>
                    <a:pt x="26" y="165"/>
                  </a:lnTo>
                  <a:lnTo>
                    <a:pt x="34" y="163"/>
                  </a:lnTo>
                  <a:lnTo>
                    <a:pt x="44" y="161"/>
                  </a:lnTo>
                  <a:lnTo>
                    <a:pt x="54" y="160"/>
                  </a:lnTo>
                  <a:lnTo>
                    <a:pt x="64" y="158"/>
                  </a:lnTo>
                  <a:lnTo>
                    <a:pt x="75" y="158"/>
                  </a:lnTo>
                  <a:lnTo>
                    <a:pt x="87" y="156"/>
                  </a:lnTo>
                  <a:lnTo>
                    <a:pt x="97" y="155"/>
                  </a:lnTo>
                  <a:lnTo>
                    <a:pt x="108" y="153"/>
                  </a:lnTo>
                  <a:lnTo>
                    <a:pt x="118" y="150"/>
                  </a:lnTo>
                  <a:lnTo>
                    <a:pt x="127" y="145"/>
                  </a:lnTo>
                  <a:lnTo>
                    <a:pt x="136" y="140"/>
                  </a:lnTo>
                  <a:lnTo>
                    <a:pt x="142" y="132"/>
                  </a:lnTo>
                  <a:lnTo>
                    <a:pt x="148" y="124"/>
                  </a:lnTo>
                  <a:lnTo>
                    <a:pt x="154" y="113"/>
                  </a:lnTo>
                  <a:lnTo>
                    <a:pt x="157" y="99"/>
                  </a:lnTo>
                  <a:lnTo>
                    <a:pt x="157" y="91"/>
                  </a:lnTo>
                  <a:lnTo>
                    <a:pt x="156" y="81"/>
                  </a:lnTo>
                  <a:lnTo>
                    <a:pt x="152" y="72"/>
                  </a:lnTo>
                  <a:lnTo>
                    <a:pt x="149" y="61"/>
                  </a:lnTo>
                  <a:lnTo>
                    <a:pt x="147" y="51"/>
                  </a:lnTo>
                  <a:lnTo>
                    <a:pt x="147" y="39"/>
                  </a:lnTo>
                  <a:lnTo>
                    <a:pt x="150" y="29"/>
                  </a:lnTo>
                  <a:lnTo>
                    <a:pt x="156" y="18"/>
                  </a:lnTo>
                  <a:lnTo>
                    <a:pt x="166" y="13"/>
                  </a:lnTo>
                  <a:lnTo>
                    <a:pt x="175" y="8"/>
                  </a:lnTo>
                  <a:lnTo>
                    <a:pt x="186" y="4"/>
                  </a:lnTo>
                  <a:lnTo>
                    <a:pt x="196" y="1"/>
                  </a:lnTo>
                  <a:lnTo>
                    <a:pt x="207" y="0"/>
                  </a:lnTo>
                  <a:lnTo>
                    <a:pt x="217" y="0"/>
                  </a:lnTo>
                  <a:lnTo>
                    <a:pt x="228" y="1"/>
                  </a:lnTo>
                  <a:lnTo>
                    <a:pt x="239" y="3"/>
                  </a:lnTo>
                  <a:lnTo>
                    <a:pt x="246" y="9"/>
                  </a:lnTo>
                  <a:lnTo>
                    <a:pt x="249" y="14"/>
                  </a:lnTo>
                  <a:lnTo>
                    <a:pt x="252" y="22"/>
                  </a:lnTo>
                  <a:lnTo>
                    <a:pt x="252" y="29"/>
                  </a:lnTo>
                  <a:lnTo>
                    <a:pt x="252" y="36"/>
                  </a:lnTo>
                  <a:lnTo>
                    <a:pt x="250" y="44"/>
                  </a:lnTo>
                  <a:lnTo>
                    <a:pt x="248" y="53"/>
                  </a:lnTo>
                  <a:lnTo>
                    <a:pt x="246" y="61"/>
                  </a:lnTo>
                  <a:lnTo>
                    <a:pt x="244" y="69"/>
                  </a:lnTo>
                  <a:lnTo>
                    <a:pt x="241" y="78"/>
                  </a:lnTo>
                  <a:lnTo>
                    <a:pt x="241" y="86"/>
                  </a:lnTo>
                  <a:lnTo>
                    <a:pt x="239" y="94"/>
                  </a:lnTo>
                  <a:lnTo>
                    <a:pt x="241" y="102"/>
                  </a:lnTo>
                  <a:lnTo>
                    <a:pt x="242" y="109"/>
                  </a:lnTo>
                  <a:lnTo>
                    <a:pt x="247" y="116"/>
                  </a:lnTo>
                  <a:lnTo>
                    <a:pt x="253" y="122"/>
                  </a:lnTo>
                  <a:lnTo>
                    <a:pt x="376" y="124"/>
                  </a:lnTo>
                  <a:lnTo>
                    <a:pt x="377" y="244"/>
                  </a:lnTo>
                  <a:lnTo>
                    <a:pt x="371" y="252"/>
                  </a:lnTo>
                  <a:lnTo>
                    <a:pt x="363" y="257"/>
                  </a:lnTo>
                  <a:lnTo>
                    <a:pt x="354" y="260"/>
                  </a:lnTo>
                  <a:lnTo>
                    <a:pt x="347" y="262"/>
                  </a:lnTo>
                  <a:lnTo>
                    <a:pt x="338" y="262"/>
                  </a:lnTo>
                  <a:lnTo>
                    <a:pt x="328" y="261"/>
                  </a:lnTo>
                  <a:lnTo>
                    <a:pt x="319" y="260"/>
                  </a:lnTo>
                  <a:lnTo>
                    <a:pt x="310" y="259"/>
                  </a:lnTo>
                  <a:lnTo>
                    <a:pt x="301" y="257"/>
                  </a:lnTo>
                  <a:lnTo>
                    <a:pt x="292" y="256"/>
                  </a:lnTo>
                  <a:lnTo>
                    <a:pt x="282" y="257"/>
                  </a:lnTo>
                  <a:lnTo>
                    <a:pt x="274" y="257"/>
                  </a:lnTo>
                  <a:lnTo>
                    <a:pt x="264" y="260"/>
                  </a:lnTo>
                  <a:lnTo>
                    <a:pt x="256" y="264"/>
                  </a:lnTo>
                  <a:lnTo>
                    <a:pt x="248" y="271"/>
                  </a:lnTo>
                  <a:lnTo>
                    <a:pt x="240" y="280"/>
                  </a:lnTo>
                  <a:lnTo>
                    <a:pt x="237" y="286"/>
                  </a:lnTo>
                  <a:lnTo>
                    <a:pt x="236" y="293"/>
                  </a:lnTo>
                  <a:lnTo>
                    <a:pt x="235" y="300"/>
                  </a:lnTo>
                  <a:lnTo>
                    <a:pt x="234" y="308"/>
                  </a:lnTo>
                  <a:lnTo>
                    <a:pt x="233" y="316"/>
                  </a:lnTo>
                  <a:lnTo>
                    <a:pt x="233" y="323"/>
                  </a:lnTo>
                  <a:lnTo>
                    <a:pt x="233" y="331"/>
                  </a:lnTo>
                  <a:lnTo>
                    <a:pt x="234" y="339"/>
                  </a:lnTo>
                  <a:lnTo>
                    <a:pt x="234" y="348"/>
                  </a:lnTo>
                  <a:lnTo>
                    <a:pt x="237" y="355"/>
                  </a:lnTo>
                  <a:lnTo>
                    <a:pt x="238" y="362"/>
                  </a:lnTo>
                  <a:lnTo>
                    <a:pt x="241" y="370"/>
                  </a:lnTo>
                  <a:lnTo>
                    <a:pt x="245" y="377"/>
                  </a:lnTo>
                  <a:lnTo>
                    <a:pt x="249" y="385"/>
                  </a:lnTo>
                  <a:lnTo>
                    <a:pt x="254" y="392"/>
                  </a:lnTo>
                  <a:lnTo>
                    <a:pt x="259" y="397"/>
                  </a:lnTo>
                  <a:lnTo>
                    <a:pt x="265" y="400"/>
                  </a:lnTo>
                  <a:lnTo>
                    <a:pt x="270" y="400"/>
                  </a:lnTo>
                  <a:lnTo>
                    <a:pt x="275" y="400"/>
                  </a:lnTo>
                  <a:lnTo>
                    <a:pt x="278" y="398"/>
                  </a:lnTo>
                  <a:lnTo>
                    <a:pt x="284" y="397"/>
                  </a:lnTo>
                  <a:lnTo>
                    <a:pt x="289" y="394"/>
                  </a:lnTo>
                  <a:lnTo>
                    <a:pt x="294" y="392"/>
                  </a:lnTo>
                  <a:lnTo>
                    <a:pt x="298" y="388"/>
                  </a:lnTo>
                  <a:lnTo>
                    <a:pt x="303" y="385"/>
                  </a:lnTo>
                  <a:lnTo>
                    <a:pt x="308" y="381"/>
                  </a:lnTo>
                  <a:lnTo>
                    <a:pt x="313" y="378"/>
                  </a:lnTo>
                  <a:lnTo>
                    <a:pt x="318" y="373"/>
                  </a:lnTo>
                  <a:lnTo>
                    <a:pt x="322" y="370"/>
                  </a:lnTo>
                  <a:lnTo>
                    <a:pt x="326" y="366"/>
                  </a:lnTo>
                  <a:lnTo>
                    <a:pt x="331" y="363"/>
                  </a:lnTo>
                  <a:lnTo>
                    <a:pt x="336" y="360"/>
                  </a:lnTo>
                  <a:lnTo>
                    <a:pt x="345" y="356"/>
                  </a:lnTo>
                  <a:lnTo>
                    <a:pt x="355" y="355"/>
                  </a:lnTo>
                  <a:lnTo>
                    <a:pt x="365" y="356"/>
                  </a:lnTo>
                  <a:lnTo>
                    <a:pt x="375" y="359"/>
                  </a:lnTo>
                  <a:lnTo>
                    <a:pt x="383" y="363"/>
                  </a:lnTo>
                  <a:lnTo>
                    <a:pt x="392" y="369"/>
                  </a:lnTo>
                  <a:lnTo>
                    <a:pt x="400" y="376"/>
                  </a:lnTo>
                  <a:lnTo>
                    <a:pt x="406" y="383"/>
                  </a:lnTo>
                  <a:lnTo>
                    <a:pt x="407" y="390"/>
                  </a:lnTo>
                  <a:lnTo>
                    <a:pt x="408" y="396"/>
                  </a:lnTo>
                  <a:lnTo>
                    <a:pt x="408" y="403"/>
                  </a:lnTo>
                  <a:lnTo>
                    <a:pt x="408" y="410"/>
                  </a:lnTo>
                  <a:lnTo>
                    <a:pt x="407" y="416"/>
                  </a:lnTo>
                  <a:lnTo>
                    <a:pt x="408" y="423"/>
                  </a:lnTo>
                  <a:lnTo>
                    <a:pt x="408" y="431"/>
                  </a:lnTo>
                  <a:lnTo>
                    <a:pt x="408" y="438"/>
                  </a:lnTo>
                  <a:lnTo>
                    <a:pt x="402" y="444"/>
                  </a:lnTo>
                  <a:lnTo>
                    <a:pt x="395" y="447"/>
                  </a:lnTo>
                  <a:lnTo>
                    <a:pt x="387" y="451"/>
                  </a:lnTo>
                  <a:lnTo>
                    <a:pt x="378" y="454"/>
                  </a:lnTo>
                  <a:lnTo>
                    <a:pt x="368" y="456"/>
                  </a:lnTo>
                  <a:lnTo>
                    <a:pt x="358" y="459"/>
                  </a:lnTo>
                  <a:lnTo>
                    <a:pt x="348" y="463"/>
                  </a:lnTo>
                  <a:lnTo>
                    <a:pt x="338" y="465"/>
                  </a:lnTo>
                  <a:lnTo>
                    <a:pt x="327" y="467"/>
                  </a:lnTo>
                  <a:lnTo>
                    <a:pt x="317" y="471"/>
                  </a:lnTo>
                  <a:lnTo>
                    <a:pt x="309" y="475"/>
                  </a:lnTo>
                  <a:lnTo>
                    <a:pt x="299" y="480"/>
                  </a:lnTo>
                  <a:lnTo>
                    <a:pt x="291" y="485"/>
                  </a:lnTo>
                  <a:lnTo>
                    <a:pt x="283" y="490"/>
                  </a:lnTo>
                  <a:lnTo>
                    <a:pt x="277" y="498"/>
                  </a:lnTo>
                  <a:lnTo>
                    <a:pt x="271" y="508"/>
                  </a:lnTo>
                  <a:lnTo>
                    <a:pt x="266" y="611"/>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1036" name="Freeform 12"/>
            <p:cNvSpPr>
              <a:spLocks/>
            </p:cNvSpPr>
            <p:nvPr/>
          </p:nvSpPr>
          <p:spPr bwMode="grayWhite">
            <a:xfrm>
              <a:off x="548" y="-13"/>
              <a:ext cx="439" cy="396"/>
            </a:xfrm>
            <a:custGeom>
              <a:avLst/>
              <a:gdLst>
                <a:gd name="T0" fmla="*/ 246 w 439"/>
                <a:gd name="T1" fmla="*/ 372 h 396"/>
                <a:gd name="T2" fmla="*/ 237 w 439"/>
                <a:gd name="T3" fmla="*/ 330 h 396"/>
                <a:gd name="T4" fmla="*/ 222 w 439"/>
                <a:gd name="T5" fmla="*/ 293 h 396"/>
                <a:gd name="T6" fmla="*/ 185 w 439"/>
                <a:gd name="T7" fmla="*/ 278 h 396"/>
                <a:gd name="T8" fmla="*/ 142 w 439"/>
                <a:gd name="T9" fmla="*/ 289 h 396"/>
                <a:gd name="T10" fmla="*/ 104 w 439"/>
                <a:gd name="T11" fmla="*/ 293 h 396"/>
                <a:gd name="T12" fmla="*/ 85 w 439"/>
                <a:gd name="T13" fmla="*/ 275 h 396"/>
                <a:gd name="T14" fmla="*/ 73 w 439"/>
                <a:gd name="T15" fmla="*/ 247 h 396"/>
                <a:gd name="T16" fmla="*/ 67 w 439"/>
                <a:gd name="T17" fmla="*/ 215 h 396"/>
                <a:gd name="T18" fmla="*/ 68 w 439"/>
                <a:gd name="T19" fmla="*/ 185 h 396"/>
                <a:gd name="T20" fmla="*/ 99 w 439"/>
                <a:gd name="T21" fmla="*/ 176 h 396"/>
                <a:gd name="T22" fmla="*/ 139 w 439"/>
                <a:gd name="T23" fmla="*/ 183 h 396"/>
                <a:gd name="T24" fmla="*/ 167 w 439"/>
                <a:gd name="T25" fmla="*/ 170 h 396"/>
                <a:gd name="T26" fmla="*/ 179 w 439"/>
                <a:gd name="T27" fmla="*/ 149 h 396"/>
                <a:gd name="T28" fmla="*/ 181 w 439"/>
                <a:gd name="T29" fmla="*/ 123 h 396"/>
                <a:gd name="T30" fmla="*/ 180 w 439"/>
                <a:gd name="T31" fmla="*/ 96 h 396"/>
                <a:gd name="T32" fmla="*/ 170 w 439"/>
                <a:gd name="T33" fmla="*/ 68 h 396"/>
                <a:gd name="T34" fmla="*/ 146 w 439"/>
                <a:gd name="T35" fmla="*/ 48 h 396"/>
                <a:gd name="T36" fmla="*/ 115 w 439"/>
                <a:gd name="T37" fmla="*/ 49 h 396"/>
                <a:gd name="T38" fmla="*/ 86 w 439"/>
                <a:gd name="T39" fmla="*/ 62 h 396"/>
                <a:gd name="T40" fmla="*/ 56 w 439"/>
                <a:gd name="T41" fmla="*/ 71 h 396"/>
                <a:gd name="T42" fmla="*/ 26 w 439"/>
                <a:gd name="T43" fmla="*/ 62 h 396"/>
                <a:gd name="T44" fmla="*/ 11 w 439"/>
                <a:gd name="T45" fmla="*/ 43 h 396"/>
                <a:gd name="T46" fmla="*/ 1 w 439"/>
                <a:gd name="T47" fmla="*/ 22 h 396"/>
                <a:gd name="T48" fmla="*/ 388 w 439"/>
                <a:gd name="T49" fmla="*/ 18 h 396"/>
                <a:gd name="T50" fmla="*/ 367 w 439"/>
                <a:gd name="T51" fmla="*/ 21 h 396"/>
                <a:gd name="T52" fmla="*/ 346 w 439"/>
                <a:gd name="T53" fmla="*/ 18 h 396"/>
                <a:gd name="T54" fmla="*/ 324 w 439"/>
                <a:gd name="T55" fmla="*/ 13 h 396"/>
                <a:gd name="T56" fmla="*/ 299 w 439"/>
                <a:gd name="T57" fmla="*/ 18 h 396"/>
                <a:gd name="T58" fmla="*/ 278 w 439"/>
                <a:gd name="T59" fmla="*/ 43 h 396"/>
                <a:gd name="T60" fmla="*/ 277 w 439"/>
                <a:gd name="T61" fmla="*/ 75 h 396"/>
                <a:gd name="T62" fmla="*/ 281 w 439"/>
                <a:gd name="T63" fmla="*/ 99 h 396"/>
                <a:gd name="T64" fmla="*/ 287 w 439"/>
                <a:gd name="T65" fmla="*/ 124 h 396"/>
                <a:gd name="T66" fmla="*/ 300 w 439"/>
                <a:gd name="T67" fmla="*/ 145 h 396"/>
                <a:gd name="T68" fmla="*/ 325 w 439"/>
                <a:gd name="T69" fmla="*/ 159 h 396"/>
                <a:gd name="T70" fmla="*/ 349 w 439"/>
                <a:gd name="T71" fmla="*/ 158 h 396"/>
                <a:gd name="T72" fmla="*/ 371 w 439"/>
                <a:gd name="T73" fmla="*/ 148 h 396"/>
                <a:gd name="T74" fmla="*/ 394 w 439"/>
                <a:gd name="T75" fmla="*/ 138 h 396"/>
                <a:gd name="T76" fmla="*/ 418 w 439"/>
                <a:gd name="T77" fmla="*/ 142 h 396"/>
                <a:gd name="T78" fmla="*/ 428 w 439"/>
                <a:gd name="T79" fmla="*/ 163 h 396"/>
                <a:gd name="T80" fmla="*/ 434 w 439"/>
                <a:gd name="T81" fmla="*/ 188 h 396"/>
                <a:gd name="T82" fmla="*/ 436 w 439"/>
                <a:gd name="T83" fmla="*/ 215 h 396"/>
                <a:gd name="T84" fmla="*/ 428 w 439"/>
                <a:gd name="T85" fmla="*/ 234 h 396"/>
                <a:gd name="T86" fmla="*/ 389 w 439"/>
                <a:gd name="T87" fmla="*/ 242 h 396"/>
                <a:gd name="T88" fmla="*/ 355 w 439"/>
                <a:gd name="T89" fmla="*/ 257 h 396"/>
                <a:gd name="T90" fmla="*/ 339 w 439"/>
                <a:gd name="T91" fmla="*/ 282 h 396"/>
                <a:gd name="T92" fmla="*/ 345 w 439"/>
                <a:gd name="T93" fmla="*/ 313 h 396"/>
                <a:gd name="T94" fmla="*/ 364 w 439"/>
                <a:gd name="T95" fmla="*/ 340 h 396"/>
                <a:gd name="T96" fmla="*/ 361 w 439"/>
                <a:gd name="T97" fmla="*/ 368 h 396"/>
                <a:gd name="T98" fmla="*/ 339 w 439"/>
                <a:gd name="T99" fmla="*/ 379 h 396"/>
                <a:gd name="T100" fmla="*/ 315 w 439"/>
                <a:gd name="T101" fmla="*/ 387 h 396"/>
                <a:gd name="T102" fmla="*/ 290 w 439"/>
                <a:gd name="T103" fmla="*/ 392 h 396"/>
                <a:gd name="T104" fmla="*/ 264 w 439"/>
                <a:gd name="T105" fmla="*/ 395 h 3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439" h="396">
                  <a:moveTo>
                    <a:pt x="264" y="395"/>
                  </a:moveTo>
                  <a:lnTo>
                    <a:pt x="257" y="388"/>
                  </a:lnTo>
                  <a:lnTo>
                    <a:pt x="251" y="381"/>
                  </a:lnTo>
                  <a:lnTo>
                    <a:pt x="246" y="372"/>
                  </a:lnTo>
                  <a:lnTo>
                    <a:pt x="244" y="362"/>
                  </a:lnTo>
                  <a:lnTo>
                    <a:pt x="240" y="351"/>
                  </a:lnTo>
                  <a:lnTo>
                    <a:pt x="238" y="341"/>
                  </a:lnTo>
                  <a:lnTo>
                    <a:pt x="237" y="330"/>
                  </a:lnTo>
                  <a:lnTo>
                    <a:pt x="234" y="320"/>
                  </a:lnTo>
                  <a:lnTo>
                    <a:pt x="231" y="310"/>
                  </a:lnTo>
                  <a:lnTo>
                    <a:pt x="227" y="301"/>
                  </a:lnTo>
                  <a:lnTo>
                    <a:pt x="222" y="293"/>
                  </a:lnTo>
                  <a:lnTo>
                    <a:pt x="215" y="287"/>
                  </a:lnTo>
                  <a:lnTo>
                    <a:pt x="207" y="282"/>
                  </a:lnTo>
                  <a:lnTo>
                    <a:pt x="197" y="279"/>
                  </a:lnTo>
                  <a:lnTo>
                    <a:pt x="185" y="278"/>
                  </a:lnTo>
                  <a:lnTo>
                    <a:pt x="169" y="280"/>
                  </a:lnTo>
                  <a:lnTo>
                    <a:pt x="160" y="283"/>
                  </a:lnTo>
                  <a:lnTo>
                    <a:pt x="151" y="286"/>
                  </a:lnTo>
                  <a:lnTo>
                    <a:pt x="142" y="289"/>
                  </a:lnTo>
                  <a:lnTo>
                    <a:pt x="132" y="291"/>
                  </a:lnTo>
                  <a:lnTo>
                    <a:pt x="123" y="292"/>
                  </a:lnTo>
                  <a:lnTo>
                    <a:pt x="114" y="293"/>
                  </a:lnTo>
                  <a:lnTo>
                    <a:pt x="104" y="293"/>
                  </a:lnTo>
                  <a:lnTo>
                    <a:pt x="94" y="293"/>
                  </a:lnTo>
                  <a:lnTo>
                    <a:pt x="91" y="288"/>
                  </a:lnTo>
                  <a:lnTo>
                    <a:pt x="88" y="282"/>
                  </a:lnTo>
                  <a:lnTo>
                    <a:pt x="85" y="275"/>
                  </a:lnTo>
                  <a:lnTo>
                    <a:pt x="82" y="269"/>
                  </a:lnTo>
                  <a:lnTo>
                    <a:pt x="79" y="261"/>
                  </a:lnTo>
                  <a:lnTo>
                    <a:pt x="76" y="254"/>
                  </a:lnTo>
                  <a:lnTo>
                    <a:pt x="73" y="247"/>
                  </a:lnTo>
                  <a:lnTo>
                    <a:pt x="72" y="238"/>
                  </a:lnTo>
                  <a:lnTo>
                    <a:pt x="70" y="231"/>
                  </a:lnTo>
                  <a:lnTo>
                    <a:pt x="68" y="224"/>
                  </a:lnTo>
                  <a:lnTo>
                    <a:pt x="67" y="215"/>
                  </a:lnTo>
                  <a:lnTo>
                    <a:pt x="66" y="208"/>
                  </a:lnTo>
                  <a:lnTo>
                    <a:pt x="66" y="201"/>
                  </a:lnTo>
                  <a:lnTo>
                    <a:pt x="67" y="192"/>
                  </a:lnTo>
                  <a:lnTo>
                    <a:pt x="68" y="185"/>
                  </a:lnTo>
                  <a:lnTo>
                    <a:pt x="70" y="179"/>
                  </a:lnTo>
                  <a:lnTo>
                    <a:pt x="79" y="175"/>
                  </a:lnTo>
                  <a:lnTo>
                    <a:pt x="89" y="174"/>
                  </a:lnTo>
                  <a:lnTo>
                    <a:pt x="99" y="176"/>
                  </a:lnTo>
                  <a:lnTo>
                    <a:pt x="108" y="179"/>
                  </a:lnTo>
                  <a:lnTo>
                    <a:pt x="119" y="181"/>
                  </a:lnTo>
                  <a:lnTo>
                    <a:pt x="128" y="183"/>
                  </a:lnTo>
                  <a:lnTo>
                    <a:pt x="139" y="183"/>
                  </a:lnTo>
                  <a:lnTo>
                    <a:pt x="149" y="182"/>
                  </a:lnTo>
                  <a:lnTo>
                    <a:pt x="157" y="179"/>
                  </a:lnTo>
                  <a:lnTo>
                    <a:pt x="162" y="174"/>
                  </a:lnTo>
                  <a:lnTo>
                    <a:pt x="167" y="170"/>
                  </a:lnTo>
                  <a:lnTo>
                    <a:pt x="171" y="166"/>
                  </a:lnTo>
                  <a:lnTo>
                    <a:pt x="174" y="160"/>
                  </a:lnTo>
                  <a:lnTo>
                    <a:pt x="177" y="155"/>
                  </a:lnTo>
                  <a:lnTo>
                    <a:pt x="179" y="149"/>
                  </a:lnTo>
                  <a:lnTo>
                    <a:pt x="179" y="142"/>
                  </a:lnTo>
                  <a:lnTo>
                    <a:pt x="180" y="136"/>
                  </a:lnTo>
                  <a:lnTo>
                    <a:pt x="181" y="129"/>
                  </a:lnTo>
                  <a:lnTo>
                    <a:pt x="181" y="123"/>
                  </a:lnTo>
                  <a:lnTo>
                    <a:pt x="181" y="115"/>
                  </a:lnTo>
                  <a:lnTo>
                    <a:pt x="181" y="109"/>
                  </a:lnTo>
                  <a:lnTo>
                    <a:pt x="181" y="102"/>
                  </a:lnTo>
                  <a:lnTo>
                    <a:pt x="180" y="96"/>
                  </a:lnTo>
                  <a:lnTo>
                    <a:pt x="180" y="89"/>
                  </a:lnTo>
                  <a:lnTo>
                    <a:pt x="178" y="81"/>
                  </a:lnTo>
                  <a:lnTo>
                    <a:pt x="174" y="74"/>
                  </a:lnTo>
                  <a:lnTo>
                    <a:pt x="170" y="68"/>
                  </a:lnTo>
                  <a:lnTo>
                    <a:pt x="165" y="62"/>
                  </a:lnTo>
                  <a:lnTo>
                    <a:pt x="159" y="57"/>
                  </a:lnTo>
                  <a:lnTo>
                    <a:pt x="153" y="52"/>
                  </a:lnTo>
                  <a:lnTo>
                    <a:pt x="146" y="48"/>
                  </a:lnTo>
                  <a:lnTo>
                    <a:pt x="138" y="44"/>
                  </a:lnTo>
                  <a:lnTo>
                    <a:pt x="130" y="44"/>
                  </a:lnTo>
                  <a:lnTo>
                    <a:pt x="122" y="46"/>
                  </a:lnTo>
                  <a:lnTo>
                    <a:pt x="115" y="49"/>
                  </a:lnTo>
                  <a:lnTo>
                    <a:pt x="108" y="51"/>
                  </a:lnTo>
                  <a:lnTo>
                    <a:pt x="100" y="55"/>
                  </a:lnTo>
                  <a:lnTo>
                    <a:pt x="92" y="59"/>
                  </a:lnTo>
                  <a:lnTo>
                    <a:pt x="86" y="62"/>
                  </a:lnTo>
                  <a:lnTo>
                    <a:pt x="79" y="65"/>
                  </a:lnTo>
                  <a:lnTo>
                    <a:pt x="71" y="68"/>
                  </a:lnTo>
                  <a:lnTo>
                    <a:pt x="63" y="70"/>
                  </a:lnTo>
                  <a:lnTo>
                    <a:pt x="56" y="71"/>
                  </a:lnTo>
                  <a:lnTo>
                    <a:pt x="48" y="71"/>
                  </a:lnTo>
                  <a:lnTo>
                    <a:pt x="40" y="69"/>
                  </a:lnTo>
                  <a:lnTo>
                    <a:pt x="33" y="67"/>
                  </a:lnTo>
                  <a:lnTo>
                    <a:pt x="26" y="62"/>
                  </a:lnTo>
                  <a:lnTo>
                    <a:pt x="19" y="55"/>
                  </a:lnTo>
                  <a:lnTo>
                    <a:pt x="16" y="51"/>
                  </a:lnTo>
                  <a:lnTo>
                    <a:pt x="13" y="48"/>
                  </a:lnTo>
                  <a:lnTo>
                    <a:pt x="11" y="43"/>
                  </a:lnTo>
                  <a:lnTo>
                    <a:pt x="7" y="38"/>
                  </a:lnTo>
                  <a:lnTo>
                    <a:pt x="6" y="33"/>
                  </a:lnTo>
                  <a:lnTo>
                    <a:pt x="3" y="27"/>
                  </a:lnTo>
                  <a:lnTo>
                    <a:pt x="1" y="22"/>
                  </a:lnTo>
                  <a:lnTo>
                    <a:pt x="0" y="16"/>
                  </a:lnTo>
                  <a:lnTo>
                    <a:pt x="405" y="0"/>
                  </a:lnTo>
                  <a:lnTo>
                    <a:pt x="393" y="14"/>
                  </a:lnTo>
                  <a:lnTo>
                    <a:pt x="388" y="18"/>
                  </a:lnTo>
                  <a:lnTo>
                    <a:pt x="383" y="20"/>
                  </a:lnTo>
                  <a:lnTo>
                    <a:pt x="378" y="21"/>
                  </a:lnTo>
                  <a:lnTo>
                    <a:pt x="372" y="21"/>
                  </a:lnTo>
                  <a:lnTo>
                    <a:pt x="367" y="21"/>
                  </a:lnTo>
                  <a:lnTo>
                    <a:pt x="362" y="21"/>
                  </a:lnTo>
                  <a:lnTo>
                    <a:pt x="357" y="20"/>
                  </a:lnTo>
                  <a:lnTo>
                    <a:pt x="351" y="18"/>
                  </a:lnTo>
                  <a:lnTo>
                    <a:pt x="346" y="18"/>
                  </a:lnTo>
                  <a:lnTo>
                    <a:pt x="340" y="16"/>
                  </a:lnTo>
                  <a:lnTo>
                    <a:pt x="335" y="15"/>
                  </a:lnTo>
                  <a:lnTo>
                    <a:pt x="330" y="14"/>
                  </a:lnTo>
                  <a:lnTo>
                    <a:pt x="324" y="13"/>
                  </a:lnTo>
                  <a:lnTo>
                    <a:pt x="318" y="13"/>
                  </a:lnTo>
                  <a:lnTo>
                    <a:pt x="312" y="13"/>
                  </a:lnTo>
                  <a:lnTo>
                    <a:pt x="306" y="14"/>
                  </a:lnTo>
                  <a:lnTo>
                    <a:pt x="299" y="18"/>
                  </a:lnTo>
                  <a:lnTo>
                    <a:pt x="293" y="22"/>
                  </a:lnTo>
                  <a:lnTo>
                    <a:pt x="287" y="28"/>
                  </a:lnTo>
                  <a:lnTo>
                    <a:pt x="282" y="36"/>
                  </a:lnTo>
                  <a:lnTo>
                    <a:pt x="278" y="43"/>
                  </a:lnTo>
                  <a:lnTo>
                    <a:pt x="276" y="51"/>
                  </a:lnTo>
                  <a:lnTo>
                    <a:pt x="274" y="60"/>
                  </a:lnTo>
                  <a:lnTo>
                    <a:pt x="275" y="70"/>
                  </a:lnTo>
                  <a:lnTo>
                    <a:pt x="277" y="75"/>
                  </a:lnTo>
                  <a:lnTo>
                    <a:pt x="278" y="81"/>
                  </a:lnTo>
                  <a:lnTo>
                    <a:pt x="278" y="87"/>
                  </a:lnTo>
                  <a:lnTo>
                    <a:pt x="279" y="93"/>
                  </a:lnTo>
                  <a:lnTo>
                    <a:pt x="281" y="99"/>
                  </a:lnTo>
                  <a:lnTo>
                    <a:pt x="282" y="105"/>
                  </a:lnTo>
                  <a:lnTo>
                    <a:pt x="284" y="111"/>
                  </a:lnTo>
                  <a:lnTo>
                    <a:pt x="285" y="118"/>
                  </a:lnTo>
                  <a:lnTo>
                    <a:pt x="287" y="124"/>
                  </a:lnTo>
                  <a:lnTo>
                    <a:pt x="290" y="129"/>
                  </a:lnTo>
                  <a:lnTo>
                    <a:pt x="292" y="135"/>
                  </a:lnTo>
                  <a:lnTo>
                    <a:pt x="296" y="140"/>
                  </a:lnTo>
                  <a:lnTo>
                    <a:pt x="300" y="145"/>
                  </a:lnTo>
                  <a:lnTo>
                    <a:pt x="305" y="149"/>
                  </a:lnTo>
                  <a:lnTo>
                    <a:pt x="311" y="152"/>
                  </a:lnTo>
                  <a:lnTo>
                    <a:pt x="318" y="156"/>
                  </a:lnTo>
                  <a:lnTo>
                    <a:pt x="325" y="159"/>
                  </a:lnTo>
                  <a:lnTo>
                    <a:pt x="331" y="160"/>
                  </a:lnTo>
                  <a:lnTo>
                    <a:pt x="337" y="160"/>
                  </a:lnTo>
                  <a:lnTo>
                    <a:pt x="343" y="160"/>
                  </a:lnTo>
                  <a:lnTo>
                    <a:pt x="349" y="158"/>
                  </a:lnTo>
                  <a:lnTo>
                    <a:pt x="354" y="156"/>
                  </a:lnTo>
                  <a:lnTo>
                    <a:pt x="359" y="154"/>
                  </a:lnTo>
                  <a:lnTo>
                    <a:pt x="365" y="151"/>
                  </a:lnTo>
                  <a:lnTo>
                    <a:pt x="371" y="148"/>
                  </a:lnTo>
                  <a:lnTo>
                    <a:pt x="377" y="145"/>
                  </a:lnTo>
                  <a:lnTo>
                    <a:pt x="382" y="142"/>
                  </a:lnTo>
                  <a:lnTo>
                    <a:pt x="388" y="140"/>
                  </a:lnTo>
                  <a:lnTo>
                    <a:pt x="394" y="138"/>
                  </a:lnTo>
                  <a:lnTo>
                    <a:pt x="399" y="137"/>
                  </a:lnTo>
                  <a:lnTo>
                    <a:pt x="406" y="137"/>
                  </a:lnTo>
                  <a:lnTo>
                    <a:pt x="412" y="137"/>
                  </a:lnTo>
                  <a:lnTo>
                    <a:pt x="418" y="142"/>
                  </a:lnTo>
                  <a:lnTo>
                    <a:pt x="421" y="146"/>
                  </a:lnTo>
                  <a:lnTo>
                    <a:pt x="424" y="151"/>
                  </a:lnTo>
                  <a:lnTo>
                    <a:pt x="426" y="157"/>
                  </a:lnTo>
                  <a:lnTo>
                    <a:pt x="428" y="163"/>
                  </a:lnTo>
                  <a:lnTo>
                    <a:pt x="431" y="169"/>
                  </a:lnTo>
                  <a:lnTo>
                    <a:pt x="431" y="175"/>
                  </a:lnTo>
                  <a:lnTo>
                    <a:pt x="432" y="182"/>
                  </a:lnTo>
                  <a:lnTo>
                    <a:pt x="434" y="188"/>
                  </a:lnTo>
                  <a:lnTo>
                    <a:pt x="434" y="195"/>
                  </a:lnTo>
                  <a:lnTo>
                    <a:pt x="435" y="202"/>
                  </a:lnTo>
                  <a:lnTo>
                    <a:pt x="435" y="208"/>
                  </a:lnTo>
                  <a:lnTo>
                    <a:pt x="436" y="215"/>
                  </a:lnTo>
                  <a:lnTo>
                    <a:pt x="437" y="221"/>
                  </a:lnTo>
                  <a:lnTo>
                    <a:pt x="437" y="228"/>
                  </a:lnTo>
                  <a:lnTo>
                    <a:pt x="438" y="234"/>
                  </a:lnTo>
                  <a:lnTo>
                    <a:pt x="428" y="234"/>
                  </a:lnTo>
                  <a:lnTo>
                    <a:pt x="418" y="235"/>
                  </a:lnTo>
                  <a:lnTo>
                    <a:pt x="409" y="237"/>
                  </a:lnTo>
                  <a:lnTo>
                    <a:pt x="398" y="239"/>
                  </a:lnTo>
                  <a:lnTo>
                    <a:pt x="389" y="242"/>
                  </a:lnTo>
                  <a:lnTo>
                    <a:pt x="378" y="245"/>
                  </a:lnTo>
                  <a:lnTo>
                    <a:pt x="369" y="248"/>
                  </a:lnTo>
                  <a:lnTo>
                    <a:pt x="358" y="253"/>
                  </a:lnTo>
                  <a:lnTo>
                    <a:pt x="355" y="257"/>
                  </a:lnTo>
                  <a:lnTo>
                    <a:pt x="351" y="261"/>
                  </a:lnTo>
                  <a:lnTo>
                    <a:pt x="346" y="267"/>
                  </a:lnTo>
                  <a:lnTo>
                    <a:pt x="343" y="275"/>
                  </a:lnTo>
                  <a:lnTo>
                    <a:pt x="339" y="282"/>
                  </a:lnTo>
                  <a:lnTo>
                    <a:pt x="338" y="290"/>
                  </a:lnTo>
                  <a:lnTo>
                    <a:pt x="339" y="298"/>
                  </a:lnTo>
                  <a:lnTo>
                    <a:pt x="342" y="305"/>
                  </a:lnTo>
                  <a:lnTo>
                    <a:pt x="345" y="313"/>
                  </a:lnTo>
                  <a:lnTo>
                    <a:pt x="350" y="320"/>
                  </a:lnTo>
                  <a:lnTo>
                    <a:pt x="355" y="326"/>
                  </a:lnTo>
                  <a:lnTo>
                    <a:pt x="360" y="334"/>
                  </a:lnTo>
                  <a:lnTo>
                    <a:pt x="364" y="340"/>
                  </a:lnTo>
                  <a:lnTo>
                    <a:pt x="366" y="348"/>
                  </a:lnTo>
                  <a:lnTo>
                    <a:pt x="367" y="356"/>
                  </a:lnTo>
                  <a:lnTo>
                    <a:pt x="365" y="365"/>
                  </a:lnTo>
                  <a:lnTo>
                    <a:pt x="361" y="368"/>
                  </a:lnTo>
                  <a:lnTo>
                    <a:pt x="356" y="372"/>
                  </a:lnTo>
                  <a:lnTo>
                    <a:pt x="351" y="374"/>
                  </a:lnTo>
                  <a:lnTo>
                    <a:pt x="345" y="376"/>
                  </a:lnTo>
                  <a:lnTo>
                    <a:pt x="339" y="379"/>
                  </a:lnTo>
                  <a:lnTo>
                    <a:pt x="333" y="381"/>
                  </a:lnTo>
                  <a:lnTo>
                    <a:pt x="328" y="384"/>
                  </a:lnTo>
                  <a:lnTo>
                    <a:pt x="322" y="385"/>
                  </a:lnTo>
                  <a:lnTo>
                    <a:pt x="315" y="387"/>
                  </a:lnTo>
                  <a:lnTo>
                    <a:pt x="309" y="388"/>
                  </a:lnTo>
                  <a:lnTo>
                    <a:pt x="303" y="390"/>
                  </a:lnTo>
                  <a:lnTo>
                    <a:pt x="296" y="391"/>
                  </a:lnTo>
                  <a:lnTo>
                    <a:pt x="290" y="392"/>
                  </a:lnTo>
                  <a:lnTo>
                    <a:pt x="284" y="393"/>
                  </a:lnTo>
                  <a:lnTo>
                    <a:pt x="277" y="394"/>
                  </a:lnTo>
                  <a:lnTo>
                    <a:pt x="271" y="395"/>
                  </a:lnTo>
                  <a:lnTo>
                    <a:pt x="264" y="395"/>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1037" name="Freeform 13"/>
            <p:cNvSpPr>
              <a:spLocks/>
            </p:cNvSpPr>
            <p:nvPr/>
          </p:nvSpPr>
          <p:spPr bwMode="grayWhite">
            <a:xfrm>
              <a:off x="-11" y="3121"/>
              <a:ext cx="513" cy="493"/>
            </a:xfrm>
            <a:custGeom>
              <a:avLst/>
              <a:gdLst>
                <a:gd name="T0" fmla="*/ 111 w 513"/>
                <a:gd name="T1" fmla="*/ 481 h 493"/>
                <a:gd name="T2" fmla="*/ 85 w 513"/>
                <a:gd name="T3" fmla="*/ 463 h 493"/>
                <a:gd name="T4" fmla="*/ 64 w 513"/>
                <a:gd name="T5" fmla="*/ 433 h 493"/>
                <a:gd name="T6" fmla="*/ 0 w 513"/>
                <a:gd name="T7" fmla="*/ 275 h 493"/>
                <a:gd name="T8" fmla="*/ 3 w 513"/>
                <a:gd name="T9" fmla="*/ 259 h 493"/>
                <a:gd name="T10" fmla="*/ 10 w 513"/>
                <a:gd name="T11" fmla="*/ 240 h 493"/>
                <a:gd name="T12" fmla="*/ 21 w 513"/>
                <a:gd name="T13" fmla="*/ 222 h 493"/>
                <a:gd name="T14" fmla="*/ 35 w 513"/>
                <a:gd name="T15" fmla="*/ 205 h 493"/>
                <a:gd name="T16" fmla="*/ 49 w 513"/>
                <a:gd name="T17" fmla="*/ 193 h 493"/>
                <a:gd name="T18" fmla="*/ 81 w 513"/>
                <a:gd name="T19" fmla="*/ 193 h 493"/>
                <a:gd name="T20" fmla="*/ 112 w 513"/>
                <a:gd name="T21" fmla="*/ 205 h 493"/>
                <a:gd name="T22" fmla="*/ 142 w 513"/>
                <a:gd name="T23" fmla="*/ 220 h 493"/>
                <a:gd name="T24" fmla="*/ 169 w 513"/>
                <a:gd name="T25" fmla="*/ 226 h 493"/>
                <a:gd name="T26" fmla="*/ 194 w 513"/>
                <a:gd name="T27" fmla="*/ 211 h 493"/>
                <a:gd name="T28" fmla="*/ 212 w 513"/>
                <a:gd name="T29" fmla="*/ 183 h 493"/>
                <a:gd name="T30" fmla="*/ 222 w 513"/>
                <a:gd name="T31" fmla="*/ 156 h 493"/>
                <a:gd name="T32" fmla="*/ 213 w 513"/>
                <a:gd name="T33" fmla="*/ 128 h 493"/>
                <a:gd name="T34" fmla="*/ 198 w 513"/>
                <a:gd name="T35" fmla="*/ 115 h 493"/>
                <a:gd name="T36" fmla="*/ 178 w 513"/>
                <a:gd name="T37" fmla="*/ 105 h 493"/>
                <a:gd name="T38" fmla="*/ 158 w 513"/>
                <a:gd name="T39" fmla="*/ 95 h 493"/>
                <a:gd name="T40" fmla="*/ 142 w 513"/>
                <a:gd name="T41" fmla="*/ 81 h 493"/>
                <a:gd name="T42" fmla="*/ 137 w 513"/>
                <a:gd name="T43" fmla="*/ 60 h 493"/>
                <a:gd name="T44" fmla="*/ 146 w 513"/>
                <a:gd name="T45" fmla="*/ 38 h 493"/>
                <a:gd name="T46" fmla="*/ 160 w 513"/>
                <a:gd name="T47" fmla="*/ 20 h 493"/>
                <a:gd name="T48" fmla="*/ 176 w 513"/>
                <a:gd name="T49" fmla="*/ 0 h 493"/>
                <a:gd name="T50" fmla="*/ 198 w 513"/>
                <a:gd name="T51" fmla="*/ 15 h 493"/>
                <a:gd name="T52" fmla="*/ 224 w 513"/>
                <a:gd name="T53" fmla="*/ 26 h 493"/>
                <a:gd name="T54" fmla="*/ 251 w 513"/>
                <a:gd name="T55" fmla="*/ 34 h 493"/>
                <a:gd name="T56" fmla="*/ 279 w 513"/>
                <a:gd name="T57" fmla="*/ 38 h 493"/>
                <a:gd name="T58" fmla="*/ 307 w 513"/>
                <a:gd name="T59" fmla="*/ 37 h 493"/>
                <a:gd name="T60" fmla="*/ 285 w 513"/>
                <a:gd name="T61" fmla="*/ 123 h 493"/>
                <a:gd name="T62" fmla="*/ 295 w 513"/>
                <a:gd name="T63" fmla="*/ 131 h 493"/>
                <a:gd name="T64" fmla="*/ 308 w 513"/>
                <a:gd name="T65" fmla="*/ 140 h 493"/>
                <a:gd name="T66" fmla="*/ 337 w 513"/>
                <a:gd name="T67" fmla="*/ 134 h 493"/>
                <a:gd name="T68" fmla="*/ 357 w 513"/>
                <a:gd name="T69" fmla="*/ 101 h 493"/>
                <a:gd name="T70" fmla="*/ 382 w 513"/>
                <a:gd name="T71" fmla="*/ 69 h 493"/>
                <a:gd name="T72" fmla="*/ 395 w 513"/>
                <a:gd name="T73" fmla="*/ 94 h 493"/>
                <a:gd name="T74" fmla="*/ 416 w 513"/>
                <a:gd name="T75" fmla="*/ 117 h 493"/>
                <a:gd name="T76" fmla="*/ 441 w 513"/>
                <a:gd name="T77" fmla="*/ 137 h 493"/>
                <a:gd name="T78" fmla="*/ 469 w 513"/>
                <a:gd name="T79" fmla="*/ 154 h 493"/>
                <a:gd name="T80" fmla="*/ 501 w 513"/>
                <a:gd name="T81" fmla="*/ 170 h 493"/>
                <a:gd name="T82" fmla="*/ 431 w 513"/>
                <a:gd name="T83" fmla="*/ 287 h 493"/>
                <a:gd name="T84" fmla="*/ 316 w 513"/>
                <a:gd name="T85" fmla="*/ 222 h 493"/>
                <a:gd name="T86" fmla="*/ 299 w 513"/>
                <a:gd name="T87" fmla="*/ 240 h 493"/>
                <a:gd name="T88" fmla="*/ 283 w 513"/>
                <a:gd name="T89" fmla="*/ 261 h 493"/>
                <a:gd name="T90" fmla="*/ 271 w 513"/>
                <a:gd name="T91" fmla="*/ 284 h 493"/>
                <a:gd name="T92" fmla="*/ 262 w 513"/>
                <a:gd name="T93" fmla="*/ 308 h 493"/>
                <a:gd name="T94" fmla="*/ 265 w 513"/>
                <a:gd name="T95" fmla="*/ 334 h 493"/>
                <a:gd name="T96" fmla="*/ 290 w 513"/>
                <a:gd name="T97" fmla="*/ 351 h 493"/>
                <a:gd name="T98" fmla="*/ 325 w 513"/>
                <a:gd name="T99" fmla="*/ 356 h 493"/>
                <a:gd name="T100" fmla="*/ 360 w 513"/>
                <a:gd name="T101" fmla="*/ 359 h 493"/>
                <a:gd name="T102" fmla="*/ 388 w 513"/>
                <a:gd name="T103" fmla="*/ 370 h 493"/>
                <a:gd name="T104" fmla="*/ 400 w 513"/>
                <a:gd name="T105" fmla="*/ 401 h 493"/>
                <a:gd name="T106" fmla="*/ 202 w 513"/>
                <a:gd name="T107" fmla="*/ 404 h 493"/>
                <a:gd name="T108" fmla="*/ 162 w 513"/>
                <a:gd name="T109" fmla="*/ 479 h 493"/>
                <a:gd name="T110" fmla="*/ 150 w 513"/>
                <a:gd name="T111" fmla="*/ 484 h 493"/>
                <a:gd name="T112" fmla="*/ 138 w 513"/>
                <a:gd name="T113" fmla="*/ 492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513" h="493">
                  <a:moveTo>
                    <a:pt x="130" y="492"/>
                  </a:moveTo>
                  <a:lnTo>
                    <a:pt x="120" y="486"/>
                  </a:lnTo>
                  <a:lnTo>
                    <a:pt x="111" y="481"/>
                  </a:lnTo>
                  <a:lnTo>
                    <a:pt x="101" y="475"/>
                  </a:lnTo>
                  <a:lnTo>
                    <a:pt x="93" y="469"/>
                  </a:lnTo>
                  <a:lnTo>
                    <a:pt x="85" y="463"/>
                  </a:lnTo>
                  <a:lnTo>
                    <a:pt x="78" y="454"/>
                  </a:lnTo>
                  <a:lnTo>
                    <a:pt x="71" y="444"/>
                  </a:lnTo>
                  <a:lnTo>
                    <a:pt x="64" y="433"/>
                  </a:lnTo>
                  <a:lnTo>
                    <a:pt x="111" y="353"/>
                  </a:lnTo>
                  <a:lnTo>
                    <a:pt x="0" y="280"/>
                  </a:lnTo>
                  <a:lnTo>
                    <a:pt x="0" y="275"/>
                  </a:lnTo>
                  <a:lnTo>
                    <a:pt x="0" y="270"/>
                  </a:lnTo>
                  <a:lnTo>
                    <a:pt x="1" y="264"/>
                  </a:lnTo>
                  <a:lnTo>
                    <a:pt x="3" y="259"/>
                  </a:lnTo>
                  <a:lnTo>
                    <a:pt x="5" y="252"/>
                  </a:lnTo>
                  <a:lnTo>
                    <a:pt x="7" y="246"/>
                  </a:lnTo>
                  <a:lnTo>
                    <a:pt x="10" y="240"/>
                  </a:lnTo>
                  <a:lnTo>
                    <a:pt x="13" y="234"/>
                  </a:lnTo>
                  <a:lnTo>
                    <a:pt x="17" y="227"/>
                  </a:lnTo>
                  <a:lnTo>
                    <a:pt x="21" y="222"/>
                  </a:lnTo>
                  <a:lnTo>
                    <a:pt x="26" y="216"/>
                  </a:lnTo>
                  <a:lnTo>
                    <a:pt x="30" y="211"/>
                  </a:lnTo>
                  <a:lnTo>
                    <a:pt x="35" y="205"/>
                  </a:lnTo>
                  <a:lnTo>
                    <a:pt x="40" y="201"/>
                  </a:lnTo>
                  <a:lnTo>
                    <a:pt x="44" y="196"/>
                  </a:lnTo>
                  <a:lnTo>
                    <a:pt x="49" y="193"/>
                  </a:lnTo>
                  <a:lnTo>
                    <a:pt x="60" y="191"/>
                  </a:lnTo>
                  <a:lnTo>
                    <a:pt x="70" y="191"/>
                  </a:lnTo>
                  <a:lnTo>
                    <a:pt x="81" y="193"/>
                  </a:lnTo>
                  <a:lnTo>
                    <a:pt x="92" y="196"/>
                  </a:lnTo>
                  <a:lnTo>
                    <a:pt x="102" y="201"/>
                  </a:lnTo>
                  <a:lnTo>
                    <a:pt x="112" y="205"/>
                  </a:lnTo>
                  <a:lnTo>
                    <a:pt x="122" y="211"/>
                  </a:lnTo>
                  <a:lnTo>
                    <a:pt x="132" y="216"/>
                  </a:lnTo>
                  <a:lnTo>
                    <a:pt x="142" y="220"/>
                  </a:lnTo>
                  <a:lnTo>
                    <a:pt x="150" y="223"/>
                  </a:lnTo>
                  <a:lnTo>
                    <a:pt x="160" y="226"/>
                  </a:lnTo>
                  <a:lnTo>
                    <a:pt x="169" y="226"/>
                  </a:lnTo>
                  <a:lnTo>
                    <a:pt x="178" y="223"/>
                  </a:lnTo>
                  <a:lnTo>
                    <a:pt x="186" y="219"/>
                  </a:lnTo>
                  <a:lnTo>
                    <a:pt x="194" y="211"/>
                  </a:lnTo>
                  <a:lnTo>
                    <a:pt x="202" y="200"/>
                  </a:lnTo>
                  <a:lnTo>
                    <a:pt x="207" y="192"/>
                  </a:lnTo>
                  <a:lnTo>
                    <a:pt x="212" y="183"/>
                  </a:lnTo>
                  <a:lnTo>
                    <a:pt x="216" y="174"/>
                  </a:lnTo>
                  <a:lnTo>
                    <a:pt x="219" y="165"/>
                  </a:lnTo>
                  <a:lnTo>
                    <a:pt x="222" y="156"/>
                  </a:lnTo>
                  <a:lnTo>
                    <a:pt x="222" y="146"/>
                  </a:lnTo>
                  <a:lnTo>
                    <a:pt x="219" y="138"/>
                  </a:lnTo>
                  <a:lnTo>
                    <a:pt x="213" y="128"/>
                  </a:lnTo>
                  <a:lnTo>
                    <a:pt x="210" y="123"/>
                  </a:lnTo>
                  <a:lnTo>
                    <a:pt x="204" y="119"/>
                  </a:lnTo>
                  <a:lnTo>
                    <a:pt x="198" y="115"/>
                  </a:lnTo>
                  <a:lnTo>
                    <a:pt x="192" y="112"/>
                  </a:lnTo>
                  <a:lnTo>
                    <a:pt x="186" y="109"/>
                  </a:lnTo>
                  <a:lnTo>
                    <a:pt x="178" y="105"/>
                  </a:lnTo>
                  <a:lnTo>
                    <a:pt x="171" y="102"/>
                  </a:lnTo>
                  <a:lnTo>
                    <a:pt x="165" y="98"/>
                  </a:lnTo>
                  <a:lnTo>
                    <a:pt x="158" y="95"/>
                  </a:lnTo>
                  <a:lnTo>
                    <a:pt x="152" y="91"/>
                  </a:lnTo>
                  <a:lnTo>
                    <a:pt x="146" y="86"/>
                  </a:lnTo>
                  <a:lnTo>
                    <a:pt x="142" y="81"/>
                  </a:lnTo>
                  <a:lnTo>
                    <a:pt x="139" y="74"/>
                  </a:lnTo>
                  <a:lnTo>
                    <a:pt x="137" y="68"/>
                  </a:lnTo>
                  <a:lnTo>
                    <a:pt x="137" y="60"/>
                  </a:lnTo>
                  <a:lnTo>
                    <a:pt x="138" y="51"/>
                  </a:lnTo>
                  <a:lnTo>
                    <a:pt x="142" y="44"/>
                  </a:lnTo>
                  <a:lnTo>
                    <a:pt x="146" y="38"/>
                  </a:lnTo>
                  <a:lnTo>
                    <a:pt x="150" y="32"/>
                  </a:lnTo>
                  <a:lnTo>
                    <a:pt x="155" y="26"/>
                  </a:lnTo>
                  <a:lnTo>
                    <a:pt x="160" y="20"/>
                  </a:lnTo>
                  <a:lnTo>
                    <a:pt x="165" y="14"/>
                  </a:lnTo>
                  <a:lnTo>
                    <a:pt x="170" y="8"/>
                  </a:lnTo>
                  <a:lnTo>
                    <a:pt x="176" y="0"/>
                  </a:lnTo>
                  <a:lnTo>
                    <a:pt x="183" y="5"/>
                  </a:lnTo>
                  <a:lnTo>
                    <a:pt x="191" y="10"/>
                  </a:lnTo>
                  <a:lnTo>
                    <a:pt x="198" y="15"/>
                  </a:lnTo>
                  <a:lnTo>
                    <a:pt x="207" y="19"/>
                  </a:lnTo>
                  <a:lnTo>
                    <a:pt x="215" y="23"/>
                  </a:lnTo>
                  <a:lnTo>
                    <a:pt x="224" y="26"/>
                  </a:lnTo>
                  <a:lnTo>
                    <a:pt x="233" y="29"/>
                  </a:lnTo>
                  <a:lnTo>
                    <a:pt x="242" y="32"/>
                  </a:lnTo>
                  <a:lnTo>
                    <a:pt x="251" y="34"/>
                  </a:lnTo>
                  <a:lnTo>
                    <a:pt x="261" y="36"/>
                  </a:lnTo>
                  <a:lnTo>
                    <a:pt x="270" y="37"/>
                  </a:lnTo>
                  <a:lnTo>
                    <a:pt x="279" y="38"/>
                  </a:lnTo>
                  <a:lnTo>
                    <a:pt x="288" y="38"/>
                  </a:lnTo>
                  <a:lnTo>
                    <a:pt x="298" y="38"/>
                  </a:lnTo>
                  <a:lnTo>
                    <a:pt x="307" y="37"/>
                  </a:lnTo>
                  <a:lnTo>
                    <a:pt x="316" y="36"/>
                  </a:lnTo>
                  <a:lnTo>
                    <a:pt x="282" y="120"/>
                  </a:lnTo>
                  <a:lnTo>
                    <a:pt x="285" y="123"/>
                  </a:lnTo>
                  <a:lnTo>
                    <a:pt x="288" y="126"/>
                  </a:lnTo>
                  <a:lnTo>
                    <a:pt x="291" y="129"/>
                  </a:lnTo>
                  <a:lnTo>
                    <a:pt x="295" y="131"/>
                  </a:lnTo>
                  <a:lnTo>
                    <a:pt x="298" y="134"/>
                  </a:lnTo>
                  <a:lnTo>
                    <a:pt x="303" y="137"/>
                  </a:lnTo>
                  <a:lnTo>
                    <a:pt x="308" y="140"/>
                  </a:lnTo>
                  <a:lnTo>
                    <a:pt x="313" y="142"/>
                  </a:lnTo>
                  <a:lnTo>
                    <a:pt x="327" y="140"/>
                  </a:lnTo>
                  <a:lnTo>
                    <a:pt x="337" y="134"/>
                  </a:lnTo>
                  <a:lnTo>
                    <a:pt x="345" y="125"/>
                  </a:lnTo>
                  <a:lnTo>
                    <a:pt x="352" y="113"/>
                  </a:lnTo>
                  <a:lnTo>
                    <a:pt x="357" y="101"/>
                  </a:lnTo>
                  <a:lnTo>
                    <a:pt x="363" y="89"/>
                  </a:lnTo>
                  <a:lnTo>
                    <a:pt x="372" y="78"/>
                  </a:lnTo>
                  <a:lnTo>
                    <a:pt x="382" y="69"/>
                  </a:lnTo>
                  <a:lnTo>
                    <a:pt x="385" y="77"/>
                  </a:lnTo>
                  <a:lnTo>
                    <a:pt x="390" y="86"/>
                  </a:lnTo>
                  <a:lnTo>
                    <a:pt x="395" y="94"/>
                  </a:lnTo>
                  <a:lnTo>
                    <a:pt x="402" y="101"/>
                  </a:lnTo>
                  <a:lnTo>
                    <a:pt x="409" y="109"/>
                  </a:lnTo>
                  <a:lnTo>
                    <a:pt x="416" y="117"/>
                  </a:lnTo>
                  <a:lnTo>
                    <a:pt x="424" y="123"/>
                  </a:lnTo>
                  <a:lnTo>
                    <a:pt x="432" y="130"/>
                  </a:lnTo>
                  <a:lnTo>
                    <a:pt x="441" y="137"/>
                  </a:lnTo>
                  <a:lnTo>
                    <a:pt x="450" y="143"/>
                  </a:lnTo>
                  <a:lnTo>
                    <a:pt x="459" y="149"/>
                  </a:lnTo>
                  <a:lnTo>
                    <a:pt x="469" y="154"/>
                  </a:lnTo>
                  <a:lnTo>
                    <a:pt x="480" y="159"/>
                  </a:lnTo>
                  <a:lnTo>
                    <a:pt x="490" y="165"/>
                  </a:lnTo>
                  <a:lnTo>
                    <a:pt x="501" y="170"/>
                  </a:lnTo>
                  <a:lnTo>
                    <a:pt x="512" y="174"/>
                  </a:lnTo>
                  <a:lnTo>
                    <a:pt x="447" y="287"/>
                  </a:lnTo>
                  <a:lnTo>
                    <a:pt x="431" y="287"/>
                  </a:lnTo>
                  <a:lnTo>
                    <a:pt x="328" y="211"/>
                  </a:lnTo>
                  <a:lnTo>
                    <a:pt x="322" y="216"/>
                  </a:lnTo>
                  <a:lnTo>
                    <a:pt x="316" y="222"/>
                  </a:lnTo>
                  <a:lnTo>
                    <a:pt x="311" y="227"/>
                  </a:lnTo>
                  <a:lnTo>
                    <a:pt x="305" y="234"/>
                  </a:lnTo>
                  <a:lnTo>
                    <a:pt x="299" y="240"/>
                  </a:lnTo>
                  <a:lnTo>
                    <a:pt x="293" y="247"/>
                  </a:lnTo>
                  <a:lnTo>
                    <a:pt x="288" y="253"/>
                  </a:lnTo>
                  <a:lnTo>
                    <a:pt x="283" y="261"/>
                  </a:lnTo>
                  <a:lnTo>
                    <a:pt x="279" y="268"/>
                  </a:lnTo>
                  <a:lnTo>
                    <a:pt x="275" y="276"/>
                  </a:lnTo>
                  <a:lnTo>
                    <a:pt x="271" y="284"/>
                  </a:lnTo>
                  <a:lnTo>
                    <a:pt x="267" y="292"/>
                  </a:lnTo>
                  <a:lnTo>
                    <a:pt x="265" y="300"/>
                  </a:lnTo>
                  <a:lnTo>
                    <a:pt x="262" y="308"/>
                  </a:lnTo>
                  <a:lnTo>
                    <a:pt x="261" y="316"/>
                  </a:lnTo>
                  <a:lnTo>
                    <a:pt x="259" y="324"/>
                  </a:lnTo>
                  <a:lnTo>
                    <a:pt x="265" y="334"/>
                  </a:lnTo>
                  <a:lnTo>
                    <a:pt x="272" y="342"/>
                  </a:lnTo>
                  <a:lnTo>
                    <a:pt x="281" y="347"/>
                  </a:lnTo>
                  <a:lnTo>
                    <a:pt x="290" y="351"/>
                  </a:lnTo>
                  <a:lnTo>
                    <a:pt x="302" y="353"/>
                  </a:lnTo>
                  <a:lnTo>
                    <a:pt x="313" y="355"/>
                  </a:lnTo>
                  <a:lnTo>
                    <a:pt x="325" y="356"/>
                  </a:lnTo>
                  <a:lnTo>
                    <a:pt x="337" y="357"/>
                  </a:lnTo>
                  <a:lnTo>
                    <a:pt x="348" y="357"/>
                  </a:lnTo>
                  <a:lnTo>
                    <a:pt x="360" y="359"/>
                  </a:lnTo>
                  <a:lnTo>
                    <a:pt x="370" y="361"/>
                  </a:lnTo>
                  <a:lnTo>
                    <a:pt x="380" y="365"/>
                  </a:lnTo>
                  <a:lnTo>
                    <a:pt x="388" y="370"/>
                  </a:lnTo>
                  <a:lnTo>
                    <a:pt x="394" y="378"/>
                  </a:lnTo>
                  <a:lnTo>
                    <a:pt x="399" y="387"/>
                  </a:lnTo>
                  <a:lnTo>
                    <a:pt x="400" y="401"/>
                  </a:lnTo>
                  <a:lnTo>
                    <a:pt x="347" y="480"/>
                  </a:lnTo>
                  <a:lnTo>
                    <a:pt x="225" y="398"/>
                  </a:lnTo>
                  <a:lnTo>
                    <a:pt x="202" y="404"/>
                  </a:lnTo>
                  <a:lnTo>
                    <a:pt x="168" y="477"/>
                  </a:lnTo>
                  <a:lnTo>
                    <a:pt x="165" y="478"/>
                  </a:lnTo>
                  <a:lnTo>
                    <a:pt x="162" y="479"/>
                  </a:lnTo>
                  <a:lnTo>
                    <a:pt x="158" y="481"/>
                  </a:lnTo>
                  <a:lnTo>
                    <a:pt x="154" y="483"/>
                  </a:lnTo>
                  <a:lnTo>
                    <a:pt x="150" y="484"/>
                  </a:lnTo>
                  <a:lnTo>
                    <a:pt x="146" y="487"/>
                  </a:lnTo>
                  <a:lnTo>
                    <a:pt x="142" y="489"/>
                  </a:lnTo>
                  <a:lnTo>
                    <a:pt x="138" y="492"/>
                  </a:lnTo>
                  <a:lnTo>
                    <a:pt x="130" y="492"/>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1038" name="Freeform 14"/>
            <p:cNvSpPr>
              <a:spLocks/>
            </p:cNvSpPr>
            <p:nvPr/>
          </p:nvSpPr>
          <p:spPr bwMode="grayWhite">
            <a:xfrm>
              <a:off x="380" y="3463"/>
              <a:ext cx="512" cy="509"/>
            </a:xfrm>
            <a:custGeom>
              <a:avLst/>
              <a:gdLst>
                <a:gd name="T0" fmla="*/ 67 w 512"/>
                <a:gd name="T1" fmla="*/ 492 h 509"/>
                <a:gd name="T2" fmla="*/ 45 w 512"/>
                <a:gd name="T3" fmla="*/ 451 h 509"/>
                <a:gd name="T4" fmla="*/ 68 w 512"/>
                <a:gd name="T5" fmla="*/ 418 h 509"/>
                <a:gd name="T6" fmla="*/ 106 w 512"/>
                <a:gd name="T7" fmla="*/ 391 h 509"/>
                <a:gd name="T8" fmla="*/ 105 w 512"/>
                <a:gd name="T9" fmla="*/ 352 h 509"/>
                <a:gd name="T10" fmla="*/ 79 w 512"/>
                <a:gd name="T11" fmla="*/ 324 h 509"/>
                <a:gd name="T12" fmla="*/ 44 w 512"/>
                <a:gd name="T13" fmla="*/ 302 h 509"/>
                <a:gd name="T14" fmla="*/ 7 w 512"/>
                <a:gd name="T15" fmla="*/ 280 h 509"/>
                <a:gd name="T16" fmla="*/ 2 w 512"/>
                <a:gd name="T17" fmla="*/ 258 h 509"/>
                <a:gd name="T18" fmla="*/ 13 w 512"/>
                <a:gd name="T19" fmla="*/ 239 h 509"/>
                <a:gd name="T20" fmla="*/ 29 w 512"/>
                <a:gd name="T21" fmla="*/ 220 h 509"/>
                <a:gd name="T22" fmla="*/ 43 w 512"/>
                <a:gd name="T23" fmla="*/ 201 h 509"/>
                <a:gd name="T24" fmla="*/ 65 w 512"/>
                <a:gd name="T25" fmla="*/ 184 h 509"/>
                <a:gd name="T26" fmla="*/ 100 w 512"/>
                <a:gd name="T27" fmla="*/ 191 h 509"/>
                <a:gd name="T28" fmla="*/ 124 w 512"/>
                <a:gd name="T29" fmla="*/ 210 h 509"/>
                <a:gd name="T30" fmla="*/ 150 w 512"/>
                <a:gd name="T31" fmla="*/ 233 h 509"/>
                <a:gd name="T32" fmla="*/ 179 w 512"/>
                <a:gd name="T33" fmla="*/ 232 h 509"/>
                <a:gd name="T34" fmla="*/ 207 w 512"/>
                <a:gd name="T35" fmla="*/ 223 h 509"/>
                <a:gd name="T36" fmla="*/ 230 w 512"/>
                <a:gd name="T37" fmla="*/ 198 h 509"/>
                <a:gd name="T38" fmla="*/ 242 w 512"/>
                <a:gd name="T39" fmla="*/ 165 h 509"/>
                <a:gd name="T40" fmla="*/ 226 w 512"/>
                <a:gd name="T41" fmla="*/ 143 h 509"/>
                <a:gd name="T42" fmla="*/ 203 w 512"/>
                <a:gd name="T43" fmla="*/ 132 h 509"/>
                <a:gd name="T44" fmla="*/ 176 w 512"/>
                <a:gd name="T45" fmla="*/ 122 h 509"/>
                <a:gd name="T46" fmla="*/ 153 w 512"/>
                <a:gd name="T47" fmla="*/ 111 h 509"/>
                <a:gd name="T48" fmla="*/ 142 w 512"/>
                <a:gd name="T49" fmla="*/ 80 h 509"/>
                <a:gd name="T50" fmla="*/ 163 w 512"/>
                <a:gd name="T51" fmla="*/ 50 h 509"/>
                <a:gd name="T52" fmla="*/ 187 w 512"/>
                <a:gd name="T53" fmla="*/ 36 h 509"/>
                <a:gd name="T54" fmla="*/ 211 w 512"/>
                <a:gd name="T55" fmla="*/ 18 h 509"/>
                <a:gd name="T56" fmla="*/ 243 w 512"/>
                <a:gd name="T57" fmla="*/ 28 h 509"/>
                <a:gd name="T58" fmla="*/ 277 w 512"/>
                <a:gd name="T59" fmla="*/ 54 h 509"/>
                <a:gd name="T60" fmla="*/ 314 w 512"/>
                <a:gd name="T61" fmla="*/ 72 h 509"/>
                <a:gd name="T62" fmla="*/ 355 w 512"/>
                <a:gd name="T63" fmla="*/ 68 h 509"/>
                <a:gd name="T64" fmla="*/ 382 w 512"/>
                <a:gd name="T65" fmla="*/ 36 h 509"/>
                <a:gd name="T66" fmla="*/ 411 w 512"/>
                <a:gd name="T67" fmla="*/ 3 h 509"/>
                <a:gd name="T68" fmla="*/ 453 w 512"/>
                <a:gd name="T69" fmla="*/ 10 h 509"/>
                <a:gd name="T70" fmla="*/ 486 w 512"/>
                <a:gd name="T71" fmla="*/ 36 h 509"/>
                <a:gd name="T72" fmla="*/ 489 w 512"/>
                <a:gd name="T73" fmla="*/ 68 h 509"/>
                <a:gd name="T74" fmla="*/ 466 w 512"/>
                <a:gd name="T75" fmla="*/ 88 h 509"/>
                <a:gd name="T76" fmla="*/ 437 w 512"/>
                <a:gd name="T77" fmla="*/ 107 h 509"/>
                <a:gd name="T78" fmla="*/ 422 w 512"/>
                <a:gd name="T79" fmla="*/ 133 h 509"/>
                <a:gd name="T80" fmla="*/ 419 w 512"/>
                <a:gd name="T81" fmla="*/ 317 h 509"/>
                <a:gd name="T82" fmla="*/ 388 w 512"/>
                <a:gd name="T83" fmla="*/ 302 h 509"/>
                <a:gd name="T84" fmla="*/ 364 w 512"/>
                <a:gd name="T85" fmla="*/ 273 h 509"/>
                <a:gd name="T86" fmla="*/ 336 w 512"/>
                <a:gd name="T87" fmla="*/ 250 h 509"/>
                <a:gd name="T88" fmla="*/ 299 w 512"/>
                <a:gd name="T89" fmla="*/ 252 h 509"/>
                <a:gd name="T90" fmla="*/ 275 w 512"/>
                <a:gd name="T91" fmla="*/ 270 h 509"/>
                <a:gd name="T92" fmla="*/ 255 w 512"/>
                <a:gd name="T93" fmla="*/ 294 h 509"/>
                <a:gd name="T94" fmla="*/ 242 w 512"/>
                <a:gd name="T95" fmla="*/ 323 h 509"/>
                <a:gd name="T96" fmla="*/ 241 w 512"/>
                <a:gd name="T97" fmla="*/ 353 h 509"/>
                <a:gd name="T98" fmla="*/ 257 w 512"/>
                <a:gd name="T99" fmla="*/ 364 h 509"/>
                <a:gd name="T100" fmla="*/ 279 w 512"/>
                <a:gd name="T101" fmla="*/ 368 h 509"/>
                <a:gd name="T102" fmla="*/ 304 w 512"/>
                <a:gd name="T103" fmla="*/ 370 h 509"/>
                <a:gd name="T104" fmla="*/ 330 w 512"/>
                <a:gd name="T105" fmla="*/ 376 h 509"/>
                <a:gd name="T106" fmla="*/ 353 w 512"/>
                <a:gd name="T107" fmla="*/ 407 h 509"/>
                <a:gd name="T108" fmla="*/ 352 w 512"/>
                <a:gd name="T109" fmla="*/ 443 h 509"/>
                <a:gd name="T110" fmla="*/ 334 w 512"/>
                <a:gd name="T111" fmla="*/ 462 h 509"/>
                <a:gd name="T112" fmla="*/ 311 w 512"/>
                <a:gd name="T113" fmla="*/ 479 h 509"/>
                <a:gd name="T114" fmla="*/ 278 w 512"/>
                <a:gd name="T115" fmla="*/ 465 h 509"/>
                <a:gd name="T116" fmla="*/ 241 w 512"/>
                <a:gd name="T117" fmla="*/ 445 h 509"/>
                <a:gd name="T118" fmla="*/ 202 w 512"/>
                <a:gd name="T119" fmla="*/ 432 h 509"/>
                <a:gd name="T120" fmla="*/ 98 w 512"/>
                <a:gd name="T121" fmla="*/ 508 h 5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12" h="509">
                  <a:moveTo>
                    <a:pt x="98" y="508"/>
                  </a:moveTo>
                  <a:lnTo>
                    <a:pt x="86" y="504"/>
                  </a:lnTo>
                  <a:lnTo>
                    <a:pt x="76" y="498"/>
                  </a:lnTo>
                  <a:lnTo>
                    <a:pt x="67" y="492"/>
                  </a:lnTo>
                  <a:lnTo>
                    <a:pt x="60" y="483"/>
                  </a:lnTo>
                  <a:lnTo>
                    <a:pt x="53" y="474"/>
                  </a:lnTo>
                  <a:lnTo>
                    <a:pt x="49" y="463"/>
                  </a:lnTo>
                  <a:lnTo>
                    <a:pt x="45" y="451"/>
                  </a:lnTo>
                  <a:lnTo>
                    <a:pt x="43" y="439"/>
                  </a:lnTo>
                  <a:lnTo>
                    <a:pt x="49" y="432"/>
                  </a:lnTo>
                  <a:lnTo>
                    <a:pt x="58" y="425"/>
                  </a:lnTo>
                  <a:lnTo>
                    <a:pt x="68" y="418"/>
                  </a:lnTo>
                  <a:lnTo>
                    <a:pt x="78" y="413"/>
                  </a:lnTo>
                  <a:lnTo>
                    <a:pt x="88" y="407"/>
                  </a:lnTo>
                  <a:lnTo>
                    <a:pt x="98" y="399"/>
                  </a:lnTo>
                  <a:lnTo>
                    <a:pt x="106" y="391"/>
                  </a:lnTo>
                  <a:lnTo>
                    <a:pt x="113" y="380"/>
                  </a:lnTo>
                  <a:lnTo>
                    <a:pt x="112" y="370"/>
                  </a:lnTo>
                  <a:lnTo>
                    <a:pt x="109" y="360"/>
                  </a:lnTo>
                  <a:lnTo>
                    <a:pt x="105" y="352"/>
                  </a:lnTo>
                  <a:lnTo>
                    <a:pt x="100" y="344"/>
                  </a:lnTo>
                  <a:lnTo>
                    <a:pt x="93" y="337"/>
                  </a:lnTo>
                  <a:lnTo>
                    <a:pt x="87" y="330"/>
                  </a:lnTo>
                  <a:lnTo>
                    <a:pt x="79" y="324"/>
                  </a:lnTo>
                  <a:lnTo>
                    <a:pt x="71" y="318"/>
                  </a:lnTo>
                  <a:lnTo>
                    <a:pt x="62" y="313"/>
                  </a:lnTo>
                  <a:lnTo>
                    <a:pt x="53" y="308"/>
                  </a:lnTo>
                  <a:lnTo>
                    <a:pt x="44" y="302"/>
                  </a:lnTo>
                  <a:lnTo>
                    <a:pt x="35" y="297"/>
                  </a:lnTo>
                  <a:lnTo>
                    <a:pt x="25" y="291"/>
                  </a:lnTo>
                  <a:lnTo>
                    <a:pt x="17" y="286"/>
                  </a:lnTo>
                  <a:lnTo>
                    <a:pt x="7" y="280"/>
                  </a:lnTo>
                  <a:lnTo>
                    <a:pt x="0" y="273"/>
                  </a:lnTo>
                  <a:lnTo>
                    <a:pt x="0" y="268"/>
                  </a:lnTo>
                  <a:lnTo>
                    <a:pt x="0" y="263"/>
                  </a:lnTo>
                  <a:lnTo>
                    <a:pt x="2" y="258"/>
                  </a:lnTo>
                  <a:lnTo>
                    <a:pt x="4" y="253"/>
                  </a:lnTo>
                  <a:lnTo>
                    <a:pt x="7" y="248"/>
                  </a:lnTo>
                  <a:lnTo>
                    <a:pt x="10" y="244"/>
                  </a:lnTo>
                  <a:lnTo>
                    <a:pt x="13" y="239"/>
                  </a:lnTo>
                  <a:lnTo>
                    <a:pt x="17" y="234"/>
                  </a:lnTo>
                  <a:lnTo>
                    <a:pt x="20" y="230"/>
                  </a:lnTo>
                  <a:lnTo>
                    <a:pt x="24" y="225"/>
                  </a:lnTo>
                  <a:lnTo>
                    <a:pt x="29" y="220"/>
                  </a:lnTo>
                  <a:lnTo>
                    <a:pt x="32" y="216"/>
                  </a:lnTo>
                  <a:lnTo>
                    <a:pt x="37" y="210"/>
                  </a:lnTo>
                  <a:lnTo>
                    <a:pt x="40" y="205"/>
                  </a:lnTo>
                  <a:lnTo>
                    <a:pt x="43" y="201"/>
                  </a:lnTo>
                  <a:lnTo>
                    <a:pt x="46" y="195"/>
                  </a:lnTo>
                  <a:lnTo>
                    <a:pt x="51" y="190"/>
                  </a:lnTo>
                  <a:lnTo>
                    <a:pt x="58" y="186"/>
                  </a:lnTo>
                  <a:lnTo>
                    <a:pt x="65" y="184"/>
                  </a:lnTo>
                  <a:lnTo>
                    <a:pt x="73" y="184"/>
                  </a:lnTo>
                  <a:lnTo>
                    <a:pt x="82" y="186"/>
                  </a:lnTo>
                  <a:lnTo>
                    <a:pt x="91" y="187"/>
                  </a:lnTo>
                  <a:lnTo>
                    <a:pt x="100" y="191"/>
                  </a:lnTo>
                  <a:lnTo>
                    <a:pt x="109" y="195"/>
                  </a:lnTo>
                  <a:lnTo>
                    <a:pt x="114" y="199"/>
                  </a:lnTo>
                  <a:lnTo>
                    <a:pt x="120" y="205"/>
                  </a:lnTo>
                  <a:lnTo>
                    <a:pt x="124" y="210"/>
                  </a:lnTo>
                  <a:lnTo>
                    <a:pt x="130" y="216"/>
                  </a:lnTo>
                  <a:lnTo>
                    <a:pt x="136" y="222"/>
                  </a:lnTo>
                  <a:lnTo>
                    <a:pt x="143" y="228"/>
                  </a:lnTo>
                  <a:lnTo>
                    <a:pt x="150" y="233"/>
                  </a:lnTo>
                  <a:lnTo>
                    <a:pt x="160" y="237"/>
                  </a:lnTo>
                  <a:lnTo>
                    <a:pt x="166" y="236"/>
                  </a:lnTo>
                  <a:lnTo>
                    <a:pt x="173" y="234"/>
                  </a:lnTo>
                  <a:lnTo>
                    <a:pt x="179" y="232"/>
                  </a:lnTo>
                  <a:lnTo>
                    <a:pt x="186" y="230"/>
                  </a:lnTo>
                  <a:lnTo>
                    <a:pt x="193" y="228"/>
                  </a:lnTo>
                  <a:lnTo>
                    <a:pt x="200" y="225"/>
                  </a:lnTo>
                  <a:lnTo>
                    <a:pt x="207" y="223"/>
                  </a:lnTo>
                  <a:lnTo>
                    <a:pt x="215" y="220"/>
                  </a:lnTo>
                  <a:lnTo>
                    <a:pt x="218" y="213"/>
                  </a:lnTo>
                  <a:lnTo>
                    <a:pt x="224" y="205"/>
                  </a:lnTo>
                  <a:lnTo>
                    <a:pt x="230" y="198"/>
                  </a:lnTo>
                  <a:lnTo>
                    <a:pt x="235" y="190"/>
                  </a:lnTo>
                  <a:lnTo>
                    <a:pt x="239" y="182"/>
                  </a:lnTo>
                  <a:lnTo>
                    <a:pt x="242" y="174"/>
                  </a:lnTo>
                  <a:lnTo>
                    <a:pt x="242" y="165"/>
                  </a:lnTo>
                  <a:lnTo>
                    <a:pt x="238" y="156"/>
                  </a:lnTo>
                  <a:lnTo>
                    <a:pt x="235" y="151"/>
                  </a:lnTo>
                  <a:lnTo>
                    <a:pt x="230" y="147"/>
                  </a:lnTo>
                  <a:lnTo>
                    <a:pt x="226" y="143"/>
                  </a:lnTo>
                  <a:lnTo>
                    <a:pt x="220" y="140"/>
                  </a:lnTo>
                  <a:lnTo>
                    <a:pt x="215" y="136"/>
                  </a:lnTo>
                  <a:lnTo>
                    <a:pt x="209" y="134"/>
                  </a:lnTo>
                  <a:lnTo>
                    <a:pt x="203" y="132"/>
                  </a:lnTo>
                  <a:lnTo>
                    <a:pt x="196" y="129"/>
                  </a:lnTo>
                  <a:lnTo>
                    <a:pt x="189" y="127"/>
                  </a:lnTo>
                  <a:lnTo>
                    <a:pt x="183" y="125"/>
                  </a:lnTo>
                  <a:lnTo>
                    <a:pt x="176" y="122"/>
                  </a:lnTo>
                  <a:lnTo>
                    <a:pt x="170" y="121"/>
                  </a:lnTo>
                  <a:lnTo>
                    <a:pt x="164" y="117"/>
                  </a:lnTo>
                  <a:lnTo>
                    <a:pt x="158" y="114"/>
                  </a:lnTo>
                  <a:lnTo>
                    <a:pt x="153" y="111"/>
                  </a:lnTo>
                  <a:lnTo>
                    <a:pt x="148" y="106"/>
                  </a:lnTo>
                  <a:lnTo>
                    <a:pt x="143" y="98"/>
                  </a:lnTo>
                  <a:lnTo>
                    <a:pt x="142" y="90"/>
                  </a:lnTo>
                  <a:lnTo>
                    <a:pt x="142" y="80"/>
                  </a:lnTo>
                  <a:lnTo>
                    <a:pt x="145" y="72"/>
                  </a:lnTo>
                  <a:lnTo>
                    <a:pt x="149" y="64"/>
                  </a:lnTo>
                  <a:lnTo>
                    <a:pt x="156" y="57"/>
                  </a:lnTo>
                  <a:lnTo>
                    <a:pt x="163" y="50"/>
                  </a:lnTo>
                  <a:lnTo>
                    <a:pt x="172" y="46"/>
                  </a:lnTo>
                  <a:lnTo>
                    <a:pt x="177" y="43"/>
                  </a:lnTo>
                  <a:lnTo>
                    <a:pt x="183" y="39"/>
                  </a:lnTo>
                  <a:lnTo>
                    <a:pt x="187" y="36"/>
                  </a:lnTo>
                  <a:lnTo>
                    <a:pt x="193" y="31"/>
                  </a:lnTo>
                  <a:lnTo>
                    <a:pt x="199" y="27"/>
                  </a:lnTo>
                  <a:lnTo>
                    <a:pt x="205" y="23"/>
                  </a:lnTo>
                  <a:lnTo>
                    <a:pt x="211" y="18"/>
                  </a:lnTo>
                  <a:lnTo>
                    <a:pt x="218" y="14"/>
                  </a:lnTo>
                  <a:lnTo>
                    <a:pt x="226" y="18"/>
                  </a:lnTo>
                  <a:lnTo>
                    <a:pt x="235" y="22"/>
                  </a:lnTo>
                  <a:lnTo>
                    <a:pt x="243" y="28"/>
                  </a:lnTo>
                  <a:lnTo>
                    <a:pt x="251" y="34"/>
                  </a:lnTo>
                  <a:lnTo>
                    <a:pt x="259" y="40"/>
                  </a:lnTo>
                  <a:lnTo>
                    <a:pt x="267" y="47"/>
                  </a:lnTo>
                  <a:lnTo>
                    <a:pt x="277" y="54"/>
                  </a:lnTo>
                  <a:lnTo>
                    <a:pt x="286" y="60"/>
                  </a:lnTo>
                  <a:lnTo>
                    <a:pt x="294" y="65"/>
                  </a:lnTo>
                  <a:lnTo>
                    <a:pt x="304" y="69"/>
                  </a:lnTo>
                  <a:lnTo>
                    <a:pt x="314" y="72"/>
                  </a:lnTo>
                  <a:lnTo>
                    <a:pt x="324" y="75"/>
                  </a:lnTo>
                  <a:lnTo>
                    <a:pt x="334" y="74"/>
                  </a:lnTo>
                  <a:lnTo>
                    <a:pt x="344" y="72"/>
                  </a:lnTo>
                  <a:lnTo>
                    <a:pt x="355" y="68"/>
                  </a:lnTo>
                  <a:lnTo>
                    <a:pt x="367" y="60"/>
                  </a:lnTo>
                  <a:lnTo>
                    <a:pt x="373" y="54"/>
                  </a:lnTo>
                  <a:lnTo>
                    <a:pt x="378" y="46"/>
                  </a:lnTo>
                  <a:lnTo>
                    <a:pt x="382" y="36"/>
                  </a:lnTo>
                  <a:lnTo>
                    <a:pt x="387" y="27"/>
                  </a:lnTo>
                  <a:lnTo>
                    <a:pt x="393" y="18"/>
                  </a:lnTo>
                  <a:lnTo>
                    <a:pt x="401" y="10"/>
                  </a:lnTo>
                  <a:lnTo>
                    <a:pt x="411" y="3"/>
                  </a:lnTo>
                  <a:lnTo>
                    <a:pt x="422" y="0"/>
                  </a:lnTo>
                  <a:lnTo>
                    <a:pt x="432" y="3"/>
                  </a:lnTo>
                  <a:lnTo>
                    <a:pt x="442" y="6"/>
                  </a:lnTo>
                  <a:lnTo>
                    <a:pt x="453" y="10"/>
                  </a:lnTo>
                  <a:lnTo>
                    <a:pt x="463" y="15"/>
                  </a:lnTo>
                  <a:lnTo>
                    <a:pt x="472" y="21"/>
                  </a:lnTo>
                  <a:lnTo>
                    <a:pt x="479" y="28"/>
                  </a:lnTo>
                  <a:lnTo>
                    <a:pt x="486" y="36"/>
                  </a:lnTo>
                  <a:lnTo>
                    <a:pt x="492" y="46"/>
                  </a:lnTo>
                  <a:lnTo>
                    <a:pt x="493" y="54"/>
                  </a:lnTo>
                  <a:lnTo>
                    <a:pt x="492" y="61"/>
                  </a:lnTo>
                  <a:lnTo>
                    <a:pt x="489" y="68"/>
                  </a:lnTo>
                  <a:lnTo>
                    <a:pt x="485" y="73"/>
                  </a:lnTo>
                  <a:lnTo>
                    <a:pt x="479" y="79"/>
                  </a:lnTo>
                  <a:lnTo>
                    <a:pt x="473" y="83"/>
                  </a:lnTo>
                  <a:lnTo>
                    <a:pt x="466" y="88"/>
                  </a:lnTo>
                  <a:lnTo>
                    <a:pt x="458" y="93"/>
                  </a:lnTo>
                  <a:lnTo>
                    <a:pt x="451" y="97"/>
                  </a:lnTo>
                  <a:lnTo>
                    <a:pt x="443" y="101"/>
                  </a:lnTo>
                  <a:lnTo>
                    <a:pt x="437" y="107"/>
                  </a:lnTo>
                  <a:lnTo>
                    <a:pt x="431" y="112"/>
                  </a:lnTo>
                  <a:lnTo>
                    <a:pt x="427" y="118"/>
                  </a:lnTo>
                  <a:lnTo>
                    <a:pt x="423" y="125"/>
                  </a:lnTo>
                  <a:lnTo>
                    <a:pt x="422" y="133"/>
                  </a:lnTo>
                  <a:lnTo>
                    <a:pt x="422" y="142"/>
                  </a:lnTo>
                  <a:lnTo>
                    <a:pt x="511" y="227"/>
                  </a:lnTo>
                  <a:lnTo>
                    <a:pt x="429" y="316"/>
                  </a:lnTo>
                  <a:lnTo>
                    <a:pt x="419" y="317"/>
                  </a:lnTo>
                  <a:lnTo>
                    <a:pt x="411" y="315"/>
                  </a:lnTo>
                  <a:lnTo>
                    <a:pt x="402" y="312"/>
                  </a:lnTo>
                  <a:lnTo>
                    <a:pt x="395" y="308"/>
                  </a:lnTo>
                  <a:lnTo>
                    <a:pt x="388" y="302"/>
                  </a:lnTo>
                  <a:lnTo>
                    <a:pt x="382" y="295"/>
                  </a:lnTo>
                  <a:lnTo>
                    <a:pt x="376" y="288"/>
                  </a:lnTo>
                  <a:lnTo>
                    <a:pt x="370" y="281"/>
                  </a:lnTo>
                  <a:lnTo>
                    <a:pt x="364" y="273"/>
                  </a:lnTo>
                  <a:lnTo>
                    <a:pt x="358" y="266"/>
                  </a:lnTo>
                  <a:lnTo>
                    <a:pt x="351" y="260"/>
                  </a:lnTo>
                  <a:lnTo>
                    <a:pt x="344" y="255"/>
                  </a:lnTo>
                  <a:lnTo>
                    <a:pt x="336" y="250"/>
                  </a:lnTo>
                  <a:lnTo>
                    <a:pt x="327" y="248"/>
                  </a:lnTo>
                  <a:lnTo>
                    <a:pt x="317" y="247"/>
                  </a:lnTo>
                  <a:lnTo>
                    <a:pt x="305" y="248"/>
                  </a:lnTo>
                  <a:lnTo>
                    <a:pt x="299" y="252"/>
                  </a:lnTo>
                  <a:lnTo>
                    <a:pt x="293" y="255"/>
                  </a:lnTo>
                  <a:lnTo>
                    <a:pt x="287" y="260"/>
                  </a:lnTo>
                  <a:lnTo>
                    <a:pt x="281" y="265"/>
                  </a:lnTo>
                  <a:lnTo>
                    <a:pt x="275" y="270"/>
                  </a:lnTo>
                  <a:lnTo>
                    <a:pt x="270" y="275"/>
                  </a:lnTo>
                  <a:lnTo>
                    <a:pt x="265" y="281"/>
                  </a:lnTo>
                  <a:lnTo>
                    <a:pt x="260" y="288"/>
                  </a:lnTo>
                  <a:lnTo>
                    <a:pt x="255" y="294"/>
                  </a:lnTo>
                  <a:lnTo>
                    <a:pt x="251" y="300"/>
                  </a:lnTo>
                  <a:lnTo>
                    <a:pt x="247" y="308"/>
                  </a:lnTo>
                  <a:lnTo>
                    <a:pt x="244" y="315"/>
                  </a:lnTo>
                  <a:lnTo>
                    <a:pt x="242" y="323"/>
                  </a:lnTo>
                  <a:lnTo>
                    <a:pt x="239" y="331"/>
                  </a:lnTo>
                  <a:lnTo>
                    <a:pt x="238" y="339"/>
                  </a:lnTo>
                  <a:lnTo>
                    <a:pt x="238" y="348"/>
                  </a:lnTo>
                  <a:lnTo>
                    <a:pt x="241" y="353"/>
                  </a:lnTo>
                  <a:lnTo>
                    <a:pt x="244" y="356"/>
                  </a:lnTo>
                  <a:lnTo>
                    <a:pt x="248" y="360"/>
                  </a:lnTo>
                  <a:lnTo>
                    <a:pt x="252" y="362"/>
                  </a:lnTo>
                  <a:lnTo>
                    <a:pt x="257" y="364"/>
                  </a:lnTo>
                  <a:lnTo>
                    <a:pt x="262" y="366"/>
                  </a:lnTo>
                  <a:lnTo>
                    <a:pt x="267" y="367"/>
                  </a:lnTo>
                  <a:lnTo>
                    <a:pt x="274" y="368"/>
                  </a:lnTo>
                  <a:lnTo>
                    <a:pt x="279" y="368"/>
                  </a:lnTo>
                  <a:lnTo>
                    <a:pt x="285" y="369"/>
                  </a:lnTo>
                  <a:lnTo>
                    <a:pt x="292" y="370"/>
                  </a:lnTo>
                  <a:lnTo>
                    <a:pt x="298" y="370"/>
                  </a:lnTo>
                  <a:lnTo>
                    <a:pt x="304" y="370"/>
                  </a:lnTo>
                  <a:lnTo>
                    <a:pt x="309" y="371"/>
                  </a:lnTo>
                  <a:lnTo>
                    <a:pt x="315" y="371"/>
                  </a:lnTo>
                  <a:lnTo>
                    <a:pt x="320" y="373"/>
                  </a:lnTo>
                  <a:lnTo>
                    <a:pt x="330" y="376"/>
                  </a:lnTo>
                  <a:lnTo>
                    <a:pt x="337" y="382"/>
                  </a:lnTo>
                  <a:lnTo>
                    <a:pt x="344" y="389"/>
                  </a:lnTo>
                  <a:lnTo>
                    <a:pt x="349" y="398"/>
                  </a:lnTo>
                  <a:lnTo>
                    <a:pt x="353" y="407"/>
                  </a:lnTo>
                  <a:lnTo>
                    <a:pt x="355" y="417"/>
                  </a:lnTo>
                  <a:lnTo>
                    <a:pt x="356" y="427"/>
                  </a:lnTo>
                  <a:lnTo>
                    <a:pt x="355" y="436"/>
                  </a:lnTo>
                  <a:lnTo>
                    <a:pt x="352" y="443"/>
                  </a:lnTo>
                  <a:lnTo>
                    <a:pt x="348" y="448"/>
                  </a:lnTo>
                  <a:lnTo>
                    <a:pt x="343" y="453"/>
                  </a:lnTo>
                  <a:lnTo>
                    <a:pt x="339" y="458"/>
                  </a:lnTo>
                  <a:lnTo>
                    <a:pt x="334" y="462"/>
                  </a:lnTo>
                  <a:lnTo>
                    <a:pt x="330" y="468"/>
                  </a:lnTo>
                  <a:lnTo>
                    <a:pt x="324" y="473"/>
                  </a:lnTo>
                  <a:lnTo>
                    <a:pt x="320" y="479"/>
                  </a:lnTo>
                  <a:lnTo>
                    <a:pt x="311" y="479"/>
                  </a:lnTo>
                  <a:lnTo>
                    <a:pt x="304" y="477"/>
                  </a:lnTo>
                  <a:lnTo>
                    <a:pt x="295" y="474"/>
                  </a:lnTo>
                  <a:lnTo>
                    <a:pt x="286" y="470"/>
                  </a:lnTo>
                  <a:lnTo>
                    <a:pt x="278" y="465"/>
                  </a:lnTo>
                  <a:lnTo>
                    <a:pt x="268" y="461"/>
                  </a:lnTo>
                  <a:lnTo>
                    <a:pt x="259" y="455"/>
                  </a:lnTo>
                  <a:lnTo>
                    <a:pt x="250" y="450"/>
                  </a:lnTo>
                  <a:lnTo>
                    <a:pt x="241" y="445"/>
                  </a:lnTo>
                  <a:lnTo>
                    <a:pt x="231" y="441"/>
                  </a:lnTo>
                  <a:lnTo>
                    <a:pt x="222" y="437"/>
                  </a:lnTo>
                  <a:lnTo>
                    <a:pt x="211" y="435"/>
                  </a:lnTo>
                  <a:lnTo>
                    <a:pt x="202" y="432"/>
                  </a:lnTo>
                  <a:lnTo>
                    <a:pt x="193" y="432"/>
                  </a:lnTo>
                  <a:lnTo>
                    <a:pt x="182" y="433"/>
                  </a:lnTo>
                  <a:lnTo>
                    <a:pt x="172" y="436"/>
                  </a:lnTo>
                  <a:lnTo>
                    <a:pt x="98" y="508"/>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1039" name="Freeform 15"/>
            <p:cNvSpPr>
              <a:spLocks/>
            </p:cNvSpPr>
            <p:nvPr/>
          </p:nvSpPr>
          <p:spPr bwMode="grayWhite">
            <a:xfrm>
              <a:off x="705" y="3827"/>
              <a:ext cx="513" cy="493"/>
            </a:xfrm>
            <a:custGeom>
              <a:avLst/>
              <a:gdLst>
                <a:gd name="T0" fmla="*/ 111 w 513"/>
                <a:gd name="T1" fmla="*/ 481 h 493"/>
                <a:gd name="T2" fmla="*/ 85 w 513"/>
                <a:gd name="T3" fmla="*/ 463 h 493"/>
                <a:gd name="T4" fmla="*/ 64 w 513"/>
                <a:gd name="T5" fmla="*/ 433 h 493"/>
                <a:gd name="T6" fmla="*/ 0 w 513"/>
                <a:gd name="T7" fmla="*/ 275 h 493"/>
                <a:gd name="T8" fmla="*/ 3 w 513"/>
                <a:gd name="T9" fmla="*/ 259 h 493"/>
                <a:gd name="T10" fmla="*/ 10 w 513"/>
                <a:gd name="T11" fmla="*/ 240 h 493"/>
                <a:gd name="T12" fmla="*/ 21 w 513"/>
                <a:gd name="T13" fmla="*/ 222 h 493"/>
                <a:gd name="T14" fmla="*/ 35 w 513"/>
                <a:gd name="T15" fmla="*/ 205 h 493"/>
                <a:gd name="T16" fmla="*/ 49 w 513"/>
                <a:gd name="T17" fmla="*/ 193 h 493"/>
                <a:gd name="T18" fmla="*/ 81 w 513"/>
                <a:gd name="T19" fmla="*/ 193 h 493"/>
                <a:gd name="T20" fmla="*/ 112 w 513"/>
                <a:gd name="T21" fmla="*/ 205 h 493"/>
                <a:gd name="T22" fmla="*/ 142 w 513"/>
                <a:gd name="T23" fmla="*/ 220 h 493"/>
                <a:gd name="T24" fmla="*/ 169 w 513"/>
                <a:gd name="T25" fmla="*/ 226 h 493"/>
                <a:gd name="T26" fmla="*/ 194 w 513"/>
                <a:gd name="T27" fmla="*/ 211 h 493"/>
                <a:gd name="T28" fmla="*/ 212 w 513"/>
                <a:gd name="T29" fmla="*/ 183 h 493"/>
                <a:gd name="T30" fmla="*/ 222 w 513"/>
                <a:gd name="T31" fmla="*/ 156 h 493"/>
                <a:gd name="T32" fmla="*/ 213 w 513"/>
                <a:gd name="T33" fmla="*/ 128 h 493"/>
                <a:gd name="T34" fmla="*/ 198 w 513"/>
                <a:gd name="T35" fmla="*/ 115 h 493"/>
                <a:gd name="T36" fmla="*/ 178 w 513"/>
                <a:gd name="T37" fmla="*/ 105 h 493"/>
                <a:gd name="T38" fmla="*/ 158 w 513"/>
                <a:gd name="T39" fmla="*/ 95 h 493"/>
                <a:gd name="T40" fmla="*/ 142 w 513"/>
                <a:gd name="T41" fmla="*/ 81 h 493"/>
                <a:gd name="T42" fmla="*/ 137 w 513"/>
                <a:gd name="T43" fmla="*/ 60 h 493"/>
                <a:gd name="T44" fmla="*/ 146 w 513"/>
                <a:gd name="T45" fmla="*/ 38 h 493"/>
                <a:gd name="T46" fmla="*/ 160 w 513"/>
                <a:gd name="T47" fmla="*/ 20 h 493"/>
                <a:gd name="T48" fmla="*/ 176 w 513"/>
                <a:gd name="T49" fmla="*/ 0 h 493"/>
                <a:gd name="T50" fmla="*/ 198 w 513"/>
                <a:gd name="T51" fmla="*/ 15 h 493"/>
                <a:gd name="T52" fmla="*/ 224 w 513"/>
                <a:gd name="T53" fmla="*/ 26 h 493"/>
                <a:gd name="T54" fmla="*/ 251 w 513"/>
                <a:gd name="T55" fmla="*/ 34 h 493"/>
                <a:gd name="T56" fmla="*/ 279 w 513"/>
                <a:gd name="T57" fmla="*/ 38 h 493"/>
                <a:gd name="T58" fmla="*/ 307 w 513"/>
                <a:gd name="T59" fmla="*/ 37 h 493"/>
                <a:gd name="T60" fmla="*/ 285 w 513"/>
                <a:gd name="T61" fmla="*/ 123 h 493"/>
                <a:gd name="T62" fmla="*/ 295 w 513"/>
                <a:gd name="T63" fmla="*/ 131 h 493"/>
                <a:gd name="T64" fmla="*/ 308 w 513"/>
                <a:gd name="T65" fmla="*/ 140 h 493"/>
                <a:gd name="T66" fmla="*/ 337 w 513"/>
                <a:gd name="T67" fmla="*/ 134 h 493"/>
                <a:gd name="T68" fmla="*/ 357 w 513"/>
                <a:gd name="T69" fmla="*/ 101 h 493"/>
                <a:gd name="T70" fmla="*/ 382 w 513"/>
                <a:gd name="T71" fmla="*/ 69 h 493"/>
                <a:gd name="T72" fmla="*/ 395 w 513"/>
                <a:gd name="T73" fmla="*/ 94 h 493"/>
                <a:gd name="T74" fmla="*/ 416 w 513"/>
                <a:gd name="T75" fmla="*/ 117 h 493"/>
                <a:gd name="T76" fmla="*/ 441 w 513"/>
                <a:gd name="T77" fmla="*/ 137 h 493"/>
                <a:gd name="T78" fmla="*/ 469 w 513"/>
                <a:gd name="T79" fmla="*/ 154 h 493"/>
                <a:gd name="T80" fmla="*/ 501 w 513"/>
                <a:gd name="T81" fmla="*/ 170 h 493"/>
                <a:gd name="T82" fmla="*/ 431 w 513"/>
                <a:gd name="T83" fmla="*/ 287 h 493"/>
                <a:gd name="T84" fmla="*/ 316 w 513"/>
                <a:gd name="T85" fmla="*/ 222 h 493"/>
                <a:gd name="T86" fmla="*/ 299 w 513"/>
                <a:gd name="T87" fmla="*/ 240 h 493"/>
                <a:gd name="T88" fmla="*/ 283 w 513"/>
                <a:gd name="T89" fmla="*/ 261 h 493"/>
                <a:gd name="T90" fmla="*/ 271 w 513"/>
                <a:gd name="T91" fmla="*/ 284 h 493"/>
                <a:gd name="T92" fmla="*/ 262 w 513"/>
                <a:gd name="T93" fmla="*/ 308 h 493"/>
                <a:gd name="T94" fmla="*/ 265 w 513"/>
                <a:gd name="T95" fmla="*/ 334 h 493"/>
                <a:gd name="T96" fmla="*/ 290 w 513"/>
                <a:gd name="T97" fmla="*/ 351 h 493"/>
                <a:gd name="T98" fmla="*/ 325 w 513"/>
                <a:gd name="T99" fmla="*/ 356 h 493"/>
                <a:gd name="T100" fmla="*/ 360 w 513"/>
                <a:gd name="T101" fmla="*/ 359 h 493"/>
                <a:gd name="T102" fmla="*/ 388 w 513"/>
                <a:gd name="T103" fmla="*/ 370 h 493"/>
                <a:gd name="T104" fmla="*/ 400 w 513"/>
                <a:gd name="T105" fmla="*/ 401 h 493"/>
                <a:gd name="T106" fmla="*/ 202 w 513"/>
                <a:gd name="T107" fmla="*/ 404 h 493"/>
                <a:gd name="T108" fmla="*/ 162 w 513"/>
                <a:gd name="T109" fmla="*/ 479 h 493"/>
                <a:gd name="T110" fmla="*/ 150 w 513"/>
                <a:gd name="T111" fmla="*/ 484 h 493"/>
                <a:gd name="T112" fmla="*/ 138 w 513"/>
                <a:gd name="T113" fmla="*/ 492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513" h="493">
                  <a:moveTo>
                    <a:pt x="130" y="492"/>
                  </a:moveTo>
                  <a:lnTo>
                    <a:pt x="120" y="486"/>
                  </a:lnTo>
                  <a:lnTo>
                    <a:pt x="111" y="481"/>
                  </a:lnTo>
                  <a:lnTo>
                    <a:pt x="101" y="475"/>
                  </a:lnTo>
                  <a:lnTo>
                    <a:pt x="93" y="469"/>
                  </a:lnTo>
                  <a:lnTo>
                    <a:pt x="85" y="463"/>
                  </a:lnTo>
                  <a:lnTo>
                    <a:pt x="78" y="454"/>
                  </a:lnTo>
                  <a:lnTo>
                    <a:pt x="71" y="444"/>
                  </a:lnTo>
                  <a:lnTo>
                    <a:pt x="64" y="433"/>
                  </a:lnTo>
                  <a:lnTo>
                    <a:pt x="111" y="353"/>
                  </a:lnTo>
                  <a:lnTo>
                    <a:pt x="0" y="280"/>
                  </a:lnTo>
                  <a:lnTo>
                    <a:pt x="0" y="275"/>
                  </a:lnTo>
                  <a:lnTo>
                    <a:pt x="0" y="270"/>
                  </a:lnTo>
                  <a:lnTo>
                    <a:pt x="1" y="264"/>
                  </a:lnTo>
                  <a:lnTo>
                    <a:pt x="3" y="259"/>
                  </a:lnTo>
                  <a:lnTo>
                    <a:pt x="5" y="252"/>
                  </a:lnTo>
                  <a:lnTo>
                    <a:pt x="7" y="246"/>
                  </a:lnTo>
                  <a:lnTo>
                    <a:pt x="10" y="240"/>
                  </a:lnTo>
                  <a:lnTo>
                    <a:pt x="13" y="234"/>
                  </a:lnTo>
                  <a:lnTo>
                    <a:pt x="17" y="227"/>
                  </a:lnTo>
                  <a:lnTo>
                    <a:pt x="21" y="222"/>
                  </a:lnTo>
                  <a:lnTo>
                    <a:pt x="26" y="216"/>
                  </a:lnTo>
                  <a:lnTo>
                    <a:pt x="30" y="211"/>
                  </a:lnTo>
                  <a:lnTo>
                    <a:pt x="35" y="205"/>
                  </a:lnTo>
                  <a:lnTo>
                    <a:pt x="40" y="201"/>
                  </a:lnTo>
                  <a:lnTo>
                    <a:pt x="44" y="196"/>
                  </a:lnTo>
                  <a:lnTo>
                    <a:pt x="49" y="193"/>
                  </a:lnTo>
                  <a:lnTo>
                    <a:pt x="60" y="191"/>
                  </a:lnTo>
                  <a:lnTo>
                    <a:pt x="70" y="191"/>
                  </a:lnTo>
                  <a:lnTo>
                    <a:pt x="81" y="193"/>
                  </a:lnTo>
                  <a:lnTo>
                    <a:pt x="92" y="196"/>
                  </a:lnTo>
                  <a:lnTo>
                    <a:pt x="102" y="201"/>
                  </a:lnTo>
                  <a:lnTo>
                    <a:pt x="112" y="205"/>
                  </a:lnTo>
                  <a:lnTo>
                    <a:pt x="122" y="211"/>
                  </a:lnTo>
                  <a:lnTo>
                    <a:pt x="132" y="216"/>
                  </a:lnTo>
                  <a:lnTo>
                    <a:pt x="142" y="220"/>
                  </a:lnTo>
                  <a:lnTo>
                    <a:pt x="150" y="223"/>
                  </a:lnTo>
                  <a:lnTo>
                    <a:pt x="160" y="226"/>
                  </a:lnTo>
                  <a:lnTo>
                    <a:pt x="169" y="226"/>
                  </a:lnTo>
                  <a:lnTo>
                    <a:pt x="178" y="223"/>
                  </a:lnTo>
                  <a:lnTo>
                    <a:pt x="186" y="219"/>
                  </a:lnTo>
                  <a:lnTo>
                    <a:pt x="194" y="211"/>
                  </a:lnTo>
                  <a:lnTo>
                    <a:pt x="202" y="200"/>
                  </a:lnTo>
                  <a:lnTo>
                    <a:pt x="207" y="192"/>
                  </a:lnTo>
                  <a:lnTo>
                    <a:pt x="212" y="183"/>
                  </a:lnTo>
                  <a:lnTo>
                    <a:pt x="216" y="174"/>
                  </a:lnTo>
                  <a:lnTo>
                    <a:pt x="219" y="165"/>
                  </a:lnTo>
                  <a:lnTo>
                    <a:pt x="222" y="156"/>
                  </a:lnTo>
                  <a:lnTo>
                    <a:pt x="222" y="146"/>
                  </a:lnTo>
                  <a:lnTo>
                    <a:pt x="219" y="138"/>
                  </a:lnTo>
                  <a:lnTo>
                    <a:pt x="213" y="128"/>
                  </a:lnTo>
                  <a:lnTo>
                    <a:pt x="210" y="123"/>
                  </a:lnTo>
                  <a:lnTo>
                    <a:pt x="204" y="119"/>
                  </a:lnTo>
                  <a:lnTo>
                    <a:pt x="198" y="115"/>
                  </a:lnTo>
                  <a:lnTo>
                    <a:pt x="192" y="112"/>
                  </a:lnTo>
                  <a:lnTo>
                    <a:pt x="186" y="109"/>
                  </a:lnTo>
                  <a:lnTo>
                    <a:pt x="178" y="105"/>
                  </a:lnTo>
                  <a:lnTo>
                    <a:pt x="171" y="102"/>
                  </a:lnTo>
                  <a:lnTo>
                    <a:pt x="165" y="98"/>
                  </a:lnTo>
                  <a:lnTo>
                    <a:pt x="158" y="95"/>
                  </a:lnTo>
                  <a:lnTo>
                    <a:pt x="152" y="91"/>
                  </a:lnTo>
                  <a:lnTo>
                    <a:pt x="146" y="86"/>
                  </a:lnTo>
                  <a:lnTo>
                    <a:pt x="142" y="81"/>
                  </a:lnTo>
                  <a:lnTo>
                    <a:pt x="139" y="74"/>
                  </a:lnTo>
                  <a:lnTo>
                    <a:pt x="137" y="68"/>
                  </a:lnTo>
                  <a:lnTo>
                    <a:pt x="137" y="60"/>
                  </a:lnTo>
                  <a:lnTo>
                    <a:pt x="138" y="51"/>
                  </a:lnTo>
                  <a:lnTo>
                    <a:pt x="142" y="44"/>
                  </a:lnTo>
                  <a:lnTo>
                    <a:pt x="146" y="38"/>
                  </a:lnTo>
                  <a:lnTo>
                    <a:pt x="150" y="32"/>
                  </a:lnTo>
                  <a:lnTo>
                    <a:pt x="155" y="26"/>
                  </a:lnTo>
                  <a:lnTo>
                    <a:pt x="160" y="20"/>
                  </a:lnTo>
                  <a:lnTo>
                    <a:pt x="165" y="14"/>
                  </a:lnTo>
                  <a:lnTo>
                    <a:pt x="170" y="8"/>
                  </a:lnTo>
                  <a:lnTo>
                    <a:pt x="176" y="0"/>
                  </a:lnTo>
                  <a:lnTo>
                    <a:pt x="183" y="5"/>
                  </a:lnTo>
                  <a:lnTo>
                    <a:pt x="191" y="10"/>
                  </a:lnTo>
                  <a:lnTo>
                    <a:pt x="198" y="15"/>
                  </a:lnTo>
                  <a:lnTo>
                    <a:pt x="207" y="19"/>
                  </a:lnTo>
                  <a:lnTo>
                    <a:pt x="215" y="23"/>
                  </a:lnTo>
                  <a:lnTo>
                    <a:pt x="224" y="26"/>
                  </a:lnTo>
                  <a:lnTo>
                    <a:pt x="233" y="29"/>
                  </a:lnTo>
                  <a:lnTo>
                    <a:pt x="242" y="32"/>
                  </a:lnTo>
                  <a:lnTo>
                    <a:pt x="251" y="34"/>
                  </a:lnTo>
                  <a:lnTo>
                    <a:pt x="261" y="36"/>
                  </a:lnTo>
                  <a:lnTo>
                    <a:pt x="270" y="37"/>
                  </a:lnTo>
                  <a:lnTo>
                    <a:pt x="279" y="38"/>
                  </a:lnTo>
                  <a:lnTo>
                    <a:pt x="288" y="38"/>
                  </a:lnTo>
                  <a:lnTo>
                    <a:pt x="298" y="38"/>
                  </a:lnTo>
                  <a:lnTo>
                    <a:pt x="307" y="37"/>
                  </a:lnTo>
                  <a:lnTo>
                    <a:pt x="316" y="36"/>
                  </a:lnTo>
                  <a:lnTo>
                    <a:pt x="282" y="120"/>
                  </a:lnTo>
                  <a:lnTo>
                    <a:pt x="285" y="123"/>
                  </a:lnTo>
                  <a:lnTo>
                    <a:pt x="288" y="126"/>
                  </a:lnTo>
                  <a:lnTo>
                    <a:pt x="291" y="129"/>
                  </a:lnTo>
                  <a:lnTo>
                    <a:pt x="295" y="131"/>
                  </a:lnTo>
                  <a:lnTo>
                    <a:pt x="298" y="134"/>
                  </a:lnTo>
                  <a:lnTo>
                    <a:pt x="303" y="137"/>
                  </a:lnTo>
                  <a:lnTo>
                    <a:pt x="308" y="140"/>
                  </a:lnTo>
                  <a:lnTo>
                    <a:pt x="313" y="142"/>
                  </a:lnTo>
                  <a:lnTo>
                    <a:pt x="327" y="140"/>
                  </a:lnTo>
                  <a:lnTo>
                    <a:pt x="337" y="134"/>
                  </a:lnTo>
                  <a:lnTo>
                    <a:pt x="345" y="125"/>
                  </a:lnTo>
                  <a:lnTo>
                    <a:pt x="352" y="113"/>
                  </a:lnTo>
                  <a:lnTo>
                    <a:pt x="357" y="101"/>
                  </a:lnTo>
                  <a:lnTo>
                    <a:pt x="363" y="89"/>
                  </a:lnTo>
                  <a:lnTo>
                    <a:pt x="372" y="78"/>
                  </a:lnTo>
                  <a:lnTo>
                    <a:pt x="382" y="69"/>
                  </a:lnTo>
                  <a:lnTo>
                    <a:pt x="385" y="77"/>
                  </a:lnTo>
                  <a:lnTo>
                    <a:pt x="390" y="86"/>
                  </a:lnTo>
                  <a:lnTo>
                    <a:pt x="395" y="94"/>
                  </a:lnTo>
                  <a:lnTo>
                    <a:pt x="402" y="101"/>
                  </a:lnTo>
                  <a:lnTo>
                    <a:pt x="409" y="109"/>
                  </a:lnTo>
                  <a:lnTo>
                    <a:pt x="416" y="117"/>
                  </a:lnTo>
                  <a:lnTo>
                    <a:pt x="424" y="123"/>
                  </a:lnTo>
                  <a:lnTo>
                    <a:pt x="432" y="130"/>
                  </a:lnTo>
                  <a:lnTo>
                    <a:pt x="441" y="137"/>
                  </a:lnTo>
                  <a:lnTo>
                    <a:pt x="450" y="143"/>
                  </a:lnTo>
                  <a:lnTo>
                    <a:pt x="459" y="149"/>
                  </a:lnTo>
                  <a:lnTo>
                    <a:pt x="469" y="154"/>
                  </a:lnTo>
                  <a:lnTo>
                    <a:pt x="480" y="159"/>
                  </a:lnTo>
                  <a:lnTo>
                    <a:pt x="490" y="165"/>
                  </a:lnTo>
                  <a:lnTo>
                    <a:pt x="501" y="170"/>
                  </a:lnTo>
                  <a:lnTo>
                    <a:pt x="512" y="174"/>
                  </a:lnTo>
                  <a:lnTo>
                    <a:pt x="447" y="287"/>
                  </a:lnTo>
                  <a:lnTo>
                    <a:pt x="431" y="287"/>
                  </a:lnTo>
                  <a:lnTo>
                    <a:pt x="328" y="211"/>
                  </a:lnTo>
                  <a:lnTo>
                    <a:pt x="322" y="216"/>
                  </a:lnTo>
                  <a:lnTo>
                    <a:pt x="316" y="222"/>
                  </a:lnTo>
                  <a:lnTo>
                    <a:pt x="311" y="227"/>
                  </a:lnTo>
                  <a:lnTo>
                    <a:pt x="305" y="234"/>
                  </a:lnTo>
                  <a:lnTo>
                    <a:pt x="299" y="240"/>
                  </a:lnTo>
                  <a:lnTo>
                    <a:pt x="293" y="247"/>
                  </a:lnTo>
                  <a:lnTo>
                    <a:pt x="288" y="253"/>
                  </a:lnTo>
                  <a:lnTo>
                    <a:pt x="283" y="261"/>
                  </a:lnTo>
                  <a:lnTo>
                    <a:pt x="279" y="268"/>
                  </a:lnTo>
                  <a:lnTo>
                    <a:pt x="275" y="276"/>
                  </a:lnTo>
                  <a:lnTo>
                    <a:pt x="271" y="284"/>
                  </a:lnTo>
                  <a:lnTo>
                    <a:pt x="267" y="292"/>
                  </a:lnTo>
                  <a:lnTo>
                    <a:pt x="265" y="300"/>
                  </a:lnTo>
                  <a:lnTo>
                    <a:pt x="262" y="308"/>
                  </a:lnTo>
                  <a:lnTo>
                    <a:pt x="261" y="316"/>
                  </a:lnTo>
                  <a:lnTo>
                    <a:pt x="259" y="324"/>
                  </a:lnTo>
                  <a:lnTo>
                    <a:pt x="265" y="334"/>
                  </a:lnTo>
                  <a:lnTo>
                    <a:pt x="272" y="342"/>
                  </a:lnTo>
                  <a:lnTo>
                    <a:pt x="281" y="347"/>
                  </a:lnTo>
                  <a:lnTo>
                    <a:pt x="290" y="351"/>
                  </a:lnTo>
                  <a:lnTo>
                    <a:pt x="302" y="353"/>
                  </a:lnTo>
                  <a:lnTo>
                    <a:pt x="313" y="355"/>
                  </a:lnTo>
                  <a:lnTo>
                    <a:pt x="325" y="356"/>
                  </a:lnTo>
                  <a:lnTo>
                    <a:pt x="337" y="357"/>
                  </a:lnTo>
                  <a:lnTo>
                    <a:pt x="348" y="357"/>
                  </a:lnTo>
                  <a:lnTo>
                    <a:pt x="360" y="359"/>
                  </a:lnTo>
                  <a:lnTo>
                    <a:pt x="370" y="361"/>
                  </a:lnTo>
                  <a:lnTo>
                    <a:pt x="380" y="365"/>
                  </a:lnTo>
                  <a:lnTo>
                    <a:pt x="388" y="370"/>
                  </a:lnTo>
                  <a:lnTo>
                    <a:pt x="394" y="378"/>
                  </a:lnTo>
                  <a:lnTo>
                    <a:pt x="399" y="387"/>
                  </a:lnTo>
                  <a:lnTo>
                    <a:pt x="400" y="401"/>
                  </a:lnTo>
                  <a:lnTo>
                    <a:pt x="347" y="480"/>
                  </a:lnTo>
                  <a:lnTo>
                    <a:pt x="225" y="398"/>
                  </a:lnTo>
                  <a:lnTo>
                    <a:pt x="202" y="404"/>
                  </a:lnTo>
                  <a:lnTo>
                    <a:pt x="168" y="477"/>
                  </a:lnTo>
                  <a:lnTo>
                    <a:pt x="165" y="478"/>
                  </a:lnTo>
                  <a:lnTo>
                    <a:pt x="162" y="479"/>
                  </a:lnTo>
                  <a:lnTo>
                    <a:pt x="158" y="481"/>
                  </a:lnTo>
                  <a:lnTo>
                    <a:pt x="154" y="483"/>
                  </a:lnTo>
                  <a:lnTo>
                    <a:pt x="150" y="484"/>
                  </a:lnTo>
                  <a:lnTo>
                    <a:pt x="146" y="487"/>
                  </a:lnTo>
                  <a:lnTo>
                    <a:pt x="142" y="489"/>
                  </a:lnTo>
                  <a:lnTo>
                    <a:pt x="138" y="492"/>
                  </a:lnTo>
                  <a:lnTo>
                    <a:pt x="130" y="492"/>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1040" name="Freeform 16"/>
            <p:cNvSpPr>
              <a:spLocks/>
            </p:cNvSpPr>
            <p:nvPr/>
          </p:nvSpPr>
          <p:spPr bwMode="grayWhite">
            <a:xfrm>
              <a:off x="-3" y="3739"/>
              <a:ext cx="337" cy="355"/>
            </a:xfrm>
            <a:custGeom>
              <a:avLst/>
              <a:gdLst>
                <a:gd name="T0" fmla="*/ 315 w 337"/>
                <a:gd name="T1" fmla="*/ 160 h 355"/>
                <a:gd name="T2" fmla="*/ 280 w 337"/>
                <a:gd name="T3" fmla="*/ 168 h 355"/>
                <a:gd name="T4" fmla="*/ 247 w 337"/>
                <a:gd name="T5" fmla="*/ 179 h 355"/>
                <a:gd name="T6" fmla="*/ 232 w 337"/>
                <a:gd name="T7" fmla="*/ 209 h 355"/>
                <a:gd name="T8" fmla="*/ 240 w 337"/>
                <a:gd name="T9" fmla="*/ 243 h 355"/>
                <a:gd name="T10" fmla="*/ 243 w 337"/>
                <a:gd name="T11" fmla="*/ 275 h 355"/>
                <a:gd name="T12" fmla="*/ 227 w 337"/>
                <a:gd name="T13" fmla="*/ 291 h 355"/>
                <a:gd name="T14" fmla="*/ 202 w 337"/>
                <a:gd name="T15" fmla="*/ 300 h 355"/>
                <a:gd name="T16" fmla="*/ 175 w 337"/>
                <a:gd name="T17" fmla="*/ 303 h 355"/>
                <a:gd name="T18" fmla="*/ 149 w 337"/>
                <a:gd name="T19" fmla="*/ 303 h 355"/>
                <a:gd name="T20" fmla="*/ 142 w 337"/>
                <a:gd name="T21" fmla="*/ 276 h 355"/>
                <a:gd name="T22" fmla="*/ 149 w 337"/>
                <a:gd name="T23" fmla="*/ 243 h 355"/>
                <a:gd name="T24" fmla="*/ 139 w 337"/>
                <a:gd name="T25" fmla="*/ 220 h 355"/>
                <a:gd name="T26" fmla="*/ 121 w 337"/>
                <a:gd name="T27" fmla="*/ 210 h 355"/>
                <a:gd name="T28" fmla="*/ 99 w 337"/>
                <a:gd name="T29" fmla="*/ 206 h 355"/>
                <a:gd name="T30" fmla="*/ 75 w 337"/>
                <a:gd name="T31" fmla="*/ 207 h 355"/>
                <a:gd name="T32" fmla="*/ 51 w 337"/>
                <a:gd name="T33" fmla="*/ 216 h 355"/>
                <a:gd name="T34" fmla="*/ 34 w 337"/>
                <a:gd name="T35" fmla="*/ 234 h 355"/>
                <a:gd name="T36" fmla="*/ 32 w 337"/>
                <a:gd name="T37" fmla="*/ 260 h 355"/>
                <a:gd name="T38" fmla="*/ 43 w 337"/>
                <a:gd name="T39" fmla="*/ 284 h 355"/>
                <a:gd name="T40" fmla="*/ 50 w 337"/>
                <a:gd name="T41" fmla="*/ 309 h 355"/>
                <a:gd name="T42" fmla="*/ 41 w 337"/>
                <a:gd name="T43" fmla="*/ 333 h 355"/>
                <a:gd name="T44" fmla="*/ 25 w 337"/>
                <a:gd name="T45" fmla="*/ 345 h 355"/>
                <a:gd name="T46" fmla="*/ 7 w 337"/>
                <a:gd name="T47" fmla="*/ 353 h 355"/>
                <a:gd name="T48" fmla="*/ 14 w 337"/>
                <a:gd name="T49" fmla="*/ 34 h 355"/>
                <a:gd name="T50" fmla="*/ 16 w 337"/>
                <a:gd name="T51" fmla="*/ 51 h 355"/>
                <a:gd name="T52" fmla="*/ 13 w 337"/>
                <a:gd name="T53" fmla="*/ 68 h 355"/>
                <a:gd name="T54" fmla="*/ 9 w 337"/>
                <a:gd name="T55" fmla="*/ 87 h 355"/>
                <a:gd name="T56" fmla="*/ 12 w 337"/>
                <a:gd name="T57" fmla="*/ 107 h 355"/>
                <a:gd name="T58" fmla="*/ 33 w 337"/>
                <a:gd name="T59" fmla="*/ 126 h 355"/>
                <a:gd name="T60" fmla="*/ 61 w 337"/>
                <a:gd name="T61" fmla="*/ 127 h 355"/>
                <a:gd name="T62" fmla="*/ 81 w 337"/>
                <a:gd name="T63" fmla="*/ 124 h 355"/>
                <a:gd name="T64" fmla="*/ 103 w 337"/>
                <a:gd name="T65" fmla="*/ 121 h 355"/>
                <a:gd name="T66" fmla="*/ 122 w 337"/>
                <a:gd name="T67" fmla="*/ 110 h 355"/>
                <a:gd name="T68" fmla="*/ 135 w 337"/>
                <a:gd name="T69" fmla="*/ 91 h 355"/>
                <a:gd name="T70" fmla="*/ 134 w 337"/>
                <a:gd name="T71" fmla="*/ 71 h 355"/>
                <a:gd name="T72" fmla="*/ 126 w 337"/>
                <a:gd name="T73" fmla="*/ 52 h 355"/>
                <a:gd name="T74" fmla="*/ 118 w 337"/>
                <a:gd name="T75" fmla="*/ 33 h 355"/>
                <a:gd name="T76" fmla="*/ 122 w 337"/>
                <a:gd name="T77" fmla="*/ 13 h 355"/>
                <a:gd name="T78" fmla="*/ 140 w 337"/>
                <a:gd name="T79" fmla="*/ 6 h 355"/>
                <a:gd name="T80" fmla="*/ 163 w 337"/>
                <a:gd name="T81" fmla="*/ 1 h 355"/>
                <a:gd name="T82" fmla="*/ 186 w 337"/>
                <a:gd name="T83" fmla="*/ 1 h 355"/>
                <a:gd name="T84" fmla="*/ 202 w 337"/>
                <a:gd name="T85" fmla="*/ 8 h 355"/>
                <a:gd name="T86" fmla="*/ 207 w 337"/>
                <a:gd name="T87" fmla="*/ 41 h 355"/>
                <a:gd name="T88" fmla="*/ 219 w 337"/>
                <a:gd name="T89" fmla="*/ 68 h 355"/>
                <a:gd name="T90" fmla="*/ 241 w 337"/>
                <a:gd name="T91" fmla="*/ 82 h 355"/>
                <a:gd name="T92" fmla="*/ 267 w 337"/>
                <a:gd name="T93" fmla="*/ 78 h 355"/>
                <a:gd name="T94" fmla="*/ 292 w 337"/>
                <a:gd name="T95" fmla="*/ 64 h 355"/>
                <a:gd name="T96" fmla="*/ 316 w 337"/>
                <a:gd name="T97" fmla="*/ 67 h 355"/>
                <a:gd name="T98" fmla="*/ 323 w 337"/>
                <a:gd name="T99" fmla="*/ 85 h 355"/>
                <a:gd name="T100" fmla="*/ 329 w 337"/>
                <a:gd name="T101" fmla="*/ 105 h 355"/>
                <a:gd name="T102" fmla="*/ 334 w 337"/>
                <a:gd name="T103" fmla="*/ 126 h 355"/>
                <a:gd name="T104" fmla="*/ 335 w 337"/>
                <a:gd name="T105" fmla="*/ 147 h 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37" h="355">
                  <a:moveTo>
                    <a:pt x="335" y="147"/>
                  </a:moveTo>
                  <a:lnTo>
                    <a:pt x="329" y="153"/>
                  </a:lnTo>
                  <a:lnTo>
                    <a:pt x="323" y="158"/>
                  </a:lnTo>
                  <a:lnTo>
                    <a:pt x="315" y="160"/>
                  </a:lnTo>
                  <a:lnTo>
                    <a:pt x="306" y="163"/>
                  </a:lnTo>
                  <a:lnTo>
                    <a:pt x="297" y="165"/>
                  </a:lnTo>
                  <a:lnTo>
                    <a:pt x="288" y="167"/>
                  </a:lnTo>
                  <a:lnTo>
                    <a:pt x="280" y="168"/>
                  </a:lnTo>
                  <a:lnTo>
                    <a:pt x="270" y="170"/>
                  </a:lnTo>
                  <a:lnTo>
                    <a:pt x="261" y="172"/>
                  </a:lnTo>
                  <a:lnTo>
                    <a:pt x="254" y="175"/>
                  </a:lnTo>
                  <a:lnTo>
                    <a:pt x="247" y="179"/>
                  </a:lnTo>
                  <a:lnTo>
                    <a:pt x="242" y="183"/>
                  </a:lnTo>
                  <a:lnTo>
                    <a:pt x="237" y="191"/>
                  </a:lnTo>
                  <a:lnTo>
                    <a:pt x="233" y="199"/>
                  </a:lnTo>
                  <a:lnTo>
                    <a:pt x="232" y="209"/>
                  </a:lnTo>
                  <a:lnTo>
                    <a:pt x="233" y="222"/>
                  </a:lnTo>
                  <a:lnTo>
                    <a:pt x="236" y="229"/>
                  </a:lnTo>
                  <a:lnTo>
                    <a:pt x="239" y="237"/>
                  </a:lnTo>
                  <a:lnTo>
                    <a:pt x="240" y="243"/>
                  </a:lnTo>
                  <a:lnTo>
                    <a:pt x="242" y="252"/>
                  </a:lnTo>
                  <a:lnTo>
                    <a:pt x="242" y="259"/>
                  </a:lnTo>
                  <a:lnTo>
                    <a:pt x="243" y="266"/>
                  </a:lnTo>
                  <a:lnTo>
                    <a:pt x="243" y="275"/>
                  </a:lnTo>
                  <a:lnTo>
                    <a:pt x="243" y="283"/>
                  </a:lnTo>
                  <a:lnTo>
                    <a:pt x="237" y="286"/>
                  </a:lnTo>
                  <a:lnTo>
                    <a:pt x="232" y="289"/>
                  </a:lnTo>
                  <a:lnTo>
                    <a:pt x="227" y="291"/>
                  </a:lnTo>
                  <a:lnTo>
                    <a:pt x="221" y="293"/>
                  </a:lnTo>
                  <a:lnTo>
                    <a:pt x="216" y="294"/>
                  </a:lnTo>
                  <a:lnTo>
                    <a:pt x="209" y="297"/>
                  </a:lnTo>
                  <a:lnTo>
                    <a:pt x="202" y="300"/>
                  </a:lnTo>
                  <a:lnTo>
                    <a:pt x="195" y="300"/>
                  </a:lnTo>
                  <a:lnTo>
                    <a:pt x="189" y="302"/>
                  </a:lnTo>
                  <a:lnTo>
                    <a:pt x="182" y="303"/>
                  </a:lnTo>
                  <a:lnTo>
                    <a:pt x="175" y="303"/>
                  </a:lnTo>
                  <a:lnTo>
                    <a:pt x="169" y="303"/>
                  </a:lnTo>
                  <a:lnTo>
                    <a:pt x="162" y="303"/>
                  </a:lnTo>
                  <a:lnTo>
                    <a:pt x="155" y="303"/>
                  </a:lnTo>
                  <a:lnTo>
                    <a:pt x="149" y="303"/>
                  </a:lnTo>
                  <a:lnTo>
                    <a:pt x="143" y="299"/>
                  </a:lnTo>
                  <a:lnTo>
                    <a:pt x="140" y="293"/>
                  </a:lnTo>
                  <a:lnTo>
                    <a:pt x="140" y="285"/>
                  </a:lnTo>
                  <a:lnTo>
                    <a:pt x="142" y="276"/>
                  </a:lnTo>
                  <a:lnTo>
                    <a:pt x="144" y="268"/>
                  </a:lnTo>
                  <a:lnTo>
                    <a:pt x="147" y="260"/>
                  </a:lnTo>
                  <a:lnTo>
                    <a:pt x="149" y="252"/>
                  </a:lnTo>
                  <a:lnTo>
                    <a:pt x="149" y="243"/>
                  </a:lnTo>
                  <a:lnTo>
                    <a:pt x="149" y="235"/>
                  </a:lnTo>
                  <a:lnTo>
                    <a:pt x="146" y="229"/>
                  </a:lnTo>
                  <a:lnTo>
                    <a:pt x="143" y="224"/>
                  </a:lnTo>
                  <a:lnTo>
                    <a:pt x="139" y="220"/>
                  </a:lnTo>
                  <a:lnTo>
                    <a:pt x="136" y="217"/>
                  </a:lnTo>
                  <a:lnTo>
                    <a:pt x="130" y="214"/>
                  </a:lnTo>
                  <a:lnTo>
                    <a:pt x="126" y="211"/>
                  </a:lnTo>
                  <a:lnTo>
                    <a:pt x="121" y="210"/>
                  </a:lnTo>
                  <a:lnTo>
                    <a:pt x="116" y="209"/>
                  </a:lnTo>
                  <a:lnTo>
                    <a:pt x="110" y="208"/>
                  </a:lnTo>
                  <a:lnTo>
                    <a:pt x="105" y="208"/>
                  </a:lnTo>
                  <a:lnTo>
                    <a:pt x="99" y="206"/>
                  </a:lnTo>
                  <a:lnTo>
                    <a:pt x="93" y="206"/>
                  </a:lnTo>
                  <a:lnTo>
                    <a:pt x="87" y="207"/>
                  </a:lnTo>
                  <a:lnTo>
                    <a:pt x="81" y="206"/>
                  </a:lnTo>
                  <a:lnTo>
                    <a:pt x="75" y="207"/>
                  </a:lnTo>
                  <a:lnTo>
                    <a:pt x="70" y="207"/>
                  </a:lnTo>
                  <a:lnTo>
                    <a:pt x="62" y="209"/>
                  </a:lnTo>
                  <a:lnTo>
                    <a:pt x="56" y="212"/>
                  </a:lnTo>
                  <a:lnTo>
                    <a:pt x="51" y="216"/>
                  </a:lnTo>
                  <a:lnTo>
                    <a:pt x="46" y="219"/>
                  </a:lnTo>
                  <a:lnTo>
                    <a:pt x="41" y="224"/>
                  </a:lnTo>
                  <a:lnTo>
                    <a:pt x="37" y="229"/>
                  </a:lnTo>
                  <a:lnTo>
                    <a:pt x="34" y="234"/>
                  </a:lnTo>
                  <a:lnTo>
                    <a:pt x="29" y="241"/>
                  </a:lnTo>
                  <a:lnTo>
                    <a:pt x="30" y="248"/>
                  </a:lnTo>
                  <a:lnTo>
                    <a:pt x="31" y="253"/>
                  </a:lnTo>
                  <a:lnTo>
                    <a:pt x="32" y="260"/>
                  </a:lnTo>
                  <a:lnTo>
                    <a:pt x="35" y="266"/>
                  </a:lnTo>
                  <a:lnTo>
                    <a:pt x="37" y="272"/>
                  </a:lnTo>
                  <a:lnTo>
                    <a:pt x="42" y="279"/>
                  </a:lnTo>
                  <a:lnTo>
                    <a:pt x="43" y="284"/>
                  </a:lnTo>
                  <a:lnTo>
                    <a:pt x="45" y="289"/>
                  </a:lnTo>
                  <a:lnTo>
                    <a:pt x="49" y="296"/>
                  </a:lnTo>
                  <a:lnTo>
                    <a:pt x="50" y="303"/>
                  </a:lnTo>
                  <a:lnTo>
                    <a:pt x="50" y="309"/>
                  </a:lnTo>
                  <a:lnTo>
                    <a:pt x="50" y="316"/>
                  </a:lnTo>
                  <a:lnTo>
                    <a:pt x="49" y="321"/>
                  </a:lnTo>
                  <a:lnTo>
                    <a:pt x="47" y="326"/>
                  </a:lnTo>
                  <a:lnTo>
                    <a:pt x="41" y="333"/>
                  </a:lnTo>
                  <a:lnTo>
                    <a:pt x="35" y="339"/>
                  </a:lnTo>
                  <a:lnTo>
                    <a:pt x="32" y="341"/>
                  </a:lnTo>
                  <a:lnTo>
                    <a:pt x="30" y="343"/>
                  </a:lnTo>
                  <a:lnTo>
                    <a:pt x="25" y="345"/>
                  </a:lnTo>
                  <a:lnTo>
                    <a:pt x="21" y="348"/>
                  </a:lnTo>
                  <a:lnTo>
                    <a:pt x="17" y="349"/>
                  </a:lnTo>
                  <a:lnTo>
                    <a:pt x="12" y="350"/>
                  </a:lnTo>
                  <a:lnTo>
                    <a:pt x="7" y="353"/>
                  </a:lnTo>
                  <a:lnTo>
                    <a:pt x="0" y="354"/>
                  </a:lnTo>
                  <a:lnTo>
                    <a:pt x="0" y="19"/>
                  </a:lnTo>
                  <a:lnTo>
                    <a:pt x="12" y="31"/>
                  </a:lnTo>
                  <a:lnTo>
                    <a:pt x="14" y="34"/>
                  </a:lnTo>
                  <a:lnTo>
                    <a:pt x="16" y="39"/>
                  </a:lnTo>
                  <a:lnTo>
                    <a:pt x="18" y="43"/>
                  </a:lnTo>
                  <a:lnTo>
                    <a:pt x="17" y="47"/>
                  </a:lnTo>
                  <a:lnTo>
                    <a:pt x="16" y="51"/>
                  </a:lnTo>
                  <a:lnTo>
                    <a:pt x="16" y="56"/>
                  </a:lnTo>
                  <a:lnTo>
                    <a:pt x="16" y="60"/>
                  </a:lnTo>
                  <a:lnTo>
                    <a:pt x="14" y="64"/>
                  </a:lnTo>
                  <a:lnTo>
                    <a:pt x="13" y="68"/>
                  </a:lnTo>
                  <a:lnTo>
                    <a:pt x="12" y="73"/>
                  </a:lnTo>
                  <a:lnTo>
                    <a:pt x="11" y="78"/>
                  </a:lnTo>
                  <a:lnTo>
                    <a:pt x="10" y="82"/>
                  </a:lnTo>
                  <a:lnTo>
                    <a:pt x="9" y="87"/>
                  </a:lnTo>
                  <a:lnTo>
                    <a:pt x="9" y="92"/>
                  </a:lnTo>
                  <a:lnTo>
                    <a:pt x="8" y="97"/>
                  </a:lnTo>
                  <a:lnTo>
                    <a:pt x="9" y="102"/>
                  </a:lnTo>
                  <a:lnTo>
                    <a:pt x="12" y="107"/>
                  </a:lnTo>
                  <a:lnTo>
                    <a:pt x="16" y="112"/>
                  </a:lnTo>
                  <a:lnTo>
                    <a:pt x="19" y="118"/>
                  </a:lnTo>
                  <a:lnTo>
                    <a:pt x="27" y="122"/>
                  </a:lnTo>
                  <a:lnTo>
                    <a:pt x="33" y="126"/>
                  </a:lnTo>
                  <a:lnTo>
                    <a:pt x="40" y="128"/>
                  </a:lnTo>
                  <a:lnTo>
                    <a:pt x="48" y="128"/>
                  </a:lnTo>
                  <a:lnTo>
                    <a:pt x="56" y="129"/>
                  </a:lnTo>
                  <a:lnTo>
                    <a:pt x="61" y="127"/>
                  </a:lnTo>
                  <a:lnTo>
                    <a:pt x="65" y="127"/>
                  </a:lnTo>
                  <a:lnTo>
                    <a:pt x="70" y="126"/>
                  </a:lnTo>
                  <a:lnTo>
                    <a:pt x="76" y="126"/>
                  </a:lnTo>
                  <a:lnTo>
                    <a:pt x="81" y="124"/>
                  </a:lnTo>
                  <a:lnTo>
                    <a:pt x="87" y="124"/>
                  </a:lnTo>
                  <a:lnTo>
                    <a:pt x="92" y="123"/>
                  </a:lnTo>
                  <a:lnTo>
                    <a:pt x="98" y="121"/>
                  </a:lnTo>
                  <a:lnTo>
                    <a:pt x="103" y="121"/>
                  </a:lnTo>
                  <a:lnTo>
                    <a:pt x="107" y="119"/>
                  </a:lnTo>
                  <a:lnTo>
                    <a:pt x="112" y="116"/>
                  </a:lnTo>
                  <a:lnTo>
                    <a:pt x="117" y="114"/>
                  </a:lnTo>
                  <a:lnTo>
                    <a:pt x="122" y="110"/>
                  </a:lnTo>
                  <a:lnTo>
                    <a:pt x="125" y="106"/>
                  </a:lnTo>
                  <a:lnTo>
                    <a:pt x="128" y="101"/>
                  </a:lnTo>
                  <a:lnTo>
                    <a:pt x="131" y="96"/>
                  </a:lnTo>
                  <a:lnTo>
                    <a:pt x="135" y="91"/>
                  </a:lnTo>
                  <a:lnTo>
                    <a:pt x="136" y="85"/>
                  </a:lnTo>
                  <a:lnTo>
                    <a:pt x="136" y="81"/>
                  </a:lnTo>
                  <a:lnTo>
                    <a:pt x="136" y="76"/>
                  </a:lnTo>
                  <a:lnTo>
                    <a:pt x="134" y="71"/>
                  </a:lnTo>
                  <a:lnTo>
                    <a:pt x="133" y="67"/>
                  </a:lnTo>
                  <a:lnTo>
                    <a:pt x="131" y="62"/>
                  </a:lnTo>
                  <a:lnTo>
                    <a:pt x="128" y="56"/>
                  </a:lnTo>
                  <a:lnTo>
                    <a:pt x="126" y="52"/>
                  </a:lnTo>
                  <a:lnTo>
                    <a:pt x="124" y="47"/>
                  </a:lnTo>
                  <a:lnTo>
                    <a:pt x="122" y="43"/>
                  </a:lnTo>
                  <a:lnTo>
                    <a:pt x="119" y="38"/>
                  </a:lnTo>
                  <a:lnTo>
                    <a:pt x="118" y="33"/>
                  </a:lnTo>
                  <a:lnTo>
                    <a:pt x="118" y="28"/>
                  </a:lnTo>
                  <a:lnTo>
                    <a:pt x="118" y="22"/>
                  </a:lnTo>
                  <a:lnTo>
                    <a:pt x="118" y="18"/>
                  </a:lnTo>
                  <a:lnTo>
                    <a:pt x="122" y="13"/>
                  </a:lnTo>
                  <a:lnTo>
                    <a:pt x="127" y="11"/>
                  </a:lnTo>
                  <a:lnTo>
                    <a:pt x="130" y="9"/>
                  </a:lnTo>
                  <a:lnTo>
                    <a:pt x="136" y="8"/>
                  </a:lnTo>
                  <a:lnTo>
                    <a:pt x="140" y="6"/>
                  </a:lnTo>
                  <a:lnTo>
                    <a:pt x="145" y="4"/>
                  </a:lnTo>
                  <a:lnTo>
                    <a:pt x="151" y="3"/>
                  </a:lnTo>
                  <a:lnTo>
                    <a:pt x="156" y="4"/>
                  </a:lnTo>
                  <a:lnTo>
                    <a:pt x="163" y="1"/>
                  </a:lnTo>
                  <a:lnTo>
                    <a:pt x="169" y="2"/>
                  </a:lnTo>
                  <a:lnTo>
                    <a:pt x="174" y="1"/>
                  </a:lnTo>
                  <a:lnTo>
                    <a:pt x="180" y="2"/>
                  </a:lnTo>
                  <a:lnTo>
                    <a:pt x="186" y="1"/>
                  </a:lnTo>
                  <a:lnTo>
                    <a:pt x="192" y="0"/>
                  </a:lnTo>
                  <a:lnTo>
                    <a:pt x="198" y="0"/>
                  </a:lnTo>
                  <a:lnTo>
                    <a:pt x="203" y="0"/>
                  </a:lnTo>
                  <a:lnTo>
                    <a:pt x="202" y="8"/>
                  </a:lnTo>
                  <a:lnTo>
                    <a:pt x="203" y="15"/>
                  </a:lnTo>
                  <a:lnTo>
                    <a:pt x="204" y="24"/>
                  </a:lnTo>
                  <a:lnTo>
                    <a:pt x="205" y="33"/>
                  </a:lnTo>
                  <a:lnTo>
                    <a:pt x="207" y="41"/>
                  </a:lnTo>
                  <a:lnTo>
                    <a:pt x="211" y="49"/>
                  </a:lnTo>
                  <a:lnTo>
                    <a:pt x="212" y="57"/>
                  </a:lnTo>
                  <a:lnTo>
                    <a:pt x="217" y="65"/>
                  </a:lnTo>
                  <a:lnTo>
                    <a:pt x="219" y="68"/>
                  </a:lnTo>
                  <a:lnTo>
                    <a:pt x="224" y="72"/>
                  </a:lnTo>
                  <a:lnTo>
                    <a:pt x="228" y="76"/>
                  </a:lnTo>
                  <a:lnTo>
                    <a:pt x="234" y="79"/>
                  </a:lnTo>
                  <a:lnTo>
                    <a:pt x="241" y="82"/>
                  </a:lnTo>
                  <a:lnTo>
                    <a:pt x="248" y="82"/>
                  </a:lnTo>
                  <a:lnTo>
                    <a:pt x="254" y="83"/>
                  </a:lnTo>
                  <a:lnTo>
                    <a:pt x="261" y="80"/>
                  </a:lnTo>
                  <a:lnTo>
                    <a:pt x="267" y="78"/>
                  </a:lnTo>
                  <a:lnTo>
                    <a:pt x="273" y="74"/>
                  </a:lnTo>
                  <a:lnTo>
                    <a:pt x="280" y="71"/>
                  </a:lnTo>
                  <a:lnTo>
                    <a:pt x="286" y="67"/>
                  </a:lnTo>
                  <a:lnTo>
                    <a:pt x="292" y="64"/>
                  </a:lnTo>
                  <a:lnTo>
                    <a:pt x="298" y="61"/>
                  </a:lnTo>
                  <a:lnTo>
                    <a:pt x="305" y="62"/>
                  </a:lnTo>
                  <a:lnTo>
                    <a:pt x="313" y="63"/>
                  </a:lnTo>
                  <a:lnTo>
                    <a:pt x="316" y="67"/>
                  </a:lnTo>
                  <a:lnTo>
                    <a:pt x="318" y="71"/>
                  </a:lnTo>
                  <a:lnTo>
                    <a:pt x="320" y="74"/>
                  </a:lnTo>
                  <a:lnTo>
                    <a:pt x="322" y="80"/>
                  </a:lnTo>
                  <a:lnTo>
                    <a:pt x="323" y="85"/>
                  </a:lnTo>
                  <a:lnTo>
                    <a:pt x="326" y="90"/>
                  </a:lnTo>
                  <a:lnTo>
                    <a:pt x="329" y="94"/>
                  </a:lnTo>
                  <a:lnTo>
                    <a:pt x="328" y="100"/>
                  </a:lnTo>
                  <a:lnTo>
                    <a:pt x="329" y="105"/>
                  </a:lnTo>
                  <a:lnTo>
                    <a:pt x="331" y="110"/>
                  </a:lnTo>
                  <a:lnTo>
                    <a:pt x="332" y="115"/>
                  </a:lnTo>
                  <a:lnTo>
                    <a:pt x="333" y="121"/>
                  </a:lnTo>
                  <a:lnTo>
                    <a:pt x="334" y="126"/>
                  </a:lnTo>
                  <a:lnTo>
                    <a:pt x="334" y="131"/>
                  </a:lnTo>
                  <a:lnTo>
                    <a:pt x="335" y="137"/>
                  </a:lnTo>
                  <a:lnTo>
                    <a:pt x="336" y="142"/>
                  </a:lnTo>
                  <a:lnTo>
                    <a:pt x="335" y="147"/>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sp>
          <p:nvSpPr>
            <p:cNvPr id="1041" name="Freeform 17"/>
            <p:cNvSpPr>
              <a:spLocks/>
            </p:cNvSpPr>
            <p:nvPr/>
          </p:nvSpPr>
          <p:spPr bwMode="grayWhite">
            <a:xfrm>
              <a:off x="165" y="3976"/>
              <a:ext cx="426" cy="341"/>
            </a:xfrm>
            <a:custGeom>
              <a:avLst/>
              <a:gdLst>
                <a:gd name="T0" fmla="*/ 131 w 426"/>
                <a:gd name="T1" fmla="*/ 340 h 341"/>
                <a:gd name="T2" fmla="*/ 132 w 426"/>
                <a:gd name="T3" fmla="*/ 311 h 341"/>
                <a:gd name="T4" fmla="*/ 128 w 426"/>
                <a:gd name="T5" fmla="*/ 290 h 341"/>
                <a:gd name="T6" fmla="*/ 100 w 426"/>
                <a:gd name="T7" fmla="*/ 265 h 341"/>
                <a:gd name="T8" fmla="*/ 37 w 426"/>
                <a:gd name="T9" fmla="*/ 249 h 341"/>
                <a:gd name="T10" fmla="*/ 2 w 426"/>
                <a:gd name="T11" fmla="*/ 210 h 341"/>
                <a:gd name="T12" fmla="*/ 0 w 426"/>
                <a:gd name="T13" fmla="*/ 174 h 341"/>
                <a:gd name="T14" fmla="*/ 10 w 426"/>
                <a:gd name="T15" fmla="*/ 150 h 341"/>
                <a:gd name="T16" fmla="*/ 32 w 426"/>
                <a:gd name="T17" fmla="*/ 135 h 341"/>
                <a:gd name="T18" fmla="*/ 48 w 426"/>
                <a:gd name="T19" fmla="*/ 136 h 341"/>
                <a:gd name="T20" fmla="*/ 82 w 426"/>
                <a:gd name="T21" fmla="*/ 142 h 341"/>
                <a:gd name="T22" fmla="*/ 98 w 426"/>
                <a:gd name="T23" fmla="*/ 145 h 341"/>
                <a:gd name="T24" fmla="*/ 123 w 426"/>
                <a:gd name="T25" fmla="*/ 146 h 341"/>
                <a:gd name="T26" fmla="*/ 154 w 426"/>
                <a:gd name="T27" fmla="*/ 136 h 341"/>
                <a:gd name="T28" fmla="*/ 172 w 426"/>
                <a:gd name="T29" fmla="*/ 117 h 341"/>
                <a:gd name="T30" fmla="*/ 181 w 426"/>
                <a:gd name="T31" fmla="*/ 103 h 341"/>
                <a:gd name="T32" fmla="*/ 185 w 426"/>
                <a:gd name="T33" fmla="*/ 91 h 341"/>
                <a:gd name="T34" fmla="*/ 181 w 426"/>
                <a:gd name="T35" fmla="*/ 75 h 341"/>
                <a:gd name="T36" fmla="*/ 178 w 426"/>
                <a:gd name="T37" fmla="*/ 57 h 341"/>
                <a:gd name="T38" fmla="*/ 175 w 426"/>
                <a:gd name="T39" fmla="*/ 41 h 341"/>
                <a:gd name="T40" fmla="*/ 177 w 426"/>
                <a:gd name="T41" fmla="*/ 23 h 341"/>
                <a:gd name="T42" fmla="*/ 185 w 426"/>
                <a:gd name="T43" fmla="*/ 4 h 341"/>
                <a:gd name="T44" fmla="*/ 201 w 426"/>
                <a:gd name="T45" fmla="*/ 0 h 341"/>
                <a:gd name="T46" fmla="*/ 220 w 426"/>
                <a:gd name="T47" fmla="*/ 0 h 341"/>
                <a:gd name="T48" fmla="*/ 240 w 426"/>
                <a:gd name="T49" fmla="*/ 4 h 341"/>
                <a:gd name="T50" fmla="*/ 246 w 426"/>
                <a:gd name="T51" fmla="*/ 7 h 341"/>
                <a:gd name="T52" fmla="*/ 265 w 426"/>
                <a:gd name="T53" fmla="*/ 16 h 341"/>
                <a:gd name="T54" fmla="*/ 275 w 426"/>
                <a:gd name="T55" fmla="*/ 25 h 341"/>
                <a:gd name="T56" fmla="*/ 284 w 426"/>
                <a:gd name="T57" fmla="*/ 37 h 341"/>
                <a:gd name="T58" fmla="*/ 287 w 426"/>
                <a:gd name="T59" fmla="*/ 58 h 341"/>
                <a:gd name="T60" fmla="*/ 280 w 426"/>
                <a:gd name="T61" fmla="*/ 80 h 341"/>
                <a:gd name="T62" fmla="*/ 269 w 426"/>
                <a:gd name="T63" fmla="*/ 101 h 341"/>
                <a:gd name="T64" fmla="*/ 261 w 426"/>
                <a:gd name="T65" fmla="*/ 132 h 341"/>
                <a:gd name="T66" fmla="*/ 271 w 426"/>
                <a:gd name="T67" fmla="*/ 157 h 341"/>
                <a:gd name="T68" fmla="*/ 286 w 426"/>
                <a:gd name="T69" fmla="*/ 171 h 341"/>
                <a:gd name="T70" fmla="*/ 305 w 426"/>
                <a:gd name="T71" fmla="*/ 181 h 341"/>
                <a:gd name="T72" fmla="*/ 326 w 426"/>
                <a:gd name="T73" fmla="*/ 185 h 341"/>
                <a:gd name="T74" fmla="*/ 337 w 426"/>
                <a:gd name="T75" fmla="*/ 186 h 341"/>
                <a:gd name="T76" fmla="*/ 360 w 426"/>
                <a:gd name="T77" fmla="*/ 188 h 341"/>
                <a:gd name="T78" fmla="*/ 395 w 426"/>
                <a:gd name="T79" fmla="*/ 190 h 341"/>
                <a:gd name="T80" fmla="*/ 417 w 426"/>
                <a:gd name="T81" fmla="*/ 208 h 341"/>
                <a:gd name="T82" fmla="*/ 425 w 426"/>
                <a:gd name="T83" fmla="*/ 246 h 341"/>
                <a:gd name="T84" fmla="*/ 412 w 426"/>
                <a:gd name="T85" fmla="*/ 300 h 341"/>
                <a:gd name="T86" fmla="*/ 400 w 426"/>
                <a:gd name="T87" fmla="*/ 329 h 341"/>
                <a:gd name="T88" fmla="*/ 393 w 426"/>
                <a:gd name="T89" fmla="*/ 334 h 341"/>
                <a:gd name="T90" fmla="*/ 377 w 426"/>
                <a:gd name="T91" fmla="*/ 339 h 341"/>
                <a:gd name="T92" fmla="*/ 362 w 426"/>
                <a:gd name="T93" fmla="*/ 338 h 341"/>
                <a:gd name="T94" fmla="*/ 338 w 426"/>
                <a:gd name="T95" fmla="*/ 331 h 341"/>
                <a:gd name="T96" fmla="*/ 329 w 426"/>
                <a:gd name="T97" fmla="*/ 327 h 341"/>
                <a:gd name="T98" fmla="*/ 313 w 426"/>
                <a:gd name="T99" fmla="*/ 322 h 341"/>
                <a:gd name="T100" fmla="*/ 297 w 426"/>
                <a:gd name="T101" fmla="*/ 317 h 341"/>
                <a:gd name="T102" fmla="*/ 280 w 426"/>
                <a:gd name="T103" fmla="*/ 315 h 341"/>
                <a:gd name="T104" fmla="*/ 260 w 426"/>
                <a:gd name="T105" fmla="*/ 324 h 341"/>
                <a:gd name="T106" fmla="*/ 246 w 426"/>
                <a:gd name="T107" fmla="*/ 340 h 341"/>
                <a:gd name="T108" fmla="*/ 131 w 426"/>
                <a:gd name="T109" fmla="*/ 340 h 3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26" h="341">
                  <a:moveTo>
                    <a:pt x="131" y="340"/>
                  </a:moveTo>
                  <a:lnTo>
                    <a:pt x="132" y="311"/>
                  </a:lnTo>
                  <a:lnTo>
                    <a:pt x="128" y="290"/>
                  </a:lnTo>
                  <a:lnTo>
                    <a:pt x="100" y="265"/>
                  </a:lnTo>
                  <a:lnTo>
                    <a:pt x="37" y="249"/>
                  </a:lnTo>
                  <a:lnTo>
                    <a:pt x="2" y="210"/>
                  </a:lnTo>
                  <a:lnTo>
                    <a:pt x="0" y="174"/>
                  </a:lnTo>
                  <a:lnTo>
                    <a:pt x="10" y="150"/>
                  </a:lnTo>
                  <a:lnTo>
                    <a:pt x="32" y="135"/>
                  </a:lnTo>
                  <a:lnTo>
                    <a:pt x="48" y="136"/>
                  </a:lnTo>
                  <a:lnTo>
                    <a:pt x="82" y="142"/>
                  </a:lnTo>
                  <a:lnTo>
                    <a:pt x="98" y="145"/>
                  </a:lnTo>
                  <a:lnTo>
                    <a:pt x="123" y="146"/>
                  </a:lnTo>
                  <a:lnTo>
                    <a:pt x="154" y="136"/>
                  </a:lnTo>
                  <a:lnTo>
                    <a:pt x="172" y="117"/>
                  </a:lnTo>
                  <a:lnTo>
                    <a:pt x="181" y="103"/>
                  </a:lnTo>
                  <a:lnTo>
                    <a:pt x="185" y="91"/>
                  </a:lnTo>
                  <a:lnTo>
                    <a:pt x="181" y="75"/>
                  </a:lnTo>
                  <a:lnTo>
                    <a:pt x="178" y="57"/>
                  </a:lnTo>
                  <a:lnTo>
                    <a:pt x="175" y="41"/>
                  </a:lnTo>
                  <a:lnTo>
                    <a:pt x="177" y="23"/>
                  </a:lnTo>
                  <a:lnTo>
                    <a:pt x="185" y="4"/>
                  </a:lnTo>
                  <a:lnTo>
                    <a:pt x="201" y="0"/>
                  </a:lnTo>
                  <a:lnTo>
                    <a:pt x="220" y="0"/>
                  </a:lnTo>
                  <a:lnTo>
                    <a:pt x="240" y="4"/>
                  </a:lnTo>
                  <a:lnTo>
                    <a:pt x="246" y="7"/>
                  </a:lnTo>
                  <a:lnTo>
                    <a:pt x="265" y="16"/>
                  </a:lnTo>
                  <a:lnTo>
                    <a:pt x="275" y="25"/>
                  </a:lnTo>
                  <a:lnTo>
                    <a:pt x="284" y="37"/>
                  </a:lnTo>
                  <a:lnTo>
                    <a:pt x="287" y="58"/>
                  </a:lnTo>
                  <a:lnTo>
                    <a:pt x="280" y="80"/>
                  </a:lnTo>
                  <a:lnTo>
                    <a:pt x="269" y="101"/>
                  </a:lnTo>
                  <a:lnTo>
                    <a:pt x="261" y="132"/>
                  </a:lnTo>
                  <a:lnTo>
                    <a:pt x="271" y="157"/>
                  </a:lnTo>
                  <a:lnTo>
                    <a:pt x="286" y="171"/>
                  </a:lnTo>
                  <a:lnTo>
                    <a:pt x="305" y="181"/>
                  </a:lnTo>
                  <a:lnTo>
                    <a:pt x="326" y="185"/>
                  </a:lnTo>
                  <a:lnTo>
                    <a:pt x="337" y="186"/>
                  </a:lnTo>
                  <a:lnTo>
                    <a:pt x="360" y="188"/>
                  </a:lnTo>
                  <a:lnTo>
                    <a:pt x="395" y="190"/>
                  </a:lnTo>
                  <a:lnTo>
                    <a:pt x="417" y="208"/>
                  </a:lnTo>
                  <a:lnTo>
                    <a:pt x="425" y="246"/>
                  </a:lnTo>
                  <a:lnTo>
                    <a:pt x="412" y="300"/>
                  </a:lnTo>
                  <a:lnTo>
                    <a:pt x="400" y="329"/>
                  </a:lnTo>
                  <a:lnTo>
                    <a:pt x="393" y="334"/>
                  </a:lnTo>
                  <a:lnTo>
                    <a:pt x="377" y="339"/>
                  </a:lnTo>
                  <a:lnTo>
                    <a:pt x="362" y="338"/>
                  </a:lnTo>
                  <a:lnTo>
                    <a:pt x="338" y="331"/>
                  </a:lnTo>
                  <a:lnTo>
                    <a:pt x="329" y="327"/>
                  </a:lnTo>
                  <a:lnTo>
                    <a:pt x="313" y="322"/>
                  </a:lnTo>
                  <a:lnTo>
                    <a:pt x="297" y="317"/>
                  </a:lnTo>
                  <a:lnTo>
                    <a:pt x="280" y="315"/>
                  </a:lnTo>
                  <a:lnTo>
                    <a:pt x="260" y="324"/>
                  </a:lnTo>
                  <a:lnTo>
                    <a:pt x="246" y="340"/>
                  </a:lnTo>
                  <a:lnTo>
                    <a:pt x="131" y="340"/>
                  </a:lnTo>
                </a:path>
              </a:pathLst>
            </a:custGeom>
            <a:solidFill>
              <a:schemeClr val="bg1"/>
            </a:soli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cap="rnd">
                  <a:solidFill>
                    <a:schemeClr val="tx1"/>
                  </a:solidFill>
                  <a:round/>
                  <a:headEnd/>
                  <a:tailEnd/>
                </a14:hiddenLine>
              </a:ext>
            </a:extLst>
          </p:spPr>
          <p:txBody>
            <a:bodyPr/>
            <a:lstStyle/>
            <a:p>
              <a:endParaRPr lang="en-US"/>
            </a:p>
          </p:txBody>
        </p:sp>
      </p:grpSp>
      <p:sp>
        <p:nvSpPr>
          <p:cNvPr id="1043" name="Rectangle 19"/>
          <p:cNvSpPr>
            <a:spLocks noGrp="1" noChangeArrowheads="1"/>
          </p:cNvSpPr>
          <p:nvPr>
            <p:ph type="title"/>
          </p:nvPr>
        </p:nvSpPr>
        <p:spPr bwMode="auto">
          <a:xfrm>
            <a:off x="12700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ctr" anchorCtr="0" compatLnSpc="1">
            <a:prstTxWarp prst="textNoShape">
              <a:avLst/>
            </a:prstTxWarp>
          </a:bodyPr>
          <a:lstStyle/>
          <a:p>
            <a:pPr lvl="0"/>
            <a:r>
              <a:rPr lang="en-US" smtClean="0"/>
              <a:t>Click to edit Master title style</a:t>
            </a:r>
            <a:endParaRPr lang="en-US" dirty="0" smtClean="0"/>
          </a:p>
        </p:txBody>
      </p:sp>
      <p:sp>
        <p:nvSpPr>
          <p:cNvPr id="1044" name="Rectangle 20"/>
          <p:cNvSpPr>
            <a:spLocks noGrp="1" noChangeArrowheads="1"/>
          </p:cNvSpPr>
          <p:nvPr>
            <p:ph type="body" idx="1"/>
          </p:nvPr>
        </p:nvSpPr>
        <p:spPr bwMode="auto">
          <a:xfrm>
            <a:off x="1254125"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1045" name="Rectangle 21"/>
          <p:cNvSpPr>
            <a:spLocks noGrp="1" noChangeArrowheads="1"/>
          </p:cNvSpPr>
          <p:nvPr>
            <p:ph type="dt" sz="half" idx="2"/>
          </p:nvPr>
        </p:nvSpPr>
        <p:spPr bwMode="auto">
          <a:xfrm>
            <a:off x="1241425"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defRPr sz="1400">
                <a:latin typeface="+mn-lt"/>
              </a:defRPr>
            </a:lvl1pPr>
          </a:lstStyle>
          <a:p>
            <a:endParaRPr lang="en-US" dirty="0"/>
          </a:p>
        </p:txBody>
      </p:sp>
      <p:sp>
        <p:nvSpPr>
          <p:cNvPr id="1046" name="Rectangle 22"/>
          <p:cNvSpPr>
            <a:spLocks noGrp="1" noChangeArrowheads="1"/>
          </p:cNvSpPr>
          <p:nvPr>
            <p:ph type="ftr" sz="quarter" idx="3"/>
          </p:nvPr>
        </p:nvSpPr>
        <p:spPr bwMode="auto">
          <a:xfrm>
            <a:off x="3679825"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lgn="ctr">
              <a:defRPr sz="1400">
                <a:latin typeface="+mn-lt"/>
              </a:defRPr>
            </a:lvl1pPr>
          </a:lstStyle>
          <a:p>
            <a:endParaRPr lang="en-US" dirty="0"/>
          </a:p>
        </p:txBody>
      </p:sp>
      <p:sp>
        <p:nvSpPr>
          <p:cNvPr id="1047" name="Rectangle 23"/>
          <p:cNvSpPr>
            <a:spLocks noGrp="1" noChangeArrowheads="1"/>
          </p:cNvSpPr>
          <p:nvPr>
            <p:ph type="sldNum" sz="quarter" idx="4"/>
          </p:nvPr>
        </p:nvSpPr>
        <p:spPr bwMode="auto">
          <a:xfrm>
            <a:off x="7108825"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lgn="r">
              <a:defRPr sz="1400">
                <a:latin typeface="+mn-lt"/>
              </a:defRPr>
            </a:lvl1pPr>
          </a:lstStyle>
          <a:p>
            <a:fld id="{99F1CA9D-7821-47AD-A6E4-8DB98AEA0B3D}" type="slidenum">
              <a:rPr lang="en-US" smtClean="0"/>
              <a:pPr/>
              <a:t>‹#›</a:t>
            </a:fld>
            <a:endParaRPr lang="en-US"/>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imes New Roman" pitchFamily="18"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imes New Roman" pitchFamily="18"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imes New Roman" pitchFamily="18"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imes New Roman" pitchFamily="18"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imes New Roman" pitchFamily="18"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imes New Roman" pitchFamily="18"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imes New Roman" pitchFamily="18"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imes New Roman" pitchFamily="18" charset="0"/>
        </a:defRPr>
      </a:lvl9pPr>
    </p:titleStyle>
    <p:bodyStyle>
      <a:lvl1pPr marL="342900" indent="-342900" algn="l" rtl="0" eaLnBrk="1" fontAlgn="base" hangingPunct="1">
        <a:spcBef>
          <a:spcPct val="20000"/>
        </a:spcBef>
        <a:spcAft>
          <a:spcPct val="0"/>
        </a:spcAft>
        <a:buClr>
          <a:schemeClr val="tx2"/>
        </a:buClr>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youtube.com/watch?v=cTP01Wbsh0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youtube.com/watch?v=BmISd0v7Ad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youtube.com/watch?v=B4lv5FnBBh0" TargetMode="External"/><Relationship Id="rId2" Type="http://schemas.openxmlformats.org/officeDocument/2006/relationships/hyperlink" Target="http://www.youtube.com/watch?v=OEpu3dC5W70"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images.google.co.uk/imgres?imgurl=http://bp2.blogger.com/_ovJS1Em-6dg/R4IvBuRwFwI/AAAAAAAAS5A/IvI27tVPhIA/s320/almita_knutsson.jpg&amp;imgrefurl=http://spluch.blogspot.com/2008_01_01_archive.html&amp;h=230&amp;w=230&amp;sz=17&amp;hl=en&amp;start=8&amp;tbnid=pcIhIcYdUQ8S8M:&amp;tbnh=108&amp;tbnw=108&amp;prev=/images?q%3Delectrodes%2Battached%2Bto%2Bsurface%2Bof%2Bchild's%2Bscalp%26gbv%3D2%26hl%3Den%26sa%3D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youtube.com/watch?v=6Yjw9FywoXc"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youtube.com/watch?v=qpzUdAVSwE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sz="quarter"/>
          </p:nvPr>
        </p:nvSpPr>
        <p:spPr/>
        <p:txBody>
          <a:bodyPr/>
          <a:lstStyle/>
          <a:p>
            <a:r>
              <a:rPr lang="en-US" dirty="0" smtClean="0">
                <a:latin typeface="Arial" panose="020B0604020202020204" pitchFamily="34" charset="0"/>
                <a:cs typeface="Arial" panose="020B0604020202020204" pitchFamily="34" charset="0"/>
              </a:rPr>
              <a:t>Lecture 4: Cognitive Development 2</a:t>
            </a:r>
            <a:endParaRPr lang="en-US" dirty="0">
              <a:latin typeface="Arial" panose="020B0604020202020204" pitchFamily="34" charset="0"/>
              <a:cs typeface="Arial" panose="020B0604020202020204" pitchFamily="34" charset="0"/>
            </a:endParaRPr>
          </a:p>
        </p:txBody>
      </p:sp>
      <p:sp>
        <p:nvSpPr>
          <p:cNvPr id="3" name="Subtitle 2"/>
          <p:cNvSpPr>
            <a:spLocks noGrp="1"/>
          </p:cNvSpPr>
          <p:nvPr>
            <p:ph type="subTitle" sz="quarter" idx="1"/>
          </p:nvPr>
        </p:nvSpPr>
        <p:spPr/>
        <p:txBody>
          <a:bodyPr/>
          <a:lstStyle/>
          <a:p>
            <a:pPr marL="514350" indent="-514350">
              <a:buAutoNum type="alphaLcParenR"/>
            </a:pPr>
            <a:r>
              <a:rPr lang="en-US" dirty="0" smtClean="0">
                <a:solidFill>
                  <a:srgbClr val="FFFFFF"/>
                </a:solidFill>
                <a:latin typeface="Arial" panose="020B0604020202020204" pitchFamily="34" charset="0"/>
                <a:cs typeface="Arial" panose="020B0604020202020204" pitchFamily="34" charset="0"/>
              </a:rPr>
              <a:t>Understanding self and Others</a:t>
            </a:r>
          </a:p>
          <a:p>
            <a:pPr marL="514350" indent="-514350">
              <a:buAutoNum type="alphaLcParenR"/>
            </a:pPr>
            <a:r>
              <a:rPr lang="en-US" dirty="0">
                <a:solidFill>
                  <a:srgbClr val="FFFFFF"/>
                </a:solidFill>
                <a:latin typeface="Arial" panose="020B0604020202020204" pitchFamily="34" charset="0"/>
                <a:cs typeface="Arial" panose="020B0604020202020204" pitchFamily="34" charset="0"/>
              </a:rPr>
              <a:t>L</a:t>
            </a:r>
            <a:r>
              <a:rPr lang="en-US" dirty="0" smtClean="0">
                <a:solidFill>
                  <a:srgbClr val="FFFFFF"/>
                </a:solidFill>
                <a:latin typeface="Arial" panose="020B0604020202020204" pitchFamily="34" charset="0"/>
                <a:cs typeface="Arial" panose="020B0604020202020204" pitchFamily="34" charset="0"/>
              </a:rPr>
              <a:t>anguage development.</a:t>
            </a:r>
            <a:endParaRPr lang="en-US"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8617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Understanding Self: The concept of self</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solidFill>
                  <a:srgbClr val="FFFFFF"/>
                </a:solidFill>
                <a:latin typeface="Arial" panose="020B0604020202020204" pitchFamily="34" charset="0"/>
                <a:cs typeface="Arial" panose="020B0604020202020204" pitchFamily="34" charset="0"/>
              </a:rPr>
              <a:t>The ‘I’ self (subjective self) – involves awareness of the ‘I’, the self that is separate from others</a:t>
            </a:r>
          </a:p>
          <a:p>
            <a:endParaRPr lang="en-GB" dirty="0">
              <a:solidFill>
                <a:srgbClr val="FFFFFF"/>
              </a:solidFill>
              <a:latin typeface="Arial" panose="020B0604020202020204" pitchFamily="34" charset="0"/>
              <a:cs typeface="Arial" panose="020B0604020202020204" pitchFamily="34" charset="0"/>
            </a:endParaRPr>
          </a:p>
          <a:p>
            <a:r>
              <a:rPr lang="en-GB" dirty="0">
                <a:solidFill>
                  <a:srgbClr val="FFFFFF"/>
                </a:solidFill>
                <a:latin typeface="Arial" panose="020B0604020202020204" pitchFamily="34" charset="0"/>
                <a:cs typeface="Arial" panose="020B0604020202020204" pitchFamily="34" charset="0"/>
              </a:rPr>
              <a:t>The ‘me’ self (objective self) – involves awareness of the self as an object with properties</a:t>
            </a:r>
          </a:p>
          <a:p>
            <a:endParaRPr lang="en-GB"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795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AutoShap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The ‘I’ Self (Subjective Self)</a:t>
            </a:r>
            <a:endParaRPr lang="en-US" altLang="en-US" dirty="0" smtClean="0">
              <a:latin typeface="Arial" panose="020B0604020202020204" pitchFamily="34" charset="0"/>
              <a:cs typeface="Arial" panose="020B0604020202020204" pitchFamily="34" charset="0"/>
            </a:endParaRPr>
          </a:p>
        </p:txBody>
      </p:sp>
      <p:sp>
        <p:nvSpPr>
          <p:cNvPr id="5123" name="Rectangle 3"/>
          <p:cNvSpPr>
            <a:spLocks noGrp="1" noChangeArrowheads="1"/>
          </p:cNvSpPr>
          <p:nvPr>
            <p:ph type="body" idx="1"/>
          </p:nvPr>
        </p:nvSpPr>
        <p:spPr/>
        <p:txBody>
          <a:bodyPr/>
          <a:lstStyle/>
          <a:p>
            <a:pPr eaLnBrk="1" hangingPunct="1"/>
            <a:r>
              <a:rPr lang="en-GB" altLang="en-US" dirty="0" smtClean="0">
                <a:solidFill>
                  <a:srgbClr val="FFFFFF"/>
                </a:solidFill>
                <a:latin typeface="Arial" panose="020B0604020202020204" pitchFamily="34" charset="0"/>
                <a:cs typeface="Arial" panose="020B0604020202020204" pitchFamily="34" charset="0"/>
              </a:rPr>
              <a:t>Most </a:t>
            </a:r>
            <a:r>
              <a:rPr lang="en-GB" altLang="en-US" dirty="0" err="1" smtClean="0">
                <a:solidFill>
                  <a:srgbClr val="FFFFFF"/>
                </a:solidFill>
                <a:latin typeface="Arial" panose="020B0604020202020204" pitchFamily="34" charset="0"/>
                <a:cs typeface="Arial" panose="020B0604020202020204" pitchFamily="34" charset="0"/>
              </a:rPr>
              <a:t>developmentalists</a:t>
            </a:r>
            <a:r>
              <a:rPr lang="en-GB" altLang="en-US" dirty="0" smtClean="0">
                <a:solidFill>
                  <a:srgbClr val="FFFFFF"/>
                </a:solidFill>
                <a:latin typeface="Arial" panose="020B0604020202020204" pitchFamily="34" charset="0"/>
                <a:cs typeface="Arial" panose="020B0604020202020204" pitchFamily="34" charset="0"/>
              </a:rPr>
              <a:t> argue that the infant has some primitive sense of separateness from the beginning of life;</a:t>
            </a:r>
          </a:p>
          <a:p>
            <a:pPr eaLnBrk="1" hangingPunct="1"/>
            <a:endParaRPr lang="en-GB" altLang="en-US" dirty="0" smtClean="0">
              <a:solidFill>
                <a:srgbClr val="FFFFFF"/>
              </a:solidFill>
              <a:latin typeface="Arial" panose="020B0604020202020204" pitchFamily="34" charset="0"/>
              <a:cs typeface="Arial" panose="020B0604020202020204" pitchFamily="34" charset="0"/>
            </a:endParaRPr>
          </a:p>
          <a:p>
            <a:pPr eaLnBrk="1" hangingPunct="1"/>
            <a:r>
              <a:rPr lang="en-GB" altLang="en-US" dirty="0" smtClean="0">
                <a:solidFill>
                  <a:srgbClr val="FFFFFF"/>
                </a:solidFill>
                <a:latin typeface="Arial" panose="020B0604020202020204" pitchFamily="34" charset="0"/>
                <a:cs typeface="Arial" panose="020B0604020202020204" pitchFamily="34" charset="0"/>
              </a:rPr>
              <a:t>During the first year the infant develops a sense of himself as an agent in the world (i.e. being able to make things happen); </a:t>
            </a:r>
          </a:p>
          <a:p>
            <a:pPr eaLnBrk="1" hangingPunct="1"/>
            <a:endParaRPr lang="en-US" altLang="en-US"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7742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The ‘Me’ Self (Objective Self)</a:t>
            </a:r>
            <a:endParaRPr lang="en-US" altLang="en-US" dirty="0" smtClean="0">
              <a:latin typeface="Arial" panose="020B0604020202020204" pitchFamily="34" charset="0"/>
              <a:cs typeface="Arial" panose="020B0604020202020204" pitchFamily="34" charset="0"/>
            </a:endParaRPr>
          </a:p>
        </p:txBody>
      </p:sp>
      <p:sp>
        <p:nvSpPr>
          <p:cNvPr id="6147" name="Rectangle 3"/>
          <p:cNvSpPr>
            <a:spLocks noGrp="1" noChangeArrowheads="1"/>
          </p:cNvSpPr>
          <p:nvPr>
            <p:ph type="body" idx="1"/>
          </p:nvPr>
        </p:nvSpPr>
        <p:spPr>
          <a:xfrm>
            <a:off x="323528" y="1981200"/>
            <a:ext cx="8702997" cy="4114800"/>
          </a:xfrm>
        </p:spPr>
        <p:txBody>
          <a:bodyPr/>
          <a:lstStyle/>
          <a:p>
            <a:pPr eaLnBrk="1" hangingPunct="1">
              <a:lnSpc>
                <a:spcPct val="80000"/>
              </a:lnSpc>
            </a:pPr>
            <a:r>
              <a:rPr lang="en-GB" altLang="en-US" sz="2400" dirty="0" smtClean="0">
                <a:solidFill>
                  <a:srgbClr val="FFFFFF"/>
                </a:solidFill>
                <a:latin typeface="Arial" panose="020B0604020202020204" pitchFamily="34" charset="0"/>
                <a:cs typeface="Arial" panose="020B0604020202020204" pitchFamily="34" charset="0"/>
              </a:rPr>
              <a:t>The infant comes to understand that he/she is also an object in the world, and that just as an object has properties, so does the self have properties;</a:t>
            </a:r>
          </a:p>
          <a:p>
            <a:pPr eaLnBrk="1" hangingPunct="1">
              <a:lnSpc>
                <a:spcPct val="80000"/>
              </a:lnSpc>
            </a:pPr>
            <a:endParaRPr lang="en-GB" altLang="en-US" sz="2400" dirty="0" smtClean="0">
              <a:solidFill>
                <a:srgbClr val="FFFFFF"/>
              </a:solidFill>
              <a:latin typeface="Arial" panose="020B0604020202020204" pitchFamily="34" charset="0"/>
              <a:cs typeface="Arial" panose="020B0604020202020204" pitchFamily="34" charset="0"/>
            </a:endParaRPr>
          </a:p>
          <a:p>
            <a:pPr eaLnBrk="1" hangingPunct="1">
              <a:lnSpc>
                <a:spcPct val="80000"/>
              </a:lnSpc>
            </a:pPr>
            <a:r>
              <a:rPr lang="en-GB" altLang="en-US" sz="2400" dirty="0" smtClean="0">
                <a:solidFill>
                  <a:srgbClr val="FFFFFF"/>
                </a:solidFill>
                <a:latin typeface="Arial" panose="020B0604020202020204" pitchFamily="34" charset="0"/>
                <a:cs typeface="Arial" panose="020B0604020202020204" pitchFamily="34" charset="0"/>
              </a:rPr>
              <a:t>Infants as young as 4 months respond differently to live video or still photographic images of themselves and others;</a:t>
            </a:r>
          </a:p>
          <a:p>
            <a:pPr eaLnBrk="1" hangingPunct="1">
              <a:lnSpc>
                <a:spcPct val="80000"/>
              </a:lnSpc>
            </a:pPr>
            <a:r>
              <a:rPr lang="en-GB" altLang="en-US" sz="2400" dirty="0" smtClean="0">
                <a:solidFill>
                  <a:srgbClr val="FFFFFF"/>
                </a:solidFill>
                <a:latin typeface="Arial" panose="020B0604020202020204" pitchFamily="34" charset="0"/>
                <a:cs typeface="Arial" panose="020B0604020202020204" pitchFamily="34" charset="0"/>
              </a:rPr>
              <a:t>Self-recognition in a mirror/self-reference by name when shown a picture of themselves, emerge by about the middle of the second year (The rouge test):</a:t>
            </a:r>
          </a:p>
          <a:p>
            <a:pPr eaLnBrk="1" hangingPunct="1">
              <a:lnSpc>
                <a:spcPct val="80000"/>
              </a:lnSpc>
            </a:pPr>
            <a:r>
              <a:rPr lang="en-GB" altLang="en-US" sz="2400" dirty="0" smtClean="0">
                <a:solidFill>
                  <a:srgbClr val="FFFFFF"/>
                </a:solidFill>
                <a:latin typeface="Arial" panose="020B0604020202020204" pitchFamily="34" charset="0"/>
                <a:cs typeface="Arial" panose="020B0604020202020204" pitchFamily="34" charset="0"/>
                <a:hlinkClick r:id="rId3"/>
              </a:rPr>
              <a:t>http://www.youtube.com/watch?v=cTP01Wbsh0E</a:t>
            </a:r>
            <a:endParaRPr lang="en-GB" altLang="en-US" sz="2400" dirty="0" smtClean="0">
              <a:solidFill>
                <a:srgbClr val="FFFFFF"/>
              </a:solidFill>
              <a:latin typeface="Arial" panose="020B0604020202020204" pitchFamily="34" charset="0"/>
              <a:cs typeface="Arial" panose="020B0604020202020204" pitchFamily="34" charset="0"/>
            </a:endParaRPr>
          </a:p>
          <a:p>
            <a:pPr eaLnBrk="1" hangingPunct="1">
              <a:lnSpc>
                <a:spcPct val="80000"/>
              </a:lnSpc>
            </a:pPr>
            <a:endParaRPr lang="en-GB" altLang="en-US" sz="2400" dirty="0" smtClean="0">
              <a:solidFill>
                <a:srgbClr val="FFFFFF"/>
              </a:solidFill>
              <a:latin typeface="Arial" panose="020B0604020202020204" pitchFamily="34" charset="0"/>
              <a:cs typeface="Arial" panose="020B0604020202020204" pitchFamily="34" charset="0"/>
            </a:endParaRPr>
          </a:p>
          <a:p>
            <a:pPr eaLnBrk="1" hangingPunct="1">
              <a:lnSpc>
                <a:spcPct val="80000"/>
              </a:lnSpc>
            </a:pPr>
            <a:r>
              <a:rPr lang="en-GB" altLang="en-US" sz="2400" dirty="0" smtClean="0">
                <a:solidFill>
                  <a:srgbClr val="FFFFFF"/>
                </a:solidFill>
                <a:latin typeface="Arial" panose="020B0604020202020204" pitchFamily="34" charset="0"/>
                <a:cs typeface="Arial" panose="020B0604020202020204" pitchFamily="34" charset="0"/>
              </a:rPr>
              <a:t>The understanding that the ‘me’ self extends over time does not emerge for at least another year   </a:t>
            </a:r>
            <a:endParaRPr lang="en-US" altLang="en-US" sz="2400"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3979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60648"/>
            <a:ext cx="7772400" cy="587152"/>
          </a:xfrm>
        </p:spPr>
        <p:txBody>
          <a:bodyPr/>
          <a:lstStyle/>
          <a:p>
            <a:r>
              <a:rPr lang="en-GB" dirty="0" smtClean="0"/>
              <a:t>The self</a:t>
            </a:r>
            <a:endParaRPr lang="en-GB" dirty="0"/>
          </a:p>
        </p:txBody>
      </p:sp>
      <p:sp>
        <p:nvSpPr>
          <p:cNvPr id="3" name="Content Placeholder 2"/>
          <p:cNvSpPr>
            <a:spLocks noGrp="1"/>
          </p:cNvSpPr>
          <p:nvPr>
            <p:ph idx="1"/>
          </p:nvPr>
        </p:nvSpPr>
        <p:spPr>
          <a:xfrm>
            <a:off x="1254125" y="1124744"/>
            <a:ext cx="7772400" cy="4971256"/>
          </a:xfrm>
        </p:spPr>
        <p:txBody>
          <a:bodyPr/>
          <a:lstStyle/>
          <a:p>
            <a:r>
              <a:rPr lang="en-GB" sz="2800" dirty="0" smtClean="0"/>
              <a:t>The `self` cannot develop without an appreciation of `the other`. </a:t>
            </a:r>
          </a:p>
          <a:p>
            <a:r>
              <a:rPr lang="en-GB" sz="2800" dirty="0" smtClean="0"/>
              <a:t>This develops over time.</a:t>
            </a:r>
          </a:p>
          <a:p>
            <a:r>
              <a:rPr lang="en-GB" sz="2800" dirty="0" smtClean="0"/>
              <a:t>Murray &amp; </a:t>
            </a:r>
            <a:r>
              <a:rPr lang="en-GB" sz="2800" dirty="0" err="1" smtClean="0"/>
              <a:t>Trevarthen</a:t>
            </a:r>
            <a:r>
              <a:rPr lang="en-GB" sz="2800" dirty="0" smtClean="0"/>
              <a:t> (1985) showed how the differentiation of self from others begins to occur:</a:t>
            </a:r>
          </a:p>
          <a:p>
            <a:r>
              <a:rPr lang="en-GB" sz="2800" dirty="0" smtClean="0"/>
              <a:t>Using a CCTV, 2-4 month old infants could interact with their mums, two ways normally to begin with. Then this was interrupted with a video of the mother, upon which they became distressed.</a:t>
            </a:r>
          </a:p>
          <a:p>
            <a:r>
              <a:rPr lang="en-GB" sz="2800" dirty="0" smtClean="0"/>
              <a:t>Why? Because mothers actions were no longer tied to the infants. </a:t>
            </a:r>
            <a:endParaRPr lang="en-GB" sz="2800" dirty="0"/>
          </a:p>
        </p:txBody>
      </p:sp>
    </p:spTree>
    <p:extLst>
      <p:ext uri="{BB962C8B-B14F-4D97-AF65-F5344CB8AC3E}">
        <p14:creationId xmlns:p14="http://schemas.microsoft.com/office/powerpoint/2010/main" val="3607417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AutoShap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Self Understanding</a:t>
            </a:r>
          </a:p>
        </p:txBody>
      </p:sp>
      <p:sp>
        <p:nvSpPr>
          <p:cNvPr id="7171" name="Rectangle 3"/>
          <p:cNvSpPr>
            <a:spLocks noGrp="1" noChangeArrowheads="1"/>
          </p:cNvSpPr>
          <p:nvPr>
            <p:ph type="body" idx="1"/>
          </p:nvPr>
        </p:nvSpPr>
        <p:spPr/>
        <p:txBody>
          <a:bodyPr/>
          <a:lstStyle/>
          <a:p>
            <a:pPr eaLnBrk="1" hangingPunct="1"/>
            <a:r>
              <a:rPr lang="en-US" altLang="en-US" sz="2400" dirty="0" smtClean="0">
                <a:solidFill>
                  <a:srgbClr val="FFFFFF"/>
                </a:solidFill>
                <a:latin typeface="Arial" panose="020B0604020202020204" pitchFamily="34" charset="0"/>
                <a:cs typeface="Arial" panose="020B0604020202020204" pitchFamily="34" charset="0"/>
              </a:rPr>
              <a:t>With development, self-understanding shows:</a:t>
            </a:r>
          </a:p>
          <a:p>
            <a:pPr eaLnBrk="1" hangingPunct="1"/>
            <a:endParaRPr lang="en-US" altLang="en-US" sz="2400" dirty="0" smtClean="0">
              <a:solidFill>
                <a:srgbClr val="FFFFFF"/>
              </a:solidFill>
              <a:latin typeface="Arial" panose="020B0604020202020204" pitchFamily="34" charset="0"/>
              <a:cs typeface="Arial" panose="020B0604020202020204" pitchFamily="34" charset="0"/>
            </a:endParaRPr>
          </a:p>
          <a:p>
            <a:pPr eaLnBrk="1" hangingPunct="1">
              <a:buFont typeface="Wingdings" pitchFamily="2" charset="2"/>
              <a:buAutoNum type="arabicPeriod"/>
            </a:pPr>
            <a:r>
              <a:rPr lang="en-US" altLang="en-US" sz="2400" dirty="0" smtClean="0">
                <a:solidFill>
                  <a:srgbClr val="FFFFFF"/>
                </a:solidFill>
                <a:latin typeface="Arial" panose="020B0604020202020204" pitchFamily="34" charset="0"/>
                <a:cs typeface="Arial" panose="020B0604020202020204" pitchFamily="34" charset="0"/>
              </a:rPr>
              <a:t>An increasing use of psychological concepts: `I am`</a:t>
            </a:r>
          </a:p>
          <a:p>
            <a:pPr eaLnBrk="1" hangingPunct="1">
              <a:buFont typeface="Wingdings" pitchFamily="2" charset="2"/>
              <a:buAutoNum type="arabicPeriod"/>
            </a:pPr>
            <a:endParaRPr lang="en-US" altLang="en-US" sz="2400" dirty="0" smtClean="0">
              <a:solidFill>
                <a:srgbClr val="FFFFFF"/>
              </a:solidFill>
              <a:latin typeface="Arial" panose="020B0604020202020204" pitchFamily="34" charset="0"/>
              <a:cs typeface="Arial" panose="020B0604020202020204" pitchFamily="34" charset="0"/>
            </a:endParaRPr>
          </a:p>
          <a:p>
            <a:pPr eaLnBrk="1" hangingPunct="1">
              <a:buFont typeface="Wingdings" pitchFamily="2" charset="2"/>
              <a:buAutoNum type="arabicPeriod" startAt="2"/>
            </a:pPr>
            <a:r>
              <a:rPr lang="en-US" altLang="en-US" sz="2400" dirty="0" smtClean="0">
                <a:solidFill>
                  <a:srgbClr val="FFFFFF"/>
                </a:solidFill>
                <a:latin typeface="Arial" panose="020B0604020202020204" pitchFamily="34" charset="0"/>
                <a:cs typeface="Arial" panose="020B0604020202020204" pitchFamily="34" charset="0"/>
              </a:rPr>
              <a:t>A stronger belief in the self’s agency and volitional power: `I can`</a:t>
            </a:r>
          </a:p>
          <a:p>
            <a:pPr eaLnBrk="1" hangingPunct="1">
              <a:buFont typeface="Wingdings" pitchFamily="2" charset="2"/>
              <a:buAutoNum type="arabicPeriod" startAt="2"/>
            </a:pPr>
            <a:endParaRPr lang="en-US" altLang="en-US" sz="2400" dirty="0" smtClean="0">
              <a:solidFill>
                <a:srgbClr val="FFFFFF"/>
              </a:solidFill>
              <a:latin typeface="Arial" panose="020B0604020202020204" pitchFamily="34" charset="0"/>
              <a:cs typeface="Arial" panose="020B0604020202020204" pitchFamily="34" charset="0"/>
            </a:endParaRPr>
          </a:p>
          <a:p>
            <a:pPr eaLnBrk="1" hangingPunct="1">
              <a:buFont typeface="Wingdings" pitchFamily="2" charset="2"/>
              <a:buAutoNum type="arabicPeriod" startAt="3"/>
            </a:pPr>
            <a:r>
              <a:rPr lang="en-US" altLang="en-US" sz="2400" dirty="0" smtClean="0">
                <a:solidFill>
                  <a:srgbClr val="FFFFFF"/>
                </a:solidFill>
                <a:latin typeface="Arial" panose="020B0604020202020204" pitchFamily="34" charset="0"/>
                <a:cs typeface="Arial" panose="020B0604020202020204" pitchFamily="34" charset="0"/>
              </a:rPr>
              <a:t>A tendency toward integration of the disparate aspects of self into an internally consistent construct system: `I am shy…outgoing </a:t>
            </a:r>
            <a:r>
              <a:rPr lang="en-US" altLang="en-US" sz="2400" dirty="0" err="1" smtClean="0">
                <a:solidFill>
                  <a:srgbClr val="FFFFFF"/>
                </a:solidFill>
                <a:latin typeface="Arial" panose="020B0604020202020204" pitchFamily="34" charset="0"/>
                <a:cs typeface="Arial" panose="020B0604020202020204" pitchFamily="34" charset="0"/>
              </a:rPr>
              <a:t>etc</a:t>
            </a:r>
            <a:r>
              <a:rPr lang="en-US" altLang="en-US" sz="2400" dirty="0" smtClean="0">
                <a:solidFill>
                  <a:srgbClr val="FFFFFF"/>
                </a:solidFill>
                <a:latin typeface="Arial" panose="020B0604020202020204" pitchFamily="34" charset="0"/>
                <a:cs typeface="Arial" panose="020B0604020202020204" pitchFamily="34" charset="0"/>
              </a:rPr>
              <a:t>`</a:t>
            </a:r>
          </a:p>
          <a:p>
            <a:pPr eaLnBrk="1" hangingPunct="1">
              <a:buFont typeface="Wingdings" pitchFamily="2" charset="2"/>
              <a:buAutoNum type="arabicPeriod" startAt="3"/>
            </a:pPr>
            <a:endParaRPr lang="en-US" altLang="en-US" sz="2400" dirty="0" smtClean="0">
              <a:latin typeface="Times New Roman" charset="0"/>
            </a:endParaRPr>
          </a:p>
          <a:p>
            <a:pPr eaLnBrk="1" hangingPunct="1"/>
            <a:endParaRPr lang="en-GB" altLang="en-US" sz="2400" dirty="0" smtClean="0"/>
          </a:p>
        </p:txBody>
      </p:sp>
    </p:spTree>
    <p:extLst>
      <p:ext uri="{BB962C8B-B14F-4D97-AF65-F5344CB8AC3E}">
        <p14:creationId xmlns:p14="http://schemas.microsoft.com/office/powerpoint/2010/main" val="915578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2"/>
          <p:cNvSpPr>
            <a:spLocks noGrp="1" noChangeArrowheads="1"/>
          </p:cNvSpPr>
          <p:nvPr>
            <p:ph type="title"/>
          </p:nvPr>
        </p:nvSpPr>
        <p:spPr>
          <a:xfrm>
            <a:off x="1270000" y="609600"/>
            <a:ext cx="7772400" cy="587152"/>
          </a:xfrm>
        </p:spPr>
        <p:txBody>
          <a:bodyPr/>
          <a:lstStyle/>
          <a:p>
            <a:pPr eaLnBrk="1" hangingPunct="1"/>
            <a:r>
              <a:rPr lang="en-GB" altLang="en-US" dirty="0" smtClean="0">
                <a:latin typeface="Arial" panose="020B0604020202020204" pitchFamily="34" charset="0"/>
                <a:cs typeface="Arial" panose="020B0604020202020204" pitchFamily="34" charset="0"/>
              </a:rPr>
              <a:t>Self Understanding </a:t>
            </a:r>
          </a:p>
        </p:txBody>
      </p:sp>
      <p:sp>
        <p:nvSpPr>
          <p:cNvPr id="8195" name="Rectangle 3"/>
          <p:cNvSpPr>
            <a:spLocks noGrp="1" noChangeArrowheads="1"/>
          </p:cNvSpPr>
          <p:nvPr>
            <p:ph type="body" idx="1"/>
          </p:nvPr>
        </p:nvSpPr>
        <p:spPr>
          <a:xfrm>
            <a:off x="539552" y="1412776"/>
            <a:ext cx="8486973" cy="4683224"/>
          </a:xfrm>
        </p:spPr>
        <p:txBody>
          <a:bodyPr/>
          <a:lstStyle/>
          <a:p>
            <a:pPr marL="0" indent="0">
              <a:lnSpc>
                <a:spcPct val="90000"/>
              </a:lnSpc>
              <a:buNone/>
            </a:pPr>
            <a:r>
              <a:rPr lang="en-US" altLang="en-US" sz="2400" dirty="0" smtClean="0">
                <a:solidFill>
                  <a:srgbClr val="FFFFFF"/>
                </a:solidFill>
                <a:latin typeface="Arial" panose="020B0604020202020204" pitchFamily="34" charset="0"/>
                <a:cs typeface="Arial" panose="020B0604020202020204" pitchFamily="34" charset="0"/>
              </a:rPr>
              <a:t>Damon &amp; Hart (1982) described the following developmental levels of self-understanding:</a:t>
            </a:r>
          </a:p>
          <a:p>
            <a:pPr eaLnBrk="1" hangingPunct="1">
              <a:lnSpc>
                <a:spcPct val="90000"/>
              </a:lnSpc>
            </a:pPr>
            <a:endParaRPr lang="en-US" altLang="en-US" sz="2400" dirty="0" smtClean="0">
              <a:solidFill>
                <a:srgbClr val="FFFFFF"/>
              </a:solidFill>
              <a:latin typeface="Arial" panose="020B0604020202020204" pitchFamily="34" charset="0"/>
              <a:cs typeface="Arial" panose="020B0604020202020204" pitchFamily="34" charset="0"/>
            </a:endParaRPr>
          </a:p>
          <a:p>
            <a:pPr marL="0" indent="0" eaLnBrk="1" hangingPunct="1">
              <a:lnSpc>
                <a:spcPct val="90000"/>
              </a:lnSpc>
              <a:buNone/>
            </a:pPr>
            <a:r>
              <a:rPr lang="en-US" altLang="en-US" sz="2400" i="1" dirty="0" smtClean="0">
                <a:solidFill>
                  <a:srgbClr val="FFFFFF"/>
                </a:solidFill>
                <a:latin typeface="Arial" panose="020B0604020202020204" pitchFamily="34" charset="0"/>
                <a:cs typeface="Arial" panose="020B0604020202020204" pitchFamily="34" charset="0"/>
              </a:rPr>
              <a:t>Infancy and early childhood</a:t>
            </a:r>
            <a:r>
              <a:rPr lang="en-US" altLang="en-US" sz="2400" dirty="0" smtClean="0">
                <a:solidFill>
                  <a:srgbClr val="FFFFFF"/>
                </a:solidFill>
                <a:latin typeface="Arial" panose="020B0604020202020204" pitchFamily="34" charset="0"/>
                <a:cs typeface="Arial" panose="020B0604020202020204" pitchFamily="34" charset="0"/>
              </a:rPr>
              <a:t> - bodily properties or material  possessions: `I am…`</a:t>
            </a:r>
          </a:p>
          <a:p>
            <a:pPr eaLnBrk="1" hangingPunct="1">
              <a:lnSpc>
                <a:spcPct val="90000"/>
              </a:lnSpc>
              <a:buFont typeface="Wingdings" pitchFamily="2" charset="2"/>
              <a:buAutoNum type="arabicPeriod"/>
            </a:pPr>
            <a:endParaRPr lang="en-US" altLang="en-US" sz="2400" dirty="0" smtClean="0">
              <a:solidFill>
                <a:srgbClr val="FFFFFF"/>
              </a:solidFill>
              <a:latin typeface="Arial" panose="020B0604020202020204" pitchFamily="34" charset="0"/>
              <a:cs typeface="Arial" panose="020B0604020202020204" pitchFamily="34" charset="0"/>
            </a:endParaRPr>
          </a:p>
          <a:p>
            <a:pPr marL="0" indent="0" eaLnBrk="1" hangingPunct="1">
              <a:lnSpc>
                <a:spcPct val="90000"/>
              </a:lnSpc>
              <a:buNone/>
            </a:pPr>
            <a:r>
              <a:rPr lang="en-US" altLang="en-US" sz="2400" i="1" dirty="0" smtClean="0">
                <a:solidFill>
                  <a:srgbClr val="FFFFFF"/>
                </a:solidFill>
                <a:latin typeface="Arial" panose="020B0604020202020204" pitchFamily="34" charset="0"/>
                <a:cs typeface="Arial" panose="020B0604020202020204" pitchFamily="34" charset="0"/>
              </a:rPr>
              <a:t>Middle and late childhood</a:t>
            </a:r>
            <a:r>
              <a:rPr lang="en-US" altLang="en-US" sz="2400" dirty="0" smtClean="0">
                <a:solidFill>
                  <a:srgbClr val="FFFFFF"/>
                </a:solidFill>
                <a:latin typeface="Arial" panose="020B0604020202020204" pitchFamily="34" charset="0"/>
                <a:cs typeface="Arial" panose="020B0604020202020204" pitchFamily="34" charset="0"/>
              </a:rPr>
              <a:t> - capabilities relative to others: `I can`</a:t>
            </a:r>
          </a:p>
          <a:p>
            <a:pPr eaLnBrk="1" hangingPunct="1">
              <a:lnSpc>
                <a:spcPct val="90000"/>
              </a:lnSpc>
              <a:buFont typeface="Wingdings" pitchFamily="2" charset="2"/>
              <a:buAutoNum type="arabicPeriod" startAt="2"/>
            </a:pPr>
            <a:endParaRPr lang="en-US" altLang="en-US" sz="2400" dirty="0" smtClean="0">
              <a:solidFill>
                <a:srgbClr val="FFFFFF"/>
              </a:solidFill>
              <a:latin typeface="Arial" panose="020B0604020202020204" pitchFamily="34" charset="0"/>
              <a:cs typeface="Arial" panose="020B0604020202020204" pitchFamily="34" charset="0"/>
            </a:endParaRPr>
          </a:p>
          <a:p>
            <a:pPr marL="0" indent="0" eaLnBrk="1" hangingPunct="1">
              <a:lnSpc>
                <a:spcPct val="90000"/>
              </a:lnSpc>
              <a:buNone/>
            </a:pPr>
            <a:r>
              <a:rPr lang="en-US" altLang="en-US" sz="2400" i="1" dirty="0" smtClean="0">
                <a:solidFill>
                  <a:srgbClr val="FFFFFF"/>
                </a:solidFill>
                <a:latin typeface="Arial" panose="020B0604020202020204" pitchFamily="34" charset="0"/>
                <a:cs typeface="Arial" panose="020B0604020202020204" pitchFamily="34" charset="0"/>
              </a:rPr>
              <a:t>Early adolescence</a:t>
            </a:r>
            <a:r>
              <a:rPr lang="en-US" altLang="en-US" sz="2400" dirty="0" smtClean="0">
                <a:solidFill>
                  <a:srgbClr val="FFFFFF"/>
                </a:solidFill>
                <a:latin typeface="Arial" panose="020B0604020202020204" pitchFamily="34" charset="0"/>
                <a:cs typeface="Arial" panose="020B0604020202020204" pitchFamily="34" charset="0"/>
              </a:rPr>
              <a:t> - social-personality characteristics: `I am`</a:t>
            </a:r>
          </a:p>
          <a:p>
            <a:pPr eaLnBrk="1" hangingPunct="1">
              <a:lnSpc>
                <a:spcPct val="90000"/>
              </a:lnSpc>
            </a:pPr>
            <a:endParaRPr lang="en-US" altLang="en-US" sz="2400" dirty="0" smtClean="0">
              <a:solidFill>
                <a:srgbClr val="FFFFFF"/>
              </a:solidFill>
              <a:latin typeface="Arial" panose="020B0604020202020204" pitchFamily="34" charset="0"/>
              <a:cs typeface="Arial" panose="020B0604020202020204" pitchFamily="34" charset="0"/>
            </a:endParaRPr>
          </a:p>
          <a:p>
            <a:pPr marL="0" indent="0" eaLnBrk="1" hangingPunct="1">
              <a:lnSpc>
                <a:spcPct val="90000"/>
              </a:lnSpc>
              <a:buNone/>
            </a:pPr>
            <a:r>
              <a:rPr lang="en-US" altLang="en-US" sz="2400" i="1" dirty="0" smtClean="0">
                <a:solidFill>
                  <a:srgbClr val="FFFFFF"/>
                </a:solidFill>
                <a:latin typeface="Arial" panose="020B0604020202020204" pitchFamily="34" charset="0"/>
                <a:cs typeface="Arial" panose="020B0604020202020204" pitchFamily="34" charset="0"/>
              </a:rPr>
              <a:t>Late adolescence</a:t>
            </a:r>
            <a:r>
              <a:rPr lang="en-US" altLang="en-US" sz="2400" dirty="0" smtClean="0">
                <a:solidFill>
                  <a:srgbClr val="FFFFFF"/>
                </a:solidFill>
                <a:latin typeface="Arial" panose="020B0604020202020204" pitchFamily="34" charset="0"/>
                <a:cs typeface="Arial" panose="020B0604020202020204" pitchFamily="34" charset="0"/>
              </a:rPr>
              <a:t> - belief systems, personal philosophy: `I believe`</a:t>
            </a:r>
          </a:p>
          <a:p>
            <a:pPr eaLnBrk="1" hangingPunct="1">
              <a:lnSpc>
                <a:spcPct val="90000"/>
              </a:lnSpc>
            </a:pPr>
            <a:endParaRPr lang="en-US" altLang="en-US" sz="2400" dirty="0" smtClean="0">
              <a:solidFill>
                <a:srgbClr val="FFFFFF"/>
              </a:solidFill>
              <a:latin typeface="Arial" panose="020B0604020202020204" pitchFamily="34" charset="0"/>
              <a:cs typeface="Arial" panose="020B0604020202020204" pitchFamily="34" charset="0"/>
            </a:endParaRPr>
          </a:p>
          <a:p>
            <a:pPr eaLnBrk="1" hangingPunct="1">
              <a:lnSpc>
                <a:spcPct val="90000"/>
              </a:lnSpc>
            </a:pPr>
            <a:endParaRPr lang="en-GB" altLang="en-US" sz="2400"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1557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Self Understanding</a:t>
            </a:r>
          </a:p>
        </p:txBody>
      </p:sp>
      <p:sp>
        <p:nvSpPr>
          <p:cNvPr id="9219" name="Rectangle 3"/>
          <p:cNvSpPr>
            <a:spLocks noGrp="1" noChangeArrowheads="1"/>
          </p:cNvSpPr>
          <p:nvPr>
            <p:ph type="body" idx="1"/>
          </p:nvPr>
        </p:nvSpPr>
        <p:spPr>
          <a:xfrm>
            <a:off x="755576" y="1981200"/>
            <a:ext cx="8270949" cy="4114800"/>
          </a:xfrm>
        </p:spPr>
        <p:txBody>
          <a:bodyPr/>
          <a:lstStyle/>
          <a:p>
            <a:pPr eaLnBrk="1" hangingPunct="1">
              <a:lnSpc>
                <a:spcPct val="90000"/>
              </a:lnSpc>
            </a:pPr>
            <a:r>
              <a:rPr lang="en-US" altLang="en-US" sz="2400" dirty="0" smtClean="0">
                <a:solidFill>
                  <a:schemeClr val="accent4">
                    <a:lumMod val="20000"/>
                    <a:lumOff val="80000"/>
                  </a:schemeClr>
                </a:solidFill>
                <a:latin typeface="Arial" panose="020B0604020202020204" pitchFamily="34" charset="0"/>
                <a:cs typeface="Arial" panose="020B0604020202020204" pitchFamily="34" charset="0"/>
              </a:rPr>
              <a:t>Rosenberg (1979) questioned children about points of </a:t>
            </a:r>
            <a:r>
              <a:rPr lang="en-US" altLang="en-US" sz="2400" dirty="0" smtClean="0">
                <a:solidFill>
                  <a:srgbClr val="FF0000"/>
                </a:solidFill>
                <a:latin typeface="Arial" panose="020B0604020202020204" pitchFamily="34" charset="0"/>
                <a:cs typeface="Arial" panose="020B0604020202020204" pitchFamily="34" charset="0"/>
              </a:rPr>
              <a:t>pride</a:t>
            </a:r>
            <a:r>
              <a:rPr lang="en-US" altLang="en-US" sz="2400" dirty="0" smtClean="0">
                <a:solidFill>
                  <a:srgbClr val="FFFFFF"/>
                </a:solidFill>
                <a:latin typeface="Arial" panose="020B0604020202020204" pitchFamily="34" charset="0"/>
                <a:cs typeface="Arial" panose="020B0604020202020204" pitchFamily="34" charset="0"/>
              </a:rPr>
              <a:t>. It was found that personality characteristics were mentioned by:</a:t>
            </a:r>
          </a:p>
          <a:p>
            <a:pPr eaLnBrk="1" hangingPunct="1">
              <a:lnSpc>
                <a:spcPct val="90000"/>
              </a:lnSpc>
            </a:pPr>
            <a:r>
              <a:rPr lang="en-US" altLang="en-US" sz="2400" dirty="0" smtClean="0">
                <a:solidFill>
                  <a:srgbClr val="FFFFFF"/>
                </a:solidFill>
                <a:latin typeface="Arial" panose="020B0604020202020204" pitchFamily="34" charset="0"/>
                <a:cs typeface="Arial" panose="020B0604020202020204" pitchFamily="34" charset="0"/>
              </a:rPr>
              <a:t>	9%  	8 yr. olds</a:t>
            </a:r>
          </a:p>
          <a:p>
            <a:pPr eaLnBrk="1" hangingPunct="1">
              <a:lnSpc>
                <a:spcPct val="90000"/>
              </a:lnSpc>
            </a:pPr>
            <a:r>
              <a:rPr lang="en-US" altLang="en-US" sz="2400" dirty="0" smtClean="0">
                <a:solidFill>
                  <a:srgbClr val="FFFFFF"/>
                </a:solidFill>
                <a:latin typeface="Arial" panose="020B0604020202020204" pitchFamily="34" charset="0"/>
                <a:cs typeface="Arial" panose="020B0604020202020204" pitchFamily="34" charset="0"/>
              </a:rPr>
              <a:t>	17%  	14 yr. olds</a:t>
            </a:r>
          </a:p>
          <a:p>
            <a:pPr eaLnBrk="1" hangingPunct="1">
              <a:lnSpc>
                <a:spcPct val="90000"/>
              </a:lnSpc>
            </a:pPr>
            <a:r>
              <a:rPr lang="en-US" altLang="en-US" sz="2400" dirty="0" smtClean="0">
                <a:solidFill>
                  <a:srgbClr val="FFFFFF"/>
                </a:solidFill>
                <a:latin typeface="Arial" panose="020B0604020202020204" pitchFamily="34" charset="0"/>
                <a:cs typeface="Arial" panose="020B0604020202020204" pitchFamily="34" charset="0"/>
              </a:rPr>
              <a:t>	28%  	16 yr. Olds</a:t>
            </a:r>
          </a:p>
          <a:p>
            <a:pPr eaLnBrk="1" hangingPunct="1">
              <a:lnSpc>
                <a:spcPct val="90000"/>
              </a:lnSpc>
            </a:pPr>
            <a:endParaRPr lang="en-US" altLang="en-US" sz="2400" dirty="0" smtClean="0">
              <a:solidFill>
                <a:srgbClr val="FFFFFF"/>
              </a:solidFill>
              <a:latin typeface="Arial" panose="020B0604020202020204" pitchFamily="34" charset="0"/>
              <a:cs typeface="Arial" panose="020B0604020202020204" pitchFamily="34" charset="0"/>
            </a:endParaRPr>
          </a:p>
          <a:p>
            <a:pPr eaLnBrk="1" hangingPunct="1">
              <a:lnSpc>
                <a:spcPct val="90000"/>
              </a:lnSpc>
            </a:pPr>
            <a:r>
              <a:rPr lang="en-US" altLang="en-US" sz="2400" dirty="0" smtClean="0">
                <a:solidFill>
                  <a:srgbClr val="FFFFFF"/>
                </a:solidFill>
                <a:latin typeface="Arial" panose="020B0604020202020204" pitchFamily="34" charset="0"/>
                <a:cs typeface="Arial" panose="020B0604020202020204" pitchFamily="34" charset="0"/>
              </a:rPr>
              <a:t>When asked about their hoped-for </a:t>
            </a:r>
            <a:r>
              <a:rPr lang="en-US" altLang="en-US" sz="2400" dirty="0" smtClean="0">
                <a:solidFill>
                  <a:srgbClr val="FF0000"/>
                </a:solidFill>
                <a:latin typeface="Arial" panose="020B0604020202020204" pitchFamily="34" charset="0"/>
                <a:cs typeface="Arial" panose="020B0604020202020204" pitchFamily="34" charset="0"/>
              </a:rPr>
              <a:t>"future self", </a:t>
            </a:r>
            <a:r>
              <a:rPr lang="en-US" altLang="en-US" sz="2400" dirty="0" smtClean="0">
                <a:solidFill>
                  <a:srgbClr val="FFFFFF"/>
                </a:solidFill>
                <a:latin typeface="Arial" panose="020B0604020202020204" pitchFamily="34" charset="0"/>
                <a:cs typeface="Arial" panose="020B0604020202020204" pitchFamily="34" charset="0"/>
              </a:rPr>
              <a:t>personality characteristics were mentioned by:</a:t>
            </a:r>
          </a:p>
          <a:p>
            <a:pPr eaLnBrk="1" hangingPunct="1">
              <a:lnSpc>
                <a:spcPct val="90000"/>
              </a:lnSpc>
            </a:pPr>
            <a:r>
              <a:rPr lang="en-US" altLang="en-US" sz="2400" dirty="0" smtClean="0">
                <a:solidFill>
                  <a:srgbClr val="FFFFFF"/>
                </a:solidFill>
                <a:latin typeface="Arial" panose="020B0604020202020204" pitchFamily="34" charset="0"/>
                <a:cs typeface="Arial" panose="020B0604020202020204" pitchFamily="34" charset="0"/>
              </a:rPr>
              <a:t>	36%  	8 yr. olds</a:t>
            </a:r>
          </a:p>
          <a:p>
            <a:pPr eaLnBrk="1" hangingPunct="1">
              <a:lnSpc>
                <a:spcPct val="90000"/>
              </a:lnSpc>
            </a:pPr>
            <a:r>
              <a:rPr lang="en-US" altLang="en-US" sz="2400" dirty="0" smtClean="0">
                <a:solidFill>
                  <a:srgbClr val="FFFFFF"/>
                </a:solidFill>
                <a:latin typeface="Arial" panose="020B0604020202020204" pitchFamily="34" charset="0"/>
                <a:cs typeface="Arial" panose="020B0604020202020204" pitchFamily="34" charset="0"/>
              </a:rPr>
              <a:t>	69%  	14 to 16 yr. olds</a:t>
            </a:r>
          </a:p>
          <a:p>
            <a:pPr eaLnBrk="1" hangingPunct="1">
              <a:lnSpc>
                <a:spcPct val="90000"/>
              </a:lnSpc>
            </a:pPr>
            <a:endParaRPr lang="en-GB" altLang="en-US" sz="2400"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6558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AutoShape 2"/>
          <p:cNvSpPr>
            <a:spLocks noGrp="1" noChangeArrowheads="1"/>
          </p:cNvSpPr>
          <p:nvPr>
            <p:ph type="title"/>
          </p:nvPr>
        </p:nvSpPr>
        <p:spPr>
          <a:xfrm>
            <a:off x="1270000" y="609600"/>
            <a:ext cx="7772400" cy="875184"/>
          </a:xfrm>
        </p:spPr>
        <p:txBody>
          <a:bodyPr/>
          <a:lstStyle/>
          <a:p>
            <a:pPr eaLnBrk="1" hangingPunct="1"/>
            <a:r>
              <a:rPr lang="en-GB" altLang="en-US" dirty="0" smtClean="0">
                <a:latin typeface="Arial" panose="020B0604020202020204" pitchFamily="34" charset="0"/>
                <a:cs typeface="Arial" panose="020B0604020202020204" pitchFamily="34" charset="0"/>
              </a:rPr>
              <a:t>Self Understanding</a:t>
            </a:r>
          </a:p>
        </p:txBody>
      </p:sp>
      <p:sp>
        <p:nvSpPr>
          <p:cNvPr id="10243" name="Rectangle 3"/>
          <p:cNvSpPr>
            <a:spLocks noGrp="1" noChangeArrowheads="1"/>
          </p:cNvSpPr>
          <p:nvPr>
            <p:ph type="body" idx="1"/>
          </p:nvPr>
        </p:nvSpPr>
        <p:spPr>
          <a:xfrm>
            <a:off x="539552" y="1700808"/>
            <a:ext cx="8486973" cy="4896544"/>
          </a:xfrm>
        </p:spPr>
        <p:txBody>
          <a:bodyPr/>
          <a:lstStyle/>
          <a:p>
            <a:pPr eaLnBrk="1" hangingPunct="1">
              <a:lnSpc>
                <a:spcPct val="90000"/>
              </a:lnSpc>
            </a:pPr>
            <a:r>
              <a:rPr lang="en-US" altLang="en-US" sz="2400" dirty="0" smtClean="0">
                <a:solidFill>
                  <a:srgbClr val="FFFFFF"/>
                </a:solidFill>
                <a:latin typeface="Arial" panose="020B0604020202020204" pitchFamily="34" charset="0"/>
                <a:cs typeface="Arial" panose="020B0604020202020204" pitchFamily="34" charset="0"/>
              </a:rPr>
              <a:t>When asked who knew their “exterior self” the best (themselves or others):</a:t>
            </a:r>
          </a:p>
          <a:p>
            <a:pPr eaLnBrk="1" hangingPunct="1">
              <a:lnSpc>
                <a:spcPct val="90000"/>
              </a:lnSpc>
            </a:pPr>
            <a:r>
              <a:rPr lang="en-US" altLang="en-US" sz="2400" dirty="0" smtClean="0">
                <a:solidFill>
                  <a:srgbClr val="FFFFFF"/>
                </a:solidFill>
                <a:latin typeface="Arial" panose="020B0604020202020204" pitchFamily="34" charset="0"/>
                <a:cs typeface="Arial" panose="020B0604020202020204" pitchFamily="34" charset="0"/>
              </a:rPr>
              <a:t>50% older children said themselves</a:t>
            </a:r>
          </a:p>
          <a:p>
            <a:pPr eaLnBrk="1" hangingPunct="1">
              <a:lnSpc>
                <a:spcPct val="90000"/>
              </a:lnSpc>
            </a:pPr>
            <a:r>
              <a:rPr lang="en-US" altLang="en-US" sz="2400" dirty="0" smtClean="0">
                <a:solidFill>
                  <a:srgbClr val="FFFFFF"/>
                </a:solidFill>
                <a:latin typeface="Arial" panose="020B0604020202020204" pitchFamily="34" charset="0"/>
                <a:cs typeface="Arial" panose="020B0604020202020204" pitchFamily="34" charset="0"/>
              </a:rPr>
              <a:t>15% younger children said themselves</a:t>
            </a:r>
          </a:p>
          <a:p>
            <a:pPr>
              <a:lnSpc>
                <a:spcPct val="90000"/>
              </a:lnSpc>
            </a:pPr>
            <a:r>
              <a:rPr lang="en-GB" altLang="en-US" sz="2400" dirty="0">
                <a:solidFill>
                  <a:srgbClr val="FF0000"/>
                </a:solidFill>
                <a:latin typeface="Arial" panose="020B0604020202020204" pitchFamily="34" charset="0"/>
                <a:cs typeface="Arial" panose="020B0604020202020204" pitchFamily="34" charset="0"/>
              </a:rPr>
              <a:t>How can we explain this? They perceive that other people know them </a:t>
            </a:r>
            <a:r>
              <a:rPr lang="en-GB" altLang="en-US" sz="2400" dirty="0" smtClean="0">
                <a:solidFill>
                  <a:srgbClr val="FF0000"/>
                </a:solidFill>
                <a:latin typeface="Arial" panose="020B0604020202020204" pitchFamily="34" charset="0"/>
                <a:cs typeface="Arial" panose="020B0604020202020204" pitchFamily="34" charset="0"/>
              </a:rPr>
              <a:t>best</a:t>
            </a:r>
            <a:endParaRPr lang="en-US" altLang="en-US" sz="2400" dirty="0" smtClean="0">
              <a:solidFill>
                <a:srgbClr val="FF0000"/>
              </a:solidFill>
              <a:latin typeface="Arial" panose="020B0604020202020204" pitchFamily="34" charset="0"/>
              <a:cs typeface="Arial" panose="020B0604020202020204" pitchFamily="34" charset="0"/>
            </a:endParaRPr>
          </a:p>
          <a:p>
            <a:pPr eaLnBrk="1" hangingPunct="1">
              <a:lnSpc>
                <a:spcPct val="90000"/>
              </a:lnSpc>
            </a:pPr>
            <a:endParaRPr lang="en-US" altLang="en-US" sz="2400" dirty="0" smtClean="0">
              <a:solidFill>
                <a:srgbClr val="FFFFFF"/>
              </a:solidFill>
              <a:latin typeface="Arial" panose="020B0604020202020204" pitchFamily="34" charset="0"/>
              <a:cs typeface="Arial" panose="020B0604020202020204" pitchFamily="34" charset="0"/>
            </a:endParaRPr>
          </a:p>
          <a:p>
            <a:pPr eaLnBrk="1" hangingPunct="1">
              <a:lnSpc>
                <a:spcPct val="90000"/>
              </a:lnSpc>
            </a:pPr>
            <a:r>
              <a:rPr lang="en-US" altLang="en-US" sz="2400" dirty="0" smtClean="0">
                <a:solidFill>
                  <a:srgbClr val="FFFFFF"/>
                </a:solidFill>
                <a:latin typeface="Arial" panose="020B0604020202020204" pitchFamily="34" charset="0"/>
                <a:cs typeface="Arial" panose="020B0604020202020204" pitchFamily="34" charset="0"/>
              </a:rPr>
              <a:t>When asked about who knew their “interior self” the best (themselves or others):</a:t>
            </a:r>
          </a:p>
          <a:p>
            <a:pPr eaLnBrk="1" hangingPunct="1">
              <a:lnSpc>
                <a:spcPct val="90000"/>
              </a:lnSpc>
            </a:pPr>
            <a:r>
              <a:rPr lang="en-US" altLang="en-US" sz="2400" dirty="0" smtClean="0">
                <a:solidFill>
                  <a:srgbClr val="FFFFFF"/>
                </a:solidFill>
                <a:latin typeface="Arial" panose="020B0604020202020204" pitchFamily="34" charset="0"/>
                <a:cs typeface="Arial" panose="020B0604020202020204" pitchFamily="34" charset="0"/>
              </a:rPr>
              <a:t>70% older children said themselves</a:t>
            </a:r>
          </a:p>
          <a:p>
            <a:pPr eaLnBrk="1" hangingPunct="1">
              <a:lnSpc>
                <a:spcPct val="90000"/>
              </a:lnSpc>
            </a:pPr>
            <a:r>
              <a:rPr lang="en-US" altLang="en-US" sz="2400" dirty="0" smtClean="0">
                <a:solidFill>
                  <a:srgbClr val="FFFFFF"/>
                </a:solidFill>
                <a:latin typeface="Arial" panose="020B0604020202020204" pitchFamily="34" charset="0"/>
                <a:cs typeface="Arial" panose="020B0604020202020204" pitchFamily="34" charset="0"/>
              </a:rPr>
              <a:t>50% younger children said themselves</a:t>
            </a:r>
          </a:p>
          <a:p>
            <a:pPr eaLnBrk="1" hangingPunct="1">
              <a:lnSpc>
                <a:spcPct val="90000"/>
              </a:lnSpc>
            </a:pPr>
            <a:r>
              <a:rPr lang="en-US" altLang="en-US" sz="2400" dirty="0" smtClean="0">
                <a:solidFill>
                  <a:srgbClr val="FF0000"/>
                </a:solidFill>
                <a:latin typeface="Arial" panose="020B0604020202020204" pitchFamily="34" charset="0"/>
                <a:cs typeface="Arial" panose="020B0604020202020204" pitchFamily="34" charset="0"/>
              </a:rPr>
              <a:t>TOM?</a:t>
            </a:r>
          </a:p>
          <a:p>
            <a:pPr eaLnBrk="1" hangingPunct="1">
              <a:lnSpc>
                <a:spcPct val="90000"/>
              </a:lnSpc>
            </a:pPr>
            <a:endParaRPr lang="en-US" altLang="en-US" sz="2400" dirty="0" smtClean="0">
              <a:solidFill>
                <a:srgbClr val="FFFFFF"/>
              </a:solidFill>
              <a:latin typeface="Arial" panose="020B0604020202020204" pitchFamily="34" charset="0"/>
              <a:cs typeface="Arial" panose="020B0604020202020204" pitchFamily="34" charset="0"/>
            </a:endParaRPr>
          </a:p>
          <a:p>
            <a:pPr eaLnBrk="1" hangingPunct="1">
              <a:lnSpc>
                <a:spcPct val="90000"/>
              </a:lnSpc>
            </a:pPr>
            <a:endParaRPr lang="en-GB" altLang="en-US" sz="2400"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3342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AutoShape 4"/>
          <p:cNvSpPr>
            <a:spLocks noGrp="1" noChangeArrowheads="1"/>
          </p:cNvSpPr>
          <p:nvPr>
            <p:ph type="ctrTitle"/>
          </p:nvPr>
        </p:nvSpPr>
        <p:spPr>
          <a:xfrm>
            <a:off x="611560" y="2286000"/>
            <a:ext cx="8456240" cy="1143000"/>
          </a:xfrm>
        </p:spPr>
        <p:txBody>
          <a:bodyPr/>
          <a:lstStyle/>
          <a:p>
            <a:pPr eaLnBrk="1" hangingPunct="1"/>
            <a:r>
              <a:rPr lang="en-GB" altLang="en-US" dirty="0" smtClean="0">
                <a:latin typeface="Arial" panose="020B0604020202020204" pitchFamily="34" charset="0"/>
                <a:cs typeface="Arial" panose="020B0604020202020204" pitchFamily="34" charset="0"/>
              </a:rPr>
              <a:t>The Inner Self: </a:t>
            </a:r>
            <a:br>
              <a:rPr lang="en-GB" altLang="en-US" dirty="0" smtClean="0">
                <a:latin typeface="Arial" panose="020B0604020202020204" pitchFamily="34" charset="0"/>
                <a:cs typeface="Arial" panose="020B0604020202020204" pitchFamily="34" charset="0"/>
              </a:rPr>
            </a:br>
            <a:r>
              <a:rPr lang="en-GB" altLang="en-US" dirty="0" smtClean="0">
                <a:latin typeface="Arial" panose="020B0604020202020204" pitchFamily="34" charset="0"/>
                <a:cs typeface="Arial" panose="020B0604020202020204" pitchFamily="34" charset="0"/>
              </a:rPr>
              <a:t>Young Children’s Theory of Mind </a:t>
            </a:r>
            <a:endParaRPr lang="en-US" altLang="en-US" dirty="0" smtClean="0">
              <a:latin typeface="Arial" panose="020B0604020202020204" pitchFamily="34" charset="0"/>
              <a:cs typeface="Arial" panose="020B0604020202020204" pitchFamily="34" charset="0"/>
            </a:endParaRPr>
          </a:p>
        </p:txBody>
      </p:sp>
      <p:sp>
        <p:nvSpPr>
          <p:cNvPr id="11267" name="Rectangle 5"/>
          <p:cNvSpPr>
            <a:spLocks noGrp="1" noChangeArrowheads="1"/>
          </p:cNvSpPr>
          <p:nvPr>
            <p:ph type="subTitle" idx="1"/>
          </p:nvPr>
        </p:nvSpPr>
        <p:spPr/>
        <p:txBody>
          <a:bodyPr/>
          <a:lstStyle/>
          <a:p>
            <a:pPr eaLnBrk="1" hangingPunct="1"/>
            <a:endParaRPr lang="en-GB" altLang="en-US" smtClean="0"/>
          </a:p>
        </p:txBody>
      </p:sp>
    </p:spTree>
    <p:extLst>
      <p:ext uri="{BB962C8B-B14F-4D97-AF65-F5344CB8AC3E}">
        <p14:creationId xmlns:p14="http://schemas.microsoft.com/office/powerpoint/2010/main" val="3140157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AutoShap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An Understanding of the Mind</a:t>
            </a:r>
            <a:endParaRPr lang="en-US" altLang="en-US" dirty="0" smtClean="0">
              <a:latin typeface="Arial" panose="020B0604020202020204" pitchFamily="34" charset="0"/>
              <a:cs typeface="Arial" panose="020B0604020202020204" pitchFamily="34" charset="0"/>
            </a:endParaRPr>
          </a:p>
        </p:txBody>
      </p:sp>
      <p:sp>
        <p:nvSpPr>
          <p:cNvPr id="12291" name="Rectangle 3"/>
          <p:cNvSpPr>
            <a:spLocks noGrp="1" noChangeArrowheads="1"/>
          </p:cNvSpPr>
          <p:nvPr>
            <p:ph type="body" idx="1"/>
          </p:nvPr>
        </p:nvSpPr>
        <p:spPr>
          <a:xfrm>
            <a:off x="827584" y="1981200"/>
            <a:ext cx="8198941" cy="4114800"/>
          </a:xfrm>
        </p:spPr>
        <p:txBody>
          <a:bodyPr/>
          <a:lstStyle/>
          <a:p>
            <a:pPr eaLnBrk="1" hangingPunct="1"/>
            <a:r>
              <a:rPr lang="en-GB" altLang="en-US" dirty="0" smtClean="0">
                <a:latin typeface="Arial" panose="020B0604020202020204" pitchFamily="34" charset="0"/>
                <a:cs typeface="Arial" panose="020B0604020202020204" pitchFamily="34" charset="0"/>
              </a:rPr>
              <a:t>Having an understanding that other people have desires, beliefs, thoughts, feelings and their own interpretation of the world is often referred to as having a ‘</a:t>
            </a:r>
            <a:r>
              <a:rPr lang="en-GB" altLang="en-US" i="1" dirty="0" smtClean="0">
                <a:latin typeface="Arial" panose="020B0604020202020204" pitchFamily="34" charset="0"/>
                <a:cs typeface="Arial" panose="020B0604020202020204" pitchFamily="34" charset="0"/>
              </a:rPr>
              <a:t>theory of mind’.</a:t>
            </a:r>
            <a:r>
              <a:rPr lang="en-GB" altLang="en-US" dirty="0" smtClean="0">
                <a:latin typeface="Arial" panose="020B0604020202020204" pitchFamily="34" charset="0"/>
                <a:cs typeface="Arial" panose="020B0604020202020204" pitchFamily="34" charset="0"/>
              </a:rPr>
              <a:t>  </a:t>
            </a:r>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7511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AutoShape 2"/>
          <p:cNvSpPr>
            <a:spLocks noGrp="1" noChangeArrowheads="1"/>
          </p:cNvSpPr>
          <p:nvPr>
            <p:ph type="title"/>
          </p:nvPr>
        </p:nvSpPr>
        <p:spPr/>
        <p:txBody>
          <a:bodyPr/>
          <a:lstStyle/>
          <a:p>
            <a:pPr eaLnBrk="1" hangingPunct="1"/>
            <a:r>
              <a:rPr lang="en-GB" altLang="en-US" sz="3600" dirty="0" smtClean="0">
                <a:latin typeface="Arial" panose="020B0604020202020204" pitchFamily="34" charset="0"/>
                <a:cs typeface="Arial" panose="020B0604020202020204" pitchFamily="34" charset="0"/>
              </a:rPr>
              <a:t>What does it mean to have an understanding of mind?</a:t>
            </a:r>
            <a:endParaRPr lang="en-US" altLang="en-US" sz="3600" dirty="0" smtClean="0">
              <a:latin typeface="Arial" panose="020B0604020202020204" pitchFamily="34" charset="0"/>
              <a:cs typeface="Arial" panose="020B0604020202020204" pitchFamily="34" charset="0"/>
            </a:endParaRPr>
          </a:p>
        </p:txBody>
      </p:sp>
      <p:sp>
        <p:nvSpPr>
          <p:cNvPr id="13315" name="Rectangle 3"/>
          <p:cNvSpPr>
            <a:spLocks noGrp="1" noChangeArrowheads="1"/>
          </p:cNvSpPr>
          <p:nvPr>
            <p:ph type="body" idx="1"/>
          </p:nvPr>
        </p:nvSpPr>
        <p:spPr>
          <a:xfrm>
            <a:off x="683568" y="1844824"/>
            <a:ext cx="8342957" cy="4251176"/>
          </a:xfrm>
        </p:spPr>
        <p:txBody>
          <a:bodyPr/>
          <a:lstStyle/>
          <a:p>
            <a:pPr marL="609600" indent="-609600" eaLnBrk="1" hangingPunct="1">
              <a:lnSpc>
                <a:spcPct val="90000"/>
              </a:lnSpc>
              <a:buFont typeface="+mj-lt"/>
              <a:buAutoNum type="arabicPeriod"/>
            </a:pPr>
            <a:r>
              <a:rPr lang="en-GB" altLang="en-US" sz="2800" dirty="0" smtClean="0">
                <a:solidFill>
                  <a:srgbClr val="FFFFFF"/>
                </a:solidFill>
                <a:latin typeface="Arial" panose="020B0604020202020204" pitchFamily="34" charset="0"/>
                <a:cs typeface="Arial" panose="020B0604020202020204" pitchFamily="34" charset="0"/>
              </a:rPr>
              <a:t>We understand:</a:t>
            </a:r>
          </a:p>
          <a:p>
            <a:pPr marL="609600" indent="-609600" eaLnBrk="1" hangingPunct="1">
              <a:lnSpc>
                <a:spcPct val="90000"/>
              </a:lnSpc>
              <a:buFontTx/>
              <a:buAutoNum type="arabicPeriod"/>
            </a:pPr>
            <a:r>
              <a:rPr lang="en-GB" altLang="en-US" sz="2800" dirty="0" smtClean="0">
                <a:solidFill>
                  <a:srgbClr val="FFFFFF"/>
                </a:solidFill>
                <a:latin typeface="Arial" panose="020B0604020202020204" pitchFamily="34" charset="0"/>
                <a:cs typeface="Arial" panose="020B0604020202020204" pitchFamily="34" charset="0"/>
              </a:rPr>
              <a:t>that we have emotions, feelings and desires, and;</a:t>
            </a:r>
          </a:p>
          <a:p>
            <a:pPr marL="609600" indent="-609600" eaLnBrk="1" hangingPunct="1">
              <a:lnSpc>
                <a:spcPct val="90000"/>
              </a:lnSpc>
              <a:buFontTx/>
              <a:buAutoNum type="arabicPeriod"/>
            </a:pPr>
            <a:r>
              <a:rPr lang="en-GB" altLang="en-US" sz="2800" dirty="0" smtClean="0">
                <a:solidFill>
                  <a:srgbClr val="FFFFFF"/>
                </a:solidFill>
                <a:latin typeface="Arial" panose="020B0604020202020204" pitchFamily="34" charset="0"/>
                <a:cs typeface="Arial" panose="020B0604020202020204" pitchFamily="34" charset="0"/>
              </a:rPr>
              <a:t>that desires and feelings are related.</a:t>
            </a:r>
          </a:p>
          <a:p>
            <a:pPr marL="609600" indent="-609600" eaLnBrk="1" hangingPunct="1">
              <a:lnSpc>
                <a:spcPct val="90000"/>
              </a:lnSpc>
              <a:buFont typeface="+mj-lt"/>
              <a:buAutoNum type="arabicPeriod"/>
            </a:pPr>
            <a:r>
              <a:rPr lang="en-GB" altLang="en-US" sz="2800" dirty="0" smtClean="0">
                <a:solidFill>
                  <a:srgbClr val="FFFFFF"/>
                </a:solidFill>
                <a:latin typeface="Arial" panose="020B0604020202020204" pitchFamily="34" charset="0"/>
                <a:cs typeface="Arial" panose="020B0604020202020204" pitchFamily="34" charset="0"/>
              </a:rPr>
              <a:t>We realize:</a:t>
            </a:r>
          </a:p>
          <a:p>
            <a:pPr marL="609600" indent="-609600" eaLnBrk="1" hangingPunct="1">
              <a:lnSpc>
                <a:spcPct val="90000"/>
              </a:lnSpc>
              <a:buFont typeface="Wingdings" pitchFamily="2" charset="2"/>
              <a:buAutoNum type="arabicPeriod"/>
            </a:pPr>
            <a:r>
              <a:rPr lang="en-GB" altLang="en-US" sz="2800" dirty="0" smtClean="0">
                <a:solidFill>
                  <a:srgbClr val="FFFFFF"/>
                </a:solidFill>
                <a:latin typeface="Arial" panose="020B0604020202020204" pitchFamily="34" charset="0"/>
                <a:cs typeface="Arial" panose="020B0604020202020204" pitchFamily="34" charset="0"/>
              </a:rPr>
              <a:t>that the mind includes knowledge;</a:t>
            </a:r>
          </a:p>
          <a:p>
            <a:pPr marL="609600" indent="-609600" eaLnBrk="1" hangingPunct="1">
              <a:lnSpc>
                <a:spcPct val="90000"/>
              </a:lnSpc>
              <a:buFont typeface="Wingdings" pitchFamily="2" charset="2"/>
              <a:buAutoNum type="arabicPeriod"/>
            </a:pPr>
            <a:r>
              <a:rPr lang="en-GB" altLang="en-US" sz="2800" dirty="0" smtClean="0">
                <a:solidFill>
                  <a:srgbClr val="FFFFFF"/>
                </a:solidFill>
                <a:latin typeface="Arial" panose="020B0604020202020204" pitchFamily="34" charset="0"/>
                <a:cs typeface="Arial" panose="020B0604020202020204" pitchFamily="34" charset="0"/>
              </a:rPr>
              <a:t>that we can think about information;</a:t>
            </a:r>
          </a:p>
          <a:p>
            <a:pPr marL="609600" indent="-609600" eaLnBrk="1" hangingPunct="1">
              <a:lnSpc>
                <a:spcPct val="90000"/>
              </a:lnSpc>
              <a:buFont typeface="Wingdings" pitchFamily="2" charset="2"/>
              <a:buAutoNum type="arabicPeriod"/>
            </a:pPr>
            <a:r>
              <a:rPr lang="en-GB" altLang="en-US" sz="2800" dirty="0" smtClean="0">
                <a:solidFill>
                  <a:srgbClr val="FFFFFF"/>
                </a:solidFill>
                <a:latin typeface="Arial" panose="020B0604020202020204" pitchFamily="34" charset="0"/>
                <a:cs typeface="Arial" panose="020B0604020202020204" pitchFamily="34" charset="0"/>
              </a:rPr>
              <a:t>that there is a difference between thoughts and real things;</a:t>
            </a:r>
          </a:p>
          <a:p>
            <a:pPr marL="609600" indent="-609600" eaLnBrk="1" hangingPunct="1">
              <a:lnSpc>
                <a:spcPct val="90000"/>
              </a:lnSpc>
              <a:buFont typeface="Wingdings" pitchFamily="2" charset="2"/>
              <a:buAutoNum type="arabicPeriod"/>
            </a:pPr>
            <a:r>
              <a:rPr lang="en-GB" altLang="en-US" sz="2800" dirty="0" smtClean="0">
                <a:solidFill>
                  <a:srgbClr val="FFFFFF"/>
                </a:solidFill>
                <a:latin typeface="Arial" panose="020B0604020202020204" pitchFamily="34" charset="0"/>
                <a:cs typeface="Arial" panose="020B0604020202020204" pitchFamily="34" charset="0"/>
              </a:rPr>
              <a:t>that we have beliefs about the state of the world.  </a:t>
            </a:r>
            <a:endParaRPr lang="en-US" altLang="en-US" sz="2800"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777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AutoShape 2"/>
          <p:cNvSpPr>
            <a:spLocks noGrp="1" noChangeArrowheads="1"/>
          </p:cNvSpPr>
          <p:nvPr>
            <p:ph type="title"/>
          </p:nvPr>
        </p:nvSpPr>
        <p:spPr>
          <a:xfrm>
            <a:off x="1270000" y="609600"/>
            <a:ext cx="7772400" cy="731168"/>
          </a:xfrm>
        </p:spPr>
        <p:txBody>
          <a:bodyPr/>
          <a:lstStyle/>
          <a:p>
            <a:pPr eaLnBrk="1" hangingPunct="1"/>
            <a:r>
              <a:rPr lang="en-GB" altLang="en-US" dirty="0" smtClean="0">
                <a:latin typeface="Arial" panose="020B0604020202020204" pitchFamily="34" charset="0"/>
                <a:cs typeface="Arial" panose="020B0604020202020204" pitchFamily="34" charset="0"/>
              </a:rPr>
              <a:t>Understanding the Mind</a:t>
            </a:r>
            <a:endParaRPr lang="en-US" altLang="en-US" dirty="0" smtClean="0">
              <a:latin typeface="Arial" panose="020B0604020202020204" pitchFamily="34" charset="0"/>
              <a:cs typeface="Arial" panose="020B0604020202020204" pitchFamily="34" charset="0"/>
            </a:endParaRPr>
          </a:p>
        </p:txBody>
      </p:sp>
      <p:sp>
        <p:nvSpPr>
          <p:cNvPr id="14339" name="Rectangle 3"/>
          <p:cNvSpPr>
            <a:spLocks noGrp="1" noChangeArrowheads="1"/>
          </p:cNvSpPr>
          <p:nvPr>
            <p:ph type="body" idx="1"/>
          </p:nvPr>
        </p:nvSpPr>
        <p:spPr>
          <a:xfrm>
            <a:off x="683568" y="1484784"/>
            <a:ext cx="8342957" cy="4611216"/>
          </a:xfrm>
        </p:spPr>
        <p:txBody>
          <a:bodyPr/>
          <a:lstStyle/>
          <a:p>
            <a:pPr eaLnBrk="1" hangingPunct="1"/>
            <a:r>
              <a:rPr lang="en-GB" altLang="en-US" dirty="0" smtClean="0">
                <a:solidFill>
                  <a:srgbClr val="FFFFFF"/>
                </a:solidFill>
                <a:latin typeface="Arial" panose="020B0604020202020204" pitchFamily="34" charset="0"/>
                <a:cs typeface="Arial" panose="020B0604020202020204" pitchFamily="34" charset="0"/>
              </a:rPr>
              <a:t>One of the most important aspects of understanding the mind is the realization that just as we have a mind, so do other people;</a:t>
            </a:r>
          </a:p>
          <a:p>
            <a:pPr eaLnBrk="1" hangingPunct="1"/>
            <a:r>
              <a:rPr lang="en-GB" altLang="en-US" dirty="0" smtClean="0">
                <a:solidFill>
                  <a:srgbClr val="FFFFFF"/>
                </a:solidFill>
                <a:latin typeface="Arial" panose="020B0604020202020204" pitchFamily="34" charset="0"/>
                <a:cs typeface="Arial" panose="020B0604020202020204" pitchFamily="34" charset="0"/>
              </a:rPr>
              <a:t>Another important realization is that other people may have beliefs that differ from our own. Additionally, people can be deceptive and can lie. What is in our heads is not necessarily what we say. A TOM?</a:t>
            </a:r>
            <a:endParaRPr lang="en-US" altLang="en-US"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385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AutoShape 2"/>
          <p:cNvSpPr>
            <a:spLocks noGrp="1" noChangeArrowheads="1"/>
          </p:cNvSpPr>
          <p:nvPr>
            <p:ph type="title"/>
          </p:nvPr>
        </p:nvSpPr>
        <p:spPr>
          <a:xfrm>
            <a:off x="611560" y="609600"/>
            <a:ext cx="8430840" cy="1143000"/>
          </a:xfrm>
        </p:spPr>
        <p:txBody>
          <a:bodyPr/>
          <a:lstStyle/>
          <a:p>
            <a:pPr eaLnBrk="1" hangingPunct="1"/>
            <a:r>
              <a:rPr lang="en-GB" altLang="en-US" sz="3600" dirty="0" smtClean="0">
                <a:latin typeface="Arial" panose="020B0604020202020204" pitchFamily="34" charset="0"/>
                <a:cs typeface="Arial" panose="020B0604020202020204" pitchFamily="34" charset="0"/>
              </a:rPr>
              <a:t>Origin of ‘Theory of Mind’ Research</a:t>
            </a:r>
            <a:endParaRPr lang="en-US" altLang="en-US" sz="3600" dirty="0" smtClean="0">
              <a:latin typeface="Arial" panose="020B0604020202020204" pitchFamily="34" charset="0"/>
              <a:cs typeface="Arial" panose="020B0604020202020204" pitchFamily="34" charset="0"/>
            </a:endParaRPr>
          </a:p>
        </p:txBody>
      </p:sp>
      <p:sp>
        <p:nvSpPr>
          <p:cNvPr id="15363" name="Rectangle 3"/>
          <p:cNvSpPr>
            <a:spLocks noGrp="1" noChangeArrowheads="1"/>
          </p:cNvSpPr>
          <p:nvPr>
            <p:ph type="body" idx="1"/>
          </p:nvPr>
        </p:nvSpPr>
        <p:spPr/>
        <p:txBody>
          <a:bodyPr/>
          <a:lstStyle/>
          <a:p>
            <a:pPr eaLnBrk="1" hangingPunct="1">
              <a:lnSpc>
                <a:spcPct val="90000"/>
              </a:lnSpc>
            </a:pPr>
            <a:r>
              <a:rPr lang="en-GB" altLang="en-US" dirty="0" smtClean="0">
                <a:solidFill>
                  <a:srgbClr val="FFFFFF"/>
                </a:solidFill>
                <a:latin typeface="Arial" panose="020B0604020202020204" pitchFamily="34" charset="0"/>
                <a:cs typeface="Arial" panose="020B0604020202020204" pitchFamily="34" charset="0"/>
              </a:rPr>
              <a:t>Research on ‘theory of mind’ was initiated by </a:t>
            </a:r>
            <a:r>
              <a:rPr lang="en-GB" altLang="en-US" dirty="0" err="1" smtClean="0">
                <a:solidFill>
                  <a:srgbClr val="FFFFFF"/>
                </a:solidFill>
                <a:latin typeface="Arial" panose="020B0604020202020204" pitchFamily="34" charset="0"/>
                <a:cs typeface="Arial" panose="020B0604020202020204" pitchFamily="34" charset="0"/>
              </a:rPr>
              <a:t>Premack</a:t>
            </a:r>
            <a:r>
              <a:rPr lang="en-GB" altLang="en-US" dirty="0" smtClean="0">
                <a:solidFill>
                  <a:srgbClr val="FFFFFF"/>
                </a:solidFill>
                <a:latin typeface="Arial" panose="020B0604020202020204" pitchFamily="34" charset="0"/>
                <a:cs typeface="Arial" panose="020B0604020202020204" pitchFamily="34" charset="0"/>
              </a:rPr>
              <a:t> and Woodruff (1978) in the context of determining the cognitive and language abilities of chimpanzees;</a:t>
            </a:r>
          </a:p>
          <a:p>
            <a:pPr eaLnBrk="1" hangingPunct="1">
              <a:lnSpc>
                <a:spcPct val="90000"/>
              </a:lnSpc>
            </a:pPr>
            <a:r>
              <a:rPr lang="en-GB" altLang="en-US" dirty="0" smtClean="0">
                <a:solidFill>
                  <a:srgbClr val="FFFFFF"/>
                </a:solidFill>
                <a:latin typeface="Arial" panose="020B0604020202020204" pitchFamily="34" charset="0"/>
                <a:cs typeface="Arial" panose="020B0604020202020204" pitchFamily="34" charset="0"/>
              </a:rPr>
              <a:t>According to </a:t>
            </a:r>
            <a:r>
              <a:rPr lang="en-GB" altLang="en-US" dirty="0" err="1" smtClean="0">
                <a:solidFill>
                  <a:srgbClr val="FFFFFF"/>
                </a:solidFill>
                <a:latin typeface="Arial" panose="020B0604020202020204" pitchFamily="34" charset="0"/>
                <a:cs typeface="Arial" panose="020B0604020202020204" pitchFamily="34" charset="0"/>
              </a:rPr>
              <a:t>Premack</a:t>
            </a:r>
            <a:r>
              <a:rPr lang="en-GB" altLang="en-US" dirty="0" smtClean="0">
                <a:solidFill>
                  <a:srgbClr val="FFFFFF"/>
                </a:solidFill>
                <a:latin typeface="Arial" panose="020B0604020202020204" pitchFamily="34" charset="0"/>
                <a:cs typeface="Arial" panose="020B0604020202020204" pitchFamily="34" charset="0"/>
              </a:rPr>
              <a:t> and Woodruff (1978): </a:t>
            </a:r>
            <a:r>
              <a:rPr lang="en-GB" altLang="en-US" i="1" dirty="0" smtClean="0">
                <a:solidFill>
                  <a:srgbClr val="FFFFFF"/>
                </a:solidFill>
                <a:latin typeface="Arial" panose="020B0604020202020204" pitchFamily="34" charset="0"/>
                <a:cs typeface="Arial" panose="020B0604020202020204" pitchFamily="34" charset="0"/>
              </a:rPr>
              <a:t>“an individual has a theory of mind if he imputes mental states to himself and others” </a:t>
            </a:r>
            <a:r>
              <a:rPr lang="en-GB" altLang="en-US" dirty="0" smtClean="0">
                <a:solidFill>
                  <a:srgbClr val="FFFFFF"/>
                </a:solidFill>
                <a:latin typeface="Arial" panose="020B0604020202020204" pitchFamily="34" charset="0"/>
                <a:cs typeface="Arial" panose="020B0604020202020204" pitchFamily="34" charset="0"/>
              </a:rPr>
              <a:t>(p.515).</a:t>
            </a:r>
            <a:endParaRPr lang="en-US" altLang="en-US"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8519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AutoShape 2"/>
          <p:cNvSpPr>
            <a:spLocks noGrp="1" noChangeArrowheads="1"/>
          </p:cNvSpPr>
          <p:nvPr>
            <p:ph type="title"/>
          </p:nvPr>
        </p:nvSpPr>
        <p:spPr>
          <a:xfrm>
            <a:off x="323528" y="609600"/>
            <a:ext cx="8718872" cy="1143000"/>
          </a:xfrm>
        </p:spPr>
        <p:txBody>
          <a:bodyPr/>
          <a:lstStyle/>
          <a:p>
            <a:pPr eaLnBrk="1" hangingPunct="1"/>
            <a:r>
              <a:rPr lang="en-GB" altLang="en-US" sz="3600" dirty="0" smtClean="0">
                <a:latin typeface="Arial" panose="020B0604020202020204" pitchFamily="34" charset="0"/>
                <a:cs typeface="Arial" panose="020B0604020202020204" pitchFamily="34" charset="0"/>
              </a:rPr>
              <a:t>Further evidence of ‘mind-reading in primates</a:t>
            </a:r>
            <a:endParaRPr lang="en-US" altLang="en-US" sz="3600" dirty="0" smtClean="0">
              <a:latin typeface="Arial" panose="020B0604020202020204" pitchFamily="34" charset="0"/>
              <a:cs typeface="Arial" panose="020B0604020202020204" pitchFamily="34" charset="0"/>
            </a:endParaRPr>
          </a:p>
        </p:txBody>
      </p:sp>
      <p:sp>
        <p:nvSpPr>
          <p:cNvPr id="16387" name="Rectangle 3"/>
          <p:cNvSpPr>
            <a:spLocks noGrp="1" noChangeArrowheads="1"/>
          </p:cNvSpPr>
          <p:nvPr>
            <p:ph type="body" idx="1"/>
          </p:nvPr>
        </p:nvSpPr>
        <p:spPr>
          <a:xfrm>
            <a:off x="323529" y="1981200"/>
            <a:ext cx="8496944" cy="4114800"/>
          </a:xfrm>
        </p:spPr>
        <p:txBody>
          <a:bodyPr/>
          <a:lstStyle/>
          <a:p>
            <a:pPr eaLnBrk="1" hangingPunct="1"/>
            <a:r>
              <a:rPr lang="en-GB" altLang="en-US" dirty="0" smtClean="0">
                <a:solidFill>
                  <a:srgbClr val="FFFFFF"/>
                </a:solidFill>
                <a:latin typeface="Arial" panose="020B0604020202020204" pitchFamily="34" charset="0"/>
                <a:cs typeface="Arial" panose="020B0604020202020204" pitchFamily="34" charset="0"/>
              </a:rPr>
              <a:t>Byrne and Whiten (1987) argued that there is some evidence that chimpanzees are capable of displaying deliberately deceptive behaviour.</a:t>
            </a:r>
          </a:p>
          <a:p>
            <a:pPr eaLnBrk="1" hangingPunct="1"/>
            <a:r>
              <a:rPr lang="en-GB" altLang="en-US" dirty="0" smtClean="0">
                <a:latin typeface="Arial" panose="020B0604020202020204" pitchFamily="34" charset="0"/>
                <a:cs typeface="Arial" panose="020B0604020202020204" pitchFamily="34" charset="0"/>
                <a:hlinkClick r:id="rId2"/>
              </a:rPr>
              <a:t>http://www.youtube.com/watch?v=BmISd0v7AdM</a:t>
            </a:r>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15051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0000" y="609600"/>
            <a:ext cx="7772400" cy="803176"/>
          </a:xfrm>
        </p:spPr>
        <p:txBody>
          <a:bodyPr/>
          <a:lstStyle/>
          <a:p>
            <a:r>
              <a:rPr lang="en-GB" dirty="0" smtClean="0"/>
              <a:t>The development of TOM</a:t>
            </a:r>
            <a:endParaRPr lang="en-GB" dirty="0"/>
          </a:p>
        </p:txBody>
      </p:sp>
      <p:sp>
        <p:nvSpPr>
          <p:cNvPr id="3" name="Content Placeholder 2"/>
          <p:cNvSpPr>
            <a:spLocks noGrp="1"/>
          </p:cNvSpPr>
          <p:nvPr>
            <p:ph idx="1"/>
          </p:nvPr>
        </p:nvSpPr>
        <p:spPr>
          <a:xfrm>
            <a:off x="755576" y="1556792"/>
            <a:ext cx="8270949" cy="4968552"/>
          </a:xfrm>
        </p:spPr>
        <p:txBody>
          <a:bodyPr/>
          <a:lstStyle/>
          <a:p>
            <a:r>
              <a:rPr lang="en-GB" sz="2800" dirty="0" smtClean="0"/>
              <a:t>Around 2 years, children refer to their mental states as desires or intentions, by 3 years they incorporate beliefs relating to a persons actions, as a representation of their beliefs. </a:t>
            </a:r>
          </a:p>
          <a:p>
            <a:r>
              <a:rPr lang="en-GB" sz="2800" dirty="0" smtClean="0"/>
              <a:t>They can also acknowledge that people can have similar desires but different beliefs and thus different actions.</a:t>
            </a:r>
          </a:p>
          <a:p>
            <a:r>
              <a:rPr lang="en-GB" sz="2800" dirty="0" smtClean="0"/>
              <a:t>By age 4 they can acknowledge that beliefs can be false and that we make mistakes.</a:t>
            </a:r>
            <a:endParaRPr lang="en-GB" sz="2800" dirty="0"/>
          </a:p>
        </p:txBody>
      </p:sp>
    </p:spTree>
    <p:extLst>
      <p:ext uri="{BB962C8B-B14F-4D97-AF65-F5344CB8AC3E}">
        <p14:creationId xmlns:p14="http://schemas.microsoft.com/office/powerpoint/2010/main" val="2952530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AutoShape 2"/>
          <p:cNvSpPr>
            <a:spLocks noGrp="1" noChangeArrowheads="1"/>
          </p:cNvSpPr>
          <p:nvPr>
            <p:ph type="title" idx="4294967295"/>
          </p:nvPr>
        </p:nvSpPr>
        <p:spPr>
          <a:xfrm>
            <a:off x="467544" y="762000"/>
            <a:ext cx="8676456" cy="1143000"/>
          </a:xfrm>
        </p:spPr>
        <p:txBody>
          <a:bodyPr/>
          <a:lstStyle/>
          <a:p>
            <a:pPr eaLnBrk="1" hangingPunct="1"/>
            <a:r>
              <a:rPr lang="en-GB" altLang="en-US" sz="3600" dirty="0" smtClean="0">
                <a:latin typeface="Arial" panose="020B0604020202020204" pitchFamily="34" charset="0"/>
                <a:cs typeface="Arial" panose="020B0604020202020204" pitchFamily="34" charset="0"/>
              </a:rPr>
              <a:t>Tasks for assessing ‘theory of mind’ abilities</a:t>
            </a:r>
            <a:endParaRPr lang="en-US" altLang="en-US" sz="3600" dirty="0" smtClean="0">
              <a:latin typeface="Arial" panose="020B0604020202020204" pitchFamily="34" charset="0"/>
              <a:cs typeface="Arial" panose="020B0604020202020204" pitchFamily="34" charset="0"/>
            </a:endParaRPr>
          </a:p>
        </p:txBody>
      </p:sp>
      <p:sp>
        <p:nvSpPr>
          <p:cNvPr id="17411" name="Rectangle 3"/>
          <p:cNvSpPr>
            <a:spLocks noGrp="1" noChangeArrowheads="1"/>
          </p:cNvSpPr>
          <p:nvPr>
            <p:ph type="body" idx="4294967295"/>
          </p:nvPr>
        </p:nvSpPr>
        <p:spPr>
          <a:xfrm>
            <a:off x="1450975" y="2362200"/>
            <a:ext cx="7693025" cy="3724275"/>
          </a:xfrm>
        </p:spPr>
        <p:txBody>
          <a:bodyPr/>
          <a:lstStyle/>
          <a:p>
            <a:pPr marL="514350" indent="-514350">
              <a:buFont typeface="+mj-lt"/>
              <a:buAutoNum type="arabicPeriod"/>
            </a:pPr>
            <a:r>
              <a:rPr lang="en-GB" altLang="en-US" dirty="0" smtClean="0">
                <a:solidFill>
                  <a:srgbClr val="FFFFFF"/>
                </a:solidFill>
                <a:latin typeface="Arial" panose="020B0604020202020204" pitchFamily="34" charset="0"/>
                <a:cs typeface="Arial" panose="020B0604020202020204" pitchFamily="34" charset="0"/>
              </a:rPr>
              <a:t>False-belief and other related tasks</a:t>
            </a:r>
          </a:p>
          <a:p>
            <a:pPr marL="533400" indent="-533400" eaLnBrk="1" hangingPunct="1">
              <a:buFont typeface="Wingdings" pitchFamily="2" charset="2"/>
              <a:buAutoNum type="arabicPeriod"/>
            </a:pPr>
            <a:r>
              <a:rPr lang="en-GB" altLang="en-US" dirty="0" smtClean="0">
                <a:solidFill>
                  <a:srgbClr val="FFFFFF"/>
                </a:solidFill>
                <a:latin typeface="Arial" panose="020B0604020202020204" pitchFamily="34" charset="0"/>
                <a:cs typeface="Arial" panose="020B0604020202020204" pitchFamily="34" charset="0"/>
              </a:rPr>
              <a:t>Mistaken location</a:t>
            </a:r>
          </a:p>
          <a:p>
            <a:pPr marL="533400" indent="-533400" eaLnBrk="1" hangingPunct="1">
              <a:buFont typeface="Wingdings" pitchFamily="2" charset="2"/>
              <a:buAutoNum type="arabicPeriod"/>
            </a:pPr>
            <a:r>
              <a:rPr lang="en-GB" altLang="en-US" dirty="0" smtClean="0">
                <a:solidFill>
                  <a:srgbClr val="FFFFFF"/>
                </a:solidFill>
                <a:latin typeface="Arial" panose="020B0604020202020204" pitchFamily="34" charset="0"/>
                <a:cs typeface="Arial" panose="020B0604020202020204" pitchFamily="34" charset="0"/>
              </a:rPr>
              <a:t>Mistaken contents</a:t>
            </a:r>
          </a:p>
          <a:p>
            <a:pPr marL="533400" indent="-533400" eaLnBrk="1" hangingPunct="1">
              <a:buFont typeface="Wingdings" pitchFamily="2" charset="2"/>
              <a:buAutoNum type="arabicPeriod"/>
            </a:pPr>
            <a:r>
              <a:rPr lang="en-GB" altLang="en-US" dirty="0" smtClean="0">
                <a:solidFill>
                  <a:srgbClr val="FFFFFF"/>
                </a:solidFill>
                <a:latin typeface="Arial" panose="020B0604020202020204" pitchFamily="34" charset="0"/>
                <a:cs typeface="Arial" panose="020B0604020202020204" pitchFamily="34" charset="0"/>
              </a:rPr>
              <a:t>Appearance/reality</a:t>
            </a:r>
          </a:p>
          <a:p>
            <a:pPr marL="533400" indent="-533400" eaLnBrk="1" hangingPunct="1">
              <a:buFont typeface="Wingdings" pitchFamily="2" charset="2"/>
              <a:buAutoNum type="arabicPeriod"/>
            </a:pPr>
            <a:r>
              <a:rPr lang="en-GB" altLang="en-US" dirty="0" smtClean="0">
                <a:solidFill>
                  <a:srgbClr val="FFFFFF"/>
                </a:solidFill>
                <a:latin typeface="Arial" panose="020B0604020202020204" pitchFamily="34" charset="0"/>
                <a:cs typeface="Arial" panose="020B0604020202020204" pitchFamily="34" charset="0"/>
              </a:rPr>
              <a:t>Second-order false-belief</a:t>
            </a:r>
            <a:endParaRPr lang="en-US" altLang="en-US"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15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‘Mistaken Location’ Tasks</a:t>
            </a:r>
            <a:endParaRPr lang="en-US" altLang="en-US" dirty="0" smtClean="0">
              <a:latin typeface="Arial" panose="020B0604020202020204" pitchFamily="34" charset="0"/>
              <a:cs typeface="Arial" panose="020B0604020202020204" pitchFamily="34" charset="0"/>
            </a:endParaRPr>
          </a:p>
        </p:txBody>
      </p:sp>
      <p:sp>
        <p:nvSpPr>
          <p:cNvPr id="18435" name="Rectangle 3"/>
          <p:cNvSpPr>
            <a:spLocks noGrp="1" noChangeArrowheads="1"/>
          </p:cNvSpPr>
          <p:nvPr>
            <p:ph type="body" idx="1"/>
          </p:nvPr>
        </p:nvSpPr>
        <p:spPr>
          <a:xfrm>
            <a:off x="755576" y="1981200"/>
            <a:ext cx="8270949" cy="4114800"/>
          </a:xfrm>
        </p:spPr>
        <p:txBody>
          <a:bodyPr/>
          <a:lstStyle/>
          <a:p>
            <a:pPr eaLnBrk="1" hangingPunct="1"/>
            <a:r>
              <a:rPr lang="en-GB" altLang="en-US" sz="2400" dirty="0" smtClean="0">
                <a:solidFill>
                  <a:srgbClr val="FFFFFF"/>
                </a:solidFill>
                <a:latin typeface="Arial" panose="020B0604020202020204" pitchFamily="34" charset="0"/>
                <a:cs typeface="Arial" panose="020B0604020202020204" pitchFamily="34" charset="0"/>
              </a:rPr>
              <a:t>The standard version involves the unexpected transfer of a desired object, so that the central character then has a false belief about the location of that object. To assess children’s understanding of the character’s false-belief, they are asked to predict where the character will look for the object</a:t>
            </a:r>
          </a:p>
          <a:p>
            <a:pPr eaLnBrk="1" hangingPunct="1"/>
            <a:endParaRPr lang="en-GB" altLang="en-US" sz="2400" dirty="0" smtClean="0">
              <a:solidFill>
                <a:srgbClr val="FFFFFF"/>
              </a:solidFill>
              <a:latin typeface="Arial" panose="020B0604020202020204" pitchFamily="34" charset="0"/>
              <a:cs typeface="Arial" panose="020B0604020202020204" pitchFamily="34" charset="0"/>
            </a:endParaRPr>
          </a:p>
          <a:p>
            <a:pPr eaLnBrk="1" hangingPunct="1"/>
            <a:r>
              <a:rPr lang="en-GB" altLang="en-US" sz="2400" dirty="0" smtClean="0">
                <a:solidFill>
                  <a:srgbClr val="FFFFFF"/>
                </a:solidFill>
                <a:latin typeface="Arial" panose="020B0604020202020204" pitchFamily="34" charset="0"/>
                <a:cs typeface="Arial" panose="020B0604020202020204" pitchFamily="34" charset="0"/>
              </a:rPr>
              <a:t>(e.g. the Maxi task (</a:t>
            </a:r>
            <a:r>
              <a:rPr lang="en-GB" altLang="en-US" sz="2400" dirty="0" err="1" smtClean="0">
                <a:solidFill>
                  <a:srgbClr val="FFFFFF"/>
                </a:solidFill>
                <a:latin typeface="Arial" panose="020B0604020202020204" pitchFamily="34" charset="0"/>
                <a:cs typeface="Arial" panose="020B0604020202020204" pitchFamily="34" charset="0"/>
              </a:rPr>
              <a:t>Wimmer</a:t>
            </a:r>
            <a:r>
              <a:rPr lang="en-GB" altLang="en-US" sz="2400" dirty="0" smtClean="0">
                <a:solidFill>
                  <a:srgbClr val="FFFFFF"/>
                </a:solidFill>
                <a:latin typeface="Arial" panose="020B0604020202020204" pitchFamily="34" charset="0"/>
                <a:cs typeface="Arial" panose="020B0604020202020204" pitchFamily="34" charset="0"/>
              </a:rPr>
              <a:t> &amp; </a:t>
            </a:r>
            <a:r>
              <a:rPr lang="en-GB" altLang="en-US" sz="2400" dirty="0" err="1" smtClean="0">
                <a:solidFill>
                  <a:srgbClr val="FFFFFF"/>
                </a:solidFill>
                <a:latin typeface="Arial" panose="020B0604020202020204" pitchFamily="34" charset="0"/>
                <a:cs typeface="Arial" panose="020B0604020202020204" pitchFamily="34" charset="0"/>
              </a:rPr>
              <a:t>Perner</a:t>
            </a:r>
            <a:r>
              <a:rPr lang="en-GB" altLang="en-US" sz="2400" dirty="0" smtClean="0">
                <a:solidFill>
                  <a:srgbClr val="FFFFFF"/>
                </a:solidFill>
                <a:latin typeface="Arial" panose="020B0604020202020204" pitchFamily="34" charset="0"/>
                <a:cs typeface="Arial" panose="020B0604020202020204" pitchFamily="34" charset="0"/>
              </a:rPr>
              <a:t>, 1983; the Sally-Anne task (Baron-Cohen, Leslie &amp; Frith, 1985).</a:t>
            </a:r>
            <a:endParaRPr lang="en-US" altLang="en-US" sz="2400"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27859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sallyan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6375" y="765175"/>
            <a:ext cx="6264275" cy="575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6714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AutoShape 2"/>
          <p:cNvSpPr>
            <a:spLocks noGrp="1" noChangeArrowheads="1"/>
          </p:cNvSpPr>
          <p:nvPr>
            <p:ph type="title"/>
          </p:nvPr>
        </p:nvSpPr>
        <p:spPr>
          <a:xfrm>
            <a:off x="899592" y="609600"/>
            <a:ext cx="8142808" cy="1143000"/>
          </a:xfrm>
        </p:spPr>
        <p:txBody>
          <a:bodyPr/>
          <a:lstStyle/>
          <a:p>
            <a:pPr eaLnBrk="1" hangingPunct="1"/>
            <a:r>
              <a:rPr lang="en-GB" altLang="en-US" i="1" dirty="0" smtClean="0"/>
              <a:t>‘</a:t>
            </a:r>
            <a:r>
              <a:rPr lang="en-GB" altLang="en-US" dirty="0" smtClean="0">
                <a:latin typeface="Arial" panose="020B0604020202020204" pitchFamily="34" charset="0"/>
                <a:cs typeface="Arial" panose="020B0604020202020204" pitchFamily="34" charset="0"/>
              </a:rPr>
              <a:t>Mistaken Contents’ Tasks</a:t>
            </a:r>
            <a:endParaRPr lang="en-US" altLang="en-US" dirty="0" smtClean="0">
              <a:latin typeface="Arial" panose="020B0604020202020204" pitchFamily="34" charset="0"/>
              <a:cs typeface="Arial" panose="020B0604020202020204" pitchFamily="34" charset="0"/>
            </a:endParaRPr>
          </a:p>
        </p:txBody>
      </p:sp>
      <p:sp>
        <p:nvSpPr>
          <p:cNvPr id="20483" name="Rectangle 3"/>
          <p:cNvSpPr>
            <a:spLocks noGrp="1" noChangeArrowheads="1"/>
          </p:cNvSpPr>
          <p:nvPr>
            <p:ph type="body" idx="1"/>
          </p:nvPr>
        </p:nvSpPr>
        <p:spPr>
          <a:xfrm>
            <a:off x="755576" y="1981200"/>
            <a:ext cx="8270949" cy="4114800"/>
          </a:xfrm>
        </p:spPr>
        <p:txBody>
          <a:bodyPr/>
          <a:lstStyle/>
          <a:p>
            <a:pPr eaLnBrk="1" hangingPunct="1"/>
            <a:r>
              <a:rPr lang="en-GB" altLang="en-US" dirty="0" smtClean="0">
                <a:solidFill>
                  <a:srgbClr val="FFFFFF"/>
                </a:solidFill>
                <a:latin typeface="Arial" panose="020B0604020202020204" pitchFamily="34" charset="0"/>
                <a:cs typeface="Arial" panose="020B0604020202020204" pitchFamily="34" charset="0"/>
              </a:rPr>
              <a:t>Children are shown a typical container (e.g. a </a:t>
            </a:r>
            <a:r>
              <a:rPr lang="en-GB" altLang="en-US" dirty="0" err="1" smtClean="0">
                <a:solidFill>
                  <a:srgbClr val="FFFFFF"/>
                </a:solidFill>
                <a:latin typeface="Arial" panose="020B0604020202020204" pitchFamily="34" charset="0"/>
                <a:cs typeface="Arial" panose="020B0604020202020204" pitchFamily="34" charset="0"/>
              </a:rPr>
              <a:t>Smarties</a:t>
            </a:r>
            <a:r>
              <a:rPr lang="en-GB" altLang="en-US" dirty="0" smtClean="0">
                <a:solidFill>
                  <a:srgbClr val="FFFFFF"/>
                </a:solidFill>
                <a:latin typeface="Arial" panose="020B0604020202020204" pitchFamily="34" charset="0"/>
                <a:cs typeface="Arial" panose="020B0604020202020204" pitchFamily="34" charset="0"/>
              </a:rPr>
              <a:t> box). They are asked about the content of the box (practically all children say ‘</a:t>
            </a:r>
            <a:r>
              <a:rPr lang="en-GB" altLang="en-US" dirty="0" err="1" smtClean="0">
                <a:solidFill>
                  <a:srgbClr val="FFFFFF"/>
                </a:solidFill>
                <a:latin typeface="Arial" panose="020B0604020202020204" pitchFamily="34" charset="0"/>
                <a:cs typeface="Arial" panose="020B0604020202020204" pitchFamily="34" charset="0"/>
              </a:rPr>
              <a:t>Smarties</a:t>
            </a:r>
            <a:r>
              <a:rPr lang="en-GB" altLang="en-US" dirty="0" smtClean="0">
                <a:solidFill>
                  <a:srgbClr val="FFFFFF"/>
                </a:solidFill>
                <a:latin typeface="Arial" panose="020B0604020202020204" pitchFamily="34" charset="0"/>
                <a:cs typeface="Arial" panose="020B0604020202020204" pitchFamily="34" charset="0"/>
              </a:rPr>
              <a:t>’). The real content (pencils) is then revealed and children are asked what another child, who has not seen inside the box, will think is inside (e.g. </a:t>
            </a:r>
            <a:r>
              <a:rPr lang="en-GB" altLang="en-US" dirty="0" err="1" smtClean="0">
                <a:solidFill>
                  <a:srgbClr val="FFFFFF"/>
                </a:solidFill>
                <a:latin typeface="Arial" panose="020B0604020202020204" pitchFamily="34" charset="0"/>
                <a:cs typeface="Arial" panose="020B0604020202020204" pitchFamily="34" charset="0"/>
              </a:rPr>
              <a:t>Perner</a:t>
            </a:r>
            <a:r>
              <a:rPr lang="en-GB" altLang="en-US" dirty="0" smtClean="0">
                <a:solidFill>
                  <a:srgbClr val="FFFFFF"/>
                </a:solidFill>
                <a:latin typeface="Arial" panose="020B0604020202020204" pitchFamily="34" charset="0"/>
                <a:cs typeface="Arial" panose="020B0604020202020204" pitchFamily="34" charset="0"/>
              </a:rPr>
              <a:t>, </a:t>
            </a:r>
            <a:r>
              <a:rPr lang="en-GB" altLang="en-US" dirty="0" err="1" smtClean="0">
                <a:solidFill>
                  <a:srgbClr val="FFFFFF"/>
                </a:solidFill>
                <a:latin typeface="Arial" panose="020B0604020202020204" pitchFamily="34" charset="0"/>
                <a:cs typeface="Arial" panose="020B0604020202020204" pitchFamily="34" charset="0"/>
              </a:rPr>
              <a:t>Leekam</a:t>
            </a:r>
            <a:r>
              <a:rPr lang="en-GB" altLang="en-US" dirty="0" smtClean="0">
                <a:solidFill>
                  <a:srgbClr val="FFFFFF"/>
                </a:solidFill>
                <a:latin typeface="Arial" panose="020B0604020202020204" pitchFamily="34" charset="0"/>
                <a:cs typeface="Arial" panose="020B0604020202020204" pitchFamily="34" charset="0"/>
              </a:rPr>
              <a:t> &amp; </a:t>
            </a:r>
            <a:r>
              <a:rPr lang="en-GB" altLang="en-US" dirty="0" err="1" smtClean="0">
                <a:solidFill>
                  <a:srgbClr val="FFFFFF"/>
                </a:solidFill>
                <a:latin typeface="Arial" panose="020B0604020202020204" pitchFamily="34" charset="0"/>
                <a:cs typeface="Arial" panose="020B0604020202020204" pitchFamily="34" charset="0"/>
              </a:rPr>
              <a:t>Wimmer</a:t>
            </a:r>
            <a:r>
              <a:rPr lang="en-GB" altLang="en-US" dirty="0" smtClean="0">
                <a:solidFill>
                  <a:srgbClr val="FFFFFF"/>
                </a:solidFill>
                <a:latin typeface="Arial" panose="020B0604020202020204" pitchFamily="34" charset="0"/>
                <a:cs typeface="Arial" panose="020B0604020202020204" pitchFamily="34" charset="0"/>
              </a:rPr>
              <a:t>, 1987).</a:t>
            </a:r>
            <a:endParaRPr lang="en-US" altLang="en-US"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2403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AutoShape 2"/>
          <p:cNvSpPr>
            <a:spLocks noGrp="1" noChangeArrowheads="1"/>
          </p:cNvSpPr>
          <p:nvPr>
            <p:ph type="title"/>
          </p:nvPr>
        </p:nvSpPr>
        <p:spPr>
          <a:xfrm>
            <a:off x="539552" y="609600"/>
            <a:ext cx="8502848" cy="1143000"/>
          </a:xfrm>
        </p:spPr>
        <p:txBody>
          <a:bodyPr/>
          <a:lstStyle/>
          <a:p>
            <a:pPr eaLnBrk="1" hangingPunct="1"/>
            <a:r>
              <a:rPr lang="en-GB" altLang="en-US" i="1" dirty="0" smtClean="0"/>
              <a:t>‘</a:t>
            </a:r>
            <a:r>
              <a:rPr lang="en-GB" altLang="en-US" dirty="0" smtClean="0">
                <a:latin typeface="Arial" panose="020B0604020202020204" pitchFamily="34" charset="0"/>
                <a:cs typeface="Arial" panose="020B0604020202020204" pitchFamily="34" charset="0"/>
              </a:rPr>
              <a:t>Appearance/Reality’ Tasks</a:t>
            </a:r>
            <a:endParaRPr lang="en-US" altLang="en-US" dirty="0" smtClean="0">
              <a:latin typeface="Arial" panose="020B0604020202020204" pitchFamily="34" charset="0"/>
              <a:cs typeface="Arial" panose="020B0604020202020204" pitchFamily="34" charset="0"/>
            </a:endParaRPr>
          </a:p>
        </p:txBody>
      </p:sp>
      <p:sp>
        <p:nvSpPr>
          <p:cNvPr id="21507" name="Rectangle 3"/>
          <p:cNvSpPr>
            <a:spLocks noGrp="1" noChangeArrowheads="1"/>
          </p:cNvSpPr>
          <p:nvPr>
            <p:ph type="body" idx="1"/>
          </p:nvPr>
        </p:nvSpPr>
        <p:spPr>
          <a:xfrm>
            <a:off x="467544" y="1700808"/>
            <a:ext cx="8558981" cy="4395192"/>
          </a:xfrm>
        </p:spPr>
        <p:txBody>
          <a:bodyPr/>
          <a:lstStyle/>
          <a:p>
            <a:pPr eaLnBrk="1" hangingPunct="1"/>
            <a:r>
              <a:rPr lang="en-GB" altLang="en-US" sz="2800" dirty="0" smtClean="0">
                <a:solidFill>
                  <a:srgbClr val="FFFFFF"/>
                </a:solidFill>
                <a:latin typeface="Arial" panose="020B0604020202020204" pitchFamily="34" charset="0"/>
                <a:cs typeface="Arial" panose="020B0604020202020204" pitchFamily="34" charset="0"/>
              </a:rPr>
              <a:t>This task involves two questions about, for example, a trick object, such as a sponge that looks like a rock; (1) an appearance question “What does this look like?”, and (2) a reality question “What is this really?” (e.g. </a:t>
            </a:r>
            <a:r>
              <a:rPr lang="en-GB" altLang="en-US" sz="2800" dirty="0" err="1" smtClean="0">
                <a:solidFill>
                  <a:srgbClr val="FFFFFF"/>
                </a:solidFill>
                <a:latin typeface="Arial" panose="020B0604020202020204" pitchFamily="34" charset="0"/>
                <a:cs typeface="Arial" panose="020B0604020202020204" pitchFamily="34" charset="0"/>
              </a:rPr>
              <a:t>Flavell</a:t>
            </a:r>
            <a:r>
              <a:rPr lang="en-GB" altLang="en-US" sz="2800" dirty="0" smtClean="0">
                <a:solidFill>
                  <a:srgbClr val="FFFFFF"/>
                </a:solidFill>
                <a:latin typeface="Arial" panose="020B0604020202020204" pitchFamily="34" charset="0"/>
                <a:cs typeface="Arial" panose="020B0604020202020204" pitchFamily="34" charset="0"/>
              </a:rPr>
              <a:t>, Green and </a:t>
            </a:r>
            <a:r>
              <a:rPr lang="en-GB" altLang="en-US" sz="2800" dirty="0" err="1" smtClean="0">
                <a:solidFill>
                  <a:srgbClr val="FFFFFF"/>
                </a:solidFill>
                <a:latin typeface="Arial" panose="020B0604020202020204" pitchFamily="34" charset="0"/>
                <a:cs typeface="Arial" panose="020B0604020202020204" pitchFamily="34" charset="0"/>
              </a:rPr>
              <a:t>Flavell</a:t>
            </a:r>
            <a:r>
              <a:rPr lang="en-GB" altLang="en-US" sz="2800" dirty="0" smtClean="0">
                <a:solidFill>
                  <a:srgbClr val="FFFFFF"/>
                </a:solidFill>
                <a:latin typeface="Arial" panose="020B0604020202020204" pitchFamily="34" charset="0"/>
                <a:cs typeface="Arial" panose="020B0604020202020204" pitchFamily="34" charset="0"/>
              </a:rPr>
              <a:t>, 1986).</a:t>
            </a:r>
          </a:p>
          <a:p>
            <a:pPr eaLnBrk="1" hangingPunct="1"/>
            <a:r>
              <a:rPr lang="en-GB" altLang="en-US" sz="2800" dirty="0" smtClean="0">
                <a:latin typeface="Arial" panose="020B0604020202020204" pitchFamily="34" charset="0"/>
                <a:cs typeface="Arial" panose="020B0604020202020204" pitchFamily="34" charset="0"/>
                <a:hlinkClick r:id="rId2"/>
              </a:rPr>
              <a:t>http://www.youtube.com/watch?v=OEpu3dC5W70</a:t>
            </a:r>
            <a:endParaRPr lang="en-GB" altLang="en-US" sz="2800" dirty="0" smtClean="0">
              <a:latin typeface="Arial" panose="020B0604020202020204" pitchFamily="34" charset="0"/>
              <a:cs typeface="Arial" panose="020B0604020202020204" pitchFamily="34" charset="0"/>
            </a:endParaRPr>
          </a:p>
          <a:p>
            <a:pPr eaLnBrk="1" hangingPunct="1"/>
            <a:r>
              <a:rPr lang="en-GB" altLang="en-US" sz="2800" dirty="0" smtClean="0">
                <a:latin typeface="Arial" panose="020B0604020202020204" pitchFamily="34" charset="0"/>
                <a:cs typeface="Arial" panose="020B0604020202020204" pitchFamily="34" charset="0"/>
                <a:hlinkClick r:id="rId3"/>
              </a:rPr>
              <a:t>http://www.youtube.com/watch?v=B4lv5FnBBh0</a:t>
            </a:r>
            <a:endParaRPr lang="en-US" altLang="en-US" sz="28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47493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p:cNvSpPr>
            <a:spLocks noGrp="1" noChangeArrowheads="1"/>
          </p:cNvSpPr>
          <p:nvPr>
            <p:ph type="title"/>
          </p:nvPr>
        </p:nvSpPr>
        <p:spPr>
          <a:xfrm>
            <a:off x="395536" y="609600"/>
            <a:ext cx="8646864" cy="1143000"/>
          </a:xfrm>
        </p:spPr>
        <p:txBody>
          <a:bodyPr/>
          <a:lstStyle/>
          <a:p>
            <a:pPr eaLnBrk="1" hangingPunct="1"/>
            <a:r>
              <a:rPr lang="en-GB" altLang="en-US" i="1" dirty="0" smtClean="0"/>
              <a:t>‘</a:t>
            </a:r>
            <a:r>
              <a:rPr lang="en-GB" altLang="en-US" i="1" dirty="0" smtClean="0">
                <a:latin typeface="Aharoni" panose="02010803020104030203" pitchFamily="2" charset="-79"/>
                <a:cs typeface="Aharoni" panose="02010803020104030203" pitchFamily="2" charset="-79"/>
              </a:rPr>
              <a:t>Second-Order’ </a:t>
            </a:r>
            <a:r>
              <a:rPr lang="en-GB" altLang="en-US" dirty="0" smtClean="0">
                <a:latin typeface="Aharoni" panose="02010803020104030203" pitchFamily="2" charset="-79"/>
                <a:cs typeface="Aharoni" panose="02010803020104030203" pitchFamily="2" charset="-79"/>
              </a:rPr>
              <a:t>False Belief Tasks</a:t>
            </a:r>
            <a:endParaRPr lang="en-US" altLang="en-US" i="1" dirty="0" smtClean="0">
              <a:latin typeface="Aharoni" panose="02010803020104030203" pitchFamily="2" charset="-79"/>
              <a:cs typeface="Aharoni" panose="02010803020104030203" pitchFamily="2" charset="-79"/>
            </a:endParaRPr>
          </a:p>
        </p:txBody>
      </p:sp>
      <p:sp>
        <p:nvSpPr>
          <p:cNvPr id="22531" name="Rectangle 3"/>
          <p:cNvSpPr>
            <a:spLocks noGrp="1" noChangeArrowheads="1"/>
          </p:cNvSpPr>
          <p:nvPr>
            <p:ph type="body" idx="1"/>
          </p:nvPr>
        </p:nvSpPr>
        <p:spPr>
          <a:xfrm>
            <a:off x="539552" y="1981200"/>
            <a:ext cx="8486973" cy="4114800"/>
          </a:xfrm>
        </p:spPr>
        <p:txBody>
          <a:bodyPr/>
          <a:lstStyle/>
          <a:p>
            <a:pPr eaLnBrk="1" hangingPunct="1"/>
            <a:r>
              <a:rPr lang="en-GB" altLang="en-US" sz="2800" dirty="0" smtClean="0">
                <a:solidFill>
                  <a:srgbClr val="FFFFFF"/>
                </a:solidFill>
                <a:latin typeface="Arial" panose="020B0604020202020204" pitchFamily="34" charset="0"/>
                <a:cs typeface="Arial" panose="020B0604020202020204" pitchFamily="34" charset="0"/>
              </a:rPr>
              <a:t>Children are told a story about two characters (John and Mary). Mary is going home while an object is transferred from location A to location B. John watches the transfer but is not told that Mary independently finds out that the object has been transferred to location B. The test question is: “Where does John think that Mary will look for the object?” (</a:t>
            </a:r>
            <a:r>
              <a:rPr lang="en-GB" altLang="en-US" sz="2800" dirty="0" err="1" smtClean="0">
                <a:solidFill>
                  <a:srgbClr val="FFFFFF"/>
                </a:solidFill>
                <a:latin typeface="Arial" panose="020B0604020202020204" pitchFamily="34" charset="0"/>
                <a:cs typeface="Arial" panose="020B0604020202020204" pitchFamily="34" charset="0"/>
              </a:rPr>
              <a:t>Perner</a:t>
            </a:r>
            <a:r>
              <a:rPr lang="en-GB" altLang="en-US" sz="2800" dirty="0" smtClean="0">
                <a:solidFill>
                  <a:srgbClr val="FFFFFF"/>
                </a:solidFill>
                <a:latin typeface="Arial" panose="020B0604020202020204" pitchFamily="34" charset="0"/>
                <a:cs typeface="Arial" panose="020B0604020202020204" pitchFamily="34" charset="0"/>
              </a:rPr>
              <a:t> &amp; </a:t>
            </a:r>
            <a:r>
              <a:rPr lang="en-GB" altLang="en-US" sz="2800" dirty="0" err="1" smtClean="0">
                <a:solidFill>
                  <a:srgbClr val="FFFFFF"/>
                </a:solidFill>
                <a:latin typeface="Arial" panose="020B0604020202020204" pitchFamily="34" charset="0"/>
                <a:cs typeface="Arial" panose="020B0604020202020204" pitchFamily="34" charset="0"/>
              </a:rPr>
              <a:t>Wimmer</a:t>
            </a:r>
            <a:r>
              <a:rPr lang="en-GB" altLang="en-US" sz="2800" dirty="0" smtClean="0">
                <a:solidFill>
                  <a:srgbClr val="FFFFFF"/>
                </a:solidFill>
                <a:latin typeface="Arial" panose="020B0604020202020204" pitchFamily="34" charset="0"/>
                <a:cs typeface="Arial" panose="020B0604020202020204" pitchFamily="34" charset="0"/>
              </a:rPr>
              <a:t>, 1985).</a:t>
            </a:r>
            <a:endParaRPr lang="en-US" altLang="en-US" sz="2800"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2961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0000" y="332656"/>
            <a:ext cx="7772400" cy="936104"/>
          </a:xfrm>
        </p:spPr>
        <p:txBody>
          <a:bodyPr/>
          <a:lstStyle/>
          <a:p>
            <a:r>
              <a:rPr lang="en-GB" dirty="0" smtClean="0"/>
              <a:t>The task:</a:t>
            </a:r>
            <a:endParaRPr lang="en-GB" dirty="0"/>
          </a:p>
        </p:txBody>
      </p:sp>
      <p:sp>
        <p:nvSpPr>
          <p:cNvPr id="3" name="Content Placeholder 2"/>
          <p:cNvSpPr>
            <a:spLocks noGrp="1"/>
          </p:cNvSpPr>
          <p:nvPr>
            <p:ph idx="1"/>
          </p:nvPr>
        </p:nvSpPr>
        <p:spPr>
          <a:xfrm>
            <a:off x="1254125" y="1484784"/>
            <a:ext cx="7772400" cy="4611216"/>
          </a:xfrm>
        </p:spPr>
        <p:txBody>
          <a:bodyPr/>
          <a:lstStyle/>
          <a:p>
            <a:r>
              <a:rPr lang="en-GB" dirty="0" smtClean="0"/>
              <a:t>The second order test is not about others beliefs, but about what others` think about other peoples thoughts!</a:t>
            </a:r>
          </a:p>
          <a:p>
            <a:r>
              <a:rPr lang="en-GB" dirty="0" err="1" smtClean="0"/>
              <a:t>Ie</a:t>
            </a:r>
            <a:r>
              <a:rPr lang="en-GB" dirty="0" smtClean="0"/>
              <a:t> in the ice cream van scenario, both John and Mary were told about the transfer to a new location, both knew, but John thinks that Mary thinks it is in the old location. Where will he say she goes?</a:t>
            </a:r>
            <a:endParaRPr lang="en-GB" dirty="0"/>
          </a:p>
        </p:txBody>
      </p:sp>
    </p:spTree>
    <p:extLst>
      <p:ext uri="{BB962C8B-B14F-4D97-AF65-F5344CB8AC3E}">
        <p14:creationId xmlns:p14="http://schemas.microsoft.com/office/powerpoint/2010/main" val="42452901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AutoShap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Task Results</a:t>
            </a:r>
            <a:endParaRPr lang="en-US" altLang="en-US" dirty="0" smtClean="0">
              <a:latin typeface="Arial" panose="020B0604020202020204" pitchFamily="34" charset="0"/>
              <a:cs typeface="Arial" panose="020B0604020202020204" pitchFamily="34" charset="0"/>
            </a:endParaRPr>
          </a:p>
        </p:txBody>
      </p:sp>
      <p:sp>
        <p:nvSpPr>
          <p:cNvPr id="23555" name="Rectangle 3"/>
          <p:cNvSpPr>
            <a:spLocks noGrp="1" noChangeArrowheads="1"/>
          </p:cNvSpPr>
          <p:nvPr>
            <p:ph type="body" idx="1"/>
          </p:nvPr>
        </p:nvSpPr>
        <p:spPr>
          <a:xfrm>
            <a:off x="467544" y="1981200"/>
            <a:ext cx="8558981" cy="4114800"/>
          </a:xfrm>
        </p:spPr>
        <p:txBody>
          <a:bodyPr/>
          <a:lstStyle/>
          <a:p>
            <a:pPr eaLnBrk="1" hangingPunct="1"/>
            <a:r>
              <a:rPr lang="en-GB" altLang="en-US" dirty="0" smtClean="0">
                <a:solidFill>
                  <a:srgbClr val="FFFFFF"/>
                </a:solidFill>
                <a:latin typeface="Arial" panose="020B0604020202020204" pitchFamily="34" charset="0"/>
                <a:cs typeface="Arial" panose="020B0604020202020204" pitchFamily="34" charset="0"/>
              </a:rPr>
              <a:t>The typical developmental trend is that at age 3 years old, almost all typically developing children answer incorrectly, whereas most typically developing children of 4 years and older answer correctly (6 years for second-order false belief tasks).</a:t>
            </a:r>
            <a:endParaRPr lang="en-US" altLang="en-US"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60603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AutoShape 2"/>
          <p:cNvSpPr>
            <a:spLocks noGrp="1" noChangeArrowheads="1"/>
          </p:cNvSpPr>
          <p:nvPr>
            <p:ph type="title"/>
          </p:nvPr>
        </p:nvSpPr>
        <p:spPr>
          <a:xfrm>
            <a:off x="611560" y="609600"/>
            <a:ext cx="8430840" cy="1143000"/>
          </a:xfrm>
        </p:spPr>
        <p:txBody>
          <a:bodyPr/>
          <a:lstStyle/>
          <a:p>
            <a:pPr eaLnBrk="1" hangingPunct="1"/>
            <a:r>
              <a:rPr lang="en-GB" altLang="en-US" sz="3600" dirty="0" smtClean="0">
                <a:latin typeface="Arial" panose="020B0604020202020204" pitchFamily="34" charset="0"/>
                <a:cs typeface="Arial" panose="020B0604020202020204" pitchFamily="34" charset="0"/>
              </a:rPr>
              <a:t>When is ‘theory of mind’ achieved?</a:t>
            </a:r>
            <a:endParaRPr lang="en-US" altLang="en-US" sz="3600" dirty="0" smtClean="0">
              <a:latin typeface="Arial" panose="020B0604020202020204" pitchFamily="34" charset="0"/>
              <a:cs typeface="Arial" panose="020B0604020202020204" pitchFamily="34" charset="0"/>
            </a:endParaRPr>
          </a:p>
        </p:txBody>
      </p:sp>
      <p:sp>
        <p:nvSpPr>
          <p:cNvPr id="24579" name="Rectangle 3"/>
          <p:cNvSpPr>
            <a:spLocks noGrp="1" noChangeArrowheads="1"/>
          </p:cNvSpPr>
          <p:nvPr>
            <p:ph type="body" idx="1"/>
          </p:nvPr>
        </p:nvSpPr>
        <p:spPr>
          <a:xfrm>
            <a:off x="611560" y="1981200"/>
            <a:ext cx="8414965" cy="4114800"/>
          </a:xfrm>
        </p:spPr>
        <p:txBody>
          <a:bodyPr/>
          <a:lstStyle/>
          <a:p>
            <a:pPr eaLnBrk="1" hangingPunct="1">
              <a:lnSpc>
                <a:spcPct val="80000"/>
              </a:lnSpc>
            </a:pPr>
            <a:r>
              <a:rPr lang="en-GB" altLang="en-US" sz="2800" dirty="0" smtClean="0">
                <a:solidFill>
                  <a:srgbClr val="FFFFFF"/>
                </a:solidFill>
                <a:latin typeface="Arial" panose="020B0604020202020204" pitchFamily="34" charset="0"/>
                <a:cs typeface="Arial" panose="020B0604020202020204" pitchFamily="34" charset="0"/>
              </a:rPr>
              <a:t>Most typically developing children succeed on typical false-belief tasks by the age of 4.  However, there is some evidence to suggest that younger children can succeed on false-belief tasks if the wording is made more specific (e.g. Lewis &amp; Osborne, 1990; </a:t>
            </a:r>
            <a:r>
              <a:rPr lang="en-GB" altLang="en-US" sz="2800" dirty="0" err="1" smtClean="0">
                <a:solidFill>
                  <a:srgbClr val="FFFFFF"/>
                </a:solidFill>
                <a:latin typeface="Arial" panose="020B0604020202020204" pitchFamily="34" charset="0"/>
                <a:cs typeface="Arial" panose="020B0604020202020204" pitchFamily="34" charset="0"/>
              </a:rPr>
              <a:t>Siegal</a:t>
            </a:r>
            <a:r>
              <a:rPr lang="en-GB" altLang="en-US" sz="2800" dirty="0" smtClean="0">
                <a:solidFill>
                  <a:srgbClr val="FFFFFF"/>
                </a:solidFill>
                <a:latin typeface="Arial" panose="020B0604020202020204" pitchFamily="34" charset="0"/>
                <a:cs typeface="Arial" panose="020B0604020202020204" pitchFamily="34" charset="0"/>
              </a:rPr>
              <a:t> &amp; Beattie, 1991).</a:t>
            </a:r>
          </a:p>
          <a:p>
            <a:pPr eaLnBrk="1" hangingPunct="1">
              <a:lnSpc>
                <a:spcPct val="80000"/>
              </a:lnSpc>
            </a:pPr>
            <a:r>
              <a:rPr lang="en-GB" altLang="en-US" sz="2800" dirty="0" smtClean="0">
                <a:solidFill>
                  <a:srgbClr val="FFFFFF"/>
                </a:solidFill>
                <a:latin typeface="Arial" panose="020B0604020202020204" pitchFamily="34" charset="0"/>
                <a:cs typeface="Arial" panose="020B0604020202020204" pitchFamily="34" charset="0"/>
              </a:rPr>
              <a:t>Individual differences exist. These differences may reflect differences in language ability; interactions/conversations with adults/older siblings (e.g. Brown et al. 1996; Dunn, 1999; Jenkins &amp; </a:t>
            </a:r>
            <a:r>
              <a:rPr lang="en-GB" altLang="en-US" sz="2800" dirty="0" err="1" smtClean="0">
                <a:solidFill>
                  <a:srgbClr val="FFFFFF"/>
                </a:solidFill>
                <a:latin typeface="Arial" panose="020B0604020202020204" pitchFamily="34" charset="0"/>
                <a:cs typeface="Arial" panose="020B0604020202020204" pitchFamily="34" charset="0"/>
              </a:rPr>
              <a:t>Astington</a:t>
            </a:r>
            <a:r>
              <a:rPr lang="en-GB" altLang="en-US" sz="2800" dirty="0" smtClean="0">
                <a:solidFill>
                  <a:srgbClr val="FFFFFF"/>
                </a:solidFill>
                <a:latin typeface="Arial" panose="020B0604020202020204" pitchFamily="34" charset="0"/>
                <a:cs typeface="Arial" panose="020B0604020202020204" pitchFamily="34" charset="0"/>
              </a:rPr>
              <a:t>, 1996; Lewis et al. 1996).  </a:t>
            </a:r>
            <a:endParaRPr lang="en-US" altLang="en-US" sz="2800"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65780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AutoShape 2"/>
          <p:cNvSpPr>
            <a:spLocks noGrp="1" noChangeArrowheads="1"/>
          </p:cNvSpPr>
          <p:nvPr>
            <p:ph type="title"/>
          </p:nvPr>
        </p:nvSpPr>
        <p:spPr>
          <a:xfrm>
            <a:off x="539552" y="609600"/>
            <a:ext cx="8502848" cy="1143000"/>
          </a:xfrm>
        </p:spPr>
        <p:txBody>
          <a:bodyPr/>
          <a:lstStyle/>
          <a:p>
            <a:pPr eaLnBrk="1" hangingPunct="1"/>
            <a:r>
              <a:rPr lang="en-GB" altLang="en-US" dirty="0" smtClean="0">
                <a:latin typeface="Arial" panose="020B0604020202020204" pitchFamily="34" charset="0"/>
                <a:cs typeface="Arial" panose="020B0604020202020204" pitchFamily="34" charset="0"/>
              </a:rPr>
              <a:t>Children with Autism </a:t>
            </a:r>
            <a:endParaRPr lang="en-US" altLang="en-US" dirty="0" smtClean="0">
              <a:latin typeface="Arial" panose="020B0604020202020204" pitchFamily="34" charset="0"/>
              <a:cs typeface="Arial" panose="020B0604020202020204" pitchFamily="34" charset="0"/>
            </a:endParaRPr>
          </a:p>
        </p:txBody>
      </p:sp>
      <p:sp>
        <p:nvSpPr>
          <p:cNvPr id="25603" name="Rectangle 3"/>
          <p:cNvSpPr>
            <a:spLocks noGrp="1" noChangeArrowheads="1"/>
          </p:cNvSpPr>
          <p:nvPr>
            <p:ph type="body" idx="1"/>
          </p:nvPr>
        </p:nvSpPr>
        <p:spPr>
          <a:xfrm>
            <a:off x="395536" y="1981200"/>
            <a:ext cx="8630989" cy="4114800"/>
          </a:xfrm>
        </p:spPr>
        <p:txBody>
          <a:bodyPr/>
          <a:lstStyle/>
          <a:p>
            <a:pPr marL="533400" indent="-533400" eaLnBrk="1" hangingPunct="1">
              <a:lnSpc>
                <a:spcPct val="80000"/>
              </a:lnSpc>
            </a:pPr>
            <a:r>
              <a:rPr lang="en-GB" altLang="en-US" sz="2800" dirty="0" smtClean="0">
                <a:solidFill>
                  <a:srgbClr val="FFFFFF"/>
                </a:solidFill>
                <a:latin typeface="Arial" panose="020B0604020202020204" pitchFamily="34" charset="0"/>
                <a:cs typeface="Arial" panose="020B0604020202020204" pitchFamily="34" charset="0"/>
              </a:rPr>
              <a:t>Autism was first described by </a:t>
            </a:r>
            <a:r>
              <a:rPr lang="en-GB" altLang="en-US" sz="2800" dirty="0" err="1" smtClean="0">
                <a:solidFill>
                  <a:srgbClr val="FFFFFF"/>
                </a:solidFill>
                <a:latin typeface="Arial" panose="020B0604020202020204" pitchFamily="34" charset="0"/>
                <a:cs typeface="Arial" panose="020B0604020202020204" pitchFamily="34" charset="0"/>
              </a:rPr>
              <a:t>Kanner</a:t>
            </a:r>
            <a:r>
              <a:rPr lang="en-GB" altLang="en-US" sz="2800" dirty="0" smtClean="0">
                <a:solidFill>
                  <a:srgbClr val="FFFFFF"/>
                </a:solidFill>
                <a:latin typeface="Arial" panose="020B0604020202020204" pitchFamily="34" charset="0"/>
                <a:cs typeface="Arial" panose="020B0604020202020204" pitchFamily="34" charset="0"/>
              </a:rPr>
              <a:t> (1943) and Asperger (1944)</a:t>
            </a:r>
          </a:p>
          <a:p>
            <a:pPr marL="533400" indent="-533400" eaLnBrk="1" hangingPunct="1">
              <a:lnSpc>
                <a:spcPct val="80000"/>
              </a:lnSpc>
            </a:pPr>
            <a:r>
              <a:rPr lang="en-GB" altLang="en-US" sz="2800" dirty="0" smtClean="0">
                <a:solidFill>
                  <a:srgbClr val="FFFFFF"/>
                </a:solidFill>
                <a:latin typeface="Arial" panose="020B0604020202020204" pitchFamily="34" charset="0"/>
                <a:cs typeface="Arial" panose="020B0604020202020204" pitchFamily="34" charset="0"/>
              </a:rPr>
              <a:t>Contemporary diagnosis of individuals with autism is based on the criteria described in DSM5 </a:t>
            </a:r>
          </a:p>
          <a:p>
            <a:pPr marL="533400" indent="-533400" eaLnBrk="1" hangingPunct="1">
              <a:lnSpc>
                <a:spcPct val="80000"/>
              </a:lnSpc>
            </a:pPr>
            <a:r>
              <a:rPr lang="en-GB" altLang="en-US" sz="2800" dirty="0" smtClean="0">
                <a:solidFill>
                  <a:srgbClr val="FFFFFF"/>
                </a:solidFill>
                <a:latin typeface="Arial" panose="020B0604020202020204" pitchFamily="34" charset="0"/>
                <a:cs typeface="Arial" panose="020B0604020202020204" pitchFamily="34" charset="0"/>
              </a:rPr>
              <a:t> The DSM criteria include two fundamental impairments:</a:t>
            </a:r>
          </a:p>
          <a:p>
            <a:pPr marL="533400" indent="-533400">
              <a:lnSpc>
                <a:spcPct val="80000"/>
              </a:lnSpc>
            </a:pPr>
            <a:endParaRPr lang="en-GB" altLang="en-US" sz="2800" dirty="0">
              <a:solidFill>
                <a:srgbClr val="FFFFFF"/>
              </a:solidFill>
              <a:latin typeface="Arial" panose="020B0604020202020204" pitchFamily="34" charset="0"/>
              <a:cs typeface="Arial" panose="020B0604020202020204" pitchFamily="34" charset="0"/>
            </a:endParaRPr>
          </a:p>
          <a:p>
            <a:pPr marL="533400" indent="-533400">
              <a:lnSpc>
                <a:spcPct val="80000"/>
              </a:lnSpc>
            </a:pPr>
            <a:r>
              <a:rPr lang="en-GB" altLang="en-US" sz="2800" dirty="0">
                <a:solidFill>
                  <a:srgbClr val="FFFFFF"/>
                </a:solidFill>
                <a:latin typeface="Arial" panose="020B0604020202020204" pitchFamily="34" charset="0"/>
                <a:cs typeface="Arial" panose="020B0604020202020204" pitchFamily="34" charset="0"/>
              </a:rPr>
              <a:t>S</a:t>
            </a:r>
            <a:r>
              <a:rPr lang="en-GB" altLang="en-US" sz="2800" dirty="0" smtClean="0">
                <a:solidFill>
                  <a:srgbClr val="FFFFFF"/>
                </a:solidFill>
                <a:latin typeface="Arial" panose="020B0604020202020204" pitchFamily="34" charset="0"/>
                <a:cs typeface="Arial" panose="020B0604020202020204" pitchFamily="34" charset="0"/>
              </a:rPr>
              <a:t>ocial-communication </a:t>
            </a:r>
            <a:r>
              <a:rPr lang="en-GB" altLang="en-US" sz="2800" dirty="0">
                <a:solidFill>
                  <a:srgbClr val="FFFFFF"/>
                </a:solidFill>
                <a:latin typeface="Arial" panose="020B0604020202020204" pitchFamily="34" charset="0"/>
                <a:cs typeface="Arial" panose="020B0604020202020204" pitchFamily="34" charset="0"/>
              </a:rPr>
              <a:t>deficits and</a:t>
            </a:r>
          </a:p>
          <a:p>
            <a:pPr marL="533400" indent="-533400">
              <a:lnSpc>
                <a:spcPct val="80000"/>
              </a:lnSpc>
            </a:pPr>
            <a:r>
              <a:rPr lang="en-GB" altLang="en-US" sz="2800" dirty="0" smtClean="0">
                <a:solidFill>
                  <a:srgbClr val="FFFFFF"/>
                </a:solidFill>
                <a:latin typeface="Arial" panose="020B0604020202020204" pitchFamily="34" charset="0"/>
                <a:cs typeface="Arial" panose="020B0604020202020204" pitchFamily="34" charset="0"/>
              </a:rPr>
              <a:t>Restricted </a:t>
            </a:r>
            <a:r>
              <a:rPr lang="en-GB" altLang="en-US" sz="2800" dirty="0">
                <a:solidFill>
                  <a:srgbClr val="FFFFFF"/>
                </a:solidFill>
                <a:latin typeface="Arial" panose="020B0604020202020204" pitchFamily="34" charset="0"/>
                <a:cs typeface="Arial" panose="020B0604020202020204" pitchFamily="34" charset="0"/>
              </a:rPr>
              <a:t>and repetitive </a:t>
            </a:r>
            <a:r>
              <a:rPr lang="en-GB" altLang="en-US" sz="2800" dirty="0" smtClean="0">
                <a:solidFill>
                  <a:srgbClr val="FFFFFF"/>
                </a:solidFill>
                <a:latin typeface="Arial" panose="020B0604020202020204" pitchFamily="34" charset="0"/>
                <a:cs typeface="Arial" panose="020B0604020202020204" pitchFamily="34" charset="0"/>
              </a:rPr>
              <a:t>interests/behaviours </a:t>
            </a:r>
            <a:r>
              <a:rPr lang="en-GB" altLang="en-US" sz="2800" dirty="0">
                <a:solidFill>
                  <a:srgbClr val="FFFFFF"/>
                </a:solidFill>
                <a:latin typeface="Arial" panose="020B0604020202020204" pitchFamily="34" charset="0"/>
                <a:cs typeface="Arial" panose="020B0604020202020204" pitchFamily="34" charset="0"/>
              </a:rPr>
              <a:t>(RRB)</a:t>
            </a:r>
            <a:endParaRPr lang="en-GB" altLang="en-US" sz="2800"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06005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AutoShape 2"/>
          <p:cNvSpPr>
            <a:spLocks noGrp="1" noChangeArrowheads="1"/>
          </p:cNvSpPr>
          <p:nvPr>
            <p:ph type="title"/>
          </p:nvPr>
        </p:nvSpPr>
        <p:spPr>
          <a:xfrm>
            <a:off x="611560" y="609600"/>
            <a:ext cx="8430840" cy="1143000"/>
          </a:xfrm>
        </p:spPr>
        <p:txBody>
          <a:bodyPr/>
          <a:lstStyle/>
          <a:p>
            <a:pPr eaLnBrk="1" hangingPunct="1"/>
            <a:r>
              <a:rPr lang="en-GB" altLang="en-US" dirty="0" smtClean="0">
                <a:latin typeface="Arial" panose="020B0604020202020204" pitchFamily="34" charset="0"/>
                <a:cs typeface="Arial" panose="020B0604020202020204" pitchFamily="34" charset="0"/>
              </a:rPr>
              <a:t>‘Theory of Mind’ and Autism</a:t>
            </a:r>
            <a:endParaRPr lang="en-US" altLang="en-US" dirty="0" smtClean="0">
              <a:latin typeface="Arial" panose="020B0604020202020204" pitchFamily="34" charset="0"/>
              <a:cs typeface="Arial" panose="020B0604020202020204" pitchFamily="34" charset="0"/>
            </a:endParaRPr>
          </a:p>
        </p:txBody>
      </p:sp>
      <p:sp>
        <p:nvSpPr>
          <p:cNvPr id="26627" name="Rectangle 3"/>
          <p:cNvSpPr>
            <a:spLocks noGrp="1" noChangeArrowheads="1"/>
          </p:cNvSpPr>
          <p:nvPr>
            <p:ph type="body" idx="1"/>
          </p:nvPr>
        </p:nvSpPr>
        <p:spPr>
          <a:xfrm>
            <a:off x="539552" y="1981200"/>
            <a:ext cx="8486973" cy="4114800"/>
          </a:xfrm>
        </p:spPr>
        <p:txBody>
          <a:bodyPr/>
          <a:lstStyle/>
          <a:p>
            <a:pPr eaLnBrk="1" hangingPunct="1"/>
            <a:r>
              <a:rPr lang="en-GB" altLang="en-US" dirty="0" smtClean="0">
                <a:solidFill>
                  <a:srgbClr val="FFFFFF"/>
                </a:solidFill>
                <a:latin typeface="Arial" panose="020B0604020202020204" pitchFamily="34" charset="0"/>
                <a:cs typeface="Arial" panose="020B0604020202020204" pitchFamily="34" charset="0"/>
              </a:rPr>
              <a:t>Baron-Cohen et al. (1985) discovered that children with autism show serious delays in their acquisition of theory of mind’.</a:t>
            </a:r>
          </a:p>
          <a:p>
            <a:pPr eaLnBrk="1" hangingPunct="1"/>
            <a:r>
              <a:rPr lang="en-GB" altLang="en-US" dirty="0" smtClean="0">
                <a:solidFill>
                  <a:srgbClr val="FFFFFF"/>
                </a:solidFill>
                <a:latin typeface="Arial" panose="020B0604020202020204" pitchFamily="34" charset="0"/>
                <a:cs typeface="Arial" panose="020B0604020202020204" pitchFamily="34" charset="0"/>
              </a:rPr>
              <a:t>In this study, most of the typically developing and Down Syndrome children passed, but all but a few of the children with autism failed, despite having a much higher mental age than the other children.</a:t>
            </a:r>
            <a:endParaRPr lang="en-US" altLang="en-US"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78687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AutoShape 2"/>
          <p:cNvSpPr>
            <a:spLocks noGrp="1" noChangeArrowheads="1"/>
          </p:cNvSpPr>
          <p:nvPr>
            <p:ph type="title"/>
          </p:nvPr>
        </p:nvSpPr>
        <p:spPr>
          <a:xfrm>
            <a:off x="539552" y="609600"/>
            <a:ext cx="8502848" cy="1143000"/>
          </a:xfrm>
        </p:spPr>
        <p:txBody>
          <a:bodyPr/>
          <a:lstStyle/>
          <a:p>
            <a:pPr eaLnBrk="1" hangingPunct="1"/>
            <a:r>
              <a:rPr lang="en-GB" altLang="en-US" sz="3200" dirty="0" smtClean="0">
                <a:latin typeface="Arial" panose="020B0604020202020204" pitchFamily="34" charset="0"/>
                <a:cs typeface="Arial" panose="020B0604020202020204" pitchFamily="34" charset="0"/>
              </a:rPr>
              <a:t>The ‘Picture Stories’ Experiment (Baron-Cohen, Leslie and Frith, 1984).</a:t>
            </a:r>
            <a:endParaRPr lang="en-US" altLang="en-US" sz="3200" dirty="0" smtClean="0">
              <a:latin typeface="Arial" panose="020B0604020202020204" pitchFamily="34" charset="0"/>
              <a:cs typeface="Arial" panose="020B0604020202020204" pitchFamily="34" charset="0"/>
            </a:endParaRPr>
          </a:p>
        </p:txBody>
      </p:sp>
      <p:sp>
        <p:nvSpPr>
          <p:cNvPr id="27651" name="Rectangle 3"/>
          <p:cNvSpPr>
            <a:spLocks noGrp="1" noChangeArrowheads="1"/>
          </p:cNvSpPr>
          <p:nvPr>
            <p:ph type="body" idx="1"/>
          </p:nvPr>
        </p:nvSpPr>
        <p:spPr>
          <a:xfrm>
            <a:off x="467544" y="1981200"/>
            <a:ext cx="8558981" cy="4114800"/>
          </a:xfrm>
        </p:spPr>
        <p:txBody>
          <a:bodyPr/>
          <a:lstStyle/>
          <a:p>
            <a:pPr eaLnBrk="1" hangingPunct="1"/>
            <a:r>
              <a:rPr lang="en-GB" altLang="en-US" sz="2800" dirty="0" smtClean="0">
                <a:latin typeface="Arial" panose="020B0604020202020204" pitchFamily="34" charset="0"/>
                <a:cs typeface="Arial" panose="020B0604020202020204" pitchFamily="34" charset="0"/>
              </a:rPr>
              <a:t>Children were shown sets of 4 pictures, each of which made a story (mechanical, behavioural and intentional);</a:t>
            </a:r>
          </a:p>
          <a:p>
            <a:pPr eaLnBrk="1" hangingPunct="1"/>
            <a:r>
              <a:rPr lang="en-GB" altLang="en-US" sz="2800" dirty="0" smtClean="0">
                <a:latin typeface="Arial" panose="020B0604020202020204" pitchFamily="34" charset="0"/>
                <a:cs typeface="Arial" panose="020B0604020202020204" pitchFamily="34" charset="0"/>
              </a:rPr>
              <a:t>Pictures were shown in a mixed up order and children were asked (</a:t>
            </a:r>
            <a:r>
              <a:rPr lang="en-GB" altLang="en-US" sz="2800" dirty="0" err="1" smtClean="0">
                <a:latin typeface="Arial" panose="020B0604020202020204" pitchFamily="34" charset="0"/>
                <a:cs typeface="Arial" panose="020B0604020202020204" pitchFamily="34" charset="0"/>
              </a:rPr>
              <a:t>i</a:t>
            </a:r>
            <a:r>
              <a:rPr lang="en-GB" altLang="en-US" sz="2800" dirty="0" smtClean="0">
                <a:latin typeface="Arial" panose="020B0604020202020204" pitchFamily="34" charset="0"/>
                <a:cs typeface="Arial" panose="020B0604020202020204" pitchFamily="34" charset="0"/>
              </a:rPr>
              <a:t>) to put them in an appropriate sequence and (ii) to tell the story in their own words;</a:t>
            </a:r>
          </a:p>
          <a:p>
            <a:pPr eaLnBrk="1" hangingPunct="1"/>
            <a:r>
              <a:rPr lang="en-GB" altLang="en-US" sz="2800" dirty="0" smtClean="0">
                <a:latin typeface="Arial" panose="020B0604020202020204" pitchFamily="34" charset="0"/>
                <a:cs typeface="Arial" panose="020B0604020202020204" pitchFamily="34" charset="0"/>
              </a:rPr>
              <a:t>Children with autism performed poorly on the intentional stories but not on the mechanical or behavioural ones.</a:t>
            </a:r>
            <a:endParaRPr lang="en-US" altLang="en-US" sz="28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04298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0000" y="609600"/>
            <a:ext cx="7772400" cy="731168"/>
          </a:xfrm>
        </p:spPr>
        <p:txBody>
          <a:bodyPr/>
          <a:lstStyle/>
          <a:p>
            <a:r>
              <a:rPr lang="en-GB" dirty="0" smtClean="0"/>
              <a:t>Picture stories</a:t>
            </a:r>
            <a:endParaRPr lang="en-GB" dirty="0"/>
          </a:p>
        </p:txBody>
      </p:sp>
      <p:sp>
        <p:nvSpPr>
          <p:cNvPr id="3" name="Content Placeholder 2"/>
          <p:cNvSpPr>
            <a:spLocks noGrp="1"/>
          </p:cNvSpPr>
          <p:nvPr>
            <p:ph idx="1"/>
          </p:nvPr>
        </p:nvSpPr>
        <p:spPr>
          <a:xfrm>
            <a:off x="1115616" y="1628800"/>
            <a:ext cx="7910909" cy="4467200"/>
          </a:xfrm>
        </p:spPr>
        <p:txBody>
          <a:bodyPr/>
          <a:lstStyle/>
          <a:p>
            <a:endParaRPr lang="en-GB" dirty="0"/>
          </a:p>
        </p:txBody>
      </p:sp>
      <p:pic>
        <p:nvPicPr>
          <p:cNvPr id="4" name="Picture 3"/>
          <p:cNvPicPr>
            <a:picLocks noChangeAspect="1"/>
          </p:cNvPicPr>
          <p:nvPr/>
        </p:nvPicPr>
        <p:blipFill>
          <a:blip r:embed="rId2"/>
          <a:stretch>
            <a:fillRect/>
          </a:stretch>
        </p:blipFill>
        <p:spPr>
          <a:xfrm>
            <a:off x="1763688" y="1628800"/>
            <a:ext cx="5829300" cy="4572000"/>
          </a:xfrm>
          <a:prstGeom prst="rect">
            <a:avLst/>
          </a:prstGeom>
        </p:spPr>
      </p:pic>
    </p:spTree>
    <p:extLst>
      <p:ext uri="{BB962C8B-B14F-4D97-AF65-F5344CB8AC3E}">
        <p14:creationId xmlns:p14="http://schemas.microsoft.com/office/powerpoint/2010/main" val="33148955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endParaRPr lang="en-GB" altLang="en-US" smtClean="0"/>
          </a:p>
        </p:txBody>
      </p:sp>
      <p:sp>
        <p:nvSpPr>
          <p:cNvPr id="28675" name="Content Placeholder 2"/>
          <p:cNvSpPr>
            <a:spLocks noGrp="1"/>
          </p:cNvSpPr>
          <p:nvPr>
            <p:ph idx="1"/>
          </p:nvPr>
        </p:nvSpPr>
        <p:spPr>
          <a:xfrm>
            <a:off x="395536" y="1340768"/>
            <a:ext cx="8352928" cy="4827240"/>
          </a:xfrm>
        </p:spPr>
        <p:txBody>
          <a:bodyPr/>
          <a:lstStyle/>
          <a:p>
            <a:r>
              <a:rPr lang="en-GB" altLang="en-US" dirty="0" smtClean="0">
                <a:solidFill>
                  <a:srgbClr val="FFFFFF"/>
                </a:solidFill>
                <a:latin typeface="Arial" panose="020B0604020202020204" pitchFamily="34" charset="0"/>
                <a:cs typeface="Arial" panose="020B0604020202020204" pitchFamily="34" charset="0"/>
              </a:rPr>
              <a:t>Mechanical: person and object. </a:t>
            </a:r>
          </a:p>
          <a:p>
            <a:r>
              <a:rPr lang="en-GB" altLang="en-US" dirty="0" smtClean="0">
                <a:solidFill>
                  <a:schemeClr val="tx2">
                    <a:lumMod val="75000"/>
                  </a:schemeClr>
                </a:solidFill>
                <a:latin typeface="Arial" panose="020B0604020202020204" pitchFamily="34" charset="0"/>
                <a:cs typeface="Arial" panose="020B0604020202020204" pitchFamily="34" charset="0"/>
              </a:rPr>
              <a:t>Autistic children performed best of all groups.</a:t>
            </a:r>
          </a:p>
          <a:p>
            <a:r>
              <a:rPr lang="en-GB" altLang="en-US" dirty="0" smtClean="0">
                <a:solidFill>
                  <a:srgbClr val="FFFFFF"/>
                </a:solidFill>
                <a:latin typeface="Arial" panose="020B0604020202020204" pitchFamily="34" charset="0"/>
                <a:cs typeface="Arial" panose="020B0604020202020204" pitchFamily="34" charset="0"/>
              </a:rPr>
              <a:t>Behavioural: person to person. </a:t>
            </a:r>
          </a:p>
          <a:p>
            <a:r>
              <a:rPr lang="en-GB" altLang="en-US" dirty="0" smtClean="0">
                <a:solidFill>
                  <a:schemeClr val="tx2">
                    <a:lumMod val="75000"/>
                  </a:schemeClr>
                </a:solidFill>
                <a:latin typeface="Arial" panose="020B0604020202020204" pitchFamily="34" charset="0"/>
                <a:cs typeface="Arial" panose="020B0604020202020204" pitchFamily="34" charset="0"/>
              </a:rPr>
              <a:t>Autistic children and </a:t>
            </a:r>
            <a:r>
              <a:rPr lang="en-GB" altLang="en-US" dirty="0" err="1" smtClean="0">
                <a:solidFill>
                  <a:schemeClr val="tx2">
                    <a:lumMod val="75000"/>
                  </a:schemeClr>
                </a:solidFill>
                <a:latin typeface="Arial" panose="020B0604020202020204" pitchFamily="34" charset="0"/>
                <a:cs typeface="Arial" panose="020B0604020202020204" pitchFamily="34" charset="0"/>
              </a:rPr>
              <a:t>normal`s</a:t>
            </a:r>
            <a:r>
              <a:rPr lang="en-GB" altLang="en-US" dirty="0" smtClean="0">
                <a:solidFill>
                  <a:schemeClr val="tx2">
                    <a:lumMod val="75000"/>
                  </a:schemeClr>
                </a:solidFill>
                <a:latin typeface="Arial" panose="020B0604020202020204" pitchFamily="34" charset="0"/>
                <a:cs typeface="Arial" panose="020B0604020202020204" pitchFamily="34" charset="0"/>
              </a:rPr>
              <a:t> performed similarly.</a:t>
            </a:r>
          </a:p>
          <a:p>
            <a:r>
              <a:rPr lang="en-GB" altLang="en-US" dirty="0" smtClean="0">
                <a:solidFill>
                  <a:srgbClr val="FFFFFF"/>
                </a:solidFill>
                <a:latin typeface="Arial" panose="020B0604020202020204" pitchFamily="34" charset="0"/>
                <a:cs typeface="Arial" panose="020B0604020202020204" pitchFamily="34" charset="0"/>
              </a:rPr>
              <a:t>Intentional:   inferring a cause to behaviour. </a:t>
            </a:r>
            <a:r>
              <a:rPr lang="en-GB" altLang="en-US" dirty="0" smtClean="0">
                <a:solidFill>
                  <a:schemeClr val="tx2">
                    <a:lumMod val="75000"/>
                  </a:schemeClr>
                </a:solidFill>
                <a:latin typeface="Arial" panose="020B0604020202020204" pitchFamily="34" charset="0"/>
                <a:cs typeface="Arial" panose="020B0604020202020204" pitchFamily="34" charset="0"/>
              </a:rPr>
              <a:t>Autistic children performed significantly worse than the other two groups. </a:t>
            </a:r>
          </a:p>
        </p:txBody>
      </p:sp>
    </p:spTree>
    <p:extLst>
      <p:ext uri="{BB962C8B-B14F-4D97-AF65-F5344CB8AC3E}">
        <p14:creationId xmlns:p14="http://schemas.microsoft.com/office/powerpoint/2010/main" val="20490054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AutoShape 2"/>
          <p:cNvSpPr>
            <a:spLocks noGrp="1" noChangeArrowheads="1"/>
          </p:cNvSpPr>
          <p:nvPr>
            <p:ph type="title"/>
          </p:nvPr>
        </p:nvSpPr>
        <p:spPr>
          <a:xfrm>
            <a:off x="179512" y="609600"/>
            <a:ext cx="8862888" cy="1143000"/>
          </a:xfrm>
        </p:spPr>
        <p:txBody>
          <a:bodyPr/>
          <a:lstStyle/>
          <a:p>
            <a:pPr eaLnBrk="1" hangingPunct="1"/>
            <a:r>
              <a:rPr lang="en-GB" altLang="en-US" dirty="0" smtClean="0">
                <a:latin typeface="Arial" panose="020B0604020202020204" pitchFamily="34" charset="0"/>
                <a:cs typeface="Arial" panose="020B0604020202020204" pitchFamily="34" charset="0"/>
              </a:rPr>
              <a:t>‘Theory of Mind’ and Autism</a:t>
            </a:r>
            <a:endParaRPr lang="en-US" altLang="en-US" dirty="0" smtClean="0">
              <a:latin typeface="Arial" panose="020B0604020202020204" pitchFamily="34" charset="0"/>
              <a:cs typeface="Arial" panose="020B0604020202020204" pitchFamily="34" charset="0"/>
            </a:endParaRPr>
          </a:p>
        </p:txBody>
      </p:sp>
      <p:sp>
        <p:nvSpPr>
          <p:cNvPr id="29699" name="Rectangle 3"/>
          <p:cNvSpPr>
            <a:spLocks noGrp="1" noChangeArrowheads="1"/>
          </p:cNvSpPr>
          <p:nvPr>
            <p:ph type="body" idx="1"/>
          </p:nvPr>
        </p:nvSpPr>
        <p:spPr>
          <a:xfrm>
            <a:off x="251520" y="1981200"/>
            <a:ext cx="8775005" cy="4114800"/>
          </a:xfrm>
        </p:spPr>
        <p:txBody>
          <a:bodyPr/>
          <a:lstStyle/>
          <a:p>
            <a:pPr eaLnBrk="1" hangingPunct="1"/>
            <a:r>
              <a:rPr lang="en-GB" altLang="en-US" dirty="0" smtClean="0">
                <a:solidFill>
                  <a:srgbClr val="FFFFFF"/>
                </a:solidFill>
                <a:latin typeface="Arial" panose="020B0604020202020204" pitchFamily="34" charset="0"/>
                <a:cs typeface="Arial" panose="020B0604020202020204" pitchFamily="34" charset="0"/>
              </a:rPr>
              <a:t>On the basis of these findings, Baron-Cohen et al (1985) argued that children with autism fail ‘theory of mind’ tasks due to an abnormal neurological impairment specific to autism.</a:t>
            </a:r>
            <a:endParaRPr lang="en-US" altLang="en-US"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36101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722" name="AutoShape 2"/>
          <p:cNvSpPr>
            <a:spLocks noGrp="1" noChangeArrowheads="1"/>
          </p:cNvSpPr>
          <p:nvPr>
            <p:ph type="title"/>
          </p:nvPr>
        </p:nvSpPr>
        <p:spPr>
          <a:xfrm>
            <a:off x="251520" y="609600"/>
            <a:ext cx="8790880" cy="1143000"/>
          </a:xfrm>
        </p:spPr>
        <p:txBody>
          <a:bodyPr/>
          <a:lstStyle/>
          <a:p>
            <a:pPr eaLnBrk="1" hangingPunct="1"/>
            <a:r>
              <a:rPr lang="en-GB" altLang="en-US" dirty="0" smtClean="0">
                <a:latin typeface="Arial" panose="020B0604020202020204" pitchFamily="34" charset="0"/>
                <a:cs typeface="Arial" panose="020B0604020202020204" pitchFamily="34" charset="0"/>
              </a:rPr>
              <a:t>‘Theory of Mind’ and Deafness </a:t>
            </a:r>
            <a:endParaRPr lang="en-US" altLang="en-US" dirty="0" smtClean="0">
              <a:latin typeface="Arial" panose="020B0604020202020204" pitchFamily="34" charset="0"/>
              <a:cs typeface="Arial" panose="020B0604020202020204" pitchFamily="34" charset="0"/>
            </a:endParaRPr>
          </a:p>
        </p:txBody>
      </p:sp>
      <p:sp>
        <p:nvSpPr>
          <p:cNvPr id="30723" name="Rectangle 3"/>
          <p:cNvSpPr>
            <a:spLocks noGrp="1" noChangeArrowheads="1"/>
          </p:cNvSpPr>
          <p:nvPr>
            <p:ph type="body" idx="1"/>
          </p:nvPr>
        </p:nvSpPr>
        <p:spPr>
          <a:xfrm>
            <a:off x="539552" y="1981200"/>
            <a:ext cx="8486973" cy="4114800"/>
          </a:xfrm>
        </p:spPr>
        <p:txBody>
          <a:bodyPr/>
          <a:lstStyle/>
          <a:p>
            <a:pPr eaLnBrk="1" hangingPunct="1"/>
            <a:r>
              <a:rPr lang="en-GB" altLang="en-US" dirty="0" smtClean="0">
                <a:latin typeface="Arial" panose="020B0604020202020204" pitchFamily="34" charset="0"/>
                <a:cs typeface="Arial" panose="020B0604020202020204" pitchFamily="34" charset="0"/>
              </a:rPr>
              <a:t>Peterson &amp; </a:t>
            </a:r>
            <a:r>
              <a:rPr lang="en-GB" altLang="en-US" dirty="0" err="1" smtClean="0">
                <a:latin typeface="Arial" panose="020B0604020202020204" pitchFamily="34" charset="0"/>
                <a:cs typeface="Arial" panose="020B0604020202020204" pitchFamily="34" charset="0"/>
              </a:rPr>
              <a:t>Siegal</a:t>
            </a:r>
            <a:r>
              <a:rPr lang="en-GB" altLang="en-US" dirty="0" smtClean="0">
                <a:latin typeface="Arial" panose="020B0604020202020204" pitchFamily="34" charset="0"/>
                <a:cs typeface="Arial" panose="020B0604020202020204" pitchFamily="34" charset="0"/>
              </a:rPr>
              <a:t> (1995) found that only 9 out of 26 children (35%), (the majority of whom had hearing parents), aged 8-13 years, passed a simple test of false-belief.</a:t>
            </a:r>
          </a:p>
          <a:p>
            <a:pPr eaLnBrk="1" hangingPunct="1"/>
            <a:r>
              <a:rPr lang="en-GB" altLang="en-US" dirty="0" smtClean="0">
                <a:latin typeface="Arial" panose="020B0604020202020204" pitchFamily="34" charset="0"/>
                <a:cs typeface="Arial" panose="020B0604020202020204" pitchFamily="34" charset="0"/>
              </a:rPr>
              <a:t>They postulated an alternative explanation of ‘theory of mind’ deficits for both deaf and autistic children – the ‘early conversational-deprivation hypothesis’.</a:t>
            </a:r>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60340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1746" name="AutoShape 2"/>
          <p:cNvSpPr>
            <a:spLocks noGrp="1" noChangeArrowheads="1"/>
          </p:cNvSpPr>
          <p:nvPr>
            <p:ph type="title"/>
          </p:nvPr>
        </p:nvSpPr>
        <p:spPr>
          <a:xfrm>
            <a:off x="251520" y="609600"/>
            <a:ext cx="8790880" cy="1143000"/>
          </a:xfrm>
        </p:spPr>
        <p:txBody>
          <a:bodyPr/>
          <a:lstStyle/>
          <a:p>
            <a:pPr eaLnBrk="1" hangingPunct="1"/>
            <a:r>
              <a:rPr lang="en-GB" altLang="en-US" sz="3200" dirty="0" smtClean="0">
                <a:latin typeface="Arial" panose="020B0604020202020204" pitchFamily="34" charset="0"/>
                <a:cs typeface="Arial" panose="020B0604020202020204" pitchFamily="34" charset="0"/>
              </a:rPr>
              <a:t>The ‘Early Conversational-Deprivation Hypothesis’ (Peterson &amp; </a:t>
            </a:r>
            <a:r>
              <a:rPr lang="en-GB" altLang="en-US" sz="3200" dirty="0" err="1" smtClean="0">
                <a:latin typeface="Arial" panose="020B0604020202020204" pitchFamily="34" charset="0"/>
                <a:cs typeface="Arial" panose="020B0604020202020204" pitchFamily="34" charset="0"/>
              </a:rPr>
              <a:t>Siegal</a:t>
            </a:r>
            <a:r>
              <a:rPr lang="en-GB" altLang="en-US" sz="3200" dirty="0" smtClean="0">
                <a:latin typeface="Arial" panose="020B0604020202020204" pitchFamily="34" charset="0"/>
                <a:cs typeface="Arial" panose="020B0604020202020204" pitchFamily="34" charset="0"/>
              </a:rPr>
              <a:t> 1995)</a:t>
            </a:r>
            <a:endParaRPr lang="en-US" altLang="en-US" sz="3200" dirty="0" smtClean="0">
              <a:latin typeface="Arial" panose="020B0604020202020204" pitchFamily="34" charset="0"/>
              <a:cs typeface="Arial" panose="020B0604020202020204" pitchFamily="34" charset="0"/>
            </a:endParaRPr>
          </a:p>
        </p:txBody>
      </p:sp>
      <p:sp>
        <p:nvSpPr>
          <p:cNvPr id="31747" name="Rectangle 3"/>
          <p:cNvSpPr>
            <a:spLocks noGrp="1" noChangeArrowheads="1"/>
          </p:cNvSpPr>
          <p:nvPr>
            <p:ph type="body" idx="1"/>
          </p:nvPr>
        </p:nvSpPr>
        <p:spPr>
          <a:xfrm>
            <a:off x="683568" y="1981200"/>
            <a:ext cx="8342957" cy="4114800"/>
          </a:xfrm>
        </p:spPr>
        <p:txBody>
          <a:bodyPr/>
          <a:lstStyle/>
          <a:p>
            <a:pPr eaLnBrk="1" hangingPunct="1"/>
            <a:r>
              <a:rPr lang="en-GB" altLang="en-US" dirty="0" smtClean="0">
                <a:latin typeface="Arial" panose="020B0604020202020204" pitchFamily="34" charset="0"/>
                <a:cs typeface="Arial" panose="020B0604020202020204" pitchFamily="34" charset="0"/>
              </a:rPr>
              <a:t>According to this hypothesis, conversational deprivation, in particular with regard to intangible mental representations impedes the development of ‘theory of mind’.</a:t>
            </a:r>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68083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2770" name="AutoShape 2"/>
          <p:cNvSpPr>
            <a:spLocks noGrp="1" noChangeArrowheads="1"/>
          </p:cNvSpPr>
          <p:nvPr>
            <p:ph type="title"/>
          </p:nvPr>
        </p:nvSpPr>
        <p:spPr/>
        <p:txBody>
          <a:bodyPr/>
          <a:lstStyle/>
          <a:p>
            <a:pPr eaLnBrk="1" hangingPunct="1"/>
            <a:r>
              <a:rPr lang="en-GB" altLang="en-US" sz="3600" dirty="0" smtClean="0">
                <a:latin typeface="Arial" panose="020B0604020202020204" pitchFamily="34" charset="0"/>
                <a:cs typeface="Arial" panose="020B0604020202020204" pitchFamily="34" charset="0"/>
              </a:rPr>
              <a:t>The ‘Early Conversational-Deprivation Hypothesis’.</a:t>
            </a:r>
            <a:endParaRPr lang="en-US" altLang="en-US" sz="3600" dirty="0" smtClean="0">
              <a:latin typeface="Arial" panose="020B0604020202020204" pitchFamily="34" charset="0"/>
              <a:cs typeface="Arial" panose="020B0604020202020204" pitchFamily="34" charset="0"/>
            </a:endParaRPr>
          </a:p>
        </p:txBody>
      </p:sp>
      <p:sp>
        <p:nvSpPr>
          <p:cNvPr id="32771" name="Rectangle 3"/>
          <p:cNvSpPr>
            <a:spLocks noGrp="1" noChangeArrowheads="1"/>
          </p:cNvSpPr>
          <p:nvPr>
            <p:ph type="body" idx="1"/>
          </p:nvPr>
        </p:nvSpPr>
        <p:spPr/>
        <p:txBody>
          <a:bodyPr/>
          <a:lstStyle/>
          <a:p>
            <a:pPr eaLnBrk="1" hangingPunct="1"/>
            <a:r>
              <a:rPr lang="en-GB" altLang="en-US" dirty="0" smtClean="0">
                <a:solidFill>
                  <a:srgbClr val="FFFFFF"/>
                </a:solidFill>
                <a:latin typeface="Arial" panose="020B0604020202020204" pitchFamily="34" charset="0"/>
                <a:cs typeface="Arial" panose="020B0604020202020204" pitchFamily="34" charset="0"/>
              </a:rPr>
              <a:t>Consistent with this hypothesis, deaf children born of deaf parents are not as severely impaired on ‘theory of mind’ tasks.</a:t>
            </a:r>
          </a:p>
          <a:p>
            <a:pPr eaLnBrk="1" hangingPunct="1"/>
            <a:r>
              <a:rPr lang="en-GB" altLang="en-US" dirty="0" smtClean="0">
                <a:solidFill>
                  <a:srgbClr val="FFFFFF"/>
                </a:solidFill>
                <a:latin typeface="Arial" panose="020B0604020202020204" pitchFamily="34" charset="0"/>
                <a:cs typeface="Arial" panose="020B0604020202020204" pitchFamily="34" charset="0"/>
              </a:rPr>
              <a:t>Why…?</a:t>
            </a:r>
          </a:p>
          <a:p>
            <a:pPr eaLnBrk="1" hangingPunct="1"/>
            <a:r>
              <a:rPr lang="en-GB" altLang="en-US" sz="2800" dirty="0" smtClean="0">
                <a:solidFill>
                  <a:schemeClr val="tx2"/>
                </a:solidFill>
                <a:latin typeface="Arial" panose="020B0604020202020204" pitchFamily="34" charset="0"/>
                <a:cs typeface="Arial" panose="020B0604020202020204" pitchFamily="34" charset="0"/>
              </a:rPr>
              <a:t>`…it is conceivable that a critical level of conversational input about mental states is necessary to trigger neurobiological development and hemispheric specialisation`</a:t>
            </a:r>
            <a:endParaRPr lang="en-US" altLang="en-US" sz="2800" dirty="0" smtClean="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46413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3794" name="AutoShape 2"/>
          <p:cNvSpPr>
            <a:spLocks noGrp="1" noChangeArrowheads="1"/>
          </p:cNvSpPr>
          <p:nvPr>
            <p:ph type="title"/>
          </p:nvPr>
        </p:nvSpPr>
        <p:spPr>
          <a:xfrm>
            <a:off x="395536" y="609600"/>
            <a:ext cx="8646864" cy="1143000"/>
          </a:xfrm>
        </p:spPr>
        <p:txBody>
          <a:bodyPr/>
          <a:lstStyle/>
          <a:p>
            <a:pPr eaLnBrk="1" hangingPunct="1"/>
            <a:r>
              <a:rPr lang="en-GB" altLang="en-US" sz="3200" dirty="0" smtClean="0">
                <a:latin typeface="Arial" panose="020B0604020202020204" pitchFamily="34" charset="0"/>
                <a:cs typeface="Arial" panose="020B0604020202020204" pitchFamily="34" charset="0"/>
              </a:rPr>
              <a:t>Genuine Deficit or Linguistic Complexity?</a:t>
            </a:r>
            <a:endParaRPr lang="en-US" altLang="en-US" sz="3200" dirty="0" smtClean="0">
              <a:latin typeface="Arial" panose="020B0604020202020204" pitchFamily="34" charset="0"/>
              <a:cs typeface="Arial" panose="020B0604020202020204" pitchFamily="34" charset="0"/>
            </a:endParaRPr>
          </a:p>
        </p:txBody>
      </p:sp>
      <p:sp>
        <p:nvSpPr>
          <p:cNvPr id="33795" name="Rectangle 3"/>
          <p:cNvSpPr>
            <a:spLocks noGrp="1" noChangeArrowheads="1"/>
          </p:cNvSpPr>
          <p:nvPr>
            <p:ph type="body" idx="1"/>
          </p:nvPr>
        </p:nvSpPr>
        <p:spPr>
          <a:xfrm>
            <a:off x="971600" y="1981200"/>
            <a:ext cx="8054925" cy="4114800"/>
          </a:xfrm>
        </p:spPr>
        <p:txBody>
          <a:bodyPr/>
          <a:lstStyle/>
          <a:p>
            <a:pPr eaLnBrk="1" hangingPunct="1"/>
            <a:r>
              <a:rPr lang="en-GB" altLang="en-US" sz="2800" dirty="0" err="1" smtClean="0">
                <a:solidFill>
                  <a:srgbClr val="FFFFFF"/>
                </a:solidFill>
                <a:latin typeface="Arial" panose="020B0604020202020204" pitchFamily="34" charset="0"/>
                <a:cs typeface="Arial" panose="020B0604020202020204" pitchFamily="34" charset="0"/>
              </a:rPr>
              <a:t>Figueras</a:t>
            </a:r>
            <a:r>
              <a:rPr lang="en-GB" altLang="en-US" sz="2800" dirty="0" smtClean="0">
                <a:solidFill>
                  <a:srgbClr val="FFFFFF"/>
                </a:solidFill>
                <a:latin typeface="Arial" panose="020B0604020202020204" pitchFamily="34" charset="0"/>
                <a:cs typeface="Arial" panose="020B0604020202020204" pitchFamily="34" charset="0"/>
              </a:rPr>
              <a:t>-Costa and Harris (2001) suggested that the poor performance of deaf children of hearing parents could be the result of the linguistic demands placed upon the children during the testing procedure.</a:t>
            </a:r>
          </a:p>
          <a:p>
            <a:pPr eaLnBrk="1" hangingPunct="1"/>
            <a:r>
              <a:rPr lang="en-GB" altLang="en-US" sz="2800" dirty="0" smtClean="0">
                <a:solidFill>
                  <a:srgbClr val="FFFFFF"/>
                </a:solidFill>
                <a:latin typeface="Arial" panose="020B0604020202020204" pitchFamily="34" charset="0"/>
                <a:cs typeface="Arial" panose="020B0604020202020204" pitchFamily="34" charset="0"/>
              </a:rPr>
              <a:t>However, even when the linguistic demands were minimized, a developmental delay was still evident. </a:t>
            </a:r>
            <a:endParaRPr lang="en-US" altLang="en-US" sz="2800"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36028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4818" name="AutoShape 2"/>
          <p:cNvSpPr>
            <a:spLocks noGrp="1" noChangeArrowheads="1"/>
          </p:cNvSpPr>
          <p:nvPr>
            <p:ph type="title"/>
          </p:nvPr>
        </p:nvSpPr>
        <p:spPr>
          <a:xfrm>
            <a:off x="539552" y="609600"/>
            <a:ext cx="8502848" cy="1143000"/>
          </a:xfrm>
        </p:spPr>
        <p:txBody>
          <a:bodyPr/>
          <a:lstStyle/>
          <a:p>
            <a:pPr eaLnBrk="1" hangingPunct="1"/>
            <a:r>
              <a:rPr lang="en-GB" altLang="en-US" sz="3600" dirty="0" smtClean="0">
                <a:latin typeface="Arial" panose="020B0604020202020204" pitchFamily="34" charset="0"/>
                <a:cs typeface="Arial" panose="020B0604020202020204" pitchFamily="34" charset="0"/>
              </a:rPr>
              <a:t>Influences on Theory of Mind Development in Deaf Children</a:t>
            </a:r>
            <a:endParaRPr lang="en-US" altLang="en-US" sz="3600" dirty="0" smtClean="0">
              <a:latin typeface="Arial" panose="020B0604020202020204" pitchFamily="34" charset="0"/>
              <a:cs typeface="Arial" panose="020B0604020202020204" pitchFamily="34" charset="0"/>
            </a:endParaRPr>
          </a:p>
        </p:txBody>
      </p:sp>
      <p:sp>
        <p:nvSpPr>
          <p:cNvPr id="34819" name="Rectangle 3"/>
          <p:cNvSpPr>
            <a:spLocks noGrp="1" noChangeArrowheads="1"/>
          </p:cNvSpPr>
          <p:nvPr>
            <p:ph type="body" idx="1"/>
          </p:nvPr>
        </p:nvSpPr>
        <p:spPr>
          <a:xfrm>
            <a:off x="611560" y="1981200"/>
            <a:ext cx="8414965" cy="4114800"/>
          </a:xfrm>
        </p:spPr>
        <p:txBody>
          <a:bodyPr/>
          <a:lstStyle/>
          <a:p>
            <a:pPr lvl="1">
              <a:lnSpc>
                <a:spcPct val="90000"/>
              </a:lnSpc>
            </a:pPr>
            <a:r>
              <a:rPr lang="en-GB" altLang="en-US" dirty="0" smtClean="0">
                <a:latin typeface="Arial" panose="020B0604020202020204" pitchFamily="34" charset="0"/>
                <a:cs typeface="Arial" panose="020B0604020202020204" pitchFamily="34" charset="0"/>
              </a:rPr>
              <a:t>Chronological age (e.g. Russell et al. 1998)</a:t>
            </a:r>
          </a:p>
          <a:p>
            <a:pPr lvl="1">
              <a:lnSpc>
                <a:spcPct val="90000"/>
              </a:lnSpc>
            </a:pPr>
            <a:endParaRPr lang="en-GB" altLang="en-US" dirty="0" smtClean="0">
              <a:latin typeface="Arial" panose="020B0604020202020204" pitchFamily="34" charset="0"/>
              <a:cs typeface="Arial" panose="020B0604020202020204" pitchFamily="34" charset="0"/>
            </a:endParaRPr>
          </a:p>
          <a:p>
            <a:pPr lvl="1">
              <a:lnSpc>
                <a:spcPct val="90000"/>
              </a:lnSpc>
            </a:pPr>
            <a:r>
              <a:rPr lang="en-GB" altLang="en-US" dirty="0" smtClean="0">
                <a:latin typeface="Arial" panose="020B0604020202020204" pitchFamily="34" charset="0"/>
                <a:cs typeface="Arial" panose="020B0604020202020204" pitchFamily="34" charset="0"/>
              </a:rPr>
              <a:t>Language ability (verbal age, receptive language age)</a:t>
            </a:r>
          </a:p>
          <a:p>
            <a:pPr lvl="1">
              <a:lnSpc>
                <a:spcPct val="90000"/>
              </a:lnSpc>
            </a:pPr>
            <a:endParaRPr lang="en-GB" altLang="en-US" dirty="0" smtClean="0">
              <a:latin typeface="Arial" panose="020B0604020202020204" pitchFamily="34" charset="0"/>
              <a:cs typeface="Arial" panose="020B0604020202020204" pitchFamily="34" charset="0"/>
            </a:endParaRPr>
          </a:p>
          <a:p>
            <a:pPr lvl="1">
              <a:lnSpc>
                <a:spcPct val="90000"/>
              </a:lnSpc>
            </a:pPr>
            <a:r>
              <a:rPr lang="en-GB" altLang="en-US" dirty="0" smtClean="0">
                <a:latin typeface="Arial" panose="020B0604020202020204" pitchFamily="34" charset="0"/>
                <a:cs typeface="Arial" panose="020B0604020202020204" pitchFamily="34" charset="0"/>
              </a:rPr>
              <a:t>Parental hearing status</a:t>
            </a:r>
          </a:p>
          <a:p>
            <a:pPr marL="457200" lvl="1" indent="0">
              <a:lnSpc>
                <a:spcPct val="90000"/>
              </a:lnSpc>
              <a:buNone/>
            </a:pPr>
            <a:endParaRPr lang="en-GB" altLang="en-US" dirty="0" smtClean="0">
              <a:latin typeface="Arial" panose="020B0604020202020204" pitchFamily="34" charset="0"/>
              <a:cs typeface="Arial" panose="020B0604020202020204" pitchFamily="34" charset="0"/>
            </a:endParaRPr>
          </a:p>
          <a:p>
            <a:pPr lvl="1">
              <a:lnSpc>
                <a:spcPct val="90000"/>
              </a:lnSpc>
            </a:pPr>
            <a:r>
              <a:rPr lang="en-GB" altLang="en-US" sz="2800" dirty="0" smtClean="0">
                <a:latin typeface="Arial" panose="020B0604020202020204" pitchFamily="34" charset="0"/>
                <a:cs typeface="Arial" panose="020B0604020202020204" pitchFamily="34" charset="0"/>
              </a:rPr>
              <a:t>Socio-economic status (e.g. </a:t>
            </a:r>
            <a:r>
              <a:rPr lang="en-GB" altLang="en-US" sz="2800" dirty="0" err="1" smtClean="0">
                <a:latin typeface="Arial" panose="020B0604020202020204" pitchFamily="34" charset="0"/>
                <a:cs typeface="Arial" panose="020B0604020202020204" pitchFamily="34" charset="0"/>
              </a:rPr>
              <a:t>Courtin</a:t>
            </a:r>
            <a:r>
              <a:rPr lang="en-GB" altLang="en-US" sz="2800" dirty="0" smtClean="0">
                <a:latin typeface="Arial" panose="020B0604020202020204" pitchFamily="34" charset="0"/>
                <a:cs typeface="Arial" panose="020B0604020202020204" pitchFamily="34" charset="0"/>
              </a:rPr>
              <a:t>, 2000).</a:t>
            </a:r>
            <a:endParaRPr lang="en-US" altLang="en-US" sz="28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46664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AutoShape 2"/>
          <p:cNvSpPr>
            <a:spLocks noGrp="1" noChangeArrowheads="1"/>
          </p:cNvSpPr>
          <p:nvPr>
            <p:ph type="title"/>
          </p:nvPr>
        </p:nvSpPr>
        <p:spPr>
          <a:xfrm>
            <a:off x="395536" y="609600"/>
            <a:ext cx="8646864" cy="1143000"/>
          </a:xfrm>
        </p:spPr>
        <p:txBody>
          <a:bodyPr/>
          <a:lstStyle/>
          <a:p>
            <a:pPr eaLnBrk="1" hangingPunct="1"/>
            <a:r>
              <a:rPr lang="en-GB" altLang="en-US" sz="3600" dirty="0" smtClean="0">
                <a:latin typeface="Arial" panose="020B0604020202020204" pitchFamily="34" charset="0"/>
                <a:cs typeface="Arial" panose="020B0604020202020204" pitchFamily="34" charset="0"/>
              </a:rPr>
              <a:t>Influences on Theory of Mind Development in Typically Developing Children</a:t>
            </a:r>
            <a:endParaRPr lang="en-US" altLang="en-US" sz="3600" dirty="0" smtClean="0">
              <a:latin typeface="Arial" panose="020B0604020202020204" pitchFamily="34" charset="0"/>
              <a:cs typeface="Arial" panose="020B0604020202020204" pitchFamily="34" charset="0"/>
            </a:endParaRPr>
          </a:p>
        </p:txBody>
      </p:sp>
      <p:sp>
        <p:nvSpPr>
          <p:cNvPr id="35843" name="Rectangle 3"/>
          <p:cNvSpPr>
            <a:spLocks noGrp="1" noChangeArrowheads="1"/>
          </p:cNvSpPr>
          <p:nvPr>
            <p:ph type="body" idx="1"/>
          </p:nvPr>
        </p:nvSpPr>
        <p:spPr>
          <a:xfrm>
            <a:off x="251520" y="1981200"/>
            <a:ext cx="8775005" cy="4114800"/>
          </a:xfrm>
        </p:spPr>
        <p:txBody>
          <a:bodyPr/>
          <a:lstStyle/>
          <a:p>
            <a:pPr eaLnBrk="1" hangingPunct="1">
              <a:lnSpc>
                <a:spcPct val="80000"/>
              </a:lnSpc>
            </a:pPr>
            <a:r>
              <a:rPr lang="en-GB" altLang="en-US" sz="2400" dirty="0" smtClean="0">
                <a:solidFill>
                  <a:srgbClr val="FFFFFF"/>
                </a:solidFill>
                <a:latin typeface="Arial" panose="020B0604020202020204" pitchFamily="34" charset="0"/>
                <a:cs typeface="Arial" panose="020B0604020202020204" pitchFamily="34" charset="0"/>
              </a:rPr>
              <a:t>Language ability (e.g. Jenkins and Astington,1996; </a:t>
            </a:r>
            <a:r>
              <a:rPr lang="en-GB" altLang="en-US" sz="2400" dirty="0" err="1" smtClean="0">
                <a:solidFill>
                  <a:srgbClr val="FFFFFF"/>
                </a:solidFill>
                <a:latin typeface="Arial" panose="020B0604020202020204" pitchFamily="34" charset="0"/>
                <a:cs typeface="Arial" panose="020B0604020202020204" pitchFamily="34" charset="0"/>
              </a:rPr>
              <a:t>deVilliers</a:t>
            </a:r>
            <a:r>
              <a:rPr lang="en-GB" altLang="en-US" sz="2400" dirty="0" smtClean="0">
                <a:solidFill>
                  <a:srgbClr val="FFFFFF"/>
                </a:solidFill>
                <a:latin typeface="Arial" panose="020B0604020202020204" pitchFamily="34" charset="0"/>
                <a:cs typeface="Arial" panose="020B0604020202020204" pitchFamily="34" charset="0"/>
              </a:rPr>
              <a:t> &amp; de Villiers, 2000; Hale &amp; </a:t>
            </a:r>
            <a:r>
              <a:rPr lang="en-GB" altLang="en-US" sz="2400" dirty="0" err="1" smtClean="0">
                <a:solidFill>
                  <a:srgbClr val="FFFFFF"/>
                </a:solidFill>
                <a:latin typeface="Arial" panose="020B0604020202020204" pitchFamily="34" charset="0"/>
                <a:cs typeface="Arial" panose="020B0604020202020204" pitchFamily="34" charset="0"/>
              </a:rPr>
              <a:t>Tager-Flusberg</a:t>
            </a:r>
            <a:r>
              <a:rPr lang="en-GB" altLang="en-US" sz="2400" dirty="0" smtClean="0">
                <a:solidFill>
                  <a:srgbClr val="FFFFFF"/>
                </a:solidFill>
                <a:latin typeface="Arial" panose="020B0604020202020204" pitchFamily="34" charset="0"/>
                <a:cs typeface="Arial" panose="020B0604020202020204" pitchFamily="34" charset="0"/>
              </a:rPr>
              <a:t>, 2003).</a:t>
            </a:r>
          </a:p>
          <a:p>
            <a:pPr eaLnBrk="1" hangingPunct="1">
              <a:lnSpc>
                <a:spcPct val="80000"/>
              </a:lnSpc>
            </a:pPr>
            <a:endParaRPr lang="en-GB" altLang="en-US" sz="2400" dirty="0" smtClean="0">
              <a:solidFill>
                <a:srgbClr val="FFFFFF"/>
              </a:solidFill>
              <a:latin typeface="Arial" panose="020B0604020202020204" pitchFamily="34" charset="0"/>
              <a:cs typeface="Arial" panose="020B0604020202020204" pitchFamily="34" charset="0"/>
            </a:endParaRPr>
          </a:p>
          <a:p>
            <a:pPr eaLnBrk="1" hangingPunct="1">
              <a:lnSpc>
                <a:spcPct val="80000"/>
              </a:lnSpc>
            </a:pPr>
            <a:r>
              <a:rPr lang="en-GB" altLang="en-US" sz="2400" dirty="0" smtClean="0">
                <a:solidFill>
                  <a:srgbClr val="FFFFFF"/>
                </a:solidFill>
                <a:latin typeface="Arial" panose="020B0604020202020204" pitchFamily="34" charset="0"/>
                <a:cs typeface="Arial" panose="020B0604020202020204" pitchFamily="34" charset="0"/>
              </a:rPr>
              <a:t>Cognitive abilities (e.g. Carlson &amp; Moses, 2001).</a:t>
            </a:r>
          </a:p>
          <a:p>
            <a:pPr eaLnBrk="1" hangingPunct="1">
              <a:lnSpc>
                <a:spcPct val="80000"/>
              </a:lnSpc>
            </a:pPr>
            <a:endParaRPr lang="en-GB" altLang="en-US" sz="2400" dirty="0" smtClean="0">
              <a:solidFill>
                <a:srgbClr val="FFFFFF"/>
              </a:solidFill>
              <a:latin typeface="Arial" panose="020B0604020202020204" pitchFamily="34" charset="0"/>
              <a:cs typeface="Arial" panose="020B0604020202020204" pitchFamily="34" charset="0"/>
            </a:endParaRPr>
          </a:p>
          <a:p>
            <a:pPr eaLnBrk="1" hangingPunct="1">
              <a:lnSpc>
                <a:spcPct val="80000"/>
              </a:lnSpc>
            </a:pPr>
            <a:r>
              <a:rPr lang="en-GB" altLang="en-US" sz="2400" dirty="0" smtClean="0">
                <a:solidFill>
                  <a:srgbClr val="FFFFFF"/>
                </a:solidFill>
                <a:latin typeface="Arial" panose="020B0604020202020204" pitchFamily="34" charset="0"/>
                <a:cs typeface="Arial" panose="020B0604020202020204" pitchFamily="34" charset="0"/>
              </a:rPr>
              <a:t>Pretend play (Harris &amp; </a:t>
            </a:r>
            <a:r>
              <a:rPr lang="en-GB" altLang="en-US" sz="2400" dirty="0" err="1" smtClean="0">
                <a:solidFill>
                  <a:srgbClr val="FFFFFF"/>
                </a:solidFill>
                <a:latin typeface="Arial" panose="020B0604020202020204" pitchFamily="34" charset="0"/>
                <a:cs typeface="Arial" panose="020B0604020202020204" pitchFamily="34" charset="0"/>
              </a:rPr>
              <a:t>Leevers</a:t>
            </a:r>
            <a:r>
              <a:rPr lang="en-GB" altLang="en-US" sz="2400" dirty="0" smtClean="0">
                <a:solidFill>
                  <a:srgbClr val="FFFFFF"/>
                </a:solidFill>
                <a:latin typeface="Arial" panose="020B0604020202020204" pitchFamily="34" charset="0"/>
                <a:cs typeface="Arial" panose="020B0604020202020204" pitchFamily="34" charset="0"/>
              </a:rPr>
              <a:t>, 2000; </a:t>
            </a:r>
            <a:r>
              <a:rPr lang="en-GB" altLang="en-US" sz="2400" dirty="0" err="1" smtClean="0">
                <a:solidFill>
                  <a:srgbClr val="FFFFFF"/>
                </a:solidFill>
                <a:latin typeface="Arial" panose="020B0604020202020204" pitchFamily="34" charset="0"/>
                <a:cs typeface="Arial" panose="020B0604020202020204" pitchFamily="34" charset="0"/>
              </a:rPr>
              <a:t>Astington</a:t>
            </a:r>
            <a:r>
              <a:rPr lang="en-GB" altLang="en-US" sz="2400" dirty="0" smtClean="0">
                <a:solidFill>
                  <a:srgbClr val="FFFFFF"/>
                </a:solidFill>
                <a:latin typeface="Arial" panose="020B0604020202020204" pitchFamily="34" charset="0"/>
                <a:cs typeface="Arial" panose="020B0604020202020204" pitchFamily="34" charset="0"/>
              </a:rPr>
              <a:t> &amp; Jenkins, 1995).</a:t>
            </a:r>
          </a:p>
          <a:p>
            <a:pPr eaLnBrk="1" hangingPunct="1">
              <a:lnSpc>
                <a:spcPct val="80000"/>
              </a:lnSpc>
            </a:pPr>
            <a:endParaRPr lang="en-GB" altLang="en-US" sz="2400" dirty="0" smtClean="0">
              <a:solidFill>
                <a:srgbClr val="FFFFFF"/>
              </a:solidFill>
              <a:latin typeface="Arial" panose="020B0604020202020204" pitchFamily="34" charset="0"/>
              <a:cs typeface="Arial" panose="020B0604020202020204" pitchFamily="34" charset="0"/>
            </a:endParaRPr>
          </a:p>
          <a:p>
            <a:pPr eaLnBrk="1" hangingPunct="1">
              <a:lnSpc>
                <a:spcPct val="80000"/>
              </a:lnSpc>
            </a:pPr>
            <a:r>
              <a:rPr lang="en-GB" altLang="en-US" sz="2400" dirty="0" smtClean="0">
                <a:solidFill>
                  <a:srgbClr val="FFFFFF"/>
                </a:solidFill>
                <a:latin typeface="Arial" panose="020B0604020202020204" pitchFamily="34" charset="0"/>
                <a:cs typeface="Arial" panose="020B0604020202020204" pitchFamily="34" charset="0"/>
              </a:rPr>
              <a:t>Security of Attachment/Maternal “mind mindedness” (e.g. </a:t>
            </a:r>
            <a:r>
              <a:rPr lang="en-GB" altLang="en-US" sz="2400" dirty="0" err="1" smtClean="0">
                <a:solidFill>
                  <a:srgbClr val="FFFFFF"/>
                </a:solidFill>
                <a:latin typeface="Arial" panose="020B0604020202020204" pitchFamily="34" charset="0"/>
                <a:cs typeface="Arial" panose="020B0604020202020204" pitchFamily="34" charset="0"/>
              </a:rPr>
              <a:t>Meins</a:t>
            </a:r>
            <a:r>
              <a:rPr lang="en-GB" altLang="en-US" sz="2400" dirty="0" smtClean="0">
                <a:solidFill>
                  <a:srgbClr val="FFFFFF"/>
                </a:solidFill>
                <a:latin typeface="Arial" panose="020B0604020202020204" pitchFamily="34" charset="0"/>
                <a:cs typeface="Arial" panose="020B0604020202020204" pitchFamily="34" charset="0"/>
              </a:rPr>
              <a:t> et al. 1998,2002,2003; </a:t>
            </a:r>
          </a:p>
          <a:p>
            <a:pPr eaLnBrk="1" hangingPunct="1">
              <a:lnSpc>
                <a:spcPct val="80000"/>
              </a:lnSpc>
            </a:pPr>
            <a:endParaRPr lang="en-GB" altLang="en-US" sz="2400" dirty="0" smtClean="0">
              <a:solidFill>
                <a:srgbClr val="FFFFFF"/>
              </a:solidFill>
              <a:latin typeface="Arial" panose="020B0604020202020204" pitchFamily="34" charset="0"/>
              <a:cs typeface="Arial" panose="020B0604020202020204" pitchFamily="34" charset="0"/>
            </a:endParaRPr>
          </a:p>
          <a:p>
            <a:pPr eaLnBrk="1" hangingPunct="1">
              <a:lnSpc>
                <a:spcPct val="80000"/>
              </a:lnSpc>
            </a:pPr>
            <a:r>
              <a:rPr lang="en-GB" altLang="en-US" sz="2400" dirty="0" smtClean="0">
                <a:solidFill>
                  <a:srgbClr val="FFFFFF"/>
                </a:solidFill>
                <a:latin typeface="Arial" panose="020B0604020202020204" pitchFamily="34" charset="0"/>
                <a:cs typeface="Arial" panose="020B0604020202020204" pitchFamily="34" charset="0"/>
              </a:rPr>
              <a:t>Social interaction: Siblings (e.g. Jenkins et al. 2003; Peterson, 2001; Hughes &amp; Dunn, 1998).</a:t>
            </a:r>
            <a:endParaRPr lang="en-US" altLang="en-US" sz="2400"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66133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AutoShape 2"/>
          <p:cNvSpPr>
            <a:spLocks noGrp="1" noChangeArrowheads="1"/>
          </p:cNvSpPr>
          <p:nvPr>
            <p:ph type="title"/>
          </p:nvPr>
        </p:nvSpPr>
        <p:spPr/>
        <p:txBody>
          <a:bodyPr/>
          <a:lstStyle/>
          <a:p>
            <a:pPr eaLnBrk="1" hangingPunct="1"/>
            <a:r>
              <a:rPr lang="en-GB" altLang="en-US" smtClean="0"/>
              <a:t>References </a:t>
            </a:r>
            <a:endParaRPr lang="en-US" altLang="en-US" smtClean="0"/>
          </a:p>
        </p:txBody>
      </p:sp>
      <p:sp>
        <p:nvSpPr>
          <p:cNvPr id="36867" name="Rectangle 3"/>
          <p:cNvSpPr>
            <a:spLocks noGrp="1" noChangeArrowheads="1"/>
          </p:cNvSpPr>
          <p:nvPr>
            <p:ph type="body" idx="1"/>
          </p:nvPr>
        </p:nvSpPr>
        <p:spPr/>
        <p:txBody>
          <a:bodyPr/>
          <a:lstStyle/>
          <a:p>
            <a:pPr eaLnBrk="1" hangingPunct="1"/>
            <a:r>
              <a:rPr lang="en-GB" altLang="en-US" sz="2400" dirty="0" err="1" smtClean="0"/>
              <a:t>Astington</a:t>
            </a:r>
            <a:r>
              <a:rPr lang="en-GB" altLang="en-US" sz="2400" dirty="0" smtClean="0"/>
              <a:t>, J.W. &amp; Jenkins, J.M. (1995). Theory of mind development and social understanding. </a:t>
            </a:r>
            <a:r>
              <a:rPr lang="en-GB" altLang="en-US" sz="2400" i="1" dirty="0" smtClean="0"/>
              <a:t>Cognition and Emotion, 9, </a:t>
            </a:r>
            <a:r>
              <a:rPr lang="en-GB" altLang="en-US" sz="2400" dirty="0" smtClean="0"/>
              <a:t>151-165</a:t>
            </a:r>
            <a:r>
              <a:rPr lang="en-GB" altLang="en-US" sz="2400" i="1" dirty="0" smtClean="0"/>
              <a:t>.</a:t>
            </a:r>
            <a:r>
              <a:rPr lang="en-GB" altLang="en-US" sz="2400" dirty="0" smtClean="0"/>
              <a:t> </a:t>
            </a:r>
          </a:p>
          <a:p>
            <a:r>
              <a:rPr lang="en-GB" altLang="en-US" sz="2400" dirty="0"/>
              <a:t>Baron-Cohen, S., Leslie, A. &amp; Frith U. (1985). Does the autistic child have a ‘theory of mind’? Cognition, 21, 37-46</a:t>
            </a:r>
            <a:r>
              <a:rPr lang="en-GB" altLang="en-US" sz="2400" dirty="0" smtClean="0"/>
              <a:t>.</a:t>
            </a:r>
            <a:endParaRPr lang="en-GB" altLang="en-US" sz="2400" dirty="0"/>
          </a:p>
          <a:p>
            <a:r>
              <a:rPr lang="en-GB" altLang="en-US" sz="2400" dirty="0"/>
              <a:t>Brown, J.R., </a:t>
            </a:r>
            <a:r>
              <a:rPr lang="en-GB" altLang="en-US" sz="2400" dirty="0" err="1"/>
              <a:t>Donelan</a:t>
            </a:r>
            <a:r>
              <a:rPr lang="en-GB" altLang="en-US" sz="2400" dirty="0"/>
              <a:t>-McCall, N. &amp; Dunn, J. (1996). Why talk about mental states? The significance of children’s conversations with friends, siblings and mothers. Child Development, 67, 836-849.</a:t>
            </a:r>
          </a:p>
          <a:p>
            <a:pPr eaLnBrk="1" hangingPunct="1"/>
            <a:endParaRPr lang="en-US" altLang="en-US" dirty="0" smtClean="0"/>
          </a:p>
        </p:txBody>
      </p:sp>
    </p:spTree>
    <p:extLst>
      <p:ext uri="{BB962C8B-B14F-4D97-AF65-F5344CB8AC3E}">
        <p14:creationId xmlns:p14="http://schemas.microsoft.com/office/powerpoint/2010/main" val="33005249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AutoShape 2"/>
          <p:cNvSpPr>
            <a:spLocks noGrp="1" noChangeArrowheads="1"/>
          </p:cNvSpPr>
          <p:nvPr>
            <p:ph type="title"/>
          </p:nvPr>
        </p:nvSpPr>
        <p:spPr/>
        <p:txBody>
          <a:bodyPr/>
          <a:lstStyle/>
          <a:p>
            <a:pPr eaLnBrk="1" hangingPunct="1"/>
            <a:r>
              <a:rPr lang="en-GB" altLang="en-US" smtClean="0"/>
              <a:t>References</a:t>
            </a:r>
            <a:endParaRPr lang="en-US" altLang="en-US" smtClean="0"/>
          </a:p>
        </p:txBody>
      </p:sp>
      <p:sp>
        <p:nvSpPr>
          <p:cNvPr id="38915" name="Rectangle 3"/>
          <p:cNvSpPr>
            <a:spLocks noGrp="1" noChangeArrowheads="1"/>
          </p:cNvSpPr>
          <p:nvPr>
            <p:ph type="body" idx="1"/>
          </p:nvPr>
        </p:nvSpPr>
        <p:spPr/>
        <p:txBody>
          <a:bodyPr/>
          <a:lstStyle/>
          <a:p>
            <a:pPr eaLnBrk="1" hangingPunct="1"/>
            <a:r>
              <a:rPr lang="en-GB" altLang="en-US" sz="2400" dirty="0" smtClean="0"/>
              <a:t>Byrne, R. &amp; Whiten, A. (1987). The thinking primate’s guide to deception. </a:t>
            </a:r>
            <a:r>
              <a:rPr lang="en-GB" altLang="en-US" sz="2400" i="1" dirty="0" smtClean="0"/>
              <a:t>New Scientist, 116, </a:t>
            </a:r>
            <a:r>
              <a:rPr lang="en-GB" altLang="en-US" sz="2400" dirty="0" smtClean="0"/>
              <a:t>54-56.</a:t>
            </a:r>
          </a:p>
          <a:p>
            <a:pPr eaLnBrk="1" hangingPunct="1"/>
            <a:r>
              <a:rPr lang="en-GB" altLang="en-US" sz="2400" dirty="0" smtClean="0"/>
              <a:t>Carlson, S.M &amp; Moses, L.J. (2001). Individual differences in inhibitory control and children’s theory of mind. </a:t>
            </a:r>
            <a:r>
              <a:rPr lang="en-GB" altLang="en-US" sz="2400" i="1" dirty="0" smtClean="0"/>
              <a:t>Child Development, 72, </a:t>
            </a:r>
            <a:r>
              <a:rPr lang="en-GB" altLang="en-US" sz="2400" dirty="0" smtClean="0"/>
              <a:t>1032-1053. </a:t>
            </a:r>
          </a:p>
          <a:p>
            <a:r>
              <a:rPr lang="en-GB" altLang="en-US" sz="2400" dirty="0" err="1"/>
              <a:t>Courtin</a:t>
            </a:r>
            <a:r>
              <a:rPr lang="en-GB" altLang="en-US" sz="2400" dirty="0"/>
              <a:t>, C. (2000). The impact of sign language on the cognitive development of deaf children: The case of theories of mind. Journal of Deaf Studies and Deaf Education, 5, 266-276. </a:t>
            </a:r>
          </a:p>
          <a:p>
            <a:pPr eaLnBrk="1" hangingPunct="1"/>
            <a:endParaRPr lang="en-US" altLang="en-US" sz="2400" dirty="0" smtClean="0"/>
          </a:p>
        </p:txBody>
      </p:sp>
    </p:spTree>
    <p:extLst>
      <p:ext uri="{BB962C8B-B14F-4D97-AF65-F5344CB8AC3E}">
        <p14:creationId xmlns:p14="http://schemas.microsoft.com/office/powerpoint/2010/main" val="21845307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AutoShape 2"/>
          <p:cNvSpPr>
            <a:spLocks noGrp="1" noChangeArrowheads="1"/>
          </p:cNvSpPr>
          <p:nvPr>
            <p:ph type="title"/>
          </p:nvPr>
        </p:nvSpPr>
        <p:spPr/>
        <p:txBody>
          <a:bodyPr/>
          <a:lstStyle/>
          <a:p>
            <a:pPr eaLnBrk="1" hangingPunct="1"/>
            <a:r>
              <a:rPr lang="en-GB" altLang="en-US" smtClean="0"/>
              <a:t>References</a:t>
            </a:r>
            <a:endParaRPr lang="en-US" altLang="en-US" smtClean="0"/>
          </a:p>
        </p:txBody>
      </p:sp>
      <p:sp>
        <p:nvSpPr>
          <p:cNvPr id="40963" name="Rectangle 3"/>
          <p:cNvSpPr>
            <a:spLocks noGrp="1" noChangeArrowheads="1"/>
          </p:cNvSpPr>
          <p:nvPr>
            <p:ph type="body" idx="1"/>
          </p:nvPr>
        </p:nvSpPr>
        <p:spPr/>
        <p:txBody>
          <a:bodyPr/>
          <a:lstStyle/>
          <a:p>
            <a:pPr eaLnBrk="1" hangingPunct="1">
              <a:lnSpc>
                <a:spcPct val="90000"/>
              </a:lnSpc>
            </a:pPr>
            <a:r>
              <a:rPr lang="en-GB" altLang="en-US" sz="2400" i="1" dirty="0" err="1" smtClean="0"/>
              <a:t>deVilliers</a:t>
            </a:r>
            <a:r>
              <a:rPr lang="en-GB" altLang="en-US" sz="2400" i="1" dirty="0" smtClean="0"/>
              <a:t>, J.G. &amp; </a:t>
            </a:r>
            <a:r>
              <a:rPr lang="en-GB" altLang="en-US" sz="2400" i="1" dirty="0" err="1" smtClean="0"/>
              <a:t>deVilliers</a:t>
            </a:r>
            <a:r>
              <a:rPr lang="en-GB" altLang="en-US" sz="2400" i="1" dirty="0" smtClean="0"/>
              <a:t>, P.A. (2000). Linguistic determinism and the understanding of false beliefs. In P. Mitchell and K.J. Riggs (</a:t>
            </a:r>
            <a:r>
              <a:rPr lang="en-GB" altLang="en-US" sz="2400" i="1" dirty="0" err="1" smtClean="0"/>
              <a:t>Eds</a:t>
            </a:r>
            <a:r>
              <a:rPr lang="en-GB" altLang="en-US" sz="2400" i="1" dirty="0" smtClean="0"/>
              <a:t>), Children’s reasoning and the mind </a:t>
            </a:r>
            <a:r>
              <a:rPr lang="en-GB" altLang="en-US" sz="2400" dirty="0" smtClean="0"/>
              <a:t>(pp. 87-99). Hove, UK: Psychology Press.</a:t>
            </a:r>
          </a:p>
          <a:p>
            <a:pPr eaLnBrk="1" hangingPunct="1">
              <a:lnSpc>
                <a:spcPct val="90000"/>
              </a:lnSpc>
            </a:pPr>
            <a:endParaRPr lang="en-GB" altLang="en-US" sz="2400" dirty="0" smtClean="0"/>
          </a:p>
          <a:p>
            <a:pPr eaLnBrk="1" hangingPunct="1">
              <a:lnSpc>
                <a:spcPct val="90000"/>
              </a:lnSpc>
            </a:pPr>
            <a:r>
              <a:rPr lang="en-GB" altLang="en-US" sz="2400" dirty="0" smtClean="0"/>
              <a:t>Dunn, J. (1999). Mindreading and social relationships. In </a:t>
            </a:r>
            <a:r>
              <a:rPr lang="en-GB" altLang="en-US" sz="2400" dirty="0" err="1" smtClean="0"/>
              <a:t>M.Bennett</a:t>
            </a:r>
            <a:r>
              <a:rPr lang="en-GB" altLang="en-US" sz="2400" dirty="0" smtClean="0"/>
              <a:t> (Ed.), </a:t>
            </a:r>
            <a:r>
              <a:rPr lang="en-GB" altLang="en-US" sz="2400" i="1" dirty="0" smtClean="0"/>
              <a:t>Developmental Psychology. Achievements and Prospects. </a:t>
            </a:r>
            <a:r>
              <a:rPr lang="en-GB" altLang="en-US" sz="2400" dirty="0" smtClean="0"/>
              <a:t>Philadelphia; Psychology Press. </a:t>
            </a:r>
          </a:p>
          <a:p>
            <a:pPr>
              <a:lnSpc>
                <a:spcPct val="90000"/>
              </a:lnSpc>
            </a:pPr>
            <a:r>
              <a:rPr lang="en-GB" altLang="en-US" sz="2400" dirty="0" err="1"/>
              <a:t>Figueras</a:t>
            </a:r>
            <a:r>
              <a:rPr lang="en-GB" altLang="en-US" sz="2400" dirty="0"/>
              <a:t>-Costa, B. &amp; Harris, P. (2001). Theory of mind development in deaf children: A nonverbal test of false-belief understanding. Journal of Deaf Studies and Deaf Education, 6, 92-102.</a:t>
            </a:r>
          </a:p>
          <a:p>
            <a:pPr eaLnBrk="1" hangingPunct="1">
              <a:lnSpc>
                <a:spcPct val="90000"/>
              </a:lnSpc>
            </a:pPr>
            <a:endParaRPr lang="en-US" altLang="en-US" sz="2400" dirty="0" smtClean="0"/>
          </a:p>
        </p:txBody>
      </p:sp>
    </p:spTree>
    <p:extLst>
      <p:ext uri="{BB962C8B-B14F-4D97-AF65-F5344CB8AC3E}">
        <p14:creationId xmlns:p14="http://schemas.microsoft.com/office/powerpoint/2010/main" val="36530435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AutoShape 2"/>
          <p:cNvSpPr>
            <a:spLocks noGrp="1" noChangeArrowheads="1"/>
          </p:cNvSpPr>
          <p:nvPr>
            <p:ph type="title"/>
          </p:nvPr>
        </p:nvSpPr>
        <p:spPr/>
        <p:txBody>
          <a:bodyPr/>
          <a:lstStyle/>
          <a:p>
            <a:pPr eaLnBrk="1" hangingPunct="1"/>
            <a:r>
              <a:rPr lang="en-GB" altLang="en-US" smtClean="0"/>
              <a:t>References</a:t>
            </a:r>
            <a:endParaRPr lang="en-US" altLang="en-US" smtClean="0"/>
          </a:p>
        </p:txBody>
      </p:sp>
      <p:sp>
        <p:nvSpPr>
          <p:cNvPr id="43011" name="Rectangle 3"/>
          <p:cNvSpPr>
            <a:spLocks noGrp="1" noChangeArrowheads="1"/>
          </p:cNvSpPr>
          <p:nvPr>
            <p:ph type="body" idx="1"/>
          </p:nvPr>
        </p:nvSpPr>
        <p:spPr/>
        <p:txBody>
          <a:bodyPr/>
          <a:lstStyle/>
          <a:p>
            <a:r>
              <a:rPr lang="en-GB" altLang="en-US" sz="2400" dirty="0" err="1"/>
              <a:t>Flavell</a:t>
            </a:r>
            <a:r>
              <a:rPr lang="en-GB" altLang="en-US" sz="2400" dirty="0"/>
              <a:t>, J.H., Green, F.L., &amp; </a:t>
            </a:r>
            <a:r>
              <a:rPr lang="en-GB" altLang="en-US" sz="2400" dirty="0" err="1"/>
              <a:t>Flavell</a:t>
            </a:r>
            <a:r>
              <a:rPr lang="en-GB" altLang="en-US" sz="2400" dirty="0"/>
              <a:t>, E.R. (1986). Development of knowledge about the appearance-reality distinction. Monographs of the Society for Research in Child Development, 51, no 212</a:t>
            </a:r>
            <a:r>
              <a:rPr lang="en-GB" altLang="en-US" sz="2400" dirty="0" smtClean="0"/>
              <a:t>.</a:t>
            </a:r>
          </a:p>
          <a:p>
            <a:pPr eaLnBrk="1" hangingPunct="1"/>
            <a:r>
              <a:rPr lang="en-GB" altLang="en-US" sz="2400" dirty="0" smtClean="0"/>
              <a:t>Frith, U. (1992). Cognitive development and cognitive deficit. </a:t>
            </a:r>
            <a:r>
              <a:rPr lang="en-GB" altLang="en-US" sz="2400" i="1" dirty="0" smtClean="0"/>
              <a:t>Psychologist, 3, </a:t>
            </a:r>
            <a:r>
              <a:rPr lang="en-GB" altLang="en-US" sz="2400" dirty="0" smtClean="0"/>
              <a:t>13-19.</a:t>
            </a:r>
          </a:p>
          <a:p>
            <a:pPr eaLnBrk="1" hangingPunct="1"/>
            <a:r>
              <a:rPr lang="en-GB" altLang="en-US" sz="2400" dirty="0" smtClean="0"/>
              <a:t>Hale, C.M., &amp; </a:t>
            </a:r>
            <a:r>
              <a:rPr lang="en-GB" altLang="en-US" sz="2400" dirty="0" err="1" smtClean="0"/>
              <a:t>Tager-Flusberg</a:t>
            </a:r>
            <a:r>
              <a:rPr lang="en-GB" altLang="en-US" sz="2400" dirty="0" smtClean="0"/>
              <a:t>, H. (2003). The influence of language on theory of mind: A training study. </a:t>
            </a:r>
            <a:r>
              <a:rPr lang="en-GB" altLang="en-US" sz="2400" i="1" dirty="0" smtClean="0"/>
              <a:t>Developmental Science, 6, </a:t>
            </a:r>
            <a:r>
              <a:rPr lang="en-GB" altLang="en-US" sz="2400" dirty="0" smtClean="0"/>
              <a:t>346-359</a:t>
            </a:r>
            <a:r>
              <a:rPr lang="en-GB" altLang="en-US" dirty="0" smtClean="0"/>
              <a:t>.</a:t>
            </a:r>
          </a:p>
        </p:txBody>
      </p:sp>
    </p:spTree>
    <p:extLst>
      <p:ext uri="{BB962C8B-B14F-4D97-AF65-F5344CB8AC3E}">
        <p14:creationId xmlns:p14="http://schemas.microsoft.com/office/powerpoint/2010/main" val="36252162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AutoShape 2"/>
          <p:cNvSpPr>
            <a:spLocks noGrp="1" noChangeArrowheads="1"/>
          </p:cNvSpPr>
          <p:nvPr>
            <p:ph type="title"/>
          </p:nvPr>
        </p:nvSpPr>
        <p:spPr/>
        <p:txBody>
          <a:bodyPr/>
          <a:lstStyle/>
          <a:p>
            <a:pPr eaLnBrk="1" hangingPunct="1"/>
            <a:r>
              <a:rPr lang="en-GB" altLang="en-US" smtClean="0"/>
              <a:t>References </a:t>
            </a:r>
            <a:endParaRPr lang="en-US" altLang="en-US" smtClean="0"/>
          </a:p>
        </p:txBody>
      </p:sp>
      <p:sp>
        <p:nvSpPr>
          <p:cNvPr id="44035" name="Rectangle 3"/>
          <p:cNvSpPr>
            <a:spLocks noGrp="1" noChangeArrowheads="1"/>
          </p:cNvSpPr>
          <p:nvPr>
            <p:ph type="body" idx="1"/>
          </p:nvPr>
        </p:nvSpPr>
        <p:spPr/>
        <p:txBody>
          <a:bodyPr/>
          <a:lstStyle/>
          <a:p>
            <a:pPr eaLnBrk="1" hangingPunct="1"/>
            <a:r>
              <a:rPr lang="en-GB" altLang="en-US" sz="2400" dirty="0" smtClean="0"/>
              <a:t>Harris, P.L. &amp; </a:t>
            </a:r>
            <a:r>
              <a:rPr lang="en-GB" altLang="en-US" sz="2400" dirty="0" err="1" smtClean="0"/>
              <a:t>Leevers</a:t>
            </a:r>
            <a:r>
              <a:rPr lang="en-GB" altLang="en-US" sz="2400" dirty="0" smtClean="0"/>
              <a:t>, H.J. (2000). Reasoning from false premises. </a:t>
            </a:r>
            <a:r>
              <a:rPr lang="en-GB" altLang="en-US" sz="2400" i="1" dirty="0" smtClean="0"/>
              <a:t>In P. Mitchell and K.J. Riggs (</a:t>
            </a:r>
            <a:r>
              <a:rPr lang="en-GB" altLang="en-US" sz="2400" i="1" dirty="0" err="1" smtClean="0"/>
              <a:t>Eds</a:t>
            </a:r>
            <a:r>
              <a:rPr lang="en-GB" altLang="en-US" sz="2400" i="1" dirty="0" smtClean="0"/>
              <a:t>), Children’s reasoning and the mind </a:t>
            </a:r>
            <a:r>
              <a:rPr lang="en-GB" altLang="en-US" sz="2400" dirty="0" smtClean="0"/>
              <a:t>(pp. 67-99. Hove, UK: Psychology Press.</a:t>
            </a:r>
          </a:p>
          <a:p>
            <a:pPr eaLnBrk="1" hangingPunct="1"/>
            <a:r>
              <a:rPr lang="en-GB" altLang="en-US" sz="2400" dirty="0" smtClean="0"/>
              <a:t>Hughes, C. &amp; Dunn, J. (1998). Understanding mind and emotion: Longitudinal associations with mental-state talk between young friends. </a:t>
            </a:r>
            <a:r>
              <a:rPr lang="en-GB" altLang="en-US" sz="2400" i="1" dirty="0" smtClean="0"/>
              <a:t>Developmental Psychology, 34, </a:t>
            </a:r>
            <a:r>
              <a:rPr lang="en-GB" altLang="en-US" sz="2400" dirty="0" smtClean="0"/>
              <a:t>1026-1037.</a:t>
            </a:r>
          </a:p>
          <a:p>
            <a:r>
              <a:rPr lang="en-GB" altLang="en-US" sz="2400" dirty="0"/>
              <a:t>Jenkins, J. &amp; </a:t>
            </a:r>
            <a:r>
              <a:rPr lang="en-GB" altLang="en-US" sz="2400" dirty="0" err="1"/>
              <a:t>Astington</a:t>
            </a:r>
            <a:r>
              <a:rPr lang="en-GB" altLang="en-US" sz="2400" dirty="0"/>
              <a:t>, J. (1996).Cognitive factors and family structure associated with theory of mind development in young children. Developmental Psychology, 32, 70-78.</a:t>
            </a:r>
          </a:p>
          <a:p>
            <a:pPr eaLnBrk="1" hangingPunct="1"/>
            <a:endParaRPr lang="en-GB" altLang="en-US" sz="2400" dirty="0" smtClean="0"/>
          </a:p>
          <a:p>
            <a:pPr eaLnBrk="1" hangingPunct="1"/>
            <a:endParaRPr lang="en-US" altLang="en-US" sz="2400" dirty="0" smtClean="0"/>
          </a:p>
        </p:txBody>
      </p:sp>
    </p:spTree>
    <p:extLst>
      <p:ext uri="{BB962C8B-B14F-4D97-AF65-F5344CB8AC3E}">
        <p14:creationId xmlns:p14="http://schemas.microsoft.com/office/powerpoint/2010/main" val="21066103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Grp="1" noChangeArrowheads="1"/>
          </p:cNvSpPr>
          <p:nvPr>
            <p:ph type="title"/>
          </p:nvPr>
        </p:nvSpPr>
        <p:spPr/>
        <p:txBody>
          <a:bodyPr/>
          <a:lstStyle/>
          <a:p>
            <a:pPr eaLnBrk="1" hangingPunct="1"/>
            <a:r>
              <a:rPr lang="en-GB" altLang="en-US" smtClean="0"/>
              <a:t>References </a:t>
            </a:r>
            <a:endParaRPr lang="en-US" altLang="en-US" smtClean="0"/>
          </a:p>
        </p:txBody>
      </p:sp>
      <p:sp>
        <p:nvSpPr>
          <p:cNvPr id="45059" name="Rectangle 3"/>
          <p:cNvSpPr>
            <a:spLocks noGrp="1" noChangeArrowheads="1"/>
          </p:cNvSpPr>
          <p:nvPr>
            <p:ph type="body" idx="1"/>
          </p:nvPr>
        </p:nvSpPr>
        <p:spPr/>
        <p:txBody>
          <a:bodyPr/>
          <a:lstStyle/>
          <a:p>
            <a:pPr eaLnBrk="1" hangingPunct="1"/>
            <a:endParaRPr lang="en-GB" altLang="en-US" sz="2400" dirty="0" smtClean="0"/>
          </a:p>
          <a:p>
            <a:pPr eaLnBrk="1" hangingPunct="1"/>
            <a:r>
              <a:rPr lang="en-GB" altLang="en-US" sz="2400" dirty="0" smtClean="0"/>
              <a:t>Lewis, C. &amp; Osborne, A. (1990). Three year olds’ problems with false belief: conceptual deficit or linguistic </a:t>
            </a:r>
            <a:r>
              <a:rPr lang="en-GB" altLang="en-US" sz="2400" dirty="0" err="1" smtClean="0"/>
              <a:t>artifact</a:t>
            </a:r>
            <a:r>
              <a:rPr lang="en-GB" altLang="en-US" sz="2400" dirty="0" smtClean="0"/>
              <a:t>? </a:t>
            </a:r>
            <a:r>
              <a:rPr lang="en-GB" altLang="en-US" sz="2400" i="1" dirty="0" smtClean="0"/>
              <a:t>Child Development, 61, </a:t>
            </a:r>
            <a:r>
              <a:rPr lang="en-GB" altLang="en-US" sz="2400" dirty="0" smtClean="0"/>
              <a:t>1514-1519.</a:t>
            </a:r>
          </a:p>
          <a:p>
            <a:r>
              <a:rPr lang="en-GB" altLang="en-US" sz="2400" dirty="0"/>
              <a:t>Jenkins, J.M, </a:t>
            </a:r>
            <a:r>
              <a:rPr lang="en-GB" altLang="en-US" sz="2400" dirty="0" err="1"/>
              <a:t>Turrell</a:t>
            </a:r>
            <a:r>
              <a:rPr lang="en-GB" altLang="en-US" sz="2400" dirty="0"/>
              <a:t>, S.L., </a:t>
            </a:r>
            <a:r>
              <a:rPr lang="en-GB" altLang="en-US" sz="2400" dirty="0" err="1"/>
              <a:t>Kogushi</a:t>
            </a:r>
            <a:r>
              <a:rPr lang="en-GB" altLang="en-US" sz="2400" dirty="0"/>
              <a:t>, Y., </a:t>
            </a:r>
            <a:r>
              <a:rPr lang="en-GB" altLang="en-US" sz="2400" dirty="0" err="1"/>
              <a:t>Lollis</a:t>
            </a:r>
            <a:r>
              <a:rPr lang="en-GB" altLang="en-US" sz="2400" dirty="0"/>
              <a:t>, S., &amp; Ross, H.S. (2003). A longitudinal investigation of the dynamics of mental state talk in families. Child Development, 74, 905-920.</a:t>
            </a:r>
          </a:p>
          <a:p>
            <a:r>
              <a:rPr lang="en-GB" altLang="en-US" sz="2400" dirty="0"/>
              <a:t>Lewis, C. &amp; Osborne, A. (1990). Three year olds’ problems with false belief: conceptual deficit or linguistic </a:t>
            </a:r>
            <a:r>
              <a:rPr lang="en-GB" altLang="en-US" sz="2400" dirty="0" err="1"/>
              <a:t>artifact</a:t>
            </a:r>
            <a:r>
              <a:rPr lang="en-GB" altLang="en-US" sz="2400" dirty="0"/>
              <a:t>? Child Development, 61, 1514-1519</a:t>
            </a:r>
          </a:p>
          <a:p>
            <a:pPr eaLnBrk="1" hangingPunct="1"/>
            <a:r>
              <a:rPr lang="en-GB" altLang="en-US" sz="2400" dirty="0" smtClean="0"/>
              <a:t> </a:t>
            </a:r>
            <a:endParaRPr lang="en-US" altLang="en-US" sz="2400" dirty="0" smtClean="0"/>
          </a:p>
          <a:p>
            <a:pPr eaLnBrk="1" hangingPunct="1"/>
            <a:endParaRPr lang="en-US" altLang="en-US" sz="2400" dirty="0" smtClean="0"/>
          </a:p>
        </p:txBody>
      </p:sp>
    </p:spTree>
    <p:extLst>
      <p:ext uri="{BB962C8B-B14F-4D97-AF65-F5344CB8AC3E}">
        <p14:creationId xmlns:p14="http://schemas.microsoft.com/office/powerpoint/2010/main" val="5769233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AutoShape 2"/>
          <p:cNvSpPr>
            <a:spLocks noGrp="1" noChangeArrowheads="1"/>
          </p:cNvSpPr>
          <p:nvPr>
            <p:ph type="title"/>
          </p:nvPr>
        </p:nvSpPr>
        <p:spPr/>
        <p:txBody>
          <a:bodyPr/>
          <a:lstStyle/>
          <a:p>
            <a:pPr eaLnBrk="1" hangingPunct="1"/>
            <a:r>
              <a:rPr lang="en-GB" altLang="en-US" smtClean="0"/>
              <a:t>References</a:t>
            </a:r>
            <a:endParaRPr lang="en-US" altLang="en-US" smtClean="0"/>
          </a:p>
        </p:txBody>
      </p:sp>
      <p:sp>
        <p:nvSpPr>
          <p:cNvPr id="47107" name="Rectangle 3"/>
          <p:cNvSpPr>
            <a:spLocks noGrp="1" noChangeArrowheads="1"/>
          </p:cNvSpPr>
          <p:nvPr>
            <p:ph type="body" idx="1"/>
          </p:nvPr>
        </p:nvSpPr>
        <p:spPr>
          <a:xfrm>
            <a:off x="395536" y="1981200"/>
            <a:ext cx="8630989" cy="4114800"/>
          </a:xfrm>
        </p:spPr>
        <p:txBody>
          <a:bodyPr/>
          <a:lstStyle/>
          <a:p>
            <a:pPr eaLnBrk="1" hangingPunct="1"/>
            <a:r>
              <a:rPr lang="en-GB" altLang="en-US" sz="2400" dirty="0" smtClean="0"/>
              <a:t>Lewis, C., Freeman, N.H., </a:t>
            </a:r>
            <a:r>
              <a:rPr lang="en-GB" altLang="en-US" sz="2400" dirty="0" err="1" smtClean="0"/>
              <a:t>Kyriakidou</a:t>
            </a:r>
            <a:r>
              <a:rPr lang="en-GB" altLang="en-US" sz="2400" dirty="0" smtClean="0"/>
              <a:t>, C., </a:t>
            </a:r>
            <a:r>
              <a:rPr lang="en-GB" altLang="en-US" sz="2400" dirty="0" err="1" smtClean="0"/>
              <a:t>Maridaki-Kassotaki</a:t>
            </a:r>
            <a:r>
              <a:rPr lang="en-GB" altLang="en-US" sz="2400" dirty="0" smtClean="0"/>
              <a:t>, K. &amp; </a:t>
            </a:r>
            <a:r>
              <a:rPr lang="en-GB" altLang="en-US" sz="2400" dirty="0" err="1" smtClean="0"/>
              <a:t>Berridge</a:t>
            </a:r>
            <a:r>
              <a:rPr lang="en-GB" altLang="en-US" sz="2400" dirty="0" smtClean="0"/>
              <a:t>, D.M. (1996). Social influences on false belief access: Specific sibling influences or general apprenticeship? </a:t>
            </a:r>
            <a:r>
              <a:rPr lang="en-GB" altLang="en-US" sz="2400" i="1" dirty="0" smtClean="0"/>
              <a:t>Child Development, 67, </a:t>
            </a:r>
            <a:r>
              <a:rPr lang="en-GB" altLang="en-US" sz="2400" dirty="0" smtClean="0"/>
              <a:t>2930-2947.</a:t>
            </a:r>
          </a:p>
          <a:p>
            <a:r>
              <a:rPr lang="en-GB" altLang="en-US" sz="2400" dirty="0" err="1"/>
              <a:t>Meins</a:t>
            </a:r>
            <a:r>
              <a:rPr lang="en-GB" altLang="en-US" sz="2400" dirty="0"/>
              <a:t>, E., </a:t>
            </a:r>
            <a:r>
              <a:rPr lang="en-GB" altLang="en-US" sz="2400" dirty="0" err="1"/>
              <a:t>Fernyhough</a:t>
            </a:r>
            <a:r>
              <a:rPr lang="en-GB" altLang="en-US" sz="2400" dirty="0"/>
              <a:t>, C., Russell, J., &amp; Clark-Carter, D. (1998). Security of attachment as a predictor of symbolic and </a:t>
            </a:r>
            <a:r>
              <a:rPr lang="en-GB" altLang="en-US" sz="2400" dirty="0" err="1"/>
              <a:t>mentalizing</a:t>
            </a:r>
            <a:r>
              <a:rPr lang="en-GB" altLang="en-US" sz="2400" dirty="0"/>
              <a:t> abilities: A longitudinal study. Social Development, 7, 1-24.</a:t>
            </a:r>
          </a:p>
          <a:p>
            <a:r>
              <a:rPr lang="en-GB" altLang="en-US" sz="2400" dirty="0"/>
              <a:t> </a:t>
            </a:r>
            <a:r>
              <a:rPr lang="en-GB" altLang="en-US" sz="2400" dirty="0" err="1"/>
              <a:t>Meins</a:t>
            </a:r>
            <a:r>
              <a:rPr lang="en-GB" altLang="en-US" sz="2400" dirty="0"/>
              <a:t>, E., </a:t>
            </a:r>
            <a:r>
              <a:rPr lang="en-GB" altLang="en-US" sz="2400" dirty="0" err="1"/>
              <a:t>Fernyhough</a:t>
            </a:r>
            <a:r>
              <a:rPr lang="en-GB" altLang="en-US" sz="2400" dirty="0"/>
              <a:t>, C., </a:t>
            </a:r>
            <a:r>
              <a:rPr lang="en-GB" altLang="en-US" sz="2400" dirty="0" err="1"/>
              <a:t>Wainright</a:t>
            </a:r>
            <a:r>
              <a:rPr lang="en-GB" altLang="en-US" sz="2400" dirty="0"/>
              <a:t>, R., Clark-Carter, D., Gupta, M.D., </a:t>
            </a:r>
            <a:r>
              <a:rPr lang="en-GB" altLang="en-US" sz="2400" dirty="0" err="1"/>
              <a:t>Fradley</a:t>
            </a:r>
            <a:r>
              <a:rPr lang="en-GB" altLang="en-US" sz="2400" dirty="0"/>
              <a:t>, E., Tucker, M. (2003). Pathways to understanding mind: Construct validity and predictive validity of maternal mind-mindedness. Child Development, 74, 1194-1211. </a:t>
            </a:r>
            <a:endParaRPr lang="en-US" altLang="en-US" sz="2400" dirty="0" smtClean="0"/>
          </a:p>
        </p:txBody>
      </p:sp>
    </p:spTree>
    <p:extLst>
      <p:ext uri="{BB962C8B-B14F-4D97-AF65-F5344CB8AC3E}">
        <p14:creationId xmlns:p14="http://schemas.microsoft.com/office/powerpoint/2010/main" val="30407385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467544" y="1981200"/>
            <a:ext cx="8558981" cy="4114800"/>
          </a:xfrm>
        </p:spPr>
        <p:txBody>
          <a:bodyPr/>
          <a:lstStyle/>
          <a:p>
            <a:r>
              <a:rPr lang="en-GB" sz="2400" dirty="0" err="1"/>
              <a:t>Meins</a:t>
            </a:r>
            <a:r>
              <a:rPr lang="en-GB" sz="2400" dirty="0"/>
              <a:t>, E., </a:t>
            </a:r>
            <a:r>
              <a:rPr lang="en-GB" sz="2400" dirty="0" err="1"/>
              <a:t>Fernyhough</a:t>
            </a:r>
            <a:r>
              <a:rPr lang="en-GB" sz="2400" dirty="0"/>
              <a:t>, C., </a:t>
            </a:r>
            <a:r>
              <a:rPr lang="en-GB" sz="2400" dirty="0" err="1"/>
              <a:t>Wainright</a:t>
            </a:r>
            <a:r>
              <a:rPr lang="en-GB" sz="2400" dirty="0"/>
              <a:t>, R., Clark-Carter, D., Gupta, M.D., </a:t>
            </a:r>
            <a:r>
              <a:rPr lang="en-GB" sz="2400" dirty="0" err="1"/>
              <a:t>Fradley</a:t>
            </a:r>
            <a:r>
              <a:rPr lang="en-GB" sz="2400" dirty="0"/>
              <a:t>, E.,</a:t>
            </a:r>
            <a:r>
              <a:rPr lang="en-GB" sz="2400" dirty="0" err="1"/>
              <a:t>Tukey</a:t>
            </a:r>
            <a:r>
              <a:rPr lang="en-GB" sz="2400" dirty="0"/>
              <a:t>, M. (2002). </a:t>
            </a:r>
            <a:r>
              <a:rPr lang="en-GB" sz="2400" dirty="0" err="1"/>
              <a:t>Maernal</a:t>
            </a:r>
            <a:r>
              <a:rPr lang="en-GB" sz="2400" dirty="0"/>
              <a:t> mind-mindedness and attachment security as predictors of theory of mind understanding. Child Development, 73, 1715-1726. </a:t>
            </a:r>
          </a:p>
          <a:p>
            <a:r>
              <a:rPr lang="en-GB" sz="2400" dirty="0" err="1"/>
              <a:t>Perner</a:t>
            </a:r>
            <a:r>
              <a:rPr lang="en-GB" sz="2400" dirty="0"/>
              <a:t>, J., </a:t>
            </a:r>
            <a:r>
              <a:rPr lang="en-GB" sz="2400" dirty="0" err="1"/>
              <a:t>Leekam</a:t>
            </a:r>
            <a:r>
              <a:rPr lang="en-GB" sz="2400" dirty="0"/>
              <a:t>, S.R. &amp; </a:t>
            </a:r>
            <a:r>
              <a:rPr lang="en-GB" sz="2400" dirty="0" err="1"/>
              <a:t>Wimmer</a:t>
            </a:r>
            <a:r>
              <a:rPr lang="en-GB" sz="2400" dirty="0"/>
              <a:t>, H. (1987). Three year olds’ difficulty with false belief: the case for a conceptual deficit. British Journal of developmental Psychology, 5, 125-137</a:t>
            </a:r>
            <a:r>
              <a:rPr lang="en-GB" sz="2400" dirty="0" smtClean="0"/>
              <a:t>.</a:t>
            </a:r>
            <a:endParaRPr lang="en-GB" sz="2400" dirty="0"/>
          </a:p>
          <a:p>
            <a:r>
              <a:rPr lang="en-GB" sz="2400" dirty="0" err="1"/>
              <a:t>Perner</a:t>
            </a:r>
            <a:r>
              <a:rPr lang="en-GB" sz="2400" dirty="0"/>
              <a:t>, J. &amp; </a:t>
            </a:r>
            <a:r>
              <a:rPr lang="en-GB" sz="2400" dirty="0" err="1"/>
              <a:t>Wimmer</a:t>
            </a:r>
            <a:r>
              <a:rPr lang="en-GB" sz="2400" dirty="0"/>
              <a:t>, H. (1985). ‘John thinks that Mary thinks that…’ Attribution of second-order beliefs by 5-10 year old children. Journal of Experimental Child Psychology, 39, 437-471.</a:t>
            </a:r>
          </a:p>
          <a:p>
            <a:endParaRPr lang="en-GB" sz="2400" dirty="0"/>
          </a:p>
        </p:txBody>
      </p:sp>
    </p:spTree>
    <p:extLst>
      <p:ext uri="{BB962C8B-B14F-4D97-AF65-F5344CB8AC3E}">
        <p14:creationId xmlns:p14="http://schemas.microsoft.com/office/powerpoint/2010/main" val="2379157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lstStyle/>
          <a:p>
            <a:r>
              <a:rPr lang="en-GB" sz="2400" dirty="0"/>
              <a:t>Peterson, C.C. (2001). Influence of siblings’ perspectives on theory of mind. Cognitive Development, 54, 1529-1535</a:t>
            </a:r>
            <a:r>
              <a:rPr lang="en-GB" sz="2400" dirty="0" smtClean="0"/>
              <a:t>.</a:t>
            </a:r>
          </a:p>
          <a:p>
            <a:r>
              <a:rPr lang="en-GB" sz="2400" dirty="0"/>
              <a:t>Peterson, C.C. &amp; </a:t>
            </a:r>
            <a:r>
              <a:rPr lang="en-GB" sz="2400" dirty="0" err="1"/>
              <a:t>Siegal</a:t>
            </a:r>
            <a:r>
              <a:rPr lang="en-GB" sz="2400" dirty="0"/>
              <a:t>. M. (1995). Deafness, conversation and theory of mind. Journal of Child Psychology and Psychiatry, 36, </a:t>
            </a:r>
            <a:r>
              <a:rPr lang="en-GB" sz="2400" dirty="0" smtClean="0"/>
              <a:t>457-474</a:t>
            </a:r>
            <a:r>
              <a:rPr lang="en-GB" sz="2400" dirty="0"/>
              <a:t>.</a:t>
            </a:r>
          </a:p>
          <a:p>
            <a:r>
              <a:rPr lang="en-GB" sz="2400" dirty="0" err="1"/>
              <a:t>Premack</a:t>
            </a:r>
            <a:r>
              <a:rPr lang="en-GB" sz="2400" dirty="0"/>
              <a:t>, D. &amp; Woodruff, G. (1978). Does the chimpanzee have a theory of mind? Behaviour and Brain Sciences, 4, 515-526. </a:t>
            </a:r>
          </a:p>
          <a:p>
            <a:endParaRPr lang="en-GB" dirty="0"/>
          </a:p>
          <a:p>
            <a:endParaRPr lang="en-GB" dirty="0"/>
          </a:p>
        </p:txBody>
      </p:sp>
    </p:spTree>
    <p:extLst>
      <p:ext uri="{BB962C8B-B14F-4D97-AF65-F5344CB8AC3E}">
        <p14:creationId xmlns:p14="http://schemas.microsoft.com/office/powerpoint/2010/main" val="24077795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AutoShape 2"/>
          <p:cNvSpPr>
            <a:spLocks noGrp="1" noChangeArrowheads="1"/>
          </p:cNvSpPr>
          <p:nvPr>
            <p:ph type="title"/>
          </p:nvPr>
        </p:nvSpPr>
        <p:spPr/>
        <p:txBody>
          <a:bodyPr/>
          <a:lstStyle/>
          <a:p>
            <a:pPr eaLnBrk="1" hangingPunct="1"/>
            <a:r>
              <a:rPr lang="en-GB" altLang="en-US" smtClean="0"/>
              <a:t>References</a:t>
            </a:r>
            <a:endParaRPr lang="en-US" altLang="en-US" smtClean="0"/>
          </a:p>
        </p:txBody>
      </p:sp>
      <p:sp>
        <p:nvSpPr>
          <p:cNvPr id="53251" name="Rectangle 3"/>
          <p:cNvSpPr>
            <a:spLocks noGrp="1" noChangeArrowheads="1"/>
          </p:cNvSpPr>
          <p:nvPr>
            <p:ph type="body" idx="1"/>
          </p:nvPr>
        </p:nvSpPr>
        <p:spPr/>
        <p:txBody>
          <a:bodyPr/>
          <a:lstStyle/>
          <a:p>
            <a:pPr eaLnBrk="1" hangingPunct="1">
              <a:lnSpc>
                <a:spcPct val="90000"/>
              </a:lnSpc>
            </a:pPr>
            <a:r>
              <a:rPr lang="en-GB" altLang="en-US" sz="2400" dirty="0" err="1" smtClean="0"/>
              <a:t>Siegal</a:t>
            </a:r>
            <a:r>
              <a:rPr lang="en-GB" altLang="en-US" sz="2400" dirty="0" smtClean="0"/>
              <a:t>, M. &amp; Beattie, K. (1991). Where to look first for children’s knowledge of false </a:t>
            </a:r>
            <a:r>
              <a:rPr lang="en-GB" altLang="en-US" sz="2400" dirty="0" err="1" smtClean="0"/>
              <a:t>beleifs</a:t>
            </a:r>
            <a:r>
              <a:rPr lang="en-GB" altLang="en-US" sz="2400" dirty="0" smtClean="0"/>
              <a:t>. </a:t>
            </a:r>
            <a:r>
              <a:rPr lang="en-GB" altLang="en-US" sz="2400" i="1" dirty="0" smtClean="0"/>
              <a:t>Cognition, 38, </a:t>
            </a:r>
            <a:r>
              <a:rPr lang="en-GB" altLang="en-US" sz="2400" dirty="0" smtClean="0"/>
              <a:t>1-12.</a:t>
            </a:r>
          </a:p>
          <a:p>
            <a:pPr eaLnBrk="1" hangingPunct="1">
              <a:lnSpc>
                <a:spcPct val="90000"/>
              </a:lnSpc>
            </a:pPr>
            <a:endParaRPr lang="en-GB" altLang="en-US" sz="2400" dirty="0" smtClean="0"/>
          </a:p>
          <a:p>
            <a:pPr eaLnBrk="1" hangingPunct="1">
              <a:lnSpc>
                <a:spcPct val="90000"/>
              </a:lnSpc>
            </a:pPr>
            <a:r>
              <a:rPr lang="en-GB" altLang="en-US" sz="2400" dirty="0" err="1" smtClean="0"/>
              <a:t>Wimmer</a:t>
            </a:r>
            <a:r>
              <a:rPr lang="en-GB" altLang="en-US" sz="2400" dirty="0" smtClean="0"/>
              <a:t>, H. &amp; </a:t>
            </a:r>
            <a:r>
              <a:rPr lang="en-GB" altLang="en-US" sz="2400" dirty="0" err="1" smtClean="0"/>
              <a:t>Perner</a:t>
            </a:r>
            <a:r>
              <a:rPr lang="en-GB" altLang="en-US" sz="2400" dirty="0" smtClean="0"/>
              <a:t>, J. (1983). </a:t>
            </a:r>
            <a:r>
              <a:rPr lang="en-GB" altLang="en-US" sz="2400" dirty="0" err="1" smtClean="0"/>
              <a:t>Beleifs</a:t>
            </a:r>
            <a:r>
              <a:rPr lang="en-GB" altLang="en-US" sz="2400" dirty="0" smtClean="0"/>
              <a:t> about beliefs: representations and constraining function of wrong beliefs in young children’s understanding of deception. </a:t>
            </a:r>
            <a:r>
              <a:rPr lang="en-GB" altLang="en-US" sz="2400" i="1" dirty="0" smtClean="0"/>
              <a:t>Cognition, 13, </a:t>
            </a:r>
            <a:r>
              <a:rPr lang="en-GB" altLang="en-US" sz="2400" dirty="0" smtClean="0"/>
              <a:t>103-128.</a:t>
            </a:r>
          </a:p>
          <a:p>
            <a:pPr>
              <a:lnSpc>
                <a:spcPct val="90000"/>
              </a:lnSpc>
            </a:pPr>
            <a:r>
              <a:rPr lang="en-GB" altLang="en-US" sz="2400" dirty="0" err="1"/>
              <a:t>Woolfe</a:t>
            </a:r>
            <a:r>
              <a:rPr lang="en-GB" altLang="en-US" sz="2400" dirty="0"/>
              <a:t>, T. Want, S.C. &amp; </a:t>
            </a:r>
            <a:r>
              <a:rPr lang="en-GB" altLang="en-US" sz="2400" dirty="0" err="1"/>
              <a:t>Siegal</a:t>
            </a:r>
            <a:r>
              <a:rPr lang="en-GB" altLang="en-US" sz="2400" dirty="0"/>
              <a:t>, M. (2002). Signposts to development: theory of mind in deaf children. Child development, 73, 768-778.</a:t>
            </a:r>
          </a:p>
          <a:p>
            <a:pPr eaLnBrk="1" hangingPunct="1">
              <a:lnSpc>
                <a:spcPct val="90000"/>
              </a:lnSpc>
            </a:pPr>
            <a:endParaRPr lang="en-US" altLang="en-US" sz="2400" dirty="0" smtClean="0"/>
          </a:p>
        </p:txBody>
      </p:sp>
    </p:spTree>
    <p:extLst>
      <p:ext uri="{BB962C8B-B14F-4D97-AF65-F5344CB8AC3E}">
        <p14:creationId xmlns:p14="http://schemas.microsoft.com/office/powerpoint/2010/main" val="26039440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AutoShape 2"/>
          <p:cNvSpPr>
            <a:spLocks noGrp="1" noChangeArrowheads="1"/>
          </p:cNvSpPr>
          <p:nvPr>
            <p:ph type="ctrTitle"/>
          </p:nvPr>
        </p:nvSpPr>
        <p:spPr>
          <a:xfrm>
            <a:off x="683568" y="2286000"/>
            <a:ext cx="8384232" cy="1143000"/>
          </a:xfrm>
        </p:spPr>
        <p:txBody>
          <a:bodyPr/>
          <a:lstStyle/>
          <a:p>
            <a:pPr eaLnBrk="1" hangingPunct="1"/>
            <a:r>
              <a:rPr lang="en-GB" altLang="en-US" dirty="0" smtClean="0">
                <a:latin typeface="Arial" panose="020B0604020202020204" pitchFamily="34" charset="0"/>
                <a:cs typeface="Arial" panose="020B0604020202020204" pitchFamily="34" charset="0"/>
              </a:rPr>
              <a:t>Part two: Explaining Language Development </a:t>
            </a:r>
          </a:p>
        </p:txBody>
      </p:sp>
      <p:sp>
        <p:nvSpPr>
          <p:cNvPr id="3075" name="Rectangle 3"/>
          <p:cNvSpPr>
            <a:spLocks noGrp="1" noChangeArrowheads="1"/>
          </p:cNvSpPr>
          <p:nvPr>
            <p:ph type="subTitle" idx="1"/>
          </p:nvPr>
        </p:nvSpPr>
        <p:spPr/>
        <p:txBody>
          <a:bodyPr/>
          <a:lstStyle/>
          <a:p>
            <a:pPr eaLnBrk="1" hangingPunct="1"/>
            <a:endParaRPr lang="en-US" altLang="en-US" smtClean="0"/>
          </a:p>
        </p:txBody>
      </p:sp>
    </p:spTree>
    <p:extLst>
      <p:ext uri="{BB962C8B-B14F-4D97-AF65-F5344CB8AC3E}">
        <p14:creationId xmlns:p14="http://schemas.microsoft.com/office/powerpoint/2010/main" val="254099658"/>
      </p:ext>
    </p:extLst>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AutoShape 2"/>
          <p:cNvSpPr>
            <a:spLocks noGrp="1" noChangeArrowheads="1"/>
          </p:cNvSpPr>
          <p:nvPr>
            <p:ph type="title"/>
          </p:nvPr>
        </p:nvSpPr>
        <p:spPr>
          <a:xfrm>
            <a:off x="467544" y="609600"/>
            <a:ext cx="8574856" cy="1143000"/>
          </a:xfrm>
        </p:spPr>
        <p:txBody>
          <a:bodyPr/>
          <a:lstStyle/>
          <a:p>
            <a:pPr eaLnBrk="1" hangingPunct="1"/>
            <a:r>
              <a:rPr lang="en-GB" altLang="en-US" dirty="0" smtClean="0">
                <a:latin typeface="Arial" panose="020B0604020202020204" pitchFamily="34" charset="0"/>
                <a:cs typeface="Arial" panose="020B0604020202020204" pitchFamily="34" charset="0"/>
              </a:rPr>
              <a:t>Nature or nurture?</a:t>
            </a:r>
          </a:p>
        </p:txBody>
      </p:sp>
      <p:sp>
        <p:nvSpPr>
          <p:cNvPr id="4099" name="Rectangle 3"/>
          <p:cNvSpPr>
            <a:spLocks noGrp="1" noChangeArrowheads="1"/>
          </p:cNvSpPr>
          <p:nvPr>
            <p:ph type="body" idx="1"/>
          </p:nvPr>
        </p:nvSpPr>
        <p:spPr/>
        <p:txBody>
          <a:bodyPr/>
          <a:lstStyle/>
          <a:p>
            <a:pPr eaLnBrk="1" hangingPunct="1"/>
            <a:r>
              <a:rPr lang="en-GB" altLang="en-US" dirty="0" smtClean="0">
                <a:solidFill>
                  <a:srgbClr val="FFFFFF"/>
                </a:solidFill>
                <a:latin typeface="Arial" panose="020B0604020202020204" pitchFamily="34" charset="0"/>
                <a:cs typeface="Arial" panose="020B0604020202020204" pitchFamily="34" charset="0"/>
              </a:rPr>
              <a:t>Is language natural to humans?</a:t>
            </a:r>
          </a:p>
          <a:p>
            <a:pPr algn="ctr" eaLnBrk="1" hangingPunct="1">
              <a:buFont typeface="Wingdings" pitchFamily="2" charset="2"/>
              <a:buNone/>
            </a:pPr>
            <a:endParaRPr lang="en-GB" altLang="en-US" dirty="0" smtClean="0">
              <a:solidFill>
                <a:srgbClr val="FFFFFF"/>
              </a:solidFill>
              <a:latin typeface="Arial" panose="020B0604020202020204" pitchFamily="34" charset="0"/>
              <a:cs typeface="Arial" panose="020B0604020202020204" pitchFamily="34" charset="0"/>
            </a:endParaRPr>
          </a:p>
          <a:p>
            <a:pPr algn="ctr" eaLnBrk="1" hangingPunct="1">
              <a:buFont typeface="Wingdings" pitchFamily="2" charset="2"/>
              <a:buNone/>
            </a:pPr>
            <a:r>
              <a:rPr lang="en-GB" altLang="en-US" dirty="0" smtClean="0">
                <a:solidFill>
                  <a:srgbClr val="FFFFFF"/>
                </a:solidFill>
                <a:latin typeface="Arial" panose="020B0604020202020204" pitchFamily="34" charset="0"/>
                <a:cs typeface="Arial" panose="020B0604020202020204" pitchFamily="34" charset="0"/>
              </a:rPr>
              <a:t>or </a:t>
            </a:r>
          </a:p>
          <a:p>
            <a:pPr algn="ctr" eaLnBrk="1" hangingPunct="1">
              <a:buFont typeface="Wingdings" pitchFamily="2" charset="2"/>
              <a:buNone/>
            </a:pPr>
            <a:endParaRPr lang="en-GB" altLang="en-US" dirty="0" smtClean="0">
              <a:solidFill>
                <a:srgbClr val="FFFFFF"/>
              </a:solidFill>
              <a:latin typeface="Arial" panose="020B0604020202020204" pitchFamily="34" charset="0"/>
              <a:cs typeface="Arial" panose="020B0604020202020204" pitchFamily="34" charset="0"/>
            </a:endParaRPr>
          </a:p>
          <a:p>
            <a:pPr eaLnBrk="1" hangingPunct="1"/>
            <a:r>
              <a:rPr lang="en-GB" altLang="en-US" dirty="0" smtClean="0">
                <a:solidFill>
                  <a:srgbClr val="FFFFFF"/>
                </a:solidFill>
                <a:latin typeface="Arial" panose="020B0604020202020204" pitchFamily="34" charset="0"/>
                <a:cs typeface="Arial" panose="020B0604020202020204" pitchFamily="34" charset="0"/>
              </a:rPr>
              <a:t>Is language something humans happened to have learned?</a:t>
            </a:r>
          </a:p>
        </p:txBody>
      </p:sp>
    </p:spTree>
    <p:extLst>
      <p:ext uri="{BB962C8B-B14F-4D97-AF65-F5344CB8AC3E}">
        <p14:creationId xmlns:p14="http://schemas.microsoft.com/office/powerpoint/2010/main" val="3224985386"/>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AutoShape 2"/>
          <p:cNvSpPr>
            <a:spLocks noGrp="1" noChangeArrowheads="1"/>
          </p:cNvSpPr>
          <p:nvPr>
            <p:ph type="title"/>
          </p:nvPr>
        </p:nvSpPr>
        <p:spPr>
          <a:xfrm>
            <a:off x="395536" y="609600"/>
            <a:ext cx="8646864" cy="1143000"/>
          </a:xfrm>
        </p:spPr>
        <p:txBody>
          <a:bodyPr/>
          <a:lstStyle/>
          <a:p>
            <a:pPr eaLnBrk="1" hangingPunct="1"/>
            <a:r>
              <a:rPr lang="en-GB" altLang="en-US" dirty="0" smtClean="0">
                <a:latin typeface="Arial" panose="020B0604020202020204" pitchFamily="34" charset="0"/>
                <a:cs typeface="Arial" panose="020B0604020202020204" pitchFamily="34" charset="0"/>
              </a:rPr>
              <a:t>Empiricism vs Nativism</a:t>
            </a:r>
            <a:endParaRPr lang="en-US" altLang="en-US" dirty="0" smtClean="0">
              <a:latin typeface="Arial" panose="020B0604020202020204" pitchFamily="34" charset="0"/>
              <a:cs typeface="Arial" panose="020B0604020202020204" pitchFamily="34" charset="0"/>
            </a:endParaRPr>
          </a:p>
        </p:txBody>
      </p:sp>
      <p:sp>
        <p:nvSpPr>
          <p:cNvPr id="5123" name="Rectangle 3"/>
          <p:cNvSpPr>
            <a:spLocks noGrp="1" noChangeArrowheads="1"/>
          </p:cNvSpPr>
          <p:nvPr>
            <p:ph type="body" idx="1"/>
          </p:nvPr>
        </p:nvSpPr>
        <p:spPr>
          <a:xfrm>
            <a:off x="539552" y="1981200"/>
            <a:ext cx="8486973" cy="4114800"/>
          </a:xfrm>
        </p:spPr>
        <p:txBody>
          <a:bodyPr/>
          <a:lstStyle/>
          <a:p>
            <a:pPr eaLnBrk="1" hangingPunct="1">
              <a:lnSpc>
                <a:spcPct val="90000"/>
              </a:lnSpc>
            </a:pPr>
            <a:r>
              <a:rPr lang="en-GB" altLang="en-US" u="sng" dirty="0" smtClean="0">
                <a:solidFill>
                  <a:srgbClr val="FFFFFF"/>
                </a:solidFill>
                <a:latin typeface="Arial" panose="020B0604020202020204" pitchFamily="34" charset="0"/>
                <a:cs typeface="Arial" panose="020B0604020202020204" pitchFamily="34" charset="0"/>
              </a:rPr>
              <a:t>Empiricism -</a:t>
            </a:r>
            <a:r>
              <a:rPr lang="en-GB" altLang="en-US" dirty="0" smtClean="0">
                <a:solidFill>
                  <a:srgbClr val="FFFFFF"/>
                </a:solidFill>
                <a:latin typeface="Arial" panose="020B0604020202020204" pitchFamily="34" charset="0"/>
                <a:cs typeface="Arial" panose="020B0604020202020204" pitchFamily="34" charset="0"/>
              </a:rPr>
              <a:t>This extreme experience-based perspective argues that the mind at birth is like a blank slate (</a:t>
            </a:r>
            <a:r>
              <a:rPr lang="en-GB" altLang="en-US" i="1" dirty="0" smtClean="0">
                <a:solidFill>
                  <a:srgbClr val="FFFFFF"/>
                </a:solidFill>
                <a:latin typeface="Arial" panose="020B0604020202020204" pitchFamily="34" charset="0"/>
                <a:cs typeface="Arial" panose="020B0604020202020204" pitchFamily="34" charset="0"/>
              </a:rPr>
              <a:t>tabula rasa</a:t>
            </a:r>
            <a:r>
              <a:rPr lang="en-GB" altLang="en-US" dirty="0" smtClean="0">
                <a:solidFill>
                  <a:srgbClr val="FFFFFF"/>
                </a:solidFill>
                <a:latin typeface="Arial" panose="020B0604020202020204" pitchFamily="34" charset="0"/>
                <a:cs typeface="Arial" panose="020B0604020202020204" pitchFamily="34" charset="0"/>
              </a:rPr>
              <a:t>) to be written on by experience (Locke, 1690) </a:t>
            </a:r>
          </a:p>
          <a:p>
            <a:pPr eaLnBrk="1" hangingPunct="1">
              <a:lnSpc>
                <a:spcPct val="90000"/>
              </a:lnSpc>
            </a:pPr>
            <a:r>
              <a:rPr lang="en-GB" altLang="en-US" u="sng" dirty="0" smtClean="0">
                <a:solidFill>
                  <a:srgbClr val="FFFFFF"/>
                </a:solidFill>
                <a:latin typeface="Arial" panose="020B0604020202020204" pitchFamily="34" charset="0"/>
                <a:cs typeface="Arial" panose="020B0604020202020204" pitchFamily="34" charset="0"/>
              </a:rPr>
              <a:t>Nativism - </a:t>
            </a:r>
            <a:r>
              <a:rPr lang="en-GB" altLang="en-US" dirty="0" smtClean="0">
                <a:solidFill>
                  <a:srgbClr val="FFFFFF"/>
                </a:solidFill>
                <a:latin typeface="Arial" panose="020B0604020202020204" pitchFamily="34" charset="0"/>
                <a:cs typeface="Arial" panose="020B0604020202020204" pitchFamily="34" charset="0"/>
              </a:rPr>
              <a:t>The assertion that knowledge cannot come from experience alone. The mind must have some structure in order to organise and interpret experience </a:t>
            </a:r>
            <a:r>
              <a:rPr lang="en-GB" altLang="en-US" dirty="0" err="1" smtClean="0">
                <a:solidFill>
                  <a:srgbClr val="FFFFFF"/>
                </a:solidFill>
                <a:latin typeface="Arial" panose="020B0604020202020204" pitchFamily="34" charset="0"/>
                <a:cs typeface="Arial" panose="020B0604020202020204" pitchFamily="34" charset="0"/>
              </a:rPr>
              <a:t>Gleitman</a:t>
            </a:r>
            <a:r>
              <a:rPr lang="en-GB" altLang="en-US" dirty="0" smtClean="0">
                <a:solidFill>
                  <a:srgbClr val="FFFFFF"/>
                </a:solidFill>
                <a:latin typeface="Arial" panose="020B0604020202020204" pitchFamily="34" charset="0"/>
                <a:cs typeface="Arial" panose="020B0604020202020204" pitchFamily="34" charset="0"/>
              </a:rPr>
              <a:t>, 1995; Pinker, 1994). </a:t>
            </a:r>
            <a:endParaRPr lang="en-US" altLang="en-US"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1558214"/>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p:cNvSpPr>
            <a:spLocks noGrp="1" noChangeArrowheads="1"/>
          </p:cNvSpPr>
          <p:nvPr>
            <p:ph type="title"/>
          </p:nvPr>
        </p:nvSpPr>
        <p:spPr>
          <a:xfrm>
            <a:off x="539552" y="609600"/>
            <a:ext cx="8502848" cy="803176"/>
          </a:xfrm>
        </p:spPr>
        <p:txBody>
          <a:bodyPr/>
          <a:lstStyle/>
          <a:p>
            <a:pPr eaLnBrk="1" hangingPunct="1"/>
            <a:r>
              <a:rPr lang="en-GB" altLang="en-US" dirty="0" smtClean="0">
                <a:latin typeface="Arial" panose="020B0604020202020204" pitchFamily="34" charset="0"/>
                <a:cs typeface="Arial" panose="020B0604020202020204" pitchFamily="34" charset="0"/>
              </a:rPr>
              <a:t>The Nativist Perspective  </a:t>
            </a:r>
          </a:p>
        </p:txBody>
      </p:sp>
      <p:sp>
        <p:nvSpPr>
          <p:cNvPr id="6147" name="Rectangle 3"/>
          <p:cNvSpPr>
            <a:spLocks noGrp="1" noChangeArrowheads="1"/>
          </p:cNvSpPr>
          <p:nvPr>
            <p:ph type="body" idx="1"/>
          </p:nvPr>
        </p:nvSpPr>
        <p:spPr>
          <a:xfrm>
            <a:off x="1254125" y="1628800"/>
            <a:ext cx="7772400" cy="4467200"/>
          </a:xfrm>
        </p:spPr>
        <p:txBody>
          <a:bodyPr/>
          <a:lstStyle/>
          <a:p>
            <a:pPr eaLnBrk="1" hangingPunct="1">
              <a:buFont typeface="Wingdings" pitchFamily="2" charset="2"/>
              <a:buNone/>
            </a:pPr>
            <a:r>
              <a:rPr lang="en-GB" altLang="en-US" sz="2800" u="sng" dirty="0" smtClean="0">
                <a:solidFill>
                  <a:srgbClr val="FFFFFF"/>
                </a:solidFill>
                <a:latin typeface="Arial" panose="020B0604020202020204" pitchFamily="34" charset="0"/>
                <a:cs typeface="Arial" panose="020B0604020202020204" pitchFamily="34" charset="0"/>
              </a:rPr>
              <a:t>Nativist</a:t>
            </a:r>
            <a:r>
              <a:rPr lang="en-GB" altLang="en-US" sz="2800" dirty="0" smtClean="0">
                <a:solidFill>
                  <a:srgbClr val="FFFFFF"/>
                </a:solidFill>
                <a:latin typeface="Arial" panose="020B0604020202020204" pitchFamily="34" charset="0"/>
                <a:cs typeface="Arial" panose="020B0604020202020204" pitchFamily="34" charset="0"/>
              </a:rPr>
              <a:t> theories claim children</a:t>
            </a:r>
          </a:p>
          <a:p>
            <a:pPr eaLnBrk="1" hangingPunct="1">
              <a:buFontTx/>
              <a:buChar char="-"/>
            </a:pPr>
            <a:r>
              <a:rPr lang="en-GB" altLang="en-US" sz="2800" dirty="0" smtClean="0">
                <a:solidFill>
                  <a:srgbClr val="FFFFFF"/>
                </a:solidFill>
                <a:latin typeface="Arial" panose="020B0604020202020204" pitchFamily="34" charset="0"/>
                <a:cs typeface="Arial" panose="020B0604020202020204" pitchFamily="34" charset="0"/>
              </a:rPr>
              <a:t>learn language rapidly;</a:t>
            </a:r>
          </a:p>
          <a:p>
            <a:pPr eaLnBrk="1" hangingPunct="1">
              <a:buFontTx/>
              <a:buChar char="-"/>
            </a:pPr>
            <a:r>
              <a:rPr lang="en-GB" altLang="en-US" sz="2800" dirty="0" smtClean="0">
                <a:solidFill>
                  <a:srgbClr val="FFFFFF"/>
                </a:solidFill>
                <a:latin typeface="Arial" panose="020B0604020202020204" pitchFamily="34" charset="0"/>
                <a:cs typeface="Arial" panose="020B0604020202020204" pitchFamily="34" charset="0"/>
              </a:rPr>
              <a:t>learn language effortlessly;</a:t>
            </a:r>
          </a:p>
          <a:p>
            <a:pPr eaLnBrk="1" hangingPunct="1">
              <a:buFontTx/>
              <a:buChar char="-"/>
            </a:pPr>
            <a:r>
              <a:rPr lang="en-GB" altLang="en-US" sz="2800" dirty="0" smtClean="0">
                <a:solidFill>
                  <a:srgbClr val="FFFFFF"/>
                </a:solidFill>
                <a:latin typeface="Arial" panose="020B0604020202020204" pitchFamily="34" charset="0"/>
                <a:cs typeface="Arial" panose="020B0604020202020204" pitchFamily="34" charset="0"/>
              </a:rPr>
              <a:t>acquire language without direct instruction.</a:t>
            </a:r>
          </a:p>
          <a:p>
            <a:pPr eaLnBrk="1" hangingPunct="1">
              <a:buFontTx/>
              <a:buChar char="-"/>
            </a:pPr>
            <a:r>
              <a:rPr lang="en-GB" altLang="en-US" sz="2800" dirty="0" smtClean="0">
                <a:solidFill>
                  <a:srgbClr val="FFFFFF"/>
                </a:solidFill>
                <a:latin typeface="Arial" panose="020B0604020202020204" pitchFamily="34" charset="0"/>
                <a:cs typeface="Arial" panose="020B0604020202020204" pitchFamily="34" charset="0"/>
              </a:rPr>
              <a:t>Grammatical concepts are common to all languages, they are biologically predisposed.</a:t>
            </a:r>
          </a:p>
          <a:p>
            <a:pPr eaLnBrk="1" hangingPunct="1">
              <a:buFontTx/>
              <a:buChar char="-"/>
            </a:pPr>
            <a:r>
              <a:rPr lang="en-GB" altLang="en-US" sz="2800" dirty="0" smtClean="0">
                <a:solidFill>
                  <a:srgbClr val="FFFFFF"/>
                </a:solidFill>
                <a:latin typeface="Arial" panose="020B0604020202020204" pitchFamily="34" charset="0"/>
                <a:cs typeface="Arial" panose="020B0604020202020204" pitchFamily="34" charset="0"/>
              </a:rPr>
              <a:t>On hearing language we will form the rules.</a:t>
            </a:r>
          </a:p>
          <a:p>
            <a:pPr eaLnBrk="1" hangingPunct="1">
              <a:buFontTx/>
              <a:buChar char="-"/>
            </a:pPr>
            <a:r>
              <a:rPr lang="en-GB" altLang="en-US" sz="2800" dirty="0" smtClean="0">
                <a:solidFill>
                  <a:srgbClr val="FFFFFF"/>
                </a:solidFill>
                <a:latin typeface="Arial" panose="020B0604020202020204" pitchFamily="34" charset="0"/>
                <a:cs typeface="Arial" panose="020B0604020202020204" pitchFamily="34" charset="0"/>
              </a:rPr>
              <a:t>HOW?</a:t>
            </a:r>
          </a:p>
        </p:txBody>
      </p:sp>
    </p:spTree>
    <p:extLst>
      <p:ext uri="{BB962C8B-B14F-4D97-AF65-F5344CB8AC3E}">
        <p14:creationId xmlns:p14="http://schemas.microsoft.com/office/powerpoint/2010/main" val="1431453980"/>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AutoShap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The Nativist Perspective</a:t>
            </a:r>
          </a:p>
        </p:txBody>
      </p:sp>
      <p:sp>
        <p:nvSpPr>
          <p:cNvPr id="7171" name="Rectangle 3"/>
          <p:cNvSpPr>
            <a:spLocks noGrp="1" noChangeArrowheads="1"/>
          </p:cNvSpPr>
          <p:nvPr>
            <p:ph type="body" idx="1"/>
          </p:nvPr>
        </p:nvSpPr>
        <p:spPr/>
        <p:txBody>
          <a:bodyPr/>
          <a:lstStyle/>
          <a:p>
            <a:pPr eaLnBrk="1" hangingPunct="1">
              <a:buFont typeface="Wingdings" pitchFamily="2" charset="2"/>
              <a:buNone/>
            </a:pPr>
            <a:r>
              <a:rPr lang="en-US" altLang="en-US" sz="2000" dirty="0" smtClean="0">
                <a:solidFill>
                  <a:srgbClr val="FFFFFF"/>
                </a:solidFill>
              </a:rPr>
              <a:t>“</a:t>
            </a:r>
            <a:r>
              <a:rPr lang="en-US" altLang="en-US" sz="2000" i="1" dirty="0" smtClean="0">
                <a:solidFill>
                  <a:srgbClr val="FFFFFF"/>
                </a:solidFill>
              </a:rPr>
              <a:t>Language learning is not really something that the child does; it is something that happens to the child placed in an appropriate environment, much as the child’s body grows and matures in a predetermined way when provided with appropriate nutrition and environmental stimulation.”</a:t>
            </a:r>
          </a:p>
          <a:p>
            <a:pPr algn="r" eaLnBrk="1" hangingPunct="1">
              <a:buFont typeface="Wingdings" pitchFamily="2" charset="2"/>
              <a:buNone/>
            </a:pPr>
            <a:r>
              <a:rPr lang="en-US" altLang="en-US" sz="2000" dirty="0" smtClean="0">
                <a:solidFill>
                  <a:srgbClr val="FFFFFF"/>
                </a:solidFill>
              </a:rPr>
              <a:t>(Chomsky, 1987, p.519)</a:t>
            </a:r>
          </a:p>
        </p:txBody>
      </p:sp>
      <p:pic>
        <p:nvPicPr>
          <p:cNvPr id="7172" name="Picture 4" descr="noamchomsk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4114800"/>
            <a:ext cx="2181225" cy="2262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572504"/>
      </p:ext>
    </p:extLst>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Chomsky </a:t>
            </a:r>
            <a:endParaRPr lang="en-GB" dirty="0"/>
          </a:p>
        </p:txBody>
      </p:sp>
      <p:sp>
        <p:nvSpPr>
          <p:cNvPr id="3" name="Content Placeholder 2"/>
          <p:cNvSpPr>
            <a:spLocks noGrp="1"/>
          </p:cNvSpPr>
          <p:nvPr>
            <p:ph idx="1"/>
          </p:nvPr>
        </p:nvSpPr>
        <p:spPr/>
        <p:txBody>
          <a:bodyPr/>
          <a:lstStyle/>
          <a:p>
            <a:r>
              <a:rPr lang="en-GB" dirty="0" smtClean="0"/>
              <a:t>LAD contains the common grammatical concepts for all languages.</a:t>
            </a:r>
          </a:p>
          <a:p>
            <a:r>
              <a:rPr lang="en-GB" dirty="0" smtClean="0"/>
              <a:t>Once the specific language rules are extracted by the LAD they allow for interpretation and development of future speech.</a:t>
            </a:r>
            <a:endParaRPr lang="en-GB" dirty="0"/>
          </a:p>
        </p:txBody>
      </p:sp>
    </p:spTree>
    <p:extLst>
      <p:ext uri="{BB962C8B-B14F-4D97-AF65-F5344CB8AC3E}">
        <p14:creationId xmlns:p14="http://schemas.microsoft.com/office/powerpoint/2010/main" val="25112912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2"/>
          <p:cNvSpPr>
            <a:spLocks noGrp="1" noChangeArrowheads="1"/>
          </p:cNvSpPr>
          <p:nvPr>
            <p:ph type="title"/>
          </p:nvPr>
        </p:nvSpPr>
        <p:spPr>
          <a:xfrm>
            <a:off x="395536" y="609600"/>
            <a:ext cx="8646864" cy="1143000"/>
          </a:xfrm>
        </p:spPr>
        <p:txBody>
          <a:bodyPr/>
          <a:lstStyle/>
          <a:p>
            <a:pPr eaLnBrk="1" hangingPunct="1"/>
            <a:r>
              <a:rPr lang="en-GB" altLang="en-US" dirty="0" smtClean="0">
                <a:latin typeface="Arial" panose="020B0604020202020204" pitchFamily="34" charset="0"/>
                <a:cs typeface="Arial" panose="020B0604020202020204" pitchFamily="34" charset="0"/>
              </a:rPr>
              <a:t>Behaviourism</a:t>
            </a:r>
          </a:p>
        </p:txBody>
      </p:sp>
      <p:sp>
        <p:nvSpPr>
          <p:cNvPr id="8195" name="Rectangle 3"/>
          <p:cNvSpPr>
            <a:spLocks noGrp="1" noChangeArrowheads="1"/>
          </p:cNvSpPr>
          <p:nvPr>
            <p:ph type="body" idx="1"/>
          </p:nvPr>
        </p:nvSpPr>
        <p:spPr/>
        <p:txBody>
          <a:bodyPr/>
          <a:lstStyle/>
          <a:p>
            <a:pPr eaLnBrk="1" hangingPunct="1">
              <a:lnSpc>
                <a:spcPct val="90000"/>
              </a:lnSpc>
            </a:pPr>
            <a:r>
              <a:rPr lang="en-GB" altLang="en-US" sz="3200" dirty="0" smtClean="0">
                <a:solidFill>
                  <a:srgbClr val="FFFFFF"/>
                </a:solidFill>
                <a:latin typeface="Arial" panose="020B0604020202020204" pitchFamily="34" charset="0"/>
                <a:cs typeface="Arial" panose="020B0604020202020204" pitchFamily="34" charset="0"/>
              </a:rPr>
              <a:t>Imitation and reinforcement via shaping and reward…</a:t>
            </a:r>
          </a:p>
          <a:p>
            <a:pPr algn="ctr" eaLnBrk="1" hangingPunct="1">
              <a:lnSpc>
                <a:spcPct val="90000"/>
              </a:lnSpc>
              <a:buFont typeface="Wingdings" pitchFamily="2" charset="2"/>
              <a:buNone/>
            </a:pPr>
            <a:r>
              <a:rPr lang="en-GB" altLang="en-US" dirty="0" smtClean="0">
                <a:solidFill>
                  <a:srgbClr val="FFFFFF"/>
                </a:solidFill>
                <a:latin typeface="Arial" panose="020B0604020202020204" pitchFamily="34" charset="0"/>
                <a:cs typeface="Arial" panose="020B0604020202020204" pitchFamily="34" charset="0"/>
              </a:rPr>
              <a:t>But…..</a:t>
            </a:r>
          </a:p>
          <a:p>
            <a:pPr algn="ctr" eaLnBrk="1" hangingPunct="1">
              <a:lnSpc>
                <a:spcPct val="90000"/>
              </a:lnSpc>
              <a:buFont typeface="Wingdings" pitchFamily="2" charset="2"/>
              <a:buNone/>
            </a:pPr>
            <a:r>
              <a:rPr lang="en-GB" altLang="en-US" dirty="0" smtClean="0">
                <a:solidFill>
                  <a:srgbClr val="FFFFFF"/>
                </a:solidFill>
                <a:latin typeface="Arial" panose="020B0604020202020204" pitchFamily="34" charset="0"/>
                <a:cs typeface="Arial" panose="020B0604020202020204" pitchFamily="34" charset="0"/>
              </a:rPr>
              <a:t>- ‘I </a:t>
            </a:r>
            <a:r>
              <a:rPr lang="en-GB" altLang="en-US" dirty="0" err="1" smtClean="0">
                <a:solidFill>
                  <a:srgbClr val="FFFFFF"/>
                </a:solidFill>
                <a:latin typeface="Arial" panose="020B0604020202020204" pitchFamily="34" charset="0"/>
                <a:cs typeface="Arial" panose="020B0604020202020204" pitchFamily="34" charset="0"/>
              </a:rPr>
              <a:t>goed</a:t>
            </a:r>
            <a:r>
              <a:rPr lang="en-GB" altLang="en-US" dirty="0" smtClean="0">
                <a:solidFill>
                  <a:srgbClr val="FFFFFF"/>
                </a:solidFill>
                <a:latin typeface="Arial" panose="020B0604020202020204" pitchFamily="34" charset="0"/>
                <a:cs typeface="Arial" panose="020B0604020202020204" pitchFamily="34" charset="0"/>
              </a:rPr>
              <a:t>’, ‘</a:t>
            </a:r>
            <a:r>
              <a:rPr lang="en-GB" altLang="en-US" dirty="0" err="1" smtClean="0">
                <a:solidFill>
                  <a:srgbClr val="FFFFFF"/>
                </a:solidFill>
                <a:latin typeface="Arial" panose="020B0604020202020204" pitchFamily="34" charset="0"/>
                <a:cs typeface="Arial" panose="020B0604020202020204" pitchFamily="34" charset="0"/>
              </a:rPr>
              <a:t>mouses</a:t>
            </a:r>
            <a:r>
              <a:rPr lang="en-GB" altLang="en-US" sz="3200" dirty="0" smtClean="0">
                <a:solidFill>
                  <a:srgbClr val="FFFFFF"/>
                </a:solidFill>
                <a:latin typeface="Arial" panose="020B0604020202020204" pitchFamily="34" charset="0"/>
                <a:cs typeface="Arial" panose="020B0604020202020204" pitchFamily="34" charset="0"/>
              </a:rPr>
              <a:t>’</a:t>
            </a:r>
          </a:p>
          <a:p>
            <a:pPr eaLnBrk="1" hangingPunct="1">
              <a:lnSpc>
                <a:spcPct val="90000"/>
              </a:lnSpc>
            </a:pPr>
            <a:r>
              <a:rPr lang="en-GB" altLang="en-US" sz="3200" dirty="0" smtClean="0">
                <a:solidFill>
                  <a:srgbClr val="FFFFFF"/>
                </a:solidFill>
                <a:latin typeface="Arial" panose="020B0604020202020204" pitchFamily="34" charset="0"/>
                <a:cs typeface="Arial" panose="020B0604020202020204" pitchFamily="34" charset="0"/>
              </a:rPr>
              <a:t>Skinner</a:t>
            </a:r>
          </a:p>
          <a:p>
            <a:pPr eaLnBrk="1" hangingPunct="1">
              <a:lnSpc>
                <a:spcPct val="90000"/>
              </a:lnSpc>
              <a:buFont typeface="Wingdings" pitchFamily="2" charset="2"/>
              <a:buNone/>
            </a:pPr>
            <a:r>
              <a:rPr lang="en-GB" altLang="en-US" sz="3200" dirty="0" smtClean="0">
                <a:solidFill>
                  <a:srgbClr val="FFFFFF"/>
                </a:solidFill>
                <a:latin typeface="Arial" panose="020B0604020202020204" pitchFamily="34" charset="0"/>
                <a:cs typeface="Arial" panose="020B0604020202020204" pitchFamily="34" charset="0"/>
              </a:rPr>
              <a:t> - </a:t>
            </a:r>
            <a:r>
              <a:rPr lang="en-GB" altLang="en-US" dirty="0" smtClean="0">
                <a:solidFill>
                  <a:srgbClr val="FFFFFF"/>
                </a:solidFill>
                <a:latin typeface="Arial" panose="020B0604020202020204" pitchFamily="34" charset="0"/>
                <a:cs typeface="Arial" panose="020B0604020202020204" pitchFamily="34" charset="0"/>
              </a:rPr>
              <a:t>systematic reinforcement (shaping)</a:t>
            </a:r>
          </a:p>
          <a:p>
            <a:pPr eaLnBrk="1" hangingPunct="1">
              <a:lnSpc>
                <a:spcPct val="90000"/>
              </a:lnSpc>
            </a:pPr>
            <a:r>
              <a:rPr lang="en-GB" altLang="en-US" sz="3200" dirty="0" smtClean="0">
                <a:solidFill>
                  <a:srgbClr val="FFFFFF"/>
                </a:solidFill>
                <a:latin typeface="Arial" panose="020B0604020202020204" pitchFamily="34" charset="0"/>
                <a:cs typeface="Arial" panose="020B0604020202020204" pitchFamily="34" charset="0"/>
              </a:rPr>
              <a:t>Role of the environment</a:t>
            </a:r>
          </a:p>
          <a:p>
            <a:pPr eaLnBrk="1" hangingPunct="1">
              <a:lnSpc>
                <a:spcPct val="90000"/>
              </a:lnSpc>
              <a:buFont typeface="Wingdings" pitchFamily="2" charset="2"/>
              <a:buNone/>
            </a:pPr>
            <a:r>
              <a:rPr lang="en-GB" altLang="en-US" sz="3200" dirty="0" smtClean="0">
                <a:solidFill>
                  <a:srgbClr val="FFFFFF"/>
                </a:solidFill>
                <a:latin typeface="Arial" panose="020B0604020202020204" pitchFamily="34" charset="0"/>
                <a:cs typeface="Arial" panose="020B0604020202020204" pitchFamily="34" charset="0"/>
              </a:rPr>
              <a:t> - </a:t>
            </a:r>
            <a:r>
              <a:rPr lang="en-GB" altLang="en-US" dirty="0" smtClean="0">
                <a:solidFill>
                  <a:srgbClr val="FFFFFF"/>
                </a:solidFill>
                <a:latin typeface="Arial" panose="020B0604020202020204" pitchFamily="34" charset="0"/>
                <a:cs typeface="Arial" panose="020B0604020202020204" pitchFamily="34" charset="0"/>
              </a:rPr>
              <a:t>impact of poverty</a:t>
            </a:r>
          </a:p>
        </p:txBody>
      </p:sp>
    </p:spTree>
    <p:extLst>
      <p:ext uri="{BB962C8B-B14F-4D97-AF65-F5344CB8AC3E}">
        <p14:creationId xmlns:p14="http://schemas.microsoft.com/office/powerpoint/2010/main" val="438944040"/>
      </p:ext>
    </p:extLst>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Bandura</a:t>
            </a:r>
            <a:endParaRPr lang="en-GB" dirty="0"/>
          </a:p>
        </p:txBody>
      </p:sp>
      <p:sp>
        <p:nvSpPr>
          <p:cNvPr id="3" name="Content Placeholder 2"/>
          <p:cNvSpPr>
            <a:spLocks noGrp="1"/>
          </p:cNvSpPr>
          <p:nvPr>
            <p:ph idx="1"/>
          </p:nvPr>
        </p:nvSpPr>
        <p:spPr/>
        <p:txBody>
          <a:bodyPr/>
          <a:lstStyle/>
          <a:p>
            <a:r>
              <a:rPr lang="en-GB" dirty="0" smtClean="0"/>
              <a:t>Via imitation and observation…</a:t>
            </a:r>
          </a:p>
          <a:p>
            <a:r>
              <a:rPr lang="en-GB" dirty="0" smtClean="0"/>
              <a:t>But,</a:t>
            </a:r>
          </a:p>
          <a:p>
            <a:r>
              <a:rPr lang="en-GB" dirty="0" smtClean="0"/>
              <a:t>Feedback is not related to grammar by to the type of speech production</a:t>
            </a:r>
          </a:p>
          <a:p>
            <a:r>
              <a:rPr lang="en-GB" dirty="0" smtClean="0"/>
              <a:t>We are not shown how to apply grammatical concepts.</a:t>
            </a:r>
          </a:p>
        </p:txBody>
      </p:sp>
    </p:spTree>
    <p:extLst>
      <p:ext uri="{BB962C8B-B14F-4D97-AF65-F5344CB8AC3E}">
        <p14:creationId xmlns:p14="http://schemas.microsoft.com/office/powerpoint/2010/main" val="38609387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2"/>
          <p:cNvSpPr>
            <a:spLocks noGrp="1" noChangeArrowheads="1"/>
          </p:cNvSpPr>
          <p:nvPr>
            <p:ph type="title"/>
          </p:nvPr>
        </p:nvSpPr>
        <p:spPr>
          <a:xfrm>
            <a:off x="307653" y="188640"/>
            <a:ext cx="8718872" cy="1143000"/>
          </a:xfrm>
        </p:spPr>
        <p:txBody>
          <a:bodyPr/>
          <a:lstStyle/>
          <a:p>
            <a:pPr eaLnBrk="1" hangingPunct="1"/>
            <a:r>
              <a:rPr lang="en-GB" altLang="en-US" dirty="0" smtClean="0">
                <a:latin typeface="Arial" panose="020B0604020202020204" pitchFamily="34" charset="0"/>
                <a:cs typeface="Arial" panose="020B0604020202020204" pitchFamily="34" charset="0"/>
              </a:rPr>
              <a:t>Interactionism </a:t>
            </a:r>
            <a:endParaRPr lang="en-US" altLang="en-US" dirty="0" smtClean="0">
              <a:latin typeface="Arial" panose="020B0604020202020204" pitchFamily="34" charset="0"/>
              <a:cs typeface="Arial" panose="020B0604020202020204" pitchFamily="34" charset="0"/>
            </a:endParaRPr>
          </a:p>
        </p:txBody>
      </p:sp>
      <p:sp>
        <p:nvSpPr>
          <p:cNvPr id="9219" name="Rectangle 3"/>
          <p:cNvSpPr>
            <a:spLocks noGrp="1" noChangeArrowheads="1"/>
          </p:cNvSpPr>
          <p:nvPr>
            <p:ph type="body" idx="1"/>
          </p:nvPr>
        </p:nvSpPr>
        <p:spPr>
          <a:xfrm>
            <a:off x="611560" y="1124744"/>
            <a:ext cx="8414965" cy="4971256"/>
          </a:xfrm>
        </p:spPr>
        <p:txBody>
          <a:bodyPr/>
          <a:lstStyle/>
          <a:p>
            <a:pPr eaLnBrk="1" hangingPunct="1">
              <a:buFont typeface="Wingdings" pitchFamily="2" charset="2"/>
              <a:buNone/>
            </a:pPr>
            <a:r>
              <a:rPr lang="en-US" altLang="en-US" sz="2800" dirty="0" smtClean="0">
                <a:latin typeface="Arial" panose="020B0604020202020204" pitchFamily="34" charset="0"/>
                <a:cs typeface="Arial" panose="020B0604020202020204" pitchFamily="34" charset="0"/>
              </a:rPr>
              <a:t>Interactionism claims;</a:t>
            </a:r>
          </a:p>
          <a:p>
            <a:pPr eaLnBrk="1" hangingPunct="1">
              <a:buFont typeface="Wingdings" pitchFamily="2" charset="2"/>
              <a:buNone/>
            </a:pPr>
            <a:r>
              <a:rPr lang="en-US" altLang="en-US" sz="2800" dirty="0" smtClean="0">
                <a:latin typeface="Arial" panose="020B0604020202020204" pitchFamily="34" charset="0"/>
                <a:cs typeface="Arial" panose="020B0604020202020204" pitchFamily="34" charset="0"/>
              </a:rPr>
              <a:t>Children-</a:t>
            </a:r>
          </a:p>
          <a:p>
            <a:pPr eaLnBrk="1" hangingPunct="1"/>
            <a:r>
              <a:rPr lang="en-US" altLang="en-US" sz="2800" dirty="0" smtClean="0">
                <a:latin typeface="Arial" panose="020B0604020202020204" pitchFamily="34" charset="0"/>
                <a:cs typeface="Arial" panose="020B0604020202020204" pitchFamily="34" charset="0"/>
              </a:rPr>
              <a:t>possess some innate cognitive skills which are required for language development but are not specifically linguistic.</a:t>
            </a:r>
          </a:p>
          <a:p>
            <a:pPr eaLnBrk="1" hangingPunct="1"/>
            <a:r>
              <a:rPr lang="en-US" altLang="en-US" sz="2800" dirty="0" smtClean="0">
                <a:latin typeface="Arial" panose="020B0604020202020204" pitchFamily="34" charset="0"/>
                <a:cs typeface="Arial" panose="020B0604020202020204" pitchFamily="34" charset="0"/>
              </a:rPr>
              <a:t>learn language through social interaction (e.g. Snow, 1989)</a:t>
            </a:r>
            <a:r>
              <a:rPr lang="en-US" altLang="en-US" dirty="0" smtClean="0">
                <a:latin typeface="Arial" panose="020B0604020202020204" pitchFamily="34" charset="0"/>
                <a:cs typeface="Arial" panose="020B0604020202020204" pitchFamily="34" charset="0"/>
              </a:rPr>
              <a:t>.</a:t>
            </a:r>
          </a:p>
          <a:p>
            <a:pPr eaLnBrk="1" hangingPunct="1"/>
            <a:r>
              <a:rPr lang="en-US" altLang="en-US" sz="2800" dirty="0" smtClean="0">
                <a:latin typeface="Arial" panose="020B0604020202020204" pitchFamily="34" charset="0"/>
                <a:cs typeface="Arial" panose="020B0604020202020204" pitchFamily="34" charset="0"/>
              </a:rPr>
              <a:t>And, Bruner- the use of scaffolding and </a:t>
            </a:r>
            <a:r>
              <a:rPr lang="en-US" altLang="en-US" sz="2800" dirty="0" err="1" smtClean="0">
                <a:latin typeface="Arial" panose="020B0604020202020204" pitchFamily="34" charset="0"/>
                <a:cs typeface="Arial" panose="020B0604020202020204" pitchFamily="34" charset="0"/>
              </a:rPr>
              <a:t>motherese</a:t>
            </a:r>
            <a:r>
              <a:rPr lang="en-US" altLang="en-US" sz="2800" dirty="0" smtClean="0">
                <a:latin typeface="Arial" panose="020B0604020202020204" pitchFamily="34" charset="0"/>
                <a:cs typeface="Arial" panose="020B0604020202020204" pitchFamily="34" charset="0"/>
              </a:rPr>
              <a:t> (LASS).</a:t>
            </a:r>
          </a:p>
          <a:p>
            <a:pPr eaLnBrk="1" hangingPunct="1"/>
            <a:r>
              <a:rPr lang="en-US" altLang="en-US" sz="2800" dirty="0" smtClean="0">
                <a:latin typeface="Arial" panose="020B0604020202020204" pitchFamily="34" charset="0"/>
                <a:cs typeface="Arial" panose="020B0604020202020204" pitchFamily="34" charset="0"/>
              </a:rPr>
              <a:t>Again direct feedback is rare and cannot explain how language occurs at the same rate </a:t>
            </a:r>
            <a:r>
              <a:rPr lang="en-US" altLang="en-US" sz="2800" dirty="0" err="1" smtClean="0">
                <a:latin typeface="Arial" panose="020B0604020202020204" pitchFamily="34" charset="0"/>
                <a:cs typeface="Arial" panose="020B0604020202020204" pitchFamily="34" charset="0"/>
              </a:rPr>
              <a:t>acorss</a:t>
            </a:r>
            <a:r>
              <a:rPr lang="en-US" altLang="en-US" sz="2800" dirty="0" smtClean="0">
                <a:latin typeface="Arial" panose="020B0604020202020204" pitchFamily="34" charset="0"/>
                <a:cs typeface="Arial" panose="020B0604020202020204" pitchFamily="34" charset="0"/>
              </a:rPr>
              <a:t> all cultures.</a:t>
            </a:r>
          </a:p>
        </p:txBody>
      </p:sp>
    </p:spTree>
    <p:extLst>
      <p:ext uri="{BB962C8B-B14F-4D97-AF65-F5344CB8AC3E}">
        <p14:creationId xmlns:p14="http://schemas.microsoft.com/office/powerpoint/2010/main" val="3854837879"/>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endParaRPr lang="en-US" altLang="en-US" smtClean="0"/>
          </a:p>
        </p:txBody>
      </p:sp>
      <p:sp>
        <p:nvSpPr>
          <p:cNvPr id="10243" name="Rectangle 3"/>
          <p:cNvSpPr>
            <a:spLocks noGrp="1" noChangeArrowheads="1"/>
          </p:cNvSpPr>
          <p:nvPr>
            <p:ph type="body" idx="1"/>
          </p:nvPr>
        </p:nvSpPr>
        <p:spPr/>
        <p:txBody>
          <a:bodyPr/>
          <a:lstStyle/>
          <a:p>
            <a:pPr eaLnBrk="1" hangingPunct="1"/>
            <a:r>
              <a:rPr lang="en-GB" altLang="en-US" i="1" dirty="0" smtClean="0"/>
              <a:t>‘We on the other side think learning is a long slog, which requires from the child a lot of work. We think it requires a relationship with an adult and a whole set of cognitive skills’</a:t>
            </a:r>
          </a:p>
          <a:p>
            <a:pPr eaLnBrk="1" hangingPunct="1"/>
            <a:endParaRPr lang="en-GB" altLang="en-US" i="1" dirty="0" smtClean="0"/>
          </a:p>
          <a:p>
            <a:pPr algn="ctr" eaLnBrk="1" hangingPunct="1">
              <a:buFont typeface="Wingdings" pitchFamily="2" charset="2"/>
              <a:buNone/>
            </a:pPr>
            <a:r>
              <a:rPr lang="en-GB" altLang="en-US" dirty="0" smtClean="0">
                <a:solidFill>
                  <a:schemeClr val="tx2">
                    <a:lumMod val="75000"/>
                  </a:schemeClr>
                </a:solidFill>
                <a:latin typeface="Arial" panose="020B0604020202020204" pitchFamily="34" charset="0"/>
                <a:cs typeface="Arial" panose="020B0604020202020204" pitchFamily="34" charset="0"/>
              </a:rPr>
              <a:t>(Snow, quoted in </a:t>
            </a:r>
            <a:r>
              <a:rPr lang="en-GB" altLang="en-US" dirty="0" err="1" smtClean="0">
                <a:solidFill>
                  <a:schemeClr val="tx2">
                    <a:lumMod val="75000"/>
                  </a:schemeClr>
                </a:solidFill>
                <a:latin typeface="Arial" panose="020B0604020202020204" pitchFamily="34" charset="0"/>
                <a:cs typeface="Arial" panose="020B0604020202020204" pitchFamily="34" charset="0"/>
              </a:rPr>
              <a:t>Rymer</a:t>
            </a:r>
            <a:r>
              <a:rPr lang="en-GB" altLang="en-US" dirty="0" smtClean="0">
                <a:solidFill>
                  <a:schemeClr val="tx2">
                    <a:lumMod val="75000"/>
                  </a:schemeClr>
                </a:solidFill>
                <a:latin typeface="Arial" panose="020B0604020202020204" pitchFamily="34" charset="0"/>
                <a:cs typeface="Arial" panose="020B0604020202020204" pitchFamily="34" charset="0"/>
              </a:rPr>
              <a:t>, 1993, p.37).</a:t>
            </a:r>
            <a:r>
              <a:rPr lang="en-GB" altLang="en-US" i="1" dirty="0" smtClean="0">
                <a:solidFill>
                  <a:schemeClr val="tx2">
                    <a:lumMod val="75000"/>
                  </a:schemeClr>
                </a:solidFill>
                <a:latin typeface="Arial" panose="020B0604020202020204" pitchFamily="34" charset="0"/>
                <a:cs typeface="Arial" panose="020B0604020202020204" pitchFamily="34" charset="0"/>
              </a:rPr>
              <a:t> </a:t>
            </a:r>
            <a:endParaRPr lang="en-US" altLang="en-US" i="1" dirty="0" smtClean="0">
              <a:solidFill>
                <a:schemeClr val="tx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7789424"/>
      </p:ext>
    </p:extLst>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AutoShape 2"/>
          <p:cNvSpPr>
            <a:spLocks noGrp="1" noChangeArrowheads="1"/>
          </p:cNvSpPr>
          <p:nvPr>
            <p:ph type="title"/>
          </p:nvPr>
        </p:nvSpPr>
        <p:spPr>
          <a:xfrm>
            <a:off x="467544" y="609600"/>
            <a:ext cx="8574856" cy="1143000"/>
          </a:xfrm>
        </p:spPr>
        <p:txBody>
          <a:bodyPr/>
          <a:lstStyle/>
          <a:p>
            <a:pPr eaLnBrk="1" hangingPunct="1"/>
            <a:r>
              <a:rPr lang="en-GB" altLang="en-US" dirty="0" smtClean="0">
                <a:latin typeface="Arial" panose="020B0604020202020204" pitchFamily="34" charset="0"/>
                <a:cs typeface="Arial" panose="020B0604020202020204" pitchFamily="34" charset="0"/>
              </a:rPr>
              <a:t>Constructivism</a:t>
            </a:r>
          </a:p>
        </p:txBody>
      </p:sp>
      <p:sp>
        <p:nvSpPr>
          <p:cNvPr id="11267" name="Rectangle 3"/>
          <p:cNvSpPr>
            <a:spLocks noGrp="1" noChangeArrowheads="1"/>
          </p:cNvSpPr>
          <p:nvPr>
            <p:ph type="body" idx="1"/>
          </p:nvPr>
        </p:nvSpPr>
        <p:spPr>
          <a:xfrm>
            <a:off x="467544" y="1981200"/>
            <a:ext cx="8558981" cy="4114800"/>
          </a:xfrm>
        </p:spPr>
        <p:txBody>
          <a:bodyPr/>
          <a:lstStyle/>
          <a:p>
            <a:pPr eaLnBrk="1" hangingPunct="1">
              <a:lnSpc>
                <a:spcPct val="90000"/>
              </a:lnSpc>
            </a:pPr>
            <a:r>
              <a:rPr lang="en-GB" altLang="en-US" dirty="0" smtClean="0">
                <a:solidFill>
                  <a:srgbClr val="FFFFFF"/>
                </a:solidFill>
                <a:latin typeface="Arial" panose="020B0604020202020204" pitchFamily="34" charset="0"/>
                <a:cs typeface="Arial" panose="020B0604020202020204" pitchFamily="34" charset="0"/>
              </a:rPr>
              <a:t>According to constructivist theories, language is constructed by the child using general cognitive processes but operating on information provided by the environment </a:t>
            </a:r>
          </a:p>
          <a:p>
            <a:pPr eaLnBrk="1" hangingPunct="1">
              <a:lnSpc>
                <a:spcPct val="90000"/>
              </a:lnSpc>
              <a:buFont typeface="Wingdings" pitchFamily="2" charset="2"/>
              <a:buNone/>
            </a:pPr>
            <a:r>
              <a:rPr lang="en-GB" altLang="en-US" i="1" dirty="0" smtClean="0">
                <a:solidFill>
                  <a:schemeClr val="tx2">
                    <a:lumMod val="60000"/>
                    <a:lumOff val="40000"/>
                  </a:schemeClr>
                </a:solidFill>
              </a:rPr>
              <a:t>‘When language starts to come in, it does not introduce new meanings to the child. Rather it is used to express only those meanings the child has already formulated independently of language’ </a:t>
            </a:r>
            <a:r>
              <a:rPr lang="en-GB" altLang="en-US" dirty="0" smtClean="0">
                <a:solidFill>
                  <a:schemeClr val="tx2">
                    <a:lumMod val="60000"/>
                    <a:lumOff val="40000"/>
                  </a:schemeClr>
                </a:solidFill>
              </a:rPr>
              <a:t>(Bowerman,1985, p.372)</a:t>
            </a:r>
            <a:r>
              <a:rPr lang="en-GB" altLang="en-US" i="1" dirty="0" smtClean="0">
                <a:solidFill>
                  <a:schemeClr val="tx2">
                    <a:lumMod val="60000"/>
                    <a:lumOff val="40000"/>
                  </a:schemeClr>
                </a:solidFill>
              </a:rPr>
              <a:t> </a:t>
            </a:r>
            <a:r>
              <a:rPr lang="en-GB" altLang="en-US" dirty="0" smtClean="0">
                <a:solidFill>
                  <a:schemeClr val="tx2">
                    <a:lumMod val="60000"/>
                    <a:lumOff val="40000"/>
                  </a:schemeClr>
                </a:solidFill>
              </a:rPr>
              <a:t> </a:t>
            </a:r>
          </a:p>
          <a:p>
            <a:pPr eaLnBrk="1" hangingPunct="1">
              <a:lnSpc>
                <a:spcPct val="90000"/>
              </a:lnSpc>
              <a:buFont typeface="Wingdings" pitchFamily="2" charset="2"/>
              <a:buNone/>
            </a:pPr>
            <a:endParaRPr lang="en-GB" altLang="en-US" dirty="0" smtClean="0">
              <a:solidFill>
                <a:schemeClr val="tx2">
                  <a:lumMod val="60000"/>
                  <a:lumOff val="40000"/>
                </a:schemeClr>
              </a:solidFill>
            </a:endParaRPr>
          </a:p>
        </p:txBody>
      </p:sp>
    </p:spTree>
    <p:extLst>
      <p:ext uri="{BB962C8B-B14F-4D97-AF65-F5344CB8AC3E}">
        <p14:creationId xmlns:p14="http://schemas.microsoft.com/office/powerpoint/2010/main" val="2924322740"/>
      </p:ext>
    </p:extLst>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Vygotsky:</a:t>
            </a:r>
            <a:endParaRPr lang="en-GB" dirty="0"/>
          </a:p>
        </p:txBody>
      </p:sp>
      <p:sp>
        <p:nvSpPr>
          <p:cNvPr id="3" name="Content Placeholder 2"/>
          <p:cNvSpPr>
            <a:spLocks noGrp="1"/>
          </p:cNvSpPr>
          <p:nvPr>
            <p:ph idx="1"/>
          </p:nvPr>
        </p:nvSpPr>
        <p:spPr/>
        <p:txBody>
          <a:bodyPr/>
          <a:lstStyle/>
          <a:p>
            <a:r>
              <a:rPr lang="en-GB" dirty="0" smtClean="0"/>
              <a:t>Vygotsky believed that language is a tool to express thought and helps with the development of thought. </a:t>
            </a:r>
          </a:p>
          <a:p>
            <a:r>
              <a:rPr lang="en-GB" dirty="0" smtClean="0"/>
              <a:t>I.e. language impacts on thought. </a:t>
            </a:r>
          </a:p>
          <a:p>
            <a:r>
              <a:rPr lang="en-GB" dirty="0" smtClean="0"/>
              <a:t>How does this compare to Chomsky?</a:t>
            </a:r>
            <a:endParaRPr lang="en-GB" dirty="0"/>
          </a:p>
        </p:txBody>
      </p:sp>
    </p:spTree>
    <p:extLst>
      <p:ext uri="{BB962C8B-B14F-4D97-AF65-F5344CB8AC3E}">
        <p14:creationId xmlns:p14="http://schemas.microsoft.com/office/powerpoint/2010/main" val="409246051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AutoShape 2"/>
          <p:cNvSpPr>
            <a:spLocks noGrp="1" noChangeArrowheads="1"/>
          </p:cNvSpPr>
          <p:nvPr>
            <p:ph type="title"/>
          </p:nvPr>
        </p:nvSpPr>
        <p:spPr/>
        <p:txBody>
          <a:bodyPr/>
          <a:lstStyle/>
          <a:p>
            <a:pPr eaLnBrk="1" hangingPunct="1"/>
            <a:endParaRPr lang="en-US" altLang="en-US" smtClean="0"/>
          </a:p>
        </p:txBody>
      </p:sp>
      <p:sp>
        <p:nvSpPr>
          <p:cNvPr id="12291" name="Rectangle 3"/>
          <p:cNvSpPr>
            <a:spLocks noGrp="1" noChangeArrowheads="1"/>
          </p:cNvSpPr>
          <p:nvPr>
            <p:ph type="body" idx="1"/>
          </p:nvPr>
        </p:nvSpPr>
        <p:spPr>
          <a:xfrm>
            <a:off x="395536" y="1981200"/>
            <a:ext cx="8630989" cy="4114800"/>
          </a:xfrm>
        </p:spPr>
        <p:txBody>
          <a:bodyPr/>
          <a:lstStyle/>
          <a:p>
            <a:pPr eaLnBrk="1" hangingPunct="1">
              <a:lnSpc>
                <a:spcPct val="90000"/>
              </a:lnSpc>
            </a:pPr>
            <a:r>
              <a:rPr lang="en-GB" altLang="en-US" i="1" dirty="0" smtClean="0">
                <a:solidFill>
                  <a:schemeClr val="tx2">
                    <a:lumMod val="60000"/>
                    <a:lumOff val="40000"/>
                  </a:schemeClr>
                </a:solidFill>
              </a:rPr>
              <a:t>Piaget saw the human child – and his mind- as an active, constructive agent that slowly inches forward in a perpetual bootstrap operation, Chomsky viewed the mind as a set of essentially </a:t>
            </a:r>
            <a:r>
              <a:rPr lang="en-GB" altLang="en-US" i="1" dirty="0" err="1" smtClean="0">
                <a:solidFill>
                  <a:schemeClr val="tx2">
                    <a:lumMod val="60000"/>
                    <a:lumOff val="40000"/>
                  </a:schemeClr>
                </a:solidFill>
              </a:rPr>
              <a:t>preprogrammed</a:t>
            </a:r>
            <a:r>
              <a:rPr lang="en-GB" altLang="en-US" i="1" dirty="0" smtClean="0">
                <a:solidFill>
                  <a:schemeClr val="tx2">
                    <a:lumMod val="60000"/>
                    <a:lumOff val="40000"/>
                  </a:schemeClr>
                </a:solidFill>
              </a:rPr>
              <a:t> units, each equipped from the first to realize its full complement of rules and needing only the most modest environmental trigger to exhibit its intellectual wares </a:t>
            </a:r>
            <a:r>
              <a:rPr lang="en-GB" altLang="en-US" dirty="0" smtClean="0">
                <a:solidFill>
                  <a:schemeClr val="tx2">
                    <a:lumMod val="60000"/>
                    <a:lumOff val="40000"/>
                  </a:schemeClr>
                </a:solidFill>
              </a:rPr>
              <a:t>(Gardner, 1980, </a:t>
            </a:r>
            <a:r>
              <a:rPr lang="en-GB" altLang="en-US" dirty="0" err="1" smtClean="0">
                <a:solidFill>
                  <a:schemeClr val="tx2">
                    <a:lumMod val="60000"/>
                    <a:lumOff val="40000"/>
                  </a:schemeClr>
                </a:solidFill>
              </a:rPr>
              <a:t>p.xxiii</a:t>
            </a:r>
            <a:r>
              <a:rPr lang="en-GB" altLang="en-US" dirty="0" smtClean="0">
                <a:solidFill>
                  <a:schemeClr val="tx2">
                    <a:lumMod val="60000"/>
                    <a:lumOff val="40000"/>
                  </a:schemeClr>
                </a:solidFill>
              </a:rPr>
              <a:t>).</a:t>
            </a:r>
            <a:r>
              <a:rPr lang="en-GB" altLang="en-US" i="1" dirty="0" smtClean="0">
                <a:solidFill>
                  <a:schemeClr val="tx2">
                    <a:lumMod val="60000"/>
                    <a:lumOff val="40000"/>
                  </a:schemeClr>
                </a:solidFill>
              </a:rPr>
              <a:t>  </a:t>
            </a:r>
          </a:p>
        </p:txBody>
      </p:sp>
    </p:spTree>
    <p:extLst>
      <p:ext uri="{BB962C8B-B14F-4D97-AF65-F5344CB8AC3E}">
        <p14:creationId xmlns:p14="http://schemas.microsoft.com/office/powerpoint/2010/main" val="1958864713"/>
      </p:ext>
    </p:extLst>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p:cNvSpPr>
            <a:spLocks noGrp="1" noChangeArrowheads="1"/>
          </p:cNvSpPr>
          <p:nvPr>
            <p:ph/>
          </p:nvPr>
        </p:nvSpPr>
        <p:spPr/>
        <p:txBody>
          <a:bodyPr/>
          <a:lstStyle/>
          <a:p>
            <a:pPr eaLnBrk="1" hangingPunct="1">
              <a:buFont typeface="Wingdings" pitchFamily="2" charset="2"/>
              <a:buNone/>
            </a:pPr>
            <a:r>
              <a:rPr lang="en-GB" altLang="en-US" dirty="0" smtClean="0">
                <a:solidFill>
                  <a:schemeClr val="tx2">
                    <a:lumMod val="60000"/>
                    <a:lumOff val="40000"/>
                  </a:schemeClr>
                </a:solidFill>
                <a:latin typeface="Arial" panose="020B0604020202020204" pitchFamily="34" charset="0"/>
                <a:cs typeface="Arial" panose="020B0604020202020204" pitchFamily="34" charset="0"/>
              </a:rPr>
              <a:t>  </a:t>
            </a:r>
            <a:r>
              <a:rPr lang="en-GB" altLang="en-US" sz="3600" b="1" dirty="0" smtClean="0">
                <a:solidFill>
                  <a:schemeClr val="tx2">
                    <a:lumMod val="60000"/>
                    <a:lumOff val="40000"/>
                  </a:schemeClr>
                </a:solidFill>
                <a:latin typeface="Arial" panose="020B0604020202020204" pitchFamily="34" charset="0"/>
                <a:cs typeface="Arial" panose="020B0604020202020204" pitchFamily="34" charset="0"/>
              </a:rPr>
              <a:t>The Human Brain and Language</a:t>
            </a:r>
            <a:endParaRPr lang="en-US" altLang="en-US" sz="3600" b="1" dirty="0" smtClean="0">
              <a:solidFill>
                <a:schemeClr val="tx2">
                  <a:lumMod val="60000"/>
                  <a:lumOff val="40000"/>
                </a:schemeClr>
              </a:solidFill>
              <a:latin typeface="Arial" panose="020B0604020202020204" pitchFamily="34" charset="0"/>
              <a:cs typeface="Arial" panose="020B0604020202020204" pitchFamily="34" charset="0"/>
            </a:endParaRPr>
          </a:p>
        </p:txBody>
      </p:sp>
      <p:pic>
        <p:nvPicPr>
          <p:cNvPr id="13315" name="Picture 6" descr="b-b-w-are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2132856"/>
            <a:ext cx="5761038" cy="3725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75412964"/>
      </p:ext>
    </p:extLst>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AutoShape 2"/>
          <p:cNvSpPr>
            <a:spLocks noGrp="1" noChangeArrowheads="1"/>
          </p:cNvSpPr>
          <p:nvPr>
            <p:ph type="title"/>
          </p:nvPr>
        </p:nvSpPr>
        <p:spPr>
          <a:xfrm>
            <a:off x="539552" y="609600"/>
            <a:ext cx="7560840" cy="1667272"/>
          </a:xfrm>
        </p:spPr>
        <p:txBody>
          <a:bodyPr/>
          <a:lstStyle/>
          <a:p>
            <a:pPr eaLnBrk="1" hangingPunct="1"/>
            <a:r>
              <a:rPr lang="en-GB" altLang="en-US" sz="3600" dirty="0" smtClean="0">
                <a:latin typeface="Arial" panose="020B0604020202020204" pitchFamily="34" charset="0"/>
                <a:cs typeface="Arial" panose="020B0604020202020204" pitchFamily="34" charset="0"/>
              </a:rPr>
              <a:t>Methods of </a:t>
            </a:r>
            <a:r>
              <a:rPr lang="en-GB" altLang="en-US" sz="3600" dirty="0" err="1" smtClean="0">
                <a:latin typeface="Arial" panose="020B0604020202020204" pitchFamily="34" charset="0"/>
                <a:cs typeface="Arial" panose="020B0604020202020204" pitchFamily="34" charset="0"/>
              </a:rPr>
              <a:t>Neuro</a:t>
            </a:r>
            <a:r>
              <a:rPr lang="en-GB" altLang="en-US" sz="3600" dirty="0" smtClean="0">
                <a:latin typeface="Arial" panose="020B0604020202020204" pitchFamily="34" charset="0"/>
                <a:cs typeface="Arial" panose="020B0604020202020204" pitchFamily="34" charset="0"/>
              </a:rPr>
              <a:t>-linguistic Investigation</a:t>
            </a:r>
            <a:endParaRPr lang="en-US" altLang="en-US" sz="3600" dirty="0" smtClean="0">
              <a:latin typeface="Arial" panose="020B0604020202020204" pitchFamily="34" charset="0"/>
              <a:cs typeface="Arial" panose="020B0604020202020204" pitchFamily="34" charset="0"/>
            </a:endParaRPr>
          </a:p>
        </p:txBody>
      </p:sp>
      <p:sp>
        <p:nvSpPr>
          <p:cNvPr id="14339" name="Rectangle 3"/>
          <p:cNvSpPr>
            <a:spLocks noGrp="1" noChangeArrowheads="1"/>
          </p:cNvSpPr>
          <p:nvPr>
            <p:ph type="body" idx="1"/>
          </p:nvPr>
        </p:nvSpPr>
        <p:spPr>
          <a:xfrm>
            <a:off x="611560" y="2780928"/>
            <a:ext cx="8414965" cy="3315072"/>
          </a:xfrm>
        </p:spPr>
        <p:txBody>
          <a:bodyPr/>
          <a:lstStyle/>
          <a:p>
            <a:pPr eaLnBrk="1" hangingPunct="1"/>
            <a:r>
              <a:rPr lang="en-GB" altLang="en-US" sz="2800" dirty="0" smtClean="0">
                <a:solidFill>
                  <a:srgbClr val="FFFFFF"/>
                </a:solidFill>
                <a:latin typeface="Arial" panose="020B0604020202020204" pitchFamily="34" charset="0"/>
                <a:cs typeface="Arial" panose="020B0604020202020204" pitchFamily="34" charset="0"/>
              </a:rPr>
              <a:t>Lesion method (e.g. </a:t>
            </a:r>
            <a:r>
              <a:rPr lang="en-GB" altLang="en-US" sz="2800" dirty="0" err="1" smtClean="0">
                <a:solidFill>
                  <a:srgbClr val="FFFFFF"/>
                </a:solidFill>
                <a:latin typeface="Arial" panose="020B0604020202020204" pitchFamily="34" charset="0"/>
                <a:cs typeface="Arial" panose="020B0604020202020204" pitchFamily="34" charset="0"/>
              </a:rPr>
              <a:t>Damasio</a:t>
            </a:r>
            <a:r>
              <a:rPr lang="en-GB" altLang="en-US" sz="2800" dirty="0" smtClean="0">
                <a:solidFill>
                  <a:srgbClr val="FFFFFF"/>
                </a:solidFill>
                <a:latin typeface="Arial" panose="020B0604020202020204" pitchFamily="34" charset="0"/>
                <a:cs typeface="Arial" panose="020B0604020202020204" pitchFamily="34" charset="0"/>
              </a:rPr>
              <a:t>, 1988)</a:t>
            </a:r>
          </a:p>
          <a:p>
            <a:pPr eaLnBrk="1" hangingPunct="1"/>
            <a:r>
              <a:rPr lang="en-GB" altLang="en-US" sz="2800" dirty="0" smtClean="0">
                <a:solidFill>
                  <a:srgbClr val="FFFFFF"/>
                </a:solidFill>
                <a:latin typeface="Arial" panose="020B0604020202020204" pitchFamily="34" charset="0"/>
                <a:cs typeface="Arial" panose="020B0604020202020204" pitchFamily="34" charset="0"/>
              </a:rPr>
              <a:t>Split brain patients</a:t>
            </a:r>
          </a:p>
          <a:p>
            <a:pPr eaLnBrk="1" hangingPunct="1"/>
            <a:r>
              <a:rPr lang="en-GB" altLang="en-US" sz="2800" dirty="0" smtClean="0">
                <a:solidFill>
                  <a:srgbClr val="FFFFFF"/>
                </a:solidFill>
                <a:latin typeface="Arial" panose="020B0604020202020204" pitchFamily="34" charset="0"/>
                <a:cs typeface="Arial" panose="020B0604020202020204" pitchFamily="34" charset="0"/>
              </a:rPr>
              <a:t>Dichotic listening tasks (e.g. Kimura, 1967)</a:t>
            </a:r>
          </a:p>
          <a:p>
            <a:pPr eaLnBrk="1" hangingPunct="1"/>
            <a:r>
              <a:rPr lang="en-GB" altLang="en-US" sz="2800" dirty="0" smtClean="0">
                <a:solidFill>
                  <a:srgbClr val="FFFFFF"/>
                </a:solidFill>
                <a:latin typeface="Arial" panose="020B0604020202020204" pitchFamily="34" charset="0"/>
                <a:cs typeface="Arial" panose="020B0604020202020204" pitchFamily="34" charset="0"/>
              </a:rPr>
              <a:t>Event-related brain potentials (ERPs)</a:t>
            </a:r>
          </a:p>
          <a:p>
            <a:pPr eaLnBrk="1" hangingPunct="1"/>
            <a:r>
              <a:rPr lang="en-GB" altLang="en-US" sz="2800" dirty="0" smtClean="0">
                <a:solidFill>
                  <a:srgbClr val="FFFFFF"/>
                </a:solidFill>
                <a:latin typeface="Arial" panose="020B0604020202020204" pitchFamily="34" charset="0"/>
                <a:cs typeface="Arial" panose="020B0604020202020204" pitchFamily="34" charset="0"/>
              </a:rPr>
              <a:t>Brain imaging techniques (e.g. PET; fMRI;)  </a:t>
            </a:r>
            <a:endParaRPr lang="en-US" altLang="en-US" sz="2800"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391800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AutoShape 2"/>
          <p:cNvSpPr>
            <a:spLocks noGrp="1" noChangeArrowheads="1"/>
          </p:cNvSpPr>
          <p:nvPr>
            <p:ph type="title"/>
          </p:nvPr>
        </p:nvSpPr>
        <p:spPr>
          <a:xfrm>
            <a:off x="611560" y="609600"/>
            <a:ext cx="8430840" cy="1143000"/>
          </a:xfrm>
        </p:spPr>
        <p:txBody>
          <a:bodyPr/>
          <a:lstStyle/>
          <a:p>
            <a:pPr eaLnBrk="1" hangingPunct="1"/>
            <a:r>
              <a:rPr lang="en-US" altLang="en-US" sz="3600" dirty="0" smtClean="0">
                <a:latin typeface="Arial" panose="020B0604020202020204" pitchFamily="34" charset="0"/>
                <a:cs typeface="Arial" panose="020B0604020202020204" pitchFamily="34" charset="0"/>
              </a:rPr>
              <a:t>Event related brain potentials (ERPs)</a:t>
            </a:r>
          </a:p>
        </p:txBody>
      </p:sp>
      <p:pic>
        <p:nvPicPr>
          <p:cNvPr id="15363" name="Picture 3" descr="almita_knutsson">
            <a:hlinkClick r:id="rId3"/>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2484438" y="2492375"/>
            <a:ext cx="4319587" cy="3457575"/>
          </a:xfrm>
        </p:spPr>
      </p:pic>
    </p:spTree>
    <p:extLst>
      <p:ext uri="{BB962C8B-B14F-4D97-AF65-F5344CB8AC3E}">
        <p14:creationId xmlns:p14="http://schemas.microsoft.com/office/powerpoint/2010/main" val="2790416448"/>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5" descr="subpage_people_brain_scans_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8175" y="2420938"/>
            <a:ext cx="5327650" cy="388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AutoShape 6"/>
          <p:cNvSpPr>
            <a:spLocks noGrp="1" noChangeArrowheads="1"/>
          </p:cNvSpPr>
          <p:nvPr>
            <p:ph type="title"/>
          </p:nvPr>
        </p:nvSpPr>
        <p:spPr>
          <a:xfrm>
            <a:off x="395536" y="609600"/>
            <a:ext cx="8646864" cy="1143000"/>
          </a:xfrm>
        </p:spPr>
        <p:txBody>
          <a:bodyPr/>
          <a:lstStyle/>
          <a:p>
            <a:pPr eaLnBrk="1" hangingPunct="1"/>
            <a:r>
              <a:rPr lang="en-GB" altLang="en-US" sz="3600" dirty="0" smtClean="0">
                <a:latin typeface="Arial" panose="020B0604020202020204" pitchFamily="34" charset="0"/>
                <a:cs typeface="Arial" panose="020B0604020202020204" pitchFamily="34" charset="0"/>
              </a:rPr>
              <a:t>Positron Emission Tomography (PET)</a:t>
            </a:r>
            <a:endParaRPr lang="en-US" altLang="en-US" sz="36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1101187"/>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AutoShape 7"/>
          <p:cNvSpPr>
            <a:spLocks noGrp="1" noChangeArrowheads="1"/>
          </p:cNvSpPr>
          <p:nvPr>
            <p:ph type="title"/>
          </p:nvPr>
        </p:nvSpPr>
        <p:spPr>
          <a:xfrm>
            <a:off x="827584" y="692696"/>
            <a:ext cx="7772400" cy="1143000"/>
          </a:xfrm>
        </p:spPr>
        <p:txBody>
          <a:bodyPr/>
          <a:lstStyle/>
          <a:p>
            <a:pPr eaLnBrk="1" hangingPunct="1"/>
            <a:r>
              <a:rPr lang="en-GB" altLang="en-US" sz="3600" dirty="0" smtClean="0">
                <a:latin typeface="Arial" panose="020B0604020202020204" pitchFamily="34" charset="0"/>
                <a:cs typeface="Arial" panose="020B0604020202020204" pitchFamily="34" charset="0"/>
              </a:rPr>
              <a:t>Functional Magnetic Resonance Imaging (fMRI)</a:t>
            </a:r>
            <a:endParaRPr lang="en-US" altLang="en-US" sz="3600" dirty="0" smtClean="0">
              <a:latin typeface="Arial" panose="020B0604020202020204" pitchFamily="34" charset="0"/>
              <a:cs typeface="Arial" panose="020B0604020202020204" pitchFamily="34" charset="0"/>
            </a:endParaRPr>
          </a:p>
        </p:txBody>
      </p:sp>
      <p:pic>
        <p:nvPicPr>
          <p:cNvPr id="17411" name="Picture 6" descr="languag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055813" y="2827338"/>
            <a:ext cx="5257800" cy="3770312"/>
          </a:xfrm>
          <a:noFill/>
        </p:spPr>
      </p:pic>
    </p:spTree>
    <p:extLst>
      <p:ext uri="{BB962C8B-B14F-4D97-AF65-F5344CB8AC3E}">
        <p14:creationId xmlns:p14="http://schemas.microsoft.com/office/powerpoint/2010/main" val="122269096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2"/>
          <p:cNvSpPr>
            <a:spLocks noGrp="1" noChangeArrowheads="1"/>
          </p:cNvSpPr>
          <p:nvPr>
            <p:ph type="title"/>
          </p:nvPr>
        </p:nvSpPr>
        <p:spPr>
          <a:xfrm>
            <a:off x="323528" y="609600"/>
            <a:ext cx="8136904" cy="1143000"/>
          </a:xfrm>
        </p:spPr>
        <p:txBody>
          <a:bodyPr/>
          <a:lstStyle/>
          <a:p>
            <a:pPr eaLnBrk="1" hangingPunct="1"/>
            <a:r>
              <a:rPr lang="en-GB" altLang="en-US" sz="3600" dirty="0" smtClean="0">
                <a:latin typeface="Arial" panose="020B0604020202020204" pitchFamily="34" charset="0"/>
                <a:cs typeface="Arial" panose="020B0604020202020204" pitchFamily="34" charset="0"/>
              </a:rPr>
              <a:t>Evidence of language as a left-hemisphere function </a:t>
            </a:r>
            <a:endParaRPr lang="en-US" altLang="en-US" sz="3600" dirty="0" smtClean="0">
              <a:latin typeface="Arial" panose="020B0604020202020204" pitchFamily="34" charset="0"/>
              <a:cs typeface="Arial" panose="020B0604020202020204" pitchFamily="34" charset="0"/>
            </a:endParaRPr>
          </a:p>
        </p:txBody>
      </p:sp>
      <p:sp>
        <p:nvSpPr>
          <p:cNvPr id="18435" name="Rectangle 3"/>
          <p:cNvSpPr>
            <a:spLocks noGrp="1" noChangeArrowheads="1"/>
          </p:cNvSpPr>
          <p:nvPr>
            <p:ph type="body" idx="1"/>
          </p:nvPr>
        </p:nvSpPr>
        <p:spPr/>
        <p:txBody>
          <a:bodyPr/>
          <a:lstStyle/>
          <a:p>
            <a:pPr eaLnBrk="1" hangingPunct="1"/>
            <a:r>
              <a:rPr lang="en-GB" altLang="en-US" sz="2800" dirty="0" smtClean="0">
                <a:solidFill>
                  <a:srgbClr val="FFFFFF"/>
                </a:solidFill>
                <a:latin typeface="Arial" panose="020B0604020202020204" pitchFamily="34" charset="0"/>
                <a:cs typeface="Arial" panose="020B0604020202020204" pitchFamily="34" charset="0"/>
              </a:rPr>
              <a:t>Brain injury and aphasia</a:t>
            </a:r>
          </a:p>
          <a:p>
            <a:pPr marL="0" indent="0" eaLnBrk="1" hangingPunct="1">
              <a:buNone/>
            </a:pPr>
            <a:endParaRPr lang="en-GB" altLang="en-US" sz="2800" dirty="0" smtClean="0">
              <a:solidFill>
                <a:srgbClr val="FFFFFF"/>
              </a:solidFill>
              <a:latin typeface="Arial" panose="020B0604020202020204" pitchFamily="34" charset="0"/>
              <a:cs typeface="Arial" panose="020B0604020202020204" pitchFamily="34" charset="0"/>
            </a:endParaRPr>
          </a:p>
          <a:p>
            <a:pPr eaLnBrk="1" hangingPunct="1"/>
            <a:r>
              <a:rPr lang="en-GB" altLang="en-US" sz="2800" dirty="0" smtClean="0">
                <a:solidFill>
                  <a:srgbClr val="FFFFFF"/>
                </a:solidFill>
                <a:latin typeface="Arial" panose="020B0604020202020204" pitchFamily="34" charset="0"/>
                <a:cs typeface="Arial" panose="020B0604020202020204" pitchFamily="34" charset="0"/>
              </a:rPr>
              <a:t>Split brain patients</a:t>
            </a:r>
          </a:p>
          <a:p>
            <a:pPr eaLnBrk="1" hangingPunct="1"/>
            <a:endParaRPr lang="en-GB" altLang="en-US" sz="2800" dirty="0" smtClean="0">
              <a:solidFill>
                <a:srgbClr val="FFFFFF"/>
              </a:solidFill>
              <a:latin typeface="Arial" panose="020B0604020202020204" pitchFamily="34" charset="0"/>
              <a:cs typeface="Arial" panose="020B0604020202020204" pitchFamily="34" charset="0"/>
            </a:endParaRPr>
          </a:p>
          <a:p>
            <a:pPr eaLnBrk="1" hangingPunct="1"/>
            <a:r>
              <a:rPr lang="en-GB" altLang="en-US" sz="2800" dirty="0" smtClean="0">
                <a:solidFill>
                  <a:srgbClr val="FFFFFF"/>
                </a:solidFill>
                <a:latin typeface="Arial" panose="020B0604020202020204" pitchFamily="34" charset="0"/>
                <a:cs typeface="Arial" panose="020B0604020202020204" pitchFamily="34" charset="0"/>
              </a:rPr>
              <a:t>Studies of undamaged adults</a:t>
            </a:r>
          </a:p>
          <a:p>
            <a:r>
              <a:rPr lang="en-GB" altLang="en-US" sz="2800" dirty="0" smtClean="0">
                <a:solidFill>
                  <a:srgbClr val="FFFFFF"/>
                </a:solidFill>
                <a:latin typeface="Arial" panose="020B0604020202020204" pitchFamily="34" charset="0"/>
                <a:cs typeface="Arial" panose="020B0604020202020204" pitchFamily="34" charset="0"/>
                <a:hlinkClick r:id="rId3"/>
              </a:rPr>
              <a:t>Split brain patients and language</a:t>
            </a:r>
            <a:endParaRPr lang="en-US" altLang="en-US" sz="2800" dirty="0" smtClean="0">
              <a:solidFill>
                <a:srgbClr val="FFFFFF"/>
              </a:solidFill>
              <a:latin typeface="Arial" panose="020B0604020202020204" pitchFamily="34" charset="0"/>
              <a:cs typeface="Arial" panose="020B0604020202020204" pitchFamily="34" charset="0"/>
            </a:endParaRPr>
          </a:p>
          <a:p>
            <a:endParaRPr lang="en-US" altLang="en-US" sz="2800" dirty="0" smtClean="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49859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AutoShape 2"/>
          <p:cNvSpPr>
            <a:spLocks noGrp="1" noChangeArrowheads="1"/>
          </p:cNvSpPr>
          <p:nvPr>
            <p:ph type="title"/>
          </p:nvPr>
        </p:nvSpPr>
        <p:spPr>
          <a:xfrm>
            <a:off x="251520" y="116632"/>
            <a:ext cx="8790880" cy="1296144"/>
          </a:xfrm>
        </p:spPr>
        <p:txBody>
          <a:bodyPr/>
          <a:lstStyle/>
          <a:p>
            <a:pPr eaLnBrk="1" hangingPunct="1"/>
            <a:r>
              <a:rPr lang="en-GB" altLang="en-US" dirty="0" smtClean="0">
                <a:latin typeface="Arial" panose="020B0604020202020204" pitchFamily="34" charset="0"/>
                <a:cs typeface="Arial" panose="020B0604020202020204" pitchFamily="34" charset="0"/>
              </a:rPr>
              <a:t>Brain injury and aphasia</a:t>
            </a:r>
            <a:endParaRPr lang="en-US" altLang="en-US" dirty="0" smtClean="0">
              <a:latin typeface="Arial" panose="020B0604020202020204" pitchFamily="34" charset="0"/>
              <a:cs typeface="Arial" panose="020B0604020202020204" pitchFamily="34" charset="0"/>
            </a:endParaRPr>
          </a:p>
        </p:txBody>
      </p:sp>
      <p:sp>
        <p:nvSpPr>
          <p:cNvPr id="19459" name="Rectangle 3"/>
          <p:cNvSpPr>
            <a:spLocks noGrp="1" noChangeArrowheads="1"/>
          </p:cNvSpPr>
          <p:nvPr>
            <p:ph type="body" idx="1"/>
          </p:nvPr>
        </p:nvSpPr>
        <p:spPr>
          <a:xfrm>
            <a:off x="323528" y="1628800"/>
            <a:ext cx="8702997" cy="4467200"/>
          </a:xfrm>
        </p:spPr>
        <p:txBody>
          <a:bodyPr/>
          <a:lstStyle/>
          <a:p>
            <a:pPr eaLnBrk="1" hangingPunct="1">
              <a:lnSpc>
                <a:spcPct val="80000"/>
              </a:lnSpc>
            </a:pPr>
            <a:r>
              <a:rPr lang="en-GB" altLang="en-US" sz="2400" u="sng" dirty="0" smtClean="0">
                <a:latin typeface="Arial" panose="020B0604020202020204" pitchFamily="34" charset="0"/>
                <a:cs typeface="Arial" panose="020B0604020202020204" pitchFamily="34" charset="0"/>
              </a:rPr>
              <a:t>Aphasia</a:t>
            </a:r>
            <a:r>
              <a:rPr lang="en-GB" altLang="en-US" sz="2400" dirty="0" smtClean="0">
                <a:latin typeface="Arial" panose="020B0604020202020204" pitchFamily="34" charset="0"/>
                <a:cs typeface="Arial" panose="020B0604020202020204" pitchFamily="34" charset="0"/>
              </a:rPr>
              <a:t> refers to a condition in which language functions are severely impaired</a:t>
            </a:r>
          </a:p>
          <a:p>
            <a:pPr eaLnBrk="1" hangingPunct="1">
              <a:lnSpc>
                <a:spcPct val="80000"/>
              </a:lnSpc>
            </a:pPr>
            <a:r>
              <a:rPr lang="en-GB" altLang="en-US" sz="2400" dirty="0" smtClean="0">
                <a:latin typeface="Arial" panose="020B0604020202020204" pitchFamily="34" charset="0"/>
                <a:cs typeface="Arial" panose="020B0604020202020204" pitchFamily="34" charset="0"/>
              </a:rPr>
              <a:t>Many different types of aphasia (e.g. </a:t>
            </a:r>
            <a:r>
              <a:rPr lang="en-GB" altLang="en-US" sz="2400" dirty="0" err="1" smtClean="0">
                <a:latin typeface="Arial" panose="020B0604020202020204" pitchFamily="34" charset="0"/>
                <a:cs typeface="Arial" panose="020B0604020202020204" pitchFamily="34" charset="0"/>
              </a:rPr>
              <a:t>Broca’s</a:t>
            </a:r>
            <a:r>
              <a:rPr lang="en-GB" altLang="en-US" sz="2400" dirty="0" smtClean="0">
                <a:latin typeface="Arial" panose="020B0604020202020204" pitchFamily="34" charset="0"/>
                <a:cs typeface="Arial" panose="020B0604020202020204" pitchFamily="34" charset="0"/>
              </a:rPr>
              <a:t> aphasia; Wernicke’s aphasia)</a:t>
            </a:r>
          </a:p>
          <a:p>
            <a:pPr eaLnBrk="1" hangingPunct="1">
              <a:lnSpc>
                <a:spcPct val="80000"/>
              </a:lnSpc>
              <a:buFontTx/>
              <a:buChar char="-"/>
            </a:pPr>
            <a:r>
              <a:rPr lang="en-GB" altLang="en-US" sz="2400" dirty="0" err="1" smtClean="0">
                <a:latin typeface="Arial" panose="020B0604020202020204" pitchFamily="34" charset="0"/>
                <a:cs typeface="Arial" panose="020B0604020202020204" pitchFamily="34" charset="0"/>
              </a:rPr>
              <a:t>Broca’s</a:t>
            </a:r>
            <a:r>
              <a:rPr lang="en-GB" altLang="en-US" sz="2400" dirty="0" smtClean="0">
                <a:latin typeface="Arial" panose="020B0604020202020204" pitchFamily="34" charset="0"/>
                <a:cs typeface="Arial" panose="020B0604020202020204" pitchFamily="34" charset="0"/>
              </a:rPr>
              <a:t> aphasia – speech that consists of short strings of content words without grammatical morphemes. </a:t>
            </a:r>
            <a:r>
              <a:rPr lang="en-GB" altLang="en-US" sz="2400" i="1" dirty="0" smtClean="0">
                <a:solidFill>
                  <a:schemeClr val="tx2">
                    <a:lumMod val="60000"/>
                    <a:lumOff val="40000"/>
                  </a:schemeClr>
                </a:solidFill>
                <a:latin typeface="Arial" panose="020B0604020202020204" pitchFamily="34" charset="0"/>
                <a:cs typeface="Arial" panose="020B0604020202020204" pitchFamily="34" charset="0"/>
              </a:rPr>
              <a:t>Yes…ah…Monday…</a:t>
            </a:r>
            <a:r>
              <a:rPr lang="en-GB" altLang="en-US" sz="2400" i="1" dirty="0" err="1" smtClean="0">
                <a:solidFill>
                  <a:schemeClr val="tx2">
                    <a:lumMod val="60000"/>
                    <a:lumOff val="40000"/>
                  </a:schemeClr>
                </a:solidFill>
                <a:latin typeface="Arial" panose="020B0604020202020204" pitchFamily="34" charset="0"/>
                <a:cs typeface="Arial" panose="020B0604020202020204" pitchFamily="34" charset="0"/>
              </a:rPr>
              <a:t>er</a:t>
            </a:r>
            <a:r>
              <a:rPr lang="en-GB" altLang="en-US" sz="2400" i="1" dirty="0" smtClean="0">
                <a:solidFill>
                  <a:schemeClr val="tx2">
                    <a:lumMod val="60000"/>
                    <a:lumOff val="40000"/>
                  </a:schemeClr>
                </a:solidFill>
                <a:latin typeface="Arial" panose="020B0604020202020204" pitchFamily="34" charset="0"/>
                <a:cs typeface="Arial" panose="020B0604020202020204" pitchFamily="34" charset="0"/>
              </a:rPr>
              <a:t>…Dad and Peter H…and Dad…</a:t>
            </a:r>
            <a:r>
              <a:rPr lang="en-GB" altLang="en-US" sz="2400" i="1" dirty="0" err="1" smtClean="0">
                <a:solidFill>
                  <a:schemeClr val="tx2">
                    <a:lumMod val="60000"/>
                    <a:lumOff val="40000"/>
                  </a:schemeClr>
                </a:solidFill>
                <a:latin typeface="Arial" panose="020B0604020202020204" pitchFamily="34" charset="0"/>
                <a:cs typeface="Arial" panose="020B0604020202020204" pitchFamily="34" charset="0"/>
              </a:rPr>
              <a:t>er</a:t>
            </a:r>
            <a:r>
              <a:rPr lang="en-GB" altLang="en-US" sz="2400" i="1" dirty="0" smtClean="0">
                <a:solidFill>
                  <a:schemeClr val="tx2">
                    <a:lumMod val="60000"/>
                    <a:lumOff val="40000"/>
                  </a:schemeClr>
                </a:solidFill>
                <a:latin typeface="Arial" panose="020B0604020202020204" pitchFamily="34" charset="0"/>
                <a:cs typeface="Arial" panose="020B0604020202020204" pitchFamily="34" charset="0"/>
              </a:rPr>
              <a:t>…hospital…and…ah…Wednesday…Wednesday, nine o’clock…</a:t>
            </a:r>
            <a:r>
              <a:rPr lang="en-GB" altLang="en-US" sz="2400" dirty="0" smtClean="0">
                <a:solidFill>
                  <a:schemeClr val="tx2">
                    <a:lumMod val="60000"/>
                    <a:lumOff val="40000"/>
                  </a:schemeClr>
                </a:solidFill>
                <a:latin typeface="Arial" panose="020B0604020202020204" pitchFamily="34" charset="0"/>
                <a:cs typeface="Arial" panose="020B0604020202020204" pitchFamily="34" charset="0"/>
              </a:rPr>
              <a:t>(</a:t>
            </a:r>
            <a:r>
              <a:rPr lang="en-GB" altLang="en-US" sz="2400" dirty="0" err="1" smtClean="0">
                <a:solidFill>
                  <a:schemeClr val="tx2">
                    <a:lumMod val="60000"/>
                    <a:lumOff val="40000"/>
                  </a:schemeClr>
                </a:solidFill>
                <a:latin typeface="Arial" panose="020B0604020202020204" pitchFamily="34" charset="0"/>
                <a:cs typeface="Arial" panose="020B0604020202020204" pitchFamily="34" charset="0"/>
              </a:rPr>
              <a:t>Goodglass</a:t>
            </a:r>
            <a:r>
              <a:rPr lang="en-GB" altLang="en-US" sz="2400" dirty="0" smtClean="0">
                <a:solidFill>
                  <a:schemeClr val="tx2">
                    <a:lumMod val="60000"/>
                    <a:lumOff val="40000"/>
                  </a:schemeClr>
                </a:solidFill>
                <a:latin typeface="Arial" panose="020B0604020202020204" pitchFamily="34" charset="0"/>
                <a:cs typeface="Arial" panose="020B0604020202020204" pitchFamily="34" charset="0"/>
              </a:rPr>
              <a:t>, 1979, p. 256)</a:t>
            </a:r>
          </a:p>
          <a:p>
            <a:pPr eaLnBrk="1" hangingPunct="1">
              <a:lnSpc>
                <a:spcPct val="80000"/>
              </a:lnSpc>
              <a:buFontTx/>
              <a:buChar char="-"/>
            </a:pPr>
            <a:r>
              <a:rPr lang="en-GB" altLang="en-US" sz="2400" dirty="0" smtClean="0">
                <a:latin typeface="Arial" panose="020B0604020202020204" pitchFamily="34" charset="0"/>
                <a:cs typeface="Arial" panose="020B0604020202020204" pitchFamily="34" charset="0"/>
              </a:rPr>
              <a:t>Wernicke’s aphasia – speech that is ‘syntactically full but semantically empty’ (Blumstein, 1988. p.203).</a:t>
            </a:r>
          </a:p>
          <a:p>
            <a:pPr eaLnBrk="1" hangingPunct="1">
              <a:lnSpc>
                <a:spcPct val="80000"/>
              </a:lnSpc>
              <a:buFontTx/>
              <a:buChar char="-"/>
            </a:pPr>
            <a:r>
              <a:rPr lang="en-GB" altLang="en-US" sz="2400" i="1" dirty="0" smtClean="0">
                <a:solidFill>
                  <a:schemeClr val="tx2">
                    <a:lumMod val="60000"/>
                    <a:lumOff val="40000"/>
                  </a:schemeClr>
                </a:solidFill>
                <a:latin typeface="Arial" panose="020B0604020202020204" pitchFamily="34" charset="0"/>
                <a:cs typeface="Arial" panose="020B0604020202020204" pitchFamily="34" charset="0"/>
              </a:rPr>
              <a:t>‘I feel very well. My hearing, writing been doing well. Things that I couldn’t hear from. In other words I used to be able to work cigarettes I didn’t know how…</a:t>
            </a:r>
            <a:r>
              <a:rPr lang="en-GB" altLang="en-US" sz="2400" i="1" dirty="0" err="1" smtClean="0">
                <a:solidFill>
                  <a:schemeClr val="tx2">
                    <a:lumMod val="60000"/>
                    <a:lumOff val="40000"/>
                  </a:schemeClr>
                </a:solidFill>
                <a:latin typeface="Arial" panose="020B0604020202020204" pitchFamily="34" charset="0"/>
                <a:cs typeface="Arial" panose="020B0604020202020204" pitchFamily="34" charset="0"/>
              </a:rPr>
              <a:t>Chesterfeela</a:t>
            </a:r>
            <a:r>
              <a:rPr lang="en-GB" altLang="en-US" sz="2400" i="1" dirty="0" smtClean="0">
                <a:solidFill>
                  <a:schemeClr val="tx2">
                    <a:lumMod val="60000"/>
                    <a:lumOff val="40000"/>
                  </a:schemeClr>
                </a:solidFill>
                <a:latin typeface="Arial" panose="020B0604020202020204" pitchFamily="34" charset="0"/>
                <a:cs typeface="Arial" panose="020B0604020202020204" pitchFamily="34" charset="0"/>
              </a:rPr>
              <a:t>, for 20 years I can write it </a:t>
            </a:r>
            <a:r>
              <a:rPr lang="en-GB" altLang="en-US" sz="2400" dirty="0" smtClean="0">
                <a:solidFill>
                  <a:schemeClr val="tx2">
                    <a:lumMod val="60000"/>
                    <a:lumOff val="40000"/>
                  </a:schemeClr>
                </a:solidFill>
                <a:latin typeface="Arial" panose="020B0604020202020204" pitchFamily="34" charset="0"/>
                <a:cs typeface="Arial" panose="020B0604020202020204" pitchFamily="34" charset="0"/>
              </a:rPr>
              <a:t>(</a:t>
            </a:r>
            <a:r>
              <a:rPr lang="en-GB" altLang="en-US" sz="2400" dirty="0" err="1" smtClean="0">
                <a:solidFill>
                  <a:schemeClr val="tx2">
                    <a:lumMod val="60000"/>
                    <a:lumOff val="40000"/>
                  </a:schemeClr>
                </a:solidFill>
                <a:latin typeface="Arial" panose="020B0604020202020204" pitchFamily="34" charset="0"/>
                <a:cs typeface="Arial" panose="020B0604020202020204" pitchFamily="34" charset="0"/>
              </a:rPr>
              <a:t>Goodglass</a:t>
            </a:r>
            <a:r>
              <a:rPr lang="en-GB" altLang="en-US" sz="2400" dirty="0" smtClean="0">
                <a:solidFill>
                  <a:schemeClr val="tx2">
                    <a:lumMod val="60000"/>
                    <a:lumOff val="40000"/>
                  </a:schemeClr>
                </a:solidFill>
                <a:latin typeface="Arial" panose="020B0604020202020204" pitchFamily="34" charset="0"/>
                <a:cs typeface="Arial" panose="020B0604020202020204" pitchFamily="34" charset="0"/>
              </a:rPr>
              <a:t>, 1993, p.86)  </a:t>
            </a:r>
            <a:endParaRPr lang="en-US" altLang="en-US" sz="2400" dirty="0" smtClean="0">
              <a:solidFill>
                <a:schemeClr val="tx2">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271903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AutoShape 2"/>
          <p:cNvSpPr>
            <a:spLocks noGrp="1" noChangeArrowheads="1"/>
          </p:cNvSpPr>
          <p:nvPr>
            <p:ph type="title"/>
          </p:nvPr>
        </p:nvSpPr>
        <p:spPr>
          <a:xfrm>
            <a:off x="107504" y="609600"/>
            <a:ext cx="8934896" cy="1143000"/>
          </a:xfrm>
        </p:spPr>
        <p:txBody>
          <a:bodyPr/>
          <a:lstStyle/>
          <a:p>
            <a:pPr eaLnBrk="1" hangingPunct="1"/>
            <a:r>
              <a:rPr lang="en-GB" altLang="en-US" sz="3600" dirty="0" smtClean="0">
                <a:latin typeface="Arial" panose="020B0604020202020204" pitchFamily="34" charset="0"/>
                <a:cs typeface="Arial" panose="020B0604020202020204" pitchFamily="34" charset="0"/>
              </a:rPr>
              <a:t>Evidence of language not exclusively as a left-hemisphere function</a:t>
            </a:r>
            <a:endParaRPr lang="en-US" altLang="en-US" sz="3600" dirty="0" smtClean="0">
              <a:latin typeface="Arial" panose="020B0604020202020204" pitchFamily="34" charset="0"/>
              <a:cs typeface="Arial" panose="020B0604020202020204" pitchFamily="34" charset="0"/>
            </a:endParaRPr>
          </a:p>
        </p:txBody>
      </p:sp>
      <p:sp>
        <p:nvSpPr>
          <p:cNvPr id="20483" name="Rectangle 3"/>
          <p:cNvSpPr>
            <a:spLocks noGrp="1" noChangeArrowheads="1"/>
          </p:cNvSpPr>
          <p:nvPr>
            <p:ph type="body" idx="1"/>
          </p:nvPr>
        </p:nvSpPr>
        <p:spPr>
          <a:xfrm>
            <a:off x="323528" y="1981200"/>
            <a:ext cx="8702997" cy="4114800"/>
          </a:xfrm>
        </p:spPr>
        <p:txBody>
          <a:bodyPr/>
          <a:lstStyle/>
          <a:p>
            <a:pPr eaLnBrk="1" hangingPunct="1">
              <a:lnSpc>
                <a:spcPct val="90000"/>
              </a:lnSpc>
            </a:pPr>
            <a:r>
              <a:rPr lang="en-GB" altLang="en-US" sz="2800" dirty="0" smtClean="0">
                <a:solidFill>
                  <a:srgbClr val="FFFFFF"/>
                </a:solidFill>
                <a:latin typeface="Arial" panose="020B0604020202020204" pitchFamily="34" charset="0"/>
                <a:cs typeface="Arial" panose="020B0604020202020204" pitchFamily="34" charset="0"/>
              </a:rPr>
              <a:t>Right hemisphere contribution to language</a:t>
            </a:r>
          </a:p>
          <a:p>
            <a:pPr eaLnBrk="1" hangingPunct="1">
              <a:lnSpc>
                <a:spcPct val="90000"/>
              </a:lnSpc>
              <a:buFontTx/>
              <a:buChar char="-"/>
            </a:pPr>
            <a:r>
              <a:rPr lang="en-GB" altLang="en-US" sz="2800" dirty="0" smtClean="0">
                <a:solidFill>
                  <a:srgbClr val="FFFFFF"/>
                </a:solidFill>
                <a:latin typeface="Arial" panose="020B0604020202020204" pitchFamily="34" charset="0"/>
                <a:cs typeface="Arial" panose="020B0604020202020204" pitchFamily="34" charset="0"/>
              </a:rPr>
              <a:t>RH appears to control language to a greater extent in left handed individuals</a:t>
            </a:r>
          </a:p>
          <a:p>
            <a:pPr eaLnBrk="1" hangingPunct="1">
              <a:lnSpc>
                <a:spcPct val="90000"/>
              </a:lnSpc>
              <a:buFontTx/>
              <a:buChar char="-"/>
            </a:pPr>
            <a:r>
              <a:rPr lang="en-GB" altLang="en-US" sz="2800" dirty="0" smtClean="0">
                <a:solidFill>
                  <a:srgbClr val="FFFFFF"/>
                </a:solidFill>
                <a:latin typeface="Arial" panose="020B0604020202020204" pitchFamily="34" charset="0"/>
                <a:cs typeface="Arial" panose="020B0604020202020204" pitchFamily="34" charset="0"/>
              </a:rPr>
              <a:t>RH plays a dominant role with regard to intonation patterns and some aspects of pragmatics  (e.g. indirect requests, understanding sarcasm and jokes) </a:t>
            </a:r>
          </a:p>
          <a:p>
            <a:pPr eaLnBrk="1" hangingPunct="1">
              <a:lnSpc>
                <a:spcPct val="90000"/>
              </a:lnSpc>
            </a:pPr>
            <a:r>
              <a:rPr lang="en-GB" altLang="en-US" sz="2800" dirty="0" smtClean="0">
                <a:solidFill>
                  <a:srgbClr val="FFFFFF"/>
                </a:solidFill>
                <a:latin typeface="Arial" panose="020B0604020202020204" pitchFamily="34" charset="0"/>
                <a:cs typeface="Arial" panose="020B0604020202020204" pitchFamily="34" charset="0"/>
              </a:rPr>
              <a:t>Individual and sex-related differences</a:t>
            </a:r>
          </a:p>
          <a:p>
            <a:pPr eaLnBrk="1" hangingPunct="1">
              <a:lnSpc>
                <a:spcPct val="90000"/>
              </a:lnSpc>
              <a:buFontTx/>
              <a:buChar char="-"/>
            </a:pPr>
            <a:r>
              <a:rPr lang="en-GB" altLang="en-US" sz="2800" dirty="0" smtClean="0">
                <a:solidFill>
                  <a:srgbClr val="FFFFFF"/>
                </a:solidFill>
                <a:latin typeface="Arial" panose="020B0604020202020204" pitchFamily="34" charset="0"/>
                <a:cs typeface="Arial" panose="020B0604020202020204" pitchFamily="34" charset="0"/>
              </a:rPr>
              <a:t>more bilateral participation shown by females</a:t>
            </a:r>
          </a:p>
          <a:p>
            <a:pPr>
              <a:lnSpc>
                <a:spcPct val="90000"/>
              </a:lnSpc>
              <a:buFontTx/>
              <a:buChar char="-"/>
            </a:pPr>
            <a:r>
              <a:rPr lang="en-GB" altLang="en-US" sz="2800" dirty="0" smtClean="0">
                <a:solidFill>
                  <a:srgbClr val="FFFFFF"/>
                </a:solidFill>
                <a:latin typeface="Arial" panose="020B0604020202020204" pitchFamily="34" charset="0"/>
                <a:cs typeface="Arial" panose="020B0604020202020204" pitchFamily="34" charset="0"/>
                <a:hlinkClick r:id="rId3"/>
              </a:rPr>
              <a:t>Right hemisphere contribution to language</a:t>
            </a:r>
            <a:endParaRPr lang="en-GB" altLang="en-US" sz="2800" dirty="0" smtClean="0">
              <a:solidFill>
                <a:srgbClr val="FFFFFF"/>
              </a:solidFill>
              <a:latin typeface="Arial" panose="020B0604020202020204" pitchFamily="34" charset="0"/>
              <a:cs typeface="Arial" panose="020B0604020202020204" pitchFamily="34" charset="0"/>
            </a:endParaRPr>
          </a:p>
          <a:p>
            <a:pPr>
              <a:lnSpc>
                <a:spcPct val="90000"/>
              </a:lnSpc>
              <a:buFontTx/>
              <a:buChar char="-"/>
            </a:pPr>
            <a:endParaRPr lang="en-GB" altLang="en-US" sz="2800" dirty="0">
              <a:solidFill>
                <a:srgbClr val="FFFFFF"/>
              </a:solidFill>
              <a:latin typeface="Arial" panose="020B0604020202020204" pitchFamily="34" charset="0"/>
              <a:cs typeface="Arial" panose="020B0604020202020204" pitchFamily="34" charset="0"/>
            </a:endParaRPr>
          </a:p>
          <a:p>
            <a:pPr eaLnBrk="1" hangingPunct="1">
              <a:lnSpc>
                <a:spcPct val="90000"/>
              </a:lnSpc>
              <a:buFontTx/>
              <a:buChar char="-"/>
            </a:pPr>
            <a:endParaRPr lang="en-GB" altLang="en-US" sz="2800" dirty="0" smtClean="0">
              <a:solidFill>
                <a:srgbClr val="FFFFFF"/>
              </a:solidFill>
              <a:latin typeface="Arial" panose="020B0604020202020204" pitchFamily="34" charset="0"/>
              <a:cs typeface="Arial" panose="020B0604020202020204" pitchFamily="34" charset="0"/>
            </a:endParaRPr>
          </a:p>
          <a:p>
            <a:pPr eaLnBrk="1" hangingPunct="1">
              <a:lnSpc>
                <a:spcPct val="90000"/>
              </a:lnSpc>
              <a:buFontTx/>
              <a:buChar char="-"/>
            </a:pPr>
            <a:endParaRPr lang="en-US" altLang="en-US" sz="2400" dirty="0" smtClean="0"/>
          </a:p>
        </p:txBody>
      </p:sp>
    </p:spTree>
    <p:extLst>
      <p:ext uri="{BB962C8B-B14F-4D97-AF65-F5344CB8AC3E}">
        <p14:creationId xmlns:p14="http://schemas.microsoft.com/office/powerpoint/2010/main" val="55035508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AutoShape 2"/>
          <p:cNvSpPr>
            <a:spLocks noGrp="1" noChangeArrowheads="1"/>
          </p:cNvSpPr>
          <p:nvPr>
            <p:ph type="title"/>
          </p:nvPr>
        </p:nvSpPr>
        <p:spPr/>
        <p:txBody>
          <a:bodyPr/>
          <a:lstStyle/>
          <a:p>
            <a:pPr eaLnBrk="1" hangingPunct="1"/>
            <a:r>
              <a:rPr lang="en-GB" altLang="en-US" smtClean="0"/>
              <a:t>References</a:t>
            </a:r>
          </a:p>
        </p:txBody>
      </p:sp>
      <p:sp>
        <p:nvSpPr>
          <p:cNvPr id="21507" name="Rectangle 3"/>
          <p:cNvSpPr>
            <a:spLocks noGrp="1" noChangeArrowheads="1"/>
          </p:cNvSpPr>
          <p:nvPr>
            <p:ph type="body" idx="1"/>
          </p:nvPr>
        </p:nvSpPr>
        <p:spPr>
          <a:xfrm>
            <a:off x="251520" y="1700808"/>
            <a:ext cx="8775005" cy="4395192"/>
          </a:xfrm>
        </p:spPr>
        <p:txBody>
          <a:bodyPr/>
          <a:lstStyle/>
          <a:p>
            <a:pPr eaLnBrk="1" hangingPunct="1">
              <a:lnSpc>
                <a:spcPct val="80000"/>
              </a:lnSpc>
            </a:pPr>
            <a:r>
              <a:rPr lang="en-GB" altLang="en-US" sz="2400" dirty="0" err="1" smtClean="0"/>
              <a:t>Bettes</a:t>
            </a:r>
            <a:r>
              <a:rPr lang="en-GB" altLang="en-US" sz="2400" dirty="0" smtClean="0"/>
              <a:t>, B.A. (1988). Maternal depression and </a:t>
            </a:r>
            <a:r>
              <a:rPr lang="en-GB" altLang="en-US" sz="2400" dirty="0" err="1" smtClean="0"/>
              <a:t>motherese</a:t>
            </a:r>
            <a:r>
              <a:rPr lang="en-GB" altLang="en-US" sz="2400" dirty="0" smtClean="0"/>
              <a:t>: Temporal and </a:t>
            </a:r>
            <a:r>
              <a:rPr lang="en-GB" altLang="en-US" sz="2400" dirty="0" err="1" smtClean="0"/>
              <a:t>intonational</a:t>
            </a:r>
            <a:r>
              <a:rPr lang="en-GB" altLang="en-US" sz="2400" dirty="0" smtClean="0"/>
              <a:t> features. </a:t>
            </a:r>
            <a:r>
              <a:rPr lang="en-GB" altLang="en-US" sz="2400" i="1" dirty="0" smtClean="0"/>
              <a:t>Child Development, 59, </a:t>
            </a:r>
            <a:r>
              <a:rPr lang="en-GB" altLang="en-US" sz="2400" dirty="0" smtClean="0"/>
              <a:t>1089-1096. </a:t>
            </a:r>
          </a:p>
          <a:p>
            <a:pPr eaLnBrk="1" hangingPunct="1">
              <a:lnSpc>
                <a:spcPct val="80000"/>
              </a:lnSpc>
            </a:pPr>
            <a:r>
              <a:rPr lang="en-GB" altLang="en-US" sz="2400" dirty="0" smtClean="0"/>
              <a:t>Bloom, L. (1993) </a:t>
            </a:r>
            <a:r>
              <a:rPr lang="en-GB" altLang="en-US" sz="2400" i="1" dirty="0" smtClean="0"/>
              <a:t>The transition from infancy to language. Acquiring the power of expression. </a:t>
            </a:r>
            <a:r>
              <a:rPr lang="en-GB" altLang="en-US" sz="2400" dirty="0" smtClean="0"/>
              <a:t>Cambridge, England: Cambridge University Press.</a:t>
            </a:r>
          </a:p>
          <a:p>
            <a:pPr eaLnBrk="1" hangingPunct="1">
              <a:lnSpc>
                <a:spcPct val="80000"/>
              </a:lnSpc>
            </a:pPr>
            <a:r>
              <a:rPr lang="en-GB" altLang="en-US" sz="2400" dirty="0" smtClean="0"/>
              <a:t>Blumstein, S.E. (1988) Linguistic deficits in aphasia. In F. Plum (ed.), </a:t>
            </a:r>
            <a:r>
              <a:rPr lang="en-GB" altLang="en-US" sz="2400" i="1" dirty="0" smtClean="0"/>
              <a:t>Language, communication and the brain </a:t>
            </a:r>
            <a:r>
              <a:rPr lang="en-GB" altLang="en-US" sz="2400" dirty="0" smtClean="0"/>
              <a:t>(pp 199-214). New York: Raven Press</a:t>
            </a:r>
          </a:p>
          <a:p>
            <a:pPr eaLnBrk="1" hangingPunct="1">
              <a:lnSpc>
                <a:spcPct val="80000"/>
              </a:lnSpc>
            </a:pPr>
            <a:r>
              <a:rPr lang="en-GB" altLang="en-US" sz="2400" dirty="0" err="1" smtClean="0"/>
              <a:t>Bowerman</a:t>
            </a:r>
            <a:r>
              <a:rPr lang="en-GB" altLang="en-US" sz="2400" dirty="0" smtClean="0"/>
              <a:t>, M. (1985). Beyond communicative adequacy: From piecemeal knowledge to an integrated system in the child’s acquisition of language. In K.E. Nelson (Ed.), </a:t>
            </a:r>
            <a:r>
              <a:rPr lang="en-GB" altLang="en-US" sz="2400" i="1" dirty="0" smtClean="0"/>
              <a:t>Children’s Language, </a:t>
            </a:r>
            <a:r>
              <a:rPr lang="en-GB" altLang="en-US" sz="2400" dirty="0" smtClean="0"/>
              <a:t>(Vol. 5. pp. 369-398).</a:t>
            </a:r>
          </a:p>
          <a:p>
            <a:pPr eaLnBrk="1" hangingPunct="1">
              <a:lnSpc>
                <a:spcPct val="80000"/>
              </a:lnSpc>
            </a:pPr>
            <a:r>
              <a:rPr lang="en-GB" altLang="en-US" sz="2400" dirty="0" smtClean="0"/>
              <a:t>Brown, R., &amp; Hanlon, C. (1970). Derivational complexity and order of acquisition. In  J.R. Hayes (Ed.), </a:t>
            </a:r>
            <a:r>
              <a:rPr lang="en-GB" altLang="en-US" sz="2400" i="1" dirty="0" smtClean="0"/>
              <a:t>Cognition and the development of language, </a:t>
            </a:r>
            <a:r>
              <a:rPr lang="en-GB" altLang="en-US" sz="2400" dirty="0" smtClean="0"/>
              <a:t>(pp 155-207). New York: Wiley.</a:t>
            </a:r>
          </a:p>
        </p:txBody>
      </p:sp>
    </p:spTree>
    <p:extLst>
      <p:ext uri="{BB962C8B-B14F-4D97-AF65-F5344CB8AC3E}">
        <p14:creationId xmlns:p14="http://schemas.microsoft.com/office/powerpoint/2010/main" val="1168459338"/>
      </p:ext>
    </p:extLst>
  </p:cSld>
  <p:clrMapOvr>
    <a:masterClrMapping/>
  </p:clrMapOvr>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p:cNvSpPr>
            <a:spLocks noGrp="1" noChangeArrowheads="1"/>
          </p:cNvSpPr>
          <p:nvPr>
            <p:ph type="title"/>
          </p:nvPr>
        </p:nvSpPr>
        <p:spPr/>
        <p:txBody>
          <a:bodyPr/>
          <a:lstStyle/>
          <a:p>
            <a:pPr eaLnBrk="1" hangingPunct="1"/>
            <a:r>
              <a:rPr lang="en-GB" altLang="en-US" smtClean="0"/>
              <a:t>References</a:t>
            </a:r>
          </a:p>
        </p:txBody>
      </p:sp>
      <p:sp>
        <p:nvSpPr>
          <p:cNvPr id="22531" name="Rectangle 3"/>
          <p:cNvSpPr>
            <a:spLocks noGrp="1" noChangeArrowheads="1"/>
          </p:cNvSpPr>
          <p:nvPr>
            <p:ph type="body" idx="1"/>
          </p:nvPr>
        </p:nvSpPr>
        <p:spPr>
          <a:xfrm>
            <a:off x="395536" y="1981200"/>
            <a:ext cx="8630989" cy="4114800"/>
          </a:xfrm>
        </p:spPr>
        <p:txBody>
          <a:bodyPr/>
          <a:lstStyle/>
          <a:p>
            <a:pPr eaLnBrk="1" hangingPunct="1">
              <a:lnSpc>
                <a:spcPct val="90000"/>
              </a:lnSpc>
            </a:pPr>
            <a:r>
              <a:rPr lang="en-GB" altLang="en-US" sz="2400" dirty="0" smtClean="0"/>
              <a:t>Chomsky, N. (1957). </a:t>
            </a:r>
            <a:r>
              <a:rPr lang="en-GB" altLang="en-US" sz="2400" i="1" dirty="0" smtClean="0"/>
              <a:t>Syntactic Structures </a:t>
            </a:r>
            <a:r>
              <a:rPr lang="en-GB" altLang="en-US" sz="2400" dirty="0" smtClean="0"/>
              <a:t>The </a:t>
            </a:r>
            <a:r>
              <a:rPr lang="en-GB" altLang="en-US" sz="2400" dirty="0" err="1" smtClean="0"/>
              <a:t>Hague:Mouton</a:t>
            </a:r>
            <a:endParaRPr lang="en-GB" altLang="en-US" sz="2400" dirty="0" smtClean="0"/>
          </a:p>
          <a:p>
            <a:pPr eaLnBrk="1" hangingPunct="1">
              <a:lnSpc>
                <a:spcPct val="90000"/>
              </a:lnSpc>
            </a:pPr>
            <a:r>
              <a:rPr lang="en-GB" altLang="en-US" sz="2400" dirty="0" smtClean="0"/>
              <a:t>Chomsky, N. (1959) ‘Review of Skinner (1957)’, </a:t>
            </a:r>
            <a:r>
              <a:rPr lang="en-GB" altLang="en-US" sz="2400" i="1" dirty="0" smtClean="0"/>
              <a:t>Language, </a:t>
            </a:r>
            <a:r>
              <a:rPr lang="en-GB" altLang="en-US" sz="2400" dirty="0" smtClean="0"/>
              <a:t>35, 26-58</a:t>
            </a:r>
          </a:p>
          <a:p>
            <a:pPr eaLnBrk="1" hangingPunct="1">
              <a:lnSpc>
                <a:spcPct val="90000"/>
              </a:lnSpc>
            </a:pPr>
            <a:r>
              <a:rPr lang="en-GB" altLang="en-US" sz="2400" dirty="0" smtClean="0"/>
              <a:t>Chomsky, N. (1965) </a:t>
            </a:r>
            <a:r>
              <a:rPr lang="en-GB" altLang="en-US" sz="2400" i="1" dirty="0" smtClean="0"/>
              <a:t>Aspects of the Theory of Syntax, </a:t>
            </a:r>
            <a:r>
              <a:rPr lang="en-GB" altLang="en-US" sz="2400" dirty="0" smtClean="0"/>
              <a:t>Cambridge MA: MIT Press.</a:t>
            </a:r>
          </a:p>
          <a:p>
            <a:pPr eaLnBrk="1" hangingPunct="1">
              <a:lnSpc>
                <a:spcPct val="90000"/>
              </a:lnSpc>
            </a:pPr>
            <a:r>
              <a:rPr lang="en-GB" altLang="en-US" sz="2400" dirty="0" smtClean="0"/>
              <a:t>Chomsky, N. (1975) R</a:t>
            </a:r>
            <a:r>
              <a:rPr lang="en-GB" altLang="en-US" sz="2400" i="1" dirty="0" smtClean="0"/>
              <a:t>eflections on Language. </a:t>
            </a:r>
            <a:r>
              <a:rPr lang="en-GB" altLang="en-US" sz="2400" dirty="0" smtClean="0"/>
              <a:t>New York: Pantheon Books.</a:t>
            </a:r>
          </a:p>
          <a:p>
            <a:pPr eaLnBrk="1" hangingPunct="1">
              <a:lnSpc>
                <a:spcPct val="90000"/>
              </a:lnSpc>
            </a:pPr>
            <a:r>
              <a:rPr lang="en-GB" altLang="en-US" sz="2400" dirty="0" smtClean="0"/>
              <a:t>Chomsky, N. (1986) </a:t>
            </a:r>
            <a:r>
              <a:rPr lang="en-GB" altLang="en-US" sz="2400" i="1" dirty="0" smtClean="0"/>
              <a:t>Knowledge of language: Its nature, origins and use. </a:t>
            </a:r>
            <a:r>
              <a:rPr lang="en-GB" altLang="en-US" sz="2400" dirty="0" smtClean="0"/>
              <a:t>New York: </a:t>
            </a:r>
            <a:r>
              <a:rPr lang="en-GB" altLang="en-US" sz="2400" dirty="0" err="1" smtClean="0"/>
              <a:t>Praeger</a:t>
            </a:r>
            <a:endParaRPr lang="en-GB" altLang="en-US" sz="2400" dirty="0" smtClean="0"/>
          </a:p>
          <a:p>
            <a:pPr eaLnBrk="1" hangingPunct="1">
              <a:lnSpc>
                <a:spcPct val="90000"/>
              </a:lnSpc>
            </a:pPr>
            <a:r>
              <a:rPr lang="en-GB" altLang="en-US" sz="2400" dirty="0" smtClean="0"/>
              <a:t>Cooper, R.P. &amp; </a:t>
            </a:r>
            <a:r>
              <a:rPr lang="en-GB" altLang="en-US" sz="2400" dirty="0" err="1" smtClean="0"/>
              <a:t>Aslin</a:t>
            </a:r>
            <a:r>
              <a:rPr lang="en-GB" altLang="en-US" sz="2400" dirty="0" smtClean="0"/>
              <a:t>, R.N. (1994). Developmental differences in infant attention to the spectral properties of infant-directed speech. </a:t>
            </a:r>
            <a:r>
              <a:rPr lang="en-GB" altLang="en-US" sz="2400" i="1" dirty="0" smtClean="0"/>
              <a:t>Child Development, 65, </a:t>
            </a:r>
            <a:r>
              <a:rPr lang="en-GB" altLang="en-US" sz="2400" dirty="0" smtClean="0"/>
              <a:t>1663-1677. </a:t>
            </a:r>
          </a:p>
        </p:txBody>
      </p:sp>
    </p:spTree>
    <p:extLst>
      <p:ext uri="{BB962C8B-B14F-4D97-AF65-F5344CB8AC3E}">
        <p14:creationId xmlns:p14="http://schemas.microsoft.com/office/powerpoint/2010/main" val="1628900334"/>
      </p:ext>
    </p:extLst>
  </p:cSld>
  <p:clrMapOvr>
    <a:masterClrMapping/>
  </p:clrMapOvr>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AutoShape 2"/>
          <p:cNvSpPr>
            <a:spLocks noGrp="1" noChangeArrowheads="1"/>
          </p:cNvSpPr>
          <p:nvPr>
            <p:ph type="title"/>
          </p:nvPr>
        </p:nvSpPr>
        <p:spPr/>
        <p:txBody>
          <a:bodyPr/>
          <a:lstStyle/>
          <a:p>
            <a:pPr eaLnBrk="1" hangingPunct="1"/>
            <a:r>
              <a:rPr lang="en-GB" altLang="en-US" smtClean="0"/>
              <a:t>References </a:t>
            </a:r>
            <a:endParaRPr lang="en-US" altLang="en-US" smtClean="0"/>
          </a:p>
        </p:txBody>
      </p:sp>
      <p:sp>
        <p:nvSpPr>
          <p:cNvPr id="23555" name="Rectangle 3"/>
          <p:cNvSpPr>
            <a:spLocks noGrp="1" noChangeArrowheads="1"/>
          </p:cNvSpPr>
          <p:nvPr>
            <p:ph type="body" idx="1"/>
          </p:nvPr>
        </p:nvSpPr>
        <p:spPr/>
        <p:txBody>
          <a:bodyPr/>
          <a:lstStyle/>
          <a:p>
            <a:pPr eaLnBrk="1" hangingPunct="1"/>
            <a:r>
              <a:rPr lang="en-GB" altLang="en-US" sz="2400" smtClean="0"/>
              <a:t>Damasio, A.R. (1988). Concluding remarks: Neuroscience and cognitive science in the study. In F. Plum (ed.), </a:t>
            </a:r>
            <a:r>
              <a:rPr lang="en-GB" altLang="en-US" sz="2400" i="1" smtClean="0"/>
              <a:t>Language communication, and the brain </a:t>
            </a:r>
            <a:r>
              <a:rPr lang="en-GB" altLang="en-US" sz="2400" smtClean="0"/>
              <a:t>(pp. 275-282). New York: Raven Press. </a:t>
            </a:r>
          </a:p>
          <a:p>
            <a:pPr eaLnBrk="1" hangingPunct="1"/>
            <a:r>
              <a:rPr lang="en-GB" altLang="en-US" sz="2400" smtClean="0"/>
              <a:t>Dehaene-Lambertz, G., Hertz-Pannier, P., &amp; Dubois, J. (2006). Nature and nurture in language acquisition: Anatomical and functional brain-imaging studies in infants. </a:t>
            </a:r>
            <a:r>
              <a:rPr lang="en-GB" altLang="en-US" sz="2400" i="1" smtClean="0"/>
              <a:t>Trends in Neurosciences</a:t>
            </a:r>
            <a:r>
              <a:rPr lang="en-GB" altLang="en-US" sz="2400" b="1" smtClean="0"/>
              <a:t>, </a:t>
            </a:r>
            <a:r>
              <a:rPr lang="en-GB" altLang="en-US" sz="2400" smtClean="0"/>
              <a:t>29.</a:t>
            </a:r>
            <a:r>
              <a:rPr lang="en-GB" altLang="en-US" sz="2400" b="1" smtClean="0"/>
              <a:t> </a:t>
            </a:r>
            <a:endParaRPr lang="en-US" altLang="en-US" sz="2400" smtClean="0"/>
          </a:p>
        </p:txBody>
      </p:sp>
    </p:spTree>
    <p:extLst>
      <p:ext uri="{BB962C8B-B14F-4D97-AF65-F5344CB8AC3E}">
        <p14:creationId xmlns:p14="http://schemas.microsoft.com/office/powerpoint/2010/main" val="50167972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AutoShape 2"/>
          <p:cNvSpPr>
            <a:spLocks noGrp="1" noChangeArrowheads="1"/>
          </p:cNvSpPr>
          <p:nvPr>
            <p:ph type="title"/>
          </p:nvPr>
        </p:nvSpPr>
        <p:spPr/>
        <p:txBody>
          <a:bodyPr/>
          <a:lstStyle/>
          <a:p>
            <a:pPr eaLnBrk="1" hangingPunct="1"/>
            <a:r>
              <a:rPr lang="en-GB" altLang="en-US" smtClean="0"/>
              <a:t>References</a:t>
            </a:r>
          </a:p>
        </p:txBody>
      </p:sp>
      <p:sp>
        <p:nvSpPr>
          <p:cNvPr id="24579" name="Rectangle 3"/>
          <p:cNvSpPr>
            <a:spLocks noGrp="1" noChangeArrowheads="1"/>
          </p:cNvSpPr>
          <p:nvPr>
            <p:ph type="body" idx="1"/>
          </p:nvPr>
        </p:nvSpPr>
        <p:spPr>
          <a:xfrm>
            <a:off x="107504" y="1981200"/>
            <a:ext cx="8919021" cy="4114800"/>
          </a:xfrm>
        </p:spPr>
        <p:txBody>
          <a:bodyPr/>
          <a:lstStyle/>
          <a:p>
            <a:pPr eaLnBrk="1" hangingPunct="1">
              <a:lnSpc>
                <a:spcPct val="80000"/>
              </a:lnSpc>
            </a:pPr>
            <a:r>
              <a:rPr lang="en-GB" altLang="en-US" sz="2400" dirty="0" smtClean="0"/>
              <a:t>Farrar, M.J.(1992). Negative evidence and grammatical morpheme acquisition. </a:t>
            </a:r>
            <a:r>
              <a:rPr lang="en-GB" altLang="en-US" sz="2400" i="1" dirty="0" smtClean="0"/>
              <a:t>Developmental Psychology, 28, </a:t>
            </a:r>
            <a:r>
              <a:rPr lang="en-GB" altLang="en-US" sz="2400" dirty="0" smtClean="0"/>
              <a:t>90-98.</a:t>
            </a:r>
          </a:p>
          <a:p>
            <a:pPr eaLnBrk="1" hangingPunct="1">
              <a:lnSpc>
                <a:spcPct val="80000"/>
              </a:lnSpc>
            </a:pPr>
            <a:r>
              <a:rPr lang="en-GB" altLang="en-US" sz="2400" dirty="0" err="1" smtClean="0"/>
              <a:t>Fenson</a:t>
            </a:r>
            <a:r>
              <a:rPr lang="en-GB" altLang="en-US" sz="2400" dirty="0" smtClean="0"/>
              <a:t>, L.; Dale, P.S.; </a:t>
            </a:r>
            <a:r>
              <a:rPr lang="en-GB" altLang="en-US" sz="2400" dirty="0" err="1" smtClean="0"/>
              <a:t>Reznick</a:t>
            </a:r>
            <a:r>
              <a:rPr lang="en-GB" altLang="en-US" sz="2400" dirty="0" smtClean="0"/>
              <a:t>, J.S.; Bates, E.; </a:t>
            </a:r>
            <a:r>
              <a:rPr lang="en-GB" altLang="en-US" sz="2400" dirty="0" err="1" smtClean="0"/>
              <a:t>Thal</a:t>
            </a:r>
            <a:r>
              <a:rPr lang="en-GB" altLang="en-US" sz="2400" dirty="0" smtClean="0"/>
              <a:t>, D.J. &amp; </a:t>
            </a:r>
            <a:r>
              <a:rPr lang="en-GB" altLang="en-US" sz="2400" dirty="0" err="1" smtClean="0"/>
              <a:t>Pethick</a:t>
            </a:r>
            <a:r>
              <a:rPr lang="en-GB" altLang="en-US" sz="2400" dirty="0" smtClean="0"/>
              <a:t>, S.J. (1994). Variability in early communicative development. </a:t>
            </a:r>
            <a:r>
              <a:rPr lang="en-GB" altLang="en-US" sz="2400" i="1" dirty="0" smtClean="0"/>
              <a:t>Monographs of the Society for Research in Child Development, </a:t>
            </a:r>
            <a:r>
              <a:rPr lang="en-GB" altLang="en-US" sz="2400" dirty="0" smtClean="0"/>
              <a:t>59, (5, Serial No.242).</a:t>
            </a:r>
          </a:p>
          <a:p>
            <a:pPr eaLnBrk="1" hangingPunct="1">
              <a:lnSpc>
                <a:spcPct val="80000"/>
              </a:lnSpc>
            </a:pPr>
            <a:r>
              <a:rPr lang="en-GB" altLang="en-US" sz="2400" dirty="0" err="1" smtClean="0"/>
              <a:t>Fodor</a:t>
            </a:r>
            <a:r>
              <a:rPr lang="en-GB" altLang="en-US" sz="2400" dirty="0" smtClean="0"/>
              <a:t>, J. (1983) </a:t>
            </a:r>
            <a:r>
              <a:rPr lang="en-GB" altLang="en-US" sz="2400" i="1" dirty="0" smtClean="0"/>
              <a:t>The Modularity of Mind. </a:t>
            </a:r>
            <a:r>
              <a:rPr lang="en-GB" altLang="en-US" sz="2400" dirty="0" smtClean="0"/>
              <a:t>Cambridge MA:MIT Press</a:t>
            </a:r>
          </a:p>
          <a:p>
            <a:pPr eaLnBrk="1" hangingPunct="1">
              <a:lnSpc>
                <a:spcPct val="80000"/>
              </a:lnSpc>
            </a:pPr>
            <a:r>
              <a:rPr lang="en-GB" altLang="en-US" sz="2400" dirty="0" err="1" smtClean="0"/>
              <a:t>Gleitman</a:t>
            </a:r>
            <a:r>
              <a:rPr lang="en-GB" altLang="en-US" sz="2400" dirty="0" smtClean="0"/>
              <a:t>, H. (1995). </a:t>
            </a:r>
            <a:r>
              <a:rPr lang="en-GB" altLang="en-US" sz="2400" i="1" dirty="0" smtClean="0"/>
              <a:t>Psychology, (</a:t>
            </a:r>
            <a:r>
              <a:rPr lang="en-GB" altLang="en-US" sz="2400" dirty="0" smtClean="0"/>
              <a:t>4</a:t>
            </a:r>
            <a:r>
              <a:rPr lang="en-GB" altLang="en-US" sz="2400" baseline="30000" dirty="0" smtClean="0"/>
              <a:t>th</a:t>
            </a:r>
            <a:r>
              <a:rPr lang="en-GB" altLang="en-US" sz="2400" dirty="0" smtClean="0"/>
              <a:t> Ed.), New York : Norton</a:t>
            </a:r>
          </a:p>
          <a:p>
            <a:pPr eaLnBrk="1" hangingPunct="1">
              <a:lnSpc>
                <a:spcPct val="80000"/>
              </a:lnSpc>
            </a:pPr>
            <a:r>
              <a:rPr lang="en-GB" altLang="en-US" sz="2400" dirty="0" smtClean="0"/>
              <a:t>Gardner, H. (1980) Cognition comes of age. In M. </a:t>
            </a:r>
            <a:r>
              <a:rPr lang="en-GB" altLang="en-US" sz="2400" dirty="0" err="1" smtClean="0"/>
              <a:t>Piattelli-Palmarini</a:t>
            </a:r>
            <a:r>
              <a:rPr lang="en-GB" altLang="en-US" sz="2400" dirty="0" smtClean="0"/>
              <a:t> (Ed.), </a:t>
            </a:r>
            <a:r>
              <a:rPr lang="en-GB" altLang="en-US" sz="2400" i="1" dirty="0" smtClean="0"/>
              <a:t>Language and Learning: The debate between Jean Piaget and Noam Chomsky </a:t>
            </a:r>
            <a:r>
              <a:rPr lang="en-GB" altLang="en-US" sz="2400" dirty="0" smtClean="0"/>
              <a:t>(pp. xix-xxxvi). Cambridge, MA: Harvard University Press. </a:t>
            </a:r>
          </a:p>
        </p:txBody>
      </p:sp>
    </p:spTree>
    <p:extLst>
      <p:ext uri="{BB962C8B-B14F-4D97-AF65-F5344CB8AC3E}">
        <p14:creationId xmlns:p14="http://schemas.microsoft.com/office/powerpoint/2010/main" val="3256766582"/>
      </p:ext>
    </p:extLst>
  </p:cSld>
  <p:clrMapOvr>
    <a:masterClrMapping/>
  </p:clrMapOv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AutoShape 2"/>
          <p:cNvSpPr>
            <a:spLocks noGrp="1" noChangeArrowheads="1"/>
          </p:cNvSpPr>
          <p:nvPr>
            <p:ph type="title"/>
          </p:nvPr>
        </p:nvSpPr>
        <p:spPr/>
        <p:txBody>
          <a:bodyPr/>
          <a:lstStyle/>
          <a:p>
            <a:pPr eaLnBrk="1" hangingPunct="1"/>
            <a:r>
              <a:rPr lang="en-GB" altLang="en-US" smtClean="0"/>
              <a:t>References</a:t>
            </a:r>
          </a:p>
        </p:txBody>
      </p:sp>
      <p:sp>
        <p:nvSpPr>
          <p:cNvPr id="25603" name="Rectangle 3"/>
          <p:cNvSpPr>
            <a:spLocks noGrp="1" noChangeArrowheads="1"/>
          </p:cNvSpPr>
          <p:nvPr>
            <p:ph type="body" idx="1"/>
          </p:nvPr>
        </p:nvSpPr>
        <p:spPr>
          <a:xfrm>
            <a:off x="395536" y="1981200"/>
            <a:ext cx="8630989" cy="4114800"/>
          </a:xfrm>
        </p:spPr>
        <p:txBody>
          <a:bodyPr/>
          <a:lstStyle/>
          <a:p>
            <a:pPr eaLnBrk="1" hangingPunct="1">
              <a:lnSpc>
                <a:spcPct val="90000"/>
              </a:lnSpc>
            </a:pPr>
            <a:r>
              <a:rPr lang="en-GB" altLang="en-US" sz="2400" dirty="0" err="1" smtClean="0"/>
              <a:t>Gleitman</a:t>
            </a:r>
            <a:r>
              <a:rPr lang="en-GB" altLang="en-US" sz="2400" dirty="0" smtClean="0"/>
              <a:t>, L. (1990). The structural sources of verb meanings. </a:t>
            </a:r>
            <a:r>
              <a:rPr lang="en-GB" altLang="en-US" sz="2400" i="1" dirty="0" smtClean="0"/>
              <a:t>Language Acquisition, 1, </a:t>
            </a:r>
            <a:r>
              <a:rPr lang="en-GB" altLang="en-US" sz="2400" dirty="0" smtClean="0"/>
              <a:t>3-55</a:t>
            </a:r>
          </a:p>
          <a:p>
            <a:pPr eaLnBrk="1" hangingPunct="1">
              <a:lnSpc>
                <a:spcPct val="90000"/>
              </a:lnSpc>
            </a:pPr>
            <a:r>
              <a:rPr lang="en-GB" altLang="en-US" sz="2400" dirty="0" err="1" smtClean="0"/>
              <a:t>Goldin</a:t>
            </a:r>
            <a:r>
              <a:rPr lang="en-GB" altLang="en-US" sz="2400" dirty="0" smtClean="0"/>
              <a:t>- Meadow, S., &amp; Feldman, H. (1979) The development of language-like-communication without a language model. </a:t>
            </a:r>
            <a:r>
              <a:rPr lang="en-GB" altLang="en-US" sz="2400" i="1" dirty="0" smtClean="0"/>
              <a:t>Science, 197, </a:t>
            </a:r>
            <a:r>
              <a:rPr lang="en-GB" altLang="en-US" sz="2400" dirty="0" smtClean="0"/>
              <a:t>401-403</a:t>
            </a:r>
          </a:p>
          <a:p>
            <a:pPr eaLnBrk="1" hangingPunct="1">
              <a:lnSpc>
                <a:spcPct val="90000"/>
              </a:lnSpc>
            </a:pPr>
            <a:r>
              <a:rPr lang="en-GB" altLang="en-US" sz="2400" dirty="0" err="1" smtClean="0"/>
              <a:t>Goodglass</a:t>
            </a:r>
            <a:r>
              <a:rPr lang="en-GB" altLang="en-US" sz="2400" dirty="0" smtClean="0"/>
              <a:t>, H. (1979). Effect of aphasia on the retrieval of lexicon and syntax. In C.J. Fillmore, </a:t>
            </a:r>
            <a:r>
              <a:rPr lang="en-GB" altLang="en-US" sz="2400" dirty="0" err="1" smtClean="0"/>
              <a:t>D.Kempler</a:t>
            </a:r>
            <a:r>
              <a:rPr lang="en-GB" altLang="en-US" sz="2400" dirty="0" smtClean="0"/>
              <a:t>, &amp; W.S.Y. Wang (eds.), </a:t>
            </a:r>
            <a:r>
              <a:rPr lang="en-GB" altLang="en-US" sz="2400" i="1" dirty="0" smtClean="0"/>
              <a:t>Individual differences in language ability and language </a:t>
            </a:r>
            <a:r>
              <a:rPr lang="en-GB" altLang="en-US" sz="2400" i="1" dirty="0" err="1" smtClean="0"/>
              <a:t>behavior</a:t>
            </a:r>
            <a:r>
              <a:rPr lang="en-GB" altLang="en-US" sz="2400" i="1" dirty="0" smtClean="0"/>
              <a:t> </a:t>
            </a:r>
            <a:r>
              <a:rPr lang="en-GB" altLang="en-US" sz="2400" dirty="0" smtClean="0"/>
              <a:t>(pp. 253-260).  New York: Academic Press.</a:t>
            </a:r>
          </a:p>
          <a:p>
            <a:pPr eaLnBrk="1" hangingPunct="1">
              <a:lnSpc>
                <a:spcPct val="90000"/>
              </a:lnSpc>
            </a:pPr>
            <a:r>
              <a:rPr lang="en-GB" altLang="en-US" sz="2400" dirty="0" err="1" smtClean="0"/>
              <a:t>Goodglass</a:t>
            </a:r>
            <a:r>
              <a:rPr lang="en-GB" altLang="en-US" sz="2400" dirty="0" smtClean="0"/>
              <a:t>, H. (1993). </a:t>
            </a:r>
            <a:r>
              <a:rPr lang="en-GB" altLang="en-US" sz="2400" i="1" dirty="0" smtClean="0"/>
              <a:t>Understanding aphasia. </a:t>
            </a:r>
            <a:r>
              <a:rPr lang="en-GB" altLang="en-US" sz="2400" dirty="0" smtClean="0"/>
              <a:t>New York: Academic Press   </a:t>
            </a:r>
          </a:p>
        </p:txBody>
      </p:sp>
    </p:spTree>
    <p:extLst>
      <p:ext uri="{BB962C8B-B14F-4D97-AF65-F5344CB8AC3E}">
        <p14:creationId xmlns:p14="http://schemas.microsoft.com/office/powerpoint/2010/main" val="115202400"/>
      </p:ext>
    </p:extLst>
  </p:cSld>
  <p:clrMapOvr>
    <a:masterClrMapping/>
  </p:clrMapOvr>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AutoShape 2"/>
          <p:cNvSpPr>
            <a:spLocks noGrp="1" noChangeArrowheads="1"/>
          </p:cNvSpPr>
          <p:nvPr>
            <p:ph type="title"/>
          </p:nvPr>
        </p:nvSpPr>
        <p:spPr/>
        <p:txBody>
          <a:bodyPr/>
          <a:lstStyle/>
          <a:p>
            <a:pPr eaLnBrk="1" hangingPunct="1"/>
            <a:r>
              <a:rPr lang="en-GB" altLang="en-US" smtClean="0"/>
              <a:t>References</a:t>
            </a:r>
            <a:endParaRPr lang="en-US" altLang="en-US" smtClean="0"/>
          </a:p>
        </p:txBody>
      </p:sp>
      <p:sp>
        <p:nvSpPr>
          <p:cNvPr id="26627" name="Rectangle 3"/>
          <p:cNvSpPr>
            <a:spLocks noGrp="1" noChangeArrowheads="1"/>
          </p:cNvSpPr>
          <p:nvPr>
            <p:ph type="body" idx="1"/>
          </p:nvPr>
        </p:nvSpPr>
        <p:spPr>
          <a:xfrm>
            <a:off x="251520" y="1981200"/>
            <a:ext cx="8775005" cy="4114800"/>
          </a:xfrm>
        </p:spPr>
        <p:txBody>
          <a:bodyPr/>
          <a:lstStyle/>
          <a:p>
            <a:pPr eaLnBrk="1" hangingPunct="1">
              <a:lnSpc>
                <a:spcPct val="90000"/>
              </a:lnSpc>
            </a:pPr>
            <a:r>
              <a:rPr lang="en-GB" altLang="en-US" sz="2400" dirty="0" smtClean="0"/>
              <a:t>Hirsh-</a:t>
            </a:r>
            <a:r>
              <a:rPr lang="en-GB" altLang="en-US" sz="2400" dirty="0" err="1" smtClean="0"/>
              <a:t>Pasek</a:t>
            </a:r>
            <a:r>
              <a:rPr lang="en-GB" altLang="en-US" sz="2400" dirty="0" smtClean="0"/>
              <a:t>, K., </a:t>
            </a:r>
            <a:r>
              <a:rPr lang="en-GB" altLang="en-US" sz="2400" dirty="0" err="1" smtClean="0"/>
              <a:t>Trieman</a:t>
            </a:r>
            <a:r>
              <a:rPr lang="en-GB" altLang="en-US" sz="2400" dirty="0" smtClean="0"/>
              <a:t>, R., &amp; </a:t>
            </a:r>
            <a:r>
              <a:rPr lang="en-GB" altLang="en-US" sz="2400" dirty="0" err="1" smtClean="0"/>
              <a:t>Schneiderman</a:t>
            </a:r>
            <a:r>
              <a:rPr lang="en-GB" altLang="en-US" sz="2400" dirty="0" smtClean="0"/>
              <a:t>, M. (1984). Brown and Hanlon revisited: Mothers’ sensitivity to ungrammatical forms. </a:t>
            </a:r>
            <a:r>
              <a:rPr lang="en-GB" altLang="en-US" sz="2400" i="1" dirty="0" smtClean="0"/>
              <a:t>Journal of Child Language, 11, </a:t>
            </a:r>
            <a:r>
              <a:rPr lang="en-GB" altLang="en-US" sz="2400" dirty="0" smtClean="0"/>
              <a:t>81-88.</a:t>
            </a:r>
          </a:p>
          <a:p>
            <a:pPr eaLnBrk="1" hangingPunct="1">
              <a:lnSpc>
                <a:spcPct val="90000"/>
              </a:lnSpc>
            </a:pPr>
            <a:r>
              <a:rPr lang="en-GB" altLang="en-US" sz="2400" dirty="0" smtClean="0"/>
              <a:t>Kimura, D. (1967). Functional </a:t>
            </a:r>
            <a:r>
              <a:rPr lang="en-GB" altLang="en-US" sz="2400" dirty="0" err="1" smtClean="0"/>
              <a:t>assymetry</a:t>
            </a:r>
            <a:r>
              <a:rPr lang="en-GB" altLang="en-US" sz="2400" dirty="0" smtClean="0"/>
              <a:t> of the brain in dichotic listening. </a:t>
            </a:r>
            <a:r>
              <a:rPr lang="en-GB" altLang="en-US" sz="2400" i="1" dirty="0" smtClean="0"/>
              <a:t>Cortex, 3, </a:t>
            </a:r>
            <a:r>
              <a:rPr lang="en-GB" altLang="en-US" sz="2400" dirty="0" smtClean="0"/>
              <a:t>163-178.</a:t>
            </a:r>
          </a:p>
          <a:p>
            <a:pPr eaLnBrk="1" hangingPunct="1">
              <a:lnSpc>
                <a:spcPct val="90000"/>
              </a:lnSpc>
            </a:pPr>
            <a:r>
              <a:rPr lang="en-GB" altLang="en-US" sz="2400" dirty="0" smtClean="0"/>
              <a:t>Locke, J. (1690). </a:t>
            </a:r>
            <a:r>
              <a:rPr lang="en-GB" altLang="en-US" sz="2400" i="1" dirty="0" smtClean="0"/>
              <a:t>An essay concerning human understanding. </a:t>
            </a:r>
            <a:r>
              <a:rPr lang="en-GB" altLang="en-US" sz="2400" dirty="0" smtClean="0"/>
              <a:t>Cleveland, OH: Meridian Books.</a:t>
            </a:r>
          </a:p>
          <a:p>
            <a:pPr eaLnBrk="1" hangingPunct="1">
              <a:lnSpc>
                <a:spcPct val="90000"/>
              </a:lnSpc>
            </a:pPr>
            <a:r>
              <a:rPr lang="en-GB" altLang="en-US" sz="2400" dirty="0" smtClean="0"/>
              <a:t>Marcus, G. (1996) Why do children say </a:t>
            </a:r>
            <a:r>
              <a:rPr lang="en-GB" altLang="en-US" sz="2400" dirty="0" err="1" smtClean="0"/>
              <a:t>breaked</a:t>
            </a:r>
            <a:r>
              <a:rPr lang="en-GB" altLang="en-US" sz="2400" dirty="0" smtClean="0"/>
              <a:t>? </a:t>
            </a:r>
            <a:r>
              <a:rPr lang="en-GB" altLang="en-US" sz="2400" i="1" dirty="0" smtClean="0"/>
              <a:t>Current Directions in Psychological Science, 5, </a:t>
            </a:r>
            <a:r>
              <a:rPr lang="en-GB" altLang="en-US" sz="2400" dirty="0" smtClean="0"/>
              <a:t>81-85.</a:t>
            </a:r>
          </a:p>
          <a:p>
            <a:pPr eaLnBrk="1" hangingPunct="1">
              <a:lnSpc>
                <a:spcPct val="90000"/>
              </a:lnSpc>
            </a:pPr>
            <a:r>
              <a:rPr lang="en-GB" altLang="en-US" sz="2400" dirty="0" smtClean="0"/>
              <a:t>Marcus, G., Pinker, S., Ullman, M., </a:t>
            </a:r>
            <a:r>
              <a:rPr lang="en-GB" altLang="en-US" sz="2400" dirty="0" err="1" smtClean="0"/>
              <a:t>Holander</a:t>
            </a:r>
            <a:r>
              <a:rPr lang="en-GB" altLang="en-US" sz="2400" dirty="0" smtClean="0"/>
              <a:t>, M., Rosen, T., &amp; Xu, F. (1992). </a:t>
            </a:r>
            <a:r>
              <a:rPr lang="en-GB" altLang="en-US" sz="2400" dirty="0" err="1" smtClean="0"/>
              <a:t>Overregularization</a:t>
            </a:r>
            <a:r>
              <a:rPr lang="en-GB" altLang="en-US" sz="2400" dirty="0" smtClean="0"/>
              <a:t> in language acquisition</a:t>
            </a:r>
          </a:p>
          <a:p>
            <a:pPr eaLnBrk="1" hangingPunct="1">
              <a:lnSpc>
                <a:spcPct val="90000"/>
              </a:lnSpc>
            </a:pPr>
            <a:endParaRPr lang="en-US" altLang="en-US" sz="2400" dirty="0" smtClean="0"/>
          </a:p>
        </p:txBody>
      </p:sp>
    </p:spTree>
    <p:extLst>
      <p:ext uri="{BB962C8B-B14F-4D97-AF65-F5344CB8AC3E}">
        <p14:creationId xmlns:p14="http://schemas.microsoft.com/office/powerpoint/2010/main" val="96788131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AutoShape 2"/>
          <p:cNvSpPr>
            <a:spLocks noGrp="1" noChangeArrowheads="1"/>
          </p:cNvSpPr>
          <p:nvPr>
            <p:ph type="title"/>
          </p:nvPr>
        </p:nvSpPr>
        <p:spPr/>
        <p:txBody>
          <a:bodyPr/>
          <a:lstStyle/>
          <a:p>
            <a:pPr eaLnBrk="1" hangingPunct="1"/>
            <a:r>
              <a:rPr lang="en-GB" altLang="en-US" smtClean="0"/>
              <a:t>References</a:t>
            </a:r>
          </a:p>
        </p:txBody>
      </p:sp>
      <p:sp>
        <p:nvSpPr>
          <p:cNvPr id="27651" name="Rectangle 3"/>
          <p:cNvSpPr>
            <a:spLocks noGrp="1" noChangeArrowheads="1"/>
          </p:cNvSpPr>
          <p:nvPr>
            <p:ph type="body" idx="1"/>
          </p:nvPr>
        </p:nvSpPr>
        <p:spPr>
          <a:xfrm>
            <a:off x="251520" y="1981200"/>
            <a:ext cx="8775005" cy="4114800"/>
          </a:xfrm>
        </p:spPr>
        <p:txBody>
          <a:bodyPr/>
          <a:lstStyle/>
          <a:p>
            <a:pPr eaLnBrk="1" hangingPunct="1">
              <a:lnSpc>
                <a:spcPct val="80000"/>
              </a:lnSpc>
            </a:pPr>
            <a:r>
              <a:rPr lang="en-GB" altLang="en-US" sz="2400" dirty="0" err="1" smtClean="0"/>
              <a:t>Molfese</a:t>
            </a:r>
            <a:r>
              <a:rPr lang="en-GB" altLang="en-US" sz="2400" dirty="0" smtClean="0"/>
              <a:t>, D.L., Freeman, R.B., &amp; Palermo, D.S. (1975)</a:t>
            </a:r>
            <a:r>
              <a:rPr lang="en-GB" altLang="en-US" sz="2400" i="1" dirty="0" smtClean="0"/>
              <a:t>. </a:t>
            </a:r>
            <a:r>
              <a:rPr lang="en-GB" altLang="en-US" sz="2400" dirty="0" smtClean="0"/>
              <a:t>The ontogeny of brain lateralization for speech and non-speech stimuli. </a:t>
            </a:r>
            <a:r>
              <a:rPr lang="en-GB" altLang="en-US" sz="2400" i="1" dirty="0" smtClean="0"/>
              <a:t>Brain and Language, 2, </a:t>
            </a:r>
            <a:r>
              <a:rPr lang="en-GB" altLang="en-US" sz="2400" dirty="0" smtClean="0"/>
              <a:t>356-368. </a:t>
            </a:r>
          </a:p>
          <a:p>
            <a:pPr eaLnBrk="1" hangingPunct="1">
              <a:lnSpc>
                <a:spcPct val="80000"/>
              </a:lnSpc>
            </a:pPr>
            <a:r>
              <a:rPr lang="en-GB" altLang="en-US" sz="2400" dirty="0" err="1" smtClean="0"/>
              <a:t>Masur</a:t>
            </a:r>
            <a:r>
              <a:rPr lang="en-GB" altLang="en-US" sz="2400" dirty="0" smtClean="0"/>
              <a:t>, E.E. (1995). Infants’ early verbal imitation and their later lexical development. </a:t>
            </a:r>
            <a:r>
              <a:rPr lang="en-GB" altLang="en-US" sz="2400" i="1" dirty="0" smtClean="0"/>
              <a:t>Merrill Palmer Quarterly, 41, </a:t>
            </a:r>
            <a:r>
              <a:rPr lang="en-GB" altLang="en-US" sz="2400" dirty="0" smtClean="0"/>
              <a:t>286-306.</a:t>
            </a:r>
          </a:p>
          <a:p>
            <a:pPr eaLnBrk="1" hangingPunct="1">
              <a:lnSpc>
                <a:spcPct val="80000"/>
              </a:lnSpc>
            </a:pPr>
            <a:r>
              <a:rPr lang="en-GB" altLang="en-US" sz="2400" dirty="0" smtClean="0"/>
              <a:t>Morgan, J.L., </a:t>
            </a:r>
            <a:r>
              <a:rPr lang="en-GB" altLang="en-US" sz="2400" dirty="0" err="1" smtClean="0"/>
              <a:t>Bonamo</a:t>
            </a:r>
            <a:r>
              <a:rPr lang="en-GB" altLang="en-US" sz="2400" dirty="0" smtClean="0"/>
              <a:t>, K.M., &amp; Travis, L.L. (1995).Negative evidence on negative evidence. </a:t>
            </a:r>
            <a:r>
              <a:rPr lang="en-GB" altLang="en-US" sz="2400" i="1" dirty="0" smtClean="0"/>
              <a:t>Developmental Psychology, 31, </a:t>
            </a:r>
            <a:r>
              <a:rPr lang="en-GB" altLang="en-US" sz="2400" dirty="0" smtClean="0"/>
              <a:t>180-197.</a:t>
            </a:r>
          </a:p>
          <a:p>
            <a:pPr eaLnBrk="1" hangingPunct="1">
              <a:lnSpc>
                <a:spcPct val="80000"/>
              </a:lnSpc>
            </a:pPr>
            <a:r>
              <a:rPr lang="en-GB" altLang="en-US" sz="2400" dirty="0" smtClean="0"/>
              <a:t>Nelson, K. (1977) Facilitating children’s syntax acquisition. </a:t>
            </a:r>
            <a:r>
              <a:rPr lang="en-GB" altLang="en-US" sz="2400" i="1" dirty="0" smtClean="0"/>
              <a:t>Developmental Psychology, 13, </a:t>
            </a:r>
            <a:r>
              <a:rPr lang="en-GB" altLang="en-US" sz="2400" dirty="0" smtClean="0"/>
              <a:t>101-107.</a:t>
            </a:r>
            <a:r>
              <a:rPr lang="en-GB" altLang="en-US" sz="2400" i="1" dirty="0" smtClean="0"/>
              <a:t> </a:t>
            </a:r>
            <a:endParaRPr lang="en-GB" altLang="en-US" sz="2400" dirty="0" smtClean="0"/>
          </a:p>
          <a:p>
            <a:pPr eaLnBrk="1" hangingPunct="1">
              <a:lnSpc>
                <a:spcPct val="80000"/>
              </a:lnSpc>
            </a:pPr>
            <a:r>
              <a:rPr lang="en-GB" altLang="en-US" sz="2400" dirty="0" err="1" smtClean="0"/>
              <a:t>Pegg</a:t>
            </a:r>
            <a:r>
              <a:rPr lang="en-GB" altLang="en-US" sz="2400" dirty="0" smtClean="0"/>
              <a:t>, J.E., </a:t>
            </a:r>
            <a:r>
              <a:rPr lang="en-GB" altLang="en-US" sz="2400" dirty="0" err="1" smtClean="0"/>
              <a:t>Werker</a:t>
            </a:r>
            <a:r>
              <a:rPr lang="en-GB" altLang="en-US" sz="2400" dirty="0" smtClean="0"/>
              <a:t>, J.F., &amp; McLeod, P.J. (1992). Preference for infant-directed over adult-directed speech. Evidence from 7-week-old infants. </a:t>
            </a:r>
            <a:r>
              <a:rPr lang="en-GB" altLang="en-US" sz="2400" i="1" dirty="0" smtClean="0"/>
              <a:t>Infant </a:t>
            </a:r>
            <a:r>
              <a:rPr lang="en-GB" altLang="en-US" sz="2400" i="1" dirty="0" err="1" smtClean="0"/>
              <a:t>Behavior</a:t>
            </a:r>
            <a:r>
              <a:rPr lang="en-GB" altLang="en-US" sz="2400" i="1" dirty="0" smtClean="0"/>
              <a:t> and Development, 15, </a:t>
            </a:r>
            <a:r>
              <a:rPr lang="en-GB" altLang="en-US" sz="2400" dirty="0" smtClean="0"/>
              <a:t>325-345.</a:t>
            </a:r>
            <a:r>
              <a:rPr lang="en-GB" altLang="en-US" sz="2400" i="1" dirty="0" smtClean="0"/>
              <a:t> </a:t>
            </a:r>
          </a:p>
        </p:txBody>
      </p:sp>
    </p:spTree>
    <p:extLst>
      <p:ext uri="{BB962C8B-B14F-4D97-AF65-F5344CB8AC3E}">
        <p14:creationId xmlns:p14="http://schemas.microsoft.com/office/powerpoint/2010/main" val="2234169004"/>
      </p:ext>
    </p:extLst>
  </p:cSld>
  <p:clrMapOvr>
    <a:masterClrMapping/>
  </p:clrMapOvr>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AutoShape 2"/>
          <p:cNvSpPr>
            <a:spLocks noGrp="1" noChangeArrowheads="1"/>
          </p:cNvSpPr>
          <p:nvPr>
            <p:ph type="title"/>
          </p:nvPr>
        </p:nvSpPr>
        <p:spPr/>
        <p:txBody>
          <a:bodyPr/>
          <a:lstStyle/>
          <a:p>
            <a:pPr eaLnBrk="1" hangingPunct="1"/>
            <a:r>
              <a:rPr lang="en-GB" altLang="en-US" smtClean="0"/>
              <a:t>References</a:t>
            </a:r>
          </a:p>
        </p:txBody>
      </p:sp>
      <p:sp>
        <p:nvSpPr>
          <p:cNvPr id="28675" name="Rectangle 3"/>
          <p:cNvSpPr>
            <a:spLocks noGrp="1" noChangeArrowheads="1"/>
          </p:cNvSpPr>
          <p:nvPr>
            <p:ph type="body" idx="1"/>
          </p:nvPr>
        </p:nvSpPr>
        <p:spPr>
          <a:xfrm>
            <a:off x="251520" y="1981200"/>
            <a:ext cx="8775005" cy="4114800"/>
          </a:xfrm>
        </p:spPr>
        <p:txBody>
          <a:bodyPr/>
          <a:lstStyle/>
          <a:p>
            <a:pPr eaLnBrk="1" hangingPunct="1">
              <a:lnSpc>
                <a:spcPct val="80000"/>
              </a:lnSpc>
            </a:pPr>
            <a:r>
              <a:rPr lang="en-GB" altLang="en-US" sz="2400" dirty="0" smtClean="0"/>
              <a:t>Pinker, S. (1984). </a:t>
            </a:r>
            <a:r>
              <a:rPr lang="en-GB" altLang="en-US" sz="2400" i="1" dirty="0" smtClean="0"/>
              <a:t>Language Learnability and Language Development. </a:t>
            </a:r>
            <a:r>
              <a:rPr lang="en-GB" altLang="en-US" sz="2400" dirty="0" smtClean="0"/>
              <a:t>Cambridge MA: Harvard University Press </a:t>
            </a:r>
          </a:p>
          <a:p>
            <a:pPr eaLnBrk="1" hangingPunct="1">
              <a:lnSpc>
                <a:spcPct val="80000"/>
              </a:lnSpc>
            </a:pPr>
            <a:r>
              <a:rPr lang="en-GB" altLang="en-US" sz="2400" dirty="0" smtClean="0"/>
              <a:t>Pinker, S. (1994) </a:t>
            </a:r>
            <a:r>
              <a:rPr lang="en-GB" altLang="en-US" sz="2400" i="1" dirty="0" smtClean="0"/>
              <a:t>The Language Instinct: the new science of language and mind. </a:t>
            </a:r>
            <a:r>
              <a:rPr lang="en-GB" altLang="en-US" sz="2400" dirty="0" smtClean="0"/>
              <a:t>London: Penguin</a:t>
            </a:r>
          </a:p>
          <a:p>
            <a:pPr eaLnBrk="1" hangingPunct="1">
              <a:lnSpc>
                <a:spcPct val="80000"/>
              </a:lnSpc>
            </a:pPr>
            <a:r>
              <a:rPr lang="en-GB" altLang="en-US" sz="2400" dirty="0" err="1" smtClean="0"/>
              <a:t>Pye</a:t>
            </a:r>
            <a:r>
              <a:rPr lang="en-GB" altLang="en-US" sz="2400" dirty="0" smtClean="0"/>
              <a:t>, C. (1986) Quiche Mayan speech to children. </a:t>
            </a:r>
            <a:r>
              <a:rPr lang="en-GB" altLang="en-US" sz="2400" i="1" dirty="0" smtClean="0"/>
              <a:t>Journal of Child Language, 13, </a:t>
            </a:r>
            <a:r>
              <a:rPr lang="en-GB" altLang="en-US" sz="2400" dirty="0" smtClean="0"/>
              <a:t>85-100. </a:t>
            </a:r>
          </a:p>
          <a:p>
            <a:pPr eaLnBrk="1" hangingPunct="1">
              <a:lnSpc>
                <a:spcPct val="80000"/>
              </a:lnSpc>
            </a:pPr>
            <a:r>
              <a:rPr lang="en-GB" altLang="en-US" sz="2400" dirty="0" err="1" smtClean="0"/>
              <a:t>Rymer</a:t>
            </a:r>
            <a:r>
              <a:rPr lang="en-GB" altLang="en-US" sz="2400" dirty="0" smtClean="0"/>
              <a:t>, R. (1993) Genie: A scientific tragedy. New York: Harper Collins</a:t>
            </a:r>
          </a:p>
          <a:p>
            <a:pPr eaLnBrk="1" hangingPunct="1">
              <a:lnSpc>
                <a:spcPct val="80000"/>
              </a:lnSpc>
            </a:pPr>
            <a:r>
              <a:rPr lang="en-GB" altLang="en-US" sz="2400" dirty="0" smtClean="0"/>
              <a:t>Skinner, B.F. (1957) </a:t>
            </a:r>
            <a:r>
              <a:rPr lang="en-GB" altLang="en-US" sz="2400" i="1" dirty="0" smtClean="0"/>
              <a:t>Verbal Behaviour. </a:t>
            </a:r>
            <a:r>
              <a:rPr lang="en-GB" altLang="en-US" sz="2400" dirty="0" smtClean="0"/>
              <a:t>New York: Prentice Hall</a:t>
            </a:r>
          </a:p>
        </p:txBody>
      </p:sp>
    </p:spTree>
    <p:extLst>
      <p:ext uri="{BB962C8B-B14F-4D97-AF65-F5344CB8AC3E}">
        <p14:creationId xmlns:p14="http://schemas.microsoft.com/office/powerpoint/2010/main" val="2213494026"/>
      </p:ext>
    </p:extLst>
  </p:cSld>
  <p:clrMapOvr>
    <a:masterClrMapping/>
  </p:clrMapOvr>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AutoShape 2"/>
          <p:cNvSpPr>
            <a:spLocks noGrp="1" noChangeArrowheads="1"/>
          </p:cNvSpPr>
          <p:nvPr>
            <p:ph type="title"/>
          </p:nvPr>
        </p:nvSpPr>
        <p:spPr/>
        <p:txBody>
          <a:bodyPr/>
          <a:lstStyle/>
          <a:p>
            <a:pPr eaLnBrk="1" hangingPunct="1"/>
            <a:r>
              <a:rPr lang="en-GB" altLang="en-US" smtClean="0"/>
              <a:t>References </a:t>
            </a:r>
            <a:endParaRPr lang="en-US" altLang="en-US" smtClean="0"/>
          </a:p>
        </p:txBody>
      </p:sp>
      <p:sp>
        <p:nvSpPr>
          <p:cNvPr id="29699" name="Rectangle 3"/>
          <p:cNvSpPr>
            <a:spLocks noGrp="1" noChangeArrowheads="1"/>
          </p:cNvSpPr>
          <p:nvPr>
            <p:ph type="body" idx="1"/>
          </p:nvPr>
        </p:nvSpPr>
        <p:spPr>
          <a:xfrm>
            <a:off x="107504" y="1981200"/>
            <a:ext cx="8919021" cy="4114800"/>
          </a:xfrm>
        </p:spPr>
        <p:txBody>
          <a:bodyPr/>
          <a:lstStyle/>
          <a:p>
            <a:pPr eaLnBrk="1" hangingPunct="1">
              <a:lnSpc>
                <a:spcPct val="80000"/>
              </a:lnSpc>
            </a:pPr>
            <a:r>
              <a:rPr lang="en-GB" altLang="en-US" sz="2400" dirty="0" smtClean="0"/>
              <a:t>Snow, C. (1989) Understanding social interaction and language acquisition: Sentences are not enough. In M.H. Bornstein &amp; J.S. Bruner (Eds.), Interaction in human development (pp. 83-104). Hillsdale, NJ: Erlbaum. </a:t>
            </a:r>
          </a:p>
          <a:p>
            <a:pPr eaLnBrk="1" hangingPunct="1">
              <a:lnSpc>
                <a:spcPct val="80000"/>
              </a:lnSpc>
            </a:pPr>
            <a:r>
              <a:rPr lang="en-GB" altLang="en-US" sz="2400" dirty="0" err="1" smtClean="0"/>
              <a:t>Witelson</a:t>
            </a:r>
            <a:r>
              <a:rPr lang="en-GB" altLang="en-US" sz="2400" dirty="0" smtClean="0"/>
              <a:t>, S.F. (1987) neurobiological aspects of language in children. </a:t>
            </a:r>
            <a:r>
              <a:rPr lang="en-GB" altLang="en-US" sz="2400" i="1" dirty="0" smtClean="0"/>
              <a:t>Child Development, 58, </a:t>
            </a:r>
            <a:r>
              <a:rPr lang="en-GB" altLang="en-US" sz="2400" dirty="0" smtClean="0"/>
              <a:t>653-688</a:t>
            </a:r>
          </a:p>
          <a:p>
            <a:pPr eaLnBrk="1" hangingPunct="1">
              <a:lnSpc>
                <a:spcPct val="80000"/>
              </a:lnSpc>
            </a:pPr>
            <a:r>
              <a:rPr lang="en-US" altLang="en-US" sz="2400" dirty="0" smtClean="0"/>
              <a:t>Woods, B.T., &amp; </a:t>
            </a:r>
            <a:r>
              <a:rPr lang="en-US" altLang="en-US" sz="2400" dirty="0" err="1" smtClean="0"/>
              <a:t>Teuber</a:t>
            </a:r>
            <a:r>
              <a:rPr lang="en-US" altLang="en-US" sz="2400" dirty="0" smtClean="0"/>
              <a:t>, H.L. (1978). Changing patterns of childhood aphasia. </a:t>
            </a:r>
            <a:r>
              <a:rPr lang="en-US" altLang="en-US" sz="2400" i="1" dirty="0" smtClean="0"/>
              <a:t>Annals of neurology, 3, </a:t>
            </a:r>
            <a:r>
              <a:rPr lang="en-US" altLang="en-US" sz="2400" dirty="0" smtClean="0"/>
              <a:t>273-280.</a:t>
            </a:r>
          </a:p>
        </p:txBody>
      </p:sp>
    </p:spTree>
    <p:extLst>
      <p:ext uri="{BB962C8B-B14F-4D97-AF65-F5344CB8AC3E}">
        <p14:creationId xmlns:p14="http://schemas.microsoft.com/office/powerpoint/2010/main" val="1519698201"/>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Jigsaw design template">
  <a:themeElements>
    <a:clrScheme name="Office Theme 1">
      <a:dk1>
        <a:srgbClr val="003366"/>
      </a:dk1>
      <a:lt1>
        <a:srgbClr val="EAEAEA"/>
      </a:lt1>
      <a:dk2>
        <a:srgbClr val="0099CC"/>
      </a:dk2>
      <a:lt2>
        <a:srgbClr val="66FFFF"/>
      </a:lt2>
      <a:accent1>
        <a:srgbClr val="33CCFF"/>
      </a:accent1>
      <a:accent2>
        <a:srgbClr val="9999FF"/>
      </a:accent2>
      <a:accent3>
        <a:srgbClr val="AACAE2"/>
      </a:accent3>
      <a:accent4>
        <a:srgbClr val="C8C8C8"/>
      </a:accent4>
      <a:accent5>
        <a:srgbClr val="ADE2FF"/>
      </a:accent5>
      <a:accent6>
        <a:srgbClr val="8A8AE7"/>
      </a:accent6>
      <a:hlink>
        <a:srgbClr val="CC99FF"/>
      </a:hlink>
      <a:folHlink>
        <a:srgbClr val="008080"/>
      </a:folHlink>
    </a:clrScheme>
    <a:fontScheme name="Office Them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Office Theme 1">
        <a:dk1>
          <a:srgbClr val="003366"/>
        </a:dk1>
        <a:lt1>
          <a:srgbClr val="EAEAEA"/>
        </a:lt1>
        <a:dk2>
          <a:srgbClr val="0099CC"/>
        </a:dk2>
        <a:lt2>
          <a:srgbClr val="66FFFF"/>
        </a:lt2>
        <a:accent1>
          <a:srgbClr val="33CCFF"/>
        </a:accent1>
        <a:accent2>
          <a:srgbClr val="9999FF"/>
        </a:accent2>
        <a:accent3>
          <a:srgbClr val="AACAE2"/>
        </a:accent3>
        <a:accent4>
          <a:srgbClr val="C8C8C8"/>
        </a:accent4>
        <a:accent5>
          <a:srgbClr val="ADE2FF"/>
        </a:accent5>
        <a:accent6>
          <a:srgbClr val="8A8AE7"/>
        </a:accent6>
        <a:hlink>
          <a:srgbClr val="CC99FF"/>
        </a:hlink>
        <a:folHlink>
          <a:srgbClr val="008080"/>
        </a:folHlink>
      </a:clrScheme>
      <a:clrMap bg1="dk2" tx1="lt1" bg2="dk1" tx2="lt2" accent1="accent1" accent2="accent2" accent3="accent3" accent4="accent4" accent5="accent5" accent6="accent6" hlink="hlink" folHlink="folHlink"/>
    </a:extraClrScheme>
    <a:extraClrScheme>
      <a:clrScheme name="Office Theme 2">
        <a:dk1>
          <a:srgbClr val="003366"/>
        </a:dk1>
        <a:lt1>
          <a:srgbClr val="CCECFF"/>
        </a:lt1>
        <a:dk2>
          <a:srgbClr val="0099CC"/>
        </a:dk2>
        <a:lt2>
          <a:srgbClr val="99CCFF"/>
        </a:lt2>
        <a:accent1>
          <a:srgbClr val="33CCFF"/>
        </a:accent1>
        <a:accent2>
          <a:srgbClr val="9999FF"/>
        </a:accent2>
        <a:accent3>
          <a:srgbClr val="E2F4FF"/>
        </a:accent3>
        <a:accent4>
          <a:srgbClr val="002A56"/>
        </a:accent4>
        <a:accent5>
          <a:srgbClr val="ADE2FF"/>
        </a:accent5>
        <a:accent6>
          <a:srgbClr val="8A8AE7"/>
        </a:accent6>
        <a:hlink>
          <a:srgbClr val="CC99FF"/>
        </a:hlink>
        <a:folHlink>
          <a:srgbClr val="CCCCFF"/>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B2B2B2"/>
        </a:lt2>
        <a:accent1>
          <a:srgbClr val="CBCBCB"/>
        </a:accent1>
        <a:accent2>
          <a:srgbClr val="969696"/>
        </a:accent2>
        <a:accent3>
          <a:srgbClr val="FFFFFF"/>
        </a:accent3>
        <a:accent4>
          <a:srgbClr val="000000"/>
        </a:accent4>
        <a:accent5>
          <a:srgbClr val="E2E2E2"/>
        </a:accent5>
        <a:accent6>
          <a:srgbClr val="878787"/>
        </a:accent6>
        <a:hlink>
          <a:srgbClr val="5F5F5F"/>
        </a:hlink>
        <a:folHlink>
          <a:srgbClr val="EAEAEA"/>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FF0033"/>
        </a:dk2>
        <a:lt2>
          <a:srgbClr val="FFCCCC"/>
        </a:lt2>
        <a:accent1>
          <a:srgbClr val="0099FF"/>
        </a:accent1>
        <a:accent2>
          <a:srgbClr val="33CC33"/>
        </a:accent2>
        <a:accent3>
          <a:srgbClr val="FFFFFF"/>
        </a:accent3>
        <a:accent4>
          <a:srgbClr val="000000"/>
        </a:accent4>
        <a:accent5>
          <a:srgbClr val="AACAFF"/>
        </a:accent5>
        <a:accent6>
          <a:srgbClr val="2DB92D"/>
        </a:accent6>
        <a:hlink>
          <a:srgbClr val="FFFF66"/>
        </a:hlink>
        <a:folHlink>
          <a:srgbClr val="FFFFCC"/>
        </a:folHlink>
      </a:clrScheme>
      <a:clrMap bg1="lt1" tx1="dk1" bg2="lt2" tx2="dk2" accent1="accent1" accent2="accent2" accent3="accent3" accent4="accent4" accent5="accent5" accent6="accent6" hlink="hlink" folHlink="folHlink"/>
    </a:extraClrScheme>
    <a:extraClrScheme>
      <a:clrScheme name="Office Theme 5">
        <a:dk1>
          <a:srgbClr val="6B4587"/>
        </a:dk1>
        <a:lt1>
          <a:srgbClr val="CCECFF"/>
        </a:lt1>
        <a:dk2>
          <a:srgbClr val="A67FC4"/>
        </a:dk2>
        <a:lt2>
          <a:srgbClr val="66FFFF"/>
        </a:lt2>
        <a:accent1>
          <a:srgbClr val="0099FF"/>
        </a:accent1>
        <a:accent2>
          <a:srgbClr val="9999FF"/>
        </a:accent2>
        <a:accent3>
          <a:srgbClr val="D0C0DE"/>
        </a:accent3>
        <a:accent4>
          <a:srgbClr val="AEC9DA"/>
        </a:accent4>
        <a:accent5>
          <a:srgbClr val="AACAFF"/>
        </a:accent5>
        <a:accent6>
          <a:srgbClr val="8A8AE7"/>
        </a:accent6>
        <a:hlink>
          <a:srgbClr val="CC99FF"/>
        </a:hlink>
        <a:folHlink>
          <a:srgbClr val="0099CC"/>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07E1596A-A690-4827-8B17-F638600A8E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Jigsaw design template</Template>
  <TotalTime>185</TotalTime>
  <Words>5188</Words>
  <Application>Microsoft Office PowerPoint</Application>
  <PresentationFormat>On-screen Show (4:3)</PresentationFormat>
  <Paragraphs>362</Paragraphs>
  <Slides>77</Slides>
  <Notes>18</Notes>
  <HiddenSlides>5</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77</vt:i4>
      </vt:variant>
    </vt:vector>
  </HeadingPairs>
  <TitlesOfParts>
    <vt:vector size="83" baseType="lpstr">
      <vt:lpstr>Aharoni</vt:lpstr>
      <vt:lpstr>Arial</vt:lpstr>
      <vt:lpstr>Calibri</vt:lpstr>
      <vt:lpstr>Times New Roman</vt:lpstr>
      <vt:lpstr>Wingdings</vt:lpstr>
      <vt:lpstr>Jigsaw design template</vt:lpstr>
      <vt:lpstr>Lecture 4: Cognitive Development 2</vt:lpstr>
      <vt:lpstr>Understanding Self: The concept of self</vt:lpstr>
      <vt:lpstr>The ‘I’ Self (Subjective Self)</vt:lpstr>
      <vt:lpstr>The ‘Me’ Self (Objective Self)</vt:lpstr>
      <vt:lpstr>The self</vt:lpstr>
      <vt:lpstr>Self Understanding</vt:lpstr>
      <vt:lpstr>Self Understanding </vt:lpstr>
      <vt:lpstr>Self Understanding</vt:lpstr>
      <vt:lpstr>Self Understanding</vt:lpstr>
      <vt:lpstr>The Inner Self:  Young Children’s Theory of Mind </vt:lpstr>
      <vt:lpstr>An Understanding of the Mind</vt:lpstr>
      <vt:lpstr>What does it mean to have an understanding of mind?</vt:lpstr>
      <vt:lpstr>Understanding the Mind</vt:lpstr>
      <vt:lpstr>Origin of ‘Theory of Mind’ Research</vt:lpstr>
      <vt:lpstr>Further evidence of ‘mind-reading in primates</vt:lpstr>
      <vt:lpstr>The development of TOM</vt:lpstr>
      <vt:lpstr>Tasks for assessing ‘theory of mind’ abilities</vt:lpstr>
      <vt:lpstr>‘Mistaken Location’ Tasks</vt:lpstr>
      <vt:lpstr>PowerPoint Presentation</vt:lpstr>
      <vt:lpstr>‘Mistaken Contents’ Tasks</vt:lpstr>
      <vt:lpstr>‘Appearance/Reality’ Tasks</vt:lpstr>
      <vt:lpstr>‘Second-Order’ False Belief Tasks</vt:lpstr>
      <vt:lpstr>The task:</vt:lpstr>
      <vt:lpstr>Task Results</vt:lpstr>
      <vt:lpstr>When is ‘theory of mind’ achieved?</vt:lpstr>
      <vt:lpstr>Children with Autism </vt:lpstr>
      <vt:lpstr>‘Theory of Mind’ and Autism</vt:lpstr>
      <vt:lpstr>The ‘Picture Stories’ Experiment (Baron-Cohen, Leslie and Frith, 1984).</vt:lpstr>
      <vt:lpstr>Picture stories</vt:lpstr>
      <vt:lpstr>PowerPoint Presentation</vt:lpstr>
      <vt:lpstr>‘Theory of Mind’ and Autism</vt:lpstr>
      <vt:lpstr>‘Theory of Mind’ and Deafness </vt:lpstr>
      <vt:lpstr>The ‘Early Conversational-Deprivation Hypothesis’ (Peterson &amp; Siegal 1995)</vt:lpstr>
      <vt:lpstr>The ‘Early Conversational-Deprivation Hypothesis’.</vt:lpstr>
      <vt:lpstr>Genuine Deficit or Linguistic Complexity?</vt:lpstr>
      <vt:lpstr>Influences on Theory of Mind Development in Deaf Children</vt:lpstr>
      <vt:lpstr>Influences on Theory of Mind Development in Typically Developing Children</vt:lpstr>
      <vt:lpstr>References </vt:lpstr>
      <vt:lpstr>References</vt:lpstr>
      <vt:lpstr>References</vt:lpstr>
      <vt:lpstr>References</vt:lpstr>
      <vt:lpstr>References </vt:lpstr>
      <vt:lpstr>References </vt:lpstr>
      <vt:lpstr>References</vt:lpstr>
      <vt:lpstr>References </vt:lpstr>
      <vt:lpstr>References </vt:lpstr>
      <vt:lpstr>References</vt:lpstr>
      <vt:lpstr>Part two: Explaining Language Development </vt:lpstr>
      <vt:lpstr>Nature or nurture?</vt:lpstr>
      <vt:lpstr>Empiricism vs Nativism</vt:lpstr>
      <vt:lpstr>The Nativist Perspective  </vt:lpstr>
      <vt:lpstr>The Nativist Perspective</vt:lpstr>
      <vt:lpstr>Chomsky </vt:lpstr>
      <vt:lpstr>Behaviourism</vt:lpstr>
      <vt:lpstr>Bandura</vt:lpstr>
      <vt:lpstr>Interactionism </vt:lpstr>
      <vt:lpstr>PowerPoint Presentation</vt:lpstr>
      <vt:lpstr>Constructivism</vt:lpstr>
      <vt:lpstr>Vygotsky:</vt:lpstr>
      <vt:lpstr>PowerPoint Presentation</vt:lpstr>
      <vt:lpstr>PowerPoint Presentation</vt:lpstr>
      <vt:lpstr>Methods of Neuro-linguistic Investigation</vt:lpstr>
      <vt:lpstr>Event related brain potentials (ERPs)</vt:lpstr>
      <vt:lpstr>Positron Emission Tomography (PET)</vt:lpstr>
      <vt:lpstr>Functional Magnetic Resonance Imaging (fMRI)</vt:lpstr>
      <vt:lpstr>Evidence of language as a left-hemisphere function </vt:lpstr>
      <vt:lpstr>Brain injury and aphasia</vt:lpstr>
      <vt:lpstr>Evidence of language not exclusively as a left-hemisphere function</vt:lpstr>
      <vt:lpstr>References</vt:lpstr>
      <vt:lpstr>References</vt:lpstr>
      <vt:lpstr>References </vt:lpstr>
      <vt:lpstr>References</vt:lpstr>
      <vt:lpstr>References</vt:lpstr>
      <vt:lpstr>References</vt:lpstr>
      <vt:lpstr>References</vt:lpstr>
      <vt:lpstr>References</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4: Cognitive Development 2</dc:title>
  <dc:creator>Administrator</dc:creator>
  <cp:lastModifiedBy>Karen EatonThomas</cp:lastModifiedBy>
  <cp:revision>12</cp:revision>
  <cp:lastPrinted>1601-01-01T00:00:00Z</cp:lastPrinted>
  <dcterms:created xsi:type="dcterms:W3CDTF">2015-10-20T12:02:35Z</dcterms:created>
  <dcterms:modified xsi:type="dcterms:W3CDTF">2018-03-14T08:31:37Z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TC010690321033</vt:lpwstr>
  </property>
</Properties>
</file>