
<file path=[Content_Types].xml><?xml version="1.0" encoding="utf-8"?>
<Types xmlns="http://schemas.openxmlformats.org/package/2006/content-types">
  <Default Extension="fntdata" ContentType="application/x-fontdata"/>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4"/>
  </p:notesMasterIdLst>
  <p:sldIdLst>
    <p:sldId id="256" r:id="rId2"/>
    <p:sldId id="257" r:id="rId3"/>
    <p:sldId id="308" r:id="rId4"/>
    <p:sldId id="261" r:id="rId5"/>
    <p:sldId id="295" r:id="rId6"/>
    <p:sldId id="296" r:id="rId7"/>
    <p:sldId id="297" r:id="rId8"/>
    <p:sldId id="299" r:id="rId9"/>
    <p:sldId id="300" r:id="rId10"/>
    <p:sldId id="309" r:id="rId11"/>
    <p:sldId id="311" r:id="rId12"/>
    <p:sldId id="310" r:id="rId13"/>
  </p:sldIdLst>
  <p:sldSz cx="9144000" cy="5143500" type="screen16x9"/>
  <p:notesSz cx="6858000" cy="9144000"/>
  <p:embeddedFontLst>
    <p:embeddedFont>
      <p:font typeface="Frank Ruhl Libre Light" panose="00000400000000000000" pitchFamily="2" charset="-79"/>
      <p:regular r:id="rId15"/>
      <p:bold r:id="rId16"/>
    </p:embeddedFont>
    <p:embeddedFont>
      <p:font typeface="IBM Plex Sans Condensed" panose="020B0604020202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66E5F7E-F312-4DFA-A5A2-B25B56E66BE7}">
  <a:tblStyle styleId="{A66E5F7E-F312-4DFA-A5A2-B25B56E66BE7}"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ADA92BD-C3C7-4A1A-BC61-64B288FEAE3C}"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273" autoAdjust="0"/>
  </p:normalViewPr>
  <p:slideViewPr>
    <p:cSldViewPr>
      <p:cViewPr varScale="1">
        <p:scale>
          <a:sx n="85" d="100"/>
          <a:sy n="85" d="100"/>
        </p:scale>
        <p:origin x="1566" y="84"/>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80357673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dirty="0">
                <a:latin typeface="Times New Roman" pitchFamily="18" charset="0"/>
                <a:cs typeface="Times New Roman" pitchFamily="18" charset="0"/>
              </a:rPr>
              <a:t>It is essential for student to determine relationship among development of academic knowledge and skills that are required in them for being successful in studies. </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Moreover, students are expected to improve academic skills as per the time so that they are able to communicate effectively in disclosures, presentations, analysing academic details, respond critically to any job position and understand texts along with lectures. These are talents and habits which benefits academic pursuits including learning, report writing, researching and presentation.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lvl="0"/>
            <a:r>
              <a:rPr lang="en-GB" sz="1100" b="1" i="0" u="none" strike="noStrike" cap="none" dirty="0">
                <a:solidFill>
                  <a:srgbClr val="000000"/>
                </a:solidFill>
                <a:effectLst/>
                <a:latin typeface="Arial"/>
                <a:ea typeface="Arial"/>
                <a:cs typeface="Arial"/>
                <a:sym typeface="Arial"/>
              </a:rPr>
              <a:t>Time management skill: </a:t>
            </a:r>
            <a:r>
              <a:rPr lang="en-GB" sz="1100" b="0" i="0" u="none" strike="noStrike" cap="none" dirty="0">
                <a:solidFill>
                  <a:srgbClr val="000000"/>
                </a:solidFill>
                <a:effectLst/>
                <a:latin typeface="Arial"/>
                <a:ea typeface="Arial"/>
                <a:cs typeface="Arial"/>
                <a:sym typeface="Arial"/>
              </a:rPr>
              <a:t>For an intended career, time management skill is key academic skills as it guides student to schedule enough time to complete assignments that are difficult to be completed. The skills help a student in completing deadline driven projects in effective manner. In context to public speaking and giving presentations, time management plays important role on scheduling each activity and draft information that a student intent for speaking in public and make presentations properly. </a:t>
            </a:r>
            <a:endParaRPr lang="en-IN" sz="1100" b="0" i="0" u="none" strike="noStrike" cap="none" dirty="0">
              <a:solidFill>
                <a:srgbClr val="000000"/>
              </a:solidFill>
              <a:effectLst/>
              <a:latin typeface="Arial"/>
              <a:ea typeface="Arial"/>
              <a:cs typeface="Arial"/>
              <a:sym typeface="Arial"/>
            </a:endParaRPr>
          </a:p>
          <a:p>
            <a:pPr lvl="0"/>
            <a:r>
              <a:rPr lang="en-GB" sz="1100" b="1" i="0" u="none" strike="noStrike" cap="none" dirty="0">
                <a:solidFill>
                  <a:srgbClr val="000000"/>
                </a:solidFill>
                <a:effectLst/>
                <a:latin typeface="Arial"/>
                <a:ea typeface="Arial"/>
                <a:cs typeface="Arial"/>
                <a:sym typeface="Arial"/>
              </a:rPr>
              <a:t>Technology skills</a:t>
            </a:r>
            <a:r>
              <a:rPr lang="en-GB" sz="1100" b="0" i="0" u="none" strike="noStrike" cap="none" dirty="0">
                <a:solidFill>
                  <a:srgbClr val="000000"/>
                </a:solidFill>
                <a:effectLst/>
                <a:latin typeface="Arial"/>
                <a:ea typeface="Arial"/>
                <a:cs typeface="Arial"/>
                <a:sym typeface="Arial"/>
              </a:rPr>
              <a:t>: In academic career, technology skills are the potentials for interacting as well as completing tasks through using computer based techniques or some another associated technologies. For public speaking and giving presentation, technology skills is core skill that guides to share views about a topic with audience and give presentation in interactive manner. When student learn to do this, they are able to flourish self-confidence as well as achieve forecasted success in life.</a:t>
            </a:r>
            <a:endParaRPr lang="en-IN" sz="1100" b="0" i="0" u="none" strike="noStrike" cap="none" dirty="0">
              <a:solidFill>
                <a:srgbClr val="000000"/>
              </a:solidFill>
              <a:effectLst/>
              <a:latin typeface="Arial"/>
              <a:ea typeface="Arial"/>
              <a:cs typeface="Arial"/>
              <a:sym typeface="Arial"/>
            </a:endParaRPr>
          </a:p>
          <a:p>
            <a:pPr lvl="0"/>
            <a:r>
              <a:rPr lang="en-GB" sz="1100" b="1" i="0" u="none" strike="noStrike" cap="none" dirty="0">
                <a:solidFill>
                  <a:srgbClr val="000000"/>
                </a:solidFill>
                <a:effectLst/>
                <a:latin typeface="Arial"/>
                <a:ea typeface="Arial"/>
                <a:cs typeface="Arial"/>
                <a:sym typeface="Arial"/>
              </a:rPr>
              <a:t>Communication skill</a:t>
            </a:r>
            <a:r>
              <a:rPr lang="en-GB" sz="1100" b="0" i="0" u="none" strike="noStrike" cap="none" dirty="0">
                <a:solidFill>
                  <a:srgbClr val="000000"/>
                </a:solidFill>
                <a:effectLst/>
                <a:latin typeface="Arial"/>
                <a:ea typeface="Arial"/>
                <a:cs typeface="Arial"/>
                <a:sym typeface="Arial"/>
              </a:rPr>
              <a:t>: It is about having potentials to exchange ideas, views and thoughts with others an understandable manner. Developing communication skill for intended career helps student to attain various aspects of life from professional career to family life to social gatherings. In context to public speaking and giving presentation, communication skill is key to share information with target audiences in well-presented manner. Good verbal as well as written communication skills are crucial to speak in public and give presentations so to deliver together with understand information accurately and </a:t>
            </a:r>
            <a:r>
              <a:rPr lang="en-GB" sz="1100" b="0" i="0" u="none" strike="noStrike" cap="none" dirty="0" err="1">
                <a:solidFill>
                  <a:srgbClr val="000000"/>
                </a:solidFill>
                <a:effectLst/>
                <a:latin typeface="Arial"/>
                <a:ea typeface="Arial"/>
                <a:cs typeface="Arial"/>
                <a:sym typeface="Arial"/>
              </a:rPr>
              <a:t>fastly</a:t>
            </a:r>
            <a:r>
              <a:rPr lang="en-GB" sz="1100" b="0" i="0" u="none" strike="noStrike" cap="none" dirty="0">
                <a:solidFill>
                  <a:srgbClr val="000000"/>
                </a:solidFill>
                <a:effectLst/>
                <a:latin typeface="Arial"/>
                <a:ea typeface="Arial"/>
                <a:cs typeface="Arial"/>
                <a:sym typeface="Arial"/>
              </a:rPr>
              <a:t>.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177863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dirty="0">
                <a:latin typeface="Times New Roman" panose="02020603050405020304" pitchFamily="18" charset="0"/>
                <a:cs typeface="Times New Roman" panose="02020603050405020304" pitchFamily="18" charset="0"/>
              </a:rPr>
              <a:t>With huge research, it has been determined that for getting a job in present market of UK, it is essential for a student to balance sift skills and professional attitudes for developing intended career. </a:t>
            </a:r>
            <a:endParaRPr lang="en-IN" sz="1100" dirty="0">
              <a:latin typeface="Times New Roman" panose="02020603050405020304" pitchFamily="18" charset="0"/>
              <a:cs typeface="Times New Roman" panose="02020603050405020304" pitchFamily="18" charset="0"/>
            </a:endParaRPr>
          </a:p>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In a job, employability skills are highly valued by a. employer and motivates a person for effective performances. These are generic in nature and are suitable for all work roles across all types of industries. For example, employability skills guide a person to work at job position of supervisor where they have to speak in public that are employees and give presentations about responsibilities, desired objectives and practices. While at university, a student makes most of opportunities in studies to develop employability skills through group project work, student exchange program, mentoring programs and internship subjects. Moreover, getting involved in various extracurricular activities including societies and clubs, special interest groups, community practices ad sports provide evidence for employability skills for job application.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505979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r>
              <a:rPr lang="en-GB" sz="1100" b="1" i="0" u="none" strike="noStrike" cap="none" dirty="0">
                <a:solidFill>
                  <a:srgbClr val="000000"/>
                </a:solidFill>
                <a:effectLst/>
                <a:latin typeface="Arial"/>
                <a:ea typeface="Arial"/>
                <a:cs typeface="Arial"/>
                <a:sym typeface="Arial"/>
              </a:rPr>
              <a:t>Design thinking</a:t>
            </a:r>
            <a:r>
              <a:rPr lang="en-GB" sz="1100" b="0" i="0" u="none" strike="noStrike" cap="none" dirty="0">
                <a:solidFill>
                  <a:srgbClr val="000000"/>
                </a:solidFill>
                <a:effectLst/>
                <a:latin typeface="Arial"/>
                <a:ea typeface="Arial"/>
                <a:cs typeface="Arial"/>
                <a:sym typeface="Arial"/>
              </a:rPr>
              <a:t>: It is one of employability skill for finding solutions to any type of problem. For employment, it is </a:t>
            </a:r>
            <a:r>
              <a:rPr lang="en-GB" sz="1100" b="0" i="0" u="none" strike="noStrike" cap="none" dirty="0" err="1">
                <a:solidFill>
                  <a:srgbClr val="000000"/>
                </a:solidFill>
                <a:effectLst/>
                <a:latin typeface="Arial"/>
                <a:ea typeface="Arial"/>
                <a:cs typeface="Arial"/>
                <a:sym typeface="Arial"/>
              </a:rPr>
              <a:t>provital</a:t>
            </a:r>
            <a:r>
              <a:rPr lang="en-GB" sz="1100" b="0" i="0" u="none" strike="noStrike" cap="none" dirty="0">
                <a:solidFill>
                  <a:srgbClr val="000000"/>
                </a:solidFill>
                <a:effectLst/>
                <a:latin typeface="Arial"/>
                <a:ea typeface="Arial"/>
                <a:cs typeface="Arial"/>
                <a:sym typeface="Arial"/>
              </a:rPr>
              <a:t> for student to have design thinking skill as it assists them to approach situations, problems and challenges from design perspectives in order to create commodities, systems as well as communities. It is essential for a job aspirant to have design thinking skill to deal with situations with best suited actions to excel professional life.</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Personal branding and corporate communications</a:t>
            </a:r>
            <a:r>
              <a:rPr lang="en-GB" sz="1100" b="0" i="0" u="none" strike="noStrike" cap="none" dirty="0">
                <a:solidFill>
                  <a:srgbClr val="000000"/>
                </a:solidFill>
                <a:effectLst/>
                <a:latin typeface="Arial"/>
                <a:ea typeface="Arial"/>
                <a:cs typeface="Arial"/>
                <a:sym typeface="Arial"/>
              </a:rPr>
              <a:t>: Students in any educational institution are part of highly competitive era in which all makes attempt for representing themselves as bets among all. With this skill, it becomes easy for as student to identify strengths, build identity, establish style, differentiate what they have to present to professionals and develop authority. </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Commercial and general awareness</a:t>
            </a:r>
            <a:r>
              <a:rPr lang="en-GB" sz="1100" b="0" i="0" u="none" strike="noStrike" cap="none" dirty="0">
                <a:solidFill>
                  <a:srgbClr val="000000"/>
                </a:solidFill>
                <a:effectLst/>
                <a:latin typeface="Arial"/>
                <a:ea typeface="Arial"/>
                <a:cs typeface="Arial"/>
                <a:sym typeface="Arial"/>
              </a:rPr>
              <a:t>: The employment skill is for notching up general knowledge of a job aspirant about business and understanding for industry in which they are aspire for getting into. For a student, having commercial and general awareness about the sector in which they are intended to make career defines insights of their functioning and selecting functions for modern work era.</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Soft skills and personal management</a:t>
            </a:r>
            <a:r>
              <a:rPr lang="en-GB" sz="1100" b="0" i="0" u="none" strike="noStrike" cap="none" dirty="0">
                <a:solidFill>
                  <a:srgbClr val="000000"/>
                </a:solidFill>
                <a:effectLst/>
                <a:latin typeface="Arial"/>
                <a:ea typeface="Arial"/>
                <a:cs typeface="Arial"/>
                <a:sym typeface="Arial"/>
              </a:rPr>
              <a:t>: In today’s marketplace, soft skills are becoming hard skills among students. For a student, it’s just not enough to become trained in technical skills without building interpersonal skills which help them to communicate and collaborate effectively in an employment. The skills assist student to initiate working and impacts on relationships with others in professional life. </a:t>
            </a:r>
            <a:endParaRPr lang="en-IN" sz="1100" b="0" i="0" u="none" strike="noStrike" cap="none" dirty="0">
              <a:solidFill>
                <a:srgbClr val="000000"/>
              </a:solidFill>
              <a:effectLst/>
              <a:latin typeface="Arial"/>
              <a:ea typeface="Arial"/>
              <a:cs typeface="Arial"/>
              <a:sym typeface="Arial"/>
            </a:endParaRPr>
          </a:p>
          <a:p>
            <a:pPr>
              <a:buNone/>
            </a:pP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1" i="0" u="none" strike="noStrike" cap="none" dirty="0">
                <a:solidFill>
                  <a:srgbClr val="000000"/>
                </a:solidFill>
                <a:effectLst/>
                <a:latin typeface="Arial"/>
                <a:ea typeface="Arial"/>
                <a:cs typeface="Arial"/>
                <a:sym typeface="Arial"/>
              </a:rPr>
              <a:t>Critical thinking skills</a:t>
            </a:r>
            <a:r>
              <a:rPr lang="en-GB" sz="1100" b="0" i="0" u="none" strike="noStrike" cap="none" dirty="0">
                <a:solidFill>
                  <a:srgbClr val="000000"/>
                </a:solidFill>
                <a:effectLst/>
                <a:latin typeface="Arial"/>
                <a:ea typeface="Arial"/>
                <a:cs typeface="Arial"/>
                <a:sym typeface="Arial"/>
              </a:rPr>
              <a:t>: For a student, critical thinking skill is significant as it helps to make good decisions by understanding consequences of actions and solve issues. Students with critical thinking skill are able to use focus as well as self-control for solving problems as well as set and follow them throughout their career goals. </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Tech Savvy</a:t>
            </a:r>
            <a:r>
              <a:rPr lang="en-GB" sz="1100" b="0" i="0" u="none" strike="noStrike" cap="none" dirty="0">
                <a:solidFill>
                  <a:srgbClr val="000000"/>
                </a:solidFill>
                <a:effectLst/>
                <a:latin typeface="Arial"/>
                <a:ea typeface="Arial"/>
                <a:cs typeface="Arial"/>
                <a:sym typeface="Arial"/>
              </a:rPr>
              <a:t>: In world of work, students who are more tech savvy have greater chances for success. It is crucial skills among people with intended career as knowledge of technology. It aids people to stay relevant as well as ahead of competition. There are multiple jobs that require the skill in present market place. Organisation values those people who are able to grasp technology based concepts addition to learn ways to use them properly. To give presentation, technology skill assists in managing aspects while delivering significant information through pictures and images to audiences. </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Leadership skills</a:t>
            </a:r>
            <a:r>
              <a:rPr lang="en-GB" sz="1100" b="0" i="0" u="none" strike="noStrike" cap="none" dirty="0">
                <a:solidFill>
                  <a:srgbClr val="000000"/>
                </a:solidFill>
                <a:effectLst/>
                <a:latin typeface="Arial"/>
                <a:ea typeface="Arial"/>
                <a:cs typeface="Arial"/>
                <a:sym typeface="Arial"/>
              </a:rPr>
              <a:t>: It is essential at all stages of professional life. In market, organisational managers look towards students or candidates that possess the skill set. A student of University demonstrates leadership skills by defining ways to manage team members, train and develop people along with motivate others to improve work practices. </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Emotional intelligence</a:t>
            </a:r>
            <a:r>
              <a:rPr lang="en-GB" sz="1100" b="0" i="0" u="none" strike="noStrike" cap="none" dirty="0">
                <a:solidFill>
                  <a:srgbClr val="000000"/>
                </a:solidFill>
                <a:effectLst/>
                <a:latin typeface="Arial"/>
                <a:ea typeface="Arial"/>
                <a:cs typeface="Arial"/>
                <a:sym typeface="Arial"/>
              </a:rPr>
              <a:t>: Within working world, students are high in emotional intelligence level are able to manage themselves together with relate to others that work around them. To speak in public and give presentation, emotional intelligence skills improve self-motivation of student and to makes them confident learners. </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Adaptability</a:t>
            </a:r>
            <a:r>
              <a:rPr lang="en-GB" sz="1100" b="0" i="0" u="none" strike="noStrike" cap="none" dirty="0">
                <a:solidFill>
                  <a:srgbClr val="000000"/>
                </a:solidFill>
                <a:effectLst/>
                <a:latin typeface="Arial"/>
                <a:ea typeface="Arial"/>
                <a:cs typeface="Arial"/>
                <a:sym typeface="Arial"/>
              </a:rPr>
              <a:t>: In world of work, students wants to stay in competition so it is significant to adapt new situations and learn new capabilities for intended career. When a student of University possesses the skill, it defines that they are able to handle challenges well. There are times when demonstrating adaptability for a career is flexible and have potentials for responding effectively towards working conditions even in cases when things are not working as planned. </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3843995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With application of the tool, it has been evaluated that a student is required to work on stress management abilities, self-confidence and esteem for improving professional life. It is believed that finding a highly supportive educational institutional is difficult for a student to develop skills for making their professional life. Team management skills, critical thinking, leadership skills, problem solving skill and many more are significant skills that reputed employers are looking for at the time of recruiting for managerial positions.</a:t>
            </a:r>
            <a:endParaRPr lang="en-IN" sz="1100" b="0" i="0" u="none" strike="noStrike" cap="none" dirty="0">
              <a:solidFill>
                <a:srgbClr val="000000"/>
              </a:solidFill>
              <a:effectLst/>
              <a:latin typeface="Arial"/>
              <a:ea typeface="Arial"/>
              <a:cs typeface="Arial"/>
              <a:sym typeface="Arial"/>
            </a:endParaRPr>
          </a:p>
          <a:p>
            <a:endParaRPr lang="en-IN" dirty="0"/>
          </a:p>
        </p:txBody>
      </p:sp>
    </p:spTree>
    <p:extLst>
      <p:ext uri="{BB962C8B-B14F-4D97-AF65-F5344CB8AC3E}">
        <p14:creationId xmlns:p14="http://schemas.microsoft.com/office/powerpoint/2010/main" val="3515646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Major employability skills are design thinking, personal branding and corporate communications, commercial and general awareness, soft skills and personal management skills. Skills that makes world of work are critical thinking skills, tech savvy, leadership skills, emotional intelligence and adaptability.</a:t>
            </a:r>
            <a:r>
              <a:rPr lang="en-GB" sz="1100" b="1"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It is necessary for all learned to recognise own employability skills and to enhance these skills so that they can get jobs easily.</a:t>
            </a:r>
            <a:endParaRPr lang="en-IN" sz="1100" b="0" i="0" u="none" strike="noStrike" cap="none" dirty="0">
              <a:solidFill>
                <a:srgbClr val="000000"/>
              </a:solidFill>
              <a:effectLst/>
              <a:latin typeface="Arial"/>
              <a:ea typeface="Arial"/>
              <a:cs typeface="Arial"/>
              <a:sym typeface="Arial"/>
            </a:endParaRPr>
          </a:p>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10"/>
        <p:cNvGrpSpPr/>
        <p:nvPr/>
      </p:nvGrpSpPr>
      <p:grpSpPr>
        <a:xfrm>
          <a:off x="0" y="0"/>
          <a:ext cx="0" cy="0"/>
          <a:chOff x="0" y="0"/>
          <a:chExt cx="0" cy="0"/>
        </a:xfrm>
      </p:grpSpPr>
      <p:sp>
        <p:nvSpPr>
          <p:cNvPr id="11" name="Google Shape;11;p2"/>
          <p:cNvSpPr/>
          <p:nvPr/>
        </p:nvSpPr>
        <p:spPr>
          <a:xfrm>
            <a:off x="0" y="604500"/>
            <a:ext cx="6087300" cy="3934500"/>
          </a:xfrm>
          <a:prstGeom prst="rect">
            <a:avLst/>
          </a:prstGeom>
          <a:solidFill>
            <a:schemeClr val="lt1"/>
          </a:solidFill>
          <a:ln>
            <a:noFill/>
          </a:ln>
          <a:effectLst>
            <a:outerShdw blurRad="285750" dist="9525" dir="5400000" algn="bl" rotWithShape="0">
              <a:srgbClr val="010E1B">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1998100" y="604500"/>
            <a:ext cx="3597600" cy="3934500"/>
          </a:xfrm>
          <a:prstGeom prst="rect">
            <a:avLst/>
          </a:prstGeom>
        </p:spPr>
        <p:txBody>
          <a:bodyPr spcFirstLastPara="1" wrap="square" lIns="0" tIns="0" rIns="0" bIns="0" anchor="ctr" anchorCtr="0">
            <a:noAutofit/>
          </a:bodyPr>
          <a:lstStyle>
            <a:lvl1pPr lvl="0" algn="l">
              <a:spcBef>
                <a:spcPts val="0"/>
              </a:spcBef>
              <a:spcAft>
                <a:spcPts val="0"/>
              </a:spcAft>
              <a:buSzPts val="3600"/>
              <a:buNone/>
              <a:defRPr sz="3600"/>
            </a:lvl1pPr>
            <a:lvl2pPr lvl="1" algn="l">
              <a:spcBef>
                <a:spcPts val="0"/>
              </a:spcBef>
              <a:spcAft>
                <a:spcPts val="0"/>
              </a:spcAft>
              <a:buSzPts val="3600"/>
              <a:buNone/>
              <a:defRPr sz="3600"/>
            </a:lvl2pPr>
            <a:lvl3pPr lvl="2" algn="l">
              <a:spcBef>
                <a:spcPts val="0"/>
              </a:spcBef>
              <a:spcAft>
                <a:spcPts val="0"/>
              </a:spcAft>
              <a:buSzPts val="3600"/>
              <a:buNone/>
              <a:defRPr sz="3600"/>
            </a:lvl3pPr>
            <a:lvl4pPr lvl="3" algn="l">
              <a:spcBef>
                <a:spcPts val="0"/>
              </a:spcBef>
              <a:spcAft>
                <a:spcPts val="0"/>
              </a:spcAft>
              <a:buSzPts val="3600"/>
              <a:buNone/>
              <a:defRPr sz="3600"/>
            </a:lvl4pPr>
            <a:lvl5pPr lvl="4" algn="l">
              <a:spcBef>
                <a:spcPts val="0"/>
              </a:spcBef>
              <a:spcAft>
                <a:spcPts val="0"/>
              </a:spcAft>
              <a:buSzPts val="3600"/>
              <a:buNone/>
              <a:defRPr sz="3600"/>
            </a:lvl5pPr>
            <a:lvl6pPr lvl="5" algn="l">
              <a:spcBef>
                <a:spcPts val="0"/>
              </a:spcBef>
              <a:spcAft>
                <a:spcPts val="0"/>
              </a:spcAft>
              <a:buSzPts val="3600"/>
              <a:buNone/>
              <a:defRPr sz="3600"/>
            </a:lvl6pPr>
            <a:lvl7pPr lvl="6" algn="l">
              <a:spcBef>
                <a:spcPts val="0"/>
              </a:spcBef>
              <a:spcAft>
                <a:spcPts val="0"/>
              </a:spcAft>
              <a:buSzPts val="3600"/>
              <a:buNone/>
              <a:defRPr sz="3600"/>
            </a:lvl7pPr>
            <a:lvl8pPr lvl="7" algn="l">
              <a:spcBef>
                <a:spcPts val="0"/>
              </a:spcBef>
              <a:spcAft>
                <a:spcPts val="0"/>
              </a:spcAft>
              <a:buSzPts val="3600"/>
              <a:buNone/>
              <a:defRPr sz="3600"/>
            </a:lvl8pPr>
            <a:lvl9pPr lvl="8" algn="l">
              <a:spcBef>
                <a:spcPts val="0"/>
              </a:spcBef>
              <a:spcAft>
                <a:spcPts val="0"/>
              </a:spcAft>
              <a:buSzPts val="3600"/>
              <a:buNone/>
              <a:defRPr sz="3600"/>
            </a:lvl9pPr>
          </a:lstStyle>
          <a:p>
            <a:endParaRPr/>
          </a:p>
        </p:txBody>
      </p:sp>
      <p:cxnSp>
        <p:nvCxnSpPr>
          <p:cNvPr id="13" name="Google Shape;13;p2"/>
          <p:cNvCxnSpPr/>
          <p:nvPr/>
        </p:nvCxnSpPr>
        <p:spPr>
          <a:xfrm>
            <a:off x="1524459" y="1797900"/>
            <a:ext cx="0" cy="154770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5"/>
        <p:cNvGrpSpPr/>
        <p:nvPr/>
      </p:nvGrpSpPr>
      <p:grpSpPr>
        <a:xfrm>
          <a:off x="0" y="0"/>
          <a:ext cx="0" cy="0"/>
          <a:chOff x="0" y="0"/>
          <a:chExt cx="0" cy="0"/>
        </a:xfrm>
      </p:grpSpPr>
      <p:sp>
        <p:nvSpPr>
          <p:cNvPr id="26" name="Google Shape;26;p5"/>
          <p:cNvSpPr/>
          <p:nvPr/>
        </p:nvSpPr>
        <p:spPr>
          <a:xfrm>
            <a:off x="0" y="604500"/>
            <a:ext cx="7928100" cy="3934500"/>
          </a:xfrm>
          <a:prstGeom prst="rect">
            <a:avLst/>
          </a:prstGeom>
          <a:solidFill>
            <a:schemeClr val="lt1"/>
          </a:solidFill>
          <a:ln>
            <a:noFill/>
          </a:ln>
          <a:effectLst>
            <a:outerShdw blurRad="285750" dist="9525" dir="5400000" algn="bl" rotWithShape="0">
              <a:srgbClr val="010E1B">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7" name="Google Shape;27;p5"/>
          <p:cNvCxnSpPr/>
          <p:nvPr/>
        </p:nvCxnSpPr>
        <p:spPr>
          <a:xfrm>
            <a:off x="1946716" y="1026000"/>
            <a:ext cx="0" cy="3091500"/>
          </a:xfrm>
          <a:prstGeom prst="straightConnector1">
            <a:avLst/>
          </a:prstGeom>
          <a:noFill/>
          <a:ln w="9525" cap="flat" cmpd="sng">
            <a:solidFill>
              <a:schemeClr val="lt2"/>
            </a:solidFill>
            <a:prstDash val="solid"/>
            <a:round/>
            <a:headEnd type="none" w="med" len="med"/>
            <a:tailEnd type="none" w="med" len="med"/>
          </a:ln>
        </p:spPr>
      </p:cxnSp>
      <p:sp>
        <p:nvSpPr>
          <p:cNvPr id="28" name="Google Shape;28;p5"/>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29" name="Google Shape;29;p5"/>
          <p:cNvSpPr txBox="1">
            <a:spLocks noGrp="1"/>
          </p:cNvSpPr>
          <p:nvPr>
            <p:ph type="body" idx="1"/>
          </p:nvPr>
        </p:nvSpPr>
        <p:spPr>
          <a:xfrm>
            <a:off x="2191200" y="1026000"/>
            <a:ext cx="5345700" cy="3091500"/>
          </a:xfrm>
          <a:prstGeom prst="rect">
            <a:avLst/>
          </a:prstGeom>
        </p:spPr>
        <p:txBody>
          <a:bodyPr spcFirstLastPara="1" wrap="square" lIns="0" tIns="0" rIns="0" bIns="0" anchor="t" anchorCtr="0">
            <a:noAutofit/>
          </a:bodyPr>
          <a:lstStyle>
            <a:lvl1pPr marL="457200" lvl="0" indent="-317500">
              <a:spcBef>
                <a:spcPts val="0"/>
              </a:spcBef>
              <a:spcAft>
                <a:spcPts val="0"/>
              </a:spcAft>
              <a:buSzPts val="1400"/>
              <a:buChar char="◎"/>
              <a:defRPr/>
            </a:lvl1pPr>
            <a:lvl2pPr marL="914400" lvl="1" indent="-317500">
              <a:spcBef>
                <a:spcPts val="800"/>
              </a:spcBef>
              <a:spcAft>
                <a:spcPts val="0"/>
              </a:spcAft>
              <a:buSzPts val="1400"/>
              <a:buChar char="◎"/>
              <a:defRPr/>
            </a:lvl2pPr>
            <a:lvl3pPr marL="1371600" lvl="2" indent="-355600">
              <a:spcBef>
                <a:spcPts val="800"/>
              </a:spcBef>
              <a:spcAft>
                <a:spcPts val="0"/>
              </a:spcAft>
              <a:buSzPts val="2000"/>
              <a:buChar char="■"/>
              <a:defRPr/>
            </a:lvl3pPr>
            <a:lvl4pPr marL="1828800" lvl="3" indent="-355600">
              <a:spcBef>
                <a:spcPts val="800"/>
              </a:spcBef>
              <a:spcAft>
                <a:spcPts val="0"/>
              </a:spcAft>
              <a:buSzPts val="2000"/>
              <a:buChar char="●"/>
              <a:defRPr/>
            </a:lvl4pPr>
            <a:lvl5pPr marL="2286000" lvl="4" indent="-355600">
              <a:spcBef>
                <a:spcPts val="800"/>
              </a:spcBef>
              <a:spcAft>
                <a:spcPts val="0"/>
              </a:spcAft>
              <a:buSzPts val="2000"/>
              <a:buChar char="○"/>
              <a:defRPr/>
            </a:lvl5pPr>
            <a:lvl6pPr marL="2743200" lvl="5" indent="-355600">
              <a:spcBef>
                <a:spcPts val="800"/>
              </a:spcBef>
              <a:spcAft>
                <a:spcPts val="0"/>
              </a:spcAft>
              <a:buSzPts val="2000"/>
              <a:buChar char="■"/>
              <a:defRPr/>
            </a:lvl6pPr>
            <a:lvl7pPr marL="3200400" lvl="6" indent="-355600">
              <a:spcBef>
                <a:spcPts val="800"/>
              </a:spcBef>
              <a:spcAft>
                <a:spcPts val="0"/>
              </a:spcAft>
              <a:buSzPts val="2000"/>
              <a:buChar char="●"/>
              <a:defRPr/>
            </a:lvl7pPr>
            <a:lvl8pPr marL="3657600" lvl="7" indent="-355600">
              <a:spcBef>
                <a:spcPts val="800"/>
              </a:spcBef>
              <a:spcAft>
                <a:spcPts val="0"/>
              </a:spcAft>
              <a:buSzPts val="2000"/>
              <a:buChar char="○"/>
              <a:defRPr/>
            </a:lvl8pPr>
            <a:lvl9pPr marL="4114800" lvl="8" indent="-355600">
              <a:spcBef>
                <a:spcPts val="800"/>
              </a:spcBef>
              <a:spcAft>
                <a:spcPts val="800"/>
              </a:spcAft>
              <a:buSzPts val="2000"/>
              <a:buChar char="■"/>
              <a:defRPr/>
            </a:lvl9pPr>
          </a:lstStyle>
          <a:p>
            <a:endParaRPr/>
          </a:p>
        </p:txBody>
      </p:sp>
      <p:sp>
        <p:nvSpPr>
          <p:cNvPr id="30" name="Google Shape;30;p5"/>
          <p:cNvSpPr txBox="1">
            <a:spLocks noGrp="1"/>
          </p:cNvSpPr>
          <p:nvPr>
            <p:ph type="sldNum" idx="12"/>
          </p:nvPr>
        </p:nvSpPr>
        <p:spPr>
          <a:xfrm>
            <a:off x="8453425" y="-60"/>
            <a:ext cx="548700" cy="51435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7"/>
        <p:cNvGrpSpPr/>
        <p:nvPr/>
      </p:nvGrpSpPr>
      <p:grpSpPr>
        <a:xfrm>
          <a:off x="0" y="0"/>
          <a:ext cx="0" cy="0"/>
          <a:chOff x="0" y="0"/>
          <a:chExt cx="0" cy="0"/>
        </a:xfrm>
      </p:grpSpPr>
      <p:sp>
        <p:nvSpPr>
          <p:cNvPr id="38" name="Google Shape;38;p7"/>
          <p:cNvSpPr/>
          <p:nvPr/>
        </p:nvSpPr>
        <p:spPr>
          <a:xfrm>
            <a:off x="0" y="604500"/>
            <a:ext cx="7928100" cy="3934500"/>
          </a:xfrm>
          <a:prstGeom prst="rect">
            <a:avLst/>
          </a:prstGeom>
          <a:solidFill>
            <a:schemeClr val="lt1"/>
          </a:solidFill>
          <a:ln>
            <a:noFill/>
          </a:ln>
          <a:effectLst>
            <a:outerShdw blurRad="285750" dist="9525" dir="5400000" algn="bl" rotWithShape="0">
              <a:srgbClr val="010E1B">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9" name="Google Shape;39;p7"/>
          <p:cNvCxnSpPr/>
          <p:nvPr/>
        </p:nvCxnSpPr>
        <p:spPr>
          <a:xfrm>
            <a:off x="1946716" y="1026000"/>
            <a:ext cx="0" cy="3091500"/>
          </a:xfrm>
          <a:prstGeom prst="straightConnector1">
            <a:avLst/>
          </a:prstGeom>
          <a:noFill/>
          <a:ln w="9525" cap="flat" cmpd="sng">
            <a:solidFill>
              <a:schemeClr val="lt2"/>
            </a:solidFill>
            <a:prstDash val="solid"/>
            <a:round/>
            <a:headEnd type="none" w="med" len="med"/>
            <a:tailEnd type="none" w="med" len="med"/>
          </a:ln>
        </p:spPr>
      </p:cxnSp>
      <p:sp>
        <p:nvSpPr>
          <p:cNvPr id="40" name="Google Shape;40;p7"/>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41" name="Google Shape;41;p7"/>
          <p:cNvSpPr txBox="1">
            <a:spLocks noGrp="1"/>
          </p:cNvSpPr>
          <p:nvPr>
            <p:ph type="body" idx="1"/>
          </p:nvPr>
        </p:nvSpPr>
        <p:spPr>
          <a:xfrm>
            <a:off x="2183375" y="1026000"/>
            <a:ext cx="2467200" cy="30915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800"/>
              </a:spcBef>
              <a:spcAft>
                <a:spcPts val="0"/>
              </a:spcAft>
              <a:buSzPts val="1800"/>
              <a:buChar char="◎"/>
              <a:defRPr sz="1800"/>
            </a:lvl2pPr>
            <a:lvl3pPr marL="1371600" lvl="2" indent="-342900">
              <a:spcBef>
                <a:spcPts val="800"/>
              </a:spcBef>
              <a:spcAft>
                <a:spcPts val="0"/>
              </a:spcAft>
              <a:buSzPts val="1800"/>
              <a:buChar char="■"/>
              <a:defRPr sz="1800"/>
            </a:lvl3pPr>
            <a:lvl4pPr marL="1828800" lvl="3" indent="-342900">
              <a:spcBef>
                <a:spcPts val="800"/>
              </a:spcBef>
              <a:spcAft>
                <a:spcPts val="0"/>
              </a:spcAft>
              <a:buSzPts val="1800"/>
              <a:buChar char="●"/>
              <a:defRPr sz="1800"/>
            </a:lvl4pPr>
            <a:lvl5pPr marL="2286000" lvl="4" indent="-342900">
              <a:spcBef>
                <a:spcPts val="800"/>
              </a:spcBef>
              <a:spcAft>
                <a:spcPts val="0"/>
              </a:spcAft>
              <a:buSzPts val="1800"/>
              <a:buChar char="○"/>
              <a:defRPr sz="1800"/>
            </a:lvl5pPr>
            <a:lvl6pPr marL="2743200" lvl="5" indent="-342900">
              <a:spcBef>
                <a:spcPts val="800"/>
              </a:spcBef>
              <a:spcAft>
                <a:spcPts val="0"/>
              </a:spcAft>
              <a:buSzPts val="1800"/>
              <a:buChar char="■"/>
              <a:defRPr sz="1800"/>
            </a:lvl6pPr>
            <a:lvl7pPr marL="3200400" lvl="6" indent="-342900">
              <a:spcBef>
                <a:spcPts val="800"/>
              </a:spcBef>
              <a:spcAft>
                <a:spcPts val="0"/>
              </a:spcAft>
              <a:buSzPts val="1800"/>
              <a:buChar char="●"/>
              <a:defRPr sz="1800"/>
            </a:lvl7pPr>
            <a:lvl8pPr marL="3657600" lvl="7" indent="-342900">
              <a:spcBef>
                <a:spcPts val="800"/>
              </a:spcBef>
              <a:spcAft>
                <a:spcPts val="0"/>
              </a:spcAft>
              <a:buSzPts val="1800"/>
              <a:buChar char="○"/>
              <a:defRPr sz="1800"/>
            </a:lvl8pPr>
            <a:lvl9pPr marL="4114800" lvl="8" indent="-342900">
              <a:spcBef>
                <a:spcPts val="800"/>
              </a:spcBef>
              <a:spcAft>
                <a:spcPts val="800"/>
              </a:spcAft>
              <a:buSzPts val="1800"/>
              <a:buChar char="■"/>
              <a:defRPr sz="1800"/>
            </a:lvl9pPr>
          </a:lstStyle>
          <a:p>
            <a:endParaRPr/>
          </a:p>
        </p:txBody>
      </p:sp>
      <p:sp>
        <p:nvSpPr>
          <p:cNvPr id="42" name="Google Shape;42;p7"/>
          <p:cNvSpPr txBox="1">
            <a:spLocks noGrp="1"/>
          </p:cNvSpPr>
          <p:nvPr>
            <p:ph type="body" idx="2"/>
          </p:nvPr>
        </p:nvSpPr>
        <p:spPr>
          <a:xfrm>
            <a:off x="5061144" y="1026000"/>
            <a:ext cx="2467200" cy="30915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800"/>
              </a:spcBef>
              <a:spcAft>
                <a:spcPts val="0"/>
              </a:spcAft>
              <a:buSzPts val="1800"/>
              <a:buChar char="◎"/>
              <a:defRPr sz="1800"/>
            </a:lvl2pPr>
            <a:lvl3pPr marL="1371600" lvl="2" indent="-342900">
              <a:spcBef>
                <a:spcPts val="800"/>
              </a:spcBef>
              <a:spcAft>
                <a:spcPts val="0"/>
              </a:spcAft>
              <a:buSzPts val="1800"/>
              <a:buChar char="■"/>
              <a:defRPr sz="1800"/>
            </a:lvl3pPr>
            <a:lvl4pPr marL="1828800" lvl="3" indent="-342900">
              <a:spcBef>
                <a:spcPts val="800"/>
              </a:spcBef>
              <a:spcAft>
                <a:spcPts val="0"/>
              </a:spcAft>
              <a:buSzPts val="1800"/>
              <a:buChar char="●"/>
              <a:defRPr sz="1800"/>
            </a:lvl4pPr>
            <a:lvl5pPr marL="2286000" lvl="4" indent="-342900">
              <a:spcBef>
                <a:spcPts val="800"/>
              </a:spcBef>
              <a:spcAft>
                <a:spcPts val="0"/>
              </a:spcAft>
              <a:buSzPts val="1800"/>
              <a:buChar char="○"/>
              <a:defRPr sz="1800"/>
            </a:lvl5pPr>
            <a:lvl6pPr marL="2743200" lvl="5" indent="-342900">
              <a:spcBef>
                <a:spcPts val="800"/>
              </a:spcBef>
              <a:spcAft>
                <a:spcPts val="0"/>
              </a:spcAft>
              <a:buSzPts val="1800"/>
              <a:buChar char="■"/>
              <a:defRPr sz="1800"/>
            </a:lvl6pPr>
            <a:lvl7pPr marL="3200400" lvl="6" indent="-342900">
              <a:spcBef>
                <a:spcPts val="800"/>
              </a:spcBef>
              <a:spcAft>
                <a:spcPts val="0"/>
              </a:spcAft>
              <a:buSzPts val="1800"/>
              <a:buChar char="●"/>
              <a:defRPr sz="1800"/>
            </a:lvl7pPr>
            <a:lvl8pPr marL="3657600" lvl="7" indent="-342900">
              <a:spcBef>
                <a:spcPts val="800"/>
              </a:spcBef>
              <a:spcAft>
                <a:spcPts val="0"/>
              </a:spcAft>
              <a:buSzPts val="1800"/>
              <a:buChar char="○"/>
              <a:defRPr sz="1800"/>
            </a:lvl8pPr>
            <a:lvl9pPr marL="4114800" lvl="8" indent="-342900">
              <a:spcBef>
                <a:spcPts val="800"/>
              </a:spcBef>
              <a:spcAft>
                <a:spcPts val="800"/>
              </a:spcAft>
              <a:buSzPts val="1800"/>
              <a:buChar char="■"/>
              <a:defRPr sz="1800"/>
            </a:lvl9pPr>
          </a:lstStyle>
          <a:p>
            <a:endParaRPr/>
          </a:p>
        </p:txBody>
      </p:sp>
      <p:sp>
        <p:nvSpPr>
          <p:cNvPr id="43" name="Google Shape;43;p7"/>
          <p:cNvSpPr txBox="1">
            <a:spLocks noGrp="1"/>
          </p:cNvSpPr>
          <p:nvPr>
            <p:ph type="sldNum" idx="12"/>
          </p:nvPr>
        </p:nvSpPr>
        <p:spPr>
          <a:xfrm>
            <a:off x="8453425" y="-60"/>
            <a:ext cx="548700" cy="51435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12"/>
          <p:cNvSpPr txBox="1">
            <a:spLocks noGrp="1"/>
          </p:cNvSpPr>
          <p:nvPr>
            <p:ph type="sldNum" idx="12"/>
          </p:nvPr>
        </p:nvSpPr>
        <p:spPr>
          <a:xfrm>
            <a:off x="8453425" y="-60"/>
            <a:ext cx="548700" cy="51435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accent1"/>
        </a:solidFill>
        <a:effectLst/>
      </p:bgPr>
    </p:bg>
    <p:spTree>
      <p:nvGrpSpPr>
        <p:cNvPr id="1" name="Shape 5"/>
        <p:cNvGrpSpPr/>
        <p:nvPr/>
      </p:nvGrpSpPr>
      <p:grpSpPr>
        <a:xfrm>
          <a:off x="0" y="0"/>
          <a:ext cx="0" cy="0"/>
          <a:chOff x="0" y="0"/>
          <a:chExt cx="0" cy="0"/>
        </a:xfrm>
      </p:grpSpPr>
      <p:pic>
        <p:nvPicPr>
          <p:cNvPr id="6" name="Google Shape;6;p1"/>
          <p:cNvPicPr preferRelativeResize="0"/>
          <p:nvPr/>
        </p:nvPicPr>
        <p:blipFill>
          <a:blip r:embed="rId6">
            <a:alphaModFix/>
          </a:blip>
          <a:stretch>
            <a:fillRect/>
          </a:stretch>
        </p:blipFill>
        <p:spPr>
          <a:xfrm>
            <a:off x="0" y="11300"/>
            <a:ext cx="9144000" cy="5143500"/>
          </a:xfrm>
          <a:prstGeom prst="rect">
            <a:avLst/>
          </a:prstGeom>
          <a:noFill/>
          <a:ln>
            <a:noFill/>
          </a:ln>
        </p:spPr>
      </p:pic>
      <p:sp>
        <p:nvSpPr>
          <p:cNvPr id="7" name="Google Shape;7;p1"/>
          <p:cNvSpPr txBox="1">
            <a:spLocks noGrp="1"/>
          </p:cNvSpPr>
          <p:nvPr>
            <p:ph type="title"/>
          </p:nvPr>
        </p:nvSpPr>
        <p:spPr>
          <a:xfrm>
            <a:off x="291300" y="1026000"/>
            <a:ext cx="1341900" cy="3091500"/>
          </a:xfrm>
          <a:prstGeom prst="rect">
            <a:avLst/>
          </a:prstGeom>
          <a:noFill/>
          <a:ln>
            <a:noFill/>
          </a:ln>
        </p:spPr>
        <p:txBody>
          <a:bodyPr spcFirstLastPara="1" wrap="square" lIns="0" tIns="0" rIns="0" bIns="0" anchor="t" anchorCtr="0">
            <a:noAutofit/>
          </a:bodyPr>
          <a:lstStyle>
            <a:lvl1pPr lvl="0"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1pPr>
            <a:lvl2pPr lvl="1"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2pPr>
            <a:lvl3pPr lvl="2"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3pPr>
            <a:lvl4pPr lvl="3"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4pPr>
            <a:lvl5pPr lvl="4"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5pPr>
            <a:lvl6pPr lvl="5"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6pPr>
            <a:lvl7pPr lvl="6"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7pPr>
            <a:lvl8pPr lvl="7"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8pPr>
            <a:lvl9pPr lvl="8" algn="r">
              <a:spcBef>
                <a:spcPts val="0"/>
              </a:spcBef>
              <a:spcAft>
                <a:spcPts val="0"/>
              </a:spcAft>
              <a:buClr>
                <a:schemeClr val="accent1"/>
              </a:buClr>
              <a:buSzPts val="1600"/>
              <a:buFont typeface="IBM Plex Sans Condensed"/>
              <a:buNone/>
              <a:defRPr sz="1600" b="1">
                <a:solidFill>
                  <a:schemeClr val="accent1"/>
                </a:solidFill>
                <a:latin typeface="IBM Plex Sans Condensed"/>
                <a:ea typeface="IBM Plex Sans Condensed"/>
                <a:cs typeface="IBM Plex Sans Condensed"/>
                <a:sym typeface="IBM Plex Sans Condensed"/>
              </a:defRPr>
            </a:lvl9pPr>
          </a:lstStyle>
          <a:p>
            <a:endParaRPr/>
          </a:p>
        </p:txBody>
      </p:sp>
      <p:sp>
        <p:nvSpPr>
          <p:cNvPr id="8" name="Google Shape;8;p1"/>
          <p:cNvSpPr txBox="1">
            <a:spLocks noGrp="1"/>
          </p:cNvSpPr>
          <p:nvPr>
            <p:ph type="body" idx="1"/>
          </p:nvPr>
        </p:nvSpPr>
        <p:spPr>
          <a:xfrm>
            <a:off x="2191200" y="1026000"/>
            <a:ext cx="5345700" cy="3091500"/>
          </a:xfrm>
          <a:prstGeom prst="rect">
            <a:avLst/>
          </a:prstGeom>
          <a:noFill/>
          <a:ln>
            <a:noFill/>
          </a:ln>
        </p:spPr>
        <p:txBody>
          <a:bodyPr spcFirstLastPara="1" wrap="square" lIns="0" tIns="0" rIns="0" bIns="0" anchor="t" anchorCtr="0">
            <a:noAutofit/>
          </a:bodyPr>
          <a:lstStyle>
            <a:lvl1pPr marL="457200" lvl="0" indent="-317500">
              <a:lnSpc>
                <a:spcPct val="114000"/>
              </a:lnSpc>
              <a:spcBef>
                <a:spcPts val="0"/>
              </a:spcBef>
              <a:spcAft>
                <a:spcPts val="0"/>
              </a:spcAft>
              <a:buClr>
                <a:schemeClr val="lt2"/>
              </a:buClr>
              <a:buSzPts val="1400"/>
              <a:buFont typeface="Frank Ruhl Libre Light"/>
              <a:buChar char="◎"/>
              <a:defRPr sz="2000">
                <a:solidFill>
                  <a:schemeClr val="dk2"/>
                </a:solidFill>
                <a:latin typeface="Frank Ruhl Libre Light"/>
                <a:ea typeface="Frank Ruhl Libre Light"/>
                <a:cs typeface="Frank Ruhl Libre Light"/>
                <a:sym typeface="Frank Ruhl Libre Light"/>
              </a:defRPr>
            </a:lvl1pPr>
            <a:lvl2pPr marL="914400" lvl="1" indent="-317500">
              <a:lnSpc>
                <a:spcPct val="114000"/>
              </a:lnSpc>
              <a:spcBef>
                <a:spcPts val="800"/>
              </a:spcBef>
              <a:spcAft>
                <a:spcPts val="0"/>
              </a:spcAft>
              <a:buClr>
                <a:schemeClr val="lt2"/>
              </a:buClr>
              <a:buSzPts val="1400"/>
              <a:buFont typeface="Frank Ruhl Libre Light"/>
              <a:buChar char="◎"/>
              <a:defRPr sz="2000">
                <a:solidFill>
                  <a:schemeClr val="dk2"/>
                </a:solidFill>
                <a:latin typeface="Frank Ruhl Libre Light"/>
                <a:ea typeface="Frank Ruhl Libre Light"/>
                <a:cs typeface="Frank Ruhl Libre Light"/>
                <a:sym typeface="Frank Ruhl Libre Light"/>
              </a:defRPr>
            </a:lvl2pPr>
            <a:lvl3pPr marL="1371600" lvl="2" indent="-355600">
              <a:lnSpc>
                <a:spcPct val="114000"/>
              </a:lnSpc>
              <a:spcBef>
                <a:spcPts val="800"/>
              </a:spcBef>
              <a:spcAft>
                <a:spcPts val="0"/>
              </a:spcAft>
              <a:buClr>
                <a:schemeClr val="lt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3pPr>
            <a:lvl4pPr marL="1828800" lvl="3" indent="-355600">
              <a:lnSpc>
                <a:spcPct val="114000"/>
              </a:lnSpc>
              <a:spcBef>
                <a:spcPts val="800"/>
              </a:spcBef>
              <a:spcAft>
                <a:spcPts val="0"/>
              </a:spcAft>
              <a:buClr>
                <a:schemeClr val="dk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4pPr>
            <a:lvl5pPr marL="2286000" lvl="4" indent="-355600">
              <a:lnSpc>
                <a:spcPct val="114000"/>
              </a:lnSpc>
              <a:spcBef>
                <a:spcPts val="800"/>
              </a:spcBef>
              <a:spcAft>
                <a:spcPts val="0"/>
              </a:spcAft>
              <a:buClr>
                <a:schemeClr val="dk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5pPr>
            <a:lvl6pPr marL="2743200" lvl="5" indent="-355600">
              <a:lnSpc>
                <a:spcPct val="114000"/>
              </a:lnSpc>
              <a:spcBef>
                <a:spcPts val="800"/>
              </a:spcBef>
              <a:spcAft>
                <a:spcPts val="0"/>
              </a:spcAft>
              <a:buClr>
                <a:schemeClr val="dk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6pPr>
            <a:lvl7pPr marL="3200400" lvl="6" indent="-355600">
              <a:lnSpc>
                <a:spcPct val="114000"/>
              </a:lnSpc>
              <a:spcBef>
                <a:spcPts val="800"/>
              </a:spcBef>
              <a:spcAft>
                <a:spcPts val="0"/>
              </a:spcAft>
              <a:buClr>
                <a:schemeClr val="dk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7pPr>
            <a:lvl8pPr marL="3657600" lvl="7" indent="-355600">
              <a:lnSpc>
                <a:spcPct val="114000"/>
              </a:lnSpc>
              <a:spcBef>
                <a:spcPts val="800"/>
              </a:spcBef>
              <a:spcAft>
                <a:spcPts val="0"/>
              </a:spcAft>
              <a:buClr>
                <a:schemeClr val="dk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8pPr>
            <a:lvl9pPr marL="4114800" lvl="8" indent="-355600">
              <a:lnSpc>
                <a:spcPct val="114000"/>
              </a:lnSpc>
              <a:spcBef>
                <a:spcPts val="800"/>
              </a:spcBef>
              <a:spcAft>
                <a:spcPts val="800"/>
              </a:spcAft>
              <a:buClr>
                <a:schemeClr val="dk2"/>
              </a:buClr>
              <a:buSzPts val="2000"/>
              <a:buFont typeface="Frank Ruhl Libre Light"/>
              <a:buChar char="■"/>
              <a:defRPr sz="2000">
                <a:solidFill>
                  <a:schemeClr val="dk2"/>
                </a:solidFill>
                <a:latin typeface="Frank Ruhl Libre Light"/>
                <a:ea typeface="Frank Ruhl Libre Light"/>
                <a:cs typeface="Frank Ruhl Libre Light"/>
                <a:sym typeface="Frank Ruhl Libre Light"/>
              </a:defRPr>
            </a:lvl9pPr>
          </a:lstStyle>
          <a:p>
            <a:endParaRPr/>
          </a:p>
        </p:txBody>
      </p:sp>
      <p:sp>
        <p:nvSpPr>
          <p:cNvPr id="9" name="Google Shape;9;p1"/>
          <p:cNvSpPr txBox="1">
            <a:spLocks noGrp="1"/>
          </p:cNvSpPr>
          <p:nvPr>
            <p:ph type="sldNum" idx="12"/>
          </p:nvPr>
        </p:nvSpPr>
        <p:spPr>
          <a:xfrm>
            <a:off x="8453425" y="-60"/>
            <a:ext cx="548700" cy="5143500"/>
          </a:xfrm>
          <a:prstGeom prst="rect">
            <a:avLst/>
          </a:prstGeom>
          <a:noFill/>
          <a:ln>
            <a:noFill/>
          </a:ln>
        </p:spPr>
        <p:txBody>
          <a:bodyPr spcFirstLastPara="1" wrap="square" lIns="0" tIns="0" rIns="0" bIns="0" anchor="ctr" anchorCtr="0">
            <a:noAutofit/>
          </a:bodyPr>
          <a:lstStyle>
            <a:lvl1pPr lvl="0" algn="r">
              <a:buNone/>
              <a:defRPr sz="1100">
                <a:solidFill>
                  <a:schemeClr val="lt1"/>
                </a:solidFill>
                <a:latin typeface="IBM Plex Sans Condensed"/>
                <a:ea typeface="IBM Plex Sans Condensed"/>
                <a:cs typeface="IBM Plex Sans Condensed"/>
                <a:sym typeface="IBM Plex Sans Condensed"/>
              </a:defRPr>
            </a:lvl1pPr>
            <a:lvl2pPr lvl="1" algn="r">
              <a:buNone/>
              <a:defRPr sz="1100">
                <a:solidFill>
                  <a:schemeClr val="lt1"/>
                </a:solidFill>
                <a:latin typeface="IBM Plex Sans Condensed"/>
                <a:ea typeface="IBM Plex Sans Condensed"/>
                <a:cs typeface="IBM Plex Sans Condensed"/>
                <a:sym typeface="IBM Plex Sans Condensed"/>
              </a:defRPr>
            </a:lvl2pPr>
            <a:lvl3pPr lvl="2" algn="r">
              <a:buNone/>
              <a:defRPr sz="1100">
                <a:solidFill>
                  <a:schemeClr val="lt1"/>
                </a:solidFill>
                <a:latin typeface="IBM Plex Sans Condensed"/>
                <a:ea typeface="IBM Plex Sans Condensed"/>
                <a:cs typeface="IBM Plex Sans Condensed"/>
                <a:sym typeface="IBM Plex Sans Condensed"/>
              </a:defRPr>
            </a:lvl3pPr>
            <a:lvl4pPr lvl="3" algn="r">
              <a:buNone/>
              <a:defRPr sz="1100">
                <a:solidFill>
                  <a:schemeClr val="lt1"/>
                </a:solidFill>
                <a:latin typeface="IBM Plex Sans Condensed"/>
                <a:ea typeface="IBM Plex Sans Condensed"/>
                <a:cs typeface="IBM Plex Sans Condensed"/>
                <a:sym typeface="IBM Plex Sans Condensed"/>
              </a:defRPr>
            </a:lvl4pPr>
            <a:lvl5pPr lvl="4" algn="r">
              <a:buNone/>
              <a:defRPr sz="1100">
                <a:solidFill>
                  <a:schemeClr val="lt1"/>
                </a:solidFill>
                <a:latin typeface="IBM Plex Sans Condensed"/>
                <a:ea typeface="IBM Plex Sans Condensed"/>
                <a:cs typeface="IBM Plex Sans Condensed"/>
                <a:sym typeface="IBM Plex Sans Condensed"/>
              </a:defRPr>
            </a:lvl5pPr>
            <a:lvl6pPr lvl="5" algn="r">
              <a:buNone/>
              <a:defRPr sz="1100">
                <a:solidFill>
                  <a:schemeClr val="lt1"/>
                </a:solidFill>
                <a:latin typeface="IBM Plex Sans Condensed"/>
                <a:ea typeface="IBM Plex Sans Condensed"/>
                <a:cs typeface="IBM Plex Sans Condensed"/>
                <a:sym typeface="IBM Plex Sans Condensed"/>
              </a:defRPr>
            </a:lvl6pPr>
            <a:lvl7pPr lvl="6" algn="r">
              <a:buNone/>
              <a:defRPr sz="1100">
                <a:solidFill>
                  <a:schemeClr val="lt1"/>
                </a:solidFill>
                <a:latin typeface="IBM Plex Sans Condensed"/>
                <a:ea typeface="IBM Plex Sans Condensed"/>
                <a:cs typeface="IBM Plex Sans Condensed"/>
                <a:sym typeface="IBM Plex Sans Condensed"/>
              </a:defRPr>
            </a:lvl7pPr>
            <a:lvl8pPr lvl="7" algn="r">
              <a:buNone/>
              <a:defRPr sz="1100">
                <a:solidFill>
                  <a:schemeClr val="lt1"/>
                </a:solidFill>
                <a:latin typeface="IBM Plex Sans Condensed"/>
                <a:ea typeface="IBM Plex Sans Condensed"/>
                <a:cs typeface="IBM Plex Sans Condensed"/>
                <a:sym typeface="IBM Plex Sans Condensed"/>
              </a:defRPr>
            </a:lvl8pPr>
            <a:lvl9pPr lvl="8" algn="r">
              <a:buNone/>
              <a:defRPr sz="1100">
                <a:solidFill>
                  <a:schemeClr val="lt1"/>
                </a:solidFill>
                <a:latin typeface="IBM Plex Sans Condensed"/>
                <a:ea typeface="IBM Plex Sans Condensed"/>
                <a:cs typeface="IBM Plex Sans Condensed"/>
                <a:sym typeface="IBM Plex Sans Condensed"/>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8"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nglish.com/blog/academic-skills-for-higher-educa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xfrm>
            <a:off x="1371600" y="604500"/>
            <a:ext cx="4343400" cy="3934500"/>
          </a:xfrm>
          <a:prstGeom prst="rect">
            <a:avLst/>
          </a:prstGeom>
        </p:spPr>
        <p:txBody>
          <a:bodyPr spcFirstLastPara="1" wrap="square" lIns="0" tIns="0" rIns="0" bIns="0" anchor="ctr" anchorCtr="0">
            <a:noAutofit/>
          </a:bodyPr>
          <a:lstStyle/>
          <a:p>
            <a:pPr marL="0" lvl="0" indent="0" algn="ctr" rtl="0">
              <a:lnSpc>
                <a:spcPct val="150000"/>
              </a:lnSpc>
              <a:spcBef>
                <a:spcPts val="0"/>
              </a:spcBef>
              <a:spcAft>
                <a:spcPts val="0"/>
              </a:spcAft>
              <a:buNone/>
            </a:pPr>
            <a:r>
              <a:rPr lang="en-US" i="1" u="sng" dirty="0">
                <a:latin typeface="Times New Roman" pitchFamily="18" charset="0"/>
                <a:cs typeface="Times New Roman" pitchFamily="18" charset="0"/>
              </a:rPr>
              <a:t>Academic and employability skills</a:t>
            </a:r>
            <a:br>
              <a:rPr lang="en-US" dirty="0">
                <a:latin typeface="Times New Roman" pitchFamily="18" charset="0"/>
                <a:cs typeface="Times New Roman" pitchFamily="18" charset="0"/>
              </a:rPr>
            </a:br>
            <a:br>
              <a:rPr lang="en-US">
                <a:latin typeface="Times New Roman" pitchFamily="18" charset="0"/>
                <a:cs typeface="Times New Roman" pitchFamily="18" charset="0"/>
              </a:rPr>
            </a:br>
            <a:endParaRPr sz="2800" u="sng" dirty="0">
              <a:latin typeface="Times New Roman" pitchFamily="18" charset="0"/>
              <a:cs typeface="Times New Roman"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0"/>
            <a:ext cx="3048000" cy="51435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4"/>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marL="0" lvl="0" indent="0" algn="just" rtl="0">
              <a:lnSpc>
                <a:spcPct val="150000"/>
              </a:lnSpc>
              <a:spcBef>
                <a:spcPts val="0"/>
              </a:spcBef>
              <a:spcAft>
                <a:spcPts val="0"/>
              </a:spcAft>
              <a:buNone/>
            </a:pPr>
            <a:r>
              <a:rPr lang="en" dirty="0">
                <a:latin typeface="Times New Roman" pitchFamily="18" charset="0"/>
                <a:cs typeface="Times New Roman" pitchFamily="18" charset="0"/>
              </a:rPr>
              <a:t>Contents</a:t>
            </a:r>
            <a:endParaRPr>
              <a:latin typeface="Times New Roman" pitchFamily="18" charset="0"/>
              <a:cs typeface="Times New Roman" pitchFamily="18" charset="0"/>
            </a:endParaRPr>
          </a:p>
        </p:txBody>
      </p:sp>
      <p:sp>
        <p:nvSpPr>
          <p:cNvPr id="89" name="Google Shape;89;p14"/>
          <p:cNvSpPr txBox="1">
            <a:spLocks noGrp="1"/>
          </p:cNvSpPr>
          <p:nvPr>
            <p:ph type="sldNum" idx="12"/>
          </p:nvPr>
        </p:nvSpPr>
        <p:spPr>
          <a:xfrm>
            <a:off x="8453425" y="-60"/>
            <a:ext cx="548700" cy="51435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2</a:t>
            </a:fld>
            <a:endParaRPr/>
          </a:p>
        </p:txBody>
      </p:sp>
      <p:sp>
        <p:nvSpPr>
          <p:cNvPr id="8" name="Text Placeholder 7"/>
          <p:cNvSpPr>
            <a:spLocks noGrp="1"/>
          </p:cNvSpPr>
          <p:nvPr>
            <p:ph type="body" idx="2"/>
          </p:nvPr>
        </p:nvSpPr>
        <p:spPr>
          <a:xfrm>
            <a:off x="1981200" y="1026000"/>
            <a:ext cx="5486400" cy="3091500"/>
          </a:xfrm>
        </p:spPr>
        <p:txBody>
          <a:bodyPr/>
          <a:lstStyle/>
          <a:p>
            <a:pPr algn="just">
              <a:lnSpc>
                <a:spcPct val="150000"/>
              </a:lnSpc>
            </a:pPr>
            <a:r>
              <a:rPr lang="en-US" sz="1400" dirty="0">
                <a:latin typeface="Times New Roman" pitchFamily="18" charset="0"/>
                <a:cs typeface="Times New Roman" pitchFamily="18" charset="0"/>
              </a:rPr>
              <a:t>Introduction</a:t>
            </a:r>
          </a:p>
          <a:p>
            <a:pPr algn="just">
              <a:lnSpc>
                <a:spcPct val="150000"/>
              </a:lnSpc>
            </a:pPr>
            <a:r>
              <a:rPr lang="en-US" sz="1400" dirty="0">
                <a:latin typeface="Times New Roman" pitchFamily="18" charset="0"/>
                <a:cs typeface="Times New Roman" pitchFamily="18" charset="0"/>
              </a:rPr>
              <a:t>Academic skills and importance</a:t>
            </a:r>
          </a:p>
          <a:p>
            <a:pPr algn="just">
              <a:lnSpc>
                <a:spcPct val="150000"/>
              </a:lnSpc>
            </a:pPr>
            <a:r>
              <a:rPr lang="en-US" sz="1400" dirty="0">
                <a:latin typeface="Times New Roman" pitchFamily="18" charset="0"/>
                <a:cs typeface="Times New Roman" pitchFamily="18" charset="0"/>
              </a:rPr>
              <a:t>Types of academic skills</a:t>
            </a:r>
          </a:p>
          <a:p>
            <a:pPr algn="just">
              <a:lnSpc>
                <a:spcPct val="150000"/>
              </a:lnSpc>
            </a:pPr>
            <a:r>
              <a:rPr lang="en-US" sz="1400" dirty="0">
                <a:latin typeface="Times New Roman" pitchFamily="18" charset="0"/>
                <a:cs typeface="Times New Roman" pitchFamily="18" charset="0"/>
              </a:rPr>
              <a:t>Employability skills</a:t>
            </a:r>
          </a:p>
          <a:p>
            <a:pPr algn="just">
              <a:lnSpc>
                <a:spcPct val="150000"/>
              </a:lnSpc>
            </a:pPr>
            <a:r>
              <a:rPr lang="en-US" sz="1400" dirty="0">
                <a:latin typeface="Times New Roman" pitchFamily="18" charset="0"/>
                <a:cs typeface="Times New Roman" pitchFamily="18" charset="0"/>
              </a:rPr>
              <a:t>Understanding the world of work </a:t>
            </a:r>
          </a:p>
          <a:p>
            <a:pPr algn="just">
              <a:lnSpc>
                <a:spcPct val="150000"/>
              </a:lnSpc>
            </a:pPr>
            <a:r>
              <a:rPr lang="en-US" sz="1400" dirty="0">
                <a:latin typeface="Times New Roman" pitchFamily="18" charset="0"/>
                <a:cs typeface="Times New Roman" pitchFamily="18" charset="0"/>
              </a:rPr>
              <a:t>Use of tools and techniques</a:t>
            </a:r>
          </a:p>
          <a:p>
            <a:pPr algn="just">
              <a:lnSpc>
                <a:spcPct val="150000"/>
              </a:lnSpc>
            </a:pPr>
            <a:r>
              <a:rPr lang="en-US" sz="1400" dirty="0">
                <a:latin typeface="Times New Roman" pitchFamily="18" charset="0"/>
                <a:cs typeface="Times New Roman" pitchFamily="18" charset="0"/>
              </a:rPr>
              <a:t>Conclusion</a:t>
            </a:r>
          </a:p>
          <a:p>
            <a:pPr algn="just">
              <a:lnSpc>
                <a:spcPct val="150000"/>
              </a:lnSpc>
            </a:pPr>
            <a:r>
              <a:rPr lang="en-US" sz="1400" dirty="0">
                <a:latin typeface="Times New Roman" pitchFamily="18" charset="0"/>
                <a:cs typeface="Times New Roman" pitchFamily="18" charset="0"/>
              </a:rPr>
              <a:t>Reference </a:t>
            </a:r>
          </a:p>
        </p:txBody>
      </p:sp>
      <p:grpSp>
        <p:nvGrpSpPr>
          <p:cNvPr id="10" name="Google Shape;721;p48"/>
          <p:cNvGrpSpPr/>
          <p:nvPr/>
        </p:nvGrpSpPr>
        <p:grpSpPr>
          <a:xfrm>
            <a:off x="1447800" y="1047750"/>
            <a:ext cx="366458" cy="366437"/>
            <a:chOff x="1923675" y="1633650"/>
            <a:chExt cx="436000" cy="435975"/>
          </a:xfrm>
        </p:grpSpPr>
        <p:sp>
          <p:nvSpPr>
            <p:cNvPr id="11" name="Google Shape;722;p48"/>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23;p48"/>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24;p48"/>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725;p48"/>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726;p48"/>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48"/>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dirty="0">
                <a:latin typeface="Times New Roman" pitchFamily="18" charset="0"/>
                <a:cs typeface="Times New Roman" pitchFamily="18" charset="0"/>
              </a:rPr>
              <a:t>Introduction</a:t>
            </a:r>
          </a:p>
        </p:txBody>
      </p:sp>
      <p:sp>
        <p:nvSpPr>
          <p:cNvPr id="4" name="Text Placeholder 3"/>
          <p:cNvSpPr>
            <a:spLocks noGrp="1"/>
          </p:cNvSpPr>
          <p:nvPr>
            <p:ph type="body" idx="2"/>
          </p:nvPr>
        </p:nvSpPr>
        <p:spPr>
          <a:xfrm>
            <a:off x="2133600" y="1026000"/>
            <a:ext cx="5394744" cy="3091500"/>
          </a:xfrm>
        </p:spPr>
        <p:txBody>
          <a:bodyPr/>
          <a:lstStyle/>
          <a:p>
            <a:pPr marL="114300" indent="0" algn="just">
              <a:lnSpc>
                <a:spcPct val="150000"/>
              </a:lnSpc>
              <a:buNone/>
            </a:pPr>
            <a:r>
              <a:rPr lang="en-US" sz="1400" dirty="0">
                <a:latin typeface="Times New Roman" pitchFamily="18" charset="0"/>
                <a:cs typeface="Times New Roman" pitchFamily="18" charset="0"/>
              </a:rPr>
              <a:t>Academic and employability skills play huge role in life of a student. The term academic skill is said to behavioral aspects that are learned by an individual while studying at University and which are required for carrying out practices successfully at higher education level. Similarly, employability skills are transferable skills that are required by a person to become employable. The presentation is prepared on literature review to explore about academic and employability skills in present world. </a:t>
            </a:r>
          </a:p>
        </p:txBody>
      </p:sp>
      <p:sp>
        <p:nvSpPr>
          <p:cNvPr id="5" name="Slide Number Placeholder 4"/>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3</a:t>
            </a:fld>
            <a:endParaRPr lang="en"/>
          </a:p>
        </p:txBody>
      </p:sp>
      <p:grpSp>
        <p:nvGrpSpPr>
          <p:cNvPr id="6" name="Google Shape;734;p48"/>
          <p:cNvGrpSpPr/>
          <p:nvPr/>
        </p:nvGrpSpPr>
        <p:grpSpPr>
          <a:xfrm>
            <a:off x="1524000" y="1047750"/>
            <a:ext cx="299911" cy="424768"/>
            <a:chOff x="3979850" y="1598950"/>
            <a:chExt cx="356825" cy="505375"/>
          </a:xfrm>
        </p:grpSpPr>
        <p:sp>
          <p:nvSpPr>
            <p:cNvPr id="7" name="Google Shape;735;p48"/>
            <p:cNvSpPr/>
            <p:nvPr/>
          </p:nvSpPr>
          <p:spPr>
            <a:xfrm>
              <a:off x="3979850" y="1602600"/>
              <a:ext cx="44475" cy="501725"/>
            </a:xfrm>
            <a:custGeom>
              <a:avLst/>
              <a:gdLst/>
              <a:ahLst/>
              <a:cxnLst/>
              <a:rect l="l" t="t" r="r" b="b"/>
              <a:pathLst>
                <a:path w="1779" h="20069" fill="none" extrusionOk="0">
                  <a:moveTo>
                    <a:pt x="1778" y="20069"/>
                  </a:moveTo>
                  <a:lnTo>
                    <a:pt x="1778" y="488"/>
                  </a:lnTo>
                  <a:lnTo>
                    <a:pt x="1778" y="488"/>
                  </a:lnTo>
                  <a:lnTo>
                    <a:pt x="1778" y="390"/>
                  </a:lnTo>
                  <a:lnTo>
                    <a:pt x="1730" y="293"/>
                  </a:lnTo>
                  <a:lnTo>
                    <a:pt x="1705" y="220"/>
                  </a:lnTo>
                  <a:lnTo>
                    <a:pt x="1632" y="147"/>
                  </a:lnTo>
                  <a:lnTo>
                    <a:pt x="1559" y="74"/>
                  </a:lnTo>
                  <a:lnTo>
                    <a:pt x="1486" y="25"/>
                  </a:lnTo>
                  <a:lnTo>
                    <a:pt x="1389" y="0"/>
                  </a:lnTo>
                  <a:lnTo>
                    <a:pt x="1291" y="0"/>
                  </a:lnTo>
                  <a:lnTo>
                    <a:pt x="488" y="0"/>
                  </a:lnTo>
                  <a:lnTo>
                    <a:pt x="488" y="0"/>
                  </a:lnTo>
                  <a:lnTo>
                    <a:pt x="390" y="0"/>
                  </a:lnTo>
                  <a:lnTo>
                    <a:pt x="293" y="25"/>
                  </a:lnTo>
                  <a:lnTo>
                    <a:pt x="220" y="74"/>
                  </a:lnTo>
                  <a:lnTo>
                    <a:pt x="147" y="147"/>
                  </a:lnTo>
                  <a:lnTo>
                    <a:pt x="98" y="220"/>
                  </a:lnTo>
                  <a:lnTo>
                    <a:pt x="49" y="293"/>
                  </a:lnTo>
                  <a:lnTo>
                    <a:pt x="25" y="390"/>
                  </a:lnTo>
                  <a:lnTo>
                    <a:pt x="1" y="488"/>
                  </a:lnTo>
                  <a:lnTo>
                    <a:pt x="1" y="20069"/>
                  </a:lnTo>
                  <a:lnTo>
                    <a:pt x="1778" y="20069"/>
                  </a:lnTo>
                  <a:close/>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36;p48"/>
            <p:cNvSpPr/>
            <p:nvPr/>
          </p:nvSpPr>
          <p:spPr>
            <a:xfrm>
              <a:off x="4037075" y="1598950"/>
              <a:ext cx="299600" cy="228950"/>
            </a:xfrm>
            <a:custGeom>
              <a:avLst/>
              <a:gdLst/>
              <a:ahLst/>
              <a:cxnLst/>
              <a:rect l="l" t="t" r="r" b="b"/>
              <a:pathLst>
                <a:path w="11984" h="9158" fill="none" extrusionOk="0">
                  <a:moveTo>
                    <a:pt x="1" y="8403"/>
                  </a:moveTo>
                  <a:lnTo>
                    <a:pt x="1" y="8403"/>
                  </a:lnTo>
                  <a:lnTo>
                    <a:pt x="366" y="8184"/>
                  </a:lnTo>
                  <a:lnTo>
                    <a:pt x="732" y="8013"/>
                  </a:lnTo>
                  <a:lnTo>
                    <a:pt x="1097" y="7867"/>
                  </a:lnTo>
                  <a:lnTo>
                    <a:pt x="1438" y="7770"/>
                  </a:lnTo>
                  <a:lnTo>
                    <a:pt x="1803" y="7696"/>
                  </a:lnTo>
                  <a:lnTo>
                    <a:pt x="2168" y="7672"/>
                  </a:lnTo>
                  <a:lnTo>
                    <a:pt x="2534" y="7648"/>
                  </a:lnTo>
                  <a:lnTo>
                    <a:pt x="2875" y="7672"/>
                  </a:lnTo>
                  <a:lnTo>
                    <a:pt x="3240" y="7696"/>
                  </a:lnTo>
                  <a:lnTo>
                    <a:pt x="3605" y="7745"/>
                  </a:lnTo>
                  <a:lnTo>
                    <a:pt x="3971" y="7818"/>
                  </a:lnTo>
                  <a:lnTo>
                    <a:pt x="4312" y="7891"/>
                  </a:lnTo>
                  <a:lnTo>
                    <a:pt x="5042" y="8111"/>
                  </a:lnTo>
                  <a:lnTo>
                    <a:pt x="5749" y="8330"/>
                  </a:lnTo>
                  <a:lnTo>
                    <a:pt x="6479" y="8549"/>
                  </a:lnTo>
                  <a:lnTo>
                    <a:pt x="7186" y="8768"/>
                  </a:lnTo>
                  <a:lnTo>
                    <a:pt x="7916" y="8963"/>
                  </a:lnTo>
                  <a:lnTo>
                    <a:pt x="8282" y="9036"/>
                  </a:lnTo>
                  <a:lnTo>
                    <a:pt x="8623" y="9085"/>
                  </a:lnTo>
                  <a:lnTo>
                    <a:pt x="8988" y="9133"/>
                  </a:lnTo>
                  <a:lnTo>
                    <a:pt x="9353" y="9158"/>
                  </a:lnTo>
                  <a:lnTo>
                    <a:pt x="9719" y="9133"/>
                  </a:lnTo>
                  <a:lnTo>
                    <a:pt x="10059" y="9109"/>
                  </a:lnTo>
                  <a:lnTo>
                    <a:pt x="10425" y="9060"/>
                  </a:lnTo>
                  <a:lnTo>
                    <a:pt x="10790" y="8963"/>
                  </a:lnTo>
                  <a:lnTo>
                    <a:pt x="11155" y="8841"/>
                  </a:lnTo>
                  <a:lnTo>
                    <a:pt x="11496" y="8671"/>
                  </a:lnTo>
                  <a:lnTo>
                    <a:pt x="11496" y="8671"/>
                  </a:lnTo>
                  <a:lnTo>
                    <a:pt x="11667" y="8573"/>
                  </a:lnTo>
                  <a:lnTo>
                    <a:pt x="11789" y="8476"/>
                  </a:lnTo>
                  <a:lnTo>
                    <a:pt x="11862" y="8354"/>
                  </a:lnTo>
                  <a:lnTo>
                    <a:pt x="11935" y="8232"/>
                  </a:lnTo>
                  <a:lnTo>
                    <a:pt x="11984" y="8111"/>
                  </a:lnTo>
                  <a:lnTo>
                    <a:pt x="11984" y="7989"/>
                  </a:lnTo>
                  <a:lnTo>
                    <a:pt x="11935" y="7891"/>
                  </a:lnTo>
                  <a:lnTo>
                    <a:pt x="11886" y="7794"/>
                  </a:lnTo>
                  <a:lnTo>
                    <a:pt x="11886" y="7794"/>
                  </a:lnTo>
                  <a:lnTo>
                    <a:pt x="11496" y="7404"/>
                  </a:lnTo>
                  <a:lnTo>
                    <a:pt x="11107" y="6941"/>
                  </a:lnTo>
                  <a:lnTo>
                    <a:pt x="10741" y="6454"/>
                  </a:lnTo>
                  <a:lnTo>
                    <a:pt x="10352" y="5943"/>
                  </a:lnTo>
                  <a:lnTo>
                    <a:pt x="10352" y="5943"/>
                  </a:lnTo>
                  <a:lnTo>
                    <a:pt x="10279" y="5797"/>
                  </a:lnTo>
                  <a:lnTo>
                    <a:pt x="10230" y="5651"/>
                  </a:lnTo>
                  <a:lnTo>
                    <a:pt x="10206" y="5480"/>
                  </a:lnTo>
                  <a:lnTo>
                    <a:pt x="10181" y="5285"/>
                  </a:lnTo>
                  <a:lnTo>
                    <a:pt x="10206" y="5115"/>
                  </a:lnTo>
                  <a:lnTo>
                    <a:pt x="10230" y="4944"/>
                  </a:lnTo>
                  <a:lnTo>
                    <a:pt x="10279" y="4774"/>
                  </a:lnTo>
                  <a:lnTo>
                    <a:pt x="10352" y="4603"/>
                  </a:lnTo>
                  <a:lnTo>
                    <a:pt x="10352" y="4603"/>
                  </a:lnTo>
                  <a:lnTo>
                    <a:pt x="10741" y="3873"/>
                  </a:lnTo>
                  <a:lnTo>
                    <a:pt x="11107" y="3118"/>
                  </a:lnTo>
                  <a:lnTo>
                    <a:pt x="11496" y="2338"/>
                  </a:lnTo>
                  <a:lnTo>
                    <a:pt x="11886" y="1486"/>
                  </a:lnTo>
                  <a:lnTo>
                    <a:pt x="11886" y="1486"/>
                  </a:lnTo>
                  <a:lnTo>
                    <a:pt x="11959" y="1315"/>
                  </a:lnTo>
                  <a:lnTo>
                    <a:pt x="11984" y="1169"/>
                  </a:lnTo>
                  <a:lnTo>
                    <a:pt x="11984" y="1048"/>
                  </a:lnTo>
                  <a:lnTo>
                    <a:pt x="11935" y="975"/>
                  </a:lnTo>
                  <a:lnTo>
                    <a:pt x="11862" y="950"/>
                  </a:lnTo>
                  <a:lnTo>
                    <a:pt x="11789" y="926"/>
                  </a:lnTo>
                  <a:lnTo>
                    <a:pt x="11667" y="975"/>
                  </a:lnTo>
                  <a:lnTo>
                    <a:pt x="11496" y="1023"/>
                  </a:lnTo>
                  <a:lnTo>
                    <a:pt x="11496" y="1023"/>
                  </a:lnTo>
                  <a:lnTo>
                    <a:pt x="11155" y="1194"/>
                  </a:lnTo>
                  <a:lnTo>
                    <a:pt x="10790" y="1315"/>
                  </a:lnTo>
                  <a:lnTo>
                    <a:pt x="10425" y="1413"/>
                  </a:lnTo>
                  <a:lnTo>
                    <a:pt x="10059" y="1462"/>
                  </a:lnTo>
                  <a:lnTo>
                    <a:pt x="9719" y="1510"/>
                  </a:lnTo>
                  <a:lnTo>
                    <a:pt x="9353" y="1510"/>
                  </a:lnTo>
                  <a:lnTo>
                    <a:pt x="8988" y="1486"/>
                  </a:lnTo>
                  <a:lnTo>
                    <a:pt x="8623" y="1462"/>
                  </a:lnTo>
                  <a:lnTo>
                    <a:pt x="8282" y="1389"/>
                  </a:lnTo>
                  <a:lnTo>
                    <a:pt x="7916" y="1315"/>
                  </a:lnTo>
                  <a:lnTo>
                    <a:pt x="7186" y="1145"/>
                  </a:lnTo>
                  <a:lnTo>
                    <a:pt x="6479" y="926"/>
                  </a:lnTo>
                  <a:lnTo>
                    <a:pt x="5749" y="682"/>
                  </a:lnTo>
                  <a:lnTo>
                    <a:pt x="5042" y="463"/>
                  </a:lnTo>
                  <a:lnTo>
                    <a:pt x="4312" y="268"/>
                  </a:lnTo>
                  <a:lnTo>
                    <a:pt x="3971" y="171"/>
                  </a:lnTo>
                  <a:lnTo>
                    <a:pt x="3605" y="98"/>
                  </a:lnTo>
                  <a:lnTo>
                    <a:pt x="3240" y="49"/>
                  </a:lnTo>
                  <a:lnTo>
                    <a:pt x="2875" y="25"/>
                  </a:lnTo>
                  <a:lnTo>
                    <a:pt x="2534" y="0"/>
                  </a:lnTo>
                  <a:lnTo>
                    <a:pt x="2168" y="25"/>
                  </a:lnTo>
                  <a:lnTo>
                    <a:pt x="1803" y="73"/>
                  </a:lnTo>
                  <a:lnTo>
                    <a:pt x="1438" y="122"/>
                  </a:lnTo>
                  <a:lnTo>
                    <a:pt x="1097" y="244"/>
                  </a:lnTo>
                  <a:lnTo>
                    <a:pt x="732" y="366"/>
                  </a:lnTo>
                  <a:lnTo>
                    <a:pt x="366" y="536"/>
                  </a:lnTo>
                  <a:lnTo>
                    <a:pt x="1" y="755"/>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8"/>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lvl="0" algn="just">
              <a:lnSpc>
                <a:spcPct val="150000"/>
              </a:lnSpc>
            </a:pPr>
            <a:r>
              <a:rPr lang="en-US" dirty="0">
                <a:latin typeface="Times New Roman" pitchFamily="18" charset="0"/>
                <a:cs typeface="Times New Roman" pitchFamily="18" charset="0"/>
              </a:rPr>
              <a:t>Academic skills and its importance </a:t>
            </a:r>
            <a:endParaRPr dirty="0">
              <a:latin typeface="Times New Roman" pitchFamily="18" charset="0"/>
              <a:cs typeface="Times New Roman" pitchFamily="18" charset="0"/>
            </a:endParaRPr>
          </a:p>
        </p:txBody>
      </p:sp>
      <p:sp>
        <p:nvSpPr>
          <p:cNvPr id="116" name="Google Shape;116;p18"/>
          <p:cNvSpPr txBox="1">
            <a:spLocks noGrp="1"/>
          </p:cNvSpPr>
          <p:nvPr>
            <p:ph type="body" idx="1"/>
          </p:nvPr>
        </p:nvSpPr>
        <p:spPr>
          <a:xfrm>
            <a:off x="1752600" y="895350"/>
            <a:ext cx="5867400" cy="3091500"/>
          </a:xfrm>
          <a:prstGeom prst="rect">
            <a:avLst/>
          </a:prstGeom>
        </p:spPr>
        <p:txBody>
          <a:bodyPr spcFirstLastPara="1" wrap="square" lIns="0" tIns="0" rIns="0" bIns="0" anchor="t" anchorCtr="0">
            <a:noAutofit/>
          </a:bodyPr>
          <a:lstStyle/>
          <a:p>
            <a:pPr algn="just">
              <a:lnSpc>
                <a:spcPct val="150000"/>
              </a:lnSpc>
            </a:pPr>
            <a:r>
              <a:rPr lang="en-US" sz="1400" dirty="0">
                <a:latin typeface="Times New Roman" pitchFamily="18" charset="0"/>
                <a:cs typeface="Times New Roman" pitchFamily="18" charset="0"/>
              </a:rPr>
              <a:t>As per Cleeve (2018) academic skills are said to collection of learning strategies and study habits which helps students to learn as well as absorb lessons. </a:t>
            </a:r>
          </a:p>
          <a:p>
            <a:pPr algn="just">
              <a:lnSpc>
                <a:spcPct val="150000"/>
              </a:lnSpc>
            </a:pPr>
            <a:r>
              <a:rPr lang="en-US" sz="1400" dirty="0">
                <a:latin typeface="Times New Roman" pitchFamily="18" charset="0"/>
                <a:cs typeface="Times New Roman" pitchFamily="18" charset="0"/>
              </a:rPr>
              <a:t>They encourage a student to become efficient learners and give them confidence for participate in various English speaking courses along with invaluable outside of classroom. </a:t>
            </a:r>
          </a:p>
          <a:p>
            <a:pPr algn="just">
              <a:lnSpc>
                <a:spcPct val="150000"/>
              </a:lnSpc>
            </a:pPr>
            <a:r>
              <a:rPr lang="en-US" sz="1400" dirty="0">
                <a:latin typeface="Times New Roman" pitchFamily="18" charset="0"/>
                <a:cs typeface="Times New Roman" pitchFamily="18" charset="0"/>
              </a:rPr>
              <a:t>These are highly transferable abilities and vital for success on any career. In present job market, academic skills are important for a student as they build confidence in them. </a:t>
            </a:r>
          </a:p>
        </p:txBody>
      </p:sp>
      <p:sp>
        <p:nvSpPr>
          <p:cNvPr id="117" name="Google Shape;117;p18"/>
          <p:cNvSpPr txBox="1">
            <a:spLocks noGrp="1"/>
          </p:cNvSpPr>
          <p:nvPr>
            <p:ph type="sldNum" idx="12"/>
          </p:nvPr>
        </p:nvSpPr>
        <p:spPr>
          <a:xfrm>
            <a:off x="8453425" y="-60"/>
            <a:ext cx="548700" cy="51435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4</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5</a:t>
            </a:fld>
            <a:endParaRPr lang="en"/>
          </a:p>
        </p:txBody>
      </p:sp>
      <p:sp>
        <p:nvSpPr>
          <p:cNvPr id="5" name="Google Shape;115;p18"/>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lvl="0" algn="just">
              <a:lnSpc>
                <a:spcPct val="150000"/>
              </a:lnSpc>
            </a:pPr>
            <a:r>
              <a:rPr lang="en-GB" dirty="0">
                <a:latin typeface="Times New Roman" pitchFamily="18" charset="0"/>
                <a:cs typeface="Times New Roman" pitchFamily="18" charset="0"/>
              </a:rPr>
              <a:t>Types of academic skills </a:t>
            </a:r>
            <a:endParaRPr dirty="0">
              <a:latin typeface="Times New Roman" pitchFamily="18" charset="0"/>
              <a:cs typeface="Times New Roman" pitchFamily="18" charset="0"/>
            </a:endParaRPr>
          </a:p>
        </p:txBody>
      </p:sp>
      <p:sp>
        <p:nvSpPr>
          <p:cNvPr id="6" name="Google Shape;116;p18"/>
          <p:cNvSpPr txBox="1">
            <a:spLocks noGrp="1"/>
          </p:cNvSpPr>
          <p:nvPr>
            <p:ph type="body" idx="1"/>
          </p:nvPr>
        </p:nvSpPr>
        <p:spPr>
          <a:xfrm>
            <a:off x="1752600" y="895350"/>
            <a:ext cx="5867400" cy="3091500"/>
          </a:xfrm>
          <a:prstGeom prst="rect">
            <a:avLst/>
          </a:prstGeom>
        </p:spPr>
        <p:txBody>
          <a:bodyPr spcFirstLastPara="1" wrap="square" lIns="0" tIns="0" rIns="0" bIns="0" anchor="t" anchorCtr="0">
            <a:noAutofit/>
          </a:bodyPr>
          <a:lstStyle/>
          <a:p>
            <a:pPr marL="139700" indent="0">
              <a:lnSpc>
                <a:spcPct val="200000"/>
              </a:lnSpc>
              <a:buNone/>
            </a:pPr>
            <a:r>
              <a:rPr lang="en-GB" sz="1400" dirty="0">
                <a:latin typeface="Times New Roman" panose="02020603050405020304" pitchFamily="18" charset="0"/>
                <a:cs typeface="Times New Roman" panose="02020603050405020304" pitchFamily="18" charset="0"/>
              </a:rPr>
              <a:t>There are various academic skills that are required within a student. Mentioned below are some of academic skills that are essential to be within a learner for intended career:</a:t>
            </a:r>
          </a:p>
          <a:p>
            <a:pPr>
              <a:lnSpc>
                <a:spcPct val="200000"/>
              </a:lnSpc>
            </a:pPr>
            <a:r>
              <a:rPr lang="en-GB" sz="1400" b="1" i="1" dirty="0">
                <a:latin typeface="Times New Roman" panose="02020603050405020304" pitchFamily="18" charset="0"/>
                <a:cs typeface="Times New Roman" panose="02020603050405020304" pitchFamily="18" charset="0"/>
              </a:rPr>
              <a:t>Time management skill:</a:t>
            </a:r>
            <a:endParaRPr lang="en-IN" sz="1400" b="1" i="1" dirty="0">
              <a:latin typeface="Times New Roman" panose="02020603050405020304" pitchFamily="18" charset="0"/>
              <a:cs typeface="Times New Roman" panose="02020603050405020304" pitchFamily="18" charset="0"/>
            </a:endParaRPr>
          </a:p>
          <a:p>
            <a:pPr>
              <a:lnSpc>
                <a:spcPct val="200000"/>
              </a:lnSpc>
            </a:pPr>
            <a:r>
              <a:rPr lang="en-GB" sz="1400" b="1" i="1" dirty="0">
                <a:latin typeface="Times New Roman" panose="02020603050405020304" pitchFamily="18" charset="0"/>
                <a:cs typeface="Times New Roman" panose="02020603050405020304" pitchFamily="18" charset="0"/>
              </a:rPr>
              <a:t>Technology skills:</a:t>
            </a:r>
            <a:endParaRPr lang="en-IN" sz="1400" b="1" i="1" dirty="0">
              <a:latin typeface="Times New Roman" panose="02020603050405020304" pitchFamily="18" charset="0"/>
              <a:cs typeface="Times New Roman" panose="02020603050405020304" pitchFamily="18" charset="0"/>
            </a:endParaRPr>
          </a:p>
          <a:p>
            <a:pPr>
              <a:lnSpc>
                <a:spcPct val="200000"/>
              </a:lnSpc>
            </a:pPr>
            <a:r>
              <a:rPr lang="en-GB" sz="1400" b="1" i="1" dirty="0">
                <a:latin typeface="Times New Roman" panose="02020603050405020304" pitchFamily="18" charset="0"/>
                <a:cs typeface="Times New Roman" panose="02020603050405020304" pitchFamily="18" charset="0"/>
              </a:rPr>
              <a:t>Communication skill:</a:t>
            </a:r>
            <a:endParaRPr lang="en-IN" sz="1400" b="1" i="1" dirty="0">
              <a:latin typeface="Times New Roman" panose="02020603050405020304" pitchFamily="18" charset="0"/>
              <a:cs typeface="Times New Roman" panose="02020603050405020304" pitchFamily="18" charset="0"/>
            </a:endParaRPr>
          </a:p>
          <a:p>
            <a:pPr marL="139700" indent="0">
              <a:lnSpc>
                <a:spcPct val="200000"/>
              </a:lnSpc>
              <a:buNone/>
            </a:pPr>
            <a:endParaRPr lang="en-IN"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6</a:t>
            </a:fld>
            <a:endParaRPr lang="en"/>
          </a:p>
        </p:txBody>
      </p:sp>
      <p:sp>
        <p:nvSpPr>
          <p:cNvPr id="5" name="Google Shape;115;p18"/>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algn="ctr">
              <a:lnSpc>
                <a:spcPct val="150000"/>
              </a:lnSpc>
            </a:pPr>
            <a:r>
              <a:rPr lang="en-GB" dirty="0">
                <a:latin typeface="Times New Roman" panose="02020603050405020304" pitchFamily="18" charset="0"/>
                <a:cs typeface="Times New Roman" panose="02020603050405020304" pitchFamily="18" charset="0"/>
              </a:rPr>
              <a:t>Employability skills</a:t>
            </a:r>
            <a:br>
              <a:rPr lang="en-IN" u="sng" dirty="0"/>
            </a:br>
            <a:endParaRPr dirty="0">
              <a:latin typeface="Times New Roman" pitchFamily="18" charset="0"/>
              <a:cs typeface="Times New Roman" pitchFamily="18" charset="0"/>
            </a:endParaRPr>
          </a:p>
        </p:txBody>
      </p:sp>
      <p:sp>
        <p:nvSpPr>
          <p:cNvPr id="6" name="Google Shape;116;p18"/>
          <p:cNvSpPr txBox="1">
            <a:spLocks noGrp="1"/>
          </p:cNvSpPr>
          <p:nvPr>
            <p:ph type="body" idx="1"/>
          </p:nvPr>
        </p:nvSpPr>
        <p:spPr>
          <a:xfrm>
            <a:off x="1752600" y="895350"/>
            <a:ext cx="5867400" cy="3091500"/>
          </a:xfrm>
          <a:prstGeom prst="rect">
            <a:avLst/>
          </a:prstGeom>
        </p:spPr>
        <p:txBody>
          <a:bodyPr spcFirstLastPara="1" wrap="square" lIns="0" tIns="0" rIns="0" bIns="0" anchor="t" anchorCtr="0">
            <a:noAutofit/>
          </a:bodyPr>
          <a:lstStyle/>
          <a:p>
            <a:pPr>
              <a:lnSpc>
                <a:spcPct val="200000"/>
              </a:lnSpc>
            </a:pPr>
            <a:r>
              <a:rPr lang="en-GB" sz="1400" dirty="0">
                <a:latin typeface="Times New Roman" panose="02020603050405020304" pitchFamily="18" charset="0"/>
                <a:cs typeface="Times New Roman" panose="02020603050405020304" pitchFamily="18" charset="0"/>
              </a:rPr>
              <a:t>Employability skills are personal qualities, potentials and values which enable an individual to thrive at workplace. For people in present life, employability skills are essential for successful career. </a:t>
            </a:r>
          </a:p>
          <a:p>
            <a:pPr>
              <a:lnSpc>
                <a:spcPct val="200000"/>
              </a:lnSpc>
            </a:pPr>
            <a:r>
              <a:rPr lang="en-GB" sz="1400" dirty="0">
                <a:latin typeface="Times New Roman" panose="02020603050405020304" pitchFamily="18" charset="0"/>
                <a:cs typeface="Times New Roman" panose="02020603050405020304" pitchFamily="18" charset="0"/>
              </a:rPr>
              <a:t>In other words, employability skills are key element in life of a student at University or higher education as they assist in polishing their academic addition to professional attitude.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7</a:t>
            </a:fld>
            <a:endParaRPr lang="en"/>
          </a:p>
        </p:txBody>
      </p:sp>
      <p:sp>
        <p:nvSpPr>
          <p:cNvPr id="5" name="Google Shape;115;p18"/>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lvl="1" algn="ctr"/>
            <a:r>
              <a:rPr lang="en-GB" dirty="0">
                <a:latin typeface="Times New Roman" panose="02020603050405020304" pitchFamily="18" charset="0"/>
                <a:cs typeface="Times New Roman" panose="02020603050405020304" pitchFamily="18" charset="0"/>
              </a:rPr>
              <a:t>Types of employability skills</a:t>
            </a:r>
            <a:endParaRPr lang="en-IN" dirty="0">
              <a:latin typeface="Times New Roman" panose="02020603050405020304" pitchFamily="18" charset="0"/>
              <a:cs typeface="Times New Roman" panose="02020603050405020304" pitchFamily="18" charset="0"/>
            </a:endParaRPr>
          </a:p>
        </p:txBody>
      </p:sp>
      <p:sp>
        <p:nvSpPr>
          <p:cNvPr id="6" name="Google Shape;116;p18"/>
          <p:cNvSpPr txBox="1">
            <a:spLocks noGrp="1"/>
          </p:cNvSpPr>
          <p:nvPr>
            <p:ph type="body" idx="1"/>
          </p:nvPr>
        </p:nvSpPr>
        <p:spPr>
          <a:xfrm>
            <a:off x="1752600" y="895350"/>
            <a:ext cx="5867400" cy="3091500"/>
          </a:xfrm>
          <a:prstGeom prst="rect">
            <a:avLst/>
          </a:prstGeom>
        </p:spPr>
        <p:txBody>
          <a:bodyPr spcFirstLastPara="1" wrap="square" lIns="0" tIns="0" rIns="0" bIns="0" anchor="t" anchorCtr="0">
            <a:noAutofit/>
          </a:bodyPr>
          <a:lstStyle/>
          <a:p>
            <a:pPr>
              <a:lnSpc>
                <a:spcPct val="200000"/>
              </a:lnSpc>
            </a:pPr>
            <a:r>
              <a:rPr lang="en-GB" sz="1400" b="1" i="1" dirty="0">
                <a:latin typeface="Times New Roman" panose="02020603050405020304" pitchFamily="18" charset="0"/>
                <a:cs typeface="Times New Roman" panose="02020603050405020304" pitchFamily="18" charset="0"/>
              </a:rPr>
              <a:t>Design thinking</a:t>
            </a:r>
            <a:endParaRPr lang="en-IN" sz="1400" i="1" dirty="0">
              <a:latin typeface="Times New Roman" panose="02020603050405020304" pitchFamily="18" charset="0"/>
              <a:cs typeface="Times New Roman" panose="02020603050405020304" pitchFamily="18" charset="0"/>
            </a:endParaRPr>
          </a:p>
          <a:p>
            <a:pPr>
              <a:lnSpc>
                <a:spcPct val="200000"/>
              </a:lnSpc>
            </a:pPr>
            <a:r>
              <a:rPr lang="en-GB" sz="1400" b="1" i="1" dirty="0">
                <a:latin typeface="Times New Roman" panose="02020603050405020304" pitchFamily="18" charset="0"/>
                <a:cs typeface="Times New Roman" panose="02020603050405020304" pitchFamily="18" charset="0"/>
              </a:rPr>
              <a:t>Personal branding and corporate communications</a:t>
            </a:r>
            <a:endParaRPr lang="en-IN" sz="1400" i="1" dirty="0">
              <a:latin typeface="Times New Roman" panose="02020603050405020304" pitchFamily="18" charset="0"/>
              <a:cs typeface="Times New Roman" panose="02020603050405020304" pitchFamily="18" charset="0"/>
            </a:endParaRPr>
          </a:p>
          <a:p>
            <a:pPr>
              <a:lnSpc>
                <a:spcPct val="200000"/>
              </a:lnSpc>
            </a:pPr>
            <a:r>
              <a:rPr lang="en-GB" sz="1400" b="1" i="1" dirty="0">
                <a:latin typeface="Times New Roman" panose="02020603050405020304" pitchFamily="18" charset="0"/>
                <a:cs typeface="Times New Roman" panose="02020603050405020304" pitchFamily="18" charset="0"/>
              </a:rPr>
              <a:t>Commercial and general awareness</a:t>
            </a:r>
            <a:endParaRPr lang="en-IN" sz="1400" i="1" dirty="0">
              <a:latin typeface="Times New Roman" panose="02020603050405020304" pitchFamily="18" charset="0"/>
              <a:cs typeface="Times New Roman" panose="02020603050405020304" pitchFamily="18" charset="0"/>
            </a:endParaRPr>
          </a:p>
          <a:p>
            <a:pPr>
              <a:lnSpc>
                <a:spcPct val="200000"/>
              </a:lnSpc>
            </a:pPr>
            <a:r>
              <a:rPr lang="en-GB" sz="1400" b="1" i="1" dirty="0">
                <a:latin typeface="Times New Roman" panose="02020603050405020304" pitchFamily="18" charset="0"/>
                <a:cs typeface="Times New Roman" panose="02020603050405020304" pitchFamily="18" charset="0"/>
              </a:rPr>
              <a:t>Soft skills and personal management</a:t>
            </a:r>
            <a:endParaRPr lang="en-IN" sz="1400" i="1" dirty="0">
              <a:latin typeface="Times New Roman" panose="02020603050405020304" pitchFamily="18" charset="0"/>
              <a:cs typeface="Times New Roman" panose="02020603050405020304" pitchFamily="18" charset="0"/>
            </a:endParaRPr>
          </a:p>
          <a:p>
            <a:pPr algn="just">
              <a:lnSpc>
                <a:spcPct val="150000"/>
              </a:lnSpc>
              <a:buNone/>
            </a:pPr>
            <a:endParaRPr lang="en-US" sz="1400" dirty="0">
              <a:solidFill>
                <a:schemeClr val="tx2">
                  <a:lumMod val="75000"/>
                </a:schemeClr>
              </a:solidFill>
            </a:endParaRPr>
          </a:p>
          <a:p>
            <a:pPr lvl="0" algn="just">
              <a:lnSpc>
                <a:spcPct val="150000"/>
              </a:lnSpc>
              <a:buNone/>
            </a:pPr>
            <a:r>
              <a:rPr lang="en-GB" sz="1400" dirty="0">
                <a:solidFill>
                  <a:schemeClr val="tx2">
                    <a:lumMod val="75000"/>
                  </a:schemeClr>
                </a:solidFill>
                <a:latin typeface="Times New Roman" pitchFamily="18" charset="0"/>
                <a:cs typeface="Times New Roman" pitchFamily="18" charset="0"/>
              </a:rPr>
              <a:t>.</a:t>
            </a:r>
            <a:endParaRPr lang="en-US" sz="1400" dirty="0">
              <a:solidFill>
                <a:schemeClr val="tx2">
                  <a:lumMod val="75000"/>
                </a:schemeClr>
              </a:solidFill>
              <a:latin typeface="Times New Roman" pitchFamily="18" charset="0"/>
              <a:cs typeface="Times New Roman" pitchFamily="18" charset="0"/>
            </a:endParaRPr>
          </a:p>
        </p:txBody>
      </p:sp>
      <p:pic>
        <p:nvPicPr>
          <p:cNvPr id="7" name="Picture 6"/>
          <p:cNvPicPr/>
          <p:nvPr/>
        </p:nvPicPr>
        <p:blipFill>
          <a:blip r:embed="rId3">
            <a:extLst>
              <a:ext uri="{28A0092B-C50C-407E-A947-70E740481C1C}">
                <a14:useLocalDpi xmlns:a14="http://schemas.microsoft.com/office/drawing/2010/main" val="0"/>
              </a:ext>
            </a:extLst>
          </a:blip>
          <a:srcRect/>
          <a:stretch>
            <a:fillRect/>
          </a:stretch>
        </p:blipFill>
        <p:spPr bwMode="auto">
          <a:xfrm>
            <a:off x="76200" y="2038350"/>
            <a:ext cx="1828800" cy="1948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191200" y="1026000"/>
            <a:ext cx="5345700" cy="3450750"/>
          </a:xfrm>
        </p:spPr>
        <p:txBody>
          <a:bodyPr/>
          <a:lstStyle/>
          <a:p>
            <a:pPr marL="139700" indent="0">
              <a:lnSpc>
                <a:spcPct val="150000"/>
              </a:lnSpc>
              <a:buNone/>
            </a:pPr>
            <a:r>
              <a:rPr lang="en-GB" sz="1400" dirty="0">
                <a:latin typeface="Times New Roman" panose="02020603050405020304" pitchFamily="18" charset="0"/>
                <a:cs typeface="Times New Roman" panose="02020603050405020304" pitchFamily="18" charset="0"/>
              </a:rPr>
              <a:t>World of word is combination of things including occupations, jobs and many more. In this, academic and employability skills give experiences to student for differentiating them from other from other students that have same intentions for a career. Some of skills that makes the world of work are as defined:</a:t>
            </a:r>
          </a:p>
          <a:p>
            <a:r>
              <a:rPr lang="en-GB" sz="1400" b="1" i="1" dirty="0">
                <a:latin typeface="Times New Roman" panose="02020603050405020304" pitchFamily="18" charset="0"/>
                <a:cs typeface="Times New Roman" panose="02020603050405020304" pitchFamily="18" charset="0"/>
              </a:rPr>
              <a:t>Critical thinking skills: </a:t>
            </a:r>
            <a:endParaRPr lang="en-IN" sz="1400" b="1" i="1" dirty="0">
              <a:latin typeface="Times New Roman" panose="02020603050405020304" pitchFamily="18" charset="0"/>
              <a:cs typeface="Times New Roman" panose="02020603050405020304" pitchFamily="18" charset="0"/>
            </a:endParaRPr>
          </a:p>
          <a:p>
            <a:r>
              <a:rPr lang="en-GB" sz="1400" b="1" i="1" dirty="0">
                <a:latin typeface="Times New Roman" panose="02020603050405020304" pitchFamily="18" charset="0"/>
                <a:cs typeface="Times New Roman" panose="02020603050405020304" pitchFamily="18" charset="0"/>
              </a:rPr>
              <a:t>Tech Savvy: </a:t>
            </a:r>
            <a:endParaRPr lang="en-IN" sz="1400" b="1" i="1" dirty="0">
              <a:latin typeface="Times New Roman" panose="02020603050405020304" pitchFamily="18" charset="0"/>
              <a:cs typeface="Times New Roman" panose="02020603050405020304" pitchFamily="18" charset="0"/>
            </a:endParaRPr>
          </a:p>
          <a:p>
            <a:r>
              <a:rPr lang="en-GB" sz="1400" b="1" i="1" dirty="0">
                <a:latin typeface="Times New Roman" panose="02020603050405020304" pitchFamily="18" charset="0"/>
                <a:cs typeface="Times New Roman" panose="02020603050405020304" pitchFamily="18" charset="0"/>
              </a:rPr>
              <a:t>Leadership skills: </a:t>
            </a:r>
            <a:endParaRPr lang="en-IN" sz="1400" b="1" i="1" dirty="0">
              <a:latin typeface="Times New Roman" panose="02020603050405020304" pitchFamily="18" charset="0"/>
              <a:cs typeface="Times New Roman" panose="02020603050405020304" pitchFamily="18" charset="0"/>
            </a:endParaRPr>
          </a:p>
          <a:p>
            <a:r>
              <a:rPr lang="en-GB" sz="1400" b="1" i="1" dirty="0">
                <a:latin typeface="Times New Roman" panose="02020603050405020304" pitchFamily="18" charset="0"/>
                <a:cs typeface="Times New Roman" panose="02020603050405020304" pitchFamily="18" charset="0"/>
              </a:rPr>
              <a:t>Emotional intelligence: </a:t>
            </a:r>
            <a:endParaRPr lang="en-IN" sz="1400" b="1" i="1" dirty="0">
              <a:latin typeface="Times New Roman" panose="02020603050405020304" pitchFamily="18" charset="0"/>
              <a:cs typeface="Times New Roman" panose="02020603050405020304" pitchFamily="18" charset="0"/>
            </a:endParaRPr>
          </a:p>
          <a:p>
            <a:r>
              <a:rPr lang="en-GB" sz="1400" b="1" i="1" dirty="0">
                <a:latin typeface="Times New Roman" panose="02020603050405020304" pitchFamily="18" charset="0"/>
                <a:cs typeface="Times New Roman" panose="02020603050405020304" pitchFamily="18" charset="0"/>
              </a:rPr>
              <a:t>Adaptability:</a:t>
            </a:r>
            <a:endParaRPr lang="en-IN" sz="1400" b="1" i="1" dirty="0">
              <a:latin typeface="Times New Roman" panose="02020603050405020304" pitchFamily="18" charset="0"/>
              <a:cs typeface="Times New Roman" panose="02020603050405020304" pitchFamily="18" charset="0"/>
            </a:endParaRPr>
          </a:p>
          <a:p>
            <a:pPr marL="139700" indent="0">
              <a:lnSpc>
                <a:spcPct val="200000"/>
              </a:lnSpc>
              <a:buNone/>
            </a:pPr>
            <a:endParaRPr lang="en-IN" sz="1400" dirty="0">
              <a:latin typeface="Times New Roman" panose="02020603050405020304" pitchFamily="18" charset="0"/>
              <a:cs typeface="Times New Roman" panose="02020603050405020304" pitchFamily="18" charset="0"/>
            </a:endParaRPr>
          </a:p>
          <a:p>
            <a:pPr algn="just">
              <a:lnSpc>
                <a:spcPct val="150000"/>
              </a:lnSpc>
            </a:pPr>
            <a:endParaRPr lang="en-US" sz="1400" dirty="0"/>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8</a:t>
            </a:fld>
            <a:endParaRPr lang="en"/>
          </a:p>
        </p:txBody>
      </p:sp>
      <p:sp>
        <p:nvSpPr>
          <p:cNvPr id="5" name="Google Shape;115;p18"/>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lvl="1" algn="ctr"/>
            <a:r>
              <a:rPr lang="en-GB" dirty="0">
                <a:latin typeface="Times New Roman" panose="02020603050405020304" pitchFamily="18" charset="0"/>
                <a:cs typeface="Times New Roman" panose="02020603050405020304" pitchFamily="18" charset="0"/>
              </a:rPr>
              <a:t>Understanding of world of work </a:t>
            </a:r>
            <a:endParaRPr lang="en-IN" dirty="0">
              <a:latin typeface="Times New Roman" panose="02020603050405020304" pitchFamily="18" charset="0"/>
              <a:cs typeface="Times New Roman" panose="02020603050405020304" pitchFamily="18" charset="0"/>
            </a:endParaRPr>
          </a:p>
        </p:txBody>
      </p:sp>
      <p:pic>
        <p:nvPicPr>
          <p:cNvPr id="6" name="Picture 5" descr="C:\Users\user\Desktop\shilpa\august\6 aug\skills_0.jpg"/>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571750"/>
            <a:ext cx="1809750" cy="1371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133600" y="666750"/>
            <a:ext cx="5715000" cy="2939100"/>
          </a:xfrm>
        </p:spPr>
        <p:txBody>
          <a:bodyPr/>
          <a:lstStyle/>
          <a:p>
            <a:pPr marL="139700" indent="0">
              <a:lnSpc>
                <a:spcPct val="200000"/>
              </a:lnSpc>
              <a:buNone/>
            </a:pPr>
            <a:r>
              <a:rPr lang="en-GB" sz="1400" dirty="0">
                <a:latin typeface="Times New Roman" panose="02020603050405020304" pitchFamily="18" charset="0"/>
                <a:cs typeface="Times New Roman" panose="02020603050405020304" pitchFamily="18" charset="0"/>
              </a:rPr>
              <a:t>SWOT analysis is an effective tool that helps a person to recognise strengths, weaknesses, opportunities and threats. As a student, application of SWOT Analysis is as follows:</a:t>
            </a:r>
            <a:endParaRPr lang="en-IN" sz="1400" dirty="0">
              <a:latin typeface="Times New Roman" panose="02020603050405020304" pitchFamily="18" charset="0"/>
              <a:cs typeface="Times New Roman" panose="02020603050405020304" pitchFamily="18" charset="0"/>
            </a:endParaRPr>
          </a:p>
          <a:p>
            <a:pPr marL="139700" indent="0" algn="just">
              <a:lnSpc>
                <a:spcPct val="150000"/>
              </a:lnSpc>
              <a:buNone/>
            </a:pPr>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9</a:t>
            </a:fld>
            <a:endParaRPr lang="en"/>
          </a:p>
        </p:txBody>
      </p:sp>
      <p:sp>
        <p:nvSpPr>
          <p:cNvPr id="5" name="Google Shape;115;p18"/>
          <p:cNvSpPr txBox="1">
            <a:spLocks noGrp="1"/>
          </p:cNvSpPr>
          <p:nvPr>
            <p:ph type="title"/>
          </p:nvPr>
        </p:nvSpPr>
        <p:spPr>
          <a:xfrm>
            <a:off x="291300" y="1026000"/>
            <a:ext cx="1341900" cy="3091500"/>
          </a:xfrm>
          <a:prstGeom prst="rect">
            <a:avLst/>
          </a:prstGeom>
        </p:spPr>
        <p:txBody>
          <a:bodyPr spcFirstLastPara="1" wrap="square" lIns="0" tIns="0" rIns="0" bIns="0" anchor="t" anchorCtr="0">
            <a:noAutofit/>
          </a:bodyPr>
          <a:lstStyle/>
          <a:p>
            <a:pPr lvl="1" algn="ctr"/>
            <a:r>
              <a:rPr lang="en-GB" dirty="0">
                <a:latin typeface="Times New Roman" panose="02020603050405020304" pitchFamily="18" charset="0"/>
                <a:cs typeface="Times New Roman" panose="02020603050405020304" pitchFamily="18" charset="0"/>
              </a:rPr>
              <a:t>Use of tools and application in own situation </a:t>
            </a:r>
            <a:endParaRPr lang="en-IN" dirty="0">
              <a:latin typeface="Times New Roman" panose="02020603050405020304" pitchFamily="18" charset="0"/>
              <a:cs typeface="Times New Roman" panose="02020603050405020304"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33330017"/>
              </p:ext>
            </p:extLst>
          </p:nvPr>
        </p:nvGraphicFramePr>
        <p:xfrm>
          <a:off x="2133600" y="1962150"/>
          <a:ext cx="5181600" cy="2521712"/>
        </p:xfrm>
        <a:graphic>
          <a:graphicData uri="http://schemas.openxmlformats.org/drawingml/2006/table">
            <a:tbl>
              <a:tblPr firstRow="1" firstCol="1" bandRow="1">
                <a:tableStyleId>{A66E5F7E-F312-4DFA-A5A2-B25B56E66BE7}</a:tableStyleId>
              </a:tblPr>
              <a:tblGrid>
                <a:gridCol w="2590800">
                  <a:extLst>
                    <a:ext uri="{9D8B030D-6E8A-4147-A177-3AD203B41FA5}">
                      <a16:colId xmlns:a16="http://schemas.microsoft.com/office/drawing/2014/main" val="3378197776"/>
                    </a:ext>
                  </a:extLst>
                </a:gridCol>
                <a:gridCol w="2590800">
                  <a:extLst>
                    <a:ext uri="{9D8B030D-6E8A-4147-A177-3AD203B41FA5}">
                      <a16:colId xmlns:a16="http://schemas.microsoft.com/office/drawing/2014/main" val="16294361"/>
                    </a:ext>
                  </a:extLst>
                </a:gridCol>
              </a:tblGrid>
              <a:tr h="692484">
                <a:tc>
                  <a:txBody>
                    <a:bodyPr/>
                    <a:lstStyle/>
                    <a:p>
                      <a:pPr algn="just">
                        <a:lnSpc>
                          <a:spcPct val="150000"/>
                        </a:lnSpc>
                        <a:spcAft>
                          <a:spcPts val="0"/>
                        </a:spcAft>
                      </a:pPr>
                      <a:r>
                        <a:rPr lang="en-GB" sz="700">
                          <a:effectLst/>
                        </a:rPr>
                        <a:t>Strengths:</a:t>
                      </a:r>
                      <a:endParaRPr lang="en-IN" sz="700">
                        <a:effectLst/>
                      </a:endParaRPr>
                    </a:p>
                    <a:p>
                      <a:pPr marL="342900" lvl="0" indent="-342900" algn="just">
                        <a:lnSpc>
                          <a:spcPct val="150000"/>
                        </a:lnSpc>
                        <a:spcAft>
                          <a:spcPts val="0"/>
                        </a:spcAft>
                        <a:buFont typeface="Symbol" panose="05050102010706020507" pitchFamily="18" charset="2"/>
                        <a:buChar char=""/>
                      </a:pPr>
                      <a:r>
                        <a:rPr lang="en-GB" sz="700">
                          <a:effectLst/>
                        </a:rPr>
                        <a:t>As student is able to think critically in different situations for resolving issues.</a:t>
                      </a:r>
                      <a:endParaRPr lang="en-IN" sz="700">
                        <a:effectLst/>
                      </a:endParaRPr>
                    </a:p>
                    <a:p>
                      <a:pPr marL="342900" lvl="0" indent="-342900" algn="just">
                        <a:lnSpc>
                          <a:spcPct val="150000"/>
                        </a:lnSpc>
                        <a:spcAft>
                          <a:spcPts val="0"/>
                        </a:spcAft>
                        <a:buFont typeface="Symbol" panose="05050102010706020507" pitchFamily="18" charset="2"/>
                        <a:buChar char=""/>
                      </a:pPr>
                      <a:r>
                        <a:rPr lang="en-GB" sz="700">
                          <a:effectLst/>
                        </a:rPr>
                        <a:t>A learner manages time in complex and effort consuming projects through proper scheduling.</a:t>
                      </a:r>
                      <a:endParaRPr lang="en-IN" sz="700">
                        <a:effectLst/>
                      </a:endParaRPr>
                    </a:p>
                    <a:p>
                      <a:pPr marL="342900" lvl="0" indent="-342900" algn="just">
                        <a:lnSpc>
                          <a:spcPct val="150000"/>
                        </a:lnSpc>
                        <a:spcAft>
                          <a:spcPts val="0"/>
                        </a:spcAft>
                        <a:buFont typeface="Symbol" panose="05050102010706020507" pitchFamily="18" charset="2"/>
                        <a:buChar char=""/>
                      </a:pPr>
                      <a:r>
                        <a:rPr lang="en-GB" sz="700">
                          <a:effectLst/>
                        </a:rPr>
                        <a:t>A student possesses good presentation and people speaking skills. </a:t>
                      </a:r>
                      <a:endParaRPr lang="en-IN" sz="700">
                        <a:solidFill>
                          <a:srgbClr val="000000"/>
                        </a:solidFill>
                        <a:effectLst/>
                        <a:latin typeface="Times New Roman" panose="02020603050405020304" pitchFamily="18" charset="0"/>
                        <a:ea typeface="Calibri" panose="020F0502020204030204" pitchFamily="34" charset="0"/>
                      </a:endParaRPr>
                    </a:p>
                  </a:txBody>
                  <a:tcPr marL="40690" marR="40690" marT="0" marB="0"/>
                </a:tc>
                <a:tc>
                  <a:txBody>
                    <a:bodyPr/>
                    <a:lstStyle/>
                    <a:p>
                      <a:pPr algn="just">
                        <a:lnSpc>
                          <a:spcPct val="150000"/>
                        </a:lnSpc>
                        <a:spcAft>
                          <a:spcPts val="0"/>
                        </a:spcAft>
                      </a:pPr>
                      <a:r>
                        <a:rPr lang="en-GB" sz="700">
                          <a:effectLst/>
                        </a:rPr>
                        <a:t>Weaknesses:</a:t>
                      </a:r>
                      <a:endParaRPr lang="en-IN" sz="700">
                        <a:effectLst/>
                      </a:endParaRPr>
                    </a:p>
                    <a:p>
                      <a:pPr marL="342900" lvl="0" indent="-342900" algn="just">
                        <a:lnSpc>
                          <a:spcPct val="150000"/>
                        </a:lnSpc>
                        <a:spcAft>
                          <a:spcPts val="0"/>
                        </a:spcAft>
                        <a:buFont typeface="Symbol" panose="05050102010706020507" pitchFamily="18" charset="2"/>
                        <a:buChar char=""/>
                      </a:pPr>
                      <a:r>
                        <a:rPr lang="en-GB" sz="700">
                          <a:effectLst/>
                        </a:rPr>
                        <a:t>A student has little or no work experiences in an industry.</a:t>
                      </a:r>
                      <a:endParaRPr lang="en-IN" sz="700">
                        <a:effectLst/>
                      </a:endParaRPr>
                    </a:p>
                    <a:p>
                      <a:pPr marL="342900" lvl="0" indent="-342900" algn="just">
                        <a:lnSpc>
                          <a:spcPct val="150000"/>
                        </a:lnSpc>
                        <a:spcAft>
                          <a:spcPts val="0"/>
                        </a:spcAft>
                        <a:buFont typeface="Symbol" panose="05050102010706020507" pitchFamily="18" charset="2"/>
                        <a:buChar char=""/>
                      </a:pPr>
                      <a:r>
                        <a:rPr lang="en-GB" sz="700">
                          <a:effectLst/>
                        </a:rPr>
                        <a:t>A student lacks stress management abilities.</a:t>
                      </a:r>
                      <a:endParaRPr lang="en-IN" sz="700">
                        <a:effectLst/>
                      </a:endParaRPr>
                    </a:p>
                    <a:p>
                      <a:pPr marL="342900" lvl="0" indent="-342900" algn="just">
                        <a:lnSpc>
                          <a:spcPct val="150000"/>
                        </a:lnSpc>
                        <a:spcAft>
                          <a:spcPts val="0"/>
                        </a:spcAft>
                        <a:buFont typeface="Symbol" panose="05050102010706020507" pitchFamily="18" charset="2"/>
                        <a:buChar char=""/>
                      </a:pPr>
                      <a:r>
                        <a:rPr lang="en-GB" sz="700">
                          <a:effectLst/>
                        </a:rPr>
                        <a:t>Despite what tutors and professionals thinks, a learns is low in confidence and self-esteem. </a:t>
                      </a:r>
                      <a:endParaRPr lang="en-IN" sz="700">
                        <a:solidFill>
                          <a:srgbClr val="000000"/>
                        </a:solidFill>
                        <a:effectLst/>
                        <a:latin typeface="Times New Roman" panose="02020603050405020304" pitchFamily="18" charset="0"/>
                        <a:ea typeface="Calibri" panose="020F0502020204030204" pitchFamily="34" charset="0"/>
                      </a:endParaRPr>
                    </a:p>
                  </a:txBody>
                  <a:tcPr marL="40690" marR="40690" marT="0" marB="0"/>
                </a:tc>
                <a:extLst>
                  <a:ext uri="{0D108BD9-81ED-4DB2-BD59-A6C34878D82A}">
                    <a16:rowId xmlns:a16="http://schemas.microsoft.com/office/drawing/2014/main" val="3423997818"/>
                  </a:ext>
                </a:extLst>
              </a:tr>
              <a:tr h="952166">
                <a:tc>
                  <a:txBody>
                    <a:bodyPr/>
                    <a:lstStyle/>
                    <a:p>
                      <a:pPr algn="just">
                        <a:lnSpc>
                          <a:spcPct val="150000"/>
                        </a:lnSpc>
                        <a:spcAft>
                          <a:spcPts val="0"/>
                        </a:spcAft>
                      </a:pPr>
                      <a:r>
                        <a:rPr lang="en-GB" sz="700" dirty="0">
                          <a:effectLst/>
                        </a:rPr>
                        <a:t>Opportunities:</a:t>
                      </a:r>
                      <a:endParaRPr lang="en-IN" sz="700" dirty="0">
                        <a:effectLst/>
                      </a:endParaRPr>
                    </a:p>
                    <a:p>
                      <a:pPr marL="342900" lvl="0" indent="-342900" algn="just">
                        <a:lnSpc>
                          <a:spcPct val="150000"/>
                        </a:lnSpc>
                        <a:spcAft>
                          <a:spcPts val="0"/>
                        </a:spcAft>
                        <a:buFont typeface="Symbol" panose="05050102010706020507" pitchFamily="18" charset="2"/>
                        <a:buChar char=""/>
                      </a:pPr>
                      <a:r>
                        <a:rPr lang="en-GB" sz="700" dirty="0">
                          <a:effectLst/>
                        </a:rPr>
                        <a:t>There are huge opportunities for a student to develop technological skills through learning about programming, coding and software.</a:t>
                      </a:r>
                      <a:endParaRPr lang="en-IN" sz="700" dirty="0">
                        <a:effectLst/>
                      </a:endParaRPr>
                    </a:p>
                    <a:p>
                      <a:pPr marL="342900" lvl="0" indent="-342900" algn="just">
                        <a:lnSpc>
                          <a:spcPct val="150000"/>
                        </a:lnSpc>
                        <a:spcAft>
                          <a:spcPts val="0"/>
                        </a:spcAft>
                        <a:buFont typeface="Symbol" panose="05050102010706020507" pitchFamily="18" charset="2"/>
                        <a:buChar char=""/>
                      </a:pPr>
                      <a:r>
                        <a:rPr lang="en-GB" sz="700" dirty="0">
                          <a:effectLst/>
                        </a:rPr>
                        <a:t>A student can gain experience in industry through achieve placement in intended career.</a:t>
                      </a:r>
                      <a:endParaRPr lang="en-IN" sz="700" dirty="0">
                        <a:effectLst/>
                      </a:endParaRPr>
                    </a:p>
                    <a:p>
                      <a:pPr marL="342900" lvl="0" indent="-342900" algn="just">
                        <a:lnSpc>
                          <a:spcPct val="150000"/>
                        </a:lnSpc>
                        <a:spcAft>
                          <a:spcPts val="0"/>
                        </a:spcAft>
                        <a:buFont typeface="Symbol" panose="05050102010706020507" pitchFamily="18" charset="2"/>
                        <a:buChar char=""/>
                      </a:pPr>
                      <a:r>
                        <a:rPr lang="en-GB" sz="700" dirty="0">
                          <a:effectLst/>
                        </a:rPr>
                        <a:t>A student of University can eventually continue higher education and acquire higher knowledge for intended career. </a:t>
                      </a:r>
                      <a:endParaRPr lang="en-IN" sz="700" dirty="0">
                        <a:solidFill>
                          <a:srgbClr val="000000"/>
                        </a:solidFill>
                        <a:effectLst/>
                        <a:latin typeface="Times New Roman" panose="02020603050405020304" pitchFamily="18" charset="0"/>
                        <a:ea typeface="Calibri" panose="020F0502020204030204" pitchFamily="34" charset="0"/>
                      </a:endParaRPr>
                    </a:p>
                  </a:txBody>
                  <a:tcPr marL="40690" marR="40690" marT="0" marB="0"/>
                </a:tc>
                <a:tc>
                  <a:txBody>
                    <a:bodyPr/>
                    <a:lstStyle/>
                    <a:p>
                      <a:pPr algn="just">
                        <a:lnSpc>
                          <a:spcPct val="150000"/>
                        </a:lnSpc>
                        <a:spcAft>
                          <a:spcPts val="0"/>
                        </a:spcAft>
                      </a:pPr>
                      <a:r>
                        <a:rPr lang="en-GB" sz="700" dirty="0">
                          <a:effectLst/>
                        </a:rPr>
                        <a:t>Threats:</a:t>
                      </a:r>
                      <a:endParaRPr lang="en-IN" sz="700" dirty="0">
                        <a:effectLst/>
                      </a:endParaRPr>
                    </a:p>
                    <a:p>
                      <a:pPr marL="342900" lvl="0" indent="-342900" algn="just">
                        <a:lnSpc>
                          <a:spcPct val="150000"/>
                        </a:lnSpc>
                        <a:spcAft>
                          <a:spcPts val="0"/>
                        </a:spcAft>
                        <a:buFont typeface="Symbol" panose="05050102010706020507" pitchFamily="18" charset="2"/>
                        <a:buChar char=""/>
                      </a:pPr>
                      <a:r>
                        <a:rPr lang="en-GB" sz="700" dirty="0">
                          <a:effectLst/>
                        </a:rPr>
                        <a:t>Life of a student in uncertain and expensive. They are required to make money for achieve a decent living that is difficult while studying.</a:t>
                      </a:r>
                      <a:endParaRPr lang="en-IN" sz="700" dirty="0">
                        <a:effectLst/>
                      </a:endParaRPr>
                    </a:p>
                    <a:p>
                      <a:pPr marL="342900" lvl="0" indent="-342900" algn="just">
                        <a:lnSpc>
                          <a:spcPct val="150000"/>
                        </a:lnSpc>
                        <a:spcAft>
                          <a:spcPts val="0"/>
                        </a:spcAft>
                        <a:buFont typeface="Symbol" panose="05050102010706020507" pitchFamily="18" charset="2"/>
                        <a:buChar char=""/>
                      </a:pPr>
                      <a:r>
                        <a:rPr lang="en-GB" sz="700" dirty="0">
                          <a:effectLst/>
                        </a:rPr>
                        <a:t>Finding highly supportive professor and educational institutions to develop knowledge in intended career is highly competitive for a student.</a:t>
                      </a:r>
                      <a:endParaRPr lang="en-IN" sz="700" dirty="0">
                        <a:effectLst/>
                      </a:endParaRPr>
                    </a:p>
                    <a:p>
                      <a:pPr marL="342900" lvl="0" indent="-342900" algn="just">
                        <a:lnSpc>
                          <a:spcPct val="150000"/>
                        </a:lnSpc>
                        <a:spcAft>
                          <a:spcPts val="0"/>
                        </a:spcAft>
                        <a:buFont typeface="Symbol" panose="05050102010706020507" pitchFamily="18" charset="2"/>
                        <a:buChar char=""/>
                      </a:pPr>
                      <a:r>
                        <a:rPr lang="en-GB" sz="700" dirty="0">
                          <a:effectLst/>
                        </a:rPr>
                        <a:t>To get job in intended career, there is a race for students. </a:t>
                      </a:r>
                      <a:endParaRPr lang="en-IN" sz="700" dirty="0">
                        <a:solidFill>
                          <a:srgbClr val="000000"/>
                        </a:solidFill>
                        <a:effectLst/>
                        <a:latin typeface="Times New Roman" panose="02020603050405020304" pitchFamily="18" charset="0"/>
                        <a:ea typeface="Calibri" panose="020F0502020204030204" pitchFamily="34" charset="0"/>
                      </a:endParaRPr>
                    </a:p>
                  </a:txBody>
                  <a:tcPr marL="40690" marR="40690" marT="0" marB="0"/>
                </a:tc>
                <a:extLst>
                  <a:ext uri="{0D108BD9-81ED-4DB2-BD59-A6C34878D82A}">
                    <a16:rowId xmlns:a16="http://schemas.microsoft.com/office/drawing/2014/main" val="7206141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Conclusions</a:t>
            </a:r>
          </a:p>
        </p:txBody>
      </p:sp>
      <p:sp>
        <p:nvSpPr>
          <p:cNvPr id="3" name="Text Placeholder 2"/>
          <p:cNvSpPr>
            <a:spLocks noGrp="1"/>
          </p:cNvSpPr>
          <p:nvPr>
            <p:ph type="body" idx="1"/>
          </p:nvPr>
        </p:nvSpPr>
        <p:spPr>
          <a:xfrm>
            <a:off x="2191200" y="971550"/>
            <a:ext cx="5505000" cy="3145950"/>
          </a:xfrm>
        </p:spPr>
        <p:txBody>
          <a:bodyPr/>
          <a:lstStyle/>
          <a:p>
            <a:pPr algn="just">
              <a:lnSpc>
                <a:spcPct val="150000"/>
              </a:lnSpc>
              <a:buNone/>
            </a:pPr>
            <a:r>
              <a:rPr lang="en-US" sz="1400" dirty="0">
                <a:latin typeface="Times New Roman" pitchFamily="18" charset="0"/>
                <a:cs typeface="Times New Roman" pitchFamily="18" charset="0"/>
              </a:rPr>
              <a:t>	</a:t>
            </a:r>
            <a:r>
              <a:rPr lang="en-GB" sz="1400" dirty="0">
                <a:latin typeface="Times New Roman" panose="02020603050405020304" pitchFamily="18" charset="0"/>
                <a:cs typeface="Times New Roman" panose="02020603050405020304" pitchFamily="18" charset="0"/>
              </a:rPr>
              <a:t>From the above presentation, it is concluded that skill is termed to a learned ability for performing perform an action with single-minded outcomes with good execution in specific amount of time and energy. Academic skills are a type of skill that a person acquire while learning at educational establishment. Key academic skill that are essential for a particular job includes time management skill, technology skill and communication skill. Similarly, employability skills are competences required by a person to become employable. Both academic and employability skills comprise professionalism abilities that enable a student to become successful in intended career.</a:t>
            </a:r>
            <a:endParaRPr lang="en-US" sz="1400" dirty="0">
              <a:latin typeface="Times New Roman" pitchFamily="18" charset="0"/>
              <a:cs typeface="Times New Roman"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10</a:t>
            </a:fld>
            <a:endParaRPr lang="en"/>
          </a:p>
        </p:txBody>
      </p:sp>
      <p:grpSp>
        <p:nvGrpSpPr>
          <p:cNvPr id="5" name="Google Shape;815;p48"/>
          <p:cNvGrpSpPr/>
          <p:nvPr/>
        </p:nvGrpSpPr>
        <p:grpSpPr>
          <a:xfrm>
            <a:off x="2133600" y="971550"/>
            <a:ext cx="342882" cy="350068"/>
            <a:chOff x="3951850" y="2985350"/>
            <a:chExt cx="407950" cy="416500"/>
          </a:xfrm>
        </p:grpSpPr>
        <p:sp>
          <p:nvSpPr>
            <p:cNvPr id="6" name="Google Shape;816;p48"/>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817;p48"/>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818;p48"/>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819;p48"/>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9525" cap="rnd" cmpd="sng">
              <a:solidFill>
                <a:srgbClr val="1D3E7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References</a:t>
            </a:r>
          </a:p>
        </p:txBody>
      </p:sp>
      <p:sp>
        <p:nvSpPr>
          <p:cNvPr id="3" name="Text Placeholder 2"/>
          <p:cNvSpPr>
            <a:spLocks noGrp="1"/>
          </p:cNvSpPr>
          <p:nvPr>
            <p:ph type="body" idx="1"/>
          </p:nvPr>
        </p:nvSpPr>
        <p:spPr>
          <a:xfrm>
            <a:off x="1905000" y="1026000"/>
            <a:ext cx="5867400" cy="3091500"/>
          </a:xfrm>
        </p:spPr>
        <p:txBody>
          <a:bodyPr/>
          <a:lstStyle/>
          <a:p>
            <a:pPr algn="just"/>
            <a:r>
              <a:rPr lang="en-GB" sz="1400" dirty="0">
                <a:solidFill>
                  <a:schemeClr val="tx1"/>
                </a:solidFill>
                <a:latin typeface="Times New Roman" panose="02020603050405020304" pitchFamily="18" charset="0"/>
                <a:cs typeface="Times New Roman" panose="02020603050405020304" pitchFamily="18" charset="0"/>
              </a:rPr>
              <a:t>Cleeve. R. 2018. Academic skills to prepare students for higher education. [Online]. Available through: </a:t>
            </a:r>
            <a:r>
              <a:rPr lang="en-GB" sz="1400" u="sng" dirty="0">
                <a:solidFill>
                  <a:schemeClr val="tx1"/>
                </a:solidFill>
                <a:latin typeface="Times New Roman" panose="02020603050405020304" pitchFamily="18" charset="0"/>
                <a:cs typeface="Times New Roman" panose="02020603050405020304" pitchFamily="18" charset="0"/>
                <a:hlinkClick r:id="rId2"/>
              </a:rPr>
              <a:t>https://www.english.com/blog/academic-skills-for-higher-education/</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GB" sz="1400" dirty="0">
                <a:solidFill>
                  <a:schemeClr val="tx1"/>
                </a:solidFill>
                <a:latin typeface="Times New Roman" panose="02020603050405020304" pitchFamily="18" charset="0"/>
                <a:cs typeface="Times New Roman" panose="02020603050405020304" pitchFamily="18" charset="0"/>
              </a:rPr>
              <a:t>Hooker, J. and </a:t>
            </a:r>
            <a:r>
              <a:rPr lang="en-GB" sz="1400" dirty="0" err="1">
                <a:solidFill>
                  <a:schemeClr val="tx1"/>
                </a:solidFill>
                <a:latin typeface="Times New Roman" panose="02020603050405020304" pitchFamily="18" charset="0"/>
                <a:cs typeface="Times New Roman" panose="02020603050405020304" pitchFamily="18" charset="0"/>
              </a:rPr>
              <a:t>Whistance</a:t>
            </a:r>
            <a:r>
              <a:rPr lang="en-GB" sz="1400" dirty="0">
                <a:solidFill>
                  <a:schemeClr val="tx1"/>
                </a:solidFill>
                <a:latin typeface="Times New Roman" panose="02020603050405020304" pitchFamily="18" charset="0"/>
                <a:cs typeface="Times New Roman" panose="02020603050405020304" pitchFamily="18" charset="0"/>
              </a:rPr>
              <a:t>, J., 2016. Embedding key transferable employability skills for lifelong success through blending an innovative portfolio to complement traditional assessment. </a:t>
            </a:r>
            <a:r>
              <a:rPr lang="en-GB" sz="1400" i="1" dirty="0">
                <a:solidFill>
                  <a:schemeClr val="tx1"/>
                </a:solidFill>
                <a:latin typeface="Times New Roman" panose="02020603050405020304" pitchFamily="18" charset="0"/>
                <a:cs typeface="Times New Roman" panose="02020603050405020304" pitchFamily="18" charset="0"/>
              </a:rPr>
              <a:t>Practitioner Research in Higher Education</a:t>
            </a:r>
            <a:r>
              <a:rPr lang="en-GB" sz="1400" dirty="0">
                <a:solidFill>
                  <a:schemeClr val="tx1"/>
                </a:solidFill>
                <a:latin typeface="Times New Roman" panose="02020603050405020304" pitchFamily="18" charset="0"/>
                <a:cs typeface="Times New Roman" panose="02020603050405020304" pitchFamily="18" charset="0"/>
              </a:rPr>
              <a:t>. 10(1). pp.156-175.</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GB" sz="1400" dirty="0">
                <a:solidFill>
                  <a:schemeClr val="tx1"/>
                </a:solidFill>
                <a:latin typeface="Times New Roman" panose="02020603050405020304" pitchFamily="18" charset="0"/>
                <a:cs typeface="Times New Roman" panose="02020603050405020304" pitchFamily="18" charset="0"/>
              </a:rPr>
              <a:t>Lane, S., 2016. Developing employability skills by using blended learning. </a:t>
            </a:r>
            <a:r>
              <a:rPr lang="en-GB" sz="1400" i="1" dirty="0">
                <a:solidFill>
                  <a:schemeClr val="tx1"/>
                </a:solidFill>
                <a:latin typeface="Times New Roman" panose="02020603050405020304" pitchFamily="18" charset="0"/>
                <a:cs typeface="Times New Roman" panose="02020603050405020304" pitchFamily="18" charset="0"/>
              </a:rPr>
              <a:t>American Journal of Educational Research</a:t>
            </a:r>
            <a:r>
              <a:rPr lang="en-GB" sz="1400" dirty="0">
                <a:solidFill>
                  <a:schemeClr val="tx1"/>
                </a:solidFill>
                <a:latin typeface="Times New Roman" panose="02020603050405020304" pitchFamily="18" charset="0"/>
                <a:cs typeface="Times New Roman" panose="02020603050405020304" pitchFamily="18" charset="0"/>
              </a:rPr>
              <a:t>. 4(1). pp.47-53.</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GB" sz="1400" dirty="0" err="1">
                <a:solidFill>
                  <a:schemeClr val="tx1"/>
                </a:solidFill>
                <a:latin typeface="Times New Roman" panose="02020603050405020304" pitchFamily="18" charset="0"/>
                <a:cs typeface="Times New Roman" panose="02020603050405020304" pitchFamily="18" charset="0"/>
              </a:rPr>
              <a:t>Sulistiyo</a:t>
            </a:r>
            <a:r>
              <a:rPr lang="en-GB" sz="1400" dirty="0">
                <a:solidFill>
                  <a:schemeClr val="tx1"/>
                </a:solidFill>
                <a:latin typeface="Times New Roman" panose="02020603050405020304" pitchFamily="18" charset="0"/>
                <a:cs typeface="Times New Roman" panose="02020603050405020304" pitchFamily="18" charset="0"/>
              </a:rPr>
              <a:t>, E. and </a:t>
            </a:r>
            <a:r>
              <a:rPr lang="en-GB" sz="1400" dirty="0" err="1">
                <a:solidFill>
                  <a:schemeClr val="tx1"/>
                </a:solidFill>
                <a:latin typeface="Times New Roman" panose="02020603050405020304" pitchFamily="18" charset="0"/>
                <a:cs typeface="Times New Roman" panose="02020603050405020304" pitchFamily="18" charset="0"/>
              </a:rPr>
              <a:t>Wibawa</a:t>
            </a:r>
            <a:r>
              <a:rPr lang="en-GB" sz="1400" dirty="0">
                <a:solidFill>
                  <a:schemeClr val="tx1"/>
                </a:solidFill>
                <a:latin typeface="Times New Roman" panose="02020603050405020304" pitchFamily="18" charset="0"/>
                <a:cs typeface="Times New Roman" panose="02020603050405020304" pitchFamily="18" charset="0"/>
              </a:rPr>
              <a:t>, S.C., 2020, April. Innovation assessment with employability skills for vocational students in the electrical field. In </a:t>
            </a:r>
            <a:r>
              <a:rPr lang="en-GB" sz="1400" i="1" dirty="0">
                <a:solidFill>
                  <a:schemeClr val="tx1"/>
                </a:solidFill>
                <a:latin typeface="Times New Roman" panose="02020603050405020304" pitchFamily="18" charset="0"/>
                <a:cs typeface="Times New Roman" panose="02020603050405020304" pitchFamily="18" charset="0"/>
              </a:rPr>
              <a:t>IOP Conference Series: Materials Science and Engineering </a:t>
            </a:r>
            <a:r>
              <a:rPr lang="en-GB" sz="1400" dirty="0">
                <a:solidFill>
                  <a:schemeClr val="tx1"/>
                </a:solidFill>
                <a:latin typeface="Times New Roman" panose="02020603050405020304" pitchFamily="18" charset="0"/>
                <a:cs typeface="Times New Roman" panose="02020603050405020304" pitchFamily="18" charset="0"/>
              </a:rPr>
              <a:t>(Vol. 830, No. 4, p. 042092). IOP Publishing.</a:t>
            </a:r>
            <a:endParaRPr lang="en-US" sz="1400"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11</a:t>
            </a:fld>
            <a:endParaRPr lang="en"/>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12</a:t>
            </a:fld>
            <a:endParaRPr lang="en"/>
          </a:p>
        </p:txBody>
      </p:sp>
      <p:sp>
        <p:nvSpPr>
          <p:cNvPr id="3" name="TextBox 2"/>
          <p:cNvSpPr txBox="1"/>
          <p:nvPr/>
        </p:nvSpPr>
        <p:spPr>
          <a:xfrm>
            <a:off x="2819400" y="1733550"/>
            <a:ext cx="3276600" cy="923330"/>
          </a:xfrm>
          <a:prstGeom prst="rect">
            <a:avLst/>
          </a:prstGeom>
          <a:noFill/>
        </p:spPr>
        <p:txBody>
          <a:bodyPr wrap="square" rtlCol="0">
            <a:spAutoFit/>
          </a:bodyPr>
          <a:lstStyle/>
          <a:p>
            <a:pPr algn="just">
              <a:lnSpc>
                <a:spcPct val="150000"/>
              </a:lnSpc>
            </a:pPr>
            <a:r>
              <a:rPr lang="en-US" sz="3600" b="1" dirty="0">
                <a:solidFill>
                  <a:schemeClr val="bg1"/>
                </a:solidFill>
                <a:latin typeface="Times New Roman" pitchFamily="18" charset="0"/>
                <a:cs typeface="Times New Roman" pitchFamily="18" charset="0"/>
              </a:rPr>
              <a:t>THANK YOU</a:t>
            </a:r>
          </a:p>
        </p:txBody>
      </p:sp>
    </p:spTree>
  </p:cSld>
  <p:clrMapOvr>
    <a:masterClrMapping/>
  </p:clrMapOvr>
</p:sld>
</file>

<file path=ppt/theme/theme1.xml><?xml version="1.0" encoding="utf-8"?>
<a:theme xmlns:a="http://schemas.openxmlformats.org/drawingml/2006/main" name="Octavia template">
  <a:themeElements>
    <a:clrScheme name="Custom 347">
      <a:dk1>
        <a:srgbClr val="000000"/>
      </a:dk1>
      <a:lt1>
        <a:srgbClr val="FFFFFF"/>
      </a:lt1>
      <a:dk2>
        <a:srgbClr val="6B6E81"/>
      </a:dk2>
      <a:lt2>
        <a:srgbClr val="D9DCE6"/>
      </a:lt2>
      <a:accent1>
        <a:srgbClr val="1D3E7C"/>
      </a:accent1>
      <a:accent2>
        <a:srgbClr val="5A7EC2"/>
      </a:accent2>
      <a:accent3>
        <a:srgbClr val="A3D4F3"/>
      </a:accent3>
      <a:accent4>
        <a:srgbClr val="FDF6DA"/>
      </a:accent4>
      <a:accent5>
        <a:srgbClr val="FAE388"/>
      </a:accent5>
      <a:accent6>
        <a:srgbClr val="F8C03E"/>
      </a:accent6>
      <a:hlink>
        <a:srgbClr val="000000"/>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227</TotalTime>
  <Words>2221</Words>
  <Application>Microsoft Office PowerPoint</Application>
  <PresentationFormat>On-screen Show (16:9)</PresentationFormat>
  <Paragraphs>93</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Symbol</vt:lpstr>
      <vt:lpstr>Frank Ruhl Libre Light</vt:lpstr>
      <vt:lpstr>IBM Plex Sans Condensed</vt:lpstr>
      <vt:lpstr>Times New Roman</vt:lpstr>
      <vt:lpstr>Octavia template</vt:lpstr>
      <vt:lpstr>Academic and employability skills  </vt:lpstr>
      <vt:lpstr>Contents</vt:lpstr>
      <vt:lpstr>Introduction</vt:lpstr>
      <vt:lpstr>Academic skills and its importance </vt:lpstr>
      <vt:lpstr>Types of academic skills </vt:lpstr>
      <vt:lpstr>Employability skills </vt:lpstr>
      <vt:lpstr>Types of employability skills</vt:lpstr>
      <vt:lpstr>Understanding of world of work </vt:lpstr>
      <vt:lpstr>Use of tools and application in own situation </vt:lpstr>
      <vt:lpstr>Conclusions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Amey Kumar</dc:creator>
  <cp:lastModifiedBy>Manjula Sivasatkunanathan</cp:lastModifiedBy>
  <cp:revision>70</cp:revision>
  <dcterms:modified xsi:type="dcterms:W3CDTF">2021-09-09T06:31:13Z</dcterms:modified>
</cp:coreProperties>
</file>