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 id="2147483713" r:id="rId5"/>
    <p:sldMasterId id="2147483741" r:id="rId6"/>
    <p:sldMasterId id="2147483727" r:id="rId7"/>
  </p:sldMasterIdLst>
  <p:notesMasterIdLst>
    <p:notesMasterId r:id="rId29"/>
  </p:notesMasterIdLst>
  <p:sldIdLst>
    <p:sldId id="300" r:id="rId8"/>
    <p:sldId id="301" r:id="rId9"/>
    <p:sldId id="294" r:id="rId10"/>
    <p:sldId id="283" r:id="rId11"/>
    <p:sldId id="284" r:id="rId12"/>
    <p:sldId id="295" r:id="rId13"/>
    <p:sldId id="302" r:id="rId14"/>
    <p:sldId id="310" r:id="rId15"/>
    <p:sldId id="273" r:id="rId16"/>
    <p:sldId id="304" r:id="rId17"/>
    <p:sldId id="305" r:id="rId18"/>
    <p:sldId id="306" r:id="rId19"/>
    <p:sldId id="311" r:id="rId20"/>
    <p:sldId id="350" r:id="rId21"/>
    <p:sldId id="355" r:id="rId22"/>
    <p:sldId id="385" r:id="rId23"/>
    <p:sldId id="386" r:id="rId24"/>
    <p:sldId id="303" r:id="rId25"/>
    <p:sldId id="309" r:id="rId26"/>
    <p:sldId id="307" r:id="rId27"/>
    <p:sldId id="308" r:id="rId28"/>
  </p:sldIdLst>
  <p:sldSz cx="9144000" cy="6858000" type="screen4x3"/>
  <p:notesSz cx="6810375" cy="9942513"/>
  <p:embeddedFontLst>
    <p:embeddedFont>
      <p:font typeface="Calibri" panose="020F0502020204030204" pitchFamily="34" charset="0"/>
      <p:regular r:id="rId30"/>
      <p:bold r:id="rId31"/>
      <p:italic r:id="rId32"/>
      <p:boldItalic r:id="rId33"/>
    </p:embeddedFont>
    <p:embeddedFont>
      <p:font typeface="Calibri Light" panose="020F0302020204030204" pitchFamily="34" charset="0"/>
      <p:regular r:id="rId34"/>
      <p:italic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5FFC"/>
    <a:srgbClr val="8B6AA2"/>
    <a:srgbClr val="B26806"/>
    <a:srgbClr val="3408B0"/>
    <a:srgbClr val="A991BC"/>
    <a:srgbClr val="97999C"/>
    <a:srgbClr val="DB1D52"/>
    <a:srgbClr val="520D5D"/>
    <a:srgbClr val="58595B"/>
    <a:srgbClr val="DBD3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72" autoAdjust="0"/>
    <p:restoredTop sz="57035" autoAdjust="0"/>
  </p:normalViewPr>
  <p:slideViewPr>
    <p:cSldViewPr snapToGrid="0">
      <p:cViewPr varScale="1">
        <p:scale>
          <a:sx n="49" d="100"/>
          <a:sy n="49" d="100"/>
        </p:scale>
        <p:origin x="2222" y="48"/>
      </p:cViewPr>
      <p:guideLst>
        <p:guide orient="horz" pos="2160"/>
        <p:guide pos="2880"/>
      </p:guideLst>
    </p:cSldViewPr>
  </p:slideViewPr>
  <p:outlineViewPr>
    <p:cViewPr>
      <p:scale>
        <a:sx n="33" d="100"/>
        <a:sy n="33" d="100"/>
      </p:scale>
      <p:origin x="42" y="298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21" Type="http://schemas.openxmlformats.org/officeDocument/2006/relationships/slide" Target="slides/slide14.xml"/><Relationship Id="rId34" Type="http://schemas.openxmlformats.org/officeDocument/2006/relationships/font" Target="fonts/font5.fntdata"/><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font" Target="fonts/font4.fntdata"/><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font" Target="fonts/font3.fntdata"/><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font" Target="fonts/font1.fntdata"/><Relationship Id="rId35" Type="http://schemas.openxmlformats.org/officeDocument/2006/relationships/font" Target="fonts/font6.fntdata"/><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749DB656-9F19-4F6C-906A-5212EC9AC058}"/>
    <pc:docChg chg="custSel addSld delSld modSld">
      <pc:chgData name="Deborah Rees" userId="7625dfb349b2cb22" providerId="LiveId" clId="{749DB656-9F19-4F6C-906A-5212EC9AC058}" dt="2020-09-29T13:18:01.026" v="3384" actId="47"/>
      <pc:docMkLst>
        <pc:docMk/>
      </pc:docMkLst>
      <pc:sldChg chg="modSp mod">
        <pc:chgData name="Deborah Rees" userId="7625dfb349b2cb22" providerId="LiveId" clId="{749DB656-9F19-4F6C-906A-5212EC9AC058}" dt="2020-09-29T09:39:30.317" v="1" actId="6549"/>
        <pc:sldMkLst>
          <pc:docMk/>
          <pc:sldMk cId="256600966" sldId="273"/>
        </pc:sldMkLst>
        <pc:spChg chg="mod">
          <ac:chgData name="Deborah Rees" userId="7625dfb349b2cb22" providerId="LiveId" clId="{749DB656-9F19-4F6C-906A-5212EC9AC058}" dt="2020-09-29T09:39:30.317" v="1" actId="6549"/>
          <ac:spMkLst>
            <pc:docMk/>
            <pc:sldMk cId="256600966" sldId="273"/>
            <ac:spMk id="3" creationId="{00000000-0000-0000-0000-000000000000}"/>
          </ac:spMkLst>
        </pc:spChg>
      </pc:sldChg>
      <pc:sldChg chg="modNotesTx">
        <pc:chgData name="Deborah Rees" userId="7625dfb349b2cb22" providerId="LiveId" clId="{749DB656-9F19-4F6C-906A-5212EC9AC058}" dt="2020-09-29T13:02:12.296" v="615" actId="20577"/>
        <pc:sldMkLst>
          <pc:docMk/>
          <pc:sldMk cId="3408955283" sldId="300"/>
        </pc:sldMkLst>
      </pc:sldChg>
      <pc:sldChg chg="modNotesTx">
        <pc:chgData name="Deborah Rees" userId="7625dfb349b2cb22" providerId="LiveId" clId="{749DB656-9F19-4F6C-906A-5212EC9AC058}" dt="2020-09-29T13:03:08.616" v="752" actId="20577"/>
        <pc:sldMkLst>
          <pc:docMk/>
          <pc:sldMk cId="2592121308" sldId="301"/>
        </pc:sldMkLst>
      </pc:sldChg>
      <pc:sldChg chg="modNotesTx">
        <pc:chgData name="Deborah Rees" userId="7625dfb349b2cb22" providerId="LiveId" clId="{749DB656-9F19-4F6C-906A-5212EC9AC058}" dt="2020-09-29T13:06:45.611" v="1525" actId="20577"/>
        <pc:sldMkLst>
          <pc:docMk/>
          <pc:sldMk cId="2003771979" sldId="302"/>
        </pc:sldMkLst>
      </pc:sldChg>
      <pc:sldChg chg="modNotesTx">
        <pc:chgData name="Deborah Rees" userId="7625dfb349b2cb22" providerId="LiveId" clId="{749DB656-9F19-4F6C-906A-5212EC9AC058}" dt="2020-09-29T13:10:09.717" v="2205" actId="20577"/>
        <pc:sldMkLst>
          <pc:docMk/>
          <pc:sldMk cId="762013186" sldId="304"/>
        </pc:sldMkLst>
      </pc:sldChg>
      <pc:sldChg chg="modNotesTx">
        <pc:chgData name="Deborah Rees" userId="7625dfb349b2cb22" providerId="LiveId" clId="{749DB656-9F19-4F6C-906A-5212EC9AC058}" dt="2020-09-29T13:10:55.962" v="2387" actId="20577"/>
        <pc:sldMkLst>
          <pc:docMk/>
          <pc:sldMk cId="3546232281" sldId="305"/>
        </pc:sldMkLst>
      </pc:sldChg>
      <pc:sldChg chg="modNotesTx">
        <pc:chgData name="Deborah Rees" userId="7625dfb349b2cb22" providerId="LiveId" clId="{749DB656-9F19-4F6C-906A-5212EC9AC058}" dt="2020-09-29T13:11:28.179" v="2507" actId="20577"/>
        <pc:sldMkLst>
          <pc:docMk/>
          <pc:sldMk cId="1576316156" sldId="306"/>
        </pc:sldMkLst>
      </pc:sldChg>
      <pc:sldChg chg="modNotesTx">
        <pc:chgData name="Deborah Rees" userId="7625dfb349b2cb22" providerId="LiveId" clId="{749DB656-9F19-4F6C-906A-5212EC9AC058}" dt="2020-09-29T13:16:27.598" v="3383" actId="20577"/>
        <pc:sldMkLst>
          <pc:docMk/>
          <pc:sldMk cId="1775171298" sldId="307"/>
        </pc:sldMkLst>
      </pc:sldChg>
      <pc:sldChg chg="modNotesTx">
        <pc:chgData name="Deborah Rees" userId="7625dfb349b2cb22" providerId="LiveId" clId="{749DB656-9F19-4F6C-906A-5212EC9AC058}" dt="2020-09-29T13:07:29.462" v="1526" actId="2710"/>
        <pc:sldMkLst>
          <pc:docMk/>
          <pc:sldMk cId="1460246125" sldId="310"/>
        </pc:sldMkLst>
      </pc:sldChg>
      <pc:sldChg chg="modNotesTx">
        <pc:chgData name="Deborah Rees" userId="7625dfb349b2cb22" providerId="LiveId" clId="{749DB656-9F19-4F6C-906A-5212EC9AC058}" dt="2020-09-29T13:13:31.270" v="3018" actId="20577"/>
        <pc:sldMkLst>
          <pc:docMk/>
          <pc:sldMk cId="1924639940" sldId="311"/>
        </pc:sldMkLst>
      </pc:sldChg>
      <pc:sldChg chg="new del">
        <pc:chgData name="Deborah Rees" userId="7625dfb349b2cb22" providerId="LiveId" clId="{749DB656-9F19-4F6C-906A-5212EC9AC058}" dt="2020-09-29T13:18:01.026" v="3384" actId="47"/>
        <pc:sldMkLst>
          <pc:docMk/>
          <pc:sldMk cId="1652026664" sldId="38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29/09/2020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everyone, &amp; welcome to the Introductory session for Managing Employment Relations Level 7.</a:t>
            </a:r>
          </a:p>
          <a:p>
            <a:endParaRPr lang="en-GB" dirty="0"/>
          </a:p>
          <a:p>
            <a:r>
              <a:rPr lang="en-GB" dirty="0"/>
              <a:t>Can I please ask everyone to put themselves on Mute in order to reduce background noise, if you have any questions you can use the “raise your hand” function, or the “chat box”.</a:t>
            </a:r>
          </a:p>
          <a:p>
            <a:endParaRPr lang="en-GB" dirty="0"/>
          </a:p>
          <a:p>
            <a:r>
              <a:rPr lang="en-GB" dirty="0"/>
              <a:t>There may be some pauses, as I periodically check the “lobby” to permit late attendees.</a:t>
            </a:r>
          </a:p>
          <a:p>
            <a:endParaRPr lang="en-GB" dirty="0"/>
          </a:p>
          <a:p>
            <a:r>
              <a:rPr lang="en-GB" dirty="0"/>
              <a:t>My style is very relaxed, so if you have any questions at all, raise your hand, there are no stupid questions for the purposes of today.  </a:t>
            </a:r>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My Introduction: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For those of you who do not already know me, my name is Deborah Rees.  </a:t>
            </a:r>
          </a:p>
          <a:p>
            <a:pPr>
              <a:lnSpc>
                <a:spcPct val="107000"/>
              </a:lnSpc>
              <a:spcAft>
                <a:spcPts val="800"/>
              </a:spcAft>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little bit about my background; I have worked in the field of HR/Training for over 15 years.  I have worked in the public sector (NHS/ South Wales Police/Bridgend Council), the private sector (Virgin Media, Pure Wafer), in Manufacturing (Tata Steel) and the most recent job I held before UWTSD was delivering employment law training for Hugh James Law firm in Cardiff, which I absolutely loved.  I am a Chartered Member of the CIPD, have completed a Masters in Employment Law, a masters level qualification in coaching and mentoring, I am a qualified NLP practitioner and most recently I have become a fellow of the Royal Society for the Encouragement of Arts, Manufactures and Commerce (RSA) – (which, incidentally is an excellent source of topical information for this Module).  But my biggest achievement by far is my daughter – which led to me taking a substantial career break, before returning to UWTSD 18 months ago.</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So that’s a bit about me.  With over 20 of you in the session today, I can’t really do the ‘round-robin’ personal introductions I would like to do, but I would love to hear about each of you, so if you could send me a paragraph on yourself and your experience that would be great &amp; I look forward to meeting each and everyone one of you in person, for year one this will be on the 6</a:t>
            </a:r>
            <a:r>
              <a:rPr lang="en-GB" baseline="30000" dirty="0"/>
              <a:t>th</a:t>
            </a:r>
            <a:r>
              <a:rPr lang="en-GB" dirty="0"/>
              <a:t> October and for the rest of you, it will be on the 13</a:t>
            </a:r>
            <a:r>
              <a:rPr lang="en-GB" baseline="30000" dirty="0"/>
              <a:t>th</a:t>
            </a:r>
            <a:r>
              <a:rPr lang="en-GB" dirty="0"/>
              <a:t> October.</a:t>
            </a:r>
          </a:p>
        </p:txBody>
      </p:sp>
      <p:sp>
        <p:nvSpPr>
          <p:cNvPr id="4" name="Slide Number Placeholder 3"/>
          <p:cNvSpPr>
            <a:spLocks noGrp="1"/>
          </p:cNvSpPr>
          <p:nvPr>
            <p:ph type="sldNum" sz="quarter" idx="5"/>
          </p:nvPr>
        </p:nvSpPr>
        <p:spPr/>
        <p:txBody>
          <a:bodyPr/>
          <a:lstStyle/>
          <a:p>
            <a:fld id="{F4B9E6EF-8E04-43AF-B087-9D16E2B8925E}" type="slidenum">
              <a:rPr lang="en-GB" smtClean="0"/>
              <a:t>2</a:t>
            </a:fld>
            <a:endParaRPr lang="en-GB"/>
          </a:p>
        </p:txBody>
      </p:sp>
    </p:spTree>
    <p:extLst>
      <p:ext uri="{BB962C8B-B14F-4D97-AF65-F5344CB8AC3E}">
        <p14:creationId xmlns:p14="http://schemas.microsoft.com/office/powerpoint/2010/main" val="2420767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spcAft>
                <a:spcPts val="800"/>
              </a:spcAft>
              <a:buFont typeface="+mj-lt"/>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Powerpoints</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that we will be following for this Module are the standard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powerpoints</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from the CIPD, and they are taken directly from the core textbook – so the module </a:t>
            </a:r>
            <a:r>
              <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will</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flow nicely and correspond </a:t>
            </a:r>
            <a:r>
              <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directly</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to your assignment requirements.</a:t>
            </a:r>
          </a:p>
          <a:p>
            <a:pPr marL="0" lvl="0" indent="0">
              <a:lnSpc>
                <a:spcPct val="107000"/>
              </a:lnSpc>
              <a:spcAft>
                <a:spcPts val="800"/>
              </a:spcAft>
              <a:buFont typeface="+mj-lt"/>
              <a:buNone/>
              <a:tabLst>
                <a:tab pos="457200" algn="l"/>
              </a:tabLst>
            </a:pPr>
            <a:endPar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lvl="0" indent="0">
              <a:lnSpc>
                <a:spcPct val="107000"/>
              </a:lnSpc>
              <a:spcAft>
                <a:spcPts val="800"/>
              </a:spcAft>
              <a:buFont typeface="+mj-lt"/>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For, today I want to take you through the following ….</a:t>
            </a:r>
          </a:p>
          <a:p>
            <a:pPr marL="342900" lvl="0" indent="-342900">
              <a:lnSpc>
                <a:spcPct val="107000"/>
              </a:lnSpc>
              <a:spcAft>
                <a:spcPts val="800"/>
              </a:spcAft>
              <a:buFont typeface="+mj-lt"/>
              <a:buAutoNum type="arabicPeriod"/>
              <a:tabLst>
                <a:tab pos="457200" algn="l"/>
              </a:tabLst>
            </a:pPr>
            <a:endPar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3</a:t>
            </a:fld>
            <a:endParaRPr lang="en-GB"/>
          </a:p>
        </p:txBody>
      </p:sp>
    </p:spTree>
    <p:extLst>
      <p:ext uri="{BB962C8B-B14F-4D97-AF65-F5344CB8AC3E}">
        <p14:creationId xmlns:p14="http://schemas.microsoft.com/office/powerpoint/2010/main" val="3339740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charset="0"/>
              <a:cs typeface="Arial" charset="0"/>
            </a:endParaRPr>
          </a:p>
          <a:p>
            <a:pPr marL="0" indent="0">
              <a:buNone/>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4</a:t>
            </a:fld>
            <a:endParaRPr lang="en-GB"/>
          </a:p>
        </p:txBody>
      </p:sp>
    </p:spTree>
    <p:extLst>
      <p:ext uri="{BB962C8B-B14F-4D97-AF65-F5344CB8AC3E}">
        <p14:creationId xmlns:p14="http://schemas.microsoft.com/office/powerpoint/2010/main" val="3775428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When I did my CIPD studies many moons ago, I actually found employment relations to be a very dry module.  However, that is far from the truth.  Employment relations is multi-disciplinary and covers economics, psychology, sociology, history, law, politics and much more.  Employment relations from a historical perspective is made up of the gripping stories we have all heard about, but have seldom taken the time to truly appreciate (the Chartist movement, the Great Miners Strike, the Suffragette Movement etc).  From a more contemporary perspective, employment relations affects each and every one of us in the workplace, it affects the productivity of the nation as a whole and it impacts on our political and social viewpoints.  So how on earth can a topic as vast as this be boring??? – I will leave that to you to contemplate.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What I will say is, the old adage ‘</a:t>
            </a:r>
            <a:r>
              <a:rPr lang="en-GB" sz="12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you only get out, what you put in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applies here.  Macro and micro factors that impact on employment relations are unfolding around us all of the time, and if you open your eyes and ears to this, and become inquisitive about the world around you from an employment relations perspective this will prove a very interesting module, you will naturally take on-board more learning and you will have a far broader repository of information to draw on for your assignment.  If you confine yourself only to the textbook content and the bare minimum of reading you will not get the best learning journey from this module, and will likely leave as I did, thinking it was all rather dull and boring.   Thankfully I went on to work in Manufacturing and experience traditional employment relations first hand and I then went on to do an Employment Relations course with the CIPD and later still a Masters in Employment Law – and I now find this the most interesting area of HRM.</a:t>
            </a:r>
          </a:p>
          <a:p>
            <a:pPr>
              <a:lnSpc>
                <a:spcPct val="107000"/>
              </a:lnSpc>
              <a:spcAft>
                <a:spcPts val="800"/>
              </a:spcAft>
            </a:pP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5</a:t>
            </a:fld>
            <a:endParaRPr lang="en-GB"/>
          </a:p>
        </p:txBody>
      </p:sp>
    </p:spTree>
    <p:extLst>
      <p:ext uri="{BB962C8B-B14F-4D97-AF65-F5344CB8AC3E}">
        <p14:creationId xmlns:p14="http://schemas.microsoft.com/office/powerpoint/2010/main" val="802038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order to fully appreciate where we have come from in terms of Industrial Relations (as it was once better known) it is important to consider the history, and I don’t just mean read a few paragraphs on the history, but really get absorbed in it, become inquisitive and imagine what it would be like to work in those historical eras.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 must remember that the CIPD itself was founded on the basis of improving Industrial Relations.  More recently it is reported that HR Professionals are lacking in ER expertise, indeed the CIPD themselves have come under criticism for not having specific content on ER in their CIPD Festival of Work each year.  Let’s look at some of the key historical periods in ER.</a:t>
            </a:r>
          </a:p>
          <a:p>
            <a:pPr marL="342900" indent="-342900">
              <a:lnSpc>
                <a:spcPct val="107000"/>
              </a:lnSpc>
              <a:spcAft>
                <a:spcPts val="800"/>
              </a:spcAf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1839 – The Chartist movement, 5,000 armed men marched on to Newport Town Centre to fight for better working conditions and the right to vote, 22 men were shot dead – see Valley’s Rebellion on Moodle.</a:t>
            </a:r>
          </a:p>
          <a:p>
            <a:pPr marL="342900" indent="-342900">
              <a:lnSpc>
                <a:spcPct val="107000"/>
              </a:lnSpc>
              <a:spcAft>
                <a:spcPts val="800"/>
              </a:spcAf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1968 – The Dagenham Ford Plant strikes – over the inequal pay of women working alongside men in the factories – there is an excellent DVD on this “Made in Dagenham”.</a:t>
            </a:r>
          </a:p>
          <a:p>
            <a:pPr marL="342900" indent="-342900">
              <a:lnSpc>
                <a:spcPct val="107000"/>
              </a:lnSpc>
              <a:spcAft>
                <a:spcPts val="800"/>
              </a:spcAf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1970 – The Equal Pay Act – fairer pay for women</a:t>
            </a:r>
          </a:p>
          <a:p>
            <a:pPr marL="342900" indent="-342900">
              <a:lnSpc>
                <a:spcPct val="107000"/>
              </a:lnSpc>
              <a:spcAft>
                <a:spcPts val="800"/>
              </a:spcAf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1971 – The Industrial Relations Act - </a:t>
            </a:r>
            <a:r>
              <a:rPr lang="en-GB" sz="1200" dirty="0">
                <a:effectLst/>
                <a:latin typeface="Arial" panose="020B0604020202020204" pitchFamily="34" charset="0"/>
                <a:ea typeface="Calibri" panose="020F0502020204030204" pitchFamily="34" charset="0"/>
              </a:rPr>
              <a:t>brought about monumental changes to the working conditions of people throughout the United Kingdom – such as the right to belong to a registered Trade Union and to have grievance procedures in the Statement of Particulars.</a:t>
            </a:r>
          </a:p>
          <a:p>
            <a:pPr marL="342900" indent="-342900">
              <a:lnSpc>
                <a:spcPct val="107000"/>
              </a:lnSpc>
              <a:spcAft>
                <a:spcPts val="800"/>
              </a:spcAft>
              <a:buAutoNum type="arabicPeriod"/>
            </a:pPr>
            <a:r>
              <a:rPr lang="en-GB" sz="1200" dirty="0">
                <a:effectLst/>
                <a:latin typeface="Arial" panose="020B0604020202020204" pitchFamily="34" charset="0"/>
                <a:ea typeface="Calibri" panose="020F0502020204030204" pitchFamily="34" charset="0"/>
              </a:rPr>
              <a:t>1970’s – a rise in ‘pluralism’.</a:t>
            </a:r>
          </a:p>
          <a:p>
            <a:pPr marL="342900" indent="-342900">
              <a:lnSpc>
                <a:spcPct val="107000"/>
              </a:lnSpc>
              <a:spcAft>
                <a:spcPts val="800"/>
              </a:spcAft>
              <a:buAutoNum type="arabicPeriod"/>
            </a:pPr>
            <a:r>
              <a:rPr lang="en-GB" sz="1200" dirty="0">
                <a:effectLst/>
                <a:latin typeface="Arial" panose="020B0604020202020204" pitchFamily="34" charset="0"/>
                <a:ea typeface="Calibri" panose="020F0502020204030204" pitchFamily="34" charset="0"/>
              </a:rPr>
              <a:t>1984 – The Great Miners Strike – gives rise to ‘individualism’.</a:t>
            </a:r>
          </a:p>
          <a:p>
            <a:pPr marL="342900" indent="-342900">
              <a:lnSpc>
                <a:spcPct val="107000"/>
              </a:lnSpc>
              <a:spcAft>
                <a:spcPts val="800"/>
              </a:spcAf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2016  - The Trade Union Act – Under the Labour Government – reduced the power of the Trade Unions</a:t>
            </a:r>
          </a:p>
          <a:p>
            <a:pPr marL="342900" indent="-342900">
              <a:lnSpc>
                <a:spcPct val="107000"/>
              </a:lnSpc>
              <a:spcAft>
                <a:spcPts val="800"/>
              </a:spcAf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Equality Act 2010 – Brought all of the existing equal opportunities and discrimination legislation under one umbrella Act.</a:t>
            </a:r>
          </a:p>
          <a:p>
            <a:pPr marL="342900" indent="-342900">
              <a:lnSpc>
                <a:spcPct val="107000"/>
              </a:lnSpc>
              <a:spcAft>
                <a:spcPts val="800"/>
              </a:spcAf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2011 the  Workplace Employment Relations Study WERS – noted the vast shift from collective disputes to individual conflicts in the work place and employment tribunal stats confirm this still to be the case. </a:t>
            </a:r>
          </a:p>
          <a:p>
            <a:pPr>
              <a:lnSpc>
                <a:spcPct val="107000"/>
              </a:lnSpc>
              <a:spcAft>
                <a:spcPts val="800"/>
              </a:spcAft>
            </a:pPr>
            <a:endPar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 strongly recommend the following:</a:t>
            </a:r>
          </a:p>
          <a:p>
            <a:pPr>
              <a:lnSpc>
                <a:spcPct val="107000"/>
              </a:lnSpc>
              <a:spcAft>
                <a:spcPts val="800"/>
              </a:spcAft>
            </a:pPr>
            <a:endPar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07000"/>
              </a:lnSpc>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Watch Valley’s Rebellion and answer the questions on Moodle.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Watch ‘Made in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Degenham</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Research the suffragettes movement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Research The Great Miner’s Strike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p>
          <a:p>
            <a:r>
              <a:rPr lang="en-GB" sz="1200" dirty="0"/>
              <a:t>I promise you, if you engage with the history of employment relations, the ER frameworks that currently exist, the national ER climate in the UK and the development of ER generally in the coming months, this Module will mean more to you.</a:t>
            </a:r>
          </a:p>
        </p:txBody>
      </p:sp>
      <p:sp>
        <p:nvSpPr>
          <p:cNvPr id="4" name="Slide Number Placeholder 3"/>
          <p:cNvSpPr>
            <a:spLocks noGrp="1"/>
          </p:cNvSpPr>
          <p:nvPr>
            <p:ph type="sldNum" sz="quarter" idx="10"/>
          </p:nvPr>
        </p:nvSpPr>
        <p:spPr/>
        <p:txBody>
          <a:bodyPr/>
          <a:lstStyle/>
          <a:p>
            <a:fld id="{42A32336-E330-4386-84BE-5A9ACF4E8711}" type="slidenum">
              <a:rPr lang="en-GB" smtClean="0"/>
              <a:t>6</a:t>
            </a:fld>
            <a:endParaRPr lang="en-GB"/>
          </a:p>
        </p:txBody>
      </p:sp>
    </p:spTree>
    <p:extLst>
      <p:ext uri="{BB962C8B-B14F-4D97-AF65-F5344CB8AC3E}">
        <p14:creationId xmlns:p14="http://schemas.microsoft.com/office/powerpoint/2010/main" val="253820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Managing Employment Relations – Why is it so important now?</a:t>
            </a:r>
          </a:p>
          <a:p>
            <a:pPr>
              <a:lnSpc>
                <a:spcPct val="107000"/>
              </a:lnSpc>
              <a:spcAft>
                <a:spcPts val="800"/>
              </a:spcAft>
            </a:pPr>
            <a:endParaRPr lang="en-GB" sz="1200" b="1"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Who can give me some examples of why employment relations is such an important part of any business or organisation right  now?</a:t>
            </a:r>
          </a:p>
          <a:p>
            <a:pPr>
              <a:lnSpc>
                <a:spcPct val="107000"/>
              </a:lnSpc>
              <a:spcAft>
                <a:spcPts val="800"/>
              </a:spcAft>
            </a:pPr>
            <a:endPar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Some examples:</a:t>
            </a:r>
          </a:p>
          <a:p>
            <a:pPr>
              <a:lnSpc>
                <a:spcPct val="107000"/>
              </a:lnSpc>
              <a:spcAft>
                <a:spcPts val="800"/>
              </a:spcAft>
            </a:pPr>
            <a:endPar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228600" indent="-228600">
              <a:lnSpc>
                <a:spcPct val="107000"/>
              </a:lnSpc>
              <a:spcAft>
                <a:spcPts val="800"/>
              </a:spcAft>
              <a:buAutoNum type="arabicPeriod"/>
            </a:pPr>
            <a:r>
              <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remain competitive as we enter in to a recession.</a:t>
            </a:r>
          </a:p>
          <a:p>
            <a:pPr marL="228600" indent="-228600">
              <a:lnSpc>
                <a:spcPct val="107000"/>
              </a:lnSpc>
              <a:spcAft>
                <a:spcPts val="800"/>
              </a:spcAft>
              <a:buAutoNum type="arabicPeriod"/>
            </a:pPr>
            <a:r>
              <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be able to flex to rapid and necessary changes.</a:t>
            </a:r>
          </a:p>
          <a:p>
            <a:pPr marL="228600" indent="-228600">
              <a:lnSpc>
                <a:spcPct val="107000"/>
              </a:lnSpc>
              <a:spcAft>
                <a:spcPts val="800"/>
              </a:spcAft>
              <a:buAutoNum type="arabicPeriod"/>
            </a:pPr>
            <a:r>
              <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transform – some businesses will need to change their business model completely as  result of COVID.</a:t>
            </a:r>
          </a:p>
          <a:p>
            <a:pPr marL="228600" indent="-228600">
              <a:lnSpc>
                <a:spcPct val="107000"/>
              </a:lnSpc>
              <a:spcAft>
                <a:spcPts val="800"/>
              </a:spcAft>
              <a:buAutoNum type="arabicPeriod"/>
            </a:pPr>
            <a:r>
              <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deal with technological disruption.</a:t>
            </a:r>
          </a:p>
          <a:p>
            <a:pPr marL="228600" indent="-228600">
              <a:lnSpc>
                <a:spcPct val="107000"/>
              </a:lnSpc>
              <a:spcAft>
                <a:spcPts val="800"/>
              </a:spcAft>
              <a:buAutoNum type="arabicPeriod"/>
            </a:pPr>
            <a:r>
              <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maintain harmony with perhaps some employees returning post Furlough, while others have worked throughout, or in some cases employees may be returning to reduced working ours or a slightly different job role.</a:t>
            </a:r>
          </a:p>
          <a:p>
            <a:pPr marL="0" indent="0">
              <a:lnSpc>
                <a:spcPct val="107000"/>
              </a:lnSpc>
              <a:spcAft>
                <a:spcPts val="800"/>
              </a:spcAft>
              <a:buNone/>
            </a:pPr>
            <a:endPar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200" b="0" u="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Here I have listed some excellent information sources for considering employment practices, both past and present.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Watch the Panorama programme on Sports Direct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Watch the Panorama programme on Amazon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Watch the Million Dollar Question Work programme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Read the articles on “Fast Fashion” on Moodle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Read the Heroes and Villains article on Moodle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Read the Blueprint for Good Work on Moodle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p>
        </p:txBody>
      </p:sp>
      <p:sp>
        <p:nvSpPr>
          <p:cNvPr id="4" name="Slide Number Placeholder 3"/>
          <p:cNvSpPr>
            <a:spLocks noGrp="1"/>
          </p:cNvSpPr>
          <p:nvPr>
            <p:ph type="sldNum" sz="quarter" idx="10"/>
          </p:nvPr>
        </p:nvSpPr>
        <p:spPr/>
        <p:txBody>
          <a:bodyPr/>
          <a:lstStyle/>
          <a:p>
            <a:fld id="{42A32336-E330-4386-84BE-5A9ACF4E8711}" type="slidenum">
              <a:rPr lang="en-GB" smtClean="0"/>
              <a:t>7</a:t>
            </a:fld>
            <a:endParaRPr lang="en-GB"/>
          </a:p>
        </p:txBody>
      </p:sp>
    </p:spTree>
    <p:extLst>
      <p:ext uri="{BB962C8B-B14F-4D97-AF65-F5344CB8AC3E}">
        <p14:creationId xmlns:p14="http://schemas.microsoft.com/office/powerpoint/2010/main" val="2112166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Aft>
                <a:spcPts val="800"/>
              </a:spcAft>
            </a:pPr>
            <a:r>
              <a:rPr lang="en-GB" dirty="0"/>
              <a:t>As we consider the future of ER, we need to think about the following:</a:t>
            </a:r>
          </a:p>
          <a:p>
            <a:pPr>
              <a:lnSpc>
                <a:spcPct val="100000"/>
              </a:lnSpc>
              <a:spcAft>
                <a:spcPts val="800"/>
              </a:spcAft>
            </a:pPr>
            <a:endParaRPr lang="en-GB" dirty="0"/>
          </a:p>
          <a:p>
            <a:pPr marL="228600" indent="-228600">
              <a:lnSpc>
                <a:spcPct val="100000"/>
              </a:lnSpc>
              <a:spcAft>
                <a:spcPts val="800"/>
              </a:spcAft>
              <a:buAutoNum type="arabicPeriod"/>
            </a:pPr>
            <a:r>
              <a:rPr lang="en-GB" dirty="0"/>
              <a:t>What impact will the global pandemic have on the ER climate in the UK and overseas?</a:t>
            </a:r>
          </a:p>
          <a:p>
            <a:pPr marL="228600" indent="-228600">
              <a:lnSpc>
                <a:spcPct val="100000"/>
              </a:lnSpc>
              <a:spcAft>
                <a:spcPts val="800"/>
              </a:spcAft>
              <a:buAutoNum type="arabicPeriod"/>
            </a:pPr>
            <a:r>
              <a:rPr lang="en-GB" dirty="0"/>
              <a:t>What impact will other disruptive factors have on the ER climate in the UK and overseas? (</a:t>
            </a:r>
            <a:r>
              <a:rPr lang="en-GB" dirty="0" err="1"/>
              <a:t>e.g</a:t>
            </a:r>
            <a:r>
              <a:rPr lang="en-GB" dirty="0"/>
              <a:t> Technology, BREXIT, Recession, 4</a:t>
            </a:r>
            <a:r>
              <a:rPr lang="en-GB" baseline="30000" dirty="0"/>
              <a:t>th</a:t>
            </a:r>
            <a:r>
              <a:rPr lang="en-GB" dirty="0"/>
              <a:t> Industrial Revolution, climate change, growth in Gig,  etc). </a:t>
            </a:r>
          </a:p>
          <a:p>
            <a:pPr marL="228600" indent="-228600">
              <a:lnSpc>
                <a:spcPct val="100000"/>
              </a:lnSpc>
              <a:spcAft>
                <a:spcPts val="800"/>
              </a:spcAft>
              <a:buAutoNum type="arabicPeriod"/>
            </a:pPr>
            <a:r>
              <a:rPr lang="en-GB" dirty="0"/>
              <a:t>What will the future hold for the following stakeholders in the Employment Relations arena?</a:t>
            </a:r>
          </a:p>
          <a:p>
            <a:pPr marL="171450" indent="-171450">
              <a:lnSpc>
                <a:spcPct val="100000"/>
              </a:lnSpc>
              <a:spcAft>
                <a:spcPts val="800"/>
              </a:spcAft>
              <a:buFont typeface="Arial" panose="020B0604020202020204" pitchFamily="34" charset="0"/>
              <a:buChar char="•"/>
            </a:pPr>
            <a:r>
              <a:rPr lang="en-GB" dirty="0"/>
              <a:t> HR</a:t>
            </a:r>
          </a:p>
          <a:p>
            <a:pPr marL="171450" indent="-171450">
              <a:lnSpc>
                <a:spcPct val="100000"/>
              </a:lnSpc>
              <a:spcAft>
                <a:spcPts val="800"/>
              </a:spcAft>
              <a:buFont typeface="Arial" panose="020B0604020202020204" pitchFamily="34" charset="0"/>
              <a:buChar char="•"/>
            </a:pPr>
            <a:r>
              <a:rPr lang="en-GB" dirty="0"/>
              <a:t>Trade Unions </a:t>
            </a:r>
          </a:p>
          <a:p>
            <a:pPr marL="171450" indent="-171450">
              <a:lnSpc>
                <a:spcPct val="100000"/>
              </a:lnSpc>
              <a:spcAft>
                <a:spcPts val="800"/>
              </a:spcAft>
              <a:buFont typeface="Arial" panose="020B0604020202020204" pitchFamily="34" charset="0"/>
              <a:buChar char="•"/>
            </a:pPr>
            <a:r>
              <a:rPr lang="en-GB" dirty="0"/>
              <a:t>Government &amp; it’s representatives</a:t>
            </a:r>
          </a:p>
          <a:p>
            <a:pPr marL="171450" indent="-171450">
              <a:lnSpc>
                <a:spcPct val="100000"/>
              </a:lnSpc>
              <a:spcAft>
                <a:spcPts val="800"/>
              </a:spcAft>
              <a:buFont typeface="Arial" panose="020B0604020202020204" pitchFamily="34" charset="0"/>
              <a:buChar char="•"/>
            </a:pPr>
            <a:r>
              <a:rPr lang="en-GB" dirty="0"/>
              <a:t>Society</a:t>
            </a:r>
          </a:p>
          <a:p>
            <a:pPr marL="171450" indent="-171450">
              <a:lnSpc>
                <a:spcPct val="100000"/>
              </a:lnSpc>
              <a:spcAft>
                <a:spcPts val="800"/>
              </a:spcAft>
              <a:buFont typeface="Arial" panose="020B0604020202020204" pitchFamily="34" charset="0"/>
              <a:buChar char="•"/>
            </a:pPr>
            <a:r>
              <a:rPr lang="en-GB" dirty="0"/>
              <a:t>Employees</a:t>
            </a:r>
          </a:p>
          <a:p>
            <a:pPr marL="171450" indent="-171450">
              <a:lnSpc>
                <a:spcPct val="100000"/>
              </a:lnSpc>
              <a:spcAft>
                <a:spcPts val="800"/>
              </a:spcAft>
              <a:buFont typeface="Arial" panose="020B0604020202020204" pitchFamily="34" charset="0"/>
              <a:buChar char="•"/>
            </a:pPr>
            <a:r>
              <a:rPr lang="en-GB" dirty="0"/>
              <a:t>Customers</a:t>
            </a:r>
          </a:p>
          <a:p>
            <a:pPr marL="171450" indent="-171450">
              <a:lnSpc>
                <a:spcPct val="100000"/>
              </a:lnSpc>
              <a:spcAft>
                <a:spcPts val="800"/>
              </a:spcAft>
              <a:buFont typeface="Arial" panose="020B0604020202020204" pitchFamily="34" charset="0"/>
              <a:buChar char="•"/>
            </a:pPr>
            <a:r>
              <a:rPr lang="en-GB" dirty="0"/>
              <a:t>Suppliers</a:t>
            </a:r>
          </a:p>
          <a:p>
            <a:pPr marL="171450" indent="-171450">
              <a:lnSpc>
                <a:spcPct val="100000"/>
              </a:lnSpc>
              <a:spcAft>
                <a:spcPts val="800"/>
              </a:spcAft>
              <a:buFont typeface="Arial" panose="020B0604020202020204" pitchFamily="34" charset="0"/>
              <a:buChar char="•"/>
            </a:pPr>
            <a:r>
              <a:rPr lang="en-GB" dirty="0"/>
              <a:t>Lobbyists</a:t>
            </a:r>
          </a:p>
          <a:p>
            <a:pPr marL="171450" indent="-171450">
              <a:lnSpc>
                <a:spcPct val="100000"/>
              </a:lnSpc>
              <a:spcAft>
                <a:spcPts val="800"/>
              </a:spcAft>
              <a:buFont typeface="Arial" panose="020B0604020202020204" pitchFamily="34" charset="0"/>
              <a:buChar char="•"/>
            </a:pPr>
            <a:r>
              <a:rPr lang="en-GB" dirty="0"/>
              <a:t>Activists</a:t>
            </a:r>
          </a:p>
        </p:txBody>
      </p:sp>
      <p:sp>
        <p:nvSpPr>
          <p:cNvPr id="4" name="Slide Number Placeholder 3"/>
          <p:cNvSpPr>
            <a:spLocks noGrp="1"/>
          </p:cNvSpPr>
          <p:nvPr>
            <p:ph type="sldNum" sz="quarter" idx="10"/>
          </p:nvPr>
        </p:nvSpPr>
        <p:spPr/>
        <p:txBody>
          <a:bodyPr/>
          <a:lstStyle/>
          <a:p>
            <a:fld id="{42A32336-E330-4386-84BE-5A9ACF4E8711}" type="slidenum">
              <a:rPr lang="en-GB" smtClean="0"/>
              <a:t>8</a:t>
            </a:fld>
            <a:endParaRPr lang="en-GB"/>
          </a:p>
        </p:txBody>
      </p:sp>
    </p:spTree>
    <p:extLst>
      <p:ext uri="{BB962C8B-B14F-4D97-AF65-F5344CB8AC3E}">
        <p14:creationId xmlns:p14="http://schemas.microsoft.com/office/powerpoint/2010/main" val="468152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9</a:t>
            </a:fld>
            <a:endParaRPr lang="en-GB"/>
          </a:p>
        </p:txBody>
      </p:sp>
    </p:spTree>
    <p:extLst>
      <p:ext uri="{BB962C8B-B14F-4D97-AF65-F5344CB8AC3E}">
        <p14:creationId xmlns:p14="http://schemas.microsoft.com/office/powerpoint/2010/main" val="2690619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Existing students may already be familiar with the above resource.</a:t>
            </a:r>
          </a:p>
          <a:p>
            <a:endParaRPr lang="en-GB" dirty="0"/>
          </a:p>
          <a:p>
            <a:r>
              <a:rPr lang="en-GB" dirty="0"/>
              <a:t>For new students, this is a resource list that is placed on Moodle, under “ Course Documents”, it contains the reading list with links that will take you directly to a website, book, article etc.  I have completed the resource list for this Module, if you are unable to see it, this is because the library team are activating all resource lists at the moment, so it will be available soon.  In the meantime, the recommended and essential reading are also listed within the Handbook, Reading List and Teaching Schedule – all on Moodle.</a:t>
            </a:r>
          </a:p>
        </p:txBody>
      </p:sp>
      <p:sp>
        <p:nvSpPr>
          <p:cNvPr id="4" name="Slide Number Placeholder 3"/>
          <p:cNvSpPr>
            <a:spLocks noGrp="1"/>
          </p:cNvSpPr>
          <p:nvPr>
            <p:ph type="sldNum" sz="quarter" idx="5"/>
          </p:nvPr>
        </p:nvSpPr>
        <p:spPr/>
        <p:txBody>
          <a:bodyPr/>
          <a:lstStyle/>
          <a:p>
            <a:fld id="{F4B9E6EF-8E04-43AF-B087-9D16E2B8925E}" type="slidenum">
              <a:rPr lang="en-GB" smtClean="0"/>
              <a:t>10</a:t>
            </a:fld>
            <a:endParaRPr lang="en-GB"/>
          </a:p>
        </p:txBody>
      </p:sp>
    </p:spTree>
    <p:extLst>
      <p:ext uri="{BB962C8B-B14F-4D97-AF65-F5344CB8AC3E}">
        <p14:creationId xmlns:p14="http://schemas.microsoft.com/office/powerpoint/2010/main" val="248161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within Moodle there are what we call “tiles” of information.    As you can see here, the first tile you will see is “Course Documents”. </a:t>
            </a:r>
          </a:p>
        </p:txBody>
      </p:sp>
      <p:sp>
        <p:nvSpPr>
          <p:cNvPr id="4" name="Slide Number Placeholder 3"/>
          <p:cNvSpPr>
            <a:spLocks noGrp="1"/>
          </p:cNvSpPr>
          <p:nvPr>
            <p:ph type="sldNum" sz="quarter" idx="5"/>
          </p:nvPr>
        </p:nvSpPr>
        <p:spPr/>
        <p:txBody>
          <a:bodyPr/>
          <a:lstStyle/>
          <a:p>
            <a:fld id="{F4B9E6EF-8E04-43AF-B087-9D16E2B8925E}" type="slidenum">
              <a:rPr lang="en-GB" smtClean="0"/>
              <a:t>11</a:t>
            </a:fld>
            <a:endParaRPr lang="en-GB"/>
          </a:p>
        </p:txBody>
      </p:sp>
    </p:spTree>
    <p:extLst>
      <p:ext uri="{BB962C8B-B14F-4D97-AF65-F5344CB8AC3E}">
        <p14:creationId xmlns:p14="http://schemas.microsoft.com/office/powerpoint/2010/main" val="2304322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if we go in to the “Course Documents” tile, you can see the resources are listed within that section.  </a:t>
            </a:r>
          </a:p>
        </p:txBody>
      </p:sp>
      <p:sp>
        <p:nvSpPr>
          <p:cNvPr id="4" name="Slide Number Placeholder 3"/>
          <p:cNvSpPr>
            <a:spLocks noGrp="1"/>
          </p:cNvSpPr>
          <p:nvPr>
            <p:ph type="sldNum" sz="quarter" idx="5"/>
          </p:nvPr>
        </p:nvSpPr>
        <p:spPr/>
        <p:txBody>
          <a:bodyPr/>
          <a:lstStyle/>
          <a:p>
            <a:fld id="{F4B9E6EF-8E04-43AF-B087-9D16E2B8925E}" type="slidenum">
              <a:rPr lang="en-GB" smtClean="0"/>
              <a:t>12</a:t>
            </a:fld>
            <a:endParaRPr lang="en-GB"/>
          </a:p>
        </p:txBody>
      </p:sp>
    </p:spTree>
    <p:extLst>
      <p:ext uri="{BB962C8B-B14F-4D97-AF65-F5344CB8AC3E}">
        <p14:creationId xmlns:p14="http://schemas.microsoft.com/office/powerpoint/2010/main" val="34945125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existing students should be familiar with this resource.</a:t>
            </a:r>
          </a:p>
          <a:p>
            <a:endParaRPr lang="en-GB" dirty="0"/>
          </a:p>
          <a:p>
            <a:r>
              <a:rPr lang="en-GB" dirty="0"/>
              <a:t>For new students, this is an excellent search tool.  You can book a 15-minute tutorial with library services to help you learn to navigate these databases.  You can search specifically for “peer reviewed” work, and under the “databases” tab, you can access “Westlaw” which is a great resource for this module as you can pull up Statutes, Case Law, Legal Journals..</a:t>
            </a:r>
          </a:p>
        </p:txBody>
      </p:sp>
      <p:sp>
        <p:nvSpPr>
          <p:cNvPr id="4" name="Slide Number Placeholder 3"/>
          <p:cNvSpPr>
            <a:spLocks noGrp="1"/>
          </p:cNvSpPr>
          <p:nvPr>
            <p:ph type="sldNum" sz="quarter" idx="5"/>
          </p:nvPr>
        </p:nvSpPr>
        <p:spPr/>
        <p:txBody>
          <a:bodyPr/>
          <a:lstStyle/>
          <a:p>
            <a:fld id="{F4B9E6EF-8E04-43AF-B087-9D16E2B8925E}" type="slidenum">
              <a:rPr lang="en-GB" smtClean="0"/>
              <a:t>13</a:t>
            </a:fld>
            <a:endParaRPr lang="en-GB"/>
          </a:p>
        </p:txBody>
      </p:sp>
    </p:spTree>
    <p:extLst>
      <p:ext uri="{BB962C8B-B14F-4D97-AF65-F5344CB8AC3E}">
        <p14:creationId xmlns:p14="http://schemas.microsoft.com/office/powerpoint/2010/main" val="491362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14</a:t>
            </a:fld>
            <a:endParaRPr lang="en-GB"/>
          </a:p>
        </p:txBody>
      </p:sp>
    </p:spTree>
    <p:extLst>
      <p:ext uri="{BB962C8B-B14F-4D97-AF65-F5344CB8AC3E}">
        <p14:creationId xmlns:p14="http://schemas.microsoft.com/office/powerpoint/2010/main" val="30041290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15</a:t>
            </a:fld>
            <a:endParaRPr lang="en-GB"/>
          </a:p>
        </p:txBody>
      </p:sp>
    </p:spTree>
    <p:extLst>
      <p:ext uri="{BB962C8B-B14F-4D97-AF65-F5344CB8AC3E}">
        <p14:creationId xmlns:p14="http://schemas.microsoft.com/office/powerpoint/2010/main" val="17007407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16</a:t>
            </a:fld>
            <a:endParaRPr lang="en-GB"/>
          </a:p>
        </p:txBody>
      </p:sp>
    </p:spTree>
    <p:extLst>
      <p:ext uri="{BB962C8B-B14F-4D97-AF65-F5344CB8AC3E}">
        <p14:creationId xmlns:p14="http://schemas.microsoft.com/office/powerpoint/2010/main" val="2101092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17</a:t>
            </a:fld>
            <a:endParaRPr lang="en-GB"/>
          </a:p>
        </p:txBody>
      </p:sp>
    </p:spTree>
    <p:extLst>
      <p:ext uri="{BB962C8B-B14F-4D97-AF65-F5344CB8AC3E}">
        <p14:creationId xmlns:p14="http://schemas.microsoft.com/office/powerpoint/2010/main" val="4793816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Managing Employment Relations – How are we going to make a success of this Module?</a:t>
            </a:r>
          </a:p>
          <a:p>
            <a:pPr>
              <a:lnSpc>
                <a:spcPct val="107000"/>
              </a:lnSpc>
              <a:spcAft>
                <a:spcPts val="800"/>
              </a:spcAft>
            </a:pPr>
            <a:endParaRPr lang="en-GB" sz="1200" b="1"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The Format of our Tutorial Workshops / Lectures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In response to the recent pandemic we at the University are committed to providing a blended learning approach.  For this module, this means I will place the content on to Moodle in two-week blocks.  Each week I will meet up with half of the class in a tutorial session to discuss the content of the two-week block of material on Moodle and answer any questions etc. This first tutorial session will be on Tuesday 6</a:t>
            </a:r>
            <a:r>
              <a:rPr lang="en-GB" sz="12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200" dirty="0">
                <a:effectLst/>
                <a:latin typeface="Arial" panose="020B0604020202020204" pitchFamily="34" charset="0"/>
                <a:ea typeface="Calibri" panose="020F0502020204030204" pitchFamily="34" charset="0"/>
                <a:cs typeface="Times New Roman" panose="02020603050405020304" pitchFamily="18" charset="0"/>
              </a:rPr>
              <a:t> October 3pm to 5pm.  I will put the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powerpoints</a:t>
            </a:r>
            <a:r>
              <a:rPr lang="en-GB" sz="1200" dirty="0">
                <a:effectLst/>
                <a:latin typeface="Arial" panose="020B0604020202020204" pitchFamily="34" charset="0"/>
                <a:ea typeface="Calibri" panose="020F0502020204030204" pitchFamily="34" charset="0"/>
                <a:cs typeface="Times New Roman" panose="02020603050405020304" pitchFamily="18" charset="0"/>
              </a:rPr>
              <a:t> (both with audio notes and written notes) on Moodle, with extensive supporting material which relates to those particular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powerpoints</a:t>
            </a:r>
            <a:r>
              <a:rPr lang="en-GB" sz="1200" dirty="0">
                <a:effectLst/>
                <a:latin typeface="Arial" panose="020B0604020202020204" pitchFamily="34" charset="0"/>
                <a:ea typeface="Calibri" panose="020F0502020204030204" pitchFamily="34" charset="0"/>
                <a:cs typeface="Times New Roman" panose="02020603050405020304" pitchFamily="18" charset="0"/>
              </a:rPr>
              <a:t>.  We will be working through the core textbook “Managing Employment Relations” by Tony Bennett, Richard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Saundry</a:t>
            </a:r>
            <a:r>
              <a:rPr lang="en-GB" sz="1200" dirty="0">
                <a:effectLst/>
                <a:latin typeface="Arial" panose="020B0604020202020204" pitchFamily="34" charset="0"/>
                <a:ea typeface="Calibri" panose="020F0502020204030204" pitchFamily="34" charset="0"/>
                <a:cs typeface="Times New Roman" panose="02020603050405020304" pitchFamily="18" charset="0"/>
              </a:rPr>
              <a:t> and Virginia Fisher.  There are other textbooks which I highly recommend you obtain, these are detailed in the handbook,  the reading list, and the resource list on Moodle. Furthermore, I will be available to provide support via email or telephone conversations if you have any difficulty in navigating through the Moodle content.  I also encourage you all to support each other, and previous students have set up social media groups in order to do this.</a:t>
            </a: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My commitment to you:   I will be on hand to support you as much as I can, I am only an email or a phone call away if you need assistance with something.</a:t>
            </a: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Commitment to yourself:  In order to make this journey as easy and enjoyable as possible, be disciplined and make sure you go through each block of material on Moodle every two weeks, do not let the content build up as you will get overwhelmed and when it comes to the assignment it will all be a mash of information – if you sequentially keep on top of your learning, but the time it comes to assignment writing the pieces will just fit in to place for you.  Moreover, you will be able to contribute more in the tutorial sessions. </a:t>
            </a: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I have written your assignment, but it has not been returned from the  external verifier yet so I cannot share it with you, as soon as I am able I will provide your assignment brief – it will entail some research in to your own organisation, and it will require you to research </a:t>
            </a:r>
            <a:r>
              <a:rPr lang="en-GB" sz="1200" b="1" dirty="0">
                <a:effectLst/>
                <a:latin typeface="Arial" panose="020B0604020202020204" pitchFamily="34" charset="0"/>
                <a:ea typeface="Calibri" panose="020F0502020204030204" pitchFamily="34" charset="0"/>
                <a:cs typeface="Times New Roman" panose="02020603050405020304" pitchFamily="18" charset="0"/>
              </a:rPr>
              <a:t>the impact of COVID on your organisation</a:t>
            </a:r>
            <a:r>
              <a:rPr lang="en-GB" sz="1200" dirty="0">
                <a:effectLst/>
                <a:latin typeface="Arial" panose="020B0604020202020204" pitchFamily="34" charset="0"/>
                <a:ea typeface="Calibri" panose="020F0502020204030204" pitchFamily="34" charset="0"/>
                <a:cs typeface="Times New Roman" panose="02020603050405020304" pitchFamily="18" charset="0"/>
              </a:rPr>
              <a:t> – so there is a little heads up for you to keep your eyes and ears open in this regard.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p>
        </p:txBody>
      </p:sp>
      <p:sp>
        <p:nvSpPr>
          <p:cNvPr id="4" name="Slide Number Placeholder 3"/>
          <p:cNvSpPr>
            <a:spLocks noGrp="1"/>
          </p:cNvSpPr>
          <p:nvPr>
            <p:ph type="sldNum" sz="quarter" idx="10"/>
          </p:nvPr>
        </p:nvSpPr>
        <p:spPr/>
        <p:txBody>
          <a:bodyPr/>
          <a:lstStyle/>
          <a:p>
            <a:fld id="{42A32336-E330-4386-84BE-5A9ACF4E8711}" type="slidenum">
              <a:rPr lang="en-GB" smtClean="0"/>
              <a:t>18</a:t>
            </a:fld>
            <a:endParaRPr lang="en-GB"/>
          </a:p>
        </p:txBody>
      </p:sp>
    </p:spTree>
    <p:extLst>
      <p:ext uri="{BB962C8B-B14F-4D97-AF65-F5344CB8AC3E}">
        <p14:creationId xmlns:p14="http://schemas.microsoft.com/office/powerpoint/2010/main" val="34253998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full version of this is on Moodle for you along with the teaching schedule.</a:t>
            </a:r>
          </a:p>
        </p:txBody>
      </p:sp>
      <p:sp>
        <p:nvSpPr>
          <p:cNvPr id="4" name="Slide Number Placeholder 3"/>
          <p:cNvSpPr>
            <a:spLocks noGrp="1"/>
          </p:cNvSpPr>
          <p:nvPr>
            <p:ph type="sldNum" sz="quarter" idx="5"/>
          </p:nvPr>
        </p:nvSpPr>
        <p:spPr/>
        <p:txBody>
          <a:bodyPr/>
          <a:lstStyle/>
          <a:p>
            <a:fld id="{F4B9E6EF-8E04-43AF-B087-9D16E2B8925E}" type="slidenum">
              <a:rPr lang="en-GB" smtClean="0"/>
              <a:t>19</a:t>
            </a:fld>
            <a:endParaRPr lang="en-GB"/>
          </a:p>
        </p:txBody>
      </p:sp>
    </p:spTree>
    <p:extLst>
      <p:ext uri="{BB962C8B-B14F-4D97-AF65-F5344CB8AC3E}">
        <p14:creationId xmlns:p14="http://schemas.microsoft.com/office/powerpoint/2010/main" val="19498493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dirty="0"/>
              <a:t>Firstly, I want you to take 30 minutes, and have a go at jotting down some notes to each of these questions – there are no right or wrong answers that I am looking for, I am just interested in your views, as you all work in different organisations and sectors.  </a:t>
            </a:r>
          </a:p>
          <a:p>
            <a:pPr>
              <a:lnSpc>
                <a:spcPct val="107000"/>
              </a:lnSpc>
              <a:spcAft>
                <a:spcPts val="800"/>
              </a:spcAft>
            </a:pPr>
            <a:endParaRPr lang="en-GB" dirty="0"/>
          </a:p>
          <a:p>
            <a:pPr>
              <a:lnSpc>
                <a:spcPct val="107000"/>
              </a:lnSpc>
              <a:spcAft>
                <a:spcPts val="800"/>
              </a:spcAft>
            </a:pPr>
            <a:r>
              <a:rPr lang="en-GB" dirty="0"/>
              <a:t>Secondly, between now and next week, email me any thoughts or research you have come across under any of these headings and I will build that in to our lecture content.  In this way, we can ensure we do not miss out on any of the ‘in-class’ discussions.</a:t>
            </a:r>
          </a:p>
          <a:p>
            <a:pPr>
              <a:lnSpc>
                <a:spcPct val="107000"/>
              </a:lnSpc>
              <a:spcAft>
                <a:spcPts val="800"/>
              </a:spcAft>
            </a:pPr>
            <a:endParaRPr lang="en-GB" dirty="0"/>
          </a:p>
          <a:p>
            <a:pPr>
              <a:lnSpc>
                <a:spcPct val="107000"/>
              </a:lnSpc>
              <a:spcAft>
                <a:spcPts val="800"/>
              </a:spcAft>
            </a:pPr>
            <a:r>
              <a:rPr lang="en-GB" dirty="0"/>
              <a:t>You will see that the following sections are populated on Moodle:</a:t>
            </a:r>
          </a:p>
          <a:p>
            <a:pPr>
              <a:lnSpc>
                <a:spcPct val="107000"/>
              </a:lnSpc>
              <a:spcAft>
                <a:spcPts val="800"/>
              </a:spcAft>
            </a:pPr>
            <a:endParaRPr lang="en-GB" dirty="0"/>
          </a:p>
          <a:p>
            <a:pPr marL="228600" indent="-228600">
              <a:lnSpc>
                <a:spcPct val="107000"/>
              </a:lnSpc>
              <a:spcAft>
                <a:spcPts val="800"/>
              </a:spcAft>
              <a:buAutoNum type="arabicPeriod"/>
            </a:pPr>
            <a:r>
              <a:rPr lang="en-GB" dirty="0"/>
              <a:t>Course Documents</a:t>
            </a:r>
          </a:p>
          <a:p>
            <a:pPr marL="228600" indent="-228600">
              <a:lnSpc>
                <a:spcPct val="107000"/>
              </a:lnSpc>
              <a:spcAft>
                <a:spcPts val="800"/>
              </a:spcAft>
              <a:buAutoNum type="arabicPeriod"/>
            </a:pPr>
            <a:r>
              <a:rPr lang="en-GB" dirty="0"/>
              <a:t>Introduction</a:t>
            </a:r>
          </a:p>
          <a:p>
            <a:pPr marL="228600" indent="-228600">
              <a:lnSpc>
                <a:spcPct val="107000"/>
              </a:lnSpc>
              <a:spcAft>
                <a:spcPts val="800"/>
              </a:spcAft>
              <a:buAutoNum type="arabicPeriod"/>
            </a:pPr>
            <a:r>
              <a:rPr lang="en-GB" dirty="0"/>
              <a:t>Block One – will be released tomorrow. </a:t>
            </a:r>
          </a:p>
          <a:p>
            <a:pPr marL="228600" indent="-228600">
              <a:lnSpc>
                <a:spcPct val="107000"/>
              </a:lnSpc>
              <a:spcAft>
                <a:spcPts val="800"/>
              </a:spcAft>
              <a:buAutoNum type="arabicPeriod"/>
            </a:pPr>
            <a:endParaRPr lang="en-GB" dirty="0"/>
          </a:p>
          <a:p>
            <a:pPr marL="0" indent="0">
              <a:lnSpc>
                <a:spcPct val="107000"/>
              </a:lnSpc>
              <a:spcAft>
                <a:spcPts val="800"/>
              </a:spcAft>
              <a:buNone/>
            </a:pPr>
            <a:r>
              <a:rPr lang="en-GB" dirty="0"/>
              <a:t>Work your way through this content in readiness for our first tutorial.  A recording of this content will go on Moodle this afternoon under ‘Introduction’.  Good luck with working your way through this first lot of material, I hope you will enjoy the Module and I will see the year one’s on 6</a:t>
            </a:r>
            <a:r>
              <a:rPr lang="en-GB" baseline="30000" dirty="0"/>
              <a:t>th</a:t>
            </a:r>
            <a:r>
              <a:rPr lang="en-GB" dirty="0"/>
              <a:t> October.</a:t>
            </a:r>
          </a:p>
          <a:p>
            <a:pPr marL="0" indent="0">
              <a:lnSpc>
                <a:spcPct val="107000"/>
              </a:lnSpc>
              <a:spcAft>
                <a:spcPts val="800"/>
              </a:spcAft>
              <a:buNone/>
            </a:pPr>
            <a:endParaRPr lang="en-GB" dirty="0"/>
          </a:p>
          <a:p>
            <a:pPr marL="0" indent="0">
              <a:lnSpc>
                <a:spcPct val="107000"/>
              </a:lnSpc>
              <a:spcAft>
                <a:spcPts val="800"/>
              </a:spcAft>
              <a:buNone/>
            </a:pPr>
            <a:endParaRPr lang="en-GB" dirty="0"/>
          </a:p>
        </p:txBody>
      </p:sp>
      <p:sp>
        <p:nvSpPr>
          <p:cNvPr id="4" name="Slide Number Placeholder 3"/>
          <p:cNvSpPr>
            <a:spLocks noGrp="1"/>
          </p:cNvSpPr>
          <p:nvPr>
            <p:ph type="sldNum" sz="quarter" idx="10"/>
          </p:nvPr>
        </p:nvSpPr>
        <p:spPr/>
        <p:txBody>
          <a:bodyPr/>
          <a:lstStyle/>
          <a:p>
            <a:fld id="{42A32336-E330-4386-84BE-5A9ACF4E8711}" type="slidenum">
              <a:rPr lang="en-GB" smtClean="0"/>
              <a:t>20</a:t>
            </a:fld>
            <a:endParaRPr lang="en-GB"/>
          </a:p>
        </p:txBody>
      </p:sp>
    </p:spTree>
    <p:extLst>
      <p:ext uri="{BB962C8B-B14F-4D97-AF65-F5344CB8AC3E}">
        <p14:creationId xmlns:p14="http://schemas.microsoft.com/office/powerpoint/2010/main" val="37189305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dirty="0"/>
              <a:t>If you have any questions at all, fire away – either in person, or via the </a:t>
            </a:r>
            <a:r>
              <a:rPr lang="en-GB" dirty="0" err="1"/>
              <a:t>chatbox</a:t>
            </a:r>
            <a:r>
              <a:rPr lang="en-GB" dirty="0"/>
              <a:t> if you prefer – I shall be around for the next 20 minutes to take any questions you have.</a:t>
            </a:r>
          </a:p>
          <a:p>
            <a:pPr>
              <a:lnSpc>
                <a:spcPct val="107000"/>
              </a:lnSpc>
              <a:spcAft>
                <a:spcPts val="800"/>
              </a:spcAft>
            </a:pPr>
            <a:endParaRPr lang="en-GB" dirty="0"/>
          </a:p>
          <a:p>
            <a:pPr>
              <a:lnSpc>
                <a:spcPct val="107000"/>
              </a:lnSpc>
              <a:spcAft>
                <a:spcPts val="800"/>
              </a:spcAft>
            </a:pPr>
            <a:r>
              <a:rPr lang="en-GB" dirty="0"/>
              <a:t>If you would rather ask a question in private you can email me, and if need be we can have a telephone call.</a:t>
            </a:r>
          </a:p>
          <a:p>
            <a:pPr>
              <a:lnSpc>
                <a:spcPct val="107000"/>
              </a:lnSpc>
              <a:spcAft>
                <a:spcPts val="800"/>
              </a:spcAft>
            </a:pPr>
            <a:endParaRPr lang="en-GB" dirty="0"/>
          </a:p>
          <a:p>
            <a:pPr>
              <a:lnSpc>
                <a:spcPct val="107000"/>
              </a:lnSpc>
              <a:spcAft>
                <a:spcPts val="800"/>
              </a:spcAft>
            </a:pPr>
            <a:endParaRPr lang="en-GB" dirty="0"/>
          </a:p>
        </p:txBody>
      </p:sp>
      <p:sp>
        <p:nvSpPr>
          <p:cNvPr id="4" name="Slide Number Placeholder 3"/>
          <p:cNvSpPr>
            <a:spLocks noGrp="1"/>
          </p:cNvSpPr>
          <p:nvPr>
            <p:ph type="sldNum" sz="quarter" idx="10"/>
          </p:nvPr>
        </p:nvSpPr>
        <p:spPr/>
        <p:txBody>
          <a:bodyPr/>
          <a:lstStyle/>
          <a:p>
            <a:fld id="{42A32336-E330-4386-84BE-5A9ACF4E8711}" type="slidenum">
              <a:rPr lang="en-GB" smtClean="0"/>
              <a:t>21</a:t>
            </a:fld>
            <a:endParaRPr lang="en-GB"/>
          </a:p>
        </p:txBody>
      </p:sp>
    </p:spTree>
    <p:extLst>
      <p:ext uri="{BB962C8B-B14F-4D97-AF65-F5344CB8AC3E}">
        <p14:creationId xmlns:p14="http://schemas.microsoft.com/office/powerpoint/2010/main" val="8996684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29/09/2020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29/09/2020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29/09/2020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29/09/2020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29/09/2020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29/09/2020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29/09/2020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29/09/2020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29/09/2020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29/09/2020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29/09/2020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29/09/2020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29/09/2020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29/09/2020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29/09/2020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2.jpeg"/><Relationship Id="rId5" Type="http://schemas.openxmlformats.org/officeDocument/2006/relationships/image" Target="../media/image11.png"/><Relationship Id="rId10" Type="http://schemas.openxmlformats.org/officeDocument/2006/relationships/image" Target="../media/image16.jpeg"/><Relationship Id="rId4" Type="http://schemas.openxmlformats.org/officeDocument/2006/relationships/image" Target="../media/image10.png"/><Relationship Id="rId9" Type="http://schemas.openxmlformats.org/officeDocument/2006/relationships/image" Target="../media/image15.png"/></Relationships>
</file>

<file path=ppt/slides/_rels/slide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hyperlink" Target="http://thefunstons.com/?p=5598"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hyperlink" Target="https://en.wikipedia.org/wiki/History_(U.S._TV_channe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hyperlink" Target="http://www.thebluediamondgallery.com/wooden-tile/f/future.html"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hyperlink" Target="http://getmespark.com/getting-the-most-out-of-your-consulting-partnerships/"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hyperlink" Target="https://owl.excelsior.edu/writing-process/prewriting-strategies/prewriting-strategies-asking-defining-ques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1988641"/>
          </a:xfrm>
        </p:spPr>
        <p:txBody>
          <a:bodyPr>
            <a:normAutofit fontScale="47500" lnSpcReduction="20000"/>
          </a:bodyPr>
          <a:lstStyle/>
          <a:p>
            <a:r>
              <a:rPr lang="en-GB" sz="7600" b="1" dirty="0">
                <a:solidFill>
                  <a:srgbClr val="105FFC"/>
                </a:solidFill>
              </a:rPr>
              <a:t>Deborah Rees</a:t>
            </a:r>
          </a:p>
          <a:p>
            <a:r>
              <a:rPr lang="en-GB" sz="7600" b="1" dirty="0">
                <a:solidFill>
                  <a:srgbClr val="105FFC"/>
                </a:solidFill>
              </a:rPr>
              <a:t>deborah.rees@uwtsd.ac.uk</a:t>
            </a:r>
          </a:p>
          <a:p>
            <a:r>
              <a:rPr lang="en-GB" sz="7600" b="1" dirty="0">
                <a:solidFill>
                  <a:srgbClr val="105FFC"/>
                </a:solidFill>
              </a:rPr>
              <a:t>Week 1</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0" name="Title 1">
            <a:extLst>
              <a:ext uri="{FF2B5EF4-FFF2-40B4-BE49-F238E27FC236}">
                <a16:creationId xmlns:a16="http://schemas.microsoft.com/office/drawing/2014/main" id="{047C32F9-6BAB-4448-8A05-01DC21F2A5AE}"/>
              </a:ext>
            </a:extLst>
          </p:cNvPr>
          <p:cNvSpPr txBox="1">
            <a:spLocks/>
          </p:cNvSpPr>
          <p:nvPr/>
        </p:nvSpPr>
        <p:spPr>
          <a:xfrm>
            <a:off x="1557508" y="107555"/>
            <a:ext cx="6858000" cy="1639402"/>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Deborah Rees </a:t>
            </a:r>
            <a:br>
              <a:rPr lang="en-GB" sz="2400" b="1" dirty="0"/>
            </a:br>
            <a:r>
              <a:rPr lang="en-GB" sz="2400" dirty="0"/>
              <a:t>LLM Employment Law, Chartered MCIPD, </a:t>
            </a:r>
            <a:br>
              <a:rPr lang="en-GB" sz="2400" dirty="0"/>
            </a:br>
            <a:r>
              <a:rPr lang="en-GB" sz="2400" dirty="0"/>
              <a:t>ILML7 Executive Coaching and Leadership Mentoring</a:t>
            </a:r>
          </a:p>
          <a:p>
            <a:r>
              <a:rPr lang="en-GB" sz="2400" dirty="0"/>
              <a:t>NLP Practitioner, FRSA</a:t>
            </a:r>
            <a:br>
              <a:rPr lang="en-GB" sz="2400" dirty="0"/>
            </a:br>
            <a:r>
              <a:rPr lang="en-GB" sz="1650" dirty="0"/>
              <a:t>Lecturer Human Resource Management &amp; Leadership</a:t>
            </a:r>
          </a:p>
        </p:txBody>
      </p:sp>
      <p:sp>
        <p:nvSpPr>
          <p:cNvPr id="11" name="Subtitle 2">
            <a:extLst>
              <a:ext uri="{FF2B5EF4-FFF2-40B4-BE49-F238E27FC236}">
                <a16:creationId xmlns:a16="http://schemas.microsoft.com/office/drawing/2014/main" id="{800234C0-2436-487E-92BB-98DF27499A13}"/>
              </a:ext>
            </a:extLst>
          </p:cNvPr>
          <p:cNvSpPr txBox="1">
            <a:spLocks/>
          </p:cNvSpPr>
          <p:nvPr/>
        </p:nvSpPr>
        <p:spPr>
          <a:xfrm>
            <a:off x="181470" y="2187178"/>
            <a:ext cx="2707806" cy="12418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t>Places where</a:t>
            </a:r>
          </a:p>
          <a:p>
            <a:r>
              <a:rPr lang="en-GB" sz="1800" b="1" dirty="0"/>
              <a:t>I have worked in HR/Training:</a:t>
            </a:r>
          </a:p>
        </p:txBody>
      </p:sp>
      <p:pic>
        <p:nvPicPr>
          <p:cNvPr id="12" name="Picture 2" descr="Tata group logo">
            <a:extLst>
              <a:ext uri="{FF2B5EF4-FFF2-40B4-BE49-F238E27FC236}">
                <a16:creationId xmlns:a16="http://schemas.microsoft.com/office/drawing/2014/main" id="{AB5E58A8-E3B3-4EE5-B9F3-27ECCC826C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8810" y="2072213"/>
            <a:ext cx="1365821" cy="11992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South Wales Police Crest">
            <a:extLst>
              <a:ext uri="{FF2B5EF4-FFF2-40B4-BE49-F238E27FC236}">
                <a16:creationId xmlns:a16="http://schemas.microsoft.com/office/drawing/2014/main" id="{F0EB97FD-BD56-4310-824F-417A2BB0A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2452" y="1651451"/>
            <a:ext cx="1620078" cy="146665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EBB59430-A6BD-40BD-BCE4-0D8B620E1D0A}"/>
              </a:ext>
            </a:extLst>
          </p:cNvPr>
          <p:cNvPicPr/>
          <p:nvPr/>
        </p:nvPicPr>
        <p:blipFill rotWithShape="1">
          <a:blip r:embed="rId5"/>
          <a:srcRect l="3490" t="16847" r="70585" b="49754"/>
          <a:stretch/>
        </p:blipFill>
        <p:spPr bwMode="auto">
          <a:xfrm>
            <a:off x="2889276" y="3811514"/>
            <a:ext cx="2415830" cy="1332042"/>
          </a:xfrm>
          <a:prstGeom prst="rect">
            <a:avLst/>
          </a:prstGeom>
          <a:ln>
            <a:noFill/>
          </a:ln>
          <a:extLst>
            <a:ext uri="{53640926-AAD7-44D8-BBD7-CCE9431645EC}">
              <a14:shadowObscured xmlns:a14="http://schemas.microsoft.com/office/drawing/2010/main"/>
            </a:ext>
          </a:extLst>
        </p:spPr>
      </p:pic>
      <p:pic>
        <p:nvPicPr>
          <p:cNvPr id="15" name="Picture 6" descr="Image result for NHS Logo picture">
            <a:extLst>
              <a:ext uri="{FF2B5EF4-FFF2-40B4-BE49-F238E27FC236}">
                <a16:creationId xmlns:a16="http://schemas.microsoft.com/office/drawing/2014/main" id="{B42F9404-DFD6-47BB-ACE8-B6AD282722E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32165" y="3505649"/>
            <a:ext cx="1747739" cy="97272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Image result for Bridgend Council Logo Picture">
            <a:extLst>
              <a:ext uri="{FF2B5EF4-FFF2-40B4-BE49-F238E27FC236}">
                <a16:creationId xmlns:a16="http://schemas.microsoft.com/office/drawing/2014/main" id="{491D5736-2D30-4F12-99E5-E6C3C9554E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05106" y="2446527"/>
            <a:ext cx="1405923" cy="125166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Image result for NTL logo picture">
            <a:extLst>
              <a:ext uri="{FF2B5EF4-FFF2-40B4-BE49-F238E27FC236}">
                <a16:creationId xmlns:a16="http://schemas.microsoft.com/office/drawing/2014/main" id="{00A3D98C-5F21-44DE-AFEF-8F6D8B92775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097191" y="5298405"/>
            <a:ext cx="1593056" cy="928688"/>
          </a:xfrm>
          <a:prstGeom prst="rect">
            <a:avLst/>
          </a:prstGeom>
          <a:noFill/>
          <a:extLst>
            <a:ext uri="{909E8E84-426E-40DD-AFC4-6F175D3DCCD1}">
              <a14:hiddenFill xmlns:a14="http://schemas.microsoft.com/office/drawing/2010/main">
                <a:solidFill>
                  <a:srgbClr val="FFFFFF"/>
                </a:solidFill>
              </a14:hiddenFill>
            </a:ext>
          </a:extLst>
        </p:spPr>
      </p:pic>
      <p:sp>
        <p:nvSpPr>
          <p:cNvPr id="18" name="Subtitle 2">
            <a:extLst>
              <a:ext uri="{FF2B5EF4-FFF2-40B4-BE49-F238E27FC236}">
                <a16:creationId xmlns:a16="http://schemas.microsoft.com/office/drawing/2014/main" id="{AB11F3C4-213B-4C2E-A226-279F2E251229}"/>
              </a:ext>
            </a:extLst>
          </p:cNvPr>
          <p:cNvSpPr txBox="1">
            <a:spLocks/>
          </p:cNvSpPr>
          <p:nvPr/>
        </p:nvSpPr>
        <p:spPr>
          <a:xfrm>
            <a:off x="83705" y="3863576"/>
            <a:ext cx="2497016" cy="1428750"/>
          </a:xfrm>
          <a:prstGeom prst="rect">
            <a:avLst/>
          </a:prstGeom>
        </p:spPr>
        <p:txBody>
          <a:bodyPr vert="horz" lIns="68580" tIns="34290" rIns="68580" bIns="3429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600" b="1" dirty="0"/>
              <a:t>Interesting facts:</a:t>
            </a:r>
          </a:p>
          <a:p>
            <a:pPr algn="l"/>
            <a:r>
              <a:rPr lang="en-GB" sz="1600" b="1" dirty="0"/>
              <a:t>I was born in Cyprus and lived in Germany for 5 years.  I am crazy about horses and dogs.  My biggest achievement by far is my daughter.</a:t>
            </a:r>
          </a:p>
        </p:txBody>
      </p:sp>
      <p:pic>
        <p:nvPicPr>
          <p:cNvPr id="19" name="Picture 12" descr="Image result for Pure Wafer picture logo">
            <a:extLst>
              <a:ext uri="{FF2B5EF4-FFF2-40B4-BE49-F238E27FC236}">
                <a16:creationId xmlns:a16="http://schemas.microsoft.com/office/drawing/2014/main" id="{4666B351-243C-4416-AECA-F1CD25B0F90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63145" y="4742205"/>
            <a:ext cx="2246243" cy="92868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4" descr="Edit photo">
            <a:extLst>
              <a:ext uri="{FF2B5EF4-FFF2-40B4-BE49-F238E27FC236}">
                <a16:creationId xmlns:a16="http://schemas.microsoft.com/office/drawing/2014/main" id="{C3C7B5B0-27E9-491E-B6D5-848D1DB9BF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8758" y="222701"/>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2121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059971" y="1783959"/>
            <a:ext cx="3483937" cy="2889114"/>
          </a:xfrm>
        </p:spPr>
        <p:txBody>
          <a:bodyPr anchor="b">
            <a:normAutofit/>
          </a:bodyPr>
          <a:lstStyle/>
          <a:p>
            <a:pPr algn="l"/>
            <a:r>
              <a:rPr lang="en-GB" sz="2400" b="1" kern="1200" dirty="0">
                <a:effectLst/>
              </a:rPr>
              <a:t>Managing Employment Relations, 7e</a:t>
            </a:r>
            <a:br>
              <a:rPr lang="en-GB" sz="2400" b="1" kern="1200" dirty="0">
                <a:effectLst/>
              </a:rPr>
            </a:br>
            <a:br>
              <a:rPr lang="en-GB" sz="2400" kern="1200" dirty="0">
                <a:effectLst/>
              </a:rPr>
            </a:br>
            <a:br>
              <a:rPr lang="en-GB" sz="2400" kern="1200" dirty="0">
                <a:effectLst/>
              </a:rPr>
            </a:br>
            <a:br>
              <a:rPr lang="en-GB" sz="2400" kern="1200" dirty="0">
                <a:effectLst/>
              </a:rPr>
            </a:br>
            <a:endParaRPr lang="en-GB" sz="2400" b="1" dirty="0"/>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536" y="767140"/>
            <a:ext cx="3035882" cy="3955548"/>
          </a:xfrm>
          <a:prstGeom prst="rect">
            <a:avLst/>
          </a:prstGeom>
        </p:spPr>
      </p:pic>
    </p:spTree>
    <p:extLst>
      <p:ext uri="{BB962C8B-B14F-4D97-AF65-F5344CB8AC3E}">
        <p14:creationId xmlns:p14="http://schemas.microsoft.com/office/powerpoint/2010/main" val="1050560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outline</a:t>
            </a:r>
          </a:p>
        </p:txBody>
      </p:sp>
      <p:sp>
        <p:nvSpPr>
          <p:cNvPr id="3" name="Content Placeholder 2"/>
          <p:cNvSpPr>
            <a:spLocks noGrp="1"/>
          </p:cNvSpPr>
          <p:nvPr>
            <p:ph idx="1"/>
          </p:nvPr>
        </p:nvSpPr>
        <p:spPr>
          <a:xfrm>
            <a:off x="628650" y="1547446"/>
            <a:ext cx="7886700" cy="4673354"/>
          </a:xfrm>
        </p:spPr>
        <p:txBody>
          <a:bodyPr>
            <a:normAutofit/>
          </a:bodyPr>
          <a:lstStyle/>
          <a:p>
            <a:pPr marL="342900" lvl="0" indent="-342900">
              <a:lnSpc>
                <a:spcPct val="107000"/>
              </a:lnSpc>
              <a:spcAft>
                <a:spcPts val="800"/>
              </a:spcAft>
              <a:buFont typeface="+mj-lt"/>
              <a:buAutoNum type="arabicPeriod"/>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Introductions </a:t>
            </a:r>
            <a:endPar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Managing Employment Relations – the History</a:t>
            </a:r>
            <a:endPar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Why Employment Relations is so relevant right now </a:t>
            </a:r>
          </a:p>
          <a:p>
            <a:pPr marL="342900" lvl="0" indent="-342900">
              <a:lnSpc>
                <a:spcPct val="107000"/>
              </a:lnSpc>
              <a:spcAft>
                <a:spcPts val="800"/>
              </a:spcAft>
              <a:buFont typeface="+mj-lt"/>
              <a:buAutoNum type="arabicPeriod"/>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Walk through all of the Moodle content</a:t>
            </a:r>
            <a:endPar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Assignment Guidance </a:t>
            </a:r>
            <a:endPar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Q&amp;A</a:t>
            </a:r>
            <a:endPar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9485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Managing Employment Relations</a:t>
            </a:r>
          </a:p>
        </p:txBody>
      </p:sp>
      <p:pic>
        <p:nvPicPr>
          <p:cNvPr id="5" name="Content Placeholder 4" descr="A close up of a green field&#10;&#10;Description automatically generated">
            <a:extLst>
              <a:ext uri="{FF2B5EF4-FFF2-40B4-BE49-F238E27FC236}">
                <a16:creationId xmlns:a16="http://schemas.microsoft.com/office/drawing/2014/main" id="{02462028-1622-471A-A5A8-EE1AD2E9740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66800" y="1911927"/>
            <a:ext cx="7578436" cy="2755323"/>
          </a:xfrm>
        </p:spPr>
      </p:pic>
    </p:spTree>
    <p:extLst>
      <p:ext uri="{BB962C8B-B14F-4D97-AF65-F5344CB8AC3E}">
        <p14:creationId xmlns:p14="http://schemas.microsoft.com/office/powerpoint/2010/main" val="3863120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Employment Relations – The History…</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a:bodyPr>
          <a:lstStyle/>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6" name="Picture 5" descr="A picture containing drawing, light&#10;&#10;Description automatically generated">
            <a:extLst>
              <a:ext uri="{FF2B5EF4-FFF2-40B4-BE49-F238E27FC236}">
                <a16:creationId xmlns:a16="http://schemas.microsoft.com/office/drawing/2014/main" id="{07EDF4EC-5BDA-4F87-ACD2-A67F52359A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60764" y="1565564"/>
            <a:ext cx="6012871" cy="3489125"/>
          </a:xfrm>
          <a:prstGeom prst="rect">
            <a:avLst/>
          </a:prstGeom>
        </p:spPr>
      </p:pic>
    </p:spTree>
    <p:extLst>
      <p:ext uri="{BB962C8B-B14F-4D97-AF65-F5344CB8AC3E}">
        <p14:creationId xmlns:p14="http://schemas.microsoft.com/office/powerpoint/2010/main" val="3616290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fontScale="90000"/>
          </a:bodyPr>
          <a:lstStyle/>
          <a:p>
            <a:r>
              <a:rPr lang="en-GB" sz="3200" dirty="0"/>
              <a:t>Employment Relations – The Here and Now..</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a:bodyPr>
          <a:lstStyle/>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7</a:t>
            </a:fld>
            <a:endParaRPr lang="en-GB"/>
          </a:p>
        </p:txBody>
      </p:sp>
      <p:pic>
        <p:nvPicPr>
          <p:cNvPr id="5" name="Picture 4">
            <a:extLst>
              <a:ext uri="{FF2B5EF4-FFF2-40B4-BE49-F238E27FC236}">
                <a16:creationId xmlns:a16="http://schemas.microsoft.com/office/drawing/2014/main" id="{5714F855-7B43-4280-AA43-59B6B99CA5C5}"/>
              </a:ext>
            </a:extLst>
          </p:cNvPr>
          <p:cNvPicPr/>
          <p:nvPr/>
        </p:nvPicPr>
        <p:blipFill rotWithShape="1">
          <a:blip r:embed="rId3"/>
          <a:srcRect l="10970" t="42999" r="75672" b="40661"/>
          <a:stretch/>
        </p:blipFill>
        <p:spPr bwMode="auto">
          <a:xfrm>
            <a:off x="1551709" y="2000250"/>
            <a:ext cx="5791200" cy="28575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03771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Employment Relations – The Future ...</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a:bodyPr>
          <a:lstStyle/>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10" name="Picture 9" descr="A picture containing wooden, table&#10;&#10;Description automatically generated">
            <a:extLst>
              <a:ext uri="{FF2B5EF4-FFF2-40B4-BE49-F238E27FC236}">
                <a16:creationId xmlns:a16="http://schemas.microsoft.com/office/drawing/2014/main" id="{619E2804-2DAC-49A1-B02F-8A1CD8094BC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77634" y="1468644"/>
            <a:ext cx="6588732" cy="4392488"/>
          </a:xfrm>
          <a:prstGeom prst="rect">
            <a:avLst/>
          </a:prstGeom>
        </p:spPr>
      </p:pic>
    </p:spTree>
    <p:extLst>
      <p:ext uri="{BB962C8B-B14F-4D97-AF65-F5344CB8AC3E}">
        <p14:creationId xmlns:p14="http://schemas.microsoft.com/office/powerpoint/2010/main" val="1460246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199" y="1136074"/>
            <a:ext cx="8451273" cy="4741198"/>
          </a:xfrm>
        </p:spPr>
        <p:txBody>
          <a:bodyPr>
            <a:normAutofit fontScale="92500" lnSpcReduction="10000"/>
          </a:bodyPr>
          <a:lstStyle/>
          <a:p>
            <a:r>
              <a:rPr lang="en-GB" dirty="0"/>
              <a:t>CIPD specified core textbook</a:t>
            </a:r>
          </a:p>
          <a:p>
            <a:r>
              <a:rPr lang="en-GB" dirty="0"/>
              <a:t>Other essential textbooks</a:t>
            </a:r>
          </a:p>
          <a:p>
            <a:r>
              <a:rPr lang="en-GB" dirty="0"/>
              <a:t>Desirable textbooks</a:t>
            </a:r>
          </a:p>
          <a:p>
            <a:r>
              <a:rPr lang="en-GB" dirty="0"/>
              <a:t>The written work of business leaders (</a:t>
            </a:r>
            <a:r>
              <a:rPr lang="en-GB" dirty="0" err="1"/>
              <a:t>Bock,L</a:t>
            </a:r>
            <a:r>
              <a:rPr lang="en-GB" dirty="0"/>
              <a:t>, McCord, Timms)</a:t>
            </a:r>
          </a:p>
          <a:p>
            <a:r>
              <a:rPr lang="en-GB" dirty="0"/>
              <a:t>Websites</a:t>
            </a:r>
          </a:p>
          <a:p>
            <a:r>
              <a:rPr lang="en-GB" dirty="0"/>
              <a:t>Journals</a:t>
            </a:r>
          </a:p>
          <a:p>
            <a:r>
              <a:rPr lang="en-GB" dirty="0"/>
              <a:t>Articles </a:t>
            </a:r>
          </a:p>
          <a:p>
            <a:r>
              <a:rPr lang="en-GB" dirty="0"/>
              <a:t>Podcasts</a:t>
            </a:r>
          </a:p>
          <a:p>
            <a:r>
              <a:rPr lang="en-GB" dirty="0"/>
              <a:t>Newspapers</a:t>
            </a:r>
          </a:p>
          <a:p>
            <a:r>
              <a:rPr lang="en-GB" dirty="0"/>
              <a:t>Conferences – CIPD Festival of Work was a good source this year</a:t>
            </a:r>
          </a:p>
          <a:p>
            <a:pPr marL="0" indent="0">
              <a:buNone/>
            </a:pPr>
            <a:endParaRPr lang="en-GB" dirty="0"/>
          </a:p>
        </p:txBody>
      </p:sp>
    </p:spTree>
    <p:extLst>
      <p:ext uri="{BB962C8B-B14F-4D97-AF65-F5344CB8AC3E}">
        <p14:creationId xmlns:p14="http://schemas.microsoft.com/office/powerpoint/2010/main" val="256600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 – Leganto Resource List</a:t>
            </a:r>
            <a:endParaRPr lang="en-GB" sz="3600" dirty="0">
              <a:solidFill>
                <a:srgbClr val="7030A0"/>
              </a:solidFill>
              <a:latin typeface="Arial" pitchFamily="34" charset="0"/>
              <a:cs typeface="Arial" pitchFamily="34" charset="0"/>
            </a:endParaRPr>
          </a:p>
        </p:txBody>
      </p:sp>
      <p:pic>
        <p:nvPicPr>
          <p:cNvPr id="4" name="Content Placeholder 3">
            <a:extLst>
              <a:ext uri="{FF2B5EF4-FFF2-40B4-BE49-F238E27FC236}">
                <a16:creationId xmlns:a16="http://schemas.microsoft.com/office/drawing/2014/main" id="{48D48DB2-97B8-4629-A093-CBB8E7E212AB}"/>
              </a:ext>
            </a:extLst>
          </p:cNvPr>
          <p:cNvPicPr>
            <a:picLocks noGrp="1" noChangeAspect="1"/>
          </p:cNvPicPr>
          <p:nvPr>
            <p:ph idx="1"/>
          </p:nvPr>
        </p:nvPicPr>
        <p:blipFill>
          <a:blip r:embed="rId3"/>
          <a:stretch>
            <a:fillRect/>
          </a:stretch>
        </p:blipFill>
        <p:spPr>
          <a:xfrm>
            <a:off x="498765" y="1260763"/>
            <a:ext cx="8215744" cy="4904510"/>
          </a:xfrm>
          <a:prstGeom prst="rect">
            <a:avLst/>
          </a:prstGeom>
        </p:spPr>
      </p:pic>
    </p:spTree>
    <p:extLst>
      <p:ext uri="{BB962C8B-B14F-4D97-AF65-F5344CB8AC3E}">
        <p14:creationId xmlns:p14="http://schemas.microsoft.com/office/powerpoint/2010/main" val="762013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 – Moodle Course Info</a:t>
            </a:r>
            <a:endParaRPr lang="en-GB" sz="3600" dirty="0">
              <a:solidFill>
                <a:srgbClr val="7030A0"/>
              </a:solidFill>
              <a:latin typeface="Arial" pitchFamily="34" charset="0"/>
              <a:cs typeface="Arial" pitchFamily="34" charset="0"/>
            </a:endParaRPr>
          </a:p>
        </p:txBody>
      </p:sp>
      <p:pic>
        <p:nvPicPr>
          <p:cNvPr id="20" name="Content Placeholder 19">
            <a:extLst>
              <a:ext uri="{FF2B5EF4-FFF2-40B4-BE49-F238E27FC236}">
                <a16:creationId xmlns:a16="http://schemas.microsoft.com/office/drawing/2014/main" id="{805C5A13-EEFF-4406-8280-F2E7E6CCAF41}"/>
              </a:ext>
            </a:extLst>
          </p:cNvPr>
          <p:cNvPicPr>
            <a:picLocks noGrp="1"/>
          </p:cNvPicPr>
          <p:nvPr>
            <p:ph idx="1"/>
          </p:nvPr>
        </p:nvPicPr>
        <p:blipFill rotWithShape="1">
          <a:blip r:embed="rId3"/>
          <a:srcRect l="4653" t="10872" r="28872" b="729"/>
          <a:stretch/>
        </p:blipFill>
        <p:spPr bwMode="auto">
          <a:xfrm>
            <a:off x="628649" y="1322388"/>
            <a:ext cx="7886699" cy="489902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46232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 – Course Documents</a:t>
            </a:r>
            <a:endParaRPr lang="en-GB" sz="3600" dirty="0">
              <a:solidFill>
                <a:srgbClr val="7030A0"/>
              </a:solidFill>
              <a:latin typeface="Arial" pitchFamily="34" charset="0"/>
              <a:cs typeface="Arial" pitchFamily="34" charset="0"/>
            </a:endParaRPr>
          </a:p>
        </p:txBody>
      </p:sp>
      <p:pic>
        <p:nvPicPr>
          <p:cNvPr id="5" name="Content Placeholder 4">
            <a:extLst>
              <a:ext uri="{FF2B5EF4-FFF2-40B4-BE49-F238E27FC236}">
                <a16:creationId xmlns:a16="http://schemas.microsoft.com/office/drawing/2014/main" id="{C08295DC-C94D-470F-96E2-3DC7FCEACAC4}"/>
              </a:ext>
            </a:extLst>
          </p:cNvPr>
          <p:cNvPicPr>
            <a:picLocks noGrp="1"/>
          </p:cNvPicPr>
          <p:nvPr>
            <p:ph idx="1"/>
          </p:nvPr>
        </p:nvPicPr>
        <p:blipFill rotWithShape="1">
          <a:blip r:embed="rId3"/>
          <a:srcRect l="8509" t="10636" r="27011"/>
          <a:stretch/>
        </p:blipFill>
        <p:spPr bwMode="auto">
          <a:xfrm>
            <a:off x="1429903" y="1322388"/>
            <a:ext cx="6284193" cy="489902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76316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 – Library Services</a:t>
            </a:r>
            <a:endParaRPr lang="en-GB" sz="3600" dirty="0">
              <a:solidFill>
                <a:srgbClr val="7030A0"/>
              </a:solidFill>
              <a:latin typeface="Arial" pitchFamily="34" charset="0"/>
              <a:cs typeface="Arial" pitchFamily="34" charset="0"/>
            </a:endParaRPr>
          </a:p>
        </p:txBody>
      </p:sp>
      <p:pic>
        <p:nvPicPr>
          <p:cNvPr id="8" name="Content Placeholder 7">
            <a:extLst>
              <a:ext uri="{FF2B5EF4-FFF2-40B4-BE49-F238E27FC236}">
                <a16:creationId xmlns:a16="http://schemas.microsoft.com/office/drawing/2014/main" id="{04A1D3E7-4E53-48A3-BAD0-8992FD118290}"/>
              </a:ext>
            </a:extLst>
          </p:cNvPr>
          <p:cNvPicPr>
            <a:picLocks noGrp="1"/>
          </p:cNvPicPr>
          <p:nvPr>
            <p:ph idx="1"/>
          </p:nvPr>
        </p:nvPicPr>
        <p:blipFill>
          <a:blip r:embed="rId3"/>
          <a:stretch>
            <a:fillRect/>
          </a:stretch>
        </p:blipFill>
        <p:spPr>
          <a:xfrm>
            <a:off x="628650" y="1343891"/>
            <a:ext cx="7886700" cy="4646143"/>
          </a:xfrm>
          <a:prstGeom prst="rect">
            <a:avLst/>
          </a:prstGeom>
        </p:spPr>
      </p:pic>
    </p:spTree>
    <p:extLst>
      <p:ext uri="{BB962C8B-B14F-4D97-AF65-F5344CB8AC3E}">
        <p14:creationId xmlns:p14="http://schemas.microsoft.com/office/powerpoint/2010/main" val="1924639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634" y="998730"/>
            <a:ext cx="6172200" cy="857250"/>
          </a:xfrm>
        </p:spPr>
        <p:txBody>
          <a:bodyPr/>
          <a:lstStyle/>
          <a:p>
            <a:pPr algn="l"/>
            <a:r>
              <a:rPr lang="en-GB" sz="2700" dirty="0"/>
              <a:t>Critical Thinking &amp; Writing</a:t>
            </a:r>
          </a:p>
        </p:txBody>
      </p:sp>
      <p:sp>
        <p:nvSpPr>
          <p:cNvPr id="3" name="Content Placeholder 2"/>
          <p:cNvSpPr>
            <a:spLocks noGrp="1"/>
          </p:cNvSpPr>
          <p:nvPr>
            <p:ph idx="1"/>
          </p:nvPr>
        </p:nvSpPr>
        <p:spPr>
          <a:xfrm>
            <a:off x="1509431" y="1700809"/>
            <a:ext cx="6172200" cy="3394472"/>
          </a:xfrm>
        </p:spPr>
        <p:txBody>
          <a:bodyPr>
            <a:normAutofit fontScale="92500" lnSpcReduction="10000"/>
          </a:bodyPr>
          <a:lstStyle/>
          <a:p>
            <a:pPr marL="0" indent="0">
              <a:buNone/>
            </a:pPr>
            <a:r>
              <a:rPr lang="en-GB" sz="1350" dirty="0"/>
              <a:t>The following are characteristics of work that may demonstrate effective critical thinking &amp; writing: </a:t>
            </a:r>
          </a:p>
          <a:p>
            <a:pPr marL="0" indent="0">
              <a:buNone/>
            </a:pPr>
            <a:endParaRPr lang="en-GB" sz="1350" dirty="0"/>
          </a:p>
          <a:p>
            <a:pPr lvl="0">
              <a:buFont typeface="Wingdings" panose="05000000000000000000" pitchFamily="2" charset="2"/>
              <a:buChar char="§"/>
            </a:pPr>
            <a:r>
              <a:rPr lang="en-GB" sz="1350" dirty="0"/>
              <a:t>Accurately and thoroughly interprets evidence, statements, graphics, questions, literary elements, etc. </a:t>
            </a:r>
          </a:p>
          <a:p>
            <a:pPr lvl="0">
              <a:buFont typeface="Wingdings" panose="05000000000000000000" pitchFamily="2" charset="2"/>
              <a:buChar char="§"/>
            </a:pPr>
            <a:r>
              <a:rPr lang="en-GB" sz="1350" dirty="0"/>
              <a:t>Asks relevant questions.</a:t>
            </a:r>
          </a:p>
          <a:p>
            <a:pPr lvl="0">
              <a:buFont typeface="Wingdings" panose="05000000000000000000" pitchFamily="2" charset="2"/>
              <a:buChar char="§"/>
            </a:pPr>
            <a:r>
              <a:rPr lang="en-GB" sz="1350" dirty="0"/>
              <a:t>Analyses and evaluates key information, and alternative points of view clearly and precisely. </a:t>
            </a:r>
          </a:p>
          <a:p>
            <a:pPr lvl="0">
              <a:buFont typeface="Wingdings" panose="05000000000000000000" pitchFamily="2" charset="2"/>
              <a:buChar char="§"/>
            </a:pPr>
            <a:r>
              <a:rPr lang="en-GB" sz="1350" dirty="0"/>
              <a:t>Fair-mindedly examines beliefs, assumptions, and opinions and weighs them against facts. </a:t>
            </a:r>
          </a:p>
          <a:p>
            <a:pPr lvl="0">
              <a:buFont typeface="Wingdings" panose="05000000000000000000" pitchFamily="2" charset="2"/>
              <a:buChar char="§"/>
            </a:pPr>
            <a:r>
              <a:rPr lang="en-GB" sz="1350" dirty="0"/>
              <a:t>Draws insightful, reasonable conclusions. </a:t>
            </a:r>
          </a:p>
          <a:p>
            <a:pPr lvl="0">
              <a:buFont typeface="Wingdings" panose="05000000000000000000" pitchFamily="2" charset="2"/>
              <a:buChar char="§"/>
            </a:pPr>
            <a:r>
              <a:rPr lang="en-GB" sz="1350" dirty="0"/>
              <a:t>Justifies inferences and opinions. </a:t>
            </a:r>
          </a:p>
          <a:p>
            <a:pPr lvl="0">
              <a:buFont typeface="Wingdings" panose="05000000000000000000" pitchFamily="2" charset="2"/>
              <a:buChar char="§"/>
            </a:pPr>
            <a:r>
              <a:rPr lang="en-GB" sz="1350" dirty="0"/>
              <a:t>Thoughtfully addresses and evaluates major alternative points of view. </a:t>
            </a:r>
          </a:p>
          <a:p>
            <a:pPr lvl="0">
              <a:buFont typeface="Wingdings" panose="05000000000000000000" pitchFamily="2" charset="2"/>
              <a:buChar char="§"/>
            </a:pPr>
            <a:r>
              <a:rPr lang="en-GB" sz="1350" dirty="0"/>
              <a:t>Thoroughly explains assumptions and reasons.</a:t>
            </a:r>
          </a:p>
          <a:p>
            <a:endParaRPr lang="en-GB" dirty="0"/>
          </a:p>
        </p:txBody>
      </p:sp>
    </p:spTree>
    <p:extLst>
      <p:ext uri="{BB962C8B-B14F-4D97-AF65-F5344CB8AC3E}">
        <p14:creationId xmlns:p14="http://schemas.microsoft.com/office/powerpoint/2010/main" val="2070495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31640" y="908417"/>
            <a:ext cx="4112772" cy="50923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4676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950" y="884524"/>
            <a:ext cx="6172200" cy="409247"/>
          </a:xfrm>
        </p:spPr>
        <p:txBody>
          <a:bodyPr>
            <a:normAutofit fontScale="90000"/>
          </a:bodyPr>
          <a:lstStyle/>
          <a:p>
            <a:pPr algn="l"/>
            <a:r>
              <a:rPr lang="en-US" dirty="0"/>
              <a:t>Writing critically means…</a:t>
            </a:r>
          </a:p>
        </p:txBody>
      </p:sp>
      <p:sp>
        <p:nvSpPr>
          <p:cNvPr id="3" name="Content Placeholder 2"/>
          <p:cNvSpPr>
            <a:spLocks noGrp="1"/>
          </p:cNvSpPr>
          <p:nvPr>
            <p:ph idx="1"/>
          </p:nvPr>
        </p:nvSpPr>
        <p:spPr>
          <a:xfrm>
            <a:off x="1635850" y="1293771"/>
            <a:ext cx="6172200" cy="3985327"/>
          </a:xfrm>
        </p:spPr>
        <p:txBody>
          <a:bodyPr>
            <a:normAutofit fontScale="55000" lnSpcReduction="20000"/>
          </a:bodyPr>
          <a:lstStyle/>
          <a:p>
            <a:pPr>
              <a:buFont typeface="Wingdings" panose="05000000000000000000" pitchFamily="2" charset="2"/>
              <a:buChar char="§"/>
            </a:pPr>
            <a:r>
              <a:rPr lang="en-US" dirty="0"/>
              <a:t>Comparing and contrasting different theories, concepts and terminology from the literature and indicating where you stand in relation to your research</a:t>
            </a:r>
            <a:br>
              <a:rPr lang="en-US" dirty="0"/>
            </a:br>
            <a:endParaRPr lang="en-US" dirty="0"/>
          </a:p>
          <a:p>
            <a:pPr>
              <a:buFont typeface="Wingdings" panose="05000000000000000000" pitchFamily="2" charset="2"/>
              <a:buChar char="§"/>
            </a:pPr>
            <a:r>
              <a:rPr lang="en-US" dirty="0"/>
              <a:t>Strategic and selective referencing to support the underpinning arguments which form the basis of your research</a:t>
            </a:r>
            <a:br>
              <a:rPr lang="en-US" dirty="0"/>
            </a:br>
            <a:endParaRPr lang="en-US" dirty="0"/>
          </a:p>
          <a:p>
            <a:pPr>
              <a:buFont typeface="Wingdings" panose="05000000000000000000" pitchFamily="2" charset="2"/>
              <a:buChar char="§"/>
            </a:pPr>
            <a:r>
              <a:rPr lang="en-US" dirty="0"/>
              <a:t>Synthesizing and reformulating arguments from two or more sources to create a new or more developed point of view</a:t>
            </a:r>
            <a:br>
              <a:rPr lang="en-US" dirty="0"/>
            </a:br>
            <a:endParaRPr lang="en-US" dirty="0"/>
          </a:p>
          <a:p>
            <a:pPr>
              <a:buFont typeface="Wingdings" panose="05000000000000000000" pitchFamily="2" charset="2"/>
              <a:buChar char="§"/>
            </a:pPr>
            <a:r>
              <a:rPr lang="en-US" dirty="0"/>
              <a:t>Agreeing with, confirming or defending a finding or point of view through an analysis of its merits and limitations</a:t>
            </a:r>
            <a:br>
              <a:rPr lang="en-US" dirty="0"/>
            </a:br>
            <a:endParaRPr lang="en-US" dirty="0"/>
          </a:p>
          <a:p>
            <a:pPr>
              <a:buFont typeface="Wingdings" panose="05000000000000000000" pitchFamily="2" charset="2"/>
              <a:buChar char="§"/>
            </a:pPr>
            <a:r>
              <a:rPr lang="en-US" dirty="0"/>
              <a:t>Conceding that an existing point of view has some strengths but qualifying your support of the position by highlighting certain weaknesses</a:t>
            </a:r>
            <a:br>
              <a:rPr lang="en-US" dirty="0"/>
            </a:br>
            <a:endParaRPr lang="en-US" dirty="0"/>
          </a:p>
          <a:p>
            <a:pPr>
              <a:buFont typeface="Wingdings" panose="05000000000000000000" pitchFamily="2" charset="2"/>
              <a:buChar char="§"/>
            </a:pPr>
            <a:r>
              <a:rPr lang="en-US" dirty="0"/>
              <a:t>Rejecting a point of view and giving reasons for the rejection</a:t>
            </a:r>
          </a:p>
          <a:p>
            <a:pPr>
              <a:buFont typeface="Wingdings" panose="05000000000000000000" pitchFamily="2" charset="2"/>
              <a:buChar char="§"/>
            </a:pPr>
            <a:r>
              <a:rPr lang="en-US" dirty="0"/>
              <a:t>Being critical doesn’t mean being only negative</a:t>
            </a:r>
          </a:p>
        </p:txBody>
      </p:sp>
    </p:spTree>
    <p:extLst>
      <p:ext uri="{BB962C8B-B14F-4D97-AF65-F5344CB8AC3E}">
        <p14:creationId xmlns:p14="http://schemas.microsoft.com/office/powerpoint/2010/main" val="945198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457200" y="0"/>
            <a:ext cx="8229600" cy="857250"/>
          </a:xfrm>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457200" y="648929"/>
            <a:ext cx="8229600" cy="5589639"/>
          </a:xfrm>
        </p:spPr>
        <p:txBody>
          <a:bodyPr>
            <a:normAutofit fontScale="25000" lnSpcReduction="20000"/>
          </a:bodyPr>
          <a:lstStyle/>
          <a:p>
            <a:pPr marL="0" indent="0">
              <a:buNone/>
            </a:pPr>
            <a:r>
              <a:rPr lang="en-GB" sz="7200" b="1" dirty="0">
                <a:solidFill>
                  <a:srgbClr val="0033CC"/>
                </a:solidFill>
              </a:rPr>
              <a:t> </a:t>
            </a:r>
            <a:r>
              <a:rPr lang="en-GB" sz="7200" b="1" u="sng" dirty="0">
                <a:solidFill>
                  <a:srgbClr val="0033CC"/>
                </a:solidFill>
              </a:rPr>
              <a:t>Requirements for a Level 7 Report</a:t>
            </a:r>
          </a:p>
          <a:p>
            <a:r>
              <a:rPr lang="en-GB" sz="8000" dirty="0"/>
              <a:t>To follow a professional report format; Title page, executive summary, contents page, Introduction, literature review, findings, conclusions &amp; recommendations, references/bibliography, appendices.  </a:t>
            </a:r>
            <a:r>
              <a:rPr lang="en-GB" sz="8000" b="1" dirty="0"/>
              <a:t>Additionally; headings and subheadings</a:t>
            </a:r>
            <a:r>
              <a:rPr lang="en-GB" sz="8000" dirty="0"/>
              <a:t>.</a:t>
            </a:r>
          </a:p>
          <a:p>
            <a:r>
              <a:rPr lang="en-GB" sz="8000" dirty="0"/>
              <a:t>The following are </a:t>
            </a:r>
            <a:r>
              <a:rPr lang="en-GB" sz="8000" b="1" dirty="0"/>
              <a:t>excluded from your word count</a:t>
            </a:r>
            <a:r>
              <a:rPr lang="en-GB" sz="8000" dirty="0"/>
              <a:t>; Title page, contents page, executive summary, references/bibliography list/appendices.</a:t>
            </a:r>
          </a:p>
          <a:p>
            <a:r>
              <a:rPr lang="en-GB" sz="8000" dirty="0"/>
              <a:t>Your work must be supported by appropriate research and published views on employee relations from credible sources.  Some independent research – in other words </a:t>
            </a:r>
            <a:r>
              <a:rPr lang="en-GB" sz="8000" b="1" dirty="0"/>
              <a:t>do not just regurgitate material from the class</a:t>
            </a:r>
          </a:p>
          <a:p>
            <a:r>
              <a:rPr lang="en-GB" sz="8000" dirty="0"/>
              <a:t>All reference sources should be acknowledged correctly and a </a:t>
            </a:r>
            <a:r>
              <a:rPr lang="en-GB" sz="8000" b="1" dirty="0"/>
              <a:t>reference list </a:t>
            </a:r>
            <a:r>
              <a:rPr lang="en-GB" sz="8000" dirty="0"/>
              <a:t>/ bibliography provided where appropriate.</a:t>
            </a:r>
          </a:p>
          <a:p>
            <a:r>
              <a:rPr lang="en-GB" sz="8000" dirty="0"/>
              <a:t>A minimum of </a:t>
            </a:r>
            <a:r>
              <a:rPr lang="en-GB" sz="8000" b="1" dirty="0"/>
              <a:t>45 reference sources </a:t>
            </a:r>
            <a:r>
              <a:rPr lang="en-GB" sz="8000" dirty="0"/>
              <a:t>should be included</a:t>
            </a:r>
          </a:p>
          <a:p>
            <a:r>
              <a:rPr lang="en-GB" sz="8000" dirty="0"/>
              <a:t>Do not exceed the word count by excess of 10% or you will be deducted 5 marks</a:t>
            </a:r>
          </a:p>
          <a:p>
            <a:r>
              <a:rPr lang="en-GB" sz="8000" dirty="0"/>
              <a:t>Avoid a high similarity score by paraphrasing rather than copying.</a:t>
            </a:r>
          </a:p>
          <a:p>
            <a:pPr marL="0" indent="0">
              <a:buNone/>
            </a:pPr>
            <a:endParaRPr lang="en-GB" sz="8000" dirty="0"/>
          </a:p>
          <a:p>
            <a:pPr marL="0" indent="0">
              <a:buNone/>
            </a:pPr>
            <a:r>
              <a:rPr lang="en-GB" sz="8000" b="1" dirty="0"/>
              <a:t>We will of course cover all of this in more detail as we get closer to your assignment date.</a:t>
            </a:r>
          </a:p>
          <a:p>
            <a:endParaRPr lang="en-GB" dirty="0"/>
          </a:p>
        </p:txBody>
      </p:sp>
    </p:spTree>
    <p:extLst>
      <p:ext uri="{BB962C8B-B14F-4D97-AF65-F5344CB8AC3E}">
        <p14:creationId xmlns:p14="http://schemas.microsoft.com/office/powerpoint/2010/main" val="1550772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Employment Relations – You and I …</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a:bodyPr>
          <a:lstStyle/>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18</a:t>
            </a:fld>
            <a:endParaRPr lang="en-GB"/>
          </a:p>
        </p:txBody>
      </p:sp>
      <p:pic>
        <p:nvPicPr>
          <p:cNvPr id="7" name="Picture 6" descr="A close up of a toy&#10;&#10;Description automatically generated">
            <a:extLst>
              <a:ext uri="{FF2B5EF4-FFF2-40B4-BE49-F238E27FC236}">
                <a16:creationId xmlns:a16="http://schemas.microsoft.com/office/drawing/2014/main" id="{7C3945D4-D225-40B5-86DE-8C78C209568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6073" y="2000250"/>
            <a:ext cx="6705600" cy="2857500"/>
          </a:xfrm>
          <a:prstGeom prst="rect">
            <a:avLst/>
          </a:prstGeom>
        </p:spPr>
      </p:pic>
    </p:spTree>
    <p:extLst>
      <p:ext uri="{BB962C8B-B14F-4D97-AF65-F5344CB8AC3E}">
        <p14:creationId xmlns:p14="http://schemas.microsoft.com/office/powerpoint/2010/main" val="2188842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latin typeface="Arial" pitchFamily="34" charset="0"/>
                <a:cs typeface="Arial" pitchFamily="34" charset="0"/>
              </a:rPr>
              <a:t>Timetable </a:t>
            </a:r>
          </a:p>
        </p:txBody>
      </p:sp>
      <p:graphicFrame>
        <p:nvGraphicFramePr>
          <p:cNvPr id="9" name="Content Placeholder 8">
            <a:extLst>
              <a:ext uri="{FF2B5EF4-FFF2-40B4-BE49-F238E27FC236}">
                <a16:creationId xmlns:a16="http://schemas.microsoft.com/office/drawing/2014/main" id="{4FED495D-A4D2-4A27-ABD1-47C315B3F8A7}"/>
              </a:ext>
            </a:extLst>
          </p:cNvPr>
          <p:cNvGraphicFramePr>
            <a:graphicFrameLocks noGrp="1"/>
          </p:cNvGraphicFramePr>
          <p:nvPr>
            <p:ph idx="1"/>
            <p:extLst>
              <p:ext uri="{D42A27DB-BD31-4B8C-83A1-F6EECF244321}">
                <p14:modId xmlns:p14="http://schemas.microsoft.com/office/powerpoint/2010/main" val="7402890"/>
              </p:ext>
            </p:extLst>
          </p:nvPr>
        </p:nvGraphicFramePr>
        <p:xfrm>
          <a:off x="498763" y="1233055"/>
          <a:ext cx="8478981" cy="5005024"/>
        </p:xfrm>
        <a:graphic>
          <a:graphicData uri="http://schemas.openxmlformats.org/drawingml/2006/table">
            <a:tbl>
              <a:tblPr firstRow="1" firstCol="1" bandRow="1">
                <a:tableStyleId>{5C22544A-7EE6-4342-B048-85BDC9FD1C3A}</a:tableStyleId>
              </a:tblPr>
              <a:tblGrid>
                <a:gridCol w="2625257">
                  <a:extLst>
                    <a:ext uri="{9D8B030D-6E8A-4147-A177-3AD203B41FA5}">
                      <a16:colId xmlns:a16="http://schemas.microsoft.com/office/drawing/2014/main" val="1405122598"/>
                    </a:ext>
                  </a:extLst>
                </a:gridCol>
                <a:gridCol w="2633471">
                  <a:extLst>
                    <a:ext uri="{9D8B030D-6E8A-4147-A177-3AD203B41FA5}">
                      <a16:colId xmlns:a16="http://schemas.microsoft.com/office/drawing/2014/main" val="846736539"/>
                    </a:ext>
                  </a:extLst>
                </a:gridCol>
                <a:gridCol w="925941">
                  <a:extLst>
                    <a:ext uri="{9D8B030D-6E8A-4147-A177-3AD203B41FA5}">
                      <a16:colId xmlns:a16="http://schemas.microsoft.com/office/drawing/2014/main" val="1404625886"/>
                    </a:ext>
                  </a:extLst>
                </a:gridCol>
                <a:gridCol w="2294312">
                  <a:extLst>
                    <a:ext uri="{9D8B030D-6E8A-4147-A177-3AD203B41FA5}">
                      <a16:colId xmlns:a16="http://schemas.microsoft.com/office/drawing/2014/main" val="2131272877"/>
                    </a:ext>
                  </a:extLst>
                </a:gridCol>
              </a:tblGrid>
              <a:tr h="268038">
                <a:tc gridSpan="4">
                  <a:txBody>
                    <a:bodyPr/>
                    <a:lstStyle/>
                    <a:p>
                      <a:pPr algn="ctr">
                        <a:lnSpc>
                          <a:spcPct val="107000"/>
                        </a:lnSpc>
                        <a:spcAft>
                          <a:spcPts val="800"/>
                        </a:spcAft>
                      </a:pPr>
                      <a:r>
                        <a:rPr lang="en-GB" sz="800">
                          <a:effectLst/>
                        </a:rPr>
                        <a:t>CIPD Level 7 Postgraduate Diploma in HRM – Managing Employment Relations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8556028"/>
                  </a:ext>
                </a:extLst>
              </a:tr>
              <a:tr h="268038">
                <a:tc>
                  <a:txBody>
                    <a:bodyPr/>
                    <a:lstStyle/>
                    <a:p>
                      <a:pPr algn="ctr">
                        <a:lnSpc>
                          <a:spcPct val="107000"/>
                        </a:lnSpc>
                        <a:spcAft>
                          <a:spcPts val="800"/>
                        </a:spcAft>
                      </a:pPr>
                      <a:r>
                        <a:rPr lang="en-GB" sz="800">
                          <a:effectLst/>
                        </a:rPr>
                        <a:t>Date &amp; Time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gn="ctr">
                        <a:lnSpc>
                          <a:spcPct val="107000"/>
                        </a:lnSpc>
                        <a:spcAft>
                          <a:spcPts val="800"/>
                        </a:spcAft>
                      </a:pPr>
                      <a:r>
                        <a:rPr lang="en-GB" sz="800">
                          <a:effectLst/>
                        </a:rPr>
                        <a:t>Topic</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gn="ctr">
                        <a:lnSpc>
                          <a:spcPct val="107000"/>
                        </a:lnSpc>
                        <a:spcAft>
                          <a:spcPts val="800"/>
                        </a:spcAft>
                      </a:pPr>
                      <a:r>
                        <a:rPr lang="en-GB" sz="800">
                          <a:effectLst/>
                        </a:rPr>
                        <a:t>Group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3284198418"/>
                  </a:ext>
                </a:extLst>
              </a:tr>
              <a:tr h="130539">
                <a:tc>
                  <a:txBody>
                    <a:bodyPr/>
                    <a:lstStyle/>
                    <a:p>
                      <a:pPr>
                        <a:lnSpc>
                          <a:spcPct val="107000"/>
                        </a:lnSpc>
                        <a:spcAft>
                          <a:spcPts val="800"/>
                        </a:spcAft>
                      </a:pPr>
                      <a:r>
                        <a:rPr lang="en-GB" sz="800">
                          <a:effectLst/>
                        </a:rPr>
                        <a:t>29</a:t>
                      </a:r>
                      <a:r>
                        <a:rPr lang="en-GB" sz="800" baseline="30000">
                          <a:effectLst/>
                        </a:rPr>
                        <a:t>th</a:t>
                      </a:r>
                      <a:r>
                        <a:rPr lang="en-GB" sz="800">
                          <a:effectLst/>
                        </a:rPr>
                        <a:t> Sept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Introduction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1 &amp;2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Intro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4001709068"/>
                  </a:ext>
                </a:extLst>
              </a:tr>
              <a:tr h="543037">
                <a:tc>
                  <a:txBody>
                    <a:bodyPr/>
                    <a:lstStyle/>
                    <a:p>
                      <a:pPr>
                        <a:lnSpc>
                          <a:spcPct val="107000"/>
                        </a:lnSpc>
                        <a:spcAft>
                          <a:spcPts val="800"/>
                        </a:spcAft>
                      </a:pPr>
                      <a:r>
                        <a:rPr lang="en-GB" sz="800">
                          <a:effectLst/>
                        </a:rPr>
                        <a:t>6</a:t>
                      </a:r>
                      <a:r>
                        <a:rPr lang="en-GB" sz="800" baseline="30000">
                          <a:effectLst/>
                        </a:rPr>
                        <a:t>th</a:t>
                      </a:r>
                      <a:r>
                        <a:rPr lang="en-GB" sz="800">
                          <a:effectLst/>
                        </a:rPr>
                        <a:t> Oct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Concepts and Processed of ER / The Dynamic Context of ER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1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693747998"/>
                  </a:ext>
                </a:extLst>
              </a:tr>
              <a:tr h="543037">
                <a:tc>
                  <a:txBody>
                    <a:bodyPr/>
                    <a:lstStyle/>
                    <a:p>
                      <a:pPr>
                        <a:lnSpc>
                          <a:spcPct val="107000"/>
                        </a:lnSpc>
                        <a:spcAft>
                          <a:spcPts val="800"/>
                        </a:spcAft>
                      </a:pPr>
                      <a:r>
                        <a:rPr lang="en-GB" sz="800">
                          <a:effectLst/>
                        </a:rPr>
                        <a:t>13</a:t>
                      </a:r>
                      <a:r>
                        <a:rPr lang="en-GB" sz="800" baseline="30000">
                          <a:effectLst/>
                        </a:rPr>
                        <a:t>th</a:t>
                      </a:r>
                      <a:r>
                        <a:rPr lang="en-GB" sz="800">
                          <a:effectLst/>
                        </a:rPr>
                        <a:t> Oct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Concepts and Processed of ER / The Dynamic Context of ER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1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2911604008"/>
                  </a:ext>
                </a:extLst>
              </a:tr>
              <a:tr h="268038">
                <a:tc>
                  <a:txBody>
                    <a:bodyPr/>
                    <a:lstStyle/>
                    <a:p>
                      <a:pPr>
                        <a:lnSpc>
                          <a:spcPct val="107000"/>
                        </a:lnSpc>
                        <a:spcAft>
                          <a:spcPts val="800"/>
                        </a:spcAft>
                      </a:pPr>
                      <a:r>
                        <a:rPr lang="en-GB" sz="800">
                          <a:effectLst/>
                        </a:rPr>
                        <a:t>20</a:t>
                      </a:r>
                      <a:r>
                        <a:rPr lang="en-GB" sz="800" baseline="30000">
                          <a:effectLst/>
                        </a:rPr>
                        <a:t>th</a:t>
                      </a:r>
                      <a:r>
                        <a:rPr lang="en-GB" sz="800">
                          <a:effectLst/>
                        </a:rPr>
                        <a:t>  Oct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Managing ER / ER Strategies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2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915841561"/>
                  </a:ext>
                </a:extLst>
              </a:tr>
              <a:tr h="268038">
                <a:tc>
                  <a:txBody>
                    <a:bodyPr/>
                    <a:lstStyle/>
                    <a:p>
                      <a:pPr>
                        <a:lnSpc>
                          <a:spcPct val="107000"/>
                        </a:lnSpc>
                        <a:spcAft>
                          <a:spcPts val="800"/>
                        </a:spcAft>
                      </a:pPr>
                      <a:r>
                        <a:rPr lang="en-GB" sz="800">
                          <a:effectLst/>
                        </a:rPr>
                        <a:t>27</a:t>
                      </a:r>
                      <a:r>
                        <a:rPr lang="en-GB" sz="800" baseline="30000">
                          <a:effectLst/>
                        </a:rPr>
                        <a:t>th</a:t>
                      </a:r>
                      <a:r>
                        <a:rPr lang="en-GB" sz="800">
                          <a:effectLst/>
                        </a:rPr>
                        <a:t>  Oct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Managing ER / ER Strategies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2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2964040227"/>
                  </a:ext>
                </a:extLst>
              </a:tr>
              <a:tr h="268038">
                <a:tc>
                  <a:txBody>
                    <a:bodyPr/>
                    <a:lstStyle/>
                    <a:p>
                      <a:pPr>
                        <a:lnSpc>
                          <a:spcPct val="107000"/>
                        </a:lnSpc>
                        <a:spcAft>
                          <a:spcPts val="800"/>
                        </a:spcAft>
                      </a:pPr>
                      <a:r>
                        <a:rPr lang="en-GB" sz="800">
                          <a:effectLst/>
                        </a:rPr>
                        <a:t>3</a:t>
                      </a:r>
                      <a:r>
                        <a:rPr lang="en-GB" sz="800" baseline="30000">
                          <a:effectLst/>
                        </a:rPr>
                        <a:t>rd</a:t>
                      </a:r>
                      <a:r>
                        <a:rPr lang="en-GB" sz="800">
                          <a:effectLst/>
                        </a:rPr>
                        <a:t>  Nov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Health &amp; Wellbeing &amp; ER / Conflict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3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3817048922"/>
                  </a:ext>
                </a:extLst>
              </a:tr>
              <a:tr h="268038">
                <a:tc>
                  <a:txBody>
                    <a:bodyPr/>
                    <a:lstStyle/>
                    <a:p>
                      <a:pPr>
                        <a:lnSpc>
                          <a:spcPct val="107000"/>
                        </a:lnSpc>
                        <a:spcAft>
                          <a:spcPts val="800"/>
                        </a:spcAft>
                      </a:pPr>
                      <a:r>
                        <a:rPr lang="en-GB" sz="800">
                          <a:effectLst/>
                        </a:rPr>
                        <a:t>10</a:t>
                      </a:r>
                      <a:r>
                        <a:rPr lang="en-GB" sz="800" baseline="30000">
                          <a:effectLst/>
                        </a:rPr>
                        <a:t>th</a:t>
                      </a:r>
                      <a:r>
                        <a:rPr lang="en-GB" sz="800">
                          <a:effectLst/>
                        </a:rPr>
                        <a:t> Nov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Health &amp; Wellbeing &amp; ER / Conflict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3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3436057356"/>
                  </a:ext>
                </a:extLst>
              </a:tr>
              <a:tr h="268038">
                <a:tc>
                  <a:txBody>
                    <a:bodyPr/>
                    <a:lstStyle/>
                    <a:p>
                      <a:pPr>
                        <a:lnSpc>
                          <a:spcPct val="107000"/>
                        </a:lnSpc>
                        <a:spcAft>
                          <a:spcPts val="800"/>
                        </a:spcAft>
                      </a:pPr>
                      <a:r>
                        <a:rPr lang="en-GB" sz="800">
                          <a:effectLst/>
                        </a:rPr>
                        <a:t>17</a:t>
                      </a:r>
                      <a:r>
                        <a:rPr lang="en-GB" sz="800" baseline="30000">
                          <a:effectLst/>
                        </a:rPr>
                        <a:t>th</a:t>
                      </a:r>
                      <a:r>
                        <a:rPr lang="en-GB" sz="800">
                          <a:effectLst/>
                        </a:rPr>
                        <a:t> Nov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Discipline &amp; Grievance &amp; Redundancies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4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1406494470"/>
                  </a:ext>
                </a:extLst>
              </a:tr>
              <a:tr h="268038">
                <a:tc>
                  <a:txBody>
                    <a:bodyPr/>
                    <a:lstStyle/>
                    <a:p>
                      <a:pPr>
                        <a:lnSpc>
                          <a:spcPct val="107000"/>
                        </a:lnSpc>
                        <a:spcAft>
                          <a:spcPts val="800"/>
                        </a:spcAft>
                      </a:pPr>
                      <a:r>
                        <a:rPr lang="en-GB" sz="800">
                          <a:effectLst/>
                        </a:rPr>
                        <a:t>24</a:t>
                      </a:r>
                      <a:r>
                        <a:rPr lang="en-GB" sz="800" baseline="30000">
                          <a:effectLst/>
                        </a:rPr>
                        <a:t>th</a:t>
                      </a:r>
                      <a:r>
                        <a:rPr lang="en-GB" sz="800">
                          <a:effectLst/>
                        </a:rPr>
                        <a:t> Nov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Discipline &amp; Grievance &amp; Redundancies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4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3594900465"/>
                  </a:ext>
                </a:extLst>
              </a:tr>
              <a:tr h="405537">
                <a:tc>
                  <a:txBody>
                    <a:bodyPr/>
                    <a:lstStyle/>
                    <a:p>
                      <a:pPr>
                        <a:lnSpc>
                          <a:spcPct val="107000"/>
                        </a:lnSpc>
                        <a:spcAft>
                          <a:spcPts val="800"/>
                        </a:spcAft>
                      </a:pPr>
                      <a:r>
                        <a:rPr lang="en-GB" sz="800">
                          <a:effectLst/>
                        </a:rPr>
                        <a:t>1</a:t>
                      </a:r>
                      <a:r>
                        <a:rPr lang="en-GB" sz="800" baseline="30000">
                          <a:effectLst/>
                        </a:rPr>
                        <a:t>st</a:t>
                      </a:r>
                      <a:r>
                        <a:rPr lang="en-GB" sz="800">
                          <a:effectLst/>
                        </a:rPr>
                        <a:t> Dec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Mediation / Future of ER/ Assignment Guidance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5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2325044422"/>
                  </a:ext>
                </a:extLst>
              </a:tr>
              <a:tr h="405537">
                <a:tc>
                  <a:txBody>
                    <a:bodyPr/>
                    <a:lstStyle/>
                    <a:p>
                      <a:pPr>
                        <a:lnSpc>
                          <a:spcPct val="107000"/>
                        </a:lnSpc>
                        <a:spcAft>
                          <a:spcPts val="800"/>
                        </a:spcAft>
                      </a:pPr>
                      <a:r>
                        <a:rPr lang="en-GB" sz="800">
                          <a:effectLst/>
                        </a:rPr>
                        <a:t>8</a:t>
                      </a:r>
                      <a:r>
                        <a:rPr lang="en-GB" sz="800" baseline="30000">
                          <a:effectLst/>
                        </a:rPr>
                        <a:t>th</a:t>
                      </a:r>
                      <a:r>
                        <a:rPr lang="en-GB" sz="800">
                          <a:effectLst/>
                        </a:rPr>
                        <a:t> Dec 3pm – 5pm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Mediation / Future of ER/Assignment Guidance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a:txBody>
                    <a:bodyPr/>
                    <a:lstStyle/>
                    <a:p>
                      <a:pPr>
                        <a:lnSpc>
                          <a:spcPct val="107000"/>
                        </a:lnSpc>
                        <a:spcAft>
                          <a:spcPts val="800"/>
                        </a:spcAft>
                      </a:pPr>
                      <a:r>
                        <a:rPr lang="en-GB" sz="800">
                          <a:effectLst/>
                        </a:rPr>
                        <a:t>Block 5 on Moodle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extLst>
                  <a:ext uri="{0D108BD9-81ED-4DB2-BD59-A6C34878D82A}">
                    <a16:rowId xmlns:a16="http://schemas.microsoft.com/office/drawing/2014/main" val="20296586"/>
                  </a:ext>
                </a:extLst>
              </a:tr>
              <a:tr h="833033">
                <a:tc gridSpan="4">
                  <a:txBody>
                    <a:bodyPr/>
                    <a:lstStyle/>
                    <a:p>
                      <a:pPr>
                        <a:lnSpc>
                          <a:spcPct val="107000"/>
                        </a:lnSpc>
                        <a:spcAft>
                          <a:spcPts val="800"/>
                        </a:spcAft>
                      </a:pPr>
                      <a:r>
                        <a:rPr lang="en-GB" sz="800" dirty="0">
                          <a:effectLst/>
                        </a:rPr>
                        <a:t>9</a:t>
                      </a:r>
                      <a:r>
                        <a:rPr lang="en-GB" sz="800" baseline="30000" dirty="0">
                          <a:effectLst/>
                        </a:rPr>
                        <a:t>th</a:t>
                      </a:r>
                      <a:r>
                        <a:rPr lang="en-GB" sz="800" dirty="0">
                          <a:effectLst/>
                        </a:rPr>
                        <a:t> December – 20</a:t>
                      </a:r>
                      <a:r>
                        <a:rPr lang="en-GB" sz="800" baseline="30000" dirty="0">
                          <a:effectLst/>
                        </a:rPr>
                        <a:t>th</a:t>
                      </a:r>
                      <a:r>
                        <a:rPr lang="en-GB" sz="800" dirty="0">
                          <a:effectLst/>
                        </a:rPr>
                        <a:t> December – Online Assignment Support</a:t>
                      </a:r>
                      <a:endParaRPr lang="en-GB" sz="900" dirty="0">
                        <a:effectLst/>
                      </a:endParaRPr>
                    </a:p>
                    <a:p>
                      <a:pPr>
                        <a:lnSpc>
                          <a:spcPct val="107000"/>
                        </a:lnSpc>
                        <a:spcAft>
                          <a:spcPts val="800"/>
                        </a:spcAft>
                      </a:pPr>
                      <a:r>
                        <a:rPr lang="en-GB" sz="800" dirty="0">
                          <a:effectLst/>
                        </a:rPr>
                        <a:t> </a:t>
                      </a:r>
                      <a:endParaRPr lang="en-GB" sz="900" dirty="0">
                        <a:effectLst/>
                      </a:endParaRPr>
                    </a:p>
                    <a:p>
                      <a:pPr>
                        <a:lnSpc>
                          <a:spcPct val="107000"/>
                        </a:lnSpc>
                        <a:spcAft>
                          <a:spcPts val="800"/>
                        </a:spcAft>
                      </a:pPr>
                      <a:r>
                        <a:rPr lang="en-GB" sz="800" dirty="0">
                          <a:effectLst/>
                        </a:rPr>
                        <a:t>Assignment hand in – Friday 8</a:t>
                      </a:r>
                      <a:r>
                        <a:rPr lang="en-GB" sz="800" baseline="30000" dirty="0">
                          <a:effectLst/>
                        </a:rPr>
                        <a:t>th</a:t>
                      </a:r>
                      <a:r>
                        <a:rPr lang="en-GB" sz="800" dirty="0">
                          <a:effectLst/>
                        </a:rPr>
                        <a:t> January 2021 at 23.59pm.</a:t>
                      </a:r>
                      <a:endParaRPr lang="en-GB" sz="900" dirty="0">
                        <a:effectLst/>
                      </a:endParaRPr>
                    </a:p>
                    <a:p>
                      <a:pPr>
                        <a:lnSpc>
                          <a:spcPct val="107000"/>
                        </a:lnSpc>
                        <a:spcAft>
                          <a:spcPts val="800"/>
                        </a:spcAft>
                      </a:pPr>
                      <a:r>
                        <a:rPr lang="en-GB" sz="8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6978" marR="56978"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69610447"/>
                  </a:ext>
                </a:extLst>
              </a:tr>
            </a:tbl>
          </a:graphicData>
        </a:graphic>
      </p:graphicFrame>
    </p:spTree>
    <p:extLst>
      <p:ext uri="{BB962C8B-B14F-4D97-AF65-F5344CB8AC3E}">
        <p14:creationId xmlns:p14="http://schemas.microsoft.com/office/powerpoint/2010/main" val="2139210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Food for thought  …</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a:bodyPr>
          <a:lstStyle/>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8" name="TextBox 7">
            <a:extLst>
              <a:ext uri="{FF2B5EF4-FFF2-40B4-BE49-F238E27FC236}">
                <a16:creationId xmlns:a16="http://schemas.microsoft.com/office/drawing/2014/main" id="{D4A1F4E5-2FDB-4916-8C98-FC7E70FE404D}"/>
              </a:ext>
            </a:extLst>
          </p:cNvPr>
          <p:cNvSpPr txBox="1"/>
          <p:nvPr/>
        </p:nvSpPr>
        <p:spPr>
          <a:xfrm>
            <a:off x="1191491" y="1124744"/>
            <a:ext cx="7204364" cy="5219506"/>
          </a:xfrm>
          <a:prstGeom prst="rect">
            <a:avLst/>
          </a:prstGeom>
          <a:noFill/>
        </p:spPr>
        <p:txBody>
          <a:bodyPr wrap="square">
            <a:spAutoFit/>
          </a:bodyPr>
          <a:lstStyle/>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Question One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How do you maintain positive  employment relations with your workforce after a global pandemic and in the midst of a recession?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Question Two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what ways have employers got employment relations wrong historically?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Question Three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Are HR Professionals lacking in true employment relations expertise?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Question Four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what way has employment relations reared it’s head throughout the COVID pandemic?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5171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Questions  …</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a:bodyPr>
          <a:lstStyle/>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21</a:t>
            </a:fld>
            <a:endParaRPr lang="en-GB"/>
          </a:p>
        </p:txBody>
      </p:sp>
      <p:pic>
        <p:nvPicPr>
          <p:cNvPr id="6" name="Picture 5" descr="A picture containing drawing, food, room&#10;&#10;Description automatically generated">
            <a:extLst>
              <a:ext uri="{FF2B5EF4-FFF2-40B4-BE49-F238E27FC236}">
                <a16:creationId xmlns:a16="http://schemas.microsoft.com/office/drawing/2014/main" id="{B3713A41-0F3D-446F-B012-D74C802A25C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45920" y="1478280"/>
            <a:ext cx="5852160" cy="3901440"/>
          </a:xfrm>
          <a:prstGeom prst="rect">
            <a:avLst/>
          </a:prstGeom>
        </p:spPr>
      </p:pic>
    </p:spTree>
    <p:extLst>
      <p:ext uri="{BB962C8B-B14F-4D97-AF65-F5344CB8AC3E}">
        <p14:creationId xmlns:p14="http://schemas.microsoft.com/office/powerpoint/2010/main" val="3401751167"/>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1A996E-8F35-4EE5-A18E-4DB6ABEAD384}">
  <ds:schemaRefs>
    <ds:schemaRef ds:uri="http://schemas.microsoft.com/office/infopath/2007/PartnerControls"/>
    <ds:schemaRef ds:uri="http://purl.org/dc/dcmitype/"/>
    <ds:schemaRef ds:uri="http://purl.org/dc/terms/"/>
    <ds:schemaRef ds:uri="http://purl.org/dc/elements/1.1/"/>
    <ds:schemaRef ds:uri="http://schemas.microsoft.com/office/2006/metadata/properties"/>
    <ds:schemaRef ds:uri="http://schemas.microsoft.com/office/2006/documentManagement/type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3.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1517</TotalTime>
  <Words>3483</Words>
  <Application>Microsoft Office PowerPoint</Application>
  <PresentationFormat>On-screen Show (4:3)</PresentationFormat>
  <Paragraphs>273</Paragraphs>
  <Slides>21</Slides>
  <Notes>21</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21</vt:i4>
      </vt:variant>
    </vt:vector>
  </HeadingPairs>
  <TitlesOfParts>
    <vt:vector size="29" baseType="lpstr">
      <vt:lpstr>Calibri Light</vt:lpstr>
      <vt:lpstr>Calibri</vt:lpstr>
      <vt:lpstr>Arial</vt:lpstr>
      <vt:lpstr>Wingdings</vt:lpstr>
      <vt:lpstr>CIPD WhiteDottedPattern</vt:lpstr>
      <vt:lpstr>CIPD PurpleDottedPattern</vt:lpstr>
      <vt:lpstr>CIPD SlateDottedPattern</vt:lpstr>
      <vt:lpstr>CIPD WhitePlain</vt:lpstr>
      <vt:lpstr>CIPD Level 7 Managing Employment Relations</vt:lpstr>
      <vt:lpstr>PowerPoint Presentation</vt:lpstr>
      <vt:lpstr>Managing Employment Relations, 7e    </vt:lpstr>
      <vt:lpstr>Session outline</vt:lpstr>
      <vt:lpstr>Introduction to Managing Employment Relations</vt:lpstr>
      <vt:lpstr>Employment Relations – The History…</vt:lpstr>
      <vt:lpstr>Employment Relations – The Here and Now..</vt:lpstr>
      <vt:lpstr>Employment Relations – The Future ...</vt:lpstr>
      <vt:lpstr>Resources</vt:lpstr>
      <vt:lpstr>Resources – Leganto Resource List</vt:lpstr>
      <vt:lpstr>Resources – Moodle Course Info</vt:lpstr>
      <vt:lpstr>Resources – Course Documents</vt:lpstr>
      <vt:lpstr>Resources – Library Services</vt:lpstr>
      <vt:lpstr>Critical Thinking &amp; Writing</vt:lpstr>
      <vt:lpstr>PowerPoint Presentation</vt:lpstr>
      <vt:lpstr>Writing critically means…</vt:lpstr>
      <vt:lpstr>Assessment Activity Requirements</vt:lpstr>
      <vt:lpstr>Employment Relations – You and I …</vt:lpstr>
      <vt:lpstr>Timetable </vt:lpstr>
      <vt:lpstr>Food for thought  …</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89</cp:revision>
  <cp:lastPrinted>2020-09-11T13:00:28Z</cp:lastPrinted>
  <dcterms:created xsi:type="dcterms:W3CDTF">2014-12-02T11:31:52Z</dcterms:created>
  <dcterms:modified xsi:type="dcterms:W3CDTF">2020-09-29T13:18:07Z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