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6940"/>
    <a:srgbClr val="A40000"/>
    <a:srgbClr val="C00000"/>
    <a:srgbClr val="003296"/>
    <a:srgbClr val="007033"/>
    <a:srgbClr val="990099"/>
    <a:srgbClr val="CC0099"/>
    <a:srgbClr val="FE9202"/>
    <a:srgbClr val="6C1A00"/>
    <a:srgbClr val="00AA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875" autoAdjust="0"/>
    <p:restoredTop sz="90552" autoAdjust="0"/>
  </p:normalViewPr>
  <p:slideViewPr>
    <p:cSldViewPr>
      <p:cViewPr varScale="1">
        <p:scale>
          <a:sx n="108" d="100"/>
          <a:sy n="108" d="100"/>
        </p:scale>
        <p:origin x="994" y="-269"/>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6/25/2025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3575094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new company will focus on launching a targeted marketing campaign to promote the brand in the cities and investment hotspot areas in the UK. Along with this, conducting property investment workshops and virtual meetings to educate and engage potential investors will also be considered.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4021508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real estate agency specialised in residential and commercial property selling, lettings and investment opportunities in the UK, DESIRE INVEST will focus on achieving its target. The idea was considered due to growing demands for professional property services, transparent transactions as well as tailoring investment advice in the increasingly competitive real estate market.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824502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DESIRE INVEST aims to build as a trusted name in the real estate industry, offering top-tier services in property acquisition, management and investment consultancy.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389613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LLC provides credibility and protects the needs while dealing with clients, investors and partners, which helps in promoting flexibility in managing operations and dealing with profit distribution. Birmingham will be the most favourable location for DESIRE INVEST due to its central location, strong property market growth and excellence in transport connections.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2353826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Thus, it can be mentioned that the HRM strategy can be developed based on the company's needs. In this regard, introducing an HRM model that is Hard HRM- Soft HRM can be fruitful to manage the service as per market demands.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2234622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calculation is showing how much the company can make a profit and how it can manage the amount of funding.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112697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a SWOT analysis is needed to understand how the weaknesses can be managed through the proper use of opportunities. Along with this, it can be feasible to understand the strategies to use the company’s strengths to manage threats.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1220118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 shows that the company can plan for their marketing strategy and branding in such a manner that it can easily manage its reputation in the targeted market range. Additionally, it can be highlighted that every marketing strategy must set a goal to manage the business process in a competitive market.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656528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Thus, it is clear that there is a prominent scope for the company to establish a market base in Birmingham. Along with this, the sector has a scope for growth in the coming years. As a result of this, the investors will be willing to invest in the new business of DESIRE INVEST.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2674324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a prior plan and managing the expenditure in a strategic way can help the new business owner to tackle the challenges with an ease.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2193488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1670" y="1723385"/>
            <a:ext cx="7925690" cy="1374345"/>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01669" y="3640685"/>
            <a:ext cx="7925689" cy="610820"/>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6/25/2025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0730" y="0"/>
            <a:ext cx="8246070" cy="1042857"/>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350110"/>
            <a:ext cx="8246070" cy="3359508"/>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55522" y="365226"/>
            <a:ext cx="6252670" cy="763525"/>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34130" y="1267213"/>
            <a:ext cx="625267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6/25/2025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6879" y="0"/>
            <a:ext cx="8076896" cy="106893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55520"/>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27917"/>
            <a:ext cx="4040188"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55520"/>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27917"/>
            <a:ext cx="4041775"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6/25/2025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6/25/2025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6/25/2025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6/25/2025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journalbrr.com/index.php/Journal/article/view/7" TargetMode="External"/><Relationship Id="rId13" Type="http://schemas.openxmlformats.org/officeDocument/2006/relationships/hyperlink" Target="https://therealtyschool.com/market-trends-and-insights/adapting-to-demographic-shifts-what-agents-need-to-know-in-2025/" TargetMode="External"/><Relationship Id="rId3" Type="http://schemas.openxmlformats.org/officeDocument/2006/relationships/hyperlink" Target="https://www.mckinsey.com/~/media/mckinsey/mckinsey%20global%20institute/our%20research/the%20next%20big%20arenas%20of%20competition/the-next-big-arenas-of-competition_final.pdf" TargetMode="External"/><Relationship Id="rId7" Type="http://schemas.openxmlformats.org/officeDocument/2006/relationships/hyperlink" Target="https://toggl.com/blog/campus-recruitment-young-talent-guide" TargetMode="External"/><Relationship Id="rId12" Type="http://schemas.openxmlformats.org/officeDocument/2006/relationships/hyperlink" Target="https://find-and-update.company-information.service.gov.uk/company/07315125" TargetMode="External"/><Relationship Id="rId2" Type="http://schemas.openxmlformats.org/officeDocument/2006/relationships/hyperlink" Target="https://www.agentbox.com.au/blog/the-7-ps-of-property-marketing" TargetMode="External"/><Relationship Id="rId1" Type="http://schemas.openxmlformats.org/officeDocument/2006/relationships/slideLayout" Target="../slideLayouts/slideLayout2.xml"/><Relationship Id="rId6" Type="http://schemas.openxmlformats.org/officeDocument/2006/relationships/hyperlink" Target="https://www.indeed.com/career-advice/career-development/7-ps-of-marketing" TargetMode="External"/><Relationship Id="rId11" Type="http://schemas.openxmlformats.org/officeDocument/2006/relationships/hyperlink" Target="https://books.google.co.in/books?hl=en&amp;lr=&amp;id=QiD_DwAAQBAJ&amp;oi=fnd&amp;pg=PP1&amp;dq=Real-estate+business+in+the+UK+is+highly+associated+with+financial+transactions,+legal+responsibilities+along+with+potential+risks+&amp;ots=q7aAOe5tWX&amp;sig=mG1UsHmZh9InPOd1RgxT-DF3AGA&amp;redir_esc=y#v=onepage&amp;q&amp;f=false" TargetMode="External"/><Relationship Id="rId5" Type="http://schemas.openxmlformats.org/officeDocument/2006/relationships/hyperlink" Target="https://www.taylorfrancis.com/books/mono/10.4324/9781003452232/entrepreneurial-financial-management-jeffrey-cornwall-david-vang-jean-hartman" TargetMode="External"/><Relationship Id="rId10" Type="http://schemas.openxmlformats.org/officeDocument/2006/relationships/hyperlink" Target="https://ripenapps.com/blog/ar-vr-in-real-estate/#:~:text=Using%20Virtual%20Reality%20for%20real,were%20present%20at%20the%20location" TargetMode="External"/><Relationship Id="rId4" Type="http://schemas.openxmlformats.org/officeDocument/2006/relationships/hyperlink" Target="https://books.google.co.in/books?hl=en&amp;lr=&amp;id=TZI9EQAAQBAJ&amp;oi=fnd&amp;pg=PR5&amp;dq=The+business+plan+demon%27s+strong+understanding+of+the+UK+Real+estate+market+that+influences+future+growth+opportunities+and+scope+of+high-return+on+investment&amp;ots=x_4L_OQPR2&amp;sig=D4Vy0eMyP5qKTfe9rqxUCnewkMA&amp;redir_esc=y#v=onepage&amp;q&amp;f=false" TargetMode="External"/><Relationship Id="rId9" Type="http://schemas.openxmlformats.org/officeDocument/2006/relationships/hyperlink" Target="https://books.google.co.in/books?hl=en&amp;lr=&amp;id=e31SEQAAQBAJ&amp;oi=fnd&amp;pg=PA1&amp;dq=data+collection+methods+provide+significant+understanding+about+how+to+collect+data+and+make+effective+conclusions.&amp;ots=a6wszvsdnP&amp;sig=B6aE3kVR-NTffjM90a-d1qqQaYM&amp;redir_esc=y#v=onepage&amp;q=data%20collection%20methods%20provide%20significant%20understanding%20about%20how%20to%20collect%20data%20and%20make%20effective%20conclusions.&amp;f=fals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68478" y="1655520"/>
            <a:ext cx="4413475" cy="1374345"/>
          </a:xfrm>
        </p:spPr>
        <p:txBody>
          <a:bodyPr>
            <a:normAutofit/>
          </a:bodyPr>
          <a:lstStyle/>
          <a:p>
            <a:r>
              <a:rPr lang="en-GB" b="1" dirty="0"/>
              <a:t>Managing Enterprise in 21</a:t>
            </a:r>
            <a:r>
              <a:rPr lang="en-GB" b="1" baseline="30000" dirty="0"/>
              <a:t>st</a:t>
            </a:r>
            <a:r>
              <a:rPr lang="en-GB" b="1" dirty="0"/>
              <a:t> Century </a:t>
            </a:r>
            <a:endParaRPr lang="en-US" dirty="0"/>
          </a:p>
        </p:txBody>
      </p:sp>
      <p:sp>
        <p:nvSpPr>
          <p:cNvPr id="3" name="Subtitle 2"/>
          <p:cNvSpPr>
            <a:spLocks noGrp="1"/>
          </p:cNvSpPr>
          <p:nvPr>
            <p:ph type="subTitle" idx="1"/>
          </p:nvPr>
        </p:nvSpPr>
        <p:spPr>
          <a:xfrm>
            <a:off x="4571999" y="3487980"/>
            <a:ext cx="4428446" cy="916230"/>
          </a:xfrm>
        </p:spPr>
        <p:txBody>
          <a:bodyPr>
            <a:normAutofit/>
          </a:bodyPr>
          <a:lstStyle/>
          <a:p>
            <a:r>
              <a:rPr lang="en-US" sz="2000" dirty="0"/>
              <a:t>Student: DANIELMARIUS PAVAL</a:t>
            </a:r>
          </a:p>
          <a:p>
            <a:r>
              <a:rPr lang="en-US" sz="2000" dirty="0"/>
              <a:t>Student ID : 2410789</a:t>
            </a:r>
          </a:p>
          <a:p>
            <a:endParaRPr lang="en-US" sz="2000" dirty="0"/>
          </a:p>
          <a:p>
            <a:endParaRPr lang="en-US" sz="20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393E9-0A97-F85F-978F-AD18CC7E8C33}"/>
              </a:ext>
            </a:extLst>
          </p:cNvPr>
          <p:cNvSpPr>
            <a:spLocks noGrp="1"/>
          </p:cNvSpPr>
          <p:nvPr>
            <p:ph type="title"/>
          </p:nvPr>
        </p:nvSpPr>
        <p:spPr/>
        <p:txBody>
          <a:bodyPr/>
          <a:lstStyle/>
          <a:p>
            <a:r>
              <a:rPr lang="en-GB" dirty="0"/>
              <a:t>    PRESENTATION OVERVIEW</a:t>
            </a:r>
          </a:p>
        </p:txBody>
      </p:sp>
      <p:sp>
        <p:nvSpPr>
          <p:cNvPr id="3" name="Content Placeholder 2">
            <a:extLst>
              <a:ext uri="{FF2B5EF4-FFF2-40B4-BE49-F238E27FC236}">
                <a16:creationId xmlns:a16="http://schemas.microsoft.com/office/drawing/2014/main" id="{192F1370-BB15-8B1A-6682-B87A32C0524A}"/>
              </a:ext>
            </a:extLst>
          </p:cNvPr>
          <p:cNvSpPr>
            <a:spLocks noGrp="1"/>
          </p:cNvSpPr>
          <p:nvPr>
            <p:ph idx="1"/>
          </p:nvPr>
        </p:nvSpPr>
        <p:spPr>
          <a:xfrm>
            <a:off x="601670" y="1655520"/>
            <a:ext cx="7787954" cy="2901395"/>
          </a:xfrm>
        </p:spPr>
        <p:txBody>
          <a:bodyPr>
            <a:normAutofit fontScale="25000" lnSpcReduction="20000"/>
          </a:bodyPr>
          <a:lstStyle/>
          <a:p>
            <a:pPr marL="0" indent="0">
              <a:buNone/>
            </a:pPr>
            <a:r>
              <a:rPr lang="en-GB" sz="7200" b="1" dirty="0"/>
              <a:t>1.Introduction</a:t>
            </a:r>
          </a:p>
          <a:p>
            <a:pPr marL="0" indent="0">
              <a:buNone/>
            </a:pPr>
            <a:r>
              <a:rPr lang="en-GB" sz="7200" b="1" dirty="0"/>
              <a:t>2.Business proposition to life Product/service description</a:t>
            </a:r>
          </a:p>
          <a:p>
            <a:pPr marL="0" indent="0">
              <a:buNone/>
            </a:pPr>
            <a:r>
              <a:rPr lang="en-GB" sz="7200" b="1" dirty="0"/>
              <a:t>2.1 Mission statement, Business aims &amp; objectives</a:t>
            </a:r>
          </a:p>
          <a:p>
            <a:pPr marL="0" indent="0">
              <a:buNone/>
            </a:pPr>
            <a:r>
              <a:rPr lang="en-GB" sz="7200" b="1" dirty="0"/>
              <a:t>2.2 USP, Legal structure and proposed location</a:t>
            </a:r>
          </a:p>
          <a:p>
            <a:pPr marL="0" indent="0">
              <a:buNone/>
            </a:pPr>
            <a:r>
              <a:rPr lang="en-GB" sz="7200" b="1" dirty="0"/>
              <a:t>2.3 HRM strategy</a:t>
            </a:r>
          </a:p>
          <a:p>
            <a:pPr marL="0" indent="0">
              <a:buNone/>
            </a:pPr>
            <a:r>
              <a:rPr lang="en-GB" sz="7200" b="1" dirty="0"/>
              <a:t>2.4 Financial overview</a:t>
            </a:r>
          </a:p>
          <a:p>
            <a:pPr marL="0" indent="0">
              <a:buNone/>
            </a:pPr>
            <a:r>
              <a:rPr lang="en-GB" sz="7200" b="1" dirty="0"/>
              <a:t>2.5 SWOT analysis</a:t>
            </a:r>
          </a:p>
          <a:p>
            <a:pPr marL="0" indent="0">
              <a:buNone/>
            </a:pPr>
            <a:r>
              <a:rPr lang="en-GB" sz="7200" b="1" dirty="0"/>
              <a:t>2.6 12-month marketing strategy and branding</a:t>
            </a:r>
          </a:p>
          <a:p>
            <a:pPr marL="0" indent="0">
              <a:buNone/>
            </a:pPr>
            <a:r>
              <a:rPr lang="en-GB" sz="7200" b="1" dirty="0"/>
              <a:t>3. Why the Angel Investor should invest in DESIRE INVEST</a:t>
            </a:r>
          </a:p>
          <a:p>
            <a:pPr marL="0" indent="0">
              <a:buNone/>
            </a:pPr>
            <a:r>
              <a:rPr lang="en-GB" sz="7200" b="1" dirty="0"/>
              <a:t>4. How would we use the money to develop and grow the business</a:t>
            </a:r>
            <a:br>
              <a:rPr lang="en-IN" sz="7200" b="1" dirty="0"/>
            </a:br>
            <a:r>
              <a:rPr lang="en-IN" sz="7200" b="1" dirty="0"/>
              <a:t>5.</a:t>
            </a:r>
            <a:r>
              <a:rPr lang="en-GB" sz="7200" b="1" dirty="0"/>
              <a:t> References </a:t>
            </a:r>
          </a:p>
          <a:p>
            <a:pPr marL="0" indent="0">
              <a:buNone/>
            </a:pPr>
            <a:br>
              <a:rPr lang="en-IN" sz="4500" b="1" dirty="0"/>
            </a:br>
            <a:endParaRPr lang="en-GB" sz="4500" b="1" dirty="0"/>
          </a:p>
          <a:p>
            <a:pPr marL="514350" indent="-514350">
              <a:buAutoNum type="arabicPeriod"/>
            </a:pPr>
            <a:endParaRPr lang="en-GB" sz="4500" b="1" dirty="0"/>
          </a:p>
          <a:p>
            <a:pPr marL="514350" indent="-514350">
              <a:buAutoNum type="arabicPeriod"/>
            </a:pPr>
            <a:endParaRPr lang="en-GB" dirty="0"/>
          </a:p>
        </p:txBody>
      </p:sp>
    </p:spTree>
    <p:extLst>
      <p:ext uri="{BB962C8B-B14F-4D97-AF65-F5344CB8AC3E}">
        <p14:creationId xmlns:p14="http://schemas.microsoft.com/office/powerpoint/2010/main" val="846581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128470"/>
            <a:ext cx="8246070" cy="1042857"/>
          </a:xfrm>
        </p:spPr>
        <p:txBody>
          <a:bodyPr>
            <a:normAutofit/>
          </a:bodyPr>
          <a:lstStyle/>
          <a:p>
            <a:r>
              <a:rPr lang="en-GB" sz="3200" b="1" dirty="0">
                <a:effectLst/>
              </a:rPr>
              <a:t>Introduction</a:t>
            </a:r>
            <a:endParaRPr lang="en-US" sz="3200" b="1" dirty="0"/>
          </a:p>
        </p:txBody>
      </p:sp>
      <p:sp>
        <p:nvSpPr>
          <p:cNvPr id="3" name="Content Placeholder 2"/>
          <p:cNvSpPr>
            <a:spLocks noGrp="1"/>
          </p:cNvSpPr>
          <p:nvPr>
            <p:ph idx="1"/>
          </p:nvPr>
        </p:nvSpPr>
        <p:spPr/>
        <p:txBody>
          <a:bodyPr>
            <a:normAutofit/>
          </a:bodyPr>
          <a:lstStyle/>
          <a:p>
            <a:pPr lvl="0" algn="just">
              <a:lnSpc>
                <a:spcPct val="200000"/>
              </a:lnSpc>
            </a:pPr>
            <a:r>
              <a:rPr lang="en-GB" sz="2000" dirty="0">
                <a:solidFill>
                  <a:schemeClr val="tx1"/>
                </a:solidFill>
              </a:rPr>
              <a:t>The name of the new business will be DESIRE INVEST.</a:t>
            </a:r>
            <a:endParaRPr lang="en-IN" sz="2000" dirty="0">
              <a:solidFill>
                <a:schemeClr val="tx1"/>
              </a:solidFill>
            </a:endParaRPr>
          </a:p>
          <a:p>
            <a:pPr lvl="0" algn="just">
              <a:lnSpc>
                <a:spcPct val="200000"/>
              </a:lnSpc>
            </a:pPr>
            <a:r>
              <a:rPr lang="en-GB" sz="2000" dirty="0">
                <a:solidFill>
                  <a:schemeClr val="tx1"/>
                </a:solidFill>
              </a:rPr>
              <a:t>The goal will be to build long-lasting client relationships through offering personalisation experiences with professionalism and integrity.</a:t>
            </a:r>
            <a:endParaRPr lang="en-IN" sz="2000" dirty="0">
              <a:solidFill>
                <a:schemeClr val="tx1"/>
              </a:solidFill>
            </a:endParaRPr>
          </a:p>
          <a:p>
            <a:pPr lvl="0" algn="just">
              <a:lnSpc>
                <a:spcPct val="200000"/>
              </a:lnSpc>
            </a:pPr>
            <a:r>
              <a:rPr lang="en-GB" sz="2000" dirty="0">
                <a:solidFill>
                  <a:schemeClr val="tx1"/>
                </a:solidFill>
              </a:rPr>
              <a:t>The presentation will discuss every key detail of the new business.</a:t>
            </a:r>
            <a:endParaRPr lang="en-IN" sz="2000" dirty="0">
              <a:solidFill>
                <a:schemeClr val="tx1"/>
              </a:solidFill>
            </a:endParaRPr>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2245" y="128470"/>
            <a:ext cx="6108200" cy="1042857"/>
          </a:xfrm>
        </p:spPr>
        <p:txBody>
          <a:bodyPr>
            <a:normAutofit/>
          </a:bodyPr>
          <a:lstStyle/>
          <a:p>
            <a:r>
              <a:rPr lang="en-GB" sz="2800" b="1" dirty="0">
                <a:effectLst/>
              </a:rPr>
              <a:t>Business proposition to life Product/service description</a:t>
            </a:r>
            <a:endParaRPr lang="en-IN" sz="2800" b="1" dirty="0"/>
          </a:p>
        </p:txBody>
      </p:sp>
      <p:sp>
        <p:nvSpPr>
          <p:cNvPr id="3" name="Content Placeholder 2"/>
          <p:cNvSpPr>
            <a:spLocks noGrp="1"/>
          </p:cNvSpPr>
          <p:nvPr>
            <p:ph idx="1"/>
          </p:nvPr>
        </p:nvSpPr>
        <p:spPr>
          <a:xfrm>
            <a:off x="0" y="1370715"/>
            <a:ext cx="4428445" cy="3664920"/>
          </a:xfrm>
        </p:spPr>
        <p:txBody>
          <a:bodyPr>
            <a:normAutofit/>
          </a:bodyPr>
          <a:lstStyle/>
          <a:p>
            <a:pPr lvl="0" algn="just"/>
            <a:r>
              <a:rPr lang="en-GB" sz="2000" dirty="0">
                <a:solidFill>
                  <a:schemeClr val="tx1"/>
                </a:solidFill>
              </a:rPr>
              <a:t>DESIRE INVEST will be the forward-thinking real estate agency specialised in residential and commercial property sales</a:t>
            </a:r>
            <a:endParaRPr lang="en-IN" sz="2000" dirty="0">
              <a:solidFill>
                <a:schemeClr val="tx1"/>
              </a:solidFill>
            </a:endParaRPr>
          </a:p>
          <a:p>
            <a:pPr lvl="0" algn="just"/>
            <a:r>
              <a:rPr lang="en-GB" sz="2000" dirty="0">
                <a:solidFill>
                  <a:schemeClr val="tx1"/>
                </a:solidFill>
              </a:rPr>
              <a:t>The idea was considered due to growing demands for professional property services and transparent transactions.</a:t>
            </a:r>
            <a:endParaRPr lang="en-IN" sz="2000" dirty="0">
              <a:solidFill>
                <a:schemeClr val="tx1"/>
              </a:solidFill>
            </a:endParaRPr>
          </a:p>
          <a:p>
            <a:pPr lvl="0" algn="just"/>
            <a:r>
              <a:rPr lang="en-GB" sz="2000" dirty="0">
                <a:solidFill>
                  <a:schemeClr val="tx1"/>
                </a:solidFill>
              </a:rPr>
              <a:t>This specific concept focuses on trust, innovation and results-oriented services.</a:t>
            </a:r>
            <a:endParaRPr lang="en-IN" sz="2000" dirty="0">
              <a:solidFill>
                <a:schemeClr val="tx1"/>
              </a:solidFill>
            </a:endParaRPr>
          </a:p>
          <a:p>
            <a:pPr algn="just"/>
            <a:endParaRPr lang="en-IN" sz="2000" dirty="0">
              <a:solidFill>
                <a:schemeClr val="tx1"/>
              </a:solidFill>
            </a:endParaRPr>
          </a:p>
        </p:txBody>
      </p:sp>
      <p:pic>
        <p:nvPicPr>
          <p:cNvPr id="4" name="Picture 3"/>
          <p:cNvPicPr>
            <a:picLocks noChangeAspect="1"/>
          </p:cNvPicPr>
          <p:nvPr/>
        </p:nvPicPr>
        <p:blipFill>
          <a:blip r:embed="rId3"/>
          <a:stretch>
            <a:fillRect/>
          </a:stretch>
        </p:blipFill>
        <p:spPr>
          <a:xfrm>
            <a:off x="4724705" y="1457370"/>
            <a:ext cx="4123035" cy="3491610"/>
          </a:xfrm>
          <a:prstGeom prst="rect">
            <a:avLst/>
          </a:prstGeom>
        </p:spPr>
      </p:pic>
    </p:spTree>
    <p:extLst>
      <p:ext uri="{BB962C8B-B14F-4D97-AF65-F5344CB8AC3E}">
        <p14:creationId xmlns:p14="http://schemas.microsoft.com/office/powerpoint/2010/main" val="2475658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7655" y="128470"/>
            <a:ext cx="5794555" cy="1042857"/>
          </a:xfrm>
        </p:spPr>
        <p:txBody>
          <a:bodyPr>
            <a:normAutofit/>
          </a:bodyPr>
          <a:lstStyle/>
          <a:p>
            <a:r>
              <a:rPr lang="en-GB" sz="2800" b="1" dirty="0">
                <a:effectLst/>
              </a:rPr>
              <a:t>Mission statement, Business aims &amp; objectives</a:t>
            </a:r>
            <a:endParaRPr lang="en-IN" sz="2800" b="1" dirty="0"/>
          </a:p>
        </p:txBody>
      </p:sp>
      <p:sp>
        <p:nvSpPr>
          <p:cNvPr id="3" name="Content Placeholder 2"/>
          <p:cNvSpPr>
            <a:spLocks noGrp="1"/>
          </p:cNvSpPr>
          <p:nvPr>
            <p:ph idx="1"/>
          </p:nvPr>
        </p:nvSpPr>
        <p:spPr>
          <a:xfrm>
            <a:off x="143555" y="1350110"/>
            <a:ext cx="8848655" cy="3664920"/>
          </a:xfrm>
        </p:spPr>
        <p:txBody>
          <a:bodyPr>
            <a:normAutofit/>
          </a:bodyPr>
          <a:lstStyle/>
          <a:p>
            <a:pPr lvl="0" algn="just">
              <a:lnSpc>
                <a:spcPct val="150000"/>
              </a:lnSpc>
            </a:pPr>
            <a:r>
              <a:rPr lang="en-GB" sz="2000" dirty="0">
                <a:solidFill>
                  <a:schemeClr val="tx1"/>
                </a:solidFill>
              </a:rPr>
              <a:t>The core mission of DESIRE INVEST is to provide exceptional real estate service solutions in terms of meeting the evolving needs of the clients. </a:t>
            </a:r>
            <a:endParaRPr lang="en-IN" sz="2000" dirty="0">
              <a:solidFill>
                <a:schemeClr val="tx1"/>
              </a:solidFill>
            </a:endParaRPr>
          </a:p>
          <a:p>
            <a:pPr marL="0" indent="0" algn="just">
              <a:lnSpc>
                <a:spcPct val="150000"/>
              </a:lnSpc>
              <a:buNone/>
            </a:pPr>
            <a:r>
              <a:rPr lang="en-GB" sz="2000" b="1" dirty="0">
                <a:solidFill>
                  <a:schemeClr val="tx1"/>
                </a:solidFill>
              </a:rPr>
              <a:t>Business Objectives </a:t>
            </a:r>
            <a:endParaRPr lang="en-IN" sz="2000" dirty="0">
              <a:solidFill>
                <a:schemeClr val="tx1"/>
              </a:solidFill>
            </a:endParaRPr>
          </a:p>
          <a:p>
            <a:pPr lvl="0" algn="just">
              <a:lnSpc>
                <a:spcPct val="150000"/>
              </a:lnSpc>
            </a:pPr>
            <a:r>
              <a:rPr lang="en-GB" sz="2000" dirty="0">
                <a:solidFill>
                  <a:schemeClr val="tx1"/>
                </a:solidFill>
              </a:rPr>
              <a:t>To develop an expert team including qualified real estate agents and investment consultants.</a:t>
            </a:r>
            <a:endParaRPr lang="en-IN" sz="2000" dirty="0">
              <a:solidFill>
                <a:schemeClr val="tx1"/>
              </a:solidFill>
            </a:endParaRPr>
          </a:p>
          <a:p>
            <a:pPr lvl="0" algn="just">
              <a:lnSpc>
                <a:spcPct val="150000"/>
              </a:lnSpc>
            </a:pPr>
            <a:r>
              <a:rPr lang="en-GB" sz="2000" dirty="0">
                <a:solidFill>
                  <a:schemeClr val="tx1"/>
                </a:solidFill>
              </a:rPr>
              <a:t>To develop user-friendly websites and mobile apps to provide details to the customers.</a:t>
            </a:r>
            <a:endParaRPr lang="en-IN" sz="2000" dirty="0">
              <a:solidFill>
                <a:schemeClr val="tx1"/>
              </a:solidFill>
            </a:endParaRPr>
          </a:p>
          <a:p>
            <a:pPr algn="just"/>
            <a:endParaRPr lang="en-IN" sz="2000" dirty="0">
              <a:solidFill>
                <a:schemeClr val="tx1"/>
              </a:solidFill>
            </a:endParaRPr>
          </a:p>
        </p:txBody>
      </p:sp>
    </p:spTree>
    <p:extLst>
      <p:ext uri="{BB962C8B-B14F-4D97-AF65-F5344CB8AC3E}">
        <p14:creationId xmlns:p14="http://schemas.microsoft.com/office/powerpoint/2010/main" val="1138391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7655" y="128470"/>
            <a:ext cx="5641850" cy="1042857"/>
          </a:xfrm>
        </p:spPr>
        <p:txBody>
          <a:bodyPr>
            <a:normAutofit/>
          </a:bodyPr>
          <a:lstStyle/>
          <a:p>
            <a:r>
              <a:rPr lang="en-GB" sz="2800" b="1" dirty="0">
                <a:effectLst/>
              </a:rPr>
              <a:t>USP, Legal structure and proposed location</a:t>
            </a:r>
            <a:endParaRPr lang="en-IN" sz="2800" b="1" dirty="0"/>
          </a:p>
        </p:txBody>
      </p:sp>
      <p:sp>
        <p:nvSpPr>
          <p:cNvPr id="3" name="Content Placeholder 2"/>
          <p:cNvSpPr>
            <a:spLocks noGrp="1"/>
          </p:cNvSpPr>
          <p:nvPr>
            <p:ph idx="1"/>
          </p:nvPr>
        </p:nvSpPr>
        <p:spPr>
          <a:xfrm>
            <a:off x="0" y="1631285"/>
            <a:ext cx="4123035" cy="3512215"/>
          </a:xfrm>
        </p:spPr>
        <p:txBody>
          <a:bodyPr>
            <a:normAutofit/>
          </a:bodyPr>
          <a:lstStyle/>
          <a:p>
            <a:pPr lvl="0" algn="just"/>
            <a:r>
              <a:rPr lang="en-GB" sz="2000" dirty="0">
                <a:solidFill>
                  <a:schemeClr val="tx1"/>
                </a:solidFill>
              </a:rPr>
              <a:t>DESIRE INVEST will operate as a Limited Liability Company (LLC).</a:t>
            </a:r>
            <a:endParaRPr lang="en-IN" sz="2000" dirty="0">
              <a:solidFill>
                <a:schemeClr val="tx1"/>
              </a:solidFill>
            </a:endParaRPr>
          </a:p>
          <a:p>
            <a:pPr lvl="0" algn="just"/>
            <a:r>
              <a:rPr lang="en-GB" sz="2000" dirty="0">
                <a:solidFill>
                  <a:schemeClr val="tx1"/>
                </a:solidFill>
              </a:rPr>
              <a:t>Birmingham will be the most favourable location for DESIRE INVEST as it is one of the fastest-growing cities in the UK (</a:t>
            </a:r>
            <a:r>
              <a:rPr lang="en-GB" sz="2000" dirty="0" err="1">
                <a:solidFill>
                  <a:schemeClr val="tx1"/>
                </a:solidFill>
              </a:rPr>
              <a:t>Rpagroupllc</a:t>
            </a:r>
            <a:r>
              <a:rPr lang="en-GB" sz="2000" dirty="0">
                <a:solidFill>
                  <a:schemeClr val="tx1"/>
                </a:solidFill>
              </a:rPr>
              <a:t>, 2025).</a:t>
            </a:r>
            <a:endParaRPr lang="en-IN" sz="2000" dirty="0">
              <a:solidFill>
                <a:schemeClr val="tx1"/>
              </a:solidFill>
            </a:endParaRPr>
          </a:p>
          <a:p>
            <a:pPr lvl="0" algn="just"/>
            <a:r>
              <a:rPr lang="en-GB" sz="2000" dirty="0">
                <a:solidFill>
                  <a:schemeClr val="tx1"/>
                </a:solidFill>
              </a:rPr>
              <a:t>USP: Personalised Real-Estate Solution.</a:t>
            </a:r>
            <a:endParaRPr lang="en-IN" sz="2000" dirty="0">
              <a:solidFill>
                <a:schemeClr val="tx1"/>
              </a:solidFill>
            </a:endParaRPr>
          </a:p>
          <a:p>
            <a:pPr algn="just"/>
            <a:endParaRPr lang="en-IN" sz="2000" dirty="0">
              <a:solidFill>
                <a:schemeClr val="tx1"/>
              </a:solidFill>
            </a:endParaRPr>
          </a:p>
        </p:txBody>
      </p:sp>
      <p:pic>
        <p:nvPicPr>
          <p:cNvPr id="4" name="Picture 3"/>
          <p:cNvPicPr>
            <a:picLocks noChangeAspect="1"/>
          </p:cNvPicPr>
          <p:nvPr/>
        </p:nvPicPr>
        <p:blipFill>
          <a:blip r:embed="rId3"/>
          <a:stretch>
            <a:fillRect/>
          </a:stretch>
        </p:blipFill>
        <p:spPr>
          <a:xfrm>
            <a:off x="4419295" y="1350110"/>
            <a:ext cx="4531512" cy="3512215"/>
          </a:xfrm>
          <a:prstGeom prst="rect">
            <a:avLst/>
          </a:prstGeom>
        </p:spPr>
      </p:pic>
    </p:spTree>
    <p:extLst>
      <p:ext uri="{BB962C8B-B14F-4D97-AF65-F5344CB8AC3E}">
        <p14:creationId xmlns:p14="http://schemas.microsoft.com/office/powerpoint/2010/main" val="369210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HRM strategy</a:t>
            </a:r>
            <a:endParaRPr lang="en-IN" b="1" dirty="0"/>
          </a:p>
        </p:txBody>
      </p:sp>
      <p:sp>
        <p:nvSpPr>
          <p:cNvPr id="3" name="Content Placeholder 2"/>
          <p:cNvSpPr>
            <a:spLocks noGrp="1"/>
          </p:cNvSpPr>
          <p:nvPr>
            <p:ph idx="1"/>
          </p:nvPr>
        </p:nvSpPr>
        <p:spPr>
          <a:xfrm>
            <a:off x="4419295" y="1350109"/>
            <a:ext cx="4581149" cy="3664921"/>
          </a:xfrm>
        </p:spPr>
        <p:txBody>
          <a:bodyPr>
            <a:normAutofit/>
          </a:bodyPr>
          <a:lstStyle/>
          <a:p>
            <a:pPr lvl="0" algn="just"/>
            <a:r>
              <a:rPr lang="en-GB" sz="2000" dirty="0">
                <a:solidFill>
                  <a:schemeClr val="tx1"/>
                </a:solidFill>
              </a:rPr>
              <a:t>People are key to building client trust and delivering excellent service (Indeed, 2025).</a:t>
            </a:r>
            <a:endParaRPr lang="en-IN" sz="2000" dirty="0">
              <a:solidFill>
                <a:schemeClr val="tx1"/>
              </a:solidFill>
            </a:endParaRPr>
          </a:p>
          <a:p>
            <a:pPr lvl="0" algn="just"/>
            <a:r>
              <a:rPr lang="en-GB" sz="2000" dirty="0">
                <a:solidFill>
                  <a:schemeClr val="tx1"/>
                </a:solidFill>
              </a:rPr>
              <a:t>The real estate sector requires skilled professionals to navigate complex transactions and use innovative marketing tools.</a:t>
            </a:r>
            <a:endParaRPr lang="en-IN" sz="2000" dirty="0">
              <a:solidFill>
                <a:schemeClr val="tx1"/>
              </a:solidFill>
            </a:endParaRPr>
          </a:p>
          <a:p>
            <a:pPr lvl="0" algn="just"/>
            <a:r>
              <a:rPr lang="en-GB" sz="2000" dirty="0">
                <a:solidFill>
                  <a:schemeClr val="tx1"/>
                </a:solidFill>
              </a:rPr>
              <a:t>DESIRE INVEST will employ experienced real estate agents, marketing professionals, customer service staff and technology experts.</a:t>
            </a:r>
            <a:endParaRPr lang="en-IN" sz="2000" dirty="0">
              <a:solidFill>
                <a:schemeClr val="tx1"/>
              </a:solidFill>
            </a:endParaRPr>
          </a:p>
          <a:p>
            <a:pPr algn="just"/>
            <a:endParaRPr lang="en-IN" sz="2000" dirty="0">
              <a:solidFill>
                <a:schemeClr val="tx1"/>
              </a:solidFill>
            </a:endParaRPr>
          </a:p>
        </p:txBody>
      </p:sp>
      <p:pic>
        <p:nvPicPr>
          <p:cNvPr id="5" name="Picture 4"/>
          <p:cNvPicPr>
            <a:picLocks noChangeAspect="1"/>
          </p:cNvPicPr>
          <p:nvPr/>
        </p:nvPicPr>
        <p:blipFill>
          <a:blip r:embed="rId3"/>
          <a:stretch>
            <a:fillRect/>
          </a:stretch>
        </p:blipFill>
        <p:spPr>
          <a:xfrm>
            <a:off x="192095" y="1502814"/>
            <a:ext cx="4227200" cy="3359510"/>
          </a:xfrm>
          <a:prstGeom prst="rect">
            <a:avLst/>
          </a:prstGeom>
        </p:spPr>
      </p:pic>
    </p:spTree>
    <p:extLst>
      <p:ext uri="{BB962C8B-B14F-4D97-AF65-F5344CB8AC3E}">
        <p14:creationId xmlns:p14="http://schemas.microsoft.com/office/powerpoint/2010/main" val="1375793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24235"/>
            <a:ext cx="8246070" cy="1042857"/>
          </a:xfrm>
        </p:spPr>
        <p:txBody>
          <a:bodyPr/>
          <a:lstStyle/>
          <a:p>
            <a:r>
              <a:rPr lang="en-GB" b="1" dirty="0">
                <a:effectLst/>
              </a:rPr>
              <a:t>Financial overview</a:t>
            </a:r>
            <a:endParaRPr lang="en-IN" b="1" dirty="0"/>
          </a:p>
        </p:txBody>
      </p:sp>
      <p:sp>
        <p:nvSpPr>
          <p:cNvPr id="3" name="Content Placeholder 2"/>
          <p:cNvSpPr>
            <a:spLocks noGrp="1"/>
          </p:cNvSpPr>
          <p:nvPr>
            <p:ph idx="1"/>
          </p:nvPr>
        </p:nvSpPr>
        <p:spPr>
          <a:xfrm>
            <a:off x="296260" y="1655520"/>
            <a:ext cx="3359509" cy="3359508"/>
          </a:xfrm>
        </p:spPr>
        <p:txBody>
          <a:bodyPr>
            <a:normAutofit/>
          </a:bodyPr>
          <a:lstStyle/>
          <a:p>
            <a:pPr marL="0" indent="0" algn="just">
              <a:buNone/>
            </a:pPr>
            <a:r>
              <a:rPr lang="en-GB" sz="2000" b="1" dirty="0">
                <a:solidFill>
                  <a:schemeClr val="tx1"/>
                </a:solidFill>
              </a:rPr>
              <a:t>Funding sources</a:t>
            </a:r>
            <a:endParaRPr lang="en-IN" sz="2000" dirty="0">
              <a:solidFill>
                <a:schemeClr val="tx1"/>
              </a:solidFill>
            </a:endParaRPr>
          </a:p>
          <a:p>
            <a:pPr lvl="0" algn="just"/>
            <a:r>
              <a:rPr lang="en-GB" sz="2000" dirty="0">
                <a:solidFill>
                  <a:schemeClr val="tx1"/>
                </a:solidFill>
              </a:rPr>
              <a:t>Personal savings: £15,000</a:t>
            </a:r>
            <a:endParaRPr lang="en-IN" sz="2000" dirty="0">
              <a:solidFill>
                <a:schemeClr val="tx1"/>
              </a:solidFill>
            </a:endParaRPr>
          </a:p>
          <a:p>
            <a:pPr lvl="0" algn="just"/>
            <a:r>
              <a:rPr lang="en-GB" sz="2000" dirty="0">
                <a:solidFill>
                  <a:schemeClr val="tx1"/>
                </a:solidFill>
              </a:rPr>
              <a:t>Start-up loans: £25,000</a:t>
            </a:r>
            <a:endParaRPr lang="en-IN" sz="2000" dirty="0">
              <a:solidFill>
                <a:schemeClr val="tx1"/>
              </a:solidFill>
            </a:endParaRPr>
          </a:p>
          <a:p>
            <a:pPr lvl="0" algn="just"/>
            <a:r>
              <a:rPr lang="en-GB" sz="2000" dirty="0">
                <a:solidFill>
                  <a:schemeClr val="tx1"/>
                </a:solidFill>
              </a:rPr>
              <a:t>Business grants: £5,000</a:t>
            </a:r>
            <a:endParaRPr lang="en-IN" sz="2000" dirty="0">
              <a:solidFill>
                <a:schemeClr val="tx1"/>
              </a:solidFill>
            </a:endParaRPr>
          </a:p>
          <a:p>
            <a:pPr lvl="0" algn="just"/>
            <a:r>
              <a:rPr lang="en-GB" sz="2000" dirty="0">
                <a:solidFill>
                  <a:schemeClr val="tx1"/>
                </a:solidFill>
              </a:rPr>
              <a:t>Angel investor: £10,000</a:t>
            </a:r>
            <a:endParaRPr lang="en-IN" sz="2000" dirty="0">
              <a:solidFill>
                <a:schemeClr val="tx1"/>
              </a:solidFill>
            </a:endParaRPr>
          </a:p>
          <a:p>
            <a:pPr algn="just"/>
            <a:endParaRPr lang="en-IN" sz="2000" dirty="0">
              <a:solidFill>
                <a:schemeClr val="tx1"/>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1309811370"/>
              </p:ext>
            </p:extLst>
          </p:nvPr>
        </p:nvGraphicFramePr>
        <p:xfrm>
          <a:off x="3808475" y="1066245"/>
          <a:ext cx="5039266" cy="3720470"/>
        </p:xfrm>
        <a:graphic>
          <a:graphicData uri="http://schemas.openxmlformats.org/drawingml/2006/table">
            <a:tbl>
              <a:tblPr firstRow="1" bandRow="1">
                <a:tableStyleId>{5C22544A-7EE6-4342-B048-85BDC9FD1C3A}</a:tableStyleId>
              </a:tblPr>
              <a:tblGrid>
                <a:gridCol w="2519633">
                  <a:extLst>
                    <a:ext uri="{9D8B030D-6E8A-4147-A177-3AD203B41FA5}">
                      <a16:colId xmlns:a16="http://schemas.microsoft.com/office/drawing/2014/main" val="20000"/>
                    </a:ext>
                  </a:extLst>
                </a:gridCol>
                <a:gridCol w="2519633">
                  <a:extLst>
                    <a:ext uri="{9D8B030D-6E8A-4147-A177-3AD203B41FA5}">
                      <a16:colId xmlns:a16="http://schemas.microsoft.com/office/drawing/2014/main" val="20001"/>
                    </a:ext>
                  </a:extLst>
                </a:gridCol>
              </a:tblGrid>
              <a:tr h="370840">
                <a:tc>
                  <a:txBody>
                    <a:bodyPr/>
                    <a:lstStyle/>
                    <a:p>
                      <a:pPr marL="0" marR="0" algn="ctr">
                        <a:lnSpc>
                          <a:spcPct val="150000"/>
                        </a:lnSpc>
                        <a:spcBef>
                          <a:spcPts val="0"/>
                        </a:spcBef>
                        <a:spcAft>
                          <a:spcPts val="0"/>
                        </a:spcAft>
                      </a:pPr>
                      <a:r>
                        <a:rPr lang="en-GB" sz="1200" b="1" dirty="0">
                          <a:solidFill>
                            <a:srgbClr val="000000"/>
                          </a:solidFill>
                          <a:effectLst/>
                          <a:latin typeface="Times New Roman" panose="02020603050405020304" pitchFamily="18" charset="0"/>
                          <a:ea typeface="Times New Roman" panose="02020603050405020304" pitchFamily="18" charset="0"/>
                        </a:rPr>
                        <a:t>Areas require investment </a:t>
                      </a:r>
                      <a:endParaRPr lang="en-IN" sz="1100" dirty="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b="1">
                          <a:solidFill>
                            <a:srgbClr val="000000"/>
                          </a:solidFill>
                          <a:effectLst/>
                          <a:latin typeface="Times New Roman" panose="02020603050405020304" pitchFamily="18" charset="0"/>
                          <a:ea typeface="Times New Roman" panose="02020603050405020304" pitchFamily="18" charset="0"/>
                        </a:rPr>
                        <a:t>Estimated cost (£)</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0"/>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Office rent and deposit (Birmingham)</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£12000 (lease)</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1"/>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Office set up </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£4000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2"/>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Technology set up</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£6000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3"/>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Staff salaries</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£36000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4"/>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Marketing and advertising </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£6000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5"/>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Legal, licensing and insurance</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£2500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6"/>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Utilities and internet</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£1500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7"/>
                  </a:ext>
                </a:extLst>
              </a:tr>
              <a:tr h="370840">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Contingency </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a:solidFill>
                            <a:srgbClr val="000000"/>
                          </a:solidFill>
                          <a:effectLst/>
                          <a:latin typeface="Times New Roman" panose="02020603050405020304" pitchFamily="18" charset="0"/>
                          <a:ea typeface="Times New Roman" panose="02020603050405020304" pitchFamily="18" charset="0"/>
                        </a:rPr>
                        <a:t>£2500</a:t>
                      </a:r>
                      <a:endParaRPr lang="en-IN" sz="110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8"/>
                  </a:ext>
                </a:extLst>
              </a:tr>
              <a:tr h="370840">
                <a:tc>
                  <a:txBody>
                    <a:bodyPr/>
                    <a:lstStyle/>
                    <a:p>
                      <a:pPr marL="0" marR="0" algn="ctr">
                        <a:lnSpc>
                          <a:spcPct val="150000"/>
                        </a:lnSpc>
                        <a:spcBef>
                          <a:spcPts val="0"/>
                        </a:spcBef>
                        <a:spcAft>
                          <a:spcPts val="0"/>
                        </a:spcAft>
                      </a:pPr>
                      <a:r>
                        <a:rPr lang="en-GB" sz="1200" b="1">
                          <a:solidFill>
                            <a:srgbClr val="000000"/>
                          </a:solidFill>
                          <a:effectLst/>
                          <a:latin typeface="Times New Roman" panose="02020603050405020304" pitchFamily="18" charset="0"/>
                          <a:ea typeface="Times New Roman" panose="02020603050405020304" pitchFamily="18" charset="0"/>
                        </a:rPr>
                        <a:t>Total</a:t>
                      </a:r>
                      <a:endParaRPr lang="en-IN" sz="1100">
                        <a:effectLst/>
                        <a:latin typeface="Calibri" panose="020F0502020204030204" pitchFamily="34" charset="0"/>
                        <a:ea typeface="Calibri" panose="020F0502020204030204" pitchFamily="34" charset="0"/>
                      </a:endParaRPr>
                    </a:p>
                  </a:txBody>
                  <a:tcPr marL="63500" marR="63500" marT="63500" marB="63500"/>
                </a:tc>
                <a:tc>
                  <a:txBody>
                    <a:bodyPr/>
                    <a:lstStyle/>
                    <a:p>
                      <a:pPr marL="0" marR="0" algn="ctr">
                        <a:lnSpc>
                          <a:spcPct val="150000"/>
                        </a:lnSpc>
                        <a:spcBef>
                          <a:spcPts val="0"/>
                        </a:spcBef>
                        <a:spcAft>
                          <a:spcPts val="0"/>
                        </a:spcAft>
                      </a:pPr>
                      <a:r>
                        <a:rPr lang="en-GB" sz="1200" dirty="0">
                          <a:solidFill>
                            <a:srgbClr val="000000"/>
                          </a:solidFill>
                          <a:effectLst/>
                          <a:latin typeface="Times New Roman" panose="02020603050405020304" pitchFamily="18" charset="0"/>
                          <a:ea typeface="Times New Roman" panose="02020603050405020304" pitchFamily="18" charset="0"/>
                        </a:rPr>
                        <a:t>£75,000</a:t>
                      </a:r>
                      <a:endParaRPr lang="en-IN" sz="1100" dirty="0">
                        <a:effectLst/>
                        <a:latin typeface="Calibri" panose="020F0502020204030204" pitchFamily="34" charset="0"/>
                        <a:ea typeface="Calibri" panose="020F0502020204030204" pitchFamily="34" charset="0"/>
                      </a:endParaRPr>
                    </a:p>
                  </a:txBody>
                  <a:tcPr marL="63500" marR="63500" marT="63500" marB="6350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453942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8246070" cy="1042857"/>
          </a:xfrm>
        </p:spPr>
        <p:txBody>
          <a:bodyPr/>
          <a:lstStyle/>
          <a:p>
            <a:r>
              <a:rPr lang="en-GB" b="1" dirty="0">
                <a:effectLst/>
              </a:rPr>
              <a:t>SWOT analysis</a:t>
            </a:r>
            <a:endParaRPr lang="en-IN" b="1" dirty="0"/>
          </a:p>
        </p:txBody>
      </p:sp>
      <p:sp>
        <p:nvSpPr>
          <p:cNvPr id="3" name="Content Placeholder 2"/>
          <p:cNvSpPr>
            <a:spLocks noGrp="1"/>
          </p:cNvSpPr>
          <p:nvPr>
            <p:ph idx="1"/>
          </p:nvPr>
        </p:nvSpPr>
        <p:spPr>
          <a:xfrm>
            <a:off x="143555" y="1350110"/>
            <a:ext cx="8856890" cy="3359508"/>
          </a:xfrm>
        </p:spPr>
        <p:txBody>
          <a:bodyPr>
            <a:noAutofit/>
          </a:bodyPr>
          <a:lstStyle/>
          <a:p>
            <a:pPr marL="0" indent="0" algn="just">
              <a:buNone/>
            </a:pPr>
            <a:r>
              <a:rPr lang="en-GB" sz="1600" b="1" dirty="0">
                <a:solidFill>
                  <a:schemeClr val="tx1"/>
                </a:solidFill>
              </a:rPr>
              <a:t>Strengths </a:t>
            </a:r>
            <a:endParaRPr lang="en-IN" sz="1600" dirty="0">
              <a:solidFill>
                <a:schemeClr val="tx1"/>
              </a:solidFill>
            </a:endParaRPr>
          </a:p>
          <a:p>
            <a:pPr lvl="0" algn="just"/>
            <a:r>
              <a:rPr lang="en-GB" sz="1600" dirty="0">
                <a:solidFill>
                  <a:schemeClr val="tx1"/>
                </a:solidFill>
              </a:rPr>
              <a:t>Modern and client-based approach to real estate.</a:t>
            </a:r>
            <a:endParaRPr lang="en-IN" sz="1600" dirty="0">
              <a:solidFill>
                <a:schemeClr val="tx1"/>
              </a:solidFill>
            </a:endParaRPr>
          </a:p>
          <a:p>
            <a:pPr lvl="0" algn="just"/>
            <a:r>
              <a:rPr lang="en-GB" sz="1600" dirty="0">
                <a:solidFill>
                  <a:schemeClr val="tx1"/>
                </a:solidFill>
              </a:rPr>
              <a:t>Professional and trained team</a:t>
            </a:r>
            <a:endParaRPr lang="en-IN" sz="1600" dirty="0">
              <a:solidFill>
                <a:schemeClr val="tx1"/>
              </a:solidFill>
            </a:endParaRPr>
          </a:p>
          <a:p>
            <a:pPr marL="0" indent="0" algn="just">
              <a:buNone/>
            </a:pPr>
            <a:r>
              <a:rPr lang="en-GB" sz="1600" b="1" dirty="0">
                <a:solidFill>
                  <a:schemeClr val="tx1"/>
                </a:solidFill>
              </a:rPr>
              <a:t>Weaknesses</a:t>
            </a:r>
            <a:endParaRPr lang="en-IN" sz="1600" dirty="0">
              <a:solidFill>
                <a:schemeClr val="tx1"/>
              </a:solidFill>
            </a:endParaRPr>
          </a:p>
          <a:p>
            <a:pPr lvl="0" algn="just"/>
            <a:r>
              <a:rPr lang="en-GB" sz="1600" dirty="0">
                <a:solidFill>
                  <a:schemeClr val="tx1"/>
                </a:solidFill>
              </a:rPr>
              <a:t>New in the market with limited brand recognition.</a:t>
            </a:r>
            <a:endParaRPr lang="en-IN" sz="1600" dirty="0">
              <a:solidFill>
                <a:schemeClr val="tx1"/>
              </a:solidFill>
            </a:endParaRPr>
          </a:p>
          <a:p>
            <a:pPr lvl="0" algn="just"/>
            <a:r>
              <a:rPr lang="en-GB" sz="1600" dirty="0">
                <a:solidFill>
                  <a:schemeClr val="tx1"/>
                </a:solidFill>
              </a:rPr>
              <a:t>Over-reliance on commission-based revenue.</a:t>
            </a:r>
            <a:endParaRPr lang="en-IN" sz="1600" dirty="0">
              <a:solidFill>
                <a:schemeClr val="tx1"/>
              </a:solidFill>
            </a:endParaRPr>
          </a:p>
          <a:p>
            <a:pPr marL="0" indent="0" algn="just">
              <a:buNone/>
            </a:pPr>
            <a:r>
              <a:rPr lang="en-GB" sz="1600" b="1" dirty="0">
                <a:solidFill>
                  <a:schemeClr val="tx1"/>
                </a:solidFill>
              </a:rPr>
              <a:t>Opportunities</a:t>
            </a:r>
            <a:endParaRPr lang="en-IN" sz="1600" dirty="0">
              <a:solidFill>
                <a:schemeClr val="tx1"/>
              </a:solidFill>
            </a:endParaRPr>
          </a:p>
          <a:p>
            <a:pPr lvl="0" algn="just"/>
            <a:r>
              <a:rPr lang="en-GB" sz="1600" dirty="0">
                <a:solidFill>
                  <a:schemeClr val="tx1"/>
                </a:solidFill>
              </a:rPr>
              <a:t>Expansion of the UK property market (Spherical Insights, 2025).</a:t>
            </a:r>
            <a:endParaRPr lang="en-IN" sz="1600" dirty="0">
              <a:solidFill>
                <a:schemeClr val="tx1"/>
              </a:solidFill>
            </a:endParaRPr>
          </a:p>
          <a:p>
            <a:pPr lvl="0" algn="just"/>
            <a:r>
              <a:rPr lang="en-GB" sz="1600" dirty="0">
                <a:solidFill>
                  <a:schemeClr val="tx1"/>
                </a:solidFill>
              </a:rPr>
              <a:t>Rising interest in real estate investment among young professionals.</a:t>
            </a:r>
            <a:endParaRPr lang="en-IN" sz="1600" dirty="0">
              <a:solidFill>
                <a:schemeClr val="tx1"/>
              </a:solidFill>
            </a:endParaRPr>
          </a:p>
          <a:p>
            <a:pPr marL="0" indent="0" algn="just">
              <a:buNone/>
            </a:pPr>
            <a:r>
              <a:rPr lang="en-GB" sz="1600" b="1" dirty="0">
                <a:solidFill>
                  <a:schemeClr val="tx1"/>
                </a:solidFill>
              </a:rPr>
              <a:t>Threats</a:t>
            </a:r>
            <a:endParaRPr lang="en-IN" sz="1600" dirty="0">
              <a:solidFill>
                <a:schemeClr val="tx1"/>
              </a:solidFill>
            </a:endParaRPr>
          </a:p>
          <a:p>
            <a:pPr lvl="0" algn="just"/>
            <a:r>
              <a:rPr lang="en-GB" sz="1600" dirty="0">
                <a:solidFill>
                  <a:schemeClr val="tx1"/>
                </a:solidFill>
              </a:rPr>
              <a:t>High economic downturn in the UK market.</a:t>
            </a:r>
            <a:endParaRPr lang="en-IN" sz="1600" dirty="0">
              <a:solidFill>
                <a:schemeClr val="tx1"/>
              </a:solidFill>
            </a:endParaRPr>
          </a:p>
          <a:p>
            <a:pPr lvl="0" algn="just"/>
            <a:r>
              <a:rPr lang="en-GB" sz="1600" dirty="0">
                <a:solidFill>
                  <a:schemeClr val="tx1"/>
                </a:solidFill>
              </a:rPr>
              <a:t>High competition from large, established real estate agents.</a:t>
            </a:r>
            <a:endParaRPr lang="en-IN" sz="1600" dirty="0">
              <a:solidFill>
                <a:schemeClr val="tx1"/>
              </a:solidFill>
            </a:endParaRPr>
          </a:p>
          <a:p>
            <a:pPr algn="just"/>
            <a:endParaRPr lang="en-IN" sz="1600" dirty="0">
              <a:solidFill>
                <a:schemeClr val="tx1"/>
              </a:solidFill>
            </a:endParaRPr>
          </a:p>
        </p:txBody>
      </p:sp>
    </p:spTree>
    <p:extLst>
      <p:ext uri="{BB962C8B-B14F-4D97-AF65-F5344CB8AC3E}">
        <p14:creationId xmlns:p14="http://schemas.microsoft.com/office/powerpoint/2010/main" val="4142998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8475" y="128470"/>
            <a:ext cx="5183735" cy="1042857"/>
          </a:xfrm>
        </p:spPr>
        <p:txBody>
          <a:bodyPr>
            <a:normAutofit fontScale="90000"/>
          </a:bodyPr>
          <a:lstStyle/>
          <a:p>
            <a:r>
              <a:rPr lang="en-GB" b="1" dirty="0">
                <a:effectLst/>
              </a:rPr>
              <a:t>12-month marketing strategy and branding</a:t>
            </a:r>
            <a:br>
              <a:rPr lang="en-IN" b="1" dirty="0">
                <a:effectLst/>
              </a:rPr>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16459502"/>
              </p:ext>
            </p:extLst>
          </p:nvPr>
        </p:nvGraphicFramePr>
        <p:xfrm>
          <a:off x="448965" y="891995"/>
          <a:ext cx="8245476" cy="4123041"/>
        </p:xfrm>
        <a:graphic>
          <a:graphicData uri="http://schemas.openxmlformats.org/drawingml/2006/table">
            <a:tbl>
              <a:tblPr firstRow="1" bandRow="1">
                <a:tableStyleId>{5C22544A-7EE6-4342-B048-85BDC9FD1C3A}</a:tableStyleId>
              </a:tblPr>
              <a:tblGrid>
                <a:gridCol w="1221342">
                  <a:extLst>
                    <a:ext uri="{9D8B030D-6E8A-4147-A177-3AD203B41FA5}">
                      <a16:colId xmlns:a16="http://schemas.microsoft.com/office/drawing/2014/main" val="20000"/>
                    </a:ext>
                  </a:extLst>
                </a:gridCol>
                <a:gridCol w="3054100">
                  <a:extLst>
                    <a:ext uri="{9D8B030D-6E8A-4147-A177-3AD203B41FA5}">
                      <a16:colId xmlns:a16="http://schemas.microsoft.com/office/drawing/2014/main" val="20001"/>
                    </a:ext>
                  </a:extLst>
                </a:gridCol>
                <a:gridCol w="1908665">
                  <a:extLst>
                    <a:ext uri="{9D8B030D-6E8A-4147-A177-3AD203B41FA5}">
                      <a16:colId xmlns:a16="http://schemas.microsoft.com/office/drawing/2014/main" val="20002"/>
                    </a:ext>
                  </a:extLst>
                </a:gridCol>
                <a:gridCol w="2061369">
                  <a:extLst>
                    <a:ext uri="{9D8B030D-6E8A-4147-A177-3AD203B41FA5}">
                      <a16:colId xmlns:a16="http://schemas.microsoft.com/office/drawing/2014/main" val="20003"/>
                    </a:ext>
                  </a:extLst>
                </a:gridCol>
              </a:tblGrid>
              <a:tr h="317157">
                <a:tc>
                  <a:txBody>
                    <a:bodyPr/>
                    <a:lstStyle/>
                    <a:p>
                      <a:pPr marL="0" marR="0" algn="ctr">
                        <a:lnSpc>
                          <a:spcPct val="100000"/>
                        </a:lnSpc>
                        <a:spcBef>
                          <a:spcPts val="0"/>
                        </a:spcBef>
                        <a:spcAft>
                          <a:spcPts val="0"/>
                        </a:spcAft>
                      </a:pPr>
                      <a:r>
                        <a:rPr lang="en-GB" sz="800" dirty="0"/>
                        <a:t>Month </a:t>
                      </a:r>
                      <a:endParaRPr lang="en-IN" sz="800" dirty="0"/>
                    </a:p>
                  </a:txBody>
                  <a:tcPr marL="63500" marR="63500" marT="63500" marB="63500"/>
                </a:tc>
                <a:tc>
                  <a:txBody>
                    <a:bodyPr/>
                    <a:lstStyle/>
                    <a:p>
                      <a:pPr marL="0" marR="0" algn="ctr">
                        <a:lnSpc>
                          <a:spcPct val="100000"/>
                        </a:lnSpc>
                        <a:spcBef>
                          <a:spcPts val="0"/>
                        </a:spcBef>
                        <a:spcAft>
                          <a:spcPts val="0"/>
                        </a:spcAft>
                      </a:pPr>
                      <a:r>
                        <a:rPr lang="en-GB" sz="800"/>
                        <a:t>Marketing Activity </a:t>
                      </a:r>
                      <a:endParaRPr lang="en-IN" sz="800"/>
                    </a:p>
                  </a:txBody>
                  <a:tcPr marL="63500" marR="63500" marT="63500" marB="63500"/>
                </a:tc>
                <a:tc>
                  <a:txBody>
                    <a:bodyPr/>
                    <a:lstStyle/>
                    <a:p>
                      <a:pPr marL="0" marR="0" algn="ctr">
                        <a:lnSpc>
                          <a:spcPct val="100000"/>
                        </a:lnSpc>
                        <a:spcBef>
                          <a:spcPts val="0"/>
                        </a:spcBef>
                        <a:spcAft>
                          <a:spcPts val="0"/>
                        </a:spcAft>
                      </a:pPr>
                      <a:r>
                        <a:rPr lang="en-GB" sz="800" dirty="0"/>
                        <a:t>Platform/Medium </a:t>
                      </a:r>
                      <a:endParaRPr lang="en-IN" sz="800" dirty="0"/>
                    </a:p>
                  </a:txBody>
                  <a:tcPr marL="63500" marR="63500" marT="63500" marB="63500"/>
                </a:tc>
                <a:tc>
                  <a:txBody>
                    <a:bodyPr/>
                    <a:lstStyle/>
                    <a:p>
                      <a:pPr marL="0" marR="0" algn="ctr">
                        <a:lnSpc>
                          <a:spcPct val="100000"/>
                        </a:lnSpc>
                        <a:spcBef>
                          <a:spcPts val="0"/>
                        </a:spcBef>
                        <a:spcAft>
                          <a:spcPts val="0"/>
                        </a:spcAft>
                      </a:pPr>
                      <a:r>
                        <a:rPr lang="en-GB" sz="800"/>
                        <a:t>Goal</a:t>
                      </a:r>
                      <a:endParaRPr lang="en-IN" sz="800"/>
                    </a:p>
                  </a:txBody>
                  <a:tcPr marL="63500" marR="63500" marT="63500" marB="63500"/>
                </a:tc>
                <a:extLst>
                  <a:ext uri="{0D108BD9-81ED-4DB2-BD59-A6C34878D82A}">
                    <a16:rowId xmlns:a16="http://schemas.microsoft.com/office/drawing/2014/main" val="10000"/>
                  </a:ext>
                </a:extLst>
              </a:tr>
              <a:tr h="317157">
                <a:tc>
                  <a:txBody>
                    <a:bodyPr/>
                    <a:lstStyle/>
                    <a:p>
                      <a:pPr marL="0" marR="0" algn="ctr">
                        <a:lnSpc>
                          <a:spcPct val="100000"/>
                        </a:lnSpc>
                        <a:spcBef>
                          <a:spcPts val="0"/>
                        </a:spcBef>
                        <a:spcAft>
                          <a:spcPts val="0"/>
                        </a:spcAft>
                      </a:pPr>
                      <a:r>
                        <a:rPr lang="en-GB" sz="800" dirty="0"/>
                        <a:t>Month 1</a:t>
                      </a:r>
                      <a:endParaRPr lang="en-IN" sz="800" dirty="0"/>
                    </a:p>
                  </a:txBody>
                  <a:tcPr marL="63500" marR="63500" marT="63500" marB="63500"/>
                </a:tc>
                <a:tc>
                  <a:txBody>
                    <a:bodyPr/>
                    <a:lstStyle/>
                    <a:p>
                      <a:pPr marL="0" marR="0" algn="just">
                        <a:lnSpc>
                          <a:spcPct val="100000"/>
                        </a:lnSpc>
                        <a:spcBef>
                          <a:spcPts val="0"/>
                        </a:spcBef>
                        <a:spcAft>
                          <a:spcPts val="0"/>
                        </a:spcAft>
                      </a:pPr>
                      <a:r>
                        <a:rPr lang="en-GB" sz="800" dirty="0"/>
                        <a:t>Grand opening event</a:t>
                      </a:r>
                      <a:endParaRPr lang="en-IN" sz="800" dirty="0"/>
                    </a:p>
                  </a:txBody>
                  <a:tcPr marL="63500" marR="63500" marT="63500" marB="63500"/>
                </a:tc>
                <a:tc>
                  <a:txBody>
                    <a:bodyPr/>
                    <a:lstStyle/>
                    <a:p>
                      <a:pPr marL="0" marR="0" algn="just">
                        <a:lnSpc>
                          <a:spcPct val="100000"/>
                        </a:lnSpc>
                        <a:spcBef>
                          <a:spcPts val="0"/>
                        </a:spcBef>
                        <a:spcAft>
                          <a:spcPts val="0"/>
                        </a:spcAft>
                      </a:pPr>
                      <a:r>
                        <a:rPr lang="en-GB" sz="800"/>
                        <a:t>Local area and Facebook</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Developing local customers’ awareness</a:t>
                      </a:r>
                      <a:endParaRPr lang="en-IN" sz="800" dirty="0"/>
                    </a:p>
                  </a:txBody>
                  <a:tcPr marL="63500" marR="63500" marT="63500" marB="63500"/>
                </a:tc>
                <a:extLst>
                  <a:ext uri="{0D108BD9-81ED-4DB2-BD59-A6C34878D82A}">
                    <a16:rowId xmlns:a16="http://schemas.microsoft.com/office/drawing/2014/main" val="10001"/>
                  </a:ext>
                </a:extLst>
              </a:tr>
              <a:tr h="317157">
                <a:tc>
                  <a:txBody>
                    <a:bodyPr/>
                    <a:lstStyle/>
                    <a:p>
                      <a:pPr marL="0" marR="0" algn="ctr">
                        <a:lnSpc>
                          <a:spcPct val="100000"/>
                        </a:lnSpc>
                        <a:spcBef>
                          <a:spcPts val="0"/>
                        </a:spcBef>
                        <a:spcAft>
                          <a:spcPts val="0"/>
                        </a:spcAft>
                      </a:pPr>
                      <a:r>
                        <a:rPr lang="en-GB" sz="800"/>
                        <a:t>Month 2</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Stakeholders’ collaboration </a:t>
                      </a:r>
                      <a:endParaRPr lang="en-IN" sz="800" dirty="0"/>
                    </a:p>
                  </a:txBody>
                  <a:tcPr marL="63500" marR="63500" marT="63500" marB="63500"/>
                </a:tc>
                <a:tc>
                  <a:txBody>
                    <a:bodyPr/>
                    <a:lstStyle/>
                    <a:p>
                      <a:pPr marL="0" marR="0" algn="just">
                        <a:lnSpc>
                          <a:spcPct val="100000"/>
                        </a:lnSpc>
                        <a:spcBef>
                          <a:spcPts val="0"/>
                        </a:spcBef>
                        <a:spcAft>
                          <a:spcPts val="0"/>
                        </a:spcAft>
                      </a:pPr>
                      <a:r>
                        <a:rPr lang="en-GB" sz="800"/>
                        <a:t>Instagram</a:t>
                      </a:r>
                      <a:endParaRPr lang="en-IN" sz="800"/>
                    </a:p>
                  </a:txBody>
                  <a:tcPr marL="63500" marR="63500" marT="63500" marB="63500"/>
                </a:tc>
                <a:tc>
                  <a:txBody>
                    <a:bodyPr/>
                    <a:lstStyle/>
                    <a:p>
                      <a:pPr marL="0" marR="0" algn="just">
                        <a:lnSpc>
                          <a:spcPct val="100000"/>
                        </a:lnSpc>
                        <a:spcBef>
                          <a:spcPts val="0"/>
                        </a:spcBef>
                        <a:spcAft>
                          <a:spcPts val="0"/>
                        </a:spcAft>
                      </a:pPr>
                      <a:r>
                        <a:rPr lang="en-GB" sz="800"/>
                        <a:t>Reaching a wider audience</a:t>
                      </a:r>
                      <a:endParaRPr lang="en-IN" sz="800"/>
                    </a:p>
                  </a:txBody>
                  <a:tcPr marL="63500" marR="63500" marT="63500" marB="63500"/>
                </a:tc>
                <a:extLst>
                  <a:ext uri="{0D108BD9-81ED-4DB2-BD59-A6C34878D82A}">
                    <a16:rowId xmlns:a16="http://schemas.microsoft.com/office/drawing/2014/main" val="10002"/>
                  </a:ext>
                </a:extLst>
              </a:tr>
              <a:tr h="317157">
                <a:tc>
                  <a:txBody>
                    <a:bodyPr/>
                    <a:lstStyle/>
                    <a:p>
                      <a:pPr marL="0" marR="0" algn="ctr">
                        <a:lnSpc>
                          <a:spcPct val="100000"/>
                        </a:lnSpc>
                        <a:spcBef>
                          <a:spcPts val="0"/>
                        </a:spcBef>
                        <a:spcAft>
                          <a:spcPts val="0"/>
                        </a:spcAft>
                      </a:pPr>
                      <a:r>
                        <a:rPr lang="en-GB" sz="800"/>
                        <a:t>Month 3</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Launching the offer plan</a:t>
                      </a:r>
                      <a:endParaRPr lang="en-IN" sz="800" dirty="0"/>
                    </a:p>
                  </a:txBody>
                  <a:tcPr marL="63500" marR="63500" marT="63500" marB="63500"/>
                </a:tc>
                <a:tc>
                  <a:txBody>
                    <a:bodyPr/>
                    <a:lstStyle/>
                    <a:p>
                      <a:pPr marL="0" marR="0" algn="just">
                        <a:lnSpc>
                          <a:spcPct val="100000"/>
                        </a:lnSpc>
                        <a:spcBef>
                          <a:spcPts val="0"/>
                        </a:spcBef>
                        <a:spcAft>
                          <a:spcPts val="0"/>
                        </a:spcAft>
                      </a:pPr>
                      <a:r>
                        <a:rPr lang="en-GB" sz="800" dirty="0"/>
                        <a:t>Facebook and </a:t>
                      </a:r>
                      <a:r>
                        <a:rPr lang="en-GB" sz="800" dirty="0" err="1"/>
                        <a:t>Instagram</a:t>
                      </a:r>
                      <a:endParaRPr lang="en-IN" sz="800" dirty="0"/>
                    </a:p>
                  </a:txBody>
                  <a:tcPr marL="63500" marR="63500" marT="63500" marB="63500"/>
                </a:tc>
                <a:tc>
                  <a:txBody>
                    <a:bodyPr/>
                    <a:lstStyle/>
                    <a:p>
                      <a:pPr marL="0" marR="0" algn="just">
                        <a:lnSpc>
                          <a:spcPct val="100000"/>
                        </a:lnSpc>
                        <a:spcBef>
                          <a:spcPts val="0"/>
                        </a:spcBef>
                        <a:spcAft>
                          <a:spcPts val="0"/>
                        </a:spcAft>
                      </a:pPr>
                      <a:r>
                        <a:rPr lang="en-GB" sz="800"/>
                        <a:t>Customer retention</a:t>
                      </a:r>
                      <a:endParaRPr lang="en-IN" sz="800"/>
                    </a:p>
                  </a:txBody>
                  <a:tcPr marL="63500" marR="63500" marT="63500" marB="63500"/>
                </a:tc>
                <a:extLst>
                  <a:ext uri="{0D108BD9-81ED-4DB2-BD59-A6C34878D82A}">
                    <a16:rowId xmlns:a16="http://schemas.microsoft.com/office/drawing/2014/main" val="10003"/>
                  </a:ext>
                </a:extLst>
              </a:tr>
              <a:tr h="317157">
                <a:tc>
                  <a:txBody>
                    <a:bodyPr/>
                    <a:lstStyle/>
                    <a:p>
                      <a:pPr marL="0" marR="0" algn="ctr">
                        <a:lnSpc>
                          <a:spcPct val="100000"/>
                        </a:lnSpc>
                        <a:spcBef>
                          <a:spcPts val="0"/>
                        </a:spcBef>
                        <a:spcAft>
                          <a:spcPts val="0"/>
                        </a:spcAft>
                      </a:pPr>
                      <a:r>
                        <a:rPr lang="en-GB" sz="800"/>
                        <a:t>Month 4</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Publishing business benefits </a:t>
                      </a:r>
                      <a:endParaRPr lang="en-IN" sz="800" dirty="0"/>
                    </a:p>
                  </a:txBody>
                  <a:tcPr marL="63500" marR="63500" marT="63500" marB="63500"/>
                </a:tc>
                <a:tc>
                  <a:txBody>
                    <a:bodyPr/>
                    <a:lstStyle/>
                    <a:p>
                      <a:pPr marL="0" marR="0" algn="just">
                        <a:lnSpc>
                          <a:spcPct val="100000"/>
                        </a:lnSpc>
                        <a:spcBef>
                          <a:spcPts val="0"/>
                        </a:spcBef>
                        <a:spcAft>
                          <a:spcPts val="0"/>
                        </a:spcAft>
                      </a:pPr>
                      <a:r>
                        <a:rPr lang="en-GB" sz="800" dirty="0" err="1"/>
                        <a:t>Instagram</a:t>
                      </a:r>
                      <a:r>
                        <a:rPr lang="en-GB" sz="800" dirty="0"/>
                        <a:t>, YouTube Shorts</a:t>
                      </a:r>
                      <a:endParaRPr lang="en-IN" sz="800" dirty="0"/>
                    </a:p>
                  </a:txBody>
                  <a:tcPr marL="63500" marR="63500" marT="63500" marB="63500"/>
                </a:tc>
                <a:tc>
                  <a:txBody>
                    <a:bodyPr/>
                    <a:lstStyle/>
                    <a:p>
                      <a:pPr marL="0" marR="0" algn="just">
                        <a:lnSpc>
                          <a:spcPct val="100000"/>
                        </a:lnSpc>
                        <a:spcBef>
                          <a:spcPts val="0"/>
                        </a:spcBef>
                        <a:spcAft>
                          <a:spcPts val="0"/>
                        </a:spcAft>
                      </a:pPr>
                      <a:r>
                        <a:rPr lang="en-GB" sz="800"/>
                        <a:t>Increase engagement</a:t>
                      </a:r>
                      <a:endParaRPr lang="en-IN" sz="800"/>
                    </a:p>
                  </a:txBody>
                  <a:tcPr marL="63500" marR="63500" marT="63500" marB="63500"/>
                </a:tc>
                <a:extLst>
                  <a:ext uri="{0D108BD9-81ED-4DB2-BD59-A6C34878D82A}">
                    <a16:rowId xmlns:a16="http://schemas.microsoft.com/office/drawing/2014/main" val="10004"/>
                  </a:ext>
                </a:extLst>
              </a:tr>
              <a:tr h="317157">
                <a:tc>
                  <a:txBody>
                    <a:bodyPr/>
                    <a:lstStyle/>
                    <a:p>
                      <a:pPr marL="0" marR="0" algn="ctr">
                        <a:lnSpc>
                          <a:spcPct val="100000"/>
                        </a:lnSpc>
                        <a:spcBef>
                          <a:spcPts val="0"/>
                        </a:spcBef>
                        <a:spcAft>
                          <a:spcPts val="0"/>
                        </a:spcAft>
                      </a:pPr>
                      <a:r>
                        <a:rPr lang="en-GB" sz="800"/>
                        <a:t>Month 5</a:t>
                      </a:r>
                      <a:endParaRPr lang="en-IN" sz="800"/>
                    </a:p>
                  </a:txBody>
                  <a:tcPr marL="63500" marR="63500" marT="63500" marB="63500"/>
                </a:tc>
                <a:tc>
                  <a:txBody>
                    <a:bodyPr/>
                    <a:lstStyle/>
                    <a:p>
                      <a:pPr marL="0" marR="0" algn="just">
                        <a:lnSpc>
                          <a:spcPct val="100000"/>
                        </a:lnSpc>
                        <a:spcBef>
                          <a:spcPts val="0"/>
                        </a:spcBef>
                        <a:spcAft>
                          <a:spcPts val="0"/>
                        </a:spcAft>
                      </a:pPr>
                      <a:r>
                        <a:rPr lang="en-GB" sz="800"/>
                        <a:t>Seasonal offer</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Website and email</a:t>
                      </a:r>
                      <a:endParaRPr lang="en-IN" sz="800" dirty="0"/>
                    </a:p>
                  </a:txBody>
                  <a:tcPr marL="63500" marR="63500" marT="63500" marB="63500"/>
                </a:tc>
                <a:tc>
                  <a:txBody>
                    <a:bodyPr/>
                    <a:lstStyle/>
                    <a:p>
                      <a:pPr marL="0" marR="0" algn="just">
                        <a:lnSpc>
                          <a:spcPct val="100000"/>
                        </a:lnSpc>
                        <a:spcBef>
                          <a:spcPts val="0"/>
                        </a:spcBef>
                        <a:spcAft>
                          <a:spcPts val="0"/>
                        </a:spcAft>
                      </a:pPr>
                      <a:r>
                        <a:rPr lang="en-GB" sz="800"/>
                        <a:t>Drawing attentions </a:t>
                      </a:r>
                      <a:endParaRPr lang="en-IN" sz="800"/>
                    </a:p>
                  </a:txBody>
                  <a:tcPr marL="63500" marR="63500" marT="63500" marB="63500"/>
                </a:tc>
                <a:extLst>
                  <a:ext uri="{0D108BD9-81ED-4DB2-BD59-A6C34878D82A}">
                    <a16:rowId xmlns:a16="http://schemas.microsoft.com/office/drawing/2014/main" val="10005"/>
                  </a:ext>
                </a:extLst>
              </a:tr>
              <a:tr h="317157">
                <a:tc>
                  <a:txBody>
                    <a:bodyPr/>
                    <a:lstStyle/>
                    <a:p>
                      <a:pPr marL="0" marR="0" algn="ctr">
                        <a:lnSpc>
                          <a:spcPct val="100000"/>
                        </a:lnSpc>
                        <a:spcBef>
                          <a:spcPts val="0"/>
                        </a:spcBef>
                        <a:spcAft>
                          <a:spcPts val="0"/>
                        </a:spcAft>
                      </a:pPr>
                      <a:r>
                        <a:rPr lang="en-GB" sz="800"/>
                        <a:t>Month 6</a:t>
                      </a:r>
                      <a:endParaRPr lang="en-IN" sz="800"/>
                    </a:p>
                  </a:txBody>
                  <a:tcPr marL="63500" marR="63500" marT="63500" marB="63500"/>
                </a:tc>
                <a:tc>
                  <a:txBody>
                    <a:bodyPr/>
                    <a:lstStyle/>
                    <a:p>
                      <a:pPr marL="0" marR="0" algn="just">
                        <a:lnSpc>
                          <a:spcPct val="100000"/>
                        </a:lnSpc>
                        <a:spcBef>
                          <a:spcPts val="0"/>
                        </a:spcBef>
                        <a:spcAft>
                          <a:spcPts val="0"/>
                        </a:spcAft>
                      </a:pPr>
                      <a:r>
                        <a:rPr lang="en-GB" sz="800"/>
                        <a:t>Launching website </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Website</a:t>
                      </a:r>
                      <a:endParaRPr lang="en-IN" sz="800" dirty="0"/>
                    </a:p>
                  </a:txBody>
                  <a:tcPr marL="63500" marR="63500" marT="63500" marB="63500"/>
                </a:tc>
                <a:tc>
                  <a:txBody>
                    <a:bodyPr/>
                    <a:lstStyle/>
                    <a:p>
                      <a:pPr marL="0" marR="0" algn="just">
                        <a:lnSpc>
                          <a:spcPct val="100000"/>
                        </a:lnSpc>
                        <a:spcBef>
                          <a:spcPts val="0"/>
                        </a:spcBef>
                        <a:spcAft>
                          <a:spcPts val="0"/>
                        </a:spcAft>
                      </a:pPr>
                      <a:r>
                        <a:rPr lang="en-GB" sz="800"/>
                        <a:t>Expanding revenue streams</a:t>
                      </a:r>
                      <a:endParaRPr lang="en-IN" sz="800"/>
                    </a:p>
                  </a:txBody>
                  <a:tcPr marL="63500" marR="63500" marT="63500" marB="63500"/>
                </a:tc>
                <a:extLst>
                  <a:ext uri="{0D108BD9-81ED-4DB2-BD59-A6C34878D82A}">
                    <a16:rowId xmlns:a16="http://schemas.microsoft.com/office/drawing/2014/main" val="10006"/>
                  </a:ext>
                </a:extLst>
              </a:tr>
              <a:tr h="317157">
                <a:tc>
                  <a:txBody>
                    <a:bodyPr/>
                    <a:lstStyle/>
                    <a:p>
                      <a:pPr marL="0" marR="0" algn="ctr">
                        <a:lnSpc>
                          <a:spcPct val="100000"/>
                        </a:lnSpc>
                        <a:spcBef>
                          <a:spcPts val="0"/>
                        </a:spcBef>
                        <a:spcAft>
                          <a:spcPts val="0"/>
                        </a:spcAft>
                      </a:pPr>
                      <a:r>
                        <a:rPr lang="en-GB" sz="800"/>
                        <a:t>Month 7</a:t>
                      </a:r>
                      <a:endParaRPr lang="en-IN" sz="800"/>
                    </a:p>
                  </a:txBody>
                  <a:tcPr marL="63500" marR="63500" marT="63500" marB="63500"/>
                </a:tc>
                <a:tc>
                  <a:txBody>
                    <a:bodyPr/>
                    <a:lstStyle/>
                    <a:p>
                      <a:pPr marL="0" marR="0" algn="just">
                        <a:lnSpc>
                          <a:spcPct val="100000"/>
                        </a:lnSpc>
                        <a:spcBef>
                          <a:spcPts val="0"/>
                        </a:spcBef>
                        <a:spcAft>
                          <a:spcPts val="0"/>
                        </a:spcAft>
                      </a:pPr>
                      <a:r>
                        <a:rPr lang="en-GB" sz="800"/>
                        <a:t>Facebook ad campaign targeting local  investors </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Facebook and </a:t>
                      </a:r>
                      <a:r>
                        <a:rPr lang="en-GB" sz="800" dirty="0" err="1"/>
                        <a:t>Instagram</a:t>
                      </a:r>
                      <a:r>
                        <a:rPr lang="en-GB" sz="800" dirty="0"/>
                        <a:t> Ads</a:t>
                      </a:r>
                      <a:endParaRPr lang="en-IN" sz="800" dirty="0"/>
                    </a:p>
                  </a:txBody>
                  <a:tcPr marL="63500" marR="63500" marT="63500" marB="63500"/>
                </a:tc>
                <a:tc>
                  <a:txBody>
                    <a:bodyPr/>
                    <a:lstStyle/>
                    <a:p>
                      <a:pPr marL="0" marR="0" algn="just">
                        <a:lnSpc>
                          <a:spcPct val="100000"/>
                        </a:lnSpc>
                        <a:spcBef>
                          <a:spcPts val="0"/>
                        </a:spcBef>
                        <a:spcAft>
                          <a:spcPts val="0"/>
                        </a:spcAft>
                      </a:pPr>
                      <a:r>
                        <a:rPr lang="en-GB" sz="800" dirty="0"/>
                        <a:t>Targeted lead generation</a:t>
                      </a:r>
                      <a:endParaRPr lang="en-IN" sz="800" dirty="0"/>
                    </a:p>
                  </a:txBody>
                  <a:tcPr marL="63500" marR="63500" marT="63500" marB="63500"/>
                </a:tc>
                <a:extLst>
                  <a:ext uri="{0D108BD9-81ED-4DB2-BD59-A6C34878D82A}">
                    <a16:rowId xmlns:a16="http://schemas.microsoft.com/office/drawing/2014/main" val="10007"/>
                  </a:ext>
                </a:extLst>
              </a:tr>
              <a:tr h="317157">
                <a:tc>
                  <a:txBody>
                    <a:bodyPr/>
                    <a:lstStyle/>
                    <a:p>
                      <a:pPr marL="0" marR="0" algn="ctr">
                        <a:lnSpc>
                          <a:spcPct val="100000"/>
                        </a:lnSpc>
                        <a:spcBef>
                          <a:spcPts val="0"/>
                        </a:spcBef>
                        <a:spcAft>
                          <a:spcPts val="0"/>
                        </a:spcAft>
                      </a:pPr>
                      <a:r>
                        <a:rPr lang="en-GB" sz="800"/>
                        <a:t>Month 8</a:t>
                      </a:r>
                      <a:endParaRPr lang="en-IN" sz="800"/>
                    </a:p>
                  </a:txBody>
                  <a:tcPr marL="63500" marR="63500" marT="63500" marB="63500"/>
                </a:tc>
                <a:tc>
                  <a:txBody>
                    <a:bodyPr/>
                    <a:lstStyle/>
                    <a:p>
                      <a:pPr marL="0" marR="0" algn="just">
                        <a:lnSpc>
                          <a:spcPct val="100000"/>
                        </a:lnSpc>
                        <a:spcBef>
                          <a:spcPts val="0"/>
                        </a:spcBef>
                        <a:spcAft>
                          <a:spcPts val="0"/>
                        </a:spcAft>
                      </a:pPr>
                      <a:r>
                        <a:rPr lang="en-GB" sz="800"/>
                        <a:t>Google My Business reviews campaign</a:t>
                      </a:r>
                      <a:endParaRPr lang="en-IN" sz="800"/>
                    </a:p>
                  </a:txBody>
                  <a:tcPr marL="63500" marR="63500" marT="63500" marB="63500"/>
                </a:tc>
                <a:tc>
                  <a:txBody>
                    <a:bodyPr/>
                    <a:lstStyle/>
                    <a:p>
                      <a:pPr marL="0" marR="0" algn="just">
                        <a:lnSpc>
                          <a:spcPct val="100000"/>
                        </a:lnSpc>
                        <a:spcBef>
                          <a:spcPts val="0"/>
                        </a:spcBef>
                        <a:spcAft>
                          <a:spcPts val="0"/>
                        </a:spcAft>
                      </a:pPr>
                      <a:r>
                        <a:rPr lang="en-GB" sz="800"/>
                        <a:t>Google Maps</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Building online credibility</a:t>
                      </a:r>
                      <a:endParaRPr lang="en-IN" sz="800" dirty="0"/>
                    </a:p>
                  </a:txBody>
                  <a:tcPr marL="63500" marR="63500" marT="63500" marB="63500"/>
                </a:tc>
                <a:extLst>
                  <a:ext uri="{0D108BD9-81ED-4DB2-BD59-A6C34878D82A}">
                    <a16:rowId xmlns:a16="http://schemas.microsoft.com/office/drawing/2014/main" val="10008"/>
                  </a:ext>
                </a:extLst>
              </a:tr>
              <a:tr h="317157">
                <a:tc>
                  <a:txBody>
                    <a:bodyPr/>
                    <a:lstStyle/>
                    <a:p>
                      <a:pPr marL="0" marR="0" algn="ctr">
                        <a:lnSpc>
                          <a:spcPct val="100000"/>
                        </a:lnSpc>
                        <a:spcBef>
                          <a:spcPts val="0"/>
                        </a:spcBef>
                        <a:spcAft>
                          <a:spcPts val="0"/>
                        </a:spcAft>
                      </a:pPr>
                      <a:r>
                        <a:rPr lang="en-GB" sz="800"/>
                        <a:t>Month 9</a:t>
                      </a:r>
                      <a:endParaRPr lang="en-IN" sz="800"/>
                    </a:p>
                  </a:txBody>
                  <a:tcPr marL="63500" marR="63500" marT="63500" marB="63500"/>
                </a:tc>
                <a:tc>
                  <a:txBody>
                    <a:bodyPr/>
                    <a:lstStyle/>
                    <a:p>
                      <a:pPr marL="0" marR="0" algn="just">
                        <a:lnSpc>
                          <a:spcPct val="100000"/>
                        </a:lnSpc>
                        <a:spcBef>
                          <a:spcPts val="0"/>
                        </a:spcBef>
                        <a:spcAft>
                          <a:spcPts val="0"/>
                        </a:spcAft>
                      </a:pPr>
                      <a:r>
                        <a:rPr lang="en-GB" sz="800"/>
                        <a:t>Google My Business reviews campaign</a:t>
                      </a:r>
                      <a:endParaRPr lang="en-IN" sz="800"/>
                    </a:p>
                  </a:txBody>
                  <a:tcPr marL="63500" marR="63500" marT="63500" marB="63500"/>
                </a:tc>
                <a:tc>
                  <a:txBody>
                    <a:bodyPr/>
                    <a:lstStyle/>
                    <a:p>
                      <a:pPr marL="0" marR="0" algn="just">
                        <a:lnSpc>
                          <a:spcPct val="100000"/>
                        </a:lnSpc>
                        <a:spcBef>
                          <a:spcPts val="0"/>
                        </a:spcBef>
                        <a:spcAft>
                          <a:spcPts val="0"/>
                        </a:spcAft>
                      </a:pPr>
                      <a:r>
                        <a:rPr lang="en-GB" sz="800"/>
                        <a:t>Instagram</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Grow interaction</a:t>
                      </a:r>
                      <a:endParaRPr lang="en-IN" sz="800" dirty="0"/>
                    </a:p>
                  </a:txBody>
                  <a:tcPr marL="63500" marR="63500" marT="63500" marB="63500"/>
                </a:tc>
                <a:extLst>
                  <a:ext uri="{0D108BD9-81ED-4DB2-BD59-A6C34878D82A}">
                    <a16:rowId xmlns:a16="http://schemas.microsoft.com/office/drawing/2014/main" val="10009"/>
                  </a:ext>
                </a:extLst>
              </a:tr>
              <a:tr h="317157">
                <a:tc>
                  <a:txBody>
                    <a:bodyPr/>
                    <a:lstStyle/>
                    <a:p>
                      <a:pPr marL="0" marR="0" algn="ctr">
                        <a:lnSpc>
                          <a:spcPct val="100000"/>
                        </a:lnSpc>
                        <a:spcBef>
                          <a:spcPts val="0"/>
                        </a:spcBef>
                        <a:spcAft>
                          <a:spcPts val="0"/>
                        </a:spcAft>
                      </a:pPr>
                      <a:r>
                        <a:rPr lang="en-GB" sz="800"/>
                        <a:t>Month 10</a:t>
                      </a:r>
                      <a:endParaRPr lang="en-IN" sz="800"/>
                    </a:p>
                  </a:txBody>
                  <a:tcPr marL="63500" marR="63500" marT="63500" marB="63500"/>
                </a:tc>
                <a:tc>
                  <a:txBody>
                    <a:bodyPr/>
                    <a:lstStyle/>
                    <a:p>
                      <a:pPr marL="0" marR="0" algn="just">
                        <a:lnSpc>
                          <a:spcPct val="100000"/>
                        </a:lnSpc>
                        <a:spcBef>
                          <a:spcPts val="0"/>
                        </a:spcBef>
                        <a:spcAft>
                          <a:spcPts val="0"/>
                        </a:spcAft>
                      </a:pPr>
                      <a:r>
                        <a:rPr lang="en-GB" sz="800"/>
                        <a:t>Promotion </a:t>
                      </a:r>
                      <a:endParaRPr lang="en-IN" sz="800"/>
                    </a:p>
                  </a:txBody>
                  <a:tcPr marL="63500" marR="63500" marT="63500" marB="63500"/>
                </a:tc>
                <a:tc>
                  <a:txBody>
                    <a:bodyPr/>
                    <a:lstStyle/>
                    <a:p>
                      <a:pPr marL="0" marR="0" algn="just">
                        <a:lnSpc>
                          <a:spcPct val="100000"/>
                        </a:lnSpc>
                        <a:spcBef>
                          <a:spcPts val="0"/>
                        </a:spcBef>
                        <a:spcAft>
                          <a:spcPts val="0"/>
                        </a:spcAft>
                      </a:pPr>
                      <a:r>
                        <a:rPr lang="en-GB" sz="800"/>
                        <a:t>story ads</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Focusing on local needs</a:t>
                      </a:r>
                      <a:endParaRPr lang="en-IN" sz="800" dirty="0"/>
                    </a:p>
                  </a:txBody>
                  <a:tcPr marL="63500" marR="63500" marT="63500" marB="63500"/>
                </a:tc>
                <a:extLst>
                  <a:ext uri="{0D108BD9-81ED-4DB2-BD59-A6C34878D82A}">
                    <a16:rowId xmlns:a16="http://schemas.microsoft.com/office/drawing/2014/main" val="10010"/>
                  </a:ext>
                </a:extLst>
              </a:tr>
              <a:tr h="317157">
                <a:tc>
                  <a:txBody>
                    <a:bodyPr/>
                    <a:lstStyle/>
                    <a:p>
                      <a:pPr marL="0" marR="0" algn="ctr">
                        <a:lnSpc>
                          <a:spcPct val="100000"/>
                        </a:lnSpc>
                        <a:spcBef>
                          <a:spcPts val="0"/>
                        </a:spcBef>
                        <a:spcAft>
                          <a:spcPts val="0"/>
                        </a:spcAft>
                      </a:pPr>
                      <a:r>
                        <a:rPr lang="en-GB" sz="800"/>
                        <a:t>Month 11</a:t>
                      </a:r>
                      <a:endParaRPr lang="en-IN" sz="800"/>
                    </a:p>
                  </a:txBody>
                  <a:tcPr marL="63500" marR="63500" marT="63500" marB="63500"/>
                </a:tc>
                <a:tc>
                  <a:txBody>
                    <a:bodyPr/>
                    <a:lstStyle/>
                    <a:p>
                      <a:pPr marL="0" marR="0" algn="just">
                        <a:lnSpc>
                          <a:spcPct val="100000"/>
                        </a:lnSpc>
                        <a:spcBef>
                          <a:spcPts val="0"/>
                        </a:spcBef>
                        <a:spcAft>
                          <a:spcPts val="0"/>
                        </a:spcAft>
                      </a:pPr>
                      <a:r>
                        <a:rPr lang="en-GB" sz="800"/>
                        <a:t>Email marketing campaign</a:t>
                      </a:r>
                      <a:endParaRPr lang="en-IN" sz="800"/>
                    </a:p>
                  </a:txBody>
                  <a:tcPr marL="63500" marR="63500" marT="63500" marB="63500"/>
                </a:tc>
                <a:tc>
                  <a:txBody>
                    <a:bodyPr/>
                    <a:lstStyle/>
                    <a:p>
                      <a:pPr marL="0" marR="0" algn="just">
                        <a:lnSpc>
                          <a:spcPct val="100000"/>
                        </a:lnSpc>
                        <a:spcBef>
                          <a:spcPts val="0"/>
                        </a:spcBef>
                        <a:spcAft>
                          <a:spcPts val="0"/>
                        </a:spcAft>
                      </a:pPr>
                      <a:r>
                        <a:rPr lang="en-GB" sz="800"/>
                        <a:t>Email, SMS</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Driving repeat visits</a:t>
                      </a:r>
                      <a:endParaRPr lang="en-IN" sz="800" dirty="0"/>
                    </a:p>
                  </a:txBody>
                  <a:tcPr marL="63500" marR="63500" marT="63500" marB="63500"/>
                </a:tc>
                <a:extLst>
                  <a:ext uri="{0D108BD9-81ED-4DB2-BD59-A6C34878D82A}">
                    <a16:rowId xmlns:a16="http://schemas.microsoft.com/office/drawing/2014/main" val="10011"/>
                  </a:ext>
                </a:extLst>
              </a:tr>
              <a:tr h="317157">
                <a:tc>
                  <a:txBody>
                    <a:bodyPr/>
                    <a:lstStyle/>
                    <a:p>
                      <a:pPr marL="0" marR="0" algn="ctr">
                        <a:lnSpc>
                          <a:spcPct val="100000"/>
                        </a:lnSpc>
                        <a:spcBef>
                          <a:spcPts val="0"/>
                        </a:spcBef>
                        <a:spcAft>
                          <a:spcPts val="0"/>
                        </a:spcAft>
                      </a:pPr>
                      <a:r>
                        <a:rPr lang="en-GB" sz="800"/>
                        <a:t>Month 12</a:t>
                      </a:r>
                      <a:endParaRPr lang="en-IN" sz="800"/>
                    </a:p>
                  </a:txBody>
                  <a:tcPr marL="63500" marR="63500" marT="63500" marB="63500"/>
                </a:tc>
                <a:tc>
                  <a:txBody>
                    <a:bodyPr/>
                    <a:lstStyle/>
                    <a:p>
                      <a:pPr marL="0" marR="0" algn="just">
                        <a:lnSpc>
                          <a:spcPct val="100000"/>
                        </a:lnSpc>
                        <a:spcBef>
                          <a:spcPts val="0"/>
                        </a:spcBef>
                        <a:spcAft>
                          <a:spcPts val="0"/>
                        </a:spcAft>
                      </a:pPr>
                      <a:r>
                        <a:rPr lang="en-GB" sz="800"/>
                        <a:t>Customer appreciation social campaign</a:t>
                      </a:r>
                      <a:endParaRPr lang="en-IN" sz="800"/>
                    </a:p>
                  </a:txBody>
                  <a:tcPr marL="63500" marR="63500" marT="63500" marB="63500"/>
                </a:tc>
                <a:tc>
                  <a:txBody>
                    <a:bodyPr/>
                    <a:lstStyle/>
                    <a:p>
                      <a:pPr marL="0" marR="0" algn="just">
                        <a:lnSpc>
                          <a:spcPct val="100000"/>
                        </a:lnSpc>
                        <a:spcBef>
                          <a:spcPts val="0"/>
                        </a:spcBef>
                        <a:spcAft>
                          <a:spcPts val="0"/>
                        </a:spcAft>
                      </a:pPr>
                      <a:r>
                        <a:rPr lang="en-GB" sz="800"/>
                        <a:t>Instagram</a:t>
                      </a:r>
                      <a:endParaRPr lang="en-IN" sz="800"/>
                    </a:p>
                  </a:txBody>
                  <a:tcPr marL="63500" marR="63500" marT="63500" marB="63500"/>
                </a:tc>
                <a:tc>
                  <a:txBody>
                    <a:bodyPr/>
                    <a:lstStyle/>
                    <a:p>
                      <a:pPr marL="0" marR="0" algn="just">
                        <a:lnSpc>
                          <a:spcPct val="100000"/>
                        </a:lnSpc>
                        <a:spcBef>
                          <a:spcPts val="0"/>
                        </a:spcBef>
                        <a:spcAft>
                          <a:spcPts val="0"/>
                        </a:spcAft>
                      </a:pPr>
                      <a:r>
                        <a:rPr lang="en-GB" sz="800" dirty="0"/>
                        <a:t>Celebrating a brand milestone</a:t>
                      </a:r>
                      <a:endParaRPr lang="en-IN" sz="800" dirty="0"/>
                    </a:p>
                  </a:txBody>
                  <a:tcPr marL="63500" marR="63500" marT="63500" marB="63500"/>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266231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2245" y="0"/>
            <a:ext cx="5794555" cy="1042857"/>
          </a:xfrm>
        </p:spPr>
        <p:txBody>
          <a:bodyPr>
            <a:normAutofit/>
          </a:bodyPr>
          <a:lstStyle/>
          <a:p>
            <a:r>
              <a:rPr lang="en-GB" sz="2800" b="1" dirty="0">
                <a:effectLst/>
              </a:rPr>
              <a:t>Why the Angel Investor should invest in DESIRE INVEST</a:t>
            </a:r>
            <a:endParaRPr lang="en-IN" sz="2800" b="1" dirty="0"/>
          </a:p>
        </p:txBody>
      </p:sp>
      <p:sp>
        <p:nvSpPr>
          <p:cNvPr id="3" name="Content Placeholder 2"/>
          <p:cNvSpPr>
            <a:spLocks noGrp="1"/>
          </p:cNvSpPr>
          <p:nvPr>
            <p:ph idx="1"/>
          </p:nvPr>
        </p:nvSpPr>
        <p:spPr>
          <a:xfrm>
            <a:off x="143555" y="1350110"/>
            <a:ext cx="4428445" cy="3664920"/>
          </a:xfrm>
        </p:spPr>
        <p:txBody>
          <a:bodyPr>
            <a:normAutofit/>
          </a:bodyPr>
          <a:lstStyle/>
          <a:p>
            <a:pPr lvl="0" algn="just"/>
            <a:r>
              <a:rPr lang="en-GB" sz="2000" dirty="0">
                <a:solidFill>
                  <a:schemeClr val="tx1"/>
                </a:solidFill>
              </a:rPr>
              <a:t>DESIRE INVEST is positioned to capitalise on the booming global and real estate markets, which are growing rapidly due to urbanisation.</a:t>
            </a:r>
            <a:endParaRPr lang="en-IN" sz="2000" dirty="0">
              <a:solidFill>
                <a:schemeClr val="tx1"/>
              </a:solidFill>
            </a:endParaRPr>
          </a:p>
          <a:p>
            <a:pPr lvl="0" algn="just"/>
            <a:r>
              <a:rPr lang="en-GB" sz="2000" dirty="0">
                <a:solidFill>
                  <a:schemeClr val="tx1"/>
                </a:solidFill>
              </a:rPr>
              <a:t>The company thrive in a market expected to reach nearly $2 trillion globally by 2029 by 2030 (Bradley, 2024).</a:t>
            </a:r>
            <a:endParaRPr lang="en-IN" sz="2000" dirty="0">
              <a:solidFill>
                <a:schemeClr val="tx1"/>
              </a:solidFill>
            </a:endParaRPr>
          </a:p>
          <a:p>
            <a:pPr lvl="0" algn="just"/>
            <a:r>
              <a:rPr lang="en-GB" sz="2000" dirty="0">
                <a:solidFill>
                  <a:schemeClr val="tx1"/>
                </a:solidFill>
              </a:rPr>
              <a:t>DESIRE INVEST will operate both online and offline, with a strong digital presence.</a:t>
            </a:r>
            <a:endParaRPr lang="en-IN" sz="2000" dirty="0">
              <a:solidFill>
                <a:schemeClr val="tx1"/>
              </a:solidFill>
            </a:endParaRPr>
          </a:p>
          <a:p>
            <a:pPr algn="just"/>
            <a:endParaRPr lang="en-IN" sz="2000" dirty="0">
              <a:solidFill>
                <a:schemeClr val="tx1"/>
              </a:solidFill>
            </a:endParaRPr>
          </a:p>
        </p:txBody>
      </p:sp>
      <p:pic>
        <p:nvPicPr>
          <p:cNvPr id="4" name="Picture 3"/>
          <p:cNvPicPr>
            <a:picLocks noChangeAspect="1"/>
          </p:cNvPicPr>
          <p:nvPr/>
        </p:nvPicPr>
        <p:blipFill>
          <a:blip r:embed="rId3"/>
          <a:stretch>
            <a:fillRect/>
          </a:stretch>
        </p:blipFill>
        <p:spPr>
          <a:xfrm>
            <a:off x="4877410" y="1655520"/>
            <a:ext cx="3981459" cy="3054100"/>
          </a:xfrm>
          <a:prstGeom prst="rect">
            <a:avLst/>
          </a:prstGeom>
        </p:spPr>
      </p:pic>
    </p:spTree>
    <p:extLst>
      <p:ext uri="{BB962C8B-B14F-4D97-AF65-F5344CB8AC3E}">
        <p14:creationId xmlns:p14="http://schemas.microsoft.com/office/powerpoint/2010/main" val="1457717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4950" y="307253"/>
            <a:ext cx="5947260" cy="1042857"/>
          </a:xfrm>
        </p:spPr>
        <p:txBody>
          <a:bodyPr>
            <a:normAutofit fontScale="90000"/>
          </a:bodyPr>
          <a:lstStyle/>
          <a:p>
            <a:r>
              <a:rPr lang="en-GB" b="1" dirty="0">
                <a:effectLst/>
              </a:rPr>
              <a:t>How would we use the money to develop and grow the business</a:t>
            </a:r>
            <a:br>
              <a:rPr lang="en-IN" b="1" dirty="0">
                <a:effectLst/>
              </a:rPr>
            </a:br>
            <a:endParaRPr lang="en-IN" dirty="0"/>
          </a:p>
        </p:txBody>
      </p:sp>
      <p:sp>
        <p:nvSpPr>
          <p:cNvPr id="3" name="Content Placeholder 2"/>
          <p:cNvSpPr>
            <a:spLocks noGrp="1"/>
          </p:cNvSpPr>
          <p:nvPr>
            <p:ph idx="1"/>
          </p:nvPr>
        </p:nvSpPr>
        <p:spPr>
          <a:xfrm>
            <a:off x="296260" y="1350110"/>
            <a:ext cx="8398776" cy="3664920"/>
          </a:xfrm>
        </p:spPr>
        <p:txBody>
          <a:bodyPr>
            <a:normAutofit/>
          </a:bodyPr>
          <a:lstStyle/>
          <a:p>
            <a:pPr lvl="0"/>
            <a:r>
              <a:rPr lang="en-GB" sz="2000" dirty="0">
                <a:solidFill>
                  <a:schemeClr val="tx1"/>
                </a:solidFill>
              </a:rPr>
              <a:t>Securing legal possession of the company.</a:t>
            </a:r>
            <a:endParaRPr lang="en-IN" sz="2000" dirty="0">
              <a:solidFill>
                <a:schemeClr val="tx1"/>
              </a:solidFill>
            </a:endParaRPr>
          </a:p>
          <a:p>
            <a:pPr lvl="0"/>
            <a:r>
              <a:rPr lang="en-GB" sz="2000" dirty="0">
                <a:solidFill>
                  <a:schemeClr val="tx1"/>
                </a:solidFill>
              </a:rPr>
              <a:t>Training to certify staff for applying new techniques.</a:t>
            </a:r>
            <a:endParaRPr lang="en-IN" sz="2000" dirty="0">
              <a:solidFill>
                <a:schemeClr val="tx1"/>
              </a:solidFill>
            </a:endParaRPr>
          </a:p>
          <a:p>
            <a:pPr lvl="0"/>
            <a:r>
              <a:rPr lang="en-GB" sz="2000" dirty="0">
                <a:solidFill>
                  <a:schemeClr val="tx1"/>
                </a:solidFill>
              </a:rPr>
              <a:t>Allocating resources for marketing campaigns (</a:t>
            </a:r>
            <a:r>
              <a:rPr lang="en-GB" sz="2000" dirty="0" err="1">
                <a:solidFill>
                  <a:schemeClr val="tx1"/>
                </a:solidFill>
              </a:rPr>
              <a:t>Varma</a:t>
            </a:r>
            <a:r>
              <a:rPr lang="en-GB" sz="2000" dirty="0">
                <a:solidFill>
                  <a:schemeClr val="tx1"/>
                </a:solidFill>
              </a:rPr>
              <a:t> </a:t>
            </a:r>
            <a:r>
              <a:rPr lang="en-GB" sz="2000" i="1" dirty="0">
                <a:solidFill>
                  <a:schemeClr val="tx1"/>
                </a:solidFill>
              </a:rPr>
              <a:t>et al.</a:t>
            </a:r>
            <a:r>
              <a:rPr lang="en-GB" sz="2000" dirty="0">
                <a:solidFill>
                  <a:schemeClr val="tx1"/>
                </a:solidFill>
              </a:rPr>
              <a:t> 2019)</a:t>
            </a:r>
            <a:endParaRPr lang="en-IN" sz="2000" dirty="0">
              <a:solidFill>
                <a:schemeClr val="tx1"/>
              </a:solidFill>
            </a:endParaRPr>
          </a:p>
          <a:p>
            <a:pPr lvl="0"/>
            <a:r>
              <a:rPr lang="en-GB" sz="2000" dirty="0">
                <a:solidFill>
                  <a:schemeClr val="tx1"/>
                </a:solidFill>
              </a:rPr>
              <a:t>Website and e-commerce platform development</a:t>
            </a:r>
            <a:endParaRPr lang="en-IN" sz="2000" dirty="0">
              <a:solidFill>
                <a:schemeClr val="tx1"/>
              </a:solidFill>
            </a:endParaRPr>
          </a:p>
          <a:p>
            <a:endParaRPr lang="en-IN" sz="2000" dirty="0">
              <a:solidFill>
                <a:schemeClr val="tx1"/>
              </a:solidFill>
            </a:endParaRPr>
          </a:p>
        </p:txBody>
      </p:sp>
      <p:pic>
        <p:nvPicPr>
          <p:cNvPr id="4" name="Picture 3"/>
          <p:cNvPicPr>
            <a:picLocks noChangeAspect="1"/>
          </p:cNvPicPr>
          <p:nvPr/>
        </p:nvPicPr>
        <p:blipFill>
          <a:blip r:embed="rId3"/>
          <a:stretch>
            <a:fillRect/>
          </a:stretch>
        </p:blipFill>
        <p:spPr>
          <a:xfrm>
            <a:off x="1517900" y="3068449"/>
            <a:ext cx="6413610" cy="1876767"/>
          </a:xfrm>
          <a:prstGeom prst="rect">
            <a:avLst/>
          </a:prstGeom>
        </p:spPr>
      </p:pic>
    </p:spTree>
    <p:extLst>
      <p:ext uri="{BB962C8B-B14F-4D97-AF65-F5344CB8AC3E}">
        <p14:creationId xmlns:p14="http://schemas.microsoft.com/office/powerpoint/2010/main" val="2363002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rPr>
              <a:t>References </a:t>
            </a:r>
            <a:br>
              <a:rPr lang="en-IN" b="1" dirty="0">
                <a:effectLst/>
              </a:rPr>
            </a:br>
            <a:endParaRPr lang="en-IN" dirty="0"/>
          </a:p>
        </p:txBody>
      </p:sp>
      <p:sp>
        <p:nvSpPr>
          <p:cNvPr id="3" name="Content Placeholder 2"/>
          <p:cNvSpPr>
            <a:spLocks noGrp="1"/>
          </p:cNvSpPr>
          <p:nvPr>
            <p:ph idx="1"/>
          </p:nvPr>
        </p:nvSpPr>
        <p:spPr>
          <a:xfrm>
            <a:off x="143555" y="1350109"/>
            <a:ext cx="8856890" cy="3664921"/>
          </a:xfrm>
        </p:spPr>
        <p:txBody>
          <a:bodyPr>
            <a:normAutofit fontScale="25000" lnSpcReduction="20000"/>
          </a:bodyPr>
          <a:lstStyle/>
          <a:p>
            <a:pPr algn="just"/>
            <a:r>
              <a:rPr lang="en-GB" dirty="0"/>
              <a:t>Agentbox.com.au. 2025. </a:t>
            </a:r>
            <a:r>
              <a:rPr lang="en-GB" i="1" dirty="0"/>
              <a:t>Master the 7 P’s of property marketing |</a:t>
            </a:r>
            <a:r>
              <a:rPr lang="en-GB" dirty="0"/>
              <a:t>‌Agentbox.com.au. [Online] Available at: &lt;</a:t>
            </a:r>
            <a:r>
              <a:rPr lang="en-GB" dirty="0">
                <a:hlinkClick r:id="rId2"/>
              </a:rPr>
              <a:t>https://www.agentbox.com.au/blog/the-7-ps-of-property-marketing</a:t>
            </a:r>
            <a:r>
              <a:rPr lang="en-GB" dirty="0"/>
              <a:t>&gt;</a:t>
            </a:r>
            <a:endParaRPr lang="en-IN" dirty="0"/>
          </a:p>
          <a:p>
            <a:pPr algn="just"/>
            <a:r>
              <a:rPr lang="en-GB" dirty="0"/>
              <a:t>Bradley, A. 2024. The next Big Arenas of Competition. </a:t>
            </a:r>
            <a:r>
              <a:rPr lang="en-GB" i="1" dirty="0"/>
              <a:t>Music Educators Journal</a:t>
            </a:r>
            <a:r>
              <a:rPr lang="en-GB" dirty="0"/>
              <a:t>, 110(3), pp.5–6. </a:t>
            </a:r>
            <a:r>
              <a:rPr lang="en-GB" dirty="0">
                <a:hlinkClick r:id="rId3"/>
              </a:rPr>
              <a:t>https://www.mckinsey.com/~/media/mckinsey/mckinsey%20global%20institute/our%20research/the%20next%20big%20arenas%20of%20competition/the-next-big-arenas-of-competition_final.pdf</a:t>
            </a:r>
            <a:endParaRPr lang="en-IN" dirty="0"/>
          </a:p>
          <a:p>
            <a:pPr algn="just"/>
            <a:r>
              <a:rPr lang="en-GB" dirty="0"/>
              <a:t>Cao, X., 2025. Modern Business Management. Springer Nature. </a:t>
            </a:r>
            <a:r>
              <a:rPr lang="en-GB" dirty="0">
                <a:hlinkClick r:id="rId4"/>
              </a:rPr>
              <a:t>https://books.google.co.in/books?hl=en&amp;lr=&amp;id=TZI9EQAAQBAJ&amp;oi=fnd&amp;pg=PR5&amp;dq=The+business+plan+demon%27s+strong+understanding+of+the+UK+Real+estate+market+that+influences+future+growth+opportunities+and+scope+of+high-return+on+investment&amp;ots=x_4L_OQPR2&amp;sig=D4Vy0eMyP5qKTfe9rqxUCnewkMA&amp;redir_esc=y#v=onepage&amp;q&amp;f=false</a:t>
            </a:r>
            <a:endParaRPr lang="en-IN" dirty="0"/>
          </a:p>
          <a:p>
            <a:pPr algn="just"/>
            <a:r>
              <a:rPr lang="en-GB" dirty="0"/>
              <a:t>Cornwall, J.R., </a:t>
            </a:r>
            <a:r>
              <a:rPr lang="en-GB" dirty="0" err="1"/>
              <a:t>Vang</a:t>
            </a:r>
            <a:r>
              <a:rPr lang="en-GB" dirty="0"/>
              <a:t>, D.O. and Hartman, J.M., 2024. </a:t>
            </a:r>
            <a:r>
              <a:rPr lang="en-GB" i="1" dirty="0"/>
              <a:t>Entrepreneurial financial management: An applied approach</a:t>
            </a:r>
            <a:r>
              <a:rPr lang="en-GB" dirty="0"/>
              <a:t>. </a:t>
            </a:r>
            <a:r>
              <a:rPr lang="en-GB" dirty="0" err="1"/>
              <a:t>Routledge</a:t>
            </a:r>
            <a:r>
              <a:rPr lang="en-GB" dirty="0"/>
              <a:t>. </a:t>
            </a:r>
            <a:r>
              <a:rPr lang="en-GB" dirty="0">
                <a:hlinkClick r:id="rId5"/>
              </a:rPr>
              <a:t>https://www.taylorfrancis.com/books/mono/10.4324/9781003452232/entrepreneurial-financial-management-jeffrey-cornwall-david-vang-jean-hartman</a:t>
            </a:r>
            <a:endParaRPr lang="en-IN" dirty="0"/>
          </a:p>
          <a:p>
            <a:pPr algn="just"/>
            <a:r>
              <a:rPr lang="en-GB" dirty="0"/>
              <a:t>‌Indeed Career Guide. 2025. </a:t>
            </a:r>
            <a:r>
              <a:rPr lang="en-GB" i="1" dirty="0"/>
              <a:t>What Are the 7 Ps of Marketing | </a:t>
            </a:r>
            <a:r>
              <a:rPr lang="en-GB" dirty="0"/>
              <a:t>‌Indeed.com [Online] </a:t>
            </a:r>
            <a:r>
              <a:rPr lang="en-GB" i="1" dirty="0"/>
              <a:t>‌</a:t>
            </a:r>
            <a:r>
              <a:rPr lang="en-GB" dirty="0"/>
              <a:t>Available at: &lt;</a:t>
            </a:r>
            <a:r>
              <a:rPr lang="en-GB" dirty="0">
                <a:hlinkClick r:id="rId6"/>
              </a:rPr>
              <a:t>https://www.indeed.com/career-advice/career-development/7-ps-of-marketing</a:t>
            </a:r>
            <a:r>
              <a:rPr lang="en-GB" dirty="0"/>
              <a:t>&gt;</a:t>
            </a:r>
            <a:endParaRPr lang="en-IN" dirty="0"/>
          </a:p>
          <a:p>
            <a:pPr algn="just"/>
            <a:r>
              <a:rPr lang="en-GB" dirty="0"/>
              <a:t>‌</a:t>
            </a:r>
            <a:r>
              <a:rPr lang="en-GB" dirty="0" err="1"/>
              <a:t>Juste</a:t>
            </a:r>
            <a:r>
              <a:rPr lang="en-GB" dirty="0"/>
              <a:t> </a:t>
            </a:r>
            <a:r>
              <a:rPr lang="en-GB" dirty="0" err="1"/>
              <a:t>Semetaite</a:t>
            </a:r>
            <a:r>
              <a:rPr lang="en-GB" dirty="0"/>
              <a:t>. 2023. </a:t>
            </a:r>
            <a:r>
              <a:rPr lang="en-GB" i="1" dirty="0"/>
              <a:t>7 Ideas to Innovate Your Campus Recruitment Strategy | </a:t>
            </a:r>
            <a:r>
              <a:rPr lang="en-GB" i="1" dirty="0" err="1"/>
              <a:t>Toggl</a:t>
            </a:r>
            <a:r>
              <a:rPr lang="en-GB" i="1" dirty="0"/>
              <a:t> Hire</a:t>
            </a:r>
            <a:r>
              <a:rPr lang="en-GB" dirty="0"/>
              <a:t>.  |Toggl.com [Online] Available at: &lt;</a:t>
            </a:r>
            <a:r>
              <a:rPr lang="en-GB" dirty="0">
                <a:hlinkClick r:id="rId7"/>
              </a:rPr>
              <a:t>https://toggl.com/blog/campus-recruitment-young-talent-guide</a:t>
            </a:r>
            <a:r>
              <a:rPr lang="en-GB" dirty="0"/>
              <a:t>&gt;</a:t>
            </a:r>
            <a:endParaRPr lang="en-IN" dirty="0"/>
          </a:p>
          <a:p>
            <a:pPr algn="just"/>
            <a:r>
              <a:rPr lang="en-GB" dirty="0"/>
              <a:t>Khan, A.H., 2023. Innovation and entrepreneurship in small businesses: nurturing growth in a dynamic environment. </a:t>
            </a:r>
            <a:r>
              <a:rPr lang="en-GB" i="1" dirty="0"/>
              <a:t>Journal for Business Research Review</a:t>
            </a:r>
            <a:r>
              <a:rPr lang="en-GB" dirty="0"/>
              <a:t>, </a:t>
            </a:r>
            <a:r>
              <a:rPr lang="en-GB" i="1" dirty="0"/>
              <a:t>1</a:t>
            </a:r>
            <a:r>
              <a:rPr lang="en-GB" dirty="0"/>
              <a:t>(01), pp.58-69. </a:t>
            </a:r>
            <a:r>
              <a:rPr lang="en-GB" dirty="0">
                <a:hlinkClick r:id="rId8"/>
              </a:rPr>
              <a:t>http://journalbrr.com/index.php/Journal/article/view/7</a:t>
            </a:r>
            <a:endParaRPr lang="en-IN" dirty="0"/>
          </a:p>
          <a:p>
            <a:pPr algn="just"/>
            <a:r>
              <a:rPr lang="en-GB" dirty="0"/>
              <a:t>Kumar, A. and </a:t>
            </a:r>
            <a:r>
              <a:rPr lang="en-GB" dirty="0" err="1"/>
              <a:t>Praveenakumar</a:t>
            </a:r>
            <a:r>
              <a:rPr lang="en-GB" dirty="0"/>
              <a:t>, S.G., 2025. </a:t>
            </a:r>
            <a:r>
              <a:rPr lang="en-GB" i="1" dirty="0"/>
              <a:t>Research methodology</a:t>
            </a:r>
            <a:r>
              <a:rPr lang="en-GB" dirty="0"/>
              <a:t>. Authors Click Publishing. </a:t>
            </a:r>
            <a:r>
              <a:rPr lang="en-GB" dirty="0">
                <a:hlinkClick r:id="rId9"/>
              </a:rPr>
              <a:t>https://books.google.co.in/books?hl=en&amp;lr=&amp;id=e31SEQAAQBAJ&amp;oi=fnd&amp;pg=PA1&amp;dq=data+collection+methods+provide+significant+understanding+about+how+to+collect+data+and+make+effective+conclusions.&amp;ots=a6wszvsdnP&amp;sig=B6aE3kVR-NTffjM90a-d1qqQaYM&amp;redir_esc=y#v=onepage&amp;q=data%20collection%20methods%20provide%20significant%20understanding%20about%20how%20to%20collect%20data%20and%20make%20effective%20conclusions.&amp;f=false</a:t>
            </a:r>
            <a:endParaRPr lang="en-IN" dirty="0"/>
          </a:p>
          <a:p>
            <a:pPr algn="just"/>
            <a:r>
              <a:rPr lang="en-GB" dirty="0" err="1"/>
              <a:t>Ripenapps</a:t>
            </a:r>
            <a:r>
              <a:rPr lang="en-GB" dirty="0"/>
              <a:t>, 2025. </a:t>
            </a:r>
            <a:r>
              <a:rPr lang="en-GB" i="1" dirty="0"/>
              <a:t>AR/VR in Real Estate: Benefits, Use Cases &amp; Future Impact</a:t>
            </a:r>
            <a:r>
              <a:rPr lang="en-GB" dirty="0"/>
              <a:t> |Ripenapps.com [Online] Available at: &lt;</a:t>
            </a:r>
            <a:r>
              <a:rPr lang="en-GB" dirty="0">
                <a:hlinkClick r:id="rId10"/>
              </a:rPr>
              <a:t>https://ripenapps.com/blog/ar-vr-in-real-estate/#:~:text=Using%20Virtual%20Reality%20for%20real,were%20present%20at%20the%20location</a:t>
            </a:r>
            <a:r>
              <a:rPr lang="en-GB" dirty="0"/>
              <a:t>&gt;</a:t>
            </a:r>
            <a:br>
              <a:rPr lang="en-GB" dirty="0"/>
            </a:br>
            <a:r>
              <a:rPr lang="en-GB" dirty="0" err="1"/>
              <a:t>Hartzell</a:t>
            </a:r>
            <a:r>
              <a:rPr lang="en-GB" dirty="0"/>
              <a:t>, D. and Baum, A.E., 2021. </a:t>
            </a:r>
            <a:r>
              <a:rPr lang="en-GB" i="1" dirty="0"/>
              <a:t>Real estate investment and finance: Strategies, structures, decisions</a:t>
            </a:r>
            <a:r>
              <a:rPr lang="en-GB" dirty="0"/>
              <a:t>. John Wiley &amp; Sons. </a:t>
            </a:r>
            <a:r>
              <a:rPr lang="en-GB" dirty="0">
                <a:hlinkClick r:id="rId11"/>
              </a:rPr>
              <a:t>https://books.google.co.in/books?hl=en&amp;lr=&amp;id=QiD_DwAAQBAJ&amp;oi=fnd&amp;pg=PP1&amp;dq=Real-estate+business+in+the+UK+is+highly+associated+with+financial+transactions,+legal+responsibilities+along+with+potential+risks+&amp;ots=q7aAOe5tWX&amp;sig=mG1UsHmZh9InPOd1RgxT-DF3AGA&amp;redir_esc=y#v=onepage&amp;q&amp;f=false</a:t>
            </a:r>
            <a:endParaRPr lang="en-IN" dirty="0"/>
          </a:p>
          <a:p>
            <a:pPr algn="just"/>
            <a:r>
              <a:rPr lang="en-GB" dirty="0" err="1"/>
              <a:t>Rpagroupllc</a:t>
            </a:r>
            <a:r>
              <a:rPr lang="en-GB" dirty="0"/>
              <a:t>, 2025. </a:t>
            </a:r>
            <a:r>
              <a:rPr lang="en-GB" i="1" dirty="0"/>
              <a:t>8 reasons to have a property investment in Birmingham</a:t>
            </a:r>
            <a:r>
              <a:rPr lang="en-GB" dirty="0"/>
              <a:t>, </a:t>
            </a:r>
            <a:r>
              <a:rPr lang="en-GB" i="1" dirty="0"/>
              <a:t>RPA GROUP</a:t>
            </a:r>
            <a:r>
              <a:rPr lang="en-GB" dirty="0"/>
              <a:t>. Available at: https://www.rpagroupllc.com/news/8-reasons-to-have-a-property-investment-in-birmingham#:~:text=Birmingham’s%20population%20is%20also%20growing,term%20stability%20for%20property%20investors</a:t>
            </a:r>
            <a:endParaRPr lang="en-IN" dirty="0"/>
          </a:p>
          <a:p>
            <a:pPr algn="just"/>
            <a:r>
              <a:rPr lang="en-GB" dirty="0"/>
              <a:t>Service.gov.uk. 2025. </a:t>
            </a:r>
            <a:r>
              <a:rPr lang="en-GB" i="1" dirty="0"/>
              <a:t>DESIRE INVESTMENTS LIMITED overview - Find and update company information |</a:t>
            </a:r>
            <a:r>
              <a:rPr lang="en-GB" dirty="0"/>
              <a:t>Service.gov.uk [online] Available at: &lt;</a:t>
            </a:r>
            <a:r>
              <a:rPr lang="en-GB" dirty="0">
                <a:hlinkClick r:id="rId12"/>
              </a:rPr>
              <a:t>https://find-and-update.company-information.service.gov.uk/company/07315125</a:t>
            </a:r>
            <a:r>
              <a:rPr lang="en-GB" dirty="0"/>
              <a:t>&gt;</a:t>
            </a:r>
            <a:endParaRPr lang="en-IN" dirty="0"/>
          </a:p>
          <a:p>
            <a:pPr algn="just"/>
            <a:r>
              <a:rPr lang="en-GB" dirty="0"/>
              <a:t>Staff, E. 2025. </a:t>
            </a:r>
            <a:r>
              <a:rPr lang="en-GB" i="1" dirty="0"/>
              <a:t>Adapting to Demographic Shifts: What Agents Need to Know in 2025 - The Realty School</a:t>
            </a:r>
            <a:r>
              <a:rPr lang="en-GB" dirty="0"/>
              <a:t> |Realty School.com [online] Available at: &lt;</a:t>
            </a:r>
            <a:r>
              <a:rPr lang="en-GB" dirty="0">
                <a:hlinkClick r:id="rId13"/>
              </a:rPr>
              <a:t>https://therealtyschool.com/market-trends-and-insights/adapting-to-demographic-shifts-what-agents-need-to-know-in-2025/</a:t>
            </a:r>
            <a:r>
              <a:rPr lang="en-GB" dirty="0"/>
              <a:t>&gt;</a:t>
            </a:r>
            <a:endParaRPr lang="en-IN" dirty="0"/>
          </a:p>
          <a:p>
            <a:pPr algn="just"/>
            <a:r>
              <a:rPr lang="en-GB" dirty="0" err="1"/>
              <a:t>Varma</a:t>
            </a:r>
            <a:r>
              <a:rPr lang="en-GB" dirty="0"/>
              <a:t>, V.S., </a:t>
            </a:r>
            <a:r>
              <a:rPr lang="en-GB" dirty="0" err="1"/>
              <a:t>Lasaulce</a:t>
            </a:r>
            <a:r>
              <a:rPr lang="en-GB" dirty="0"/>
              <a:t>, S., </a:t>
            </a:r>
            <a:r>
              <a:rPr lang="en-GB" dirty="0" err="1"/>
              <a:t>Mounthanyvong</a:t>
            </a:r>
            <a:r>
              <a:rPr lang="en-GB" dirty="0"/>
              <a:t>, J. and </a:t>
            </a:r>
            <a:r>
              <a:rPr lang="en-GB" dirty="0" err="1"/>
              <a:t>Morărescu</a:t>
            </a:r>
            <a:r>
              <a:rPr lang="en-GB" dirty="0"/>
              <a:t>, I.C., 2019. Allocating marketing resources over social networks: A long-term analysis. </a:t>
            </a:r>
            <a:r>
              <a:rPr lang="en-IN" i="1" dirty="0"/>
              <a:t>IEEE Control Systems Letters</a:t>
            </a:r>
            <a:r>
              <a:rPr lang="en-IN" dirty="0"/>
              <a:t>, </a:t>
            </a:r>
            <a:r>
              <a:rPr lang="en-IN" i="1" dirty="0"/>
              <a:t>3</a:t>
            </a:r>
            <a:r>
              <a:rPr lang="en-IN" dirty="0"/>
              <a:t>(4), pp.1002-1007. https://arxiv.org/pdf/2011.09268</a:t>
            </a:r>
          </a:p>
          <a:p>
            <a:pPr algn="just"/>
            <a:endParaRPr lang="en-IN" dirty="0"/>
          </a:p>
        </p:txBody>
      </p:sp>
    </p:spTree>
    <p:extLst>
      <p:ext uri="{BB962C8B-B14F-4D97-AF65-F5344CB8AC3E}">
        <p14:creationId xmlns:p14="http://schemas.microsoft.com/office/powerpoint/2010/main" val="1323134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6000" dirty="0">
                <a:latin typeface="Algerian" panose="04020705040A02060702" pitchFamily="82" charset="0"/>
              </a:rPr>
              <a:t>Thank you </a:t>
            </a:r>
          </a:p>
          <a:p>
            <a:pPr marL="0" indent="0" algn="ctr">
              <a:buNone/>
            </a:pPr>
            <a:r>
              <a:rPr lang="en-US" sz="6000" dirty="0">
                <a:latin typeface="Algerian" panose="04020705040A02060702" pitchFamily="82" charset="0"/>
              </a:rPr>
              <a:t>Any queries???</a:t>
            </a:r>
            <a:endParaRPr lang="en-IN" sz="6000" dirty="0">
              <a:latin typeface="Algerian" panose="04020705040A02060702" pitchFamily="82" charset="0"/>
            </a:endParaRPr>
          </a:p>
        </p:txBody>
      </p:sp>
    </p:spTree>
    <p:extLst>
      <p:ext uri="{BB962C8B-B14F-4D97-AF65-F5344CB8AC3E}">
        <p14:creationId xmlns:p14="http://schemas.microsoft.com/office/powerpoint/2010/main" val="39470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2133</Words>
  <Application>Microsoft Office PowerPoint</Application>
  <PresentationFormat>On-screen Show (16:9)</PresentationFormat>
  <Paragraphs>174</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Algerian</vt:lpstr>
      <vt:lpstr>Arial</vt:lpstr>
      <vt:lpstr>Calibri</vt:lpstr>
      <vt:lpstr>Times New Roman</vt:lpstr>
      <vt:lpstr>Office Theme</vt:lpstr>
      <vt:lpstr>Managing Enterprise in 21st Century </vt:lpstr>
      <vt:lpstr>    PRESENTATION OVERVIEW</vt:lpstr>
      <vt:lpstr>Introduction</vt:lpstr>
      <vt:lpstr>Business proposition to life Product/service description</vt:lpstr>
      <vt:lpstr>Mission statement, Business aims &amp; objectives</vt:lpstr>
      <vt:lpstr>USP, Legal structure and proposed location</vt:lpstr>
      <vt:lpstr>HRM strategy</vt:lpstr>
      <vt:lpstr>Financial overview</vt:lpstr>
      <vt:lpstr>SWOT analysis</vt:lpstr>
      <vt:lpstr>12-month marketing strategy and branding </vt:lpstr>
      <vt:lpstr>Why the Angel Investor should invest in DESIRE INVEST</vt:lpstr>
      <vt:lpstr>How would we use the money to develop and grow the business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2025-06-25T21:18:09Z</dcterms:modified>
</cp:coreProperties>
</file>