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6" r:id="rId2"/>
    <p:sldId id="256" r:id="rId3"/>
    <p:sldId id="25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8C1151-FBFE-45F6-8603-112F3D50C4F0}" v="1" dt="2023-02-16T12:50:30.2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1897" autoAdjust="0"/>
  </p:normalViewPr>
  <p:slideViewPr>
    <p:cSldViewPr snapToGrid="0">
      <p:cViewPr varScale="1">
        <p:scale>
          <a:sx n="73" d="100"/>
          <a:sy n="73" d="100"/>
        </p:scale>
        <p:origin x="1061"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oulami Mukherjee" userId="3afa144ad4f27967" providerId="LiveId" clId="{FCC9E636-2171-40E2-A81A-41E1853518A2}"/>
    <pc:docChg chg="undo custSel modSld">
      <pc:chgData name="Poulami Mukherjee" userId="3afa144ad4f27967" providerId="LiveId" clId="{FCC9E636-2171-40E2-A81A-41E1853518A2}" dt="2023-02-14T19:57:19.834" v="9042" actId="1076"/>
      <pc:docMkLst>
        <pc:docMk/>
      </pc:docMkLst>
      <pc:sldChg chg="addSp delSp modSp mod">
        <pc:chgData name="Poulami Mukherjee" userId="3afa144ad4f27967" providerId="LiveId" clId="{FCC9E636-2171-40E2-A81A-41E1853518A2}" dt="2023-02-14T19:57:19.834" v="9042" actId="1076"/>
        <pc:sldMkLst>
          <pc:docMk/>
          <pc:sldMk cId="4128600302" sldId="256"/>
        </pc:sldMkLst>
        <pc:spChg chg="mod">
          <ac:chgData name="Poulami Mukherjee" userId="3afa144ad4f27967" providerId="LiveId" clId="{FCC9E636-2171-40E2-A81A-41E1853518A2}" dt="2023-02-14T19:57:17.008" v="9040" actId="14100"/>
          <ac:spMkLst>
            <pc:docMk/>
            <pc:sldMk cId="4128600302" sldId="256"/>
            <ac:spMk id="2" creationId="{8504A987-6A96-13E7-EEC9-4CDC4F4CDDDC}"/>
          </ac:spMkLst>
        </pc:spChg>
        <pc:spChg chg="del">
          <ac:chgData name="Poulami Mukherjee" userId="3afa144ad4f27967" providerId="LiveId" clId="{FCC9E636-2171-40E2-A81A-41E1853518A2}" dt="2023-02-14T19:52:09.849" v="9011" actId="478"/>
          <ac:spMkLst>
            <pc:docMk/>
            <pc:sldMk cId="4128600302" sldId="256"/>
            <ac:spMk id="3" creationId="{A83523AC-43F4-62C0-829A-41A1E2BFD7FF}"/>
          </ac:spMkLst>
        </pc:spChg>
        <pc:picChg chg="add mod">
          <ac:chgData name="Poulami Mukherjee" userId="3afa144ad4f27967" providerId="LiveId" clId="{FCC9E636-2171-40E2-A81A-41E1853518A2}" dt="2023-02-14T19:57:19.834" v="9042" actId="1076"/>
          <ac:picMkLst>
            <pc:docMk/>
            <pc:sldMk cId="4128600302" sldId="256"/>
            <ac:picMk id="5" creationId="{2AB8A407-AFBB-109B-DB39-499BD38C37E1}"/>
          </ac:picMkLst>
        </pc:picChg>
      </pc:sldChg>
      <pc:sldChg chg="addSp modSp mod">
        <pc:chgData name="Poulami Mukherjee" userId="3afa144ad4f27967" providerId="LiveId" clId="{FCC9E636-2171-40E2-A81A-41E1853518A2}" dt="2023-02-14T19:53:01.602" v="9014" actId="14100"/>
        <pc:sldMkLst>
          <pc:docMk/>
          <pc:sldMk cId="1852088627" sldId="257"/>
        </pc:sldMkLst>
        <pc:spChg chg="mod">
          <ac:chgData name="Poulami Mukherjee" userId="3afa144ad4f27967" providerId="LiveId" clId="{FCC9E636-2171-40E2-A81A-41E1853518A2}" dt="2023-02-14T18:48:30.140" v="11" actId="20577"/>
          <ac:spMkLst>
            <pc:docMk/>
            <pc:sldMk cId="1852088627" sldId="257"/>
            <ac:spMk id="2" creationId="{32BC9B9B-94E2-C702-B8DD-A11444F7D106}"/>
          </ac:spMkLst>
        </pc:spChg>
        <pc:spChg chg="mod">
          <ac:chgData name="Poulami Mukherjee" userId="3afa144ad4f27967" providerId="LiveId" clId="{FCC9E636-2171-40E2-A81A-41E1853518A2}" dt="2023-02-14T18:50:22.036" v="13" actId="255"/>
          <ac:spMkLst>
            <pc:docMk/>
            <pc:sldMk cId="1852088627" sldId="257"/>
            <ac:spMk id="3" creationId="{6208019C-D967-F8D0-4DA2-6499F940B462}"/>
          </ac:spMkLst>
        </pc:spChg>
        <pc:picChg chg="add mod">
          <ac:chgData name="Poulami Mukherjee" userId="3afa144ad4f27967" providerId="LiveId" clId="{FCC9E636-2171-40E2-A81A-41E1853518A2}" dt="2023-02-14T19:53:01.602" v="9014" actId="14100"/>
          <ac:picMkLst>
            <pc:docMk/>
            <pc:sldMk cId="1852088627" sldId="257"/>
            <ac:picMk id="5" creationId="{5BFB03DE-3273-0855-F66F-6B6C55029871}"/>
          </ac:picMkLst>
        </pc:picChg>
      </pc:sldChg>
      <pc:sldChg chg="addSp modSp mod modNotesTx">
        <pc:chgData name="Poulami Mukherjee" userId="3afa144ad4f27967" providerId="LiveId" clId="{FCC9E636-2171-40E2-A81A-41E1853518A2}" dt="2023-02-14T19:54:32.272" v="9021" actId="123"/>
        <pc:sldMkLst>
          <pc:docMk/>
          <pc:sldMk cId="1724393603" sldId="258"/>
        </pc:sldMkLst>
        <pc:spChg chg="mod">
          <ac:chgData name="Poulami Mukherjee" userId="3afa144ad4f27967" providerId="LiveId" clId="{FCC9E636-2171-40E2-A81A-41E1853518A2}" dt="2023-02-14T19:53:06.343" v="9015" actId="1076"/>
          <ac:spMkLst>
            <pc:docMk/>
            <pc:sldMk cId="1724393603" sldId="258"/>
            <ac:spMk id="2" creationId="{440ECF4E-0030-735F-D663-01B10DD06161}"/>
          </ac:spMkLst>
        </pc:spChg>
        <pc:spChg chg="mod">
          <ac:chgData name="Poulami Mukherjee" userId="3afa144ad4f27967" providerId="LiveId" clId="{FCC9E636-2171-40E2-A81A-41E1853518A2}" dt="2023-02-14T19:54:32.272" v="9021" actId="123"/>
          <ac:spMkLst>
            <pc:docMk/>
            <pc:sldMk cId="1724393603" sldId="258"/>
            <ac:spMk id="3" creationId="{89D458C6-62F5-E767-3A75-2E5DA978EF5C}"/>
          </ac:spMkLst>
        </pc:spChg>
        <pc:picChg chg="add mod">
          <ac:chgData name="Poulami Mukherjee" userId="3afa144ad4f27967" providerId="LiveId" clId="{FCC9E636-2171-40E2-A81A-41E1853518A2}" dt="2023-02-14T19:54:22.976" v="9018" actId="14100"/>
          <ac:picMkLst>
            <pc:docMk/>
            <pc:sldMk cId="1724393603" sldId="258"/>
            <ac:picMk id="5" creationId="{033C87D1-CFC6-C691-4928-F06D52F1D0A9}"/>
          </ac:picMkLst>
        </pc:picChg>
      </pc:sldChg>
      <pc:sldChg chg="modSp mod modNotesTx">
        <pc:chgData name="Poulami Mukherjee" userId="3afa144ad4f27967" providerId="LiveId" clId="{FCC9E636-2171-40E2-A81A-41E1853518A2}" dt="2023-02-14T19:12:21.664" v="2813" actId="20577"/>
        <pc:sldMkLst>
          <pc:docMk/>
          <pc:sldMk cId="2535211897" sldId="259"/>
        </pc:sldMkLst>
        <pc:spChg chg="mod">
          <ac:chgData name="Poulami Mukherjee" userId="3afa144ad4f27967" providerId="LiveId" clId="{FCC9E636-2171-40E2-A81A-41E1853518A2}" dt="2023-02-14T19:00:46.267" v="1307" actId="20577"/>
          <ac:spMkLst>
            <pc:docMk/>
            <pc:sldMk cId="2535211897" sldId="259"/>
            <ac:spMk id="2" creationId="{891FD9AD-2228-1DB8-AA7A-46BADBDA9E37}"/>
          </ac:spMkLst>
        </pc:spChg>
        <pc:spChg chg="mod">
          <ac:chgData name="Poulami Mukherjee" userId="3afa144ad4f27967" providerId="LiveId" clId="{FCC9E636-2171-40E2-A81A-41E1853518A2}" dt="2023-02-14T19:03:09.547" v="2097" actId="27636"/>
          <ac:spMkLst>
            <pc:docMk/>
            <pc:sldMk cId="2535211897" sldId="259"/>
            <ac:spMk id="3" creationId="{C2042165-7BBA-A8AF-D54E-B74BC9CFD7F2}"/>
          </ac:spMkLst>
        </pc:spChg>
      </pc:sldChg>
      <pc:sldChg chg="addSp modSp mod modNotesTx">
        <pc:chgData name="Poulami Mukherjee" userId="3afa144ad4f27967" providerId="LiveId" clId="{FCC9E636-2171-40E2-A81A-41E1853518A2}" dt="2023-02-14T19:25:57.227" v="3721" actId="20577"/>
        <pc:sldMkLst>
          <pc:docMk/>
          <pc:sldMk cId="2598154910" sldId="260"/>
        </pc:sldMkLst>
        <pc:spChg chg="mod">
          <ac:chgData name="Poulami Mukherjee" userId="3afa144ad4f27967" providerId="LiveId" clId="{FCC9E636-2171-40E2-A81A-41E1853518A2}" dt="2023-02-14T19:21:51.442" v="3507" actId="20577"/>
          <ac:spMkLst>
            <pc:docMk/>
            <pc:sldMk cId="2598154910" sldId="260"/>
            <ac:spMk id="2" creationId="{4F7FF96A-E217-F00B-A6E4-1DEB897A3B2D}"/>
          </ac:spMkLst>
        </pc:spChg>
        <pc:spChg chg="mod">
          <ac:chgData name="Poulami Mukherjee" userId="3afa144ad4f27967" providerId="LiveId" clId="{FCC9E636-2171-40E2-A81A-41E1853518A2}" dt="2023-02-14T19:25:57.227" v="3721" actId="20577"/>
          <ac:spMkLst>
            <pc:docMk/>
            <pc:sldMk cId="2598154910" sldId="260"/>
            <ac:spMk id="3" creationId="{5AF95484-7863-FDE3-A12B-E327899C85DC}"/>
          </ac:spMkLst>
        </pc:spChg>
        <pc:picChg chg="add mod">
          <ac:chgData name="Poulami Mukherjee" userId="3afa144ad4f27967" providerId="LiveId" clId="{FCC9E636-2171-40E2-A81A-41E1853518A2}" dt="2023-02-14T19:24:08.776" v="3710" actId="14100"/>
          <ac:picMkLst>
            <pc:docMk/>
            <pc:sldMk cId="2598154910" sldId="260"/>
            <ac:picMk id="5" creationId="{A6880B94-BBD0-ABDE-82FE-02334D5FA0F3}"/>
          </ac:picMkLst>
        </pc:picChg>
      </pc:sldChg>
      <pc:sldChg chg="addSp modSp mod modNotesTx">
        <pc:chgData name="Poulami Mukherjee" userId="3afa144ad4f27967" providerId="LiveId" clId="{FCC9E636-2171-40E2-A81A-41E1853518A2}" dt="2023-02-14T19:55:43.679" v="9026" actId="1076"/>
        <pc:sldMkLst>
          <pc:docMk/>
          <pc:sldMk cId="2584173664" sldId="261"/>
        </pc:sldMkLst>
        <pc:spChg chg="mod">
          <ac:chgData name="Poulami Mukherjee" userId="3afa144ad4f27967" providerId="LiveId" clId="{FCC9E636-2171-40E2-A81A-41E1853518A2}" dt="2023-02-14T19:26:24.948" v="3763" actId="20577"/>
          <ac:spMkLst>
            <pc:docMk/>
            <pc:sldMk cId="2584173664" sldId="261"/>
            <ac:spMk id="2" creationId="{D8325564-FABF-9720-3E43-287EBD94FB65}"/>
          </ac:spMkLst>
        </pc:spChg>
        <pc:spChg chg="mod">
          <ac:chgData name="Poulami Mukherjee" userId="3afa144ad4f27967" providerId="LiveId" clId="{FCC9E636-2171-40E2-A81A-41E1853518A2}" dt="2023-02-14T19:55:39.527" v="9024" actId="14100"/>
          <ac:spMkLst>
            <pc:docMk/>
            <pc:sldMk cId="2584173664" sldId="261"/>
            <ac:spMk id="3" creationId="{74D3EF03-F8F8-6164-BF08-60CC8E8DDD4A}"/>
          </ac:spMkLst>
        </pc:spChg>
        <pc:picChg chg="add mod">
          <ac:chgData name="Poulami Mukherjee" userId="3afa144ad4f27967" providerId="LiveId" clId="{FCC9E636-2171-40E2-A81A-41E1853518A2}" dt="2023-02-14T19:55:43.679" v="9026" actId="1076"/>
          <ac:picMkLst>
            <pc:docMk/>
            <pc:sldMk cId="2584173664" sldId="261"/>
            <ac:picMk id="5" creationId="{5A7F08FE-FEB6-1636-B0A2-0DBE4FF3F726}"/>
          </ac:picMkLst>
        </pc:picChg>
      </pc:sldChg>
      <pc:sldChg chg="addSp modSp mod modNotesTx">
        <pc:chgData name="Poulami Mukherjee" userId="3afa144ad4f27967" providerId="LiveId" clId="{FCC9E636-2171-40E2-A81A-41E1853518A2}" dt="2023-02-14T19:56:19.891" v="9032" actId="14100"/>
        <pc:sldMkLst>
          <pc:docMk/>
          <pc:sldMk cId="2228617571" sldId="262"/>
        </pc:sldMkLst>
        <pc:spChg chg="mod">
          <ac:chgData name="Poulami Mukherjee" userId="3afa144ad4f27967" providerId="LiveId" clId="{FCC9E636-2171-40E2-A81A-41E1853518A2}" dt="2023-02-14T19:35:05.430" v="5600" actId="20577"/>
          <ac:spMkLst>
            <pc:docMk/>
            <pc:sldMk cId="2228617571" sldId="262"/>
            <ac:spMk id="2" creationId="{F0FD1F64-8D2F-1B56-A928-47F4FE145CAE}"/>
          </ac:spMkLst>
        </pc:spChg>
        <pc:spChg chg="mod">
          <ac:chgData name="Poulami Mukherjee" userId="3afa144ad4f27967" providerId="LiveId" clId="{FCC9E636-2171-40E2-A81A-41E1853518A2}" dt="2023-02-14T19:56:07.399" v="9027" actId="14100"/>
          <ac:spMkLst>
            <pc:docMk/>
            <pc:sldMk cId="2228617571" sldId="262"/>
            <ac:spMk id="3" creationId="{F41D58C7-78A3-0DDF-3F33-DE080F66AB0C}"/>
          </ac:spMkLst>
        </pc:spChg>
        <pc:picChg chg="add mod">
          <ac:chgData name="Poulami Mukherjee" userId="3afa144ad4f27967" providerId="LiveId" clId="{FCC9E636-2171-40E2-A81A-41E1853518A2}" dt="2023-02-14T19:56:19.891" v="9032" actId="14100"/>
          <ac:picMkLst>
            <pc:docMk/>
            <pc:sldMk cId="2228617571" sldId="262"/>
            <ac:picMk id="5" creationId="{47A7E890-204F-6EBA-ABAF-BBAB12DFABE6}"/>
          </ac:picMkLst>
        </pc:picChg>
      </pc:sldChg>
      <pc:sldChg chg="modSp mod modNotesTx">
        <pc:chgData name="Poulami Mukherjee" userId="3afa144ad4f27967" providerId="LiveId" clId="{FCC9E636-2171-40E2-A81A-41E1853518A2}" dt="2023-02-14T19:56:26.227" v="9033" actId="255"/>
        <pc:sldMkLst>
          <pc:docMk/>
          <pc:sldMk cId="200028732" sldId="263"/>
        </pc:sldMkLst>
        <pc:spChg chg="mod">
          <ac:chgData name="Poulami Mukherjee" userId="3afa144ad4f27967" providerId="LiveId" clId="{FCC9E636-2171-40E2-A81A-41E1853518A2}" dt="2023-02-14T19:42:31.020" v="7358" actId="20577"/>
          <ac:spMkLst>
            <pc:docMk/>
            <pc:sldMk cId="200028732" sldId="263"/>
            <ac:spMk id="2" creationId="{C220D4F2-C445-314E-F795-1FF285DAB81A}"/>
          </ac:spMkLst>
        </pc:spChg>
        <pc:spChg chg="mod">
          <ac:chgData name="Poulami Mukherjee" userId="3afa144ad4f27967" providerId="LiveId" clId="{FCC9E636-2171-40E2-A81A-41E1853518A2}" dt="2023-02-14T19:56:26.227" v="9033" actId="255"/>
          <ac:spMkLst>
            <pc:docMk/>
            <pc:sldMk cId="200028732" sldId="263"/>
            <ac:spMk id="3" creationId="{5E3D882A-1DC1-144C-4D08-7696A756AB1E}"/>
          </ac:spMkLst>
        </pc:spChg>
      </pc:sldChg>
      <pc:sldChg chg="modSp mod">
        <pc:chgData name="Poulami Mukherjee" userId="3afa144ad4f27967" providerId="LiveId" clId="{FCC9E636-2171-40E2-A81A-41E1853518A2}" dt="2023-02-14T19:56:31.853" v="9034" actId="255"/>
        <pc:sldMkLst>
          <pc:docMk/>
          <pc:sldMk cId="1443711631" sldId="264"/>
        </pc:sldMkLst>
        <pc:spChg chg="mod">
          <ac:chgData name="Poulami Mukherjee" userId="3afa144ad4f27967" providerId="LiveId" clId="{FCC9E636-2171-40E2-A81A-41E1853518A2}" dt="2023-02-14T19:44:03.482" v="7831" actId="20577"/>
          <ac:spMkLst>
            <pc:docMk/>
            <pc:sldMk cId="1443711631" sldId="264"/>
            <ac:spMk id="2" creationId="{E37B9C40-A612-0180-BDF5-1561F436E91B}"/>
          </ac:spMkLst>
        </pc:spChg>
        <pc:spChg chg="mod">
          <ac:chgData name="Poulami Mukherjee" userId="3afa144ad4f27967" providerId="LiveId" clId="{FCC9E636-2171-40E2-A81A-41E1853518A2}" dt="2023-02-14T19:56:31.853" v="9034" actId="255"/>
          <ac:spMkLst>
            <pc:docMk/>
            <pc:sldMk cId="1443711631" sldId="264"/>
            <ac:spMk id="3" creationId="{8D8C37E8-EBF9-330F-834D-4536C0A42FBC}"/>
          </ac:spMkLst>
        </pc:spChg>
      </pc:sldChg>
      <pc:sldChg chg="modSp mod">
        <pc:chgData name="Poulami Mukherjee" userId="3afa144ad4f27967" providerId="LiveId" clId="{FCC9E636-2171-40E2-A81A-41E1853518A2}" dt="2023-02-14T19:49:50.985" v="9010" actId="5793"/>
        <pc:sldMkLst>
          <pc:docMk/>
          <pc:sldMk cId="415665996" sldId="265"/>
        </pc:sldMkLst>
        <pc:spChg chg="mod">
          <ac:chgData name="Poulami Mukherjee" userId="3afa144ad4f27967" providerId="LiveId" clId="{FCC9E636-2171-40E2-A81A-41E1853518A2}" dt="2023-02-14T19:48:02.321" v="8727" actId="20577"/>
          <ac:spMkLst>
            <pc:docMk/>
            <pc:sldMk cId="415665996" sldId="265"/>
            <ac:spMk id="2" creationId="{4DBE2994-2FC3-7F4D-8F0E-06CEA8AB23EF}"/>
          </ac:spMkLst>
        </pc:spChg>
        <pc:spChg chg="mod">
          <ac:chgData name="Poulami Mukherjee" userId="3afa144ad4f27967" providerId="LiveId" clId="{FCC9E636-2171-40E2-A81A-41E1853518A2}" dt="2023-02-14T19:49:50.985" v="9010" actId="5793"/>
          <ac:spMkLst>
            <pc:docMk/>
            <pc:sldMk cId="415665996" sldId="265"/>
            <ac:spMk id="3" creationId="{7B892B07-D340-0A76-FF43-10F65FCBCFF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7F35C3-EC48-4A48-864E-2C5FB49E999F}" type="datetimeFigureOut">
              <a:rPr lang="en-IN" smtClean="0"/>
              <a:t>16-02-2023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99E417-74F2-4D50-ADF6-A3F5F8DBF3D1}" type="slidenum">
              <a:rPr lang="en-IN" smtClean="0"/>
              <a:t>‹#›</a:t>
            </a:fld>
            <a:endParaRPr lang="en-IN"/>
          </a:p>
        </p:txBody>
      </p:sp>
    </p:spTree>
    <p:extLst>
      <p:ext uri="{BB962C8B-B14F-4D97-AF65-F5344CB8AC3E}">
        <p14:creationId xmlns:p14="http://schemas.microsoft.com/office/powerpoint/2010/main" val="1429111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being evaluated that HR professional in the current era have undergone mass transformation where their roles are no more confined to only filling up of the vacant place but also to bring many new features to the role and functions. Today talent management has been one of the crucial area which is linked to the organizational performance and also to employee engagement aspects. It is being identified that employee engagement is also known to be one of the key outlook of the HR manager in letting the employees be empowered and also help them in taking decisions on own thus helping in the design of the organizational culture. Claus (2019) argued that HR profession has been shaped in a way which has led to shift in the organizational vision and think more of the disruption that could be intervened. In the research conducted by Ahmed et al. (2021), it is being pinned that HR do have an integral role in creating diverse programs facilitated for the growth of the employees and create an environment which will deem to be flexible in nature. </a:t>
            </a:r>
            <a:endParaRPr lang="en-IN" dirty="0"/>
          </a:p>
        </p:txBody>
      </p:sp>
      <p:sp>
        <p:nvSpPr>
          <p:cNvPr id="4" name="Slide Number Placeholder 3"/>
          <p:cNvSpPr>
            <a:spLocks noGrp="1"/>
          </p:cNvSpPr>
          <p:nvPr>
            <p:ph type="sldNum" sz="quarter" idx="5"/>
          </p:nvPr>
        </p:nvSpPr>
        <p:spPr/>
        <p:txBody>
          <a:bodyPr/>
          <a:lstStyle/>
          <a:p>
            <a:fld id="{3A99E417-74F2-4D50-ADF6-A3F5F8DBF3D1}" type="slidenum">
              <a:rPr lang="en-IN" smtClean="0"/>
              <a:t>4</a:t>
            </a:fld>
            <a:endParaRPr lang="en-IN"/>
          </a:p>
        </p:txBody>
      </p:sp>
    </p:spTree>
    <p:extLst>
      <p:ext uri="{BB962C8B-B14F-4D97-AF65-F5344CB8AC3E}">
        <p14:creationId xmlns:p14="http://schemas.microsoft.com/office/powerpoint/2010/main" val="3664807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contemporary era, it is being idealized that HR managers do have a crucial role to play in the business performance in, developing the agility of the business and also ensuring that the thought of job switch do not comes in the minds of the employees. Hence, the managers do have a bigger role now in creating a flexible culture, building up organizational policies to keep the employees engaged, hear their voice out and map out of how employees could give better customers experience through the exercise of skills and knowledge in the right way. </a:t>
            </a:r>
            <a:endParaRPr lang="en-IN" dirty="0"/>
          </a:p>
        </p:txBody>
      </p:sp>
      <p:sp>
        <p:nvSpPr>
          <p:cNvPr id="4" name="Slide Number Placeholder 3"/>
          <p:cNvSpPr>
            <a:spLocks noGrp="1"/>
          </p:cNvSpPr>
          <p:nvPr>
            <p:ph type="sldNum" sz="quarter" idx="5"/>
          </p:nvPr>
        </p:nvSpPr>
        <p:spPr/>
        <p:txBody>
          <a:bodyPr/>
          <a:lstStyle/>
          <a:p>
            <a:fld id="{3A99E417-74F2-4D50-ADF6-A3F5F8DBF3D1}" type="slidenum">
              <a:rPr lang="en-IN" smtClean="0"/>
              <a:t>5</a:t>
            </a:fld>
            <a:endParaRPr lang="en-IN"/>
          </a:p>
        </p:txBody>
      </p:sp>
    </p:spTree>
    <p:extLst>
      <p:ext uri="{BB962C8B-B14F-4D97-AF65-F5344CB8AC3E}">
        <p14:creationId xmlns:p14="http://schemas.microsoft.com/office/powerpoint/2010/main" val="2435098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Profession Map do set forth the international benchmark which is for the people profession. This map do helps in better guiding of the people and making better decisions as well where even confidence is fostered in the act and also incur changes in the organization.  Therefore, the professional map shown of the knowledge, evidenced based purpose and outcomes do help the HR managers to understand of what is needed and how it can be channelize to streamline the strategic performance. Therefore, HR professionals do have a consistent role play in driving the organizational performance and mapping the objectives as well. Values for an organization are the values that the HR managers do incorporate but without the practical performance of the managers, it would not be possible. </a:t>
            </a:r>
            <a:endParaRPr lang="en-IN" dirty="0"/>
          </a:p>
        </p:txBody>
      </p:sp>
      <p:sp>
        <p:nvSpPr>
          <p:cNvPr id="4" name="Slide Number Placeholder 3"/>
          <p:cNvSpPr>
            <a:spLocks noGrp="1"/>
          </p:cNvSpPr>
          <p:nvPr>
            <p:ph type="sldNum" sz="quarter" idx="5"/>
          </p:nvPr>
        </p:nvSpPr>
        <p:spPr/>
        <p:txBody>
          <a:bodyPr/>
          <a:lstStyle/>
          <a:p>
            <a:fld id="{3A99E417-74F2-4D50-ADF6-A3F5F8DBF3D1}" type="slidenum">
              <a:rPr lang="en-IN" smtClean="0"/>
              <a:t>6</a:t>
            </a:fld>
            <a:endParaRPr lang="en-IN"/>
          </a:p>
        </p:txBody>
      </p:sp>
    </p:spTree>
    <p:extLst>
      <p:ext uri="{BB962C8B-B14F-4D97-AF65-F5344CB8AC3E}">
        <p14:creationId xmlns:p14="http://schemas.microsoft.com/office/powerpoint/2010/main" val="4092042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in the contemporary time much have changed in the corporate context where it is found that employees and employers both are proceeding to build up a healthy relationship and leading the change. It is evidenced that employers are now letting people speak up and also empowering them in taking decisions. Hence, today the formal relationship has taken a turn where it is evidenced that employers are looking up to the employees for their innovative ideas and accordingly implement the process in the manufacturing units as well.  Employers are today developing the internal environment with support of the HR managers like building of a flexible organizational culture that will pertain in creating robust performance and also build up the strategic performance as well. Today companies are creating landmark improvements which has helped in portraying results that will help the service driven performance to be strategic and also innovative. </a:t>
            </a:r>
            <a:endParaRPr lang="en-IN" dirty="0"/>
          </a:p>
        </p:txBody>
      </p:sp>
      <p:sp>
        <p:nvSpPr>
          <p:cNvPr id="4" name="Slide Number Placeholder 3"/>
          <p:cNvSpPr>
            <a:spLocks noGrp="1"/>
          </p:cNvSpPr>
          <p:nvPr>
            <p:ph type="sldNum" sz="quarter" idx="5"/>
          </p:nvPr>
        </p:nvSpPr>
        <p:spPr/>
        <p:txBody>
          <a:bodyPr/>
          <a:lstStyle/>
          <a:p>
            <a:fld id="{3A99E417-74F2-4D50-ADF6-A3F5F8DBF3D1}" type="slidenum">
              <a:rPr lang="en-IN" smtClean="0"/>
              <a:t>7</a:t>
            </a:fld>
            <a:endParaRPr lang="en-IN"/>
          </a:p>
        </p:txBody>
      </p:sp>
    </p:spTree>
    <p:extLst>
      <p:ext uri="{BB962C8B-B14F-4D97-AF65-F5344CB8AC3E}">
        <p14:creationId xmlns:p14="http://schemas.microsoft.com/office/powerpoint/2010/main" val="2183590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the employers do listen up to the people or even communicate with them clearly, the inferiority issue can be mitigated and at the same time help the organization to have a flexible culture. Therefore, it is being evidenced that employees and employers both do have the liability of nurturing the relationship in a way that can help in building a strong environment and performance directed towards innovation. If the policies of the organization are shaped like health and safety policies, or promotion of the employees where their betterment can be designed. </a:t>
            </a:r>
            <a:endParaRPr lang="en-IN" dirty="0"/>
          </a:p>
        </p:txBody>
      </p:sp>
      <p:sp>
        <p:nvSpPr>
          <p:cNvPr id="4" name="Slide Number Placeholder 3"/>
          <p:cNvSpPr>
            <a:spLocks noGrp="1"/>
          </p:cNvSpPr>
          <p:nvPr>
            <p:ph type="sldNum" sz="quarter" idx="5"/>
          </p:nvPr>
        </p:nvSpPr>
        <p:spPr/>
        <p:txBody>
          <a:bodyPr/>
          <a:lstStyle/>
          <a:p>
            <a:fld id="{3A99E417-74F2-4D50-ADF6-A3F5F8DBF3D1}" type="slidenum">
              <a:rPr lang="en-IN" smtClean="0"/>
              <a:t>8</a:t>
            </a:fld>
            <a:endParaRPr lang="en-IN"/>
          </a:p>
        </p:txBody>
      </p:sp>
    </p:spTree>
    <p:extLst>
      <p:ext uri="{BB962C8B-B14F-4D97-AF65-F5344CB8AC3E}">
        <p14:creationId xmlns:p14="http://schemas.microsoft.com/office/powerpoint/2010/main" val="3118544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recent time what has been found is that companies today are delivering robust performance with the strategic performance due to the direction of the HR managers. HR managers are primarily tending to shape the internal environment in a way that will pertain in positively impacting the relationship between the employees and employers and create maximum potentiality.  What happens is that the employers and employees both are members of the organization but many organizations do fail to understand so and hence the conflict do happen. It is being thereby perceived that employers today are instructed of creating a friendly environment that will pertain in the growth of the business. Today employers do build the policies and ensure that welfare of the people are created thus nurturing in strategic objectives. It is being evidenced that companies do turn out dynamic results with the support of both employers and employees. </a:t>
            </a:r>
            <a:endParaRPr lang="en-IN" dirty="0"/>
          </a:p>
        </p:txBody>
      </p:sp>
      <p:sp>
        <p:nvSpPr>
          <p:cNvPr id="4" name="Slide Number Placeholder 3"/>
          <p:cNvSpPr>
            <a:spLocks noGrp="1"/>
          </p:cNvSpPr>
          <p:nvPr>
            <p:ph type="sldNum" sz="quarter" idx="5"/>
          </p:nvPr>
        </p:nvSpPr>
        <p:spPr/>
        <p:txBody>
          <a:bodyPr/>
          <a:lstStyle/>
          <a:p>
            <a:fld id="{3A99E417-74F2-4D50-ADF6-A3F5F8DBF3D1}" type="slidenum">
              <a:rPr lang="en-IN" smtClean="0"/>
              <a:t>9</a:t>
            </a:fld>
            <a:endParaRPr lang="en-IN"/>
          </a:p>
        </p:txBody>
      </p:sp>
    </p:spTree>
    <p:extLst>
      <p:ext uri="{BB962C8B-B14F-4D97-AF65-F5344CB8AC3E}">
        <p14:creationId xmlns:p14="http://schemas.microsoft.com/office/powerpoint/2010/main" val="37213100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D167A-5F6D-33B0-2D16-920EA3D91B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BB8E055-15D1-2F21-429C-8FB69412D7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8EE42AC-B5C9-FD99-59D6-B7A718094DA8}"/>
              </a:ext>
            </a:extLst>
          </p:cNvPr>
          <p:cNvSpPr>
            <a:spLocks noGrp="1"/>
          </p:cNvSpPr>
          <p:nvPr>
            <p:ph type="dt" sz="half" idx="10"/>
          </p:nvPr>
        </p:nvSpPr>
        <p:spPr/>
        <p:txBody>
          <a:bodyPr/>
          <a:lstStyle/>
          <a:p>
            <a:fld id="{A8E2B230-3845-4C72-A281-B2FEE38AE1F6}" type="datetimeFigureOut">
              <a:rPr lang="en-IN" smtClean="0"/>
              <a:t>16-02-2023</a:t>
            </a:fld>
            <a:endParaRPr lang="en-IN"/>
          </a:p>
        </p:txBody>
      </p:sp>
      <p:sp>
        <p:nvSpPr>
          <p:cNvPr id="5" name="Footer Placeholder 4">
            <a:extLst>
              <a:ext uri="{FF2B5EF4-FFF2-40B4-BE49-F238E27FC236}">
                <a16:creationId xmlns:a16="http://schemas.microsoft.com/office/drawing/2014/main" id="{078C4E63-2A1B-0541-6D2B-7EEC124CA5B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82D55A7-25C9-D57E-89BA-10029CCDB98B}"/>
              </a:ext>
            </a:extLst>
          </p:cNvPr>
          <p:cNvSpPr>
            <a:spLocks noGrp="1"/>
          </p:cNvSpPr>
          <p:nvPr>
            <p:ph type="sldNum" sz="quarter" idx="12"/>
          </p:nvPr>
        </p:nvSpPr>
        <p:spPr/>
        <p:txBody>
          <a:bodyPr/>
          <a:lstStyle/>
          <a:p>
            <a:fld id="{710736D0-DDFD-4D15-AEEC-E0B6C3753B69}" type="slidenum">
              <a:rPr lang="en-IN" smtClean="0"/>
              <a:t>‹#›</a:t>
            </a:fld>
            <a:endParaRPr lang="en-IN"/>
          </a:p>
        </p:txBody>
      </p:sp>
    </p:spTree>
    <p:extLst>
      <p:ext uri="{BB962C8B-B14F-4D97-AF65-F5344CB8AC3E}">
        <p14:creationId xmlns:p14="http://schemas.microsoft.com/office/powerpoint/2010/main" val="1326104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11134-5854-924B-D2B7-AE476C66978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CA1A867-B742-973A-1F52-A1880DC6A4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BD9110D-699E-709C-A9CD-0DF817493A1F}"/>
              </a:ext>
            </a:extLst>
          </p:cNvPr>
          <p:cNvSpPr>
            <a:spLocks noGrp="1"/>
          </p:cNvSpPr>
          <p:nvPr>
            <p:ph type="dt" sz="half" idx="10"/>
          </p:nvPr>
        </p:nvSpPr>
        <p:spPr/>
        <p:txBody>
          <a:bodyPr/>
          <a:lstStyle/>
          <a:p>
            <a:fld id="{A8E2B230-3845-4C72-A281-B2FEE38AE1F6}" type="datetimeFigureOut">
              <a:rPr lang="en-IN" smtClean="0"/>
              <a:t>16-02-2023</a:t>
            </a:fld>
            <a:endParaRPr lang="en-IN"/>
          </a:p>
        </p:txBody>
      </p:sp>
      <p:sp>
        <p:nvSpPr>
          <p:cNvPr id="5" name="Footer Placeholder 4">
            <a:extLst>
              <a:ext uri="{FF2B5EF4-FFF2-40B4-BE49-F238E27FC236}">
                <a16:creationId xmlns:a16="http://schemas.microsoft.com/office/drawing/2014/main" id="{0533C92F-3FD8-6E74-E4A9-237BC3D1816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559C1F9-C5B3-F85E-D215-45F12930EC40}"/>
              </a:ext>
            </a:extLst>
          </p:cNvPr>
          <p:cNvSpPr>
            <a:spLocks noGrp="1"/>
          </p:cNvSpPr>
          <p:nvPr>
            <p:ph type="sldNum" sz="quarter" idx="12"/>
          </p:nvPr>
        </p:nvSpPr>
        <p:spPr/>
        <p:txBody>
          <a:bodyPr/>
          <a:lstStyle/>
          <a:p>
            <a:fld id="{710736D0-DDFD-4D15-AEEC-E0B6C3753B69}" type="slidenum">
              <a:rPr lang="en-IN" smtClean="0"/>
              <a:t>‹#›</a:t>
            </a:fld>
            <a:endParaRPr lang="en-IN"/>
          </a:p>
        </p:txBody>
      </p:sp>
    </p:spTree>
    <p:extLst>
      <p:ext uri="{BB962C8B-B14F-4D97-AF65-F5344CB8AC3E}">
        <p14:creationId xmlns:p14="http://schemas.microsoft.com/office/powerpoint/2010/main" val="908446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D9FD4-D274-4280-E5A1-2C2623EF2B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546FED99-6C3A-5D9F-88BF-A3688BBADB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57DA20-1C0C-C478-604B-6224B6A78C16}"/>
              </a:ext>
            </a:extLst>
          </p:cNvPr>
          <p:cNvSpPr>
            <a:spLocks noGrp="1"/>
          </p:cNvSpPr>
          <p:nvPr>
            <p:ph type="dt" sz="half" idx="10"/>
          </p:nvPr>
        </p:nvSpPr>
        <p:spPr/>
        <p:txBody>
          <a:bodyPr/>
          <a:lstStyle/>
          <a:p>
            <a:fld id="{A8E2B230-3845-4C72-A281-B2FEE38AE1F6}" type="datetimeFigureOut">
              <a:rPr lang="en-IN" smtClean="0"/>
              <a:t>16-02-2023</a:t>
            </a:fld>
            <a:endParaRPr lang="en-IN"/>
          </a:p>
        </p:txBody>
      </p:sp>
      <p:sp>
        <p:nvSpPr>
          <p:cNvPr id="5" name="Footer Placeholder 4">
            <a:extLst>
              <a:ext uri="{FF2B5EF4-FFF2-40B4-BE49-F238E27FC236}">
                <a16:creationId xmlns:a16="http://schemas.microsoft.com/office/drawing/2014/main" id="{BCBD066E-9FE8-96C0-03E6-0FFD55236D5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C0E5C0D-AEF7-B2E1-4F3F-954461C7FC84}"/>
              </a:ext>
            </a:extLst>
          </p:cNvPr>
          <p:cNvSpPr>
            <a:spLocks noGrp="1"/>
          </p:cNvSpPr>
          <p:nvPr>
            <p:ph type="sldNum" sz="quarter" idx="12"/>
          </p:nvPr>
        </p:nvSpPr>
        <p:spPr/>
        <p:txBody>
          <a:bodyPr/>
          <a:lstStyle/>
          <a:p>
            <a:fld id="{710736D0-DDFD-4D15-AEEC-E0B6C3753B69}" type="slidenum">
              <a:rPr lang="en-IN" smtClean="0"/>
              <a:t>‹#›</a:t>
            </a:fld>
            <a:endParaRPr lang="en-IN"/>
          </a:p>
        </p:txBody>
      </p:sp>
    </p:spTree>
    <p:extLst>
      <p:ext uri="{BB962C8B-B14F-4D97-AF65-F5344CB8AC3E}">
        <p14:creationId xmlns:p14="http://schemas.microsoft.com/office/powerpoint/2010/main" val="2254781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6BB4C-0B87-64FD-DBB5-19FE3ADD873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3DC4A9F-7277-FCB4-6920-FEA42CE893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F6FA590-56CC-50F2-31BA-A7985812FE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406FA734-DC7C-6724-9BE6-0A669A692E73}"/>
              </a:ext>
            </a:extLst>
          </p:cNvPr>
          <p:cNvSpPr>
            <a:spLocks noGrp="1"/>
          </p:cNvSpPr>
          <p:nvPr>
            <p:ph type="dt" sz="half" idx="10"/>
          </p:nvPr>
        </p:nvSpPr>
        <p:spPr/>
        <p:txBody>
          <a:bodyPr/>
          <a:lstStyle/>
          <a:p>
            <a:fld id="{A8E2B230-3845-4C72-A281-B2FEE38AE1F6}" type="datetimeFigureOut">
              <a:rPr lang="en-IN" smtClean="0"/>
              <a:t>16-02-2023</a:t>
            </a:fld>
            <a:endParaRPr lang="en-IN"/>
          </a:p>
        </p:txBody>
      </p:sp>
      <p:sp>
        <p:nvSpPr>
          <p:cNvPr id="6" name="Footer Placeholder 5">
            <a:extLst>
              <a:ext uri="{FF2B5EF4-FFF2-40B4-BE49-F238E27FC236}">
                <a16:creationId xmlns:a16="http://schemas.microsoft.com/office/drawing/2014/main" id="{39DE07BE-0A3E-1E30-49C5-E5692CDBA69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F36E72C-2487-F01D-BD67-BE90BF0B8E23}"/>
              </a:ext>
            </a:extLst>
          </p:cNvPr>
          <p:cNvSpPr>
            <a:spLocks noGrp="1"/>
          </p:cNvSpPr>
          <p:nvPr>
            <p:ph type="sldNum" sz="quarter" idx="12"/>
          </p:nvPr>
        </p:nvSpPr>
        <p:spPr/>
        <p:txBody>
          <a:bodyPr/>
          <a:lstStyle/>
          <a:p>
            <a:fld id="{710736D0-DDFD-4D15-AEEC-E0B6C3753B69}" type="slidenum">
              <a:rPr lang="en-IN" smtClean="0"/>
              <a:t>‹#›</a:t>
            </a:fld>
            <a:endParaRPr lang="en-IN"/>
          </a:p>
        </p:txBody>
      </p:sp>
    </p:spTree>
    <p:extLst>
      <p:ext uri="{BB962C8B-B14F-4D97-AF65-F5344CB8AC3E}">
        <p14:creationId xmlns:p14="http://schemas.microsoft.com/office/powerpoint/2010/main" val="2915949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63397-8698-B504-9802-6142C11C20DD}"/>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68A6F7F-77CE-9DF6-DD75-8BD8B45C21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5659A68-4706-9710-8E4E-514E26C4AA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23B59B6-D0AF-09A7-895F-6F5037BED5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DBC7C5-8252-DF15-3A6D-07BAD358715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E808D775-A06A-F711-C445-2E592EC7C8FE}"/>
              </a:ext>
            </a:extLst>
          </p:cNvPr>
          <p:cNvSpPr>
            <a:spLocks noGrp="1"/>
          </p:cNvSpPr>
          <p:nvPr>
            <p:ph type="dt" sz="half" idx="10"/>
          </p:nvPr>
        </p:nvSpPr>
        <p:spPr/>
        <p:txBody>
          <a:bodyPr/>
          <a:lstStyle/>
          <a:p>
            <a:fld id="{A8E2B230-3845-4C72-A281-B2FEE38AE1F6}" type="datetimeFigureOut">
              <a:rPr lang="en-IN" smtClean="0"/>
              <a:t>16-02-2023</a:t>
            </a:fld>
            <a:endParaRPr lang="en-IN"/>
          </a:p>
        </p:txBody>
      </p:sp>
      <p:sp>
        <p:nvSpPr>
          <p:cNvPr id="8" name="Footer Placeholder 7">
            <a:extLst>
              <a:ext uri="{FF2B5EF4-FFF2-40B4-BE49-F238E27FC236}">
                <a16:creationId xmlns:a16="http://schemas.microsoft.com/office/drawing/2014/main" id="{DDEF3286-D2E4-51D9-6378-4B41E566DB9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2895C53-73B1-B46B-5130-46CDCC87B47B}"/>
              </a:ext>
            </a:extLst>
          </p:cNvPr>
          <p:cNvSpPr>
            <a:spLocks noGrp="1"/>
          </p:cNvSpPr>
          <p:nvPr>
            <p:ph type="sldNum" sz="quarter" idx="12"/>
          </p:nvPr>
        </p:nvSpPr>
        <p:spPr/>
        <p:txBody>
          <a:bodyPr/>
          <a:lstStyle/>
          <a:p>
            <a:fld id="{710736D0-DDFD-4D15-AEEC-E0B6C3753B69}" type="slidenum">
              <a:rPr lang="en-IN" smtClean="0"/>
              <a:t>‹#›</a:t>
            </a:fld>
            <a:endParaRPr lang="en-IN"/>
          </a:p>
        </p:txBody>
      </p:sp>
    </p:spTree>
    <p:extLst>
      <p:ext uri="{BB962C8B-B14F-4D97-AF65-F5344CB8AC3E}">
        <p14:creationId xmlns:p14="http://schemas.microsoft.com/office/powerpoint/2010/main" val="159222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FB12E-6682-FF19-5E0B-18DB7B41BD0D}"/>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3A35CA28-3AFB-DAEB-F4A1-AA527793A51A}"/>
              </a:ext>
            </a:extLst>
          </p:cNvPr>
          <p:cNvSpPr>
            <a:spLocks noGrp="1"/>
          </p:cNvSpPr>
          <p:nvPr>
            <p:ph type="dt" sz="half" idx="10"/>
          </p:nvPr>
        </p:nvSpPr>
        <p:spPr/>
        <p:txBody>
          <a:bodyPr/>
          <a:lstStyle/>
          <a:p>
            <a:fld id="{A8E2B230-3845-4C72-A281-B2FEE38AE1F6}" type="datetimeFigureOut">
              <a:rPr lang="en-IN" smtClean="0"/>
              <a:t>16-02-2023</a:t>
            </a:fld>
            <a:endParaRPr lang="en-IN"/>
          </a:p>
        </p:txBody>
      </p:sp>
      <p:sp>
        <p:nvSpPr>
          <p:cNvPr id="4" name="Footer Placeholder 3">
            <a:extLst>
              <a:ext uri="{FF2B5EF4-FFF2-40B4-BE49-F238E27FC236}">
                <a16:creationId xmlns:a16="http://schemas.microsoft.com/office/drawing/2014/main" id="{0AE70AD8-06DF-7393-F83F-98EEB2642C70}"/>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2D1C527-BD28-4290-A6C5-635771AD8D9D}"/>
              </a:ext>
            </a:extLst>
          </p:cNvPr>
          <p:cNvSpPr>
            <a:spLocks noGrp="1"/>
          </p:cNvSpPr>
          <p:nvPr>
            <p:ph type="sldNum" sz="quarter" idx="12"/>
          </p:nvPr>
        </p:nvSpPr>
        <p:spPr/>
        <p:txBody>
          <a:bodyPr/>
          <a:lstStyle/>
          <a:p>
            <a:fld id="{710736D0-DDFD-4D15-AEEC-E0B6C3753B69}" type="slidenum">
              <a:rPr lang="en-IN" smtClean="0"/>
              <a:t>‹#›</a:t>
            </a:fld>
            <a:endParaRPr lang="en-IN"/>
          </a:p>
        </p:txBody>
      </p:sp>
    </p:spTree>
    <p:extLst>
      <p:ext uri="{BB962C8B-B14F-4D97-AF65-F5344CB8AC3E}">
        <p14:creationId xmlns:p14="http://schemas.microsoft.com/office/powerpoint/2010/main" val="3148546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7382BB-152B-3F26-3B04-DC7679BF27B8}"/>
              </a:ext>
            </a:extLst>
          </p:cNvPr>
          <p:cNvSpPr>
            <a:spLocks noGrp="1"/>
          </p:cNvSpPr>
          <p:nvPr>
            <p:ph type="dt" sz="half" idx="10"/>
          </p:nvPr>
        </p:nvSpPr>
        <p:spPr/>
        <p:txBody>
          <a:bodyPr/>
          <a:lstStyle/>
          <a:p>
            <a:fld id="{A8E2B230-3845-4C72-A281-B2FEE38AE1F6}" type="datetimeFigureOut">
              <a:rPr lang="en-IN" smtClean="0"/>
              <a:t>16-02-2023</a:t>
            </a:fld>
            <a:endParaRPr lang="en-IN"/>
          </a:p>
        </p:txBody>
      </p:sp>
      <p:sp>
        <p:nvSpPr>
          <p:cNvPr id="3" name="Footer Placeholder 2">
            <a:extLst>
              <a:ext uri="{FF2B5EF4-FFF2-40B4-BE49-F238E27FC236}">
                <a16:creationId xmlns:a16="http://schemas.microsoft.com/office/drawing/2014/main" id="{52565A82-AD9D-6F46-B5A4-1153C04E2560}"/>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2548470D-DE0A-00AD-18A9-1632F2BDE7A7}"/>
              </a:ext>
            </a:extLst>
          </p:cNvPr>
          <p:cNvSpPr>
            <a:spLocks noGrp="1"/>
          </p:cNvSpPr>
          <p:nvPr>
            <p:ph type="sldNum" sz="quarter" idx="12"/>
          </p:nvPr>
        </p:nvSpPr>
        <p:spPr/>
        <p:txBody>
          <a:bodyPr/>
          <a:lstStyle/>
          <a:p>
            <a:fld id="{710736D0-DDFD-4D15-AEEC-E0B6C3753B69}" type="slidenum">
              <a:rPr lang="en-IN" smtClean="0"/>
              <a:t>‹#›</a:t>
            </a:fld>
            <a:endParaRPr lang="en-IN"/>
          </a:p>
        </p:txBody>
      </p:sp>
    </p:spTree>
    <p:extLst>
      <p:ext uri="{BB962C8B-B14F-4D97-AF65-F5344CB8AC3E}">
        <p14:creationId xmlns:p14="http://schemas.microsoft.com/office/powerpoint/2010/main" val="1413329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1EEA8-0E42-309D-17A6-DCF82815B4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C87B595-54C1-C7CD-B520-DE4785EDE7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18A5BE1-A686-E807-8066-2E389EBCAE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FAD19D-54A4-6DD0-CBC8-81BFE5D35012}"/>
              </a:ext>
            </a:extLst>
          </p:cNvPr>
          <p:cNvSpPr>
            <a:spLocks noGrp="1"/>
          </p:cNvSpPr>
          <p:nvPr>
            <p:ph type="dt" sz="half" idx="10"/>
          </p:nvPr>
        </p:nvSpPr>
        <p:spPr/>
        <p:txBody>
          <a:bodyPr/>
          <a:lstStyle/>
          <a:p>
            <a:fld id="{A8E2B230-3845-4C72-A281-B2FEE38AE1F6}" type="datetimeFigureOut">
              <a:rPr lang="en-IN" smtClean="0"/>
              <a:t>16-02-2023</a:t>
            </a:fld>
            <a:endParaRPr lang="en-IN"/>
          </a:p>
        </p:txBody>
      </p:sp>
      <p:sp>
        <p:nvSpPr>
          <p:cNvPr id="6" name="Footer Placeholder 5">
            <a:extLst>
              <a:ext uri="{FF2B5EF4-FFF2-40B4-BE49-F238E27FC236}">
                <a16:creationId xmlns:a16="http://schemas.microsoft.com/office/drawing/2014/main" id="{4588A910-7433-48C6-9995-2918486600F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940F90B-16D7-DFD3-FA97-9624F3B6883C}"/>
              </a:ext>
            </a:extLst>
          </p:cNvPr>
          <p:cNvSpPr>
            <a:spLocks noGrp="1"/>
          </p:cNvSpPr>
          <p:nvPr>
            <p:ph type="sldNum" sz="quarter" idx="12"/>
          </p:nvPr>
        </p:nvSpPr>
        <p:spPr/>
        <p:txBody>
          <a:bodyPr/>
          <a:lstStyle/>
          <a:p>
            <a:fld id="{710736D0-DDFD-4D15-AEEC-E0B6C3753B69}" type="slidenum">
              <a:rPr lang="en-IN" smtClean="0"/>
              <a:t>‹#›</a:t>
            </a:fld>
            <a:endParaRPr lang="en-IN"/>
          </a:p>
        </p:txBody>
      </p:sp>
    </p:spTree>
    <p:extLst>
      <p:ext uri="{BB962C8B-B14F-4D97-AF65-F5344CB8AC3E}">
        <p14:creationId xmlns:p14="http://schemas.microsoft.com/office/powerpoint/2010/main" val="2077020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AFD17-D1CD-1260-6242-CED1E2EEA2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4FD3480B-004C-A7AF-C2ED-EBB9B047F9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89663F06-C0F9-59AC-EEEB-5FF9606266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3747C7-6FA0-685E-205D-1E1ECE3EEF47}"/>
              </a:ext>
            </a:extLst>
          </p:cNvPr>
          <p:cNvSpPr>
            <a:spLocks noGrp="1"/>
          </p:cNvSpPr>
          <p:nvPr>
            <p:ph type="dt" sz="half" idx="10"/>
          </p:nvPr>
        </p:nvSpPr>
        <p:spPr/>
        <p:txBody>
          <a:bodyPr/>
          <a:lstStyle/>
          <a:p>
            <a:fld id="{A8E2B230-3845-4C72-A281-B2FEE38AE1F6}" type="datetimeFigureOut">
              <a:rPr lang="en-IN" smtClean="0"/>
              <a:t>16-02-2023</a:t>
            </a:fld>
            <a:endParaRPr lang="en-IN"/>
          </a:p>
        </p:txBody>
      </p:sp>
      <p:sp>
        <p:nvSpPr>
          <p:cNvPr id="6" name="Footer Placeholder 5">
            <a:extLst>
              <a:ext uri="{FF2B5EF4-FFF2-40B4-BE49-F238E27FC236}">
                <a16:creationId xmlns:a16="http://schemas.microsoft.com/office/drawing/2014/main" id="{F5DB54EF-4DC3-515C-F748-7928AEAF4C9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36D6062-1E5D-7BD0-A509-07F98F082BB0}"/>
              </a:ext>
            </a:extLst>
          </p:cNvPr>
          <p:cNvSpPr>
            <a:spLocks noGrp="1"/>
          </p:cNvSpPr>
          <p:nvPr>
            <p:ph type="sldNum" sz="quarter" idx="12"/>
          </p:nvPr>
        </p:nvSpPr>
        <p:spPr/>
        <p:txBody>
          <a:bodyPr/>
          <a:lstStyle/>
          <a:p>
            <a:fld id="{710736D0-DDFD-4D15-AEEC-E0B6C3753B69}" type="slidenum">
              <a:rPr lang="en-IN" smtClean="0"/>
              <a:t>‹#›</a:t>
            </a:fld>
            <a:endParaRPr lang="en-IN"/>
          </a:p>
        </p:txBody>
      </p:sp>
    </p:spTree>
    <p:extLst>
      <p:ext uri="{BB962C8B-B14F-4D97-AF65-F5344CB8AC3E}">
        <p14:creationId xmlns:p14="http://schemas.microsoft.com/office/powerpoint/2010/main" val="3736522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8152D-60B8-9F82-2528-8F167D5C4A58}"/>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DB5138B-D228-13FF-95BB-1023818CC5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3AED17F-321F-196C-DA83-B599EAEAE2AF}"/>
              </a:ext>
            </a:extLst>
          </p:cNvPr>
          <p:cNvSpPr>
            <a:spLocks noGrp="1"/>
          </p:cNvSpPr>
          <p:nvPr>
            <p:ph type="dt" sz="half" idx="10"/>
          </p:nvPr>
        </p:nvSpPr>
        <p:spPr/>
        <p:txBody>
          <a:bodyPr/>
          <a:lstStyle/>
          <a:p>
            <a:fld id="{A8E2B230-3845-4C72-A281-B2FEE38AE1F6}" type="datetimeFigureOut">
              <a:rPr lang="en-IN" smtClean="0"/>
              <a:t>16-02-2023</a:t>
            </a:fld>
            <a:endParaRPr lang="en-IN"/>
          </a:p>
        </p:txBody>
      </p:sp>
      <p:sp>
        <p:nvSpPr>
          <p:cNvPr id="5" name="Footer Placeholder 4">
            <a:extLst>
              <a:ext uri="{FF2B5EF4-FFF2-40B4-BE49-F238E27FC236}">
                <a16:creationId xmlns:a16="http://schemas.microsoft.com/office/drawing/2014/main" id="{1F85B62A-CD7D-DD11-3749-F372546D825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9C0E7FA-0DD4-F3EE-499A-9EFB71340240}"/>
              </a:ext>
            </a:extLst>
          </p:cNvPr>
          <p:cNvSpPr>
            <a:spLocks noGrp="1"/>
          </p:cNvSpPr>
          <p:nvPr>
            <p:ph type="sldNum" sz="quarter" idx="12"/>
          </p:nvPr>
        </p:nvSpPr>
        <p:spPr/>
        <p:txBody>
          <a:bodyPr/>
          <a:lstStyle/>
          <a:p>
            <a:fld id="{710736D0-DDFD-4D15-AEEC-E0B6C3753B69}" type="slidenum">
              <a:rPr lang="en-IN" smtClean="0"/>
              <a:t>‹#›</a:t>
            </a:fld>
            <a:endParaRPr lang="en-IN"/>
          </a:p>
        </p:txBody>
      </p:sp>
    </p:spTree>
    <p:extLst>
      <p:ext uri="{BB962C8B-B14F-4D97-AF65-F5344CB8AC3E}">
        <p14:creationId xmlns:p14="http://schemas.microsoft.com/office/powerpoint/2010/main" val="4162604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8153DC-965B-7030-C3C2-918415A875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41A4ACD-FAA8-D220-C8B2-C508BF0742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BD6B65C-63A3-F4B8-1AC1-CD49A85D3091}"/>
              </a:ext>
            </a:extLst>
          </p:cNvPr>
          <p:cNvSpPr>
            <a:spLocks noGrp="1"/>
          </p:cNvSpPr>
          <p:nvPr>
            <p:ph type="dt" sz="half" idx="10"/>
          </p:nvPr>
        </p:nvSpPr>
        <p:spPr/>
        <p:txBody>
          <a:bodyPr/>
          <a:lstStyle/>
          <a:p>
            <a:fld id="{A8E2B230-3845-4C72-A281-B2FEE38AE1F6}" type="datetimeFigureOut">
              <a:rPr lang="en-IN" smtClean="0"/>
              <a:t>16-02-2023</a:t>
            </a:fld>
            <a:endParaRPr lang="en-IN"/>
          </a:p>
        </p:txBody>
      </p:sp>
      <p:sp>
        <p:nvSpPr>
          <p:cNvPr id="5" name="Footer Placeholder 4">
            <a:extLst>
              <a:ext uri="{FF2B5EF4-FFF2-40B4-BE49-F238E27FC236}">
                <a16:creationId xmlns:a16="http://schemas.microsoft.com/office/drawing/2014/main" id="{2CB81D1A-18D6-DBA2-D12B-6C8C0C95C50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F1474A8-FCEC-DBC1-CCC5-E2C738280386}"/>
              </a:ext>
            </a:extLst>
          </p:cNvPr>
          <p:cNvSpPr>
            <a:spLocks noGrp="1"/>
          </p:cNvSpPr>
          <p:nvPr>
            <p:ph type="sldNum" sz="quarter" idx="12"/>
          </p:nvPr>
        </p:nvSpPr>
        <p:spPr/>
        <p:txBody>
          <a:bodyPr/>
          <a:lstStyle/>
          <a:p>
            <a:fld id="{710736D0-DDFD-4D15-AEEC-E0B6C3753B69}" type="slidenum">
              <a:rPr lang="en-IN" smtClean="0"/>
              <a:t>‹#›</a:t>
            </a:fld>
            <a:endParaRPr lang="en-IN"/>
          </a:p>
        </p:txBody>
      </p:sp>
    </p:spTree>
    <p:extLst>
      <p:ext uri="{BB962C8B-B14F-4D97-AF65-F5344CB8AC3E}">
        <p14:creationId xmlns:p14="http://schemas.microsoft.com/office/powerpoint/2010/main" val="3835569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8996CC-1F52-5334-EC97-88A53F92D0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FCCC049-AEFF-D4D6-E934-D24196D2C7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8172262-EC62-B76E-E607-1C887A178D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E2B230-3845-4C72-A281-B2FEE38AE1F6}" type="datetimeFigureOut">
              <a:rPr lang="en-IN" smtClean="0"/>
              <a:t>16-02-2023</a:t>
            </a:fld>
            <a:endParaRPr lang="en-IN"/>
          </a:p>
        </p:txBody>
      </p:sp>
      <p:sp>
        <p:nvSpPr>
          <p:cNvPr id="5" name="Footer Placeholder 4">
            <a:extLst>
              <a:ext uri="{FF2B5EF4-FFF2-40B4-BE49-F238E27FC236}">
                <a16:creationId xmlns:a16="http://schemas.microsoft.com/office/drawing/2014/main" id="{95131BE3-2605-B413-A362-64D079FD34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82B2EFC-AE39-0EFA-5881-B486AC1120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0736D0-DDFD-4D15-AEEC-E0B6C3753B69}" type="slidenum">
              <a:rPr lang="en-IN" smtClean="0"/>
              <a:t>‹#›</a:t>
            </a:fld>
            <a:endParaRPr lang="en-IN"/>
          </a:p>
        </p:txBody>
      </p:sp>
    </p:spTree>
    <p:extLst>
      <p:ext uri="{BB962C8B-B14F-4D97-AF65-F5344CB8AC3E}">
        <p14:creationId xmlns:p14="http://schemas.microsoft.com/office/powerpoint/2010/main" val="18645621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29773B-19F6-BF2A-B10F-4EB762DE99D9}"/>
              </a:ext>
            </a:extLst>
          </p:cNvPr>
          <p:cNvSpPr txBox="1"/>
          <p:nvPr/>
        </p:nvSpPr>
        <p:spPr>
          <a:xfrm>
            <a:off x="1886277" y="862149"/>
            <a:ext cx="8287076" cy="3046988"/>
          </a:xfrm>
          <a:prstGeom prst="rect">
            <a:avLst/>
          </a:prstGeom>
          <a:noFill/>
        </p:spPr>
        <p:txBody>
          <a:bodyPr wrap="square" rtlCol="0">
            <a:spAutoFit/>
          </a:bodyPr>
          <a:lstStyle/>
          <a:p>
            <a:r>
              <a:rPr lang="en-GB" dirty="0"/>
              <a:t> </a:t>
            </a:r>
            <a:r>
              <a:rPr lang="en-GB" sz="3200" dirty="0">
                <a:latin typeface="Amasis MT Pro Black" panose="020B0604020202020204" pitchFamily="18" charset="0"/>
              </a:rPr>
              <a:t>Student name: Razvan-Vasile Nour</a:t>
            </a:r>
          </a:p>
          <a:p>
            <a:r>
              <a:rPr lang="en-GB" sz="3200" dirty="0">
                <a:latin typeface="Amasis MT Pro Black" panose="020B0604020202020204" pitchFamily="18" charset="0"/>
              </a:rPr>
              <a:t>Student ID: 2121444</a:t>
            </a:r>
          </a:p>
          <a:p>
            <a:r>
              <a:rPr lang="en-GB" sz="3200" dirty="0">
                <a:latin typeface="Amasis MT Pro Black" panose="020B0604020202020204" pitchFamily="18" charset="0"/>
              </a:rPr>
              <a:t>LCBB5004</a:t>
            </a:r>
          </a:p>
          <a:p>
            <a:r>
              <a:rPr lang="en-GB" sz="3200" dirty="0">
                <a:latin typeface="Amasis MT Pro Black" panose="020B0604020202020204" pitchFamily="18" charset="0"/>
              </a:rPr>
              <a:t>Lecturer: Samuel Ofori</a:t>
            </a:r>
          </a:p>
          <a:p>
            <a:r>
              <a:rPr lang="en-GB" sz="3200" dirty="0">
                <a:latin typeface="Amasis MT Pro Black" panose="020B0604020202020204" pitchFamily="18" charset="0"/>
              </a:rPr>
              <a:t>Assessment Component 1</a:t>
            </a:r>
          </a:p>
          <a:p>
            <a:r>
              <a:rPr lang="en-GB" sz="3200" dirty="0">
                <a:latin typeface="Amasis MT Pro Black" panose="020B0604020202020204" pitchFamily="18" charset="0"/>
              </a:rPr>
              <a:t>Managing People</a:t>
            </a:r>
          </a:p>
        </p:txBody>
      </p:sp>
    </p:spTree>
    <p:extLst>
      <p:ext uri="{BB962C8B-B14F-4D97-AF65-F5344CB8AC3E}">
        <p14:creationId xmlns:p14="http://schemas.microsoft.com/office/powerpoint/2010/main" val="117071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4A987-6A96-13E7-EEC9-4CDC4F4CDDDC}"/>
              </a:ext>
            </a:extLst>
          </p:cNvPr>
          <p:cNvSpPr>
            <a:spLocks noGrp="1"/>
          </p:cNvSpPr>
          <p:nvPr>
            <p:ph type="ctrTitle"/>
          </p:nvPr>
        </p:nvSpPr>
        <p:spPr>
          <a:xfrm>
            <a:off x="1338262" y="536576"/>
            <a:ext cx="9144000" cy="1292224"/>
          </a:xfrm>
        </p:spPr>
        <p:txBody>
          <a:bodyPr/>
          <a:lstStyle/>
          <a:p>
            <a:r>
              <a:rPr lang="en-IN" dirty="0"/>
              <a:t>Managing People</a:t>
            </a:r>
          </a:p>
        </p:txBody>
      </p:sp>
      <p:pic>
        <p:nvPicPr>
          <p:cNvPr id="5" name="Picture 4">
            <a:extLst>
              <a:ext uri="{FF2B5EF4-FFF2-40B4-BE49-F238E27FC236}">
                <a16:creationId xmlns:a16="http://schemas.microsoft.com/office/drawing/2014/main" id="{2AB8A407-AFBB-109B-DB39-499BD38C37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2835" y="2414588"/>
            <a:ext cx="6666329" cy="3505199"/>
          </a:xfrm>
          <a:prstGeom prst="rect">
            <a:avLst/>
          </a:prstGeom>
        </p:spPr>
      </p:pic>
    </p:spTree>
    <p:extLst>
      <p:ext uri="{BB962C8B-B14F-4D97-AF65-F5344CB8AC3E}">
        <p14:creationId xmlns:p14="http://schemas.microsoft.com/office/powerpoint/2010/main" val="4128600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C9B9B-94E2-C702-B8DD-A11444F7D106}"/>
              </a:ext>
            </a:extLst>
          </p:cNvPr>
          <p:cNvSpPr>
            <a:spLocks noGrp="1"/>
          </p:cNvSpPr>
          <p:nvPr>
            <p:ph type="title"/>
          </p:nvPr>
        </p:nvSpPr>
        <p:spPr/>
        <p:txBody>
          <a:bodyPr/>
          <a:lstStyle/>
          <a:p>
            <a:r>
              <a:rPr lang="en-US" dirty="0"/>
              <a:t>Introduction</a:t>
            </a:r>
            <a:endParaRPr lang="en-IN" dirty="0"/>
          </a:p>
        </p:txBody>
      </p:sp>
      <p:sp>
        <p:nvSpPr>
          <p:cNvPr id="3" name="Content Placeholder 2">
            <a:extLst>
              <a:ext uri="{FF2B5EF4-FFF2-40B4-BE49-F238E27FC236}">
                <a16:creationId xmlns:a16="http://schemas.microsoft.com/office/drawing/2014/main" id="{6208019C-D967-F8D0-4DA2-6499F940B462}"/>
              </a:ext>
            </a:extLst>
          </p:cNvPr>
          <p:cNvSpPr>
            <a:spLocks noGrp="1"/>
          </p:cNvSpPr>
          <p:nvPr>
            <p:ph idx="1"/>
          </p:nvPr>
        </p:nvSpPr>
        <p:spPr/>
        <p:txBody>
          <a:bodyPr>
            <a:normAutofit/>
          </a:bodyPr>
          <a:lstStyle/>
          <a:p>
            <a:r>
              <a:rPr lang="en-US" sz="2000" dirty="0"/>
              <a:t>The presentation narrates down of the role that HR professionals do play and of the values that do govern the duties in accordance to the CIPD profession map. </a:t>
            </a:r>
          </a:p>
          <a:p>
            <a:r>
              <a:rPr lang="en-US" sz="2000" dirty="0"/>
              <a:t>later, it has focused down on the relationship that do exist between the employer and employees. </a:t>
            </a:r>
          </a:p>
          <a:p>
            <a:r>
              <a:rPr lang="en-US" sz="2000" dirty="0"/>
              <a:t>Mainly the positive relation that is built with the employer and employees and the influence of the HR personnel is being discussed with critical review</a:t>
            </a:r>
            <a:endParaRPr lang="en-IN" sz="2000" dirty="0"/>
          </a:p>
        </p:txBody>
      </p:sp>
      <p:pic>
        <p:nvPicPr>
          <p:cNvPr id="5" name="Picture 4">
            <a:extLst>
              <a:ext uri="{FF2B5EF4-FFF2-40B4-BE49-F238E27FC236}">
                <a16:creationId xmlns:a16="http://schemas.microsoft.com/office/drawing/2014/main" id="{5BFB03DE-3273-0855-F66F-6B6C5502987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58025" y="3877863"/>
            <a:ext cx="4629150" cy="2434037"/>
          </a:xfrm>
          <a:prstGeom prst="rect">
            <a:avLst/>
          </a:prstGeom>
        </p:spPr>
      </p:pic>
    </p:spTree>
    <p:extLst>
      <p:ext uri="{BB962C8B-B14F-4D97-AF65-F5344CB8AC3E}">
        <p14:creationId xmlns:p14="http://schemas.microsoft.com/office/powerpoint/2010/main" val="1852088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ECF4E-0030-735F-D663-01B10DD06161}"/>
              </a:ext>
            </a:extLst>
          </p:cNvPr>
          <p:cNvSpPr>
            <a:spLocks noGrp="1"/>
          </p:cNvSpPr>
          <p:nvPr>
            <p:ph type="title"/>
          </p:nvPr>
        </p:nvSpPr>
        <p:spPr>
          <a:xfrm>
            <a:off x="838200" y="350838"/>
            <a:ext cx="10515600" cy="1325563"/>
          </a:xfrm>
        </p:spPr>
        <p:txBody>
          <a:bodyPr/>
          <a:lstStyle/>
          <a:p>
            <a:r>
              <a:rPr lang="en-US" dirty="0"/>
              <a:t>Role of the HR professional</a:t>
            </a:r>
            <a:endParaRPr lang="en-IN" dirty="0"/>
          </a:p>
        </p:txBody>
      </p:sp>
      <p:sp>
        <p:nvSpPr>
          <p:cNvPr id="3" name="Content Placeholder 2">
            <a:extLst>
              <a:ext uri="{FF2B5EF4-FFF2-40B4-BE49-F238E27FC236}">
                <a16:creationId xmlns:a16="http://schemas.microsoft.com/office/drawing/2014/main" id="{89D458C6-62F5-E767-3A75-2E5DA978EF5C}"/>
              </a:ext>
            </a:extLst>
          </p:cNvPr>
          <p:cNvSpPr>
            <a:spLocks noGrp="1"/>
          </p:cNvSpPr>
          <p:nvPr>
            <p:ph idx="1"/>
          </p:nvPr>
        </p:nvSpPr>
        <p:spPr>
          <a:xfrm>
            <a:off x="838200" y="1825625"/>
            <a:ext cx="3976688" cy="4351338"/>
          </a:xfrm>
        </p:spPr>
        <p:txBody>
          <a:bodyPr>
            <a:normAutofit fontScale="92500" lnSpcReduction="20000"/>
          </a:bodyPr>
          <a:lstStyle/>
          <a:p>
            <a:pPr algn="just"/>
            <a:r>
              <a:rPr lang="en-US" sz="2000" dirty="0"/>
              <a:t>According to McCartney </a:t>
            </a:r>
            <a:r>
              <a:rPr lang="en-US" sz="2000" i="1" dirty="0"/>
              <a:t>et al</a:t>
            </a:r>
            <a:r>
              <a:rPr lang="en-US" sz="2000" dirty="0"/>
              <a:t>. (2021), unlike the traditional outlook of the HR professional which has been to fill up the gaps in the organization, the role of HR professional have undergone vast changes in the modern time. </a:t>
            </a:r>
          </a:p>
          <a:p>
            <a:pPr algn="just"/>
            <a:r>
              <a:rPr lang="en-US" sz="2000" dirty="0"/>
              <a:t>It is being evidenced that now the HR managers do have the role of recruiting the talents from different platforms, creating promotions within the organization, organizing for the upgraded training facilities and also nurture in building a diverse culture for the people</a:t>
            </a:r>
          </a:p>
          <a:p>
            <a:pPr algn="just"/>
            <a:r>
              <a:rPr lang="en-US" sz="2000" dirty="0"/>
              <a:t>In the HR department, technology has contributed in the shaping of the performance of the HR performance. </a:t>
            </a:r>
            <a:endParaRPr lang="en-IN" sz="2000" dirty="0"/>
          </a:p>
        </p:txBody>
      </p:sp>
      <p:pic>
        <p:nvPicPr>
          <p:cNvPr id="5" name="Picture 4">
            <a:extLst>
              <a:ext uri="{FF2B5EF4-FFF2-40B4-BE49-F238E27FC236}">
                <a16:creationId xmlns:a16="http://schemas.microsoft.com/office/drawing/2014/main" id="{033C87D1-CFC6-C691-4928-F06D52F1D0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1" y="3227476"/>
            <a:ext cx="5053012" cy="3098711"/>
          </a:xfrm>
          <a:prstGeom prst="rect">
            <a:avLst/>
          </a:prstGeom>
        </p:spPr>
      </p:pic>
    </p:spTree>
    <p:extLst>
      <p:ext uri="{BB962C8B-B14F-4D97-AF65-F5344CB8AC3E}">
        <p14:creationId xmlns:p14="http://schemas.microsoft.com/office/powerpoint/2010/main" val="1724393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FD9AD-2228-1DB8-AA7A-46BADBDA9E37}"/>
              </a:ext>
            </a:extLst>
          </p:cNvPr>
          <p:cNvSpPr>
            <a:spLocks noGrp="1"/>
          </p:cNvSpPr>
          <p:nvPr>
            <p:ph type="title"/>
          </p:nvPr>
        </p:nvSpPr>
        <p:spPr/>
        <p:txBody>
          <a:bodyPr/>
          <a:lstStyle/>
          <a:p>
            <a:r>
              <a:rPr lang="en-US" dirty="0"/>
              <a:t>Contd. </a:t>
            </a:r>
            <a:endParaRPr lang="en-IN" dirty="0"/>
          </a:p>
        </p:txBody>
      </p:sp>
      <p:sp>
        <p:nvSpPr>
          <p:cNvPr id="3" name="Content Placeholder 2">
            <a:extLst>
              <a:ext uri="{FF2B5EF4-FFF2-40B4-BE49-F238E27FC236}">
                <a16:creationId xmlns:a16="http://schemas.microsoft.com/office/drawing/2014/main" id="{C2042165-7BBA-A8AF-D54E-B74BC9CFD7F2}"/>
              </a:ext>
            </a:extLst>
          </p:cNvPr>
          <p:cNvSpPr>
            <a:spLocks noGrp="1"/>
          </p:cNvSpPr>
          <p:nvPr>
            <p:ph idx="1"/>
          </p:nvPr>
        </p:nvSpPr>
        <p:spPr/>
        <p:txBody>
          <a:bodyPr>
            <a:normAutofit/>
          </a:bodyPr>
          <a:lstStyle/>
          <a:p>
            <a:r>
              <a:rPr lang="en-US" sz="2000" dirty="0"/>
              <a:t>HR professional now have a crucial role of hiring the employees from different platforms and then build up the internal environment suitable for maintaining competitiveness</a:t>
            </a:r>
          </a:p>
          <a:p>
            <a:r>
              <a:rPr lang="en-US" sz="2000" dirty="0"/>
              <a:t>To a great extent, for the efficiency in the organization, it is being deemed that HR managers do play a crucial role in creating lucrative performance and also ensure that organizational objectives are being met</a:t>
            </a:r>
          </a:p>
          <a:p>
            <a:r>
              <a:rPr lang="en-US" sz="2000" dirty="0"/>
              <a:t>In the study of </a:t>
            </a:r>
            <a:r>
              <a:rPr lang="en-US" sz="2000" kern="0" dirty="0" err="1">
                <a:effectLst/>
                <a:latin typeface="Times New Roman" panose="02020603050405020304" pitchFamily="18" charset="0"/>
                <a:ea typeface="Arial" panose="020B0604020202020204" pitchFamily="34" charset="0"/>
                <a:cs typeface="Arial" panose="020B0604020202020204" pitchFamily="34" charset="0"/>
              </a:rPr>
              <a:t>Dhanpat</a:t>
            </a:r>
            <a:r>
              <a:rPr lang="en-US" sz="2000" kern="0" dirty="0">
                <a:latin typeface="Times New Roman" panose="02020603050405020304" pitchFamily="18" charset="0"/>
                <a:ea typeface="Arial" panose="020B0604020202020204" pitchFamily="34" charset="0"/>
                <a:cs typeface="Arial" panose="020B0604020202020204" pitchFamily="34" charset="0"/>
              </a:rPr>
              <a:t> </a:t>
            </a:r>
            <a:r>
              <a:rPr lang="en-US" sz="2000" i="1" kern="0" dirty="0">
                <a:latin typeface="Times New Roman" panose="02020603050405020304" pitchFamily="18" charset="0"/>
                <a:ea typeface="Arial" panose="020B0604020202020204" pitchFamily="34" charset="0"/>
                <a:cs typeface="Arial" panose="020B0604020202020204" pitchFamily="34" charset="0"/>
              </a:rPr>
              <a:t>et al. </a:t>
            </a:r>
            <a:r>
              <a:rPr lang="en-US" sz="2000" kern="0" dirty="0">
                <a:effectLst/>
                <a:latin typeface="Times New Roman" panose="02020603050405020304" pitchFamily="18" charset="0"/>
                <a:ea typeface="Arial" panose="020B0604020202020204" pitchFamily="34" charset="0"/>
                <a:cs typeface="Arial" panose="020B0604020202020204" pitchFamily="34" charset="0"/>
              </a:rPr>
              <a:t>(2020), personal and professional growth of the employees are found to be responsible as the activity of the managers where the human resource departments should be developed with strategy and competitive framework. </a:t>
            </a:r>
            <a:endParaRPr lang="en-IN" sz="2000" dirty="0"/>
          </a:p>
        </p:txBody>
      </p:sp>
    </p:spTree>
    <p:extLst>
      <p:ext uri="{BB962C8B-B14F-4D97-AF65-F5344CB8AC3E}">
        <p14:creationId xmlns:p14="http://schemas.microsoft.com/office/powerpoint/2010/main" val="2535211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FF96A-E217-F00B-A6E4-1DEB897A3B2D}"/>
              </a:ext>
            </a:extLst>
          </p:cNvPr>
          <p:cNvSpPr>
            <a:spLocks noGrp="1"/>
          </p:cNvSpPr>
          <p:nvPr>
            <p:ph type="title"/>
          </p:nvPr>
        </p:nvSpPr>
        <p:spPr/>
        <p:txBody>
          <a:bodyPr/>
          <a:lstStyle/>
          <a:p>
            <a:r>
              <a:rPr lang="en-US" dirty="0"/>
              <a:t>CIPD Profession Map</a:t>
            </a:r>
            <a:endParaRPr lang="en-IN" dirty="0"/>
          </a:p>
        </p:txBody>
      </p:sp>
      <p:sp>
        <p:nvSpPr>
          <p:cNvPr id="3" name="Content Placeholder 2">
            <a:extLst>
              <a:ext uri="{FF2B5EF4-FFF2-40B4-BE49-F238E27FC236}">
                <a16:creationId xmlns:a16="http://schemas.microsoft.com/office/drawing/2014/main" id="{5AF95484-7863-FDE3-A12B-E327899C85DC}"/>
              </a:ext>
            </a:extLst>
          </p:cNvPr>
          <p:cNvSpPr>
            <a:spLocks noGrp="1"/>
          </p:cNvSpPr>
          <p:nvPr>
            <p:ph idx="1"/>
          </p:nvPr>
        </p:nvSpPr>
        <p:spPr/>
        <p:txBody>
          <a:bodyPr>
            <a:normAutofit/>
          </a:bodyPr>
          <a:lstStyle/>
          <a:p>
            <a:r>
              <a:rPr lang="en-US" sz="2000" dirty="0"/>
              <a:t>The core knowledge of managing the people, using strategic communication skill, informed decision-making process and problem solving skills do govern the duties of the HR managers. </a:t>
            </a:r>
          </a:p>
          <a:p>
            <a:r>
              <a:rPr lang="en-US" sz="2000" dirty="0"/>
              <a:t>In the same time, the core behaviors like empathy, use of emotional intelligence or even the use of past expertise do drive change to happen in the organization (</a:t>
            </a:r>
            <a:r>
              <a:rPr lang="en-IN" sz="1800" kern="0" dirty="0" err="1">
                <a:effectLst/>
                <a:latin typeface="Times New Roman" panose="02020603050405020304" pitchFamily="18" charset="0"/>
                <a:ea typeface="Arial" panose="020B0604020202020204" pitchFamily="34" charset="0"/>
                <a:cs typeface="Arial" panose="020B0604020202020204" pitchFamily="34" charset="0"/>
              </a:rPr>
              <a:t>peopleprofession.cipd</a:t>
            </a:r>
            <a:r>
              <a:rPr lang="en-IN" sz="1800" kern="0" dirty="0">
                <a:effectLst/>
                <a:latin typeface="Times New Roman" panose="02020603050405020304" pitchFamily="18" charset="0"/>
                <a:ea typeface="Arial" panose="020B0604020202020204" pitchFamily="34" charset="0"/>
                <a:cs typeface="Arial" panose="020B0604020202020204" pitchFamily="34" charset="0"/>
              </a:rPr>
              <a:t>, 2023</a:t>
            </a:r>
            <a:r>
              <a:rPr lang="en-US" sz="2000" dirty="0"/>
              <a:t>). </a:t>
            </a:r>
          </a:p>
          <a:p>
            <a:r>
              <a:rPr lang="en-US" sz="2000" dirty="0"/>
              <a:t>Evidenced based approaches even do guide the HR managers on how to design the strategy and then map out of what decisions should be taken. </a:t>
            </a:r>
            <a:endParaRPr lang="en-IN" sz="2000" dirty="0"/>
          </a:p>
        </p:txBody>
      </p:sp>
      <p:pic>
        <p:nvPicPr>
          <p:cNvPr id="5" name="Picture 4">
            <a:extLst>
              <a:ext uri="{FF2B5EF4-FFF2-40B4-BE49-F238E27FC236}">
                <a16:creationId xmlns:a16="http://schemas.microsoft.com/office/drawing/2014/main" id="{A6880B94-BBD0-ABDE-82FE-02334D5FA0F3}"/>
              </a:ext>
            </a:extLst>
          </p:cNvPr>
          <p:cNvPicPr>
            <a:picLocks noChangeAspect="1"/>
          </p:cNvPicPr>
          <p:nvPr/>
        </p:nvPicPr>
        <p:blipFill>
          <a:blip r:embed="rId3"/>
          <a:stretch>
            <a:fillRect/>
          </a:stretch>
        </p:blipFill>
        <p:spPr>
          <a:xfrm>
            <a:off x="7220606" y="3550757"/>
            <a:ext cx="4636211" cy="3068625"/>
          </a:xfrm>
          <a:prstGeom prst="rect">
            <a:avLst/>
          </a:prstGeom>
        </p:spPr>
      </p:pic>
    </p:spTree>
    <p:extLst>
      <p:ext uri="{BB962C8B-B14F-4D97-AF65-F5344CB8AC3E}">
        <p14:creationId xmlns:p14="http://schemas.microsoft.com/office/powerpoint/2010/main" val="25981549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25564-FABF-9720-3E43-287EBD94FB65}"/>
              </a:ext>
            </a:extLst>
          </p:cNvPr>
          <p:cNvSpPr>
            <a:spLocks noGrp="1"/>
          </p:cNvSpPr>
          <p:nvPr>
            <p:ph type="title"/>
          </p:nvPr>
        </p:nvSpPr>
        <p:spPr/>
        <p:txBody>
          <a:bodyPr/>
          <a:lstStyle/>
          <a:p>
            <a:r>
              <a:rPr lang="en-US" dirty="0"/>
              <a:t>Relationship between employee and employer</a:t>
            </a:r>
            <a:endParaRPr lang="en-IN" dirty="0"/>
          </a:p>
        </p:txBody>
      </p:sp>
      <p:sp>
        <p:nvSpPr>
          <p:cNvPr id="3" name="Content Placeholder 2">
            <a:extLst>
              <a:ext uri="{FF2B5EF4-FFF2-40B4-BE49-F238E27FC236}">
                <a16:creationId xmlns:a16="http://schemas.microsoft.com/office/drawing/2014/main" id="{74D3EF03-F8F8-6164-BF08-60CC8E8DDD4A}"/>
              </a:ext>
            </a:extLst>
          </p:cNvPr>
          <p:cNvSpPr>
            <a:spLocks noGrp="1"/>
          </p:cNvSpPr>
          <p:nvPr>
            <p:ph idx="1"/>
          </p:nvPr>
        </p:nvSpPr>
        <p:spPr>
          <a:xfrm>
            <a:off x="838200" y="1825625"/>
            <a:ext cx="6019800" cy="4351338"/>
          </a:xfrm>
        </p:spPr>
        <p:txBody>
          <a:bodyPr>
            <a:normAutofit/>
          </a:bodyPr>
          <a:lstStyle/>
          <a:p>
            <a:r>
              <a:rPr lang="en-US" sz="2000" dirty="0"/>
              <a:t>Employees and employers within an organization do form to be an integral part of the organization and they do turn out in the forming of the company. </a:t>
            </a:r>
          </a:p>
          <a:p>
            <a:r>
              <a:rPr lang="en-US" sz="2000" dirty="0"/>
              <a:t>According to </a:t>
            </a:r>
            <a:r>
              <a:rPr lang="en-US" sz="2000" kern="0" dirty="0" err="1">
                <a:effectLst/>
                <a:latin typeface="Times New Roman" panose="02020603050405020304" pitchFamily="18" charset="0"/>
                <a:ea typeface="Arial" panose="020B0604020202020204" pitchFamily="34" charset="0"/>
                <a:cs typeface="Arial" panose="020B0604020202020204" pitchFamily="34" charset="0"/>
              </a:rPr>
              <a:t>Verčič</a:t>
            </a:r>
            <a:r>
              <a:rPr lang="en-US" sz="2000" kern="0" dirty="0">
                <a:latin typeface="Times New Roman" panose="02020603050405020304" pitchFamily="18" charset="0"/>
                <a:ea typeface="Arial" panose="020B0604020202020204" pitchFamily="34" charset="0"/>
                <a:cs typeface="Arial" panose="020B0604020202020204" pitchFamily="34" charset="0"/>
              </a:rPr>
              <a:t> </a:t>
            </a:r>
            <a:r>
              <a:rPr lang="en-US" sz="2000" kern="0" dirty="0">
                <a:effectLst/>
                <a:latin typeface="Times New Roman" panose="02020603050405020304" pitchFamily="18" charset="0"/>
                <a:ea typeface="Arial" panose="020B0604020202020204" pitchFamily="34" charset="0"/>
                <a:cs typeface="Arial" panose="020B0604020202020204" pitchFamily="34" charset="0"/>
              </a:rPr>
              <a:t>(2021), it is identified that once an employee do enter an organization, the relationship process automatically starts from that phase of time.</a:t>
            </a:r>
          </a:p>
          <a:p>
            <a:r>
              <a:rPr lang="en-US" sz="2000" kern="0" dirty="0">
                <a:latin typeface="Times New Roman" panose="02020603050405020304" pitchFamily="18" charset="0"/>
                <a:cs typeface="Arial" panose="020B0604020202020204" pitchFamily="34" charset="0"/>
              </a:rPr>
              <a:t>It is accumulated that the employees previously used to feel deprived of basic facilities and also faced issues of inferiority due to the lack of communication from the end of employers</a:t>
            </a:r>
            <a:endParaRPr lang="en-IN" sz="2000" dirty="0"/>
          </a:p>
        </p:txBody>
      </p:sp>
      <p:pic>
        <p:nvPicPr>
          <p:cNvPr id="5" name="Picture 4">
            <a:extLst>
              <a:ext uri="{FF2B5EF4-FFF2-40B4-BE49-F238E27FC236}">
                <a16:creationId xmlns:a16="http://schemas.microsoft.com/office/drawing/2014/main" id="{5A7F08FE-FEB6-1636-B0A2-0DBE4FF3F7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3121" y="2571752"/>
            <a:ext cx="4282129" cy="2849562"/>
          </a:xfrm>
          <a:prstGeom prst="rect">
            <a:avLst/>
          </a:prstGeom>
        </p:spPr>
      </p:pic>
    </p:spTree>
    <p:extLst>
      <p:ext uri="{BB962C8B-B14F-4D97-AF65-F5344CB8AC3E}">
        <p14:creationId xmlns:p14="http://schemas.microsoft.com/office/powerpoint/2010/main" val="2584173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D1F64-8D2F-1B56-A928-47F4FE145CAE}"/>
              </a:ext>
            </a:extLst>
          </p:cNvPr>
          <p:cNvSpPr>
            <a:spLocks noGrp="1"/>
          </p:cNvSpPr>
          <p:nvPr>
            <p:ph type="title"/>
          </p:nvPr>
        </p:nvSpPr>
        <p:spPr/>
        <p:txBody>
          <a:bodyPr/>
          <a:lstStyle/>
          <a:p>
            <a:r>
              <a:rPr lang="en-US" dirty="0"/>
              <a:t>Factors that can drive the relationship</a:t>
            </a:r>
            <a:endParaRPr lang="en-IN" dirty="0"/>
          </a:p>
        </p:txBody>
      </p:sp>
      <p:sp>
        <p:nvSpPr>
          <p:cNvPr id="3" name="Content Placeholder 2">
            <a:extLst>
              <a:ext uri="{FF2B5EF4-FFF2-40B4-BE49-F238E27FC236}">
                <a16:creationId xmlns:a16="http://schemas.microsoft.com/office/drawing/2014/main" id="{F41D58C7-78A3-0DDF-3F33-DE080F66AB0C}"/>
              </a:ext>
            </a:extLst>
          </p:cNvPr>
          <p:cNvSpPr>
            <a:spLocks noGrp="1"/>
          </p:cNvSpPr>
          <p:nvPr>
            <p:ph idx="1"/>
          </p:nvPr>
        </p:nvSpPr>
        <p:spPr>
          <a:xfrm>
            <a:off x="838200" y="4129087"/>
            <a:ext cx="10515600" cy="2047875"/>
          </a:xfrm>
        </p:spPr>
        <p:txBody>
          <a:bodyPr>
            <a:normAutofit/>
          </a:bodyPr>
          <a:lstStyle/>
          <a:p>
            <a:r>
              <a:rPr lang="en-US" sz="2000" b="1" dirty="0"/>
              <a:t>Communication:</a:t>
            </a:r>
            <a:r>
              <a:rPr lang="en-US" sz="2000" dirty="0"/>
              <a:t> Better communication within the organization like having an active listening skill will pertain that the employees do have the scope to speak up of their problems and also let the managers or employers empower them with opportunity that will drive the performance with an objective. </a:t>
            </a:r>
          </a:p>
          <a:p>
            <a:r>
              <a:rPr lang="en-US" sz="2000" b="1" dirty="0"/>
              <a:t>Flexible policies</a:t>
            </a:r>
            <a:r>
              <a:rPr lang="en-US" sz="2000" dirty="0"/>
              <a:t>: In an organization, flexible policies needs to be developed where welfare of the people do consider to be crucial and also make sure that catastrophic decisions are being taken. </a:t>
            </a:r>
          </a:p>
          <a:p>
            <a:endParaRPr lang="en-IN" sz="2000" dirty="0"/>
          </a:p>
        </p:txBody>
      </p:sp>
      <p:pic>
        <p:nvPicPr>
          <p:cNvPr id="5" name="Picture 4">
            <a:extLst>
              <a:ext uri="{FF2B5EF4-FFF2-40B4-BE49-F238E27FC236}">
                <a16:creationId xmlns:a16="http://schemas.microsoft.com/office/drawing/2014/main" id="{47A7E890-204F-6EBA-ABAF-BBAB12DFA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7563" y="2157411"/>
            <a:ext cx="5300662" cy="1657351"/>
          </a:xfrm>
          <a:prstGeom prst="rect">
            <a:avLst/>
          </a:prstGeom>
        </p:spPr>
      </p:pic>
    </p:spTree>
    <p:extLst>
      <p:ext uri="{BB962C8B-B14F-4D97-AF65-F5344CB8AC3E}">
        <p14:creationId xmlns:p14="http://schemas.microsoft.com/office/powerpoint/2010/main" val="2228617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0D4F2-C445-314E-F795-1FF285DAB81A}"/>
              </a:ext>
            </a:extLst>
          </p:cNvPr>
          <p:cNvSpPr>
            <a:spLocks noGrp="1"/>
          </p:cNvSpPr>
          <p:nvPr>
            <p:ph type="title"/>
          </p:nvPr>
        </p:nvSpPr>
        <p:spPr/>
        <p:txBody>
          <a:bodyPr/>
          <a:lstStyle/>
          <a:p>
            <a:r>
              <a:rPr lang="en-US" dirty="0"/>
              <a:t>Contd. </a:t>
            </a:r>
            <a:endParaRPr lang="en-IN" dirty="0"/>
          </a:p>
        </p:txBody>
      </p:sp>
      <p:sp>
        <p:nvSpPr>
          <p:cNvPr id="3" name="Content Placeholder 2">
            <a:extLst>
              <a:ext uri="{FF2B5EF4-FFF2-40B4-BE49-F238E27FC236}">
                <a16:creationId xmlns:a16="http://schemas.microsoft.com/office/drawing/2014/main" id="{5E3D882A-1DC1-144C-4D08-7696A756AB1E}"/>
              </a:ext>
            </a:extLst>
          </p:cNvPr>
          <p:cNvSpPr>
            <a:spLocks noGrp="1"/>
          </p:cNvSpPr>
          <p:nvPr>
            <p:ph idx="1"/>
          </p:nvPr>
        </p:nvSpPr>
        <p:spPr/>
        <p:txBody>
          <a:bodyPr>
            <a:normAutofit/>
          </a:bodyPr>
          <a:lstStyle/>
          <a:p>
            <a:r>
              <a:rPr lang="en-US" sz="2000" dirty="0"/>
              <a:t>In the recent time, it is being evidenced that for the acceleration of the performance, human resource managers do build up much potentiality in creating a flexible environment</a:t>
            </a:r>
          </a:p>
          <a:p>
            <a:r>
              <a:rPr lang="en-US" sz="2000" dirty="0"/>
              <a:t>Human resource managers do tend in the current era to build up a valuable cultural insight where it is being evidenced that managers do pertain in ensuring that good environment is crafted which will design in strong performance</a:t>
            </a:r>
            <a:endParaRPr lang="en-IN" sz="2000" dirty="0"/>
          </a:p>
        </p:txBody>
      </p:sp>
    </p:spTree>
    <p:extLst>
      <p:ext uri="{BB962C8B-B14F-4D97-AF65-F5344CB8AC3E}">
        <p14:creationId xmlns:p14="http://schemas.microsoft.com/office/powerpoint/2010/main" val="200028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B9C40-A612-0180-BDF5-1561F436E91B}"/>
              </a:ext>
            </a:extLst>
          </p:cNvPr>
          <p:cNvSpPr>
            <a:spLocks noGrp="1"/>
          </p:cNvSpPr>
          <p:nvPr>
            <p:ph type="title"/>
          </p:nvPr>
        </p:nvSpPr>
        <p:spPr/>
        <p:txBody>
          <a:bodyPr/>
          <a:lstStyle/>
          <a:p>
            <a:r>
              <a:rPr lang="en-US" dirty="0"/>
              <a:t>Conclusion</a:t>
            </a:r>
            <a:endParaRPr lang="en-IN" dirty="0"/>
          </a:p>
        </p:txBody>
      </p:sp>
      <p:sp>
        <p:nvSpPr>
          <p:cNvPr id="3" name="Content Placeholder 2">
            <a:extLst>
              <a:ext uri="{FF2B5EF4-FFF2-40B4-BE49-F238E27FC236}">
                <a16:creationId xmlns:a16="http://schemas.microsoft.com/office/drawing/2014/main" id="{8D8C37E8-EBF9-330F-834D-4536C0A42FBC}"/>
              </a:ext>
            </a:extLst>
          </p:cNvPr>
          <p:cNvSpPr>
            <a:spLocks noGrp="1"/>
          </p:cNvSpPr>
          <p:nvPr>
            <p:ph idx="1"/>
          </p:nvPr>
        </p:nvSpPr>
        <p:spPr/>
        <p:txBody>
          <a:bodyPr>
            <a:normAutofit/>
          </a:bodyPr>
          <a:lstStyle/>
          <a:p>
            <a:r>
              <a:rPr lang="en-US" sz="2000" dirty="0"/>
              <a:t>The conclusion can be drawn that employees and employers do have a better relationship since human resource managers today are designing the pathways to obtain strategic objectives</a:t>
            </a:r>
          </a:p>
          <a:p>
            <a:r>
              <a:rPr lang="en-US" sz="2000" dirty="0"/>
              <a:t>At the same time it is being evidenced that human resource managers do have the expertise in understanding how performances can be leveraged and also create potentialities in nurturing the organizational culture. </a:t>
            </a:r>
            <a:endParaRPr lang="en-IN" sz="2000" dirty="0"/>
          </a:p>
        </p:txBody>
      </p:sp>
    </p:spTree>
    <p:extLst>
      <p:ext uri="{BB962C8B-B14F-4D97-AF65-F5344CB8AC3E}">
        <p14:creationId xmlns:p14="http://schemas.microsoft.com/office/powerpoint/2010/main" val="1443711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E2994-2FC3-7F4D-8F0E-06CEA8AB23EF}"/>
              </a:ext>
            </a:extLst>
          </p:cNvPr>
          <p:cNvSpPr>
            <a:spLocks noGrp="1"/>
          </p:cNvSpPr>
          <p:nvPr>
            <p:ph type="title"/>
          </p:nvPr>
        </p:nvSpPr>
        <p:spPr/>
        <p:txBody>
          <a:bodyPr/>
          <a:lstStyle/>
          <a:p>
            <a:r>
              <a:rPr lang="en-US" dirty="0"/>
              <a:t>Reference List</a:t>
            </a:r>
            <a:endParaRPr lang="en-IN" dirty="0"/>
          </a:p>
        </p:txBody>
      </p:sp>
      <p:sp>
        <p:nvSpPr>
          <p:cNvPr id="3" name="Content Placeholder 2">
            <a:extLst>
              <a:ext uri="{FF2B5EF4-FFF2-40B4-BE49-F238E27FC236}">
                <a16:creationId xmlns:a16="http://schemas.microsoft.com/office/drawing/2014/main" id="{7B892B07-D340-0A76-FF43-10F65FCBCFF3}"/>
              </a:ext>
            </a:extLst>
          </p:cNvPr>
          <p:cNvSpPr>
            <a:spLocks noGrp="1"/>
          </p:cNvSpPr>
          <p:nvPr>
            <p:ph idx="1"/>
          </p:nvPr>
        </p:nvSpPr>
        <p:spPr/>
        <p:txBody>
          <a:bodyPr>
            <a:normAutofit fontScale="77500" lnSpcReduction="20000"/>
          </a:bodyPr>
          <a:lstStyle/>
          <a:p>
            <a:pPr algn="just">
              <a:lnSpc>
                <a:spcPct val="15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McCartney, S., Murphy, C. and </a:t>
            </a:r>
            <a:r>
              <a:rPr lang="en-US" sz="1800" dirty="0" err="1">
                <a:effectLst/>
                <a:latin typeface="Times New Roman" panose="02020603050405020304" pitchFamily="18" charset="0"/>
                <a:ea typeface="Arial" panose="020B0604020202020204" pitchFamily="34" charset="0"/>
                <a:cs typeface="Arial" panose="020B0604020202020204" pitchFamily="34" charset="0"/>
              </a:rPr>
              <a:t>Mccarthy</a:t>
            </a:r>
            <a:r>
              <a:rPr lang="en-US" sz="1800" dirty="0">
                <a:effectLst/>
                <a:latin typeface="Times New Roman" panose="02020603050405020304" pitchFamily="18" charset="0"/>
                <a:ea typeface="Arial" panose="020B0604020202020204" pitchFamily="34" charset="0"/>
                <a:cs typeface="Arial" panose="020B0604020202020204" pitchFamily="34" charset="0"/>
              </a:rPr>
              <a:t>, J., 2021. 21st century HR: a competency model for the emerging role of HR Analysts. </a:t>
            </a:r>
            <a:r>
              <a:rPr lang="en-US" sz="1800" i="1" dirty="0">
                <a:effectLst/>
                <a:latin typeface="Times New Roman" panose="02020603050405020304" pitchFamily="18" charset="0"/>
                <a:ea typeface="Arial" panose="020B0604020202020204" pitchFamily="34" charset="0"/>
                <a:cs typeface="Arial" panose="020B0604020202020204" pitchFamily="34" charset="0"/>
              </a:rPr>
              <a:t>Personnel review</a:t>
            </a:r>
            <a:r>
              <a:rPr lang="en-US" sz="1800" dirty="0">
                <a:effectLst/>
                <a:latin typeface="Times New Roman" panose="02020603050405020304" pitchFamily="18" charset="0"/>
                <a:ea typeface="Arial" panose="020B0604020202020204" pitchFamily="34" charset="0"/>
                <a:cs typeface="Arial" panose="020B0604020202020204" pitchFamily="34" charset="0"/>
              </a:rPr>
              <a:t>, </a:t>
            </a:r>
            <a:r>
              <a:rPr lang="en-US" sz="1800" i="1" dirty="0">
                <a:effectLst/>
                <a:latin typeface="Times New Roman" panose="02020603050405020304" pitchFamily="18" charset="0"/>
                <a:ea typeface="Arial" panose="020B0604020202020204" pitchFamily="34" charset="0"/>
                <a:cs typeface="Arial" panose="020B0604020202020204" pitchFamily="34" charset="0"/>
              </a:rPr>
              <a:t>50</a:t>
            </a:r>
            <a:r>
              <a:rPr lang="en-US" sz="1800" dirty="0">
                <a:effectLst/>
                <a:latin typeface="Times New Roman" panose="02020603050405020304" pitchFamily="18" charset="0"/>
                <a:ea typeface="Arial" panose="020B0604020202020204" pitchFamily="34" charset="0"/>
                <a:cs typeface="Arial" panose="020B0604020202020204" pitchFamily="34" charset="0"/>
              </a:rPr>
              <a:t>(6), pp.1495-1513.</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Claus, L., 2019. HR disruption—Time already to reinvent talent management. BRQ Business Research Quarterly, 22(3), pp.207-215.</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a:effectLst/>
                <a:latin typeface="Times New Roman" panose="02020603050405020304" pitchFamily="18" charset="0"/>
                <a:ea typeface="Arial" panose="020B0604020202020204" pitchFamily="34" charset="0"/>
                <a:cs typeface="Arial" panose="020B0604020202020204" pitchFamily="34" charset="0"/>
              </a:rPr>
              <a:t>Ahmed, M., Guo, Q., Qureshi, M.A., Raza, S.A., Khan, K.A. and Salam, J., 2021. Do green HR practices enhance green motivation and proactive environmental management maturity in hotel industry?. </a:t>
            </a:r>
            <a:r>
              <a:rPr lang="en-US" sz="1800" i="1" dirty="0">
                <a:effectLst/>
                <a:latin typeface="Times New Roman" panose="02020603050405020304" pitchFamily="18" charset="0"/>
                <a:ea typeface="Arial" panose="020B0604020202020204" pitchFamily="34" charset="0"/>
                <a:cs typeface="Arial" panose="020B0604020202020204" pitchFamily="34" charset="0"/>
              </a:rPr>
              <a:t>International Journal of Hospitality Management</a:t>
            </a:r>
            <a:r>
              <a:rPr lang="en-US" sz="1800" dirty="0">
                <a:effectLst/>
                <a:latin typeface="Times New Roman" panose="02020603050405020304" pitchFamily="18" charset="0"/>
                <a:ea typeface="Arial" panose="020B0604020202020204" pitchFamily="34" charset="0"/>
                <a:cs typeface="Arial" panose="020B0604020202020204" pitchFamily="34" charset="0"/>
              </a:rPr>
              <a:t>, </a:t>
            </a:r>
            <a:r>
              <a:rPr lang="en-US" sz="1800" i="1" dirty="0">
                <a:effectLst/>
                <a:latin typeface="Times New Roman" panose="02020603050405020304" pitchFamily="18" charset="0"/>
                <a:ea typeface="Arial" panose="020B0604020202020204" pitchFamily="34" charset="0"/>
                <a:cs typeface="Arial" panose="020B0604020202020204" pitchFamily="34" charset="0"/>
              </a:rPr>
              <a:t>94</a:t>
            </a:r>
            <a:r>
              <a:rPr lang="en-US" sz="1800" dirty="0">
                <a:effectLst/>
                <a:latin typeface="Times New Roman" panose="02020603050405020304" pitchFamily="18" charset="0"/>
                <a:ea typeface="Arial" panose="020B0604020202020204" pitchFamily="34" charset="0"/>
                <a:cs typeface="Arial" panose="020B0604020202020204" pitchFamily="34" charset="0"/>
              </a:rPr>
              <a:t>, p.102852.</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US" sz="1800" dirty="0" err="1">
                <a:effectLst/>
                <a:latin typeface="Times New Roman" panose="02020603050405020304" pitchFamily="18" charset="0"/>
                <a:ea typeface="Arial" panose="020B0604020202020204" pitchFamily="34" charset="0"/>
                <a:cs typeface="Arial" panose="020B0604020202020204" pitchFamily="34" charset="0"/>
              </a:rPr>
              <a:t>Dhanpat</a:t>
            </a:r>
            <a:r>
              <a:rPr lang="en-US" sz="1800" dirty="0">
                <a:effectLst/>
                <a:latin typeface="Times New Roman" panose="02020603050405020304" pitchFamily="18" charset="0"/>
                <a:ea typeface="Arial" panose="020B0604020202020204" pitchFamily="34" charset="0"/>
                <a:cs typeface="Arial" panose="020B0604020202020204" pitchFamily="34" charset="0"/>
              </a:rPr>
              <a:t>, N., Buthelezi, Z.P., Joe, M.R., </a:t>
            </a:r>
            <a:r>
              <a:rPr lang="en-US" sz="1800" dirty="0" err="1">
                <a:effectLst/>
                <a:latin typeface="Times New Roman" panose="02020603050405020304" pitchFamily="18" charset="0"/>
                <a:ea typeface="Arial" panose="020B0604020202020204" pitchFamily="34" charset="0"/>
                <a:cs typeface="Arial" panose="020B0604020202020204" pitchFamily="34" charset="0"/>
              </a:rPr>
              <a:t>Maphela</a:t>
            </a:r>
            <a:r>
              <a:rPr lang="en-US" sz="1800" dirty="0">
                <a:effectLst/>
                <a:latin typeface="Times New Roman" panose="02020603050405020304" pitchFamily="18" charset="0"/>
                <a:ea typeface="Arial" panose="020B0604020202020204" pitchFamily="34" charset="0"/>
                <a:cs typeface="Arial" panose="020B0604020202020204" pitchFamily="34" charset="0"/>
              </a:rPr>
              <a:t>, T.V. and </a:t>
            </a:r>
            <a:r>
              <a:rPr lang="en-US" sz="1800" dirty="0" err="1">
                <a:effectLst/>
                <a:latin typeface="Times New Roman" panose="02020603050405020304" pitchFamily="18" charset="0"/>
                <a:ea typeface="Arial" panose="020B0604020202020204" pitchFamily="34" charset="0"/>
                <a:cs typeface="Arial" panose="020B0604020202020204" pitchFamily="34" charset="0"/>
              </a:rPr>
              <a:t>Shongwe</a:t>
            </a:r>
            <a:r>
              <a:rPr lang="en-US" sz="1800" dirty="0">
                <a:effectLst/>
                <a:latin typeface="Times New Roman" panose="02020603050405020304" pitchFamily="18" charset="0"/>
                <a:ea typeface="Arial" panose="020B0604020202020204" pitchFamily="34" charset="0"/>
                <a:cs typeface="Arial" panose="020B0604020202020204" pitchFamily="34" charset="0"/>
              </a:rPr>
              <a:t>, N., 2020. Industry 4.0: The role of human resource professionals. </a:t>
            </a:r>
            <a:r>
              <a:rPr lang="en-US" sz="1800" i="1" dirty="0">
                <a:effectLst/>
                <a:latin typeface="Times New Roman" panose="02020603050405020304" pitchFamily="18" charset="0"/>
                <a:ea typeface="Arial" panose="020B0604020202020204" pitchFamily="34" charset="0"/>
                <a:cs typeface="Arial" panose="020B0604020202020204" pitchFamily="34" charset="0"/>
              </a:rPr>
              <a:t>SA Journal of Human Resource Management</a:t>
            </a:r>
            <a:r>
              <a:rPr lang="en-US" sz="1800" dirty="0">
                <a:effectLst/>
                <a:latin typeface="Times New Roman" panose="02020603050405020304" pitchFamily="18" charset="0"/>
                <a:ea typeface="Arial" panose="020B0604020202020204" pitchFamily="34" charset="0"/>
                <a:cs typeface="Arial" panose="020B0604020202020204" pitchFamily="34" charset="0"/>
              </a:rPr>
              <a:t>, </a:t>
            </a:r>
            <a:r>
              <a:rPr lang="en-US" sz="1800" i="1" dirty="0">
                <a:effectLst/>
                <a:latin typeface="Times New Roman" panose="02020603050405020304" pitchFamily="18" charset="0"/>
                <a:ea typeface="Arial" panose="020B0604020202020204" pitchFamily="34" charset="0"/>
                <a:cs typeface="Arial" panose="020B0604020202020204" pitchFamily="34" charset="0"/>
              </a:rPr>
              <a:t>18</a:t>
            </a:r>
            <a:r>
              <a:rPr lang="en-US" sz="1800" dirty="0">
                <a:effectLst/>
                <a:latin typeface="Times New Roman" panose="02020603050405020304" pitchFamily="18" charset="0"/>
                <a:ea typeface="Arial" panose="020B0604020202020204" pitchFamily="34" charset="0"/>
                <a:cs typeface="Arial" panose="020B0604020202020204" pitchFamily="34" charset="0"/>
              </a:rPr>
              <a:t>(1), pp.1-11.</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150000"/>
              </a:lnSpc>
            </a:pPr>
            <a:r>
              <a:rPr lang="en-IN" sz="1800" dirty="0">
                <a:effectLst/>
                <a:latin typeface="Times New Roman" panose="02020603050405020304" pitchFamily="18" charset="0"/>
                <a:ea typeface="Arial" panose="020B0604020202020204" pitchFamily="34" charset="0"/>
                <a:cs typeface="Arial" panose="020B0604020202020204" pitchFamily="34" charset="0"/>
              </a:rPr>
              <a:t>peopleprofession.cipd.org 2023. Profession Map | CIPD Profession Map [Online]. Available at: https://peopleprofession.cipd.org/profession-map#gref (Accessed: 14 February 2023).</a:t>
            </a:r>
          </a:p>
          <a:p>
            <a:pPr algn="just">
              <a:lnSpc>
                <a:spcPct val="150000"/>
              </a:lnSpc>
            </a:pPr>
            <a:r>
              <a:rPr lang="en-US" sz="1800" dirty="0" err="1">
                <a:effectLst/>
                <a:latin typeface="Times New Roman" panose="02020603050405020304" pitchFamily="18" charset="0"/>
                <a:ea typeface="Arial" panose="020B0604020202020204" pitchFamily="34" charset="0"/>
                <a:cs typeface="Arial" panose="020B0604020202020204" pitchFamily="34" charset="0"/>
              </a:rPr>
              <a:t>Verčič</a:t>
            </a:r>
            <a:r>
              <a:rPr lang="en-US" sz="1800" dirty="0">
                <a:effectLst/>
                <a:latin typeface="Times New Roman" panose="02020603050405020304" pitchFamily="18" charset="0"/>
                <a:ea typeface="Arial" panose="020B0604020202020204" pitchFamily="34" charset="0"/>
                <a:cs typeface="Arial" panose="020B0604020202020204" pitchFamily="34" charset="0"/>
              </a:rPr>
              <a:t>, A.T., 2021. The impact of employee engagement, </a:t>
            </a:r>
            <a:r>
              <a:rPr lang="en-US" sz="1800" dirty="0" err="1">
                <a:effectLst/>
                <a:latin typeface="Times New Roman" panose="02020603050405020304" pitchFamily="18" charset="0"/>
                <a:ea typeface="Arial" panose="020B0604020202020204" pitchFamily="34" charset="0"/>
                <a:cs typeface="Arial" panose="020B0604020202020204" pitchFamily="34" charset="0"/>
              </a:rPr>
              <a:t>organisational</a:t>
            </a:r>
            <a:r>
              <a:rPr lang="en-US" sz="1800" dirty="0">
                <a:effectLst/>
                <a:latin typeface="Times New Roman" panose="02020603050405020304" pitchFamily="18" charset="0"/>
                <a:ea typeface="Arial" panose="020B0604020202020204" pitchFamily="34" charset="0"/>
                <a:cs typeface="Arial" panose="020B0604020202020204" pitchFamily="34" charset="0"/>
              </a:rPr>
              <a:t> support and employer branding on internal communication satisfaction. </a:t>
            </a:r>
            <a:r>
              <a:rPr lang="en-US" sz="1800" i="1" dirty="0">
                <a:effectLst/>
                <a:latin typeface="Times New Roman" panose="02020603050405020304" pitchFamily="18" charset="0"/>
                <a:ea typeface="Arial" panose="020B0604020202020204" pitchFamily="34" charset="0"/>
                <a:cs typeface="Arial" panose="020B0604020202020204" pitchFamily="34" charset="0"/>
              </a:rPr>
              <a:t>Public Relations Review</a:t>
            </a:r>
            <a:r>
              <a:rPr lang="en-US" sz="1800" dirty="0">
                <a:effectLst/>
                <a:latin typeface="Times New Roman" panose="02020603050405020304" pitchFamily="18" charset="0"/>
                <a:ea typeface="Arial" panose="020B0604020202020204" pitchFamily="34" charset="0"/>
                <a:cs typeface="Arial" panose="020B0604020202020204" pitchFamily="34" charset="0"/>
              </a:rPr>
              <a:t>, </a:t>
            </a:r>
            <a:r>
              <a:rPr lang="en-US" sz="1800" i="1" dirty="0">
                <a:effectLst/>
                <a:latin typeface="Times New Roman" panose="02020603050405020304" pitchFamily="18" charset="0"/>
                <a:ea typeface="Arial" panose="020B0604020202020204" pitchFamily="34" charset="0"/>
                <a:cs typeface="Arial" panose="020B0604020202020204" pitchFamily="34" charset="0"/>
              </a:rPr>
              <a:t>47</a:t>
            </a:r>
            <a:r>
              <a:rPr lang="en-US" sz="1800" dirty="0">
                <a:effectLst/>
                <a:latin typeface="Times New Roman" panose="02020603050405020304" pitchFamily="18" charset="0"/>
                <a:ea typeface="Arial" panose="020B0604020202020204" pitchFamily="34" charset="0"/>
                <a:cs typeface="Arial" panose="020B0604020202020204" pitchFamily="34" charset="0"/>
              </a:rPr>
              <a:t>(1), p.102009.</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marL="0" indent="0" algn="just">
              <a:lnSpc>
                <a:spcPct val="150000"/>
              </a:lnSpc>
              <a:buNone/>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6659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1818</Words>
  <Application>Microsoft Office PowerPoint</Application>
  <PresentationFormat>Widescreen</PresentationFormat>
  <Paragraphs>55</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Amasis MT Pro Black</vt:lpstr>
      <vt:lpstr>Arial</vt:lpstr>
      <vt:lpstr>Calibri</vt:lpstr>
      <vt:lpstr>Calibri Light</vt:lpstr>
      <vt:lpstr>Times New Roman</vt:lpstr>
      <vt:lpstr>Office Theme</vt:lpstr>
      <vt:lpstr>PowerPoint Presentation</vt:lpstr>
      <vt:lpstr>Managing People</vt:lpstr>
      <vt:lpstr>Introduction</vt:lpstr>
      <vt:lpstr>Role of the HR professional</vt:lpstr>
      <vt:lpstr>Contd. </vt:lpstr>
      <vt:lpstr>CIPD Profession Map</vt:lpstr>
      <vt:lpstr>Relationship between employee and employer</vt:lpstr>
      <vt:lpstr>Factors that can drive the relationship</vt:lpstr>
      <vt:lpstr>Contd.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Poulami Mukherjee</dc:creator>
  <cp:lastModifiedBy>Vasile Nour</cp:lastModifiedBy>
  <cp:revision>1</cp:revision>
  <dcterms:created xsi:type="dcterms:W3CDTF">2023-02-14T18:21:22Z</dcterms:created>
  <dcterms:modified xsi:type="dcterms:W3CDTF">2023-02-16T13:00:11Z</dcterms:modified>
</cp:coreProperties>
</file>