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61" r:id="rId4"/>
    <p:sldId id="269" r:id="rId5"/>
    <p:sldId id="260" r:id="rId6"/>
    <p:sldId id="304" r:id="rId7"/>
    <p:sldId id="314" r:id="rId8"/>
    <p:sldId id="305" r:id="rId9"/>
    <p:sldId id="315" r:id="rId10"/>
    <p:sldId id="316" r:id="rId11"/>
    <p:sldId id="302" r:id="rId12"/>
    <p:sldId id="311" r:id="rId13"/>
    <p:sldId id="312" r:id="rId14"/>
    <p:sldId id="313" r:id="rId15"/>
    <p:sldId id="31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2A2A8"/>
    <a:srgbClr val="50C897"/>
    <a:srgbClr val="35A97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65" autoAdjust="0"/>
    <p:restoredTop sz="77388" autoAdjust="0"/>
  </p:normalViewPr>
  <p:slideViewPr>
    <p:cSldViewPr snapToGrid="0">
      <p:cViewPr>
        <p:scale>
          <a:sx n="66" d="100"/>
          <a:sy n="66" d="100"/>
        </p:scale>
        <p:origin x="-1238" y="-11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0B41E04-813C-4D99-B527-8F26822AF4DD}" type="datetimeFigureOut">
              <a:rPr lang="en-US" smtClean="0"/>
              <a:pPr/>
              <a:t>11/20/2023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BFF0FC-8354-4EEA-8D0D-ED12E88069C7}" type="slidenum">
              <a:rPr lang="en-US" smtClean="0"/>
              <a:pPr/>
              <a:t>‹#›</a:t>
            </a:fld>
            <a:endParaRPr lang="en-US"/>
          </a:p>
        </p:txBody>
      </p:sp>
    </p:spTree>
    <p:extLst>
      <p:ext uri="{BB962C8B-B14F-4D97-AF65-F5344CB8AC3E}">
        <p14:creationId xmlns:p14="http://schemas.microsoft.com/office/powerpoint/2010/main" val="240061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9BFF0FC-8354-4EEA-8D0D-ED12E88069C7}"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ookman Old Style" panose="02050604050505020204" pitchFamily="18" charset="0"/>
              </a:rPr>
              <a:t>Background of Hilton Hotel</a:t>
            </a:r>
          </a:p>
          <a:p>
            <a:r>
              <a:rPr lang="en-US" dirty="0"/>
              <a:t>Hilton Hotel is a popular hotel company. This company was established on 31st May 1919. Conrad Hilton founded this company almost 103 years ago today. Hilton Hotel is headquartered in </a:t>
            </a:r>
            <a:r>
              <a:rPr lang="en-US" dirty="0" err="1"/>
              <a:t>Tysons</a:t>
            </a:r>
            <a:r>
              <a:rPr lang="en-US" dirty="0"/>
              <a:t>, Virginia, United States. This is the central office of Hilton Hotel (</a:t>
            </a:r>
            <a:r>
              <a:rPr lang="en-US" dirty="0" err="1"/>
              <a:t>Reidhead</a:t>
            </a:r>
            <a:r>
              <a:rPr lang="en-US" dirty="0"/>
              <a:t> et al. 2020). Hilton Hotels manages all other branch operations from this central office. The total branch or location of Hilton Hotel is 7165. Jonathan D. Gray is the Chairman of Hilton Hotel. He coordinates the overall activities of this company and takes measures to enhance the reputation.</a:t>
            </a:r>
          </a:p>
        </p:txBody>
      </p:sp>
      <p:sp>
        <p:nvSpPr>
          <p:cNvPr id="4" name="Slide Number Placeholder 3"/>
          <p:cNvSpPr>
            <a:spLocks noGrp="1"/>
          </p:cNvSpPr>
          <p:nvPr>
            <p:ph type="sldNum" sz="quarter" idx="10"/>
          </p:nvPr>
        </p:nvSpPr>
        <p:spPr/>
        <p:txBody>
          <a:bodyPr/>
          <a:lstStyle/>
          <a:p>
            <a:fld id="{D9BFF0FC-8354-4EEA-8D0D-ED12E88069C7}"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latin typeface="Baskerville Old Face" panose="02020602080505020303" pitchFamily="18" charset="0"/>
              </a:rPr>
              <a:t>Consumer of Hilton Hotel</a:t>
            </a:r>
          </a:p>
          <a:p>
            <a:r>
              <a:rPr lang="en-US" dirty="0"/>
              <a:t>Hilton Hotel is one of the world's most branded hotel companies with most of its customers coming from the upper class society. The costing of this hotel is comparatively high which can be afforded only by upper class society customers. The potential consumers of Hilton Hotel are students, businessmen, sports people, movie media people, tourists and common people. Students and businessmen can stay at the hotel when they come to the United States to complete work (</a:t>
            </a:r>
            <a:r>
              <a:rPr lang="en-US" dirty="0" err="1"/>
              <a:t>Dardeer</a:t>
            </a:r>
            <a:r>
              <a:rPr lang="en-US" baseline="0" dirty="0"/>
              <a:t> et al. 2017)</a:t>
            </a:r>
            <a:r>
              <a:rPr lang="en-US" dirty="0"/>
              <a:t>. People from the sports and cinema world staying in the US to conduct their activities can be potential customers of Hilton hotels. Those who come to travel to the United States can also avail services at Hilton hotels. Common people are also potential consumers of this company</a:t>
            </a:r>
          </a:p>
        </p:txBody>
      </p:sp>
      <p:sp>
        <p:nvSpPr>
          <p:cNvPr id="4" name="Slide Number Placeholder 3"/>
          <p:cNvSpPr>
            <a:spLocks noGrp="1"/>
          </p:cNvSpPr>
          <p:nvPr>
            <p:ph type="sldNum" sz="quarter" idx="10"/>
          </p:nvPr>
        </p:nvSpPr>
        <p:spPr/>
        <p:txBody>
          <a:bodyPr/>
          <a:lstStyle/>
          <a:p>
            <a:fld id="{D9BFF0FC-8354-4EEA-8D0D-ED12E88069C7}"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Nature and Scope of Guest Service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latin typeface="Baskerville Old Face" panose="02020602080505020303" pitchFamily="18" charset="0"/>
              </a:rPr>
              <a:t>The sum of the services that Hilton Hotel provides to the guests is called Nature of the Hotel. Hilton Hotel is one of the branding hotels in the world that caters to upper class society customers. The important nature of this hotel is restaurant, dining, lodging and luxury services. Customers can avail any kind of luxurious services in this hotel (</a:t>
            </a:r>
            <a:r>
              <a:rPr lang="en-US" sz="1200" b="0" dirty="0" err="1">
                <a:latin typeface="Baskerville Old Face" panose="02020602080505020303" pitchFamily="18" charset="0"/>
              </a:rPr>
              <a:t>Dardeer</a:t>
            </a:r>
            <a:r>
              <a:rPr lang="en-US" sz="1200" b="0" dirty="0">
                <a:latin typeface="Baskerville Old Face" panose="02020602080505020303" pitchFamily="18" charset="0"/>
              </a:rPr>
              <a:t> et al., 2017).</a:t>
            </a:r>
          </a:p>
        </p:txBody>
      </p:sp>
      <p:sp>
        <p:nvSpPr>
          <p:cNvPr id="4" name="Slide Number Placeholder 3"/>
          <p:cNvSpPr>
            <a:spLocks noGrp="1"/>
          </p:cNvSpPr>
          <p:nvPr>
            <p:ph type="sldNum" sz="quarter" idx="10"/>
          </p:nvPr>
        </p:nvSpPr>
        <p:spPr/>
        <p:txBody>
          <a:bodyPr/>
          <a:lstStyle/>
          <a:p>
            <a:fld id="{D9BFF0FC-8354-4EEA-8D0D-ED12E88069C7}"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Nature and Scope of Guest Service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latin typeface="Baskerville Old Face" panose="02020602080505020303" pitchFamily="18" charset="0"/>
              </a:rPr>
              <a:t>Hilton Hotel has arranged several other scopes for guests (Cetin</a:t>
            </a:r>
            <a:r>
              <a:rPr lang="en-US" sz="1200" b="0" baseline="0" dirty="0">
                <a:latin typeface="Baskerville Old Face" panose="02020602080505020303" pitchFamily="18" charset="0"/>
              </a:rPr>
              <a:t> et al., 2019)</a:t>
            </a:r>
            <a:r>
              <a:rPr lang="en-US" sz="1200" b="0" dirty="0">
                <a:latin typeface="Baskerville Old Face" panose="02020602080505020303" pitchFamily="18" charset="0"/>
              </a:rPr>
              <a:t>. The scopes of Hilton Hotel are check out and checking process and facility of gambling, pubs &amp; events. This hotel arranges night clubs, conferences and interesting parties for the guests.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Role of Guest Service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latin typeface="Baskerville Old Face" panose="02020602080505020303" pitchFamily="18" charset="0"/>
              </a:rPr>
              <a:t>The main target of Hilton Hotel is to provide services to the guests (Landers et al., 2016). Guest is the first priority of this company. Hilton Hotel is committed to providing guest greeting, registering, checking guest and other facilities.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Role of Guest Service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dirty="0">
                <a:latin typeface="Baskerville Old Face" panose="02020602080505020303" pitchFamily="18" charset="0"/>
              </a:rPr>
              <a:t>Hilton Hotel is one of the largest hotel companies with more than 7000 hotels worldwide. The management of this hotel provides several unique facilities for the guests. Restaurants can order from any room service within this hotel (</a:t>
            </a:r>
            <a:r>
              <a:rPr lang="en-US" sz="1200" b="0" dirty="0" err="1">
                <a:latin typeface="Baskerville Old Face" panose="02020602080505020303" pitchFamily="18" charset="0"/>
              </a:rPr>
              <a:t>Moise</a:t>
            </a:r>
            <a:r>
              <a:rPr lang="en-US" sz="1200" b="0" dirty="0">
                <a:latin typeface="Baskerville Old Face" panose="02020602080505020303" pitchFamily="18" charset="0"/>
              </a:rPr>
              <a:t> et al.,</a:t>
            </a:r>
            <a:r>
              <a:rPr lang="en-US" sz="1200" b="0" baseline="0" dirty="0">
                <a:latin typeface="Baskerville Old Face" panose="02020602080505020303" pitchFamily="18" charset="0"/>
              </a:rPr>
              <a:t> 2021)</a:t>
            </a:r>
            <a:r>
              <a:rPr lang="en-US" sz="1200" b="0" dirty="0">
                <a:latin typeface="Baskerville Old Face" panose="02020602080505020303" pitchFamily="18" charset="0"/>
              </a:rPr>
              <a:t>. Hilton Hotel has business meeting and conference facilities. Guests can enjoy night club and partying facilities here.</a:t>
            </a:r>
          </a:p>
        </p:txBody>
      </p:sp>
      <p:sp>
        <p:nvSpPr>
          <p:cNvPr id="4" name="Slide Number Placeholder 3"/>
          <p:cNvSpPr>
            <a:spLocks noGrp="1"/>
          </p:cNvSpPr>
          <p:nvPr>
            <p:ph type="sldNum" sz="quarter" idx="10"/>
          </p:nvPr>
        </p:nvSpPr>
        <p:spPr/>
        <p:txBody>
          <a:bodyPr/>
          <a:lstStyle/>
          <a:p>
            <a:fld id="{D9BFF0FC-8354-4EEA-8D0D-ED12E88069C7}"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 sz="1200" b="1" dirty="0">
                <a:latin typeface="Baskerville Old Face" panose="02020602080505020303" pitchFamily="18" charset="0"/>
              </a:rPr>
              <a:t>Functions of Guest Service in general</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Check in and check out process is an important function of Hilton hotels. The management of the hotel company has to implement the check in process when the guest enters and check out process when the guest leaves (</a:t>
            </a:r>
            <a:r>
              <a:rPr lang="en-US" dirty="0" err="1"/>
              <a:t>Kopuz</a:t>
            </a:r>
            <a:r>
              <a:rPr lang="en-US" baseline="0" dirty="0"/>
              <a:t> et al. 2023)</a:t>
            </a:r>
            <a:r>
              <a:rPr lang="en-US" dirty="0"/>
              <a:t>. Hotel provides car parking for guests and doctor arrangements at all times. Guests can access the doctor anytime through a phone call. Spa service is one of the most sought-after </a:t>
            </a:r>
            <a:r>
              <a:rPr lang="en-US"/>
              <a:t>functions of Hilton </a:t>
            </a:r>
            <a:r>
              <a:rPr lang="en-US" dirty="0"/>
              <a:t>Hotel.</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dirty="0">
              <a:latin typeface="Baskerville Old Face" panose="02020602080505020303" pitchFamily="18" charset="0"/>
            </a:endParaRPr>
          </a:p>
        </p:txBody>
      </p:sp>
      <p:sp>
        <p:nvSpPr>
          <p:cNvPr id="4" name="Slide Number Placeholder 3"/>
          <p:cNvSpPr>
            <a:spLocks noGrp="1"/>
          </p:cNvSpPr>
          <p:nvPr>
            <p:ph type="sldNum" sz="quarter" idx="10"/>
          </p:nvPr>
        </p:nvSpPr>
        <p:spPr/>
        <p:txBody>
          <a:bodyPr/>
          <a:lstStyle/>
          <a:p>
            <a:fld id="{D9BFF0FC-8354-4EEA-8D0D-ED12E88069C7}"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Importance of Hospitality on Hilton Hotel </a:t>
            </a:r>
          </a:p>
          <a:p>
            <a:r>
              <a:rPr lang="en-US" dirty="0"/>
              <a:t>Hospitality advises Hilton Hotel on how to ensure overall guest service. Hospitality is a subject that refers to how to provide overall service to guests. Hilton Hotel guests can find suggestions or ways to ensure overall cleanliness through Hospitality (</a:t>
            </a:r>
            <a:r>
              <a:rPr lang="en-US" dirty="0" err="1"/>
              <a:t>Rutherfood</a:t>
            </a:r>
            <a:r>
              <a:rPr lang="en-US" baseline="0" dirty="0"/>
              <a:t> et al., 2021)</a:t>
            </a:r>
            <a:r>
              <a:rPr lang="en-US" dirty="0"/>
              <a:t>. So it is clear that hospitality is very important for Hilton Hotel.</a:t>
            </a:r>
          </a:p>
        </p:txBody>
      </p:sp>
      <p:sp>
        <p:nvSpPr>
          <p:cNvPr id="4" name="Slide Number Placeholder 3"/>
          <p:cNvSpPr>
            <a:spLocks noGrp="1"/>
          </p:cNvSpPr>
          <p:nvPr>
            <p:ph type="sldNum" sz="quarter" idx="10"/>
          </p:nvPr>
        </p:nvSpPr>
        <p:spPr/>
        <p:txBody>
          <a:bodyPr/>
          <a:lstStyle/>
          <a:p>
            <a:fld id="{D9BFF0FC-8354-4EEA-8D0D-ED12E88069C7}"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How to exceed Guest Expectation</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Guests always expect technology-rich services and good behavior from staff in hotels </a:t>
            </a:r>
            <a:r>
              <a:rPr lang="en-US" sz="1200" b="0" dirty="0"/>
              <a:t>(</a:t>
            </a:r>
            <a:r>
              <a:rPr lang="en-US" sz="1200" b="0" dirty="0" err="1"/>
              <a:t>Preziosi</a:t>
            </a:r>
            <a:r>
              <a:rPr lang="en-US" sz="1200" b="0" dirty="0"/>
              <a:t> et al. 2022)</a:t>
            </a:r>
            <a:r>
              <a:rPr lang="en-US" dirty="0"/>
              <a:t>. So Hilton hotel management can use digital technology to meet guest expectations and provide staff training. Hilton Hotel authorities should create digital rooms where all modern and latest services are available. This company should train all staff on how to meet guest expectations.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D9BFF0FC-8354-4EEA-8D0D-ED12E88069C7}"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D9BFF0FC-8354-4EEA-8D0D-ED12E88069C7}"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23E3-8711-4493-AC20-BAEBB6A754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AECE353-ECDC-4944-9123-AD3619BFC8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F52480-B3D0-4617-B155-18DF21128EDC}"/>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5" name="Footer Placeholder 4">
            <a:extLst>
              <a:ext uri="{FF2B5EF4-FFF2-40B4-BE49-F238E27FC236}">
                <a16:creationId xmlns:a16="http://schemas.microsoft.com/office/drawing/2014/main" id="{60394777-4B65-47D8-AD71-95314387C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77F4E7-BCEB-464A-BB56-6157C78C8CFB}"/>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04466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8110-696F-4057-9776-03229DAFC6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383409-C72F-4BC2-89F3-843CDA5EA8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162769-C69B-4D1C-A8A2-2284668AC45E}"/>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5" name="Footer Placeholder 4">
            <a:extLst>
              <a:ext uri="{FF2B5EF4-FFF2-40B4-BE49-F238E27FC236}">
                <a16:creationId xmlns:a16="http://schemas.microsoft.com/office/drawing/2014/main" id="{07790E0D-4988-46CF-BBE6-225B936F7D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42C6BF-2EDE-447A-A25B-CF9219CE6D7C}"/>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644164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E5A36-4C36-4756-A81F-71349E64D3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848EF30-EDC2-4E6C-BA06-DBEAE17296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DDABF6-8D8B-4D61-96C2-237F7E613295}"/>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5" name="Footer Placeholder 4">
            <a:extLst>
              <a:ext uri="{FF2B5EF4-FFF2-40B4-BE49-F238E27FC236}">
                <a16:creationId xmlns:a16="http://schemas.microsoft.com/office/drawing/2014/main" id="{3DDA13DA-5DE9-4AA7-B0B1-6FCFEF7C73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6BE73D-EDF7-43E5-9D23-6EA659EF1E91}"/>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815502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22E2-431A-4CDB-8694-8FA8F595FC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E2B7C9-1ED3-40FF-AD27-E4DA37F806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DA3EF-A481-47E5-965C-74996FEBBA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4555ED-DA75-42AB-BA9D-3089C6E32CC1}"/>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6" name="Footer Placeholder 5">
            <a:extLst>
              <a:ext uri="{FF2B5EF4-FFF2-40B4-BE49-F238E27FC236}">
                <a16:creationId xmlns:a16="http://schemas.microsoft.com/office/drawing/2014/main" id="{019D2F6F-E453-4C8A-B59B-28BEC19705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06D732-F6B6-4B79-A760-FF40F1A79139}"/>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135337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0835-64B1-42B0-98EC-8FD482710B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E637BD-A579-468B-ACD4-41CCB108A5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E02718-2393-428E-9D04-C53933345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4247A0-CF0A-411B-90BB-67835DEE75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01C5B1-6A0C-4419-9F01-8D85F34B0D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AE411A9-4C0F-4C41-9C7C-5DB1EB72931D}"/>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8" name="Footer Placeholder 7">
            <a:extLst>
              <a:ext uri="{FF2B5EF4-FFF2-40B4-BE49-F238E27FC236}">
                <a16:creationId xmlns:a16="http://schemas.microsoft.com/office/drawing/2014/main" id="{5CF8AEDA-B51B-4395-A267-D6C42725CE6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5810D3-0FC0-449B-AFF3-2C3FC4F8D24D}"/>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57123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7E5E-8749-4A73-ABCE-371E7CA5FB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5567BB-66A3-4931-A3ED-8F180AA7421C}"/>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4" name="Footer Placeholder 3">
            <a:extLst>
              <a:ext uri="{FF2B5EF4-FFF2-40B4-BE49-F238E27FC236}">
                <a16:creationId xmlns:a16="http://schemas.microsoft.com/office/drawing/2014/main" id="{CE4C72AC-33AA-48E5-907A-9F2AB4F0655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01C681-1DA2-4385-897F-8F839E668BE7}"/>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680288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454EE-E7D1-4667-A550-54424124B1D6}"/>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3" name="Footer Placeholder 2">
            <a:extLst>
              <a:ext uri="{FF2B5EF4-FFF2-40B4-BE49-F238E27FC236}">
                <a16:creationId xmlns:a16="http://schemas.microsoft.com/office/drawing/2014/main" id="{C6FCA83A-CB8F-4C2E-AB72-3A63159B9B0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D5EC42-19FB-443B-A478-4CF2A0E4582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238540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6AF66-2775-41D6-B1CB-BC2F93FAD2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BBFA07-0B22-4A77-A253-17BF8DAC4D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D59E4A-0A34-4BC9-B389-082E8B26A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D4CA82-4F44-4B5D-AD90-E93B16C478E6}"/>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6" name="Footer Placeholder 5">
            <a:extLst>
              <a:ext uri="{FF2B5EF4-FFF2-40B4-BE49-F238E27FC236}">
                <a16:creationId xmlns:a16="http://schemas.microsoft.com/office/drawing/2014/main" id="{DB4775B0-4152-4F00-8C08-50C7C7694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3F2034-F91A-4207-BBC0-5761C5E0F7F3}"/>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436288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79E3-25BF-4C29-8B89-72F6F5DA5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A21886-6EB7-4FA2-B8BE-1EFFA6366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6D2643-5824-4A02-9388-5F26922B21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660B73-B4AC-4DF4-A2C9-716DC610B0E0}"/>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6" name="Footer Placeholder 5">
            <a:extLst>
              <a:ext uri="{FF2B5EF4-FFF2-40B4-BE49-F238E27FC236}">
                <a16:creationId xmlns:a16="http://schemas.microsoft.com/office/drawing/2014/main" id="{62873647-CA8B-43E7-A24A-F2D0D987F8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33D5DA-0C4B-4AC9-99DF-067E7628CB9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619981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C152A-A60D-424C-B702-E0B0E6AD24D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B6A60F-392B-45EF-A531-154682AA08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5C6C40-1805-4356-B8B5-2A2921EE93CA}"/>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5" name="Footer Placeholder 4">
            <a:extLst>
              <a:ext uri="{FF2B5EF4-FFF2-40B4-BE49-F238E27FC236}">
                <a16:creationId xmlns:a16="http://schemas.microsoft.com/office/drawing/2014/main" id="{4D57E417-49E2-4618-8D73-CA5521A8C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6C832-48FC-4074-98C5-8AF674986924}"/>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43480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26D8B8-CE44-402D-8B86-0D256C2BF8D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6576944-2D6F-4C49-BD8B-D7D765202F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1481C6-EF3B-45C0-ACF0-D677DFAD1980}"/>
              </a:ext>
            </a:extLst>
          </p:cNvPr>
          <p:cNvSpPr>
            <a:spLocks noGrp="1"/>
          </p:cNvSpPr>
          <p:nvPr>
            <p:ph type="dt" sz="half" idx="10"/>
          </p:nvPr>
        </p:nvSpPr>
        <p:spPr/>
        <p:txBody>
          <a:bodyPr/>
          <a:lstStyle/>
          <a:p>
            <a:fld id="{3D538880-B082-4D38-B3A7-7B82125BE3EE}" type="datetimeFigureOut">
              <a:rPr lang="en-US" smtClean="0"/>
              <a:pPr/>
              <a:t>11/20/2023</a:t>
            </a:fld>
            <a:endParaRPr lang="en-US"/>
          </a:p>
        </p:txBody>
      </p:sp>
      <p:sp>
        <p:nvSpPr>
          <p:cNvPr id="5" name="Footer Placeholder 4">
            <a:extLst>
              <a:ext uri="{FF2B5EF4-FFF2-40B4-BE49-F238E27FC236}">
                <a16:creationId xmlns:a16="http://schemas.microsoft.com/office/drawing/2014/main" id="{96EBDAE3-6954-43D8-8F3D-7ED4CD9A7A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D8608-684B-4894-9512-AEA18DFA03F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3890377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79593B-8EDB-4480-A97F-C6AB09DCD4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9349DE0-4F41-4D4D-81FF-6C85F862D6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304238-3574-457F-AD21-1071A58BFF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538880-B082-4D38-B3A7-7B82125BE3EE}" type="datetimeFigureOut">
              <a:rPr lang="en-US" smtClean="0"/>
              <a:pPr/>
              <a:t>11/20/2023</a:t>
            </a:fld>
            <a:endParaRPr lang="en-US"/>
          </a:p>
        </p:txBody>
      </p:sp>
      <p:sp>
        <p:nvSpPr>
          <p:cNvPr id="5" name="Footer Placeholder 4">
            <a:extLst>
              <a:ext uri="{FF2B5EF4-FFF2-40B4-BE49-F238E27FC236}">
                <a16:creationId xmlns:a16="http://schemas.microsoft.com/office/drawing/2014/main" id="{5CA698E0-48A6-4E06-A9F6-6F33CCE43A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87C840-98CF-4FEA-B803-477F9694E7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6E58E1-6364-4D96-9D8F-4EF510DBE773}" type="slidenum">
              <a:rPr lang="en-US" smtClean="0"/>
              <a:pPr/>
              <a:t>‹#›</a:t>
            </a:fld>
            <a:endParaRPr lang="en-US"/>
          </a:p>
        </p:txBody>
      </p:sp>
    </p:spTree>
    <p:extLst>
      <p:ext uri="{BB962C8B-B14F-4D97-AF65-F5344CB8AC3E}">
        <p14:creationId xmlns:p14="http://schemas.microsoft.com/office/powerpoint/2010/main" val="232856330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BCC155B-3F67-4BC3-AACD-48EA767853E5}"/>
              </a:ext>
            </a:extLst>
          </p:cNvPr>
          <p:cNvGrpSpPr/>
          <p:nvPr/>
        </p:nvGrpSpPr>
        <p:grpSpPr>
          <a:xfrm>
            <a:off x="515257" y="0"/>
            <a:ext cx="11161486" cy="6858000"/>
            <a:chOff x="515257" y="0"/>
            <a:chExt cx="11161486" cy="6858000"/>
          </a:xfrm>
        </p:grpSpPr>
        <p:sp>
          <p:nvSpPr>
            <p:cNvPr id="14" name="Rectangle 13">
              <a:extLst>
                <a:ext uri="{FF2B5EF4-FFF2-40B4-BE49-F238E27FC236}">
                  <a16:creationId xmlns:a16="http://schemas.microsoft.com/office/drawing/2014/main" id="{5D330D21-3EDE-422D-A42C-DB830A5CE90E}"/>
                </a:ext>
              </a:extLst>
            </p:cNvPr>
            <p:cNvSpPr/>
            <p:nvPr/>
          </p:nvSpPr>
          <p:spPr>
            <a:xfrm>
              <a:off x="515257" y="1980437"/>
              <a:ext cx="11161486" cy="2897126"/>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A3233D89-90F2-4868-B0EF-56E75DCDA484}"/>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6ADEB00-6406-420C-9B19-3B172DA40D9F}"/>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BC6F2DC-C732-4C79-B38C-23AD7A469607}"/>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4CCD04-7B4C-4F80-8CFA-BE5C7364046D}"/>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CE593621-A497-47FC-BA14-E00C47B7D246}"/>
                </a:ext>
              </a:extLst>
            </p:cNvPr>
            <p:cNvSpPr/>
            <p:nvPr/>
          </p:nvSpPr>
          <p:spPr>
            <a:xfrm>
              <a:off x="1016000" y="2107581"/>
              <a:ext cx="2642839" cy="264283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25F50EF7-671F-424E-967A-9319A0041554}"/>
                </a:ext>
              </a:extLst>
            </p:cNvPr>
            <p:cNvSpPr/>
            <p:nvPr/>
          </p:nvSpPr>
          <p:spPr>
            <a:xfrm>
              <a:off x="939801" y="2037731"/>
              <a:ext cx="2782538" cy="2782538"/>
            </a:xfrm>
            <a:prstGeom prst="ellipse">
              <a:avLst/>
            </a:prstGeom>
            <a:noFill/>
            <a:ln w="38100">
              <a:solidFill>
                <a:srgbClr val="35A97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4E798056-60F0-486A-BBBF-BFAB5A2205E8}"/>
              </a:ext>
            </a:extLst>
          </p:cNvPr>
          <p:cNvSpPr txBox="1"/>
          <p:nvPr/>
        </p:nvSpPr>
        <p:spPr>
          <a:xfrm rot="10800000" flipH="1" flipV="1">
            <a:off x="1250067" y="2515919"/>
            <a:ext cx="2436936" cy="1015663"/>
          </a:xfrm>
          <a:prstGeom prst="rect">
            <a:avLst/>
          </a:prstGeom>
          <a:noFill/>
        </p:spPr>
        <p:txBody>
          <a:bodyPr wrap="square" rtlCol="0">
            <a:spAutoFit/>
          </a:bodyPr>
          <a:lstStyle/>
          <a:p>
            <a:r>
              <a:rPr lang="en-US" sz="6000" dirty="0">
                <a:latin typeface="Baskerville Old Face" panose="02020602080505020303" pitchFamily="18" charset="0"/>
              </a:rPr>
              <a:t>Hilton</a:t>
            </a:r>
          </a:p>
        </p:txBody>
      </p:sp>
      <p:sp>
        <p:nvSpPr>
          <p:cNvPr id="13" name="TextBox 12">
            <a:extLst>
              <a:ext uri="{FF2B5EF4-FFF2-40B4-BE49-F238E27FC236}">
                <a16:creationId xmlns:a16="http://schemas.microsoft.com/office/drawing/2014/main" id="{619F92CD-56CD-4180-AF84-F0E04C943044}"/>
              </a:ext>
            </a:extLst>
          </p:cNvPr>
          <p:cNvSpPr txBox="1"/>
          <p:nvPr/>
        </p:nvSpPr>
        <p:spPr>
          <a:xfrm rot="10800000" flipH="1" flipV="1">
            <a:off x="1795443" y="3519511"/>
            <a:ext cx="1040355" cy="523220"/>
          </a:xfrm>
          <a:prstGeom prst="rect">
            <a:avLst/>
          </a:prstGeom>
          <a:noFill/>
        </p:spPr>
        <p:txBody>
          <a:bodyPr wrap="square" rtlCol="0">
            <a:spAutoFit/>
          </a:bodyPr>
          <a:lstStyle/>
          <a:p>
            <a:r>
              <a:rPr lang="en-US" sz="2800" dirty="0">
                <a:latin typeface="Baskerville Old Face" panose="02020602080505020303" pitchFamily="18" charset="0"/>
              </a:rPr>
              <a:t>Hotel</a:t>
            </a:r>
          </a:p>
        </p:txBody>
      </p:sp>
      <p:sp>
        <p:nvSpPr>
          <p:cNvPr id="16" name="TextBox 15"/>
          <p:cNvSpPr txBox="1"/>
          <p:nvPr/>
        </p:nvSpPr>
        <p:spPr>
          <a:xfrm>
            <a:off x="3808071" y="2199189"/>
            <a:ext cx="6910086" cy="1138773"/>
          </a:xfrm>
          <a:prstGeom prst="rect">
            <a:avLst/>
          </a:prstGeom>
          <a:noFill/>
        </p:spPr>
        <p:txBody>
          <a:bodyPr wrap="square" rtlCol="0">
            <a:spAutoFit/>
          </a:bodyPr>
          <a:lstStyle/>
          <a:p>
            <a:r>
              <a:rPr lang="en-US" sz="3200" dirty="0">
                <a:latin typeface="Times New Roman" pitchFamily="18" charset="0"/>
                <a:cs typeface="Times New Roman" pitchFamily="18" charset="0"/>
              </a:rPr>
              <a:t>Module Name</a:t>
            </a:r>
          </a:p>
          <a:p>
            <a:r>
              <a:rPr lang="en-US" sz="3600" dirty="0">
                <a:latin typeface="Times New Roman" pitchFamily="18" charset="0"/>
                <a:cs typeface="Times New Roman" pitchFamily="18" charset="0"/>
              </a:rPr>
              <a:t>Hospitality and Guest Service</a:t>
            </a:r>
          </a:p>
        </p:txBody>
      </p:sp>
      <p:sp>
        <p:nvSpPr>
          <p:cNvPr id="17" name="TextBox 16"/>
          <p:cNvSpPr txBox="1"/>
          <p:nvPr/>
        </p:nvSpPr>
        <p:spPr>
          <a:xfrm>
            <a:off x="3622876" y="4190035"/>
            <a:ext cx="4768770" cy="646331"/>
          </a:xfrm>
          <a:prstGeom prst="rect">
            <a:avLst/>
          </a:prstGeom>
          <a:noFill/>
        </p:spPr>
        <p:txBody>
          <a:bodyPr wrap="square" rtlCol="0">
            <a:spAutoFit/>
          </a:bodyPr>
          <a:lstStyle/>
          <a:p>
            <a:r>
              <a:rPr lang="en-US" b="1" dirty="0">
                <a:latin typeface="Times New Roman" pitchFamily="18" charset="0"/>
                <a:cs typeface="Times New Roman" pitchFamily="18" charset="0"/>
              </a:rPr>
              <a:t>Name:</a:t>
            </a:r>
            <a:r>
              <a:rPr lang="en-GB" b="1" dirty="0">
                <a:latin typeface="Times New Roman" pitchFamily="18" charset="0"/>
                <a:cs typeface="Times New Roman" pitchFamily="18" charset="0"/>
              </a:rPr>
              <a:t> </a:t>
            </a:r>
            <a:r>
              <a:rPr lang="en-GB" b="1" dirty="0" err="1">
                <a:latin typeface="Times New Roman" pitchFamily="18" charset="0"/>
                <a:cs typeface="Times New Roman" pitchFamily="18" charset="0"/>
              </a:rPr>
              <a:t>Ribon</a:t>
            </a:r>
            <a:r>
              <a:rPr lang="en-GB" b="1" dirty="0">
                <a:latin typeface="Times New Roman" pitchFamily="18" charset="0"/>
                <a:cs typeface="Times New Roman" pitchFamily="18" charset="0"/>
              </a:rPr>
              <a:t> Khan</a:t>
            </a:r>
            <a:endParaRPr lang="en-US" b="1" dirty="0">
              <a:latin typeface="Times New Roman" pitchFamily="18" charset="0"/>
              <a:cs typeface="Times New Roman" pitchFamily="18" charset="0"/>
            </a:endParaRPr>
          </a:p>
          <a:p>
            <a:r>
              <a:rPr lang="en-US" b="1" dirty="0">
                <a:latin typeface="Times New Roman" pitchFamily="18" charset="0"/>
                <a:cs typeface="Times New Roman" pitchFamily="18" charset="0"/>
              </a:rPr>
              <a:t>Student ID:</a:t>
            </a:r>
            <a:r>
              <a:rPr lang="en-GB" b="1" dirty="0">
                <a:latin typeface="Times New Roman" pitchFamily="18" charset="0"/>
                <a:cs typeface="Times New Roman" pitchFamily="18" charset="0"/>
              </a:rPr>
              <a:t> 2225725</a:t>
            </a:r>
            <a:endParaRPr lang="en-US" b="1" dirty="0">
              <a:latin typeface="Times New Roman" pitchFamily="18" charset="0"/>
              <a:cs typeface="Times New Roman" pitchFamily="18" charset="0"/>
            </a:endParaRPr>
          </a:p>
        </p:txBody>
      </p:sp>
    </p:spTree>
    <p:extLst>
      <p:ext uri="{BB962C8B-B14F-4D97-AF65-F5344CB8AC3E}">
        <p14:creationId xmlns:p14="http://schemas.microsoft.com/office/powerpoint/2010/main" val="128308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3483979" y="1"/>
            <a:ext cx="7292051" cy="1323439"/>
          </a:xfrm>
          <a:prstGeom prst="rect">
            <a:avLst/>
          </a:prstGeom>
          <a:noFill/>
        </p:spPr>
        <p:txBody>
          <a:bodyPr wrap="square" rtlCol="0">
            <a:spAutoFit/>
          </a:bodyPr>
          <a:lstStyle/>
          <a:p>
            <a:pPr algn="ctr"/>
            <a:r>
              <a:rPr lang="en" sz="8000" b="1" dirty="0">
                <a:solidFill>
                  <a:schemeClr val="bg1"/>
                </a:solidFill>
                <a:latin typeface="Baskerville Old Face" panose="02020602080505020303" pitchFamily="18" charset="0"/>
              </a:rPr>
              <a:t>Table of Content</a:t>
            </a:r>
            <a:endParaRPr lang="en-US" sz="8000" b="1" dirty="0">
              <a:solidFill>
                <a:schemeClr val="bg1"/>
              </a:solidFill>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1863525" y="2627453"/>
            <a:ext cx="7581254" cy="205952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buFont typeface="Wingdings" pitchFamily="2" charset="2"/>
              <a:buChar char="q"/>
            </a:pPr>
            <a:endParaRPr lang="en-US" sz="1600" b="0" dirty="0">
              <a:solidFill>
                <a:schemeClr val="tx1"/>
              </a:solidFill>
              <a:latin typeface="Century" panose="02040604050505020304" pitchFamily="18" charset="0"/>
            </a:endParaRPr>
          </a:p>
        </p:txBody>
      </p:sp>
      <p:sp>
        <p:nvSpPr>
          <p:cNvPr id="9" name="TextBox 8"/>
          <p:cNvSpPr txBox="1"/>
          <p:nvPr/>
        </p:nvSpPr>
        <p:spPr>
          <a:xfrm>
            <a:off x="474563" y="1266371"/>
            <a:ext cx="9572263" cy="5816977"/>
          </a:xfrm>
          <a:prstGeom prst="rect">
            <a:avLst/>
          </a:prstGeom>
          <a:noFill/>
        </p:spPr>
        <p:txBody>
          <a:bodyPr wrap="square" rtlCol="0">
            <a:spAutoFit/>
          </a:bodyPr>
          <a:lstStyle/>
          <a:p>
            <a:pPr>
              <a:buFont typeface="Wingdings" pitchFamily="2" charset="2"/>
              <a:buChar char="q"/>
            </a:pPr>
            <a:r>
              <a:rPr lang="en-US" sz="2800" dirty="0">
                <a:solidFill>
                  <a:schemeClr val="bg1"/>
                </a:solidFill>
                <a:latin typeface="Times New Roman" pitchFamily="18" charset="0"/>
                <a:cs typeface="Times New Roman" pitchFamily="18" charset="0"/>
              </a:rPr>
              <a:t>Introduction</a:t>
            </a:r>
          </a:p>
          <a:p>
            <a:pPr>
              <a:buFont typeface="Wingdings" pitchFamily="2" charset="2"/>
              <a:buChar char="q"/>
            </a:pPr>
            <a:r>
              <a:rPr lang="en-US" sz="2800" dirty="0">
                <a:solidFill>
                  <a:schemeClr val="bg1"/>
                </a:solidFill>
                <a:latin typeface="Times New Roman" pitchFamily="18" charset="0"/>
                <a:cs typeface="Times New Roman" pitchFamily="18" charset="0"/>
              </a:rPr>
              <a:t>Background of Hilton Hotel</a:t>
            </a:r>
          </a:p>
          <a:p>
            <a:pPr>
              <a:buFont typeface="Wingdings" pitchFamily="2" charset="2"/>
              <a:buChar char="q"/>
            </a:pPr>
            <a:r>
              <a:rPr lang="en-US" sz="2800" dirty="0">
                <a:solidFill>
                  <a:schemeClr val="bg1"/>
                </a:solidFill>
                <a:latin typeface="Times New Roman" pitchFamily="18" charset="0"/>
                <a:cs typeface="Times New Roman" pitchFamily="18" charset="0"/>
              </a:rPr>
              <a:t>Consumers of Hilton Hotel</a:t>
            </a:r>
          </a:p>
          <a:p>
            <a:pPr>
              <a:buFont typeface="Wingdings" pitchFamily="2" charset="2"/>
              <a:buChar char="q"/>
            </a:pPr>
            <a:r>
              <a:rPr lang="en-US" sz="2800" dirty="0">
                <a:solidFill>
                  <a:schemeClr val="bg1"/>
                </a:solidFill>
                <a:latin typeface="Times New Roman" pitchFamily="18" charset="0"/>
                <a:cs typeface="Times New Roman" pitchFamily="18" charset="0"/>
              </a:rPr>
              <a:t>Guest Service Nature of Hilton Hotel</a:t>
            </a:r>
          </a:p>
          <a:p>
            <a:pPr>
              <a:buFont typeface="Wingdings" pitchFamily="2" charset="2"/>
              <a:buChar char="q"/>
            </a:pPr>
            <a:r>
              <a:rPr lang="en-US" sz="2800" dirty="0">
                <a:solidFill>
                  <a:schemeClr val="bg1"/>
                </a:solidFill>
                <a:latin typeface="Times New Roman" pitchFamily="18" charset="0"/>
                <a:cs typeface="Times New Roman" pitchFamily="18" charset="0"/>
              </a:rPr>
              <a:t>Guest Service Scope of Hilton Hotel</a:t>
            </a:r>
          </a:p>
          <a:p>
            <a:pPr>
              <a:buFont typeface="Wingdings" pitchFamily="2" charset="2"/>
              <a:buChar char="q"/>
            </a:pPr>
            <a:r>
              <a:rPr lang="en-US" sz="2800" dirty="0">
                <a:solidFill>
                  <a:schemeClr val="bg1"/>
                </a:solidFill>
                <a:latin typeface="Times New Roman" pitchFamily="18" charset="0"/>
                <a:cs typeface="Times New Roman" pitchFamily="18" charset="0"/>
              </a:rPr>
              <a:t>Role of Guest Service</a:t>
            </a:r>
          </a:p>
          <a:p>
            <a:pPr>
              <a:buFont typeface="Wingdings" pitchFamily="2" charset="2"/>
              <a:buChar char="q"/>
            </a:pPr>
            <a:r>
              <a:rPr lang="en-US" sz="2800" dirty="0">
                <a:solidFill>
                  <a:schemeClr val="bg1"/>
                </a:solidFill>
                <a:latin typeface="Times New Roman" pitchFamily="18" charset="0"/>
                <a:cs typeface="Times New Roman" pitchFamily="18" charset="0"/>
              </a:rPr>
              <a:t>Guest Service Facilities of Hilton Hotel</a:t>
            </a:r>
          </a:p>
          <a:p>
            <a:pPr>
              <a:buFont typeface="Wingdings" pitchFamily="2" charset="2"/>
              <a:buChar char="q"/>
            </a:pPr>
            <a:r>
              <a:rPr lang="en-US" sz="2800" dirty="0">
                <a:solidFill>
                  <a:schemeClr val="bg1"/>
                </a:solidFill>
                <a:latin typeface="Times New Roman" pitchFamily="18" charset="0"/>
                <a:cs typeface="Times New Roman" pitchFamily="18" charset="0"/>
              </a:rPr>
              <a:t>Functions of Guest Service</a:t>
            </a:r>
          </a:p>
          <a:p>
            <a:pPr>
              <a:buFont typeface="Wingdings" pitchFamily="2" charset="2"/>
              <a:buChar char="q"/>
            </a:pPr>
            <a:r>
              <a:rPr lang="en-US" sz="2800" dirty="0">
                <a:solidFill>
                  <a:schemeClr val="bg1"/>
                </a:solidFill>
                <a:latin typeface="Times New Roman" pitchFamily="18" charset="0"/>
                <a:cs typeface="Times New Roman" pitchFamily="18" charset="0"/>
              </a:rPr>
              <a:t>Importance of Hospitality on Hilton Hotel</a:t>
            </a:r>
          </a:p>
          <a:p>
            <a:pPr>
              <a:buFont typeface="Wingdings" pitchFamily="2" charset="2"/>
              <a:buChar char="q"/>
            </a:pPr>
            <a:r>
              <a:rPr lang="en-US" sz="2800" dirty="0">
                <a:solidFill>
                  <a:schemeClr val="bg1"/>
                </a:solidFill>
                <a:latin typeface="Times New Roman" pitchFamily="18" charset="0"/>
                <a:cs typeface="Times New Roman" pitchFamily="18" charset="0"/>
              </a:rPr>
              <a:t>How to exceed guest expectation</a:t>
            </a:r>
          </a:p>
          <a:p>
            <a:pPr>
              <a:buFont typeface="Wingdings" pitchFamily="2" charset="2"/>
              <a:buChar char="q"/>
            </a:pPr>
            <a:r>
              <a:rPr lang="en-US" sz="2800" dirty="0">
                <a:solidFill>
                  <a:schemeClr val="bg1"/>
                </a:solidFill>
                <a:latin typeface="Times New Roman" pitchFamily="18" charset="0"/>
                <a:cs typeface="Times New Roman" pitchFamily="18" charset="0"/>
              </a:rPr>
              <a:t>Conclusion</a:t>
            </a:r>
          </a:p>
          <a:p>
            <a:pPr>
              <a:buFont typeface="Wingdings" pitchFamily="2" charset="2"/>
              <a:buChar char="q"/>
            </a:pPr>
            <a:r>
              <a:rPr lang="en-US" sz="2800" dirty="0">
                <a:solidFill>
                  <a:schemeClr val="bg1"/>
                </a:solidFill>
                <a:latin typeface="Times New Roman" pitchFamily="18" charset="0"/>
                <a:cs typeface="Times New Roman" pitchFamily="18" charset="0"/>
              </a:rPr>
              <a:t>Reference</a:t>
            </a:r>
          </a:p>
          <a:p>
            <a:pPr>
              <a:buFont typeface="Wingdings" pitchFamily="2" charset="2"/>
              <a:buChar char="q"/>
            </a:pPr>
            <a:endParaRPr lang="en-US" dirty="0"/>
          </a:p>
          <a:p>
            <a:pPr>
              <a:buFont typeface="Wingdings" pitchFamily="2" charset="2"/>
              <a:buChar char="q"/>
            </a:pPr>
            <a:endParaRPr lang="en-US" dirty="0"/>
          </a:p>
        </p:txBody>
      </p:sp>
    </p:spTree>
    <p:extLst>
      <p:ext uri="{BB962C8B-B14F-4D97-AF65-F5344CB8AC3E}">
        <p14:creationId xmlns:p14="http://schemas.microsoft.com/office/powerpoint/2010/main" val="304809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ADA2ED1-A3C8-44F7-9324-CF10CA0A2F9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AC31A6E0-2D15-4621-9523-18F88CB13415}"/>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6A95204-0E59-4FE6-AE4B-5DF8789A6A65}"/>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3046E55-8E6B-4A42-8BDE-30957E73FD92}"/>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BC6E438-2778-4327-BCE4-6D75BDAB826A}"/>
              </a:ext>
            </a:extLst>
          </p:cNvPr>
          <p:cNvSpPr/>
          <p:nvPr/>
        </p:nvSpPr>
        <p:spPr>
          <a:xfrm>
            <a:off x="0" y="1381399"/>
            <a:ext cx="12191999" cy="4325257"/>
          </a:xfrm>
          <a:prstGeom prst="rect">
            <a:avLst/>
          </a:prstGeom>
          <a:solidFill>
            <a:srgbClr val="32A2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14D47B43-2A48-4060-860B-9110024FC0BE}"/>
              </a:ext>
            </a:extLst>
          </p:cNvPr>
          <p:cNvSpPr txBox="1"/>
          <p:nvPr/>
        </p:nvSpPr>
        <p:spPr>
          <a:xfrm>
            <a:off x="2944377" y="310739"/>
            <a:ext cx="6793240" cy="769441"/>
          </a:xfrm>
          <a:prstGeom prst="rect">
            <a:avLst/>
          </a:prstGeom>
          <a:noFill/>
        </p:spPr>
        <p:txBody>
          <a:bodyPr wrap="square" rtlCol="0">
            <a:spAutoFit/>
          </a:bodyPr>
          <a:lstStyle/>
          <a:p>
            <a:pPr algn="ctr"/>
            <a:r>
              <a:rPr lang="en-US" sz="4400" b="1" dirty="0">
                <a:solidFill>
                  <a:schemeClr val="bg1"/>
                </a:solidFill>
                <a:latin typeface="Times New Roman" pitchFamily="18" charset="0"/>
                <a:cs typeface="Times New Roman" pitchFamily="18" charset="0"/>
              </a:rPr>
              <a:t>Introduction</a:t>
            </a:r>
          </a:p>
        </p:txBody>
      </p:sp>
      <p:sp>
        <p:nvSpPr>
          <p:cNvPr id="8" name="Google Shape;1321;p54">
            <a:extLst>
              <a:ext uri="{FF2B5EF4-FFF2-40B4-BE49-F238E27FC236}">
                <a16:creationId xmlns:a16="http://schemas.microsoft.com/office/drawing/2014/main" id="{149E76F0-BDA9-4DAE-AC86-0DD0801BEE00}"/>
              </a:ext>
            </a:extLst>
          </p:cNvPr>
          <p:cNvSpPr txBox="1">
            <a:spLocks noGrp="1"/>
          </p:cNvSpPr>
          <p:nvPr/>
        </p:nvSpPr>
        <p:spPr>
          <a:xfrm>
            <a:off x="682906" y="1879332"/>
            <a:ext cx="11076972" cy="344502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ctr" rtl="0">
              <a:lnSpc>
                <a:spcPct val="100000"/>
              </a:lnSpc>
              <a:spcBef>
                <a:spcPts val="0"/>
              </a:spcBef>
              <a:spcAft>
                <a:spcPts val="0"/>
              </a:spcAft>
              <a:buClr>
                <a:schemeClr val="accent2"/>
              </a:buClr>
              <a:buSzPts val="2800"/>
              <a:buFont typeface="Manjari"/>
              <a:buNone/>
              <a:defRPr sz="1500" b="0" i="0" u="none" strike="noStrike" cap="none">
                <a:solidFill>
                  <a:schemeClr val="accent2"/>
                </a:solidFill>
                <a:latin typeface="Manjari"/>
                <a:ea typeface="Manjari"/>
                <a:cs typeface="Manjari"/>
                <a:sym typeface="Manjari"/>
              </a:defRPr>
            </a:lvl1pPr>
            <a:lvl2pPr marL="914400" marR="0" lvl="1"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2pPr>
            <a:lvl3pPr marL="1371600" marR="0" lvl="2"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3pPr>
            <a:lvl4pPr marL="1828800" marR="0" lvl="3"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4pPr>
            <a:lvl5pPr marL="2286000" marR="0" lvl="4"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5pPr>
            <a:lvl6pPr marL="2743200" marR="0" lvl="5"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6pPr>
            <a:lvl7pPr marL="3200400" marR="0" lvl="6"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7pPr>
            <a:lvl8pPr marL="3657600" marR="0" lvl="7"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8pPr>
            <a:lvl9pPr marL="4114800" marR="0" lvl="8" indent="-317500" algn="ctr" rtl="0">
              <a:lnSpc>
                <a:spcPct val="100000"/>
              </a:lnSpc>
              <a:spcBef>
                <a:spcPts val="0"/>
              </a:spcBef>
              <a:spcAft>
                <a:spcPts val="0"/>
              </a:spcAft>
              <a:buClr>
                <a:schemeClr val="accent2"/>
              </a:buClr>
              <a:buSzPts val="2800"/>
              <a:buFont typeface="Manjari"/>
              <a:buNone/>
              <a:defRPr sz="2800" b="0" i="0" u="none" strike="noStrike" cap="none">
                <a:solidFill>
                  <a:schemeClr val="accent2"/>
                </a:solidFill>
                <a:latin typeface="Manjari"/>
                <a:ea typeface="Manjari"/>
                <a:cs typeface="Manjari"/>
                <a:sym typeface="Manjari"/>
              </a:defRPr>
            </a:lvl9pPr>
          </a:lstStyle>
          <a:p>
            <a:pPr marL="0" lvl="0" indent="0" algn="just">
              <a:buClr>
                <a:schemeClr val="dk1"/>
              </a:buClr>
              <a:buSzPts val="1100"/>
            </a:pPr>
            <a:r>
              <a:rPr lang="en-US" sz="2800" dirty="0">
                <a:solidFill>
                  <a:schemeClr val="bg1"/>
                </a:solidFill>
                <a:latin typeface="Times New Roman" pitchFamily="18" charset="0"/>
                <a:cs typeface="Times New Roman" pitchFamily="18" charset="0"/>
              </a:rPr>
              <a:t>The main objective of this presentation is to evaluate guest service and highlight the importance of guest service on hotel success. This presentation has selected Hilton Hotel Company as the organization (Chang et al. 2019). In this presentation, the author provides background information about Hilton Hotels and provides potential business ideas for Hilton Hotels. Then the author evaluates the importance of guest service on Hilton hotels.</a:t>
            </a:r>
            <a:endParaRPr sz="2800" dirty="0">
              <a:solidFill>
                <a:schemeClr val="bg1"/>
              </a:solidFill>
              <a:latin typeface="Times New Roman" pitchFamily="18" charset="0"/>
              <a:cs typeface="Times New Roman" pitchFamily="18" charset="0"/>
            </a:endParaRPr>
          </a:p>
        </p:txBody>
      </p:sp>
    </p:spTree>
    <p:extLst>
      <p:ext uri="{BB962C8B-B14F-4D97-AF65-F5344CB8AC3E}">
        <p14:creationId xmlns:p14="http://schemas.microsoft.com/office/powerpoint/2010/main" val="590219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8C56A2-8CDB-448F-820C-68A4F5083BE3}"/>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AF86DAF-9A5E-4D94-91F2-F7A88319C1B0}"/>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06F2CE5-7AC2-45B2-921A-1B4EC1974B83}"/>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890279B-B285-4B72-9944-D49220AA4CD1}"/>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71B8926-E618-4FFD-B495-30EE5582A00B}"/>
              </a:ext>
            </a:extLst>
          </p:cNvPr>
          <p:cNvSpPr/>
          <p:nvPr/>
        </p:nvSpPr>
        <p:spPr>
          <a:xfrm>
            <a:off x="0" y="2046736"/>
            <a:ext cx="12191999" cy="4325257"/>
          </a:xfrm>
          <a:prstGeom prst="rect">
            <a:avLst/>
          </a:prstGeom>
          <a:solidFill>
            <a:schemeClr val="tx1">
              <a:lumMod val="65000"/>
              <a:lumOff val="35000"/>
            </a:schemeClr>
          </a:solidFill>
          <a:ln>
            <a:solidFill>
              <a:srgbClr val="50C8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Google Shape;1341;p56">
            <a:hlinkClick r:id="" action="ppaction://noaction"/>
            <a:extLst>
              <a:ext uri="{FF2B5EF4-FFF2-40B4-BE49-F238E27FC236}">
                <a16:creationId xmlns:a16="http://schemas.microsoft.com/office/drawing/2014/main" id="{60FBBBF2-E05C-457B-91EE-6834D31D53F7}"/>
              </a:ext>
            </a:extLst>
          </p:cNvPr>
          <p:cNvSpPr txBox="1">
            <a:spLocks noGrp="1"/>
          </p:cNvSpPr>
          <p:nvPr/>
        </p:nvSpPr>
        <p:spPr>
          <a:xfrm>
            <a:off x="7763651" y="3817748"/>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05</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8" name="Flowchart: Connector 7">
            <a:extLst>
              <a:ext uri="{FF2B5EF4-FFF2-40B4-BE49-F238E27FC236}">
                <a16:creationId xmlns:a16="http://schemas.microsoft.com/office/drawing/2014/main" id="{DDE04C2C-6DA9-4BAC-9563-1B7885B7B2CE}"/>
              </a:ext>
            </a:extLst>
          </p:cNvPr>
          <p:cNvSpPr/>
          <p:nvPr/>
        </p:nvSpPr>
        <p:spPr>
          <a:xfrm>
            <a:off x="12455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cxnSp>
        <p:nvCxnSpPr>
          <p:cNvPr id="9" name="Straight Connector 8">
            <a:extLst>
              <a:ext uri="{FF2B5EF4-FFF2-40B4-BE49-F238E27FC236}">
                <a16:creationId xmlns:a16="http://schemas.microsoft.com/office/drawing/2014/main" id="{B1FED423-7CCB-460E-9194-DA663E025639}"/>
              </a:ext>
            </a:extLst>
          </p:cNvPr>
          <p:cNvCxnSpPr>
            <a:stCxn id="8" idx="6"/>
            <a:endCxn id="14" idx="2"/>
          </p:cNvCxnSpPr>
          <p:nvPr/>
        </p:nvCxnSpPr>
        <p:spPr>
          <a:xfrm>
            <a:off x="21072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0" name="Google Shape;1341;p56">
            <a:hlinkClick r:id="" action="ppaction://noaction"/>
            <a:extLst>
              <a:ext uri="{FF2B5EF4-FFF2-40B4-BE49-F238E27FC236}">
                <a16:creationId xmlns:a16="http://schemas.microsoft.com/office/drawing/2014/main" id="{023802DC-C219-4A01-95AD-1750A412855C}"/>
              </a:ext>
            </a:extLst>
          </p:cNvPr>
          <p:cNvSpPr txBox="1">
            <a:spLocks noGrp="1"/>
          </p:cNvSpPr>
          <p:nvPr/>
        </p:nvSpPr>
        <p:spPr>
          <a:xfrm>
            <a:off x="1174468" y="380338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01</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11" name="Google Shape;1335;p56">
            <a:hlinkClick r:id="" action="ppaction://noaction"/>
            <a:extLst>
              <a:ext uri="{FF2B5EF4-FFF2-40B4-BE49-F238E27FC236}">
                <a16:creationId xmlns:a16="http://schemas.microsoft.com/office/drawing/2014/main" id="{92D5FEE3-8EAF-4065-B96C-18F975377746}"/>
              </a:ext>
            </a:extLst>
          </p:cNvPr>
          <p:cNvSpPr txBox="1">
            <a:spLocks noGrp="1"/>
          </p:cNvSpPr>
          <p:nvPr/>
        </p:nvSpPr>
        <p:spPr>
          <a:xfrm>
            <a:off x="632065" y="4768830"/>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US" dirty="0">
                <a:solidFill>
                  <a:schemeClr val="bg1"/>
                </a:solidFill>
                <a:latin typeface="Bookman Old Style" panose="02050604050505020204" pitchFamily="18" charset="0"/>
              </a:rPr>
              <a:t>Conrad Hilton</a:t>
            </a:r>
          </a:p>
          <a:p>
            <a:pPr marL="0" lvl="0" indent="0" algn="l" rtl="0">
              <a:spcBef>
                <a:spcPts val="0"/>
              </a:spcBef>
              <a:spcAft>
                <a:spcPts val="1200"/>
              </a:spcAft>
              <a:buNone/>
            </a:pPr>
            <a:r>
              <a:rPr lang="en-US" dirty="0" err="1">
                <a:solidFill>
                  <a:schemeClr val="bg1"/>
                </a:solidFill>
                <a:latin typeface="Bookman Old Style" panose="02050604050505020204" pitchFamily="18" charset="0"/>
              </a:rPr>
              <a:t>Reidhead</a:t>
            </a:r>
            <a:r>
              <a:rPr lang="en-US" dirty="0">
                <a:solidFill>
                  <a:schemeClr val="bg1"/>
                </a:solidFill>
                <a:latin typeface="Bookman Old Style" panose="02050604050505020204" pitchFamily="18" charset="0"/>
              </a:rPr>
              <a:t> et al., 2020)</a:t>
            </a:r>
            <a:endParaRPr dirty="0">
              <a:solidFill>
                <a:schemeClr val="bg1"/>
              </a:solidFill>
              <a:latin typeface="Bookman Old Style" panose="02050604050505020204" pitchFamily="18" charset="0"/>
            </a:endParaRPr>
          </a:p>
        </p:txBody>
      </p:sp>
      <p:sp>
        <p:nvSpPr>
          <p:cNvPr id="12" name="TextBox 11">
            <a:extLst>
              <a:ext uri="{FF2B5EF4-FFF2-40B4-BE49-F238E27FC236}">
                <a16:creationId xmlns:a16="http://schemas.microsoft.com/office/drawing/2014/main" id="{6511A14C-B643-4F7E-BF63-A5A45C3B013B}"/>
              </a:ext>
            </a:extLst>
          </p:cNvPr>
          <p:cNvSpPr txBox="1"/>
          <p:nvPr/>
        </p:nvSpPr>
        <p:spPr>
          <a:xfrm>
            <a:off x="706056" y="2873333"/>
            <a:ext cx="1956122" cy="923330"/>
          </a:xfrm>
          <a:prstGeom prst="rect">
            <a:avLst/>
          </a:prstGeom>
          <a:noFill/>
        </p:spPr>
        <p:txBody>
          <a:bodyPr wrap="square" rtlCol="0">
            <a:spAutoFit/>
          </a:bodyPr>
          <a:lstStyle/>
          <a:p>
            <a:pPr algn="ctr"/>
            <a:r>
              <a:rPr lang="en-US" b="1" dirty="0">
                <a:solidFill>
                  <a:schemeClr val="bg1"/>
                </a:solidFill>
                <a:latin typeface="Century" panose="02040604050505020304" pitchFamily="18" charset="0"/>
              </a:rPr>
              <a:t>Conrad Hilton founded this company</a:t>
            </a:r>
          </a:p>
        </p:txBody>
      </p:sp>
      <p:sp>
        <p:nvSpPr>
          <p:cNvPr id="13" name="TextBox 12">
            <a:extLst>
              <a:ext uri="{FF2B5EF4-FFF2-40B4-BE49-F238E27FC236}">
                <a16:creationId xmlns:a16="http://schemas.microsoft.com/office/drawing/2014/main" id="{088DFEDE-F3C3-49A3-9E28-D15D619C9042}"/>
              </a:ext>
            </a:extLst>
          </p:cNvPr>
          <p:cNvSpPr txBox="1"/>
          <p:nvPr/>
        </p:nvSpPr>
        <p:spPr>
          <a:xfrm>
            <a:off x="2571484" y="2720380"/>
            <a:ext cx="2342693" cy="1015663"/>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Hilton was founded in 31 May 1919</a:t>
            </a:r>
          </a:p>
        </p:txBody>
      </p:sp>
      <p:sp>
        <p:nvSpPr>
          <p:cNvPr id="14" name="Flowchart: Connector 13">
            <a:extLst>
              <a:ext uri="{FF2B5EF4-FFF2-40B4-BE49-F238E27FC236}">
                <a16:creationId xmlns:a16="http://schemas.microsoft.com/office/drawing/2014/main" id="{0B682D0A-A56F-4E1E-80A8-54AE2F1F50CD}"/>
              </a:ext>
            </a:extLst>
          </p:cNvPr>
          <p:cNvSpPr/>
          <p:nvPr/>
        </p:nvSpPr>
        <p:spPr>
          <a:xfrm>
            <a:off x="34172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15" name="Google Shape;1341;p56">
            <a:hlinkClick r:id="" action="ppaction://noaction"/>
            <a:extLst>
              <a:ext uri="{FF2B5EF4-FFF2-40B4-BE49-F238E27FC236}">
                <a16:creationId xmlns:a16="http://schemas.microsoft.com/office/drawing/2014/main" id="{DEDCC758-0095-4211-B11D-07CC813E5F5E}"/>
              </a:ext>
            </a:extLst>
          </p:cNvPr>
          <p:cNvSpPr txBox="1">
            <a:spLocks noGrp="1"/>
          </p:cNvSpPr>
          <p:nvPr/>
        </p:nvSpPr>
        <p:spPr>
          <a:xfrm>
            <a:off x="3337024" y="3806859"/>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03</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16" name="Google Shape;1335;p56">
            <a:hlinkClick r:id="" action="ppaction://noaction"/>
            <a:extLst>
              <a:ext uri="{FF2B5EF4-FFF2-40B4-BE49-F238E27FC236}">
                <a16:creationId xmlns:a16="http://schemas.microsoft.com/office/drawing/2014/main" id="{152D7B3D-3DF6-4B65-BA19-7715FF0EB019}"/>
              </a:ext>
            </a:extLst>
          </p:cNvPr>
          <p:cNvSpPr txBox="1">
            <a:spLocks noGrp="1"/>
          </p:cNvSpPr>
          <p:nvPr/>
        </p:nvSpPr>
        <p:spPr>
          <a:xfrm>
            <a:off x="2777925" y="4744372"/>
            <a:ext cx="2965650"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dirty="0">
                <a:solidFill>
                  <a:schemeClr val="bg1"/>
                </a:solidFill>
                <a:latin typeface="Bookman Old Style" panose="02050604050505020204" pitchFamily="18" charset="0"/>
              </a:rPr>
              <a:t>31 May 1919</a:t>
            </a:r>
            <a:endParaRPr dirty="0">
              <a:solidFill>
                <a:schemeClr val="bg1"/>
              </a:solidFill>
              <a:latin typeface="Bookman Old Style" panose="02050604050505020204" pitchFamily="18" charset="0"/>
            </a:endParaRPr>
          </a:p>
        </p:txBody>
      </p:sp>
      <p:cxnSp>
        <p:nvCxnSpPr>
          <p:cNvPr id="17" name="Straight Connector 16">
            <a:extLst>
              <a:ext uri="{FF2B5EF4-FFF2-40B4-BE49-F238E27FC236}">
                <a16:creationId xmlns:a16="http://schemas.microsoft.com/office/drawing/2014/main" id="{8221CBA4-C15C-4BC1-9422-28FF0750905D}"/>
              </a:ext>
            </a:extLst>
          </p:cNvPr>
          <p:cNvCxnSpPr>
            <a:cxnSpLocks/>
          </p:cNvCxnSpPr>
          <p:nvPr/>
        </p:nvCxnSpPr>
        <p:spPr>
          <a:xfrm>
            <a:off x="4278977" y="4209365"/>
            <a:ext cx="13861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AF9A28C7-5F0E-4C3B-B72C-04E44A26C750}"/>
              </a:ext>
            </a:extLst>
          </p:cNvPr>
          <p:cNvSpPr txBox="1"/>
          <p:nvPr/>
        </p:nvSpPr>
        <p:spPr>
          <a:xfrm>
            <a:off x="4855203" y="2457537"/>
            <a:ext cx="2342693" cy="1323439"/>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The headquarter of Hilton is located in </a:t>
            </a:r>
            <a:r>
              <a:rPr lang="en-US" sz="2000" b="1" dirty="0" err="1">
                <a:solidFill>
                  <a:schemeClr val="bg1"/>
                </a:solidFill>
                <a:latin typeface="Century" panose="02040604050505020304" pitchFamily="18" charset="0"/>
              </a:rPr>
              <a:t>Tysons</a:t>
            </a:r>
            <a:r>
              <a:rPr lang="en-US" sz="2000" b="1" dirty="0">
                <a:solidFill>
                  <a:schemeClr val="bg1"/>
                </a:solidFill>
                <a:latin typeface="Century" panose="02040604050505020304" pitchFamily="18" charset="0"/>
              </a:rPr>
              <a:t>, Virginia, US</a:t>
            </a:r>
          </a:p>
        </p:txBody>
      </p:sp>
      <p:sp>
        <p:nvSpPr>
          <p:cNvPr id="19" name="Google Shape;1341;p56">
            <a:hlinkClick r:id="" action="ppaction://noaction"/>
            <a:extLst>
              <a:ext uri="{FF2B5EF4-FFF2-40B4-BE49-F238E27FC236}">
                <a16:creationId xmlns:a16="http://schemas.microsoft.com/office/drawing/2014/main" id="{E95529FB-8923-4B40-8C84-89D126BE5C41}"/>
              </a:ext>
            </a:extLst>
          </p:cNvPr>
          <p:cNvSpPr txBox="1">
            <a:spLocks noGrp="1"/>
          </p:cNvSpPr>
          <p:nvPr/>
        </p:nvSpPr>
        <p:spPr>
          <a:xfrm>
            <a:off x="5584923" y="3772029"/>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04</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20" name="Google Shape;1335;p56">
            <a:hlinkClick r:id="" action="ppaction://noaction"/>
            <a:extLst>
              <a:ext uri="{FF2B5EF4-FFF2-40B4-BE49-F238E27FC236}">
                <a16:creationId xmlns:a16="http://schemas.microsoft.com/office/drawing/2014/main" id="{1B2F306C-69DD-47E5-9B29-DCFACB43CFDC}"/>
              </a:ext>
            </a:extLst>
          </p:cNvPr>
          <p:cNvSpPr txBox="1">
            <a:spLocks noGrp="1"/>
          </p:cNvSpPr>
          <p:nvPr/>
        </p:nvSpPr>
        <p:spPr>
          <a:xfrm>
            <a:off x="4664599" y="4745681"/>
            <a:ext cx="3110478"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dirty="0">
                <a:solidFill>
                  <a:schemeClr val="bg1"/>
                </a:solidFill>
                <a:latin typeface="Bookman Old Style" panose="02050604050505020204" pitchFamily="18" charset="0"/>
              </a:rPr>
              <a:t>Tysons, Virginia, US</a:t>
            </a:r>
            <a:endParaRPr dirty="0">
              <a:solidFill>
                <a:schemeClr val="bg1"/>
              </a:solidFill>
              <a:latin typeface="Bookman Old Style" panose="02050604050505020204" pitchFamily="18" charset="0"/>
            </a:endParaRPr>
          </a:p>
        </p:txBody>
      </p:sp>
      <p:cxnSp>
        <p:nvCxnSpPr>
          <p:cNvPr id="21" name="Straight Connector 20">
            <a:extLst>
              <a:ext uri="{FF2B5EF4-FFF2-40B4-BE49-F238E27FC236}">
                <a16:creationId xmlns:a16="http://schemas.microsoft.com/office/drawing/2014/main" id="{C0EE317E-9423-4D1B-BBBB-AE9B07D766B6}"/>
              </a:ext>
            </a:extLst>
          </p:cNvPr>
          <p:cNvCxnSpPr>
            <a:cxnSpLocks/>
            <a:endCxn id="23" idx="2"/>
          </p:cNvCxnSpPr>
          <p:nvPr/>
        </p:nvCxnSpPr>
        <p:spPr>
          <a:xfrm>
            <a:off x="65268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2" name="TextBox 21">
            <a:extLst>
              <a:ext uri="{FF2B5EF4-FFF2-40B4-BE49-F238E27FC236}">
                <a16:creationId xmlns:a16="http://schemas.microsoft.com/office/drawing/2014/main" id="{97B93738-951D-4F33-93D6-CE92CF5A2BA4}"/>
              </a:ext>
            </a:extLst>
          </p:cNvPr>
          <p:cNvSpPr txBox="1"/>
          <p:nvPr/>
        </p:nvSpPr>
        <p:spPr>
          <a:xfrm>
            <a:off x="7023290" y="2899627"/>
            <a:ext cx="2342693" cy="707886"/>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The  amount of location is 7,165</a:t>
            </a:r>
          </a:p>
        </p:txBody>
      </p:sp>
      <p:sp>
        <p:nvSpPr>
          <p:cNvPr id="23" name="Flowchart: Connector 22">
            <a:extLst>
              <a:ext uri="{FF2B5EF4-FFF2-40B4-BE49-F238E27FC236}">
                <a16:creationId xmlns:a16="http://schemas.microsoft.com/office/drawing/2014/main" id="{225F79E2-BDA1-4DAF-8B38-D27F1757DF2B}"/>
              </a:ext>
            </a:extLst>
          </p:cNvPr>
          <p:cNvSpPr/>
          <p:nvPr/>
        </p:nvSpPr>
        <p:spPr>
          <a:xfrm>
            <a:off x="78368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24" name="Google Shape;1335;p56">
            <a:hlinkClick r:id="" action="ppaction://noaction"/>
            <a:extLst>
              <a:ext uri="{FF2B5EF4-FFF2-40B4-BE49-F238E27FC236}">
                <a16:creationId xmlns:a16="http://schemas.microsoft.com/office/drawing/2014/main" id="{DA532CA2-7460-4A49-90DB-F63F683CFC39}"/>
              </a:ext>
            </a:extLst>
          </p:cNvPr>
          <p:cNvSpPr txBox="1">
            <a:spLocks noGrp="1"/>
          </p:cNvSpPr>
          <p:nvPr/>
        </p:nvSpPr>
        <p:spPr>
          <a:xfrm>
            <a:off x="7755590" y="4721223"/>
            <a:ext cx="1041168"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dirty="0">
                <a:solidFill>
                  <a:schemeClr val="bg1"/>
                </a:solidFill>
                <a:latin typeface="Bookman Old Style" panose="02050604050505020204" pitchFamily="18" charset="0"/>
              </a:rPr>
              <a:t>7,165</a:t>
            </a:r>
            <a:endParaRPr dirty="0">
              <a:solidFill>
                <a:schemeClr val="bg1"/>
              </a:solidFill>
              <a:latin typeface="Bookman Old Style" panose="02050604050505020204" pitchFamily="18" charset="0"/>
            </a:endParaRPr>
          </a:p>
        </p:txBody>
      </p:sp>
      <p:cxnSp>
        <p:nvCxnSpPr>
          <p:cNvPr id="25" name="Straight Connector 24">
            <a:extLst>
              <a:ext uri="{FF2B5EF4-FFF2-40B4-BE49-F238E27FC236}">
                <a16:creationId xmlns:a16="http://schemas.microsoft.com/office/drawing/2014/main" id="{799ADCA7-0515-4EDB-BF81-857DD4DFCF00}"/>
              </a:ext>
            </a:extLst>
          </p:cNvPr>
          <p:cNvCxnSpPr>
            <a:cxnSpLocks/>
          </p:cNvCxnSpPr>
          <p:nvPr/>
        </p:nvCxnSpPr>
        <p:spPr>
          <a:xfrm>
            <a:off x="86985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6" name="Google Shape;1335;p56">
            <a:hlinkClick r:id="" action="ppaction://noaction"/>
            <a:extLst>
              <a:ext uri="{FF2B5EF4-FFF2-40B4-BE49-F238E27FC236}">
                <a16:creationId xmlns:a16="http://schemas.microsoft.com/office/drawing/2014/main" id="{115D74BE-8A76-4C47-85D4-9E3967FBC8C6}"/>
              </a:ext>
            </a:extLst>
          </p:cNvPr>
          <p:cNvSpPr txBox="1">
            <a:spLocks noGrp="1"/>
          </p:cNvSpPr>
          <p:nvPr/>
        </p:nvSpPr>
        <p:spPr>
          <a:xfrm>
            <a:off x="9201873" y="4721221"/>
            <a:ext cx="2801074"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dirty="0">
                <a:solidFill>
                  <a:schemeClr val="bg1"/>
                </a:solidFill>
                <a:latin typeface="Bookman Old Style" panose="02050604050505020204" pitchFamily="18" charset="0"/>
              </a:rPr>
              <a:t>Jonathan D, Gray</a:t>
            </a:r>
            <a:endParaRPr dirty="0">
              <a:solidFill>
                <a:schemeClr val="bg1"/>
              </a:solidFill>
              <a:latin typeface="Bookman Old Style" panose="02050604050505020204" pitchFamily="18" charset="0"/>
            </a:endParaRPr>
          </a:p>
        </p:txBody>
      </p:sp>
      <p:sp>
        <p:nvSpPr>
          <p:cNvPr id="27" name="Google Shape;1341;p56">
            <a:hlinkClick r:id="" action="ppaction://noaction"/>
            <a:extLst>
              <a:ext uri="{FF2B5EF4-FFF2-40B4-BE49-F238E27FC236}">
                <a16:creationId xmlns:a16="http://schemas.microsoft.com/office/drawing/2014/main" id="{78C36483-CFD9-417E-AFE8-CB6A45A44952}"/>
              </a:ext>
            </a:extLst>
          </p:cNvPr>
          <p:cNvSpPr txBox="1">
            <a:spLocks noGrp="1"/>
          </p:cNvSpPr>
          <p:nvPr/>
        </p:nvSpPr>
        <p:spPr>
          <a:xfrm>
            <a:off x="9928324" y="379771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06</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28" name="Flowchart: Connector 27">
            <a:extLst>
              <a:ext uri="{FF2B5EF4-FFF2-40B4-BE49-F238E27FC236}">
                <a16:creationId xmlns:a16="http://schemas.microsoft.com/office/drawing/2014/main" id="{8D391E99-704E-437A-930B-0D0F96612A1E}"/>
              </a:ext>
            </a:extLst>
          </p:cNvPr>
          <p:cNvSpPr/>
          <p:nvPr/>
        </p:nvSpPr>
        <p:spPr>
          <a:xfrm>
            <a:off x="100085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29" name="TextBox 28">
            <a:extLst>
              <a:ext uri="{FF2B5EF4-FFF2-40B4-BE49-F238E27FC236}">
                <a16:creationId xmlns:a16="http://schemas.microsoft.com/office/drawing/2014/main" id="{3D3A6150-7AC9-492B-9231-26F6EB7BB772}"/>
              </a:ext>
            </a:extLst>
          </p:cNvPr>
          <p:cNvSpPr txBox="1"/>
          <p:nvPr/>
        </p:nvSpPr>
        <p:spPr>
          <a:xfrm>
            <a:off x="9212623" y="2899627"/>
            <a:ext cx="2342693" cy="1323439"/>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Jonathan D. Gray is the chairman of Hilton Hotel</a:t>
            </a:r>
          </a:p>
          <a:p>
            <a:pPr algn="ctr"/>
            <a:endParaRPr lang="en-US" sz="2000" b="1" dirty="0">
              <a:solidFill>
                <a:schemeClr val="bg1"/>
              </a:solidFill>
              <a:latin typeface="Century" panose="02040604050505020304" pitchFamily="18" charset="0"/>
            </a:endParaRPr>
          </a:p>
        </p:txBody>
      </p:sp>
      <p:sp>
        <p:nvSpPr>
          <p:cNvPr id="37" name="Flowchart: Connector 36">
            <a:extLst>
              <a:ext uri="{FF2B5EF4-FFF2-40B4-BE49-F238E27FC236}">
                <a16:creationId xmlns:a16="http://schemas.microsoft.com/office/drawing/2014/main" id="{CAA411F2-62DD-4CB1-9C25-7D42D3EC2D54}"/>
              </a:ext>
            </a:extLst>
          </p:cNvPr>
          <p:cNvSpPr/>
          <p:nvPr/>
        </p:nvSpPr>
        <p:spPr>
          <a:xfrm>
            <a:off x="5674266" y="3765386"/>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38" name="TextBox 37">
            <a:extLst>
              <a:ext uri="{FF2B5EF4-FFF2-40B4-BE49-F238E27FC236}">
                <a16:creationId xmlns:a16="http://schemas.microsoft.com/office/drawing/2014/main" id="{181C3C99-439C-42B4-9A8F-DDE741CED8D1}"/>
              </a:ext>
            </a:extLst>
          </p:cNvPr>
          <p:cNvSpPr txBox="1"/>
          <p:nvPr/>
        </p:nvSpPr>
        <p:spPr>
          <a:xfrm>
            <a:off x="440020" y="567062"/>
            <a:ext cx="12192000" cy="707886"/>
          </a:xfrm>
          <a:prstGeom prst="rect">
            <a:avLst/>
          </a:prstGeom>
          <a:noFill/>
        </p:spPr>
        <p:txBody>
          <a:bodyPr wrap="square" rtlCol="0">
            <a:spAutoFit/>
          </a:bodyPr>
          <a:lstStyle/>
          <a:p>
            <a:pPr algn="ctr"/>
            <a:r>
              <a:rPr lang="en-US" sz="4000" b="1" dirty="0">
                <a:solidFill>
                  <a:schemeClr val="bg1"/>
                </a:solidFill>
                <a:latin typeface="Times New Roman" pitchFamily="18" charset="0"/>
                <a:cs typeface="Times New Roman" pitchFamily="18" charset="0"/>
              </a:rPr>
              <a:t>Background of Hilton Hotel</a:t>
            </a:r>
          </a:p>
        </p:txBody>
      </p:sp>
    </p:spTree>
    <p:extLst>
      <p:ext uri="{BB962C8B-B14F-4D97-AF65-F5344CB8AC3E}">
        <p14:creationId xmlns:p14="http://schemas.microsoft.com/office/powerpoint/2010/main" val="152566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0882CC6-3A42-4B16-8E7E-E6BDD7FE780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95E439F-070D-43E5-ACC3-B08C09F47F36}"/>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9DDDDF2-450E-4D9D-83EC-D4986A844A1F}"/>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323C528-374A-4985-8453-6883046DCABD}"/>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011A014-A6EF-4B1D-A47B-B2E381C6249B}"/>
              </a:ext>
            </a:extLst>
          </p:cNvPr>
          <p:cNvSpPr txBox="1"/>
          <p:nvPr/>
        </p:nvSpPr>
        <p:spPr>
          <a:xfrm>
            <a:off x="0" y="316444"/>
            <a:ext cx="12192000" cy="769441"/>
          </a:xfrm>
          <a:prstGeom prst="rect">
            <a:avLst/>
          </a:prstGeom>
          <a:noFill/>
        </p:spPr>
        <p:txBody>
          <a:bodyPr wrap="square" rtlCol="0">
            <a:spAutoFit/>
          </a:bodyPr>
          <a:lstStyle/>
          <a:p>
            <a:pPr algn="ctr"/>
            <a:r>
              <a:rPr lang="en-US" sz="4400" b="1" dirty="0">
                <a:solidFill>
                  <a:schemeClr val="bg1"/>
                </a:solidFill>
                <a:latin typeface="Baskerville Old Face" panose="02020602080505020303" pitchFamily="18" charset="0"/>
              </a:rPr>
              <a:t>Consumer of Hilton Hotel</a:t>
            </a:r>
          </a:p>
        </p:txBody>
      </p:sp>
      <p:sp>
        <p:nvSpPr>
          <p:cNvPr id="5" name="Rectangle 4">
            <a:extLst>
              <a:ext uri="{FF2B5EF4-FFF2-40B4-BE49-F238E27FC236}">
                <a16:creationId xmlns:a16="http://schemas.microsoft.com/office/drawing/2014/main" id="{67DACAB2-C951-4784-946B-CFBB0B291B4B}"/>
              </a:ext>
            </a:extLst>
          </p:cNvPr>
          <p:cNvSpPr/>
          <p:nvPr/>
        </p:nvSpPr>
        <p:spPr>
          <a:xfrm>
            <a:off x="0" y="1381399"/>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Google Shape;1335;p56">
            <a:hlinkClick r:id="" action="ppaction://noaction"/>
            <a:extLst>
              <a:ext uri="{FF2B5EF4-FFF2-40B4-BE49-F238E27FC236}">
                <a16:creationId xmlns:a16="http://schemas.microsoft.com/office/drawing/2014/main" id="{455944E9-757B-42F3-8648-C797D45A32C3}"/>
              </a:ext>
            </a:extLst>
          </p:cNvPr>
          <p:cNvSpPr txBox="1">
            <a:spLocks noGrp="1"/>
          </p:cNvSpPr>
          <p:nvPr/>
        </p:nvSpPr>
        <p:spPr>
          <a:xfrm>
            <a:off x="7571830" y="1660316"/>
            <a:ext cx="3991279" cy="342097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571500" lvl="0" indent="-571500" algn="l" rtl="0">
              <a:spcBef>
                <a:spcPts val="0"/>
              </a:spcBef>
              <a:spcAft>
                <a:spcPts val="1200"/>
              </a:spcAft>
              <a:buFont typeface="Wingdings" panose="05000000000000000000" pitchFamily="2" charset="2"/>
              <a:buChar char="v"/>
            </a:pPr>
            <a:r>
              <a:rPr lang="en" sz="2400" dirty="0">
                <a:solidFill>
                  <a:schemeClr val="bg1"/>
                </a:solidFill>
                <a:latin typeface="Times New Roman" panose="02020603050405020304" pitchFamily="18" charset="0"/>
                <a:cs typeface="Times New Roman" panose="02020603050405020304" pitchFamily="18" charset="0"/>
              </a:rPr>
              <a:t>Students</a:t>
            </a:r>
          </a:p>
          <a:p>
            <a:pPr marL="571500" lvl="0" indent="-571500" algn="l" rtl="0">
              <a:spcBef>
                <a:spcPts val="0"/>
              </a:spcBef>
              <a:spcAft>
                <a:spcPts val="1200"/>
              </a:spcAft>
              <a:buFont typeface="Wingdings" panose="05000000000000000000" pitchFamily="2" charset="2"/>
              <a:buChar char="v"/>
            </a:pPr>
            <a:r>
              <a:rPr lang="en" sz="2400" dirty="0">
                <a:solidFill>
                  <a:schemeClr val="bg1"/>
                </a:solidFill>
                <a:latin typeface="Times New Roman" panose="02020603050405020304" pitchFamily="18" charset="0"/>
                <a:cs typeface="Times New Roman" panose="02020603050405020304" pitchFamily="18" charset="0"/>
              </a:rPr>
              <a:t>Businessmen</a:t>
            </a:r>
          </a:p>
          <a:p>
            <a:pPr marL="571500" lvl="0" indent="-571500" algn="l" rtl="0">
              <a:spcBef>
                <a:spcPts val="0"/>
              </a:spcBef>
              <a:spcAft>
                <a:spcPts val="1200"/>
              </a:spcAft>
              <a:buFont typeface="Wingdings" panose="05000000000000000000" pitchFamily="2" charset="2"/>
              <a:buChar char="v"/>
            </a:pPr>
            <a:r>
              <a:rPr lang="en" sz="2400" dirty="0">
                <a:solidFill>
                  <a:schemeClr val="bg1"/>
                </a:solidFill>
                <a:latin typeface="Times New Roman" panose="02020603050405020304" pitchFamily="18" charset="0"/>
                <a:cs typeface="Times New Roman" panose="02020603050405020304" pitchFamily="18" charset="0"/>
              </a:rPr>
              <a:t>Tourists</a:t>
            </a:r>
          </a:p>
          <a:p>
            <a:pPr marL="571500" lvl="0" indent="-571500" algn="l" rtl="0">
              <a:spcBef>
                <a:spcPts val="0"/>
              </a:spcBef>
              <a:spcAft>
                <a:spcPts val="1200"/>
              </a:spcAft>
              <a:buFont typeface="Wingdings" panose="05000000000000000000" pitchFamily="2" charset="2"/>
              <a:buChar char="v"/>
            </a:pPr>
            <a:r>
              <a:rPr lang="en" sz="2400" dirty="0">
                <a:solidFill>
                  <a:schemeClr val="bg1"/>
                </a:solidFill>
                <a:latin typeface="Times New Roman" panose="02020603050405020304" pitchFamily="18" charset="0"/>
                <a:cs typeface="Times New Roman" panose="02020603050405020304" pitchFamily="18" charset="0"/>
              </a:rPr>
              <a:t>Sports Person</a:t>
            </a:r>
          </a:p>
          <a:p>
            <a:pPr marL="571500" lvl="0" indent="-571500" algn="l" rtl="0">
              <a:spcBef>
                <a:spcPts val="0"/>
              </a:spcBef>
              <a:spcAft>
                <a:spcPts val="1200"/>
              </a:spcAft>
              <a:buFont typeface="Wingdings" panose="05000000000000000000" pitchFamily="2" charset="2"/>
              <a:buChar char="v"/>
            </a:pPr>
            <a:r>
              <a:rPr lang="en" sz="2400" dirty="0">
                <a:solidFill>
                  <a:schemeClr val="bg1"/>
                </a:solidFill>
                <a:latin typeface="Times New Roman" panose="02020603050405020304" pitchFamily="18" charset="0"/>
                <a:cs typeface="Times New Roman" panose="02020603050405020304" pitchFamily="18" charset="0"/>
              </a:rPr>
              <a:t>Entertainmant Person</a:t>
            </a:r>
          </a:p>
          <a:p>
            <a:pPr marL="571500" lvl="0" indent="-571500" algn="l" rtl="0">
              <a:spcBef>
                <a:spcPts val="0"/>
              </a:spcBef>
              <a:spcAft>
                <a:spcPts val="1200"/>
              </a:spcAft>
              <a:buFont typeface="Wingdings" panose="05000000000000000000" pitchFamily="2" charset="2"/>
              <a:buChar char="v"/>
            </a:pPr>
            <a:r>
              <a:rPr lang="en" sz="2400" dirty="0">
                <a:solidFill>
                  <a:schemeClr val="bg1"/>
                </a:solidFill>
                <a:latin typeface="Times New Roman" panose="02020603050405020304" pitchFamily="18" charset="0"/>
                <a:cs typeface="Times New Roman" panose="02020603050405020304" pitchFamily="18" charset="0"/>
              </a:rPr>
              <a:t>General Public</a:t>
            </a:r>
            <a:endParaRPr sz="2400" dirty="0">
              <a:solidFill>
                <a:schemeClr val="bg1"/>
              </a:solidFill>
              <a:latin typeface="Times New Roman" panose="02020603050405020304" pitchFamily="18" charset="0"/>
              <a:cs typeface="Times New Roman" panose="02020603050405020304" pitchFamily="18" charset="0"/>
            </a:endParaRPr>
          </a:p>
        </p:txBody>
      </p:sp>
      <p:sp>
        <p:nvSpPr>
          <p:cNvPr id="25608" name="AutoShape 8" descr="Tourism Logo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10" name="AutoShape 10" descr="Tourism Logo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16" name="AutoShape 16"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18" name="AutoShape 18"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20" name="AutoShape 20"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 name="TextBox 1"/>
          <p:cNvSpPr txBox="1"/>
          <p:nvPr/>
        </p:nvSpPr>
        <p:spPr>
          <a:xfrm>
            <a:off x="460375" y="1956121"/>
            <a:ext cx="6773802" cy="3108543"/>
          </a:xfrm>
          <a:prstGeom prst="rect">
            <a:avLst/>
          </a:prstGeom>
          <a:noFill/>
        </p:spPr>
        <p:txBody>
          <a:bodyPr wrap="square" rtlCol="0">
            <a:spAutoFit/>
          </a:bodyPr>
          <a:lstStyle/>
          <a:p>
            <a:pPr algn="just"/>
            <a:r>
              <a:rPr lang="en-US" sz="2800" dirty="0">
                <a:solidFill>
                  <a:schemeClr val="bg1"/>
                </a:solidFill>
                <a:latin typeface="Times New Roman" panose="02020603050405020304" pitchFamily="18" charset="0"/>
                <a:cs typeface="Times New Roman" panose="02020603050405020304" pitchFamily="18" charset="0"/>
              </a:rPr>
              <a:t>Since Hilton Hotel is a high-end company, their potential customers are also high-income earners. Most of the guests of this hotel belong to upper class society (</a:t>
            </a:r>
            <a:r>
              <a:rPr lang="en-US" sz="2800" dirty="0" err="1">
                <a:solidFill>
                  <a:schemeClr val="bg1"/>
                </a:solidFill>
                <a:latin typeface="Times New Roman" panose="02020603050405020304" pitchFamily="18" charset="0"/>
                <a:cs typeface="Times New Roman" panose="02020603050405020304" pitchFamily="18" charset="0"/>
              </a:rPr>
              <a:t>Dardeer</a:t>
            </a:r>
            <a:r>
              <a:rPr lang="en-US" sz="2800" dirty="0">
                <a:solidFill>
                  <a:schemeClr val="bg1"/>
                </a:solidFill>
                <a:latin typeface="Times New Roman" panose="02020603050405020304" pitchFamily="18" charset="0"/>
                <a:cs typeface="Times New Roman" panose="02020603050405020304" pitchFamily="18" charset="0"/>
              </a:rPr>
              <a:t> et al. 2017). Hilton Hotels has around 7000 hotels worldwide with 200 million guest arrivals in 2022.</a:t>
            </a:r>
          </a:p>
        </p:txBody>
      </p:sp>
    </p:spTree>
    <p:extLst>
      <p:ext uri="{BB962C8B-B14F-4D97-AF65-F5344CB8AC3E}">
        <p14:creationId xmlns:p14="http://schemas.microsoft.com/office/powerpoint/2010/main" val="307067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2701310" y="127322"/>
            <a:ext cx="9490690" cy="830997"/>
          </a:xfrm>
          <a:prstGeom prst="rect">
            <a:avLst/>
          </a:prstGeom>
          <a:noFill/>
        </p:spPr>
        <p:txBody>
          <a:bodyPr wrap="square" rtlCol="0">
            <a:spAutoFit/>
          </a:bodyPr>
          <a:lstStyle/>
          <a:p>
            <a:pPr algn="ctr"/>
            <a:r>
              <a:rPr lang="en" sz="4800" b="1" dirty="0">
                <a:solidFill>
                  <a:schemeClr val="bg1"/>
                </a:solidFill>
                <a:latin typeface="Baskerville Old Face" panose="02020602080505020303" pitchFamily="18" charset="0"/>
              </a:rPr>
              <a:t>Guest Service Nature of Hilton Hotel</a:t>
            </a:r>
            <a:endParaRPr lang="en-US" sz="4800" b="1" dirty="0">
              <a:solidFill>
                <a:schemeClr val="bg1"/>
              </a:solidFill>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150472" y="1321419"/>
            <a:ext cx="9410218" cy="4259483"/>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lgn="l"/>
            <a:endParaRPr lang="en-US" sz="3600" b="0" dirty="0">
              <a:solidFill>
                <a:schemeClr val="tx1"/>
              </a:solidFill>
              <a:latin typeface="Times New Roman" pitchFamily="18" charset="0"/>
              <a:cs typeface="Times New Roman" pitchFamily="18" charset="0"/>
            </a:endParaRPr>
          </a:p>
          <a:p>
            <a:pPr marL="571500" indent="-571500" algn="l">
              <a:buFont typeface="Wingdings" panose="05000000000000000000" pitchFamily="2" charset="2"/>
              <a:buChar char="v"/>
            </a:pPr>
            <a:endParaRPr lang="en-US" sz="3600" b="0" dirty="0">
              <a:solidFill>
                <a:schemeClr val="tx1"/>
              </a:solidFill>
              <a:latin typeface="Times New Roman" pitchFamily="18" charset="0"/>
              <a:cs typeface="Times New Roman" pitchFamily="18" charset="0"/>
            </a:endParaRPr>
          </a:p>
          <a:p>
            <a:pPr marL="571500" indent="-571500" algn="l">
              <a:buFont typeface="Wingdings" panose="05000000000000000000" pitchFamily="2" charset="2"/>
              <a:buChar char="v"/>
            </a:pPr>
            <a:endParaRPr lang="en-US" sz="3600" b="0" dirty="0">
              <a:solidFill>
                <a:schemeClr val="tx1"/>
              </a:solidFill>
              <a:latin typeface="Times New Roman" pitchFamily="18" charset="0"/>
              <a:cs typeface="Times New Roman" pitchFamily="18" charset="0"/>
            </a:endParaRPr>
          </a:p>
          <a:p>
            <a:pPr marL="571500" indent="-571500" algn="l">
              <a:buFont typeface="Wingdings" panose="05000000000000000000" pitchFamily="2" charset="2"/>
              <a:buChar char="v"/>
            </a:pPr>
            <a:endParaRPr lang="en-US" sz="3600" b="0" dirty="0">
              <a:solidFill>
                <a:schemeClr val="tx1"/>
              </a:solidFill>
              <a:latin typeface="Times New Roman" pitchFamily="18" charset="0"/>
              <a:cs typeface="Times New Roman" pitchFamily="18" charset="0"/>
            </a:endParaRPr>
          </a:p>
          <a:p>
            <a:pPr marL="571500" indent="-571500" algn="l">
              <a:buFont typeface="Wingdings" panose="05000000000000000000" pitchFamily="2" charset="2"/>
              <a:buChar char="v"/>
            </a:pPr>
            <a:endParaRPr lang="en-US" sz="3600" b="0" dirty="0">
              <a:solidFill>
                <a:schemeClr val="tx1"/>
              </a:solidFill>
              <a:latin typeface="Times New Roman" pitchFamily="18" charset="0"/>
              <a:cs typeface="Times New Roman" pitchFamily="18" charset="0"/>
            </a:endParaRPr>
          </a:p>
          <a:p>
            <a:pPr algn="l"/>
            <a:endParaRPr lang="en-US" sz="3600" b="0" dirty="0">
              <a:solidFill>
                <a:schemeClr val="tx1"/>
              </a:solidFill>
              <a:latin typeface="Times New Roman" pitchFamily="18" charset="0"/>
              <a:cs typeface="Times New Roman" pitchFamily="18" charset="0"/>
            </a:endParaRPr>
          </a:p>
          <a:p>
            <a:pPr algn="l"/>
            <a:r>
              <a:rPr lang="en-US" sz="2400" b="0" dirty="0">
                <a:solidFill>
                  <a:schemeClr val="bg1"/>
                </a:solidFill>
                <a:latin typeface="Times New Roman" pitchFamily="18" charset="0"/>
                <a:cs typeface="Times New Roman" pitchFamily="18" charset="0"/>
              </a:rPr>
              <a:t>Nature of Hilton Hotel are mentioned below.</a:t>
            </a:r>
          </a:p>
          <a:p>
            <a:pPr marL="342900" indent="-342900" algn="l">
              <a:buFont typeface="Arial" panose="020B0604020202020204" pitchFamily="34" charset="0"/>
              <a:buChar char="•"/>
            </a:pPr>
            <a:endParaRPr lang="en-US" sz="2400" b="0" dirty="0">
              <a:solidFill>
                <a:schemeClr val="bg1"/>
              </a:solidFill>
              <a:latin typeface="Times New Roman" pitchFamily="18" charset="0"/>
              <a:cs typeface="Times New Roman" pitchFamily="18" charset="0"/>
            </a:endParaRP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Luxury &amp; Full service Hotel and Restaurant</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Extended Stay suites</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Lodging</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Food</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Boarding (</a:t>
            </a:r>
            <a:r>
              <a:rPr lang="en-US" sz="2400" b="0" dirty="0" err="1">
                <a:solidFill>
                  <a:schemeClr val="bg1"/>
                </a:solidFill>
                <a:latin typeface="Times New Roman" pitchFamily="18" charset="0"/>
                <a:cs typeface="Times New Roman" pitchFamily="18" charset="0"/>
              </a:rPr>
              <a:t>Dardeer</a:t>
            </a:r>
            <a:r>
              <a:rPr lang="en-US" sz="2400" b="0" dirty="0">
                <a:solidFill>
                  <a:schemeClr val="bg1"/>
                </a:solidFill>
                <a:latin typeface="Times New Roman" pitchFamily="18" charset="0"/>
                <a:cs typeface="Times New Roman" pitchFamily="18" charset="0"/>
              </a:rPr>
              <a:t> et al., 2017)</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Restaurant</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Dining</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Loyalty Program</a:t>
            </a:r>
          </a:p>
        </p:txBody>
      </p:sp>
    </p:spTree>
    <p:extLst>
      <p:ext uri="{BB962C8B-B14F-4D97-AF65-F5344CB8AC3E}">
        <p14:creationId xmlns:p14="http://schemas.microsoft.com/office/powerpoint/2010/main" val="304809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2696901" y="1"/>
            <a:ext cx="9259747" cy="830997"/>
          </a:xfrm>
          <a:prstGeom prst="rect">
            <a:avLst/>
          </a:prstGeom>
          <a:noFill/>
        </p:spPr>
        <p:txBody>
          <a:bodyPr wrap="square" rtlCol="0">
            <a:spAutoFit/>
          </a:bodyPr>
          <a:lstStyle/>
          <a:p>
            <a:pPr algn="ctr"/>
            <a:r>
              <a:rPr lang="en" sz="4800" b="1" dirty="0">
                <a:solidFill>
                  <a:schemeClr val="bg1"/>
                </a:solidFill>
                <a:latin typeface="Baskerville Old Face" panose="02020602080505020303" pitchFamily="18" charset="0"/>
              </a:rPr>
              <a:t>Guest Service Scope of Hilton Hotel</a:t>
            </a:r>
            <a:endParaRPr lang="en-US" sz="4800" b="1" dirty="0">
              <a:solidFill>
                <a:schemeClr val="bg1"/>
              </a:solidFill>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150472" y="1321419"/>
            <a:ext cx="9410218" cy="4259483"/>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lgn="l"/>
            <a:r>
              <a:rPr lang="en-US" sz="2800" b="0" dirty="0">
                <a:solidFill>
                  <a:schemeClr val="bg1"/>
                </a:solidFill>
                <a:latin typeface="Times New Roman" pitchFamily="18" charset="0"/>
                <a:cs typeface="Times New Roman" pitchFamily="18" charset="0"/>
              </a:rPr>
              <a:t>Scopes of Hilton Hotel are mentioned below.</a:t>
            </a:r>
          </a:p>
          <a:p>
            <a:pPr algn="l"/>
            <a:endParaRPr lang="en-US" sz="2800" b="0" dirty="0">
              <a:solidFill>
                <a:schemeClr val="tx1"/>
              </a:solidFill>
              <a:latin typeface="Times New Roman" pitchFamily="18" charset="0"/>
              <a:cs typeface="Times New Roman" pitchFamily="18" charset="0"/>
            </a:endParaRP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The authority of Hilton used to Assist guest with Check in process</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Help guest with Check out Process</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Provide Gambling, Pubs and Events</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Ensure Food Contract and School Meals</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Cater in Night Club Service, Conference and Parties</a:t>
            </a:r>
          </a:p>
          <a:p>
            <a:pPr marL="342900" indent="-342900" algn="l">
              <a:buFont typeface="Arial" panose="020B0604020202020204" pitchFamily="34" charset="0"/>
              <a:buChar char="•"/>
            </a:pPr>
            <a:r>
              <a:rPr lang="en-US" sz="2400" b="0" dirty="0">
                <a:solidFill>
                  <a:schemeClr val="bg1"/>
                </a:solidFill>
                <a:latin typeface="Times New Roman" pitchFamily="18" charset="0"/>
                <a:cs typeface="Times New Roman" pitchFamily="18" charset="0"/>
              </a:rPr>
              <a:t>Provide Tourism facilities (Cetin et al., 2019)</a:t>
            </a:r>
          </a:p>
          <a:p>
            <a:pPr marL="342900" indent="-342900" algn="just">
              <a:buFont typeface="Arial" panose="020B0604020202020204" pitchFamily="34" charset="0"/>
              <a:buChar char="•"/>
            </a:pPr>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256773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2696901" y="1"/>
            <a:ext cx="9259747" cy="830997"/>
          </a:xfrm>
          <a:prstGeom prst="rect">
            <a:avLst/>
          </a:prstGeom>
          <a:noFill/>
        </p:spPr>
        <p:txBody>
          <a:bodyPr wrap="square" rtlCol="0">
            <a:spAutoFit/>
          </a:bodyPr>
          <a:lstStyle/>
          <a:p>
            <a:pPr algn="ctr"/>
            <a:r>
              <a:rPr lang="en" sz="4800" b="1" dirty="0">
                <a:solidFill>
                  <a:schemeClr val="bg1"/>
                </a:solidFill>
                <a:latin typeface="Baskerville Old Face" panose="02020602080505020303" pitchFamily="18" charset="0"/>
              </a:rPr>
              <a:t>Role of Guest Service</a:t>
            </a:r>
            <a:endParaRPr lang="en-US" sz="4800" b="1" dirty="0">
              <a:solidFill>
                <a:schemeClr val="bg1"/>
              </a:solidFill>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416688" y="1678329"/>
            <a:ext cx="11539959" cy="41892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lgn="just"/>
            <a:r>
              <a:rPr lang="en-US" sz="2400" b="0" dirty="0">
                <a:solidFill>
                  <a:schemeClr val="bg1"/>
                </a:solidFill>
                <a:latin typeface="Times New Roman" pitchFamily="18" charset="0"/>
                <a:cs typeface="Times New Roman" pitchFamily="18" charset="0"/>
              </a:rPr>
              <a:t>The chief mission of Hilton hotels is to ensure overall guest service. Hilton Hotel is responsible for Greeting, Registering and Checking guests. The aim of this Hotel is to provide service to the guests which is understood by their name itself (Landers et al., 2016). </a:t>
            </a:r>
          </a:p>
          <a:p>
            <a:pPr marL="342900" indent="-3429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H means Hospitality</a:t>
            </a:r>
          </a:p>
          <a:p>
            <a:pPr marL="342900" indent="-3429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I means Integrity</a:t>
            </a:r>
          </a:p>
          <a:p>
            <a:pPr marL="342900" indent="-3429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L means Leadership</a:t>
            </a:r>
          </a:p>
          <a:p>
            <a:pPr marL="342900" indent="-3429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T means Teamwork</a:t>
            </a:r>
          </a:p>
          <a:p>
            <a:pPr marL="342900" indent="-3429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O means Ownership</a:t>
            </a:r>
          </a:p>
          <a:p>
            <a:pPr marL="342900" indent="-3429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N means Now</a:t>
            </a:r>
          </a:p>
          <a:p>
            <a:pPr algn="just"/>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04809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2454383" y="1"/>
            <a:ext cx="9737617" cy="830997"/>
          </a:xfrm>
          <a:prstGeom prst="rect">
            <a:avLst/>
          </a:prstGeom>
          <a:noFill/>
        </p:spPr>
        <p:txBody>
          <a:bodyPr wrap="square" rtlCol="0">
            <a:spAutoFit/>
          </a:bodyPr>
          <a:lstStyle/>
          <a:p>
            <a:pPr algn="ctr"/>
            <a:r>
              <a:rPr lang="en" sz="4800" b="1" dirty="0">
                <a:solidFill>
                  <a:schemeClr val="bg1"/>
                </a:solidFill>
                <a:latin typeface="Baskerville Old Face" panose="02020602080505020303" pitchFamily="18" charset="0"/>
              </a:rPr>
              <a:t>Guest Service Facilities of Hilton Hotel</a:t>
            </a:r>
            <a:endParaRPr lang="en-US" sz="4800" b="1" dirty="0">
              <a:solidFill>
                <a:schemeClr val="bg1"/>
              </a:solidFill>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416688" y="1678329"/>
            <a:ext cx="11539959" cy="41892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lgn="just"/>
            <a:r>
              <a:rPr lang="en-US" sz="2600" b="0" dirty="0">
                <a:solidFill>
                  <a:schemeClr val="bg1"/>
                </a:solidFill>
                <a:latin typeface="Times New Roman" pitchFamily="18" charset="0"/>
                <a:cs typeface="Times New Roman" pitchFamily="18" charset="0"/>
              </a:rPr>
              <a:t>Hilton Hotel provides several facilities for guests. Hilton Hotel is a high level resort and hotel where guests enjoy several unique and standard facilities.</a:t>
            </a:r>
          </a:p>
          <a:p>
            <a:pPr marL="457200" indent="-4572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Guest can order food and drink from their room</a:t>
            </a:r>
          </a:p>
          <a:p>
            <a:pPr marL="457200" indent="-4572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Guest can use Fitness Center and Recreation</a:t>
            </a:r>
          </a:p>
          <a:p>
            <a:pPr marL="457200" indent="-4572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Guest can use Meeting room in order to complete business program</a:t>
            </a:r>
          </a:p>
          <a:p>
            <a:pPr marL="457200" indent="-457200" algn="just">
              <a:buFont typeface="Courier New" panose="02070309020205020404" pitchFamily="49" charset="0"/>
              <a:buChar char="o"/>
            </a:pPr>
            <a:r>
              <a:rPr lang="en-US" sz="2600" b="0" dirty="0">
                <a:solidFill>
                  <a:schemeClr val="bg1"/>
                </a:solidFill>
                <a:latin typeface="Times New Roman" pitchFamily="18" charset="0"/>
                <a:cs typeface="Times New Roman" pitchFamily="18" charset="0"/>
              </a:rPr>
              <a:t>Hilton Hotel provide family fun package (</a:t>
            </a:r>
            <a:r>
              <a:rPr lang="en-US" sz="2600" b="0" dirty="0" err="1">
                <a:solidFill>
                  <a:schemeClr val="bg1"/>
                </a:solidFill>
                <a:latin typeface="Times New Roman" pitchFamily="18" charset="0"/>
                <a:cs typeface="Times New Roman" pitchFamily="18" charset="0"/>
              </a:rPr>
              <a:t>Moise</a:t>
            </a:r>
            <a:r>
              <a:rPr lang="en-US" sz="2600" b="0" dirty="0">
                <a:solidFill>
                  <a:schemeClr val="bg1"/>
                </a:solidFill>
                <a:latin typeface="Times New Roman" pitchFamily="18" charset="0"/>
                <a:cs typeface="Times New Roman" pitchFamily="18" charset="0"/>
              </a:rPr>
              <a:t> et al., 2021)</a:t>
            </a:r>
          </a:p>
          <a:p>
            <a:pPr marL="457200" indent="-457200" algn="just">
              <a:buFont typeface="Courier New" panose="02070309020205020404" pitchFamily="49" charset="0"/>
              <a:buChar char="o"/>
            </a:pPr>
            <a:endParaRPr lang="en-US" sz="2600" b="0" dirty="0">
              <a:solidFill>
                <a:schemeClr val="bg1"/>
              </a:solidFill>
              <a:latin typeface="Times New Roman" pitchFamily="18" charset="0"/>
              <a:cs typeface="Times New Roman" pitchFamily="18" charset="0"/>
            </a:endParaRPr>
          </a:p>
          <a:p>
            <a:pPr marL="457200" indent="-457200" algn="just">
              <a:buFont typeface="Courier New" panose="02070309020205020404" pitchFamily="49" charset="0"/>
              <a:buChar char="o"/>
            </a:pPr>
            <a:endParaRPr lang="en-US" sz="2600" b="0" dirty="0">
              <a:solidFill>
                <a:schemeClr val="bg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843782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2454383" y="1"/>
            <a:ext cx="9737617" cy="830997"/>
          </a:xfrm>
          <a:prstGeom prst="rect">
            <a:avLst/>
          </a:prstGeom>
          <a:noFill/>
        </p:spPr>
        <p:txBody>
          <a:bodyPr wrap="square" rtlCol="0">
            <a:spAutoFit/>
          </a:bodyPr>
          <a:lstStyle/>
          <a:p>
            <a:pPr algn="ctr"/>
            <a:r>
              <a:rPr lang="en" sz="4800" b="1" dirty="0">
                <a:solidFill>
                  <a:schemeClr val="bg1"/>
                </a:solidFill>
                <a:latin typeface="Baskerville Old Face" panose="02020602080505020303" pitchFamily="18" charset="0"/>
              </a:rPr>
              <a:t>Funciton of Geust Service </a:t>
            </a:r>
            <a:endParaRPr lang="en-US" sz="4800" b="1" dirty="0">
              <a:solidFill>
                <a:schemeClr val="bg1"/>
              </a:solidFill>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416688" y="1678329"/>
            <a:ext cx="11539959" cy="418926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lgn="just"/>
            <a:r>
              <a:rPr lang="en-US" sz="2400" b="0" dirty="0">
                <a:solidFill>
                  <a:schemeClr val="bg1"/>
                </a:solidFill>
                <a:latin typeface="Times New Roman" pitchFamily="18" charset="0"/>
                <a:cs typeface="Times New Roman" pitchFamily="18" charset="0"/>
              </a:rPr>
              <a:t>There are several functions of guest service that are mention below.</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Check in and Check out process</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Proper security</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Food and Restaurant service</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Fitness and playing ground service</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Car rental service</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Spa service (</a:t>
            </a:r>
            <a:r>
              <a:rPr lang="en-US" sz="2400" b="0" dirty="0" err="1">
                <a:solidFill>
                  <a:schemeClr val="bg1"/>
                </a:solidFill>
                <a:latin typeface="Times New Roman" pitchFamily="18" charset="0"/>
                <a:cs typeface="Times New Roman" pitchFamily="18" charset="0"/>
              </a:rPr>
              <a:t>Kopuz</a:t>
            </a:r>
            <a:r>
              <a:rPr lang="en-US" sz="2400" b="0" dirty="0">
                <a:solidFill>
                  <a:schemeClr val="bg1"/>
                </a:solidFill>
                <a:latin typeface="Times New Roman" pitchFamily="18" charset="0"/>
                <a:cs typeface="Times New Roman" pitchFamily="18" charset="0"/>
              </a:rPr>
              <a:t> et al., 2023)</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Doctor on emergency</a:t>
            </a:r>
          </a:p>
          <a:p>
            <a:pPr marL="342900" indent="-342900" algn="just">
              <a:buFont typeface="Arial" panose="020B0604020202020204" pitchFamily="34" charset="0"/>
              <a:buChar char="•"/>
            </a:pPr>
            <a:r>
              <a:rPr lang="en-US" sz="2400" b="0" dirty="0">
                <a:solidFill>
                  <a:schemeClr val="bg1"/>
                </a:solidFill>
                <a:latin typeface="Times New Roman" pitchFamily="18" charset="0"/>
                <a:cs typeface="Times New Roman" pitchFamily="18" charset="0"/>
              </a:rPr>
              <a:t>Proper Accommodation system</a:t>
            </a:r>
          </a:p>
          <a:p>
            <a:pPr marL="342900" indent="-342900" algn="just">
              <a:buFont typeface="Arial" panose="020B0604020202020204" pitchFamily="34" charset="0"/>
              <a:buChar char="•"/>
            </a:pPr>
            <a:endParaRPr lang="en-US" sz="2400" b="0" dirty="0">
              <a:solidFill>
                <a:schemeClr val="bg1"/>
              </a:solidFill>
              <a:latin typeface="Times New Roman" pitchFamily="18" charset="0"/>
              <a:cs typeface="Times New Roman" pitchFamily="18" charset="0"/>
            </a:endParaRPr>
          </a:p>
          <a:p>
            <a:pPr marL="342900" indent="-342900" algn="just">
              <a:buFont typeface="Arial" panose="020B0604020202020204" pitchFamily="34" charset="0"/>
              <a:buChar char="•"/>
            </a:pPr>
            <a:endParaRPr lang="en-US" sz="2400" b="0" dirty="0">
              <a:solidFill>
                <a:schemeClr val="bg1"/>
              </a:solidFill>
              <a:latin typeface="Times New Roman" pitchFamily="18" charset="0"/>
              <a:cs typeface="Times New Roman" pitchFamily="18" charset="0"/>
            </a:endParaRPr>
          </a:p>
          <a:p>
            <a:pPr marL="342900" indent="-342900" algn="just">
              <a:buFont typeface="Arial" panose="020B0604020202020204" pitchFamily="34" charset="0"/>
              <a:buChar char="•"/>
            </a:pPr>
            <a:endParaRPr lang="en-US" sz="2400" b="0" dirty="0">
              <a:solidFill>
                <a:schemeClr val="bg1"/>
              </a:solidFill>
              <a:latin typeface="Times New Roman" pitchFamily="18" charset="0"/>
              <a:cs typeface="Times New Roman" pitchFamily="18" charset="0"/>
            </a:endParaRPr>
          </a:p>
          <a:p>
            <a:pPr marL="342900" indent="-342900" algn="just">
              <a:buFont typeface="Arial" panose="020B0604020202020204" pitchFamily="34" charset="0"/>
              <a:buChar char="•"/>
            </a:pPr>
            <a:endParaRPr lang="en-US" sz="2400" b="0" dirty="0">
              <a:solidFill>
                <a:schemeClr val="tx1"/>
              </a:solidFill>
              <a:latin typeface="Times New Roman" pitchFamily="18" charset="0"/>
              <a:cs typeface="Times New Roman" pitchFamily="18" charset="0"/>
            </a:endParaRPr>
          </a:p>
          <a:p>
            <a:pPr algn="just"/>
            <a:endParaRPr lang="en-US" sz="2400" b="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567780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A472A8-EC30-4047-A06F-15F8A02441F2}"/>
              </a:ext>
            </a:extLst>
          </p:cNvPr>
          <p:cNvSpPr txBox="1"/>
          <p:nvPr/>
        </p:nvSpPr>
        <p:spPr>
          <a:xfrm>
            <a:off x="347241" y="1356426"/>
            <a:ext cx="11655706" cy="3170099"/>
          </a:xfrm>
          <a:prstGeom prst="rect">
            <a:avLst/>
          </a:prstGeom>
          <a:noFill/>
        </p:spPr>
        <p:txBody>
          <a:bodyPr wrap="square" rtlCol="0">
            <a:spAutoFit/>
          </a:bodyPr>
          <a:lstStyle/>
          <a:p>
            <a:pPr algn="just"/>
            <a:r>
              <a:rPr lang="en-US" sz="4000" dirty="0">
                <a:solidFill>
                  <a:schemeClr val="bg1"/>
                </a:solidFill>
                <a:latin typeface="Times New Roman" pitchFamily="18" charset="0"/>
                <a:cs typeface="Times New Roman" pitchFamily="18" charset="0"/>
              </a:rPr>
              <a:t>Hilton Hotel's main responsibility is to ensure overall guest service. Hospitality is the activity of ensuring service to guests (</a:t>
            </a:r>
            <a:r>
              <a:rPr lang="en-US" sz="4000" dirty="0" err="1">
                <a:solidFill>
                  <a:schemeClr val="bg1"/>
                </a:solidFill>
                <a:latin typeface="Times New Roman" pitchFamily="18" charset="0"/>
                <a:cs typeface="Times New Roman" pitchFamily="18" charset="0"/>
              </a:rPr>
              <a:t>Rutherfood</a:t>
            </a:r>
            <a:r>
              <a:rPr lang="en-US" sz="4000" dirty="0">
                <a:solidFill>
                  <a:schemeClr val="bg1"/>
                </a:solidFill>
                <a:latin typeface="Times New Roman" pitchFamily="18" charset="0"/>
                <a:cs typeface="Times New Roman" pitchFamily="18" charset="0"/>
              </a:rPr>
              <a:t> et al. 2021). Proper implementation of hospitality is very important for Hilton Hotels.</a:t>
            </a:r>
          </a:p>
        </p:txBody>
      </p:sp>
      <p:sp>
        <p:nvSpPr>
          <p:cNvPr id="9" name="TextBox 8"/>
          <p:cNvSpPr txBox="1"/>
          <p:nvPr/>
        </p:nvSpPr>
        <p:spPr>
          <a:xfrm>
            <a:off x="2905246" y="231494"/>
            <a:ext cx="8380070" cy="646331"/>
          </a:xfrm>
          <a:prstGeom prst="rect">
            <a:avLst/>
          </a:prstGeom>
          <a:noFill/>
        </p:spPr>
        <p:txBody>
          <a:bodyPr wrap="square" rtlCol="0">
            <a:spAutoFit/>
          </a:bodyPr>
          <a:lstStyle/>
          <a:p>
            <a:r>
              <a:rPr lang="en-US" sz="3600" b="1" dirty="0">
                <a:solidFill>
                  <a:schemeClr val="bg1"/>
                </a:solidFill>
                <a:latin typeface="Times New Roman" pitchFamily="18" charset="0"/>
                <a:cs typeface="Times New Roman" pitchFamily="18" charset="0"/>
              </a:rPr>
              <a:t>Importance of Hospitality on Hilton Hotel </a:t>
            </a:r>
          </a:p>
        </p:txBody>
      </p:sp>
      <p:pic>
        <p:nvPicPr>
          <p:cNvPr id="10" name="Picture 2" descr="Hilton Hotels &amp; Resorts Logo PNG Vector (EPS) Free Download"/>
          <p:cNvPicPr>
            <a:picLocks noChangeAspect="1" noChangeArrowheads="1"/>
          </p:cNvPicPr>
          <p:nvPr/>
        </p:nvPicPr>
        <p:blipFill>
          <a:blip r:embed="rId3" cstate="print"/>
          <a:srcRect/>
          <a:stretch>
            <a:fillRect/>
          </a:stretch>
        </p:blipFill>
        <p:spPr bwMode="auto">
          <a:xfrm>
            <a:off x="0" y="0"/>
            <a:ext cx="1424259" cy="1414764"/>
          </a:xfrm>
          <a:prstGeom prst="rect">
            <a:avLst/>
          </a:prstGeom>
          <a:noFill/>
        </p:spPr>
      </p:pic>
    </p:spTree>
    <p:extLst>
      <p:ext uri="{BB962C8B-B14F-4D97-AF65-F5344CB8AC3E}">
        <p14:creationId xmlns:p14="http://schemas.microsoft.com/office/powerpoint/2010/main" val="2413981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A472A8-EC30-4047-A06F-15F8A02441F2}"/>
              </a:ext>
            </a:extLst>
          </p:cNvPr>
          <p:cNvSpPr txBox="1"/>
          <p:nvPr/>
        </p:nvSpPr>
        <p:spPr>
          <a:xfrm>
            <a:off x="671331" y="2120355"/>
            <a:ext cx="7025834" cy="2677656"/>
          </a:xfrm>
          <a:prstGeom prst="rect">
            <a:avLst/>
          </a:prstGeom>
          <a:noFill/>
        </p:spPr>
        <p:txBody>
          <a:bodyPr wrap="square" rtlCol="0">
            <a:spAutoFit/>
          </a:bodyPr>
          <a:lstStyle/>
          <a:p>
            <a:pPr marL="571500" indent="-5715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Implementing Digital Technology</a:t>
            </a:r>
          </a:p>
          <a:p>
            <a:pPr marL="571500" indent="-5715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Creating Smart Room</a:t>
            </a:r>
          </a:p>
          <a:p>
            <a:pPr marL="571500" indent="-5715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Ensuring Proper Security</a:t>
            </a:r>
          </a:p>
          <a:p>
            <a:pPr marL="571500" indent="-571500">
              <a:buFont typeface="Arial" panose="020B0604020202020204" pitchFamily="34" charset="0"/>
              <a:buChar char="•"/>
            </a:pPr>
            <a:r>
              <a:rPr lang="en-US" sz="2400" b="1" dirty="0">
                <a:solidFill>
                  <a:schemeClr val="bg1"/>
                </a:solidFill>
                <a:latin typeface="Times New Roman" panose="02020603050405020304" pitchFamily="18" charset="0"/>
                <a:cs typeface="Times New Roman" panose="02020603050405020304" pitchFamily="18" charset="0"/>
              </a:rPr>
              <a:t>Training Employees (</a:t>
            </a:r>
            <a:r>
              <a:rPr lang="en-US" sz="2400" b="1" dirty="0" err="1">
                <a:solidFill>
                  <a:schemeClr val="bg1"/>
                </a:solidFill>
                <a:latin typeface="Times New Roman" panose="02020603050405020304" pitchFamily="18" charset="0"/>
                <a:cs typeface="Times New Roman" panose="02020603050405020304" pitchFamily="18" charset="0"/>
              </a:rPr>
              <a:t>Preziosi</a:t>
            </a:r>
            <a:r>
              <a:rPr lang="en-US" sz="2400" b="1" dirty="0">
                <a:solidFill>
                  <a:schemeClr val="bg1"/>
                </a:solidFill>
                <a:latin typeface="Times New Roman" panose="02020603050405020304" pitchFamily="18" charset="0"/>
                <a:cs typeface="Times New Roman" panose="02020603050405020304" pitchFamily="18" charset="0"/>
              </a:rPr>
              <a:t> et al., 2022)</a:t>
            </a:r>
          </a:p>
          <a:p>
            <a:pPr marL="571500" indent="-571500">
              <a:buFont typeface="Arial" panose="020B0604020202020204" pitchFamily="34" charset="0"/>
              <a:buChar char="•"/>
            </a:pPr>
            <a:endParaRPr lang="en-US" sz="2400" b="1" dirty="0">
              <a:solidFill>
                <a:schemeClr val="bg1"/>
              </a:solidFill>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endParaRPr lang="en-US" sz="2400" b="1" dirty="0">
              <a:solidFill>
                <a:schemeClr val="bg1"/>
              </a:solidFill>
              <a:latin typeface="Times New Roman" panose="02020603050405020304" pitchFamily="18" charset="0"/>
              <a:cs typeface="Times New Roman" panose="02020603050405020304" pitchFamily="18" charset="0"/>
            </a:endParaRPr>
          </a:p>
          <a:p>
            <a:pPr marL="571500" indent="-571500">
              <a:buFont typeface="Arial" panose="020B0604020202020204" pitchFamily="34" charset="0"/>
              <a:buChar char="•"/>
            </a:pP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9" name="TextBox 8"/>
          <p:cNvSpPr txBox="1"/>
          <p:nvPr/>
        </p:nvSpPr>
        <p:spPr>
          <a:xfrm>
            <a:off x="2905246" y="231494"/>
            <a:ext cx="8380070" cy="707886"/>
          </a:xfrm>
          <a:prstGeom prst="rect">
            <a:avLst/>
          </a:prstGeom>
          <a:noFill/>
        </p:spPr>
        <p:txBody>
          <a:bodyPr wrap="square" rtlCol="0">
            <a:spAutoFit/>
          </a:bodyPr>
          <a:lstStyle/>
          <a:p>
            <a:r>
              <a:rPr lang="en-US" sz="4000" b="1" dirty="0">
                <a:solidFill>
                  <a:schemeClr val="bg1"/>
                </a:solidFill>
              </a:rPr>
              <a:t>How to exceed Guest Expectation</a:t>
            </a:r>
          </a:p>
        </p:txBody>
      </p:sp>
    </p:spTree>
    <p:extLst>
      <p:ext uri="{BB962C8B-B14F-4D97-AF65-F5344CB8AC3E}">
        <p14:creationId xmlns:p14="http://schemas.microsoft.com/office/powerpoint/2010/main" val="241398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p:cNvSpPr txBox="1"/>
          <p:nvPr/>
        </p:nvSpPr>
        <p:spPr>
          <a:xfrm>
            <a:off x="2905246" y="231494"/>
            <a:ext cx="8380070"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Conclusion</a:t>
            </a:r>
          </a:p>
        </p:txBody>
      </p:sp>
      <p:sp>
        <p:nvSpPr>
          <p:cNvPr id="10" name="TextBox 9"/>
          <p:cNvSpPr txBox="1"/>
          <p:nvPr/>
        </p:nvSpPr>
        <p:spPr>
          <a:xfrm>
            <a:off x="613458" y="1400537"/>
            <a:ext cx="11227443" cy="2862322"/>
          </a:xfrm>
          <a:prstGeom prst="rect">
            <a:avLst/>
          </a:prstGeom>
          <a:noFill/>
        </p:spPr>
        <p:txBody>
          <a:bodyPr wrap="square" rtlCol="0">
            <a:spAutoFit/>
          </a:bodyPr>
          <a:lstStyle/>
          <a:p>
            <a:pPr algn="just"/>
            <a:r>
              <a:rPr lang="en-US" sz="3600" dirty="0">
                <a:solidFill>
                  <a:schemeClr val="bg1"/>
                </a:solidFill>
                <a:latin typeface="Times New Roman" pitchFamily="18" charset="0"/>
                <a:cs typeface="Times New Roman" pitchFamily="18" charset="0"/>
              </a:rPr>
              <a:t>The discussion in this presentation shows that the proper implementation of guest service ensures the overall success of Hilton hotels (</a:t>
            </a:r>
            <a:r>
              <a:rPr lang="en-US" sz="3600" dirty="0" err="1">
                <a:solidFill>
                  <a:schemeClr val="bg1"/>
                </a:solidFill>
                <a:latin typeface="Times New Roman" pitchFamily="18" charset="0"/>
                <a:cs typeface="Times New Roman" pitchFamily="18" charset="0"/>
              </a:rPr>
              <a:t>Worsfold</a:t>
            </a:r>
            <a:r>
              <a:rPr lang="en-US" sz="3600" dirty="0">
                <a:solidFill>
                  <a:schemeClr val="bg1"/>
                </a:solidFill>
                <a:latin typeface="Times New Roman" pitchFamily="18" charset="0"/>
                <a:cs typeface="Times New Roman" pitchFamily="18" charset="0"/>
              </a:rPr>
              <a:t> et al. 2016). Hilton Hotel has taken several steps to ensure guest service which are discussed in this presentation.</a:t>
            </a:r>
          </a:p>
        </p:txBody>
      </p:sp>
    </p:spTree>
    <p:extLst>
      <p:ext uri="{BB962C8B-B14F-4D97-AF65-F5344CB8AC3E}">
        <p14:creationId xmlns:p14="http://schemas.microsoft.com/office/powerpoint/2010/main" val="2413981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5389072"/>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p:cNvSpPr txBox="1"/>
          <p:nvPr/>
        </p:nvSpPr>
        <p:spPr>
          <a:xfrm>
            <a:off x="2905246" y="231494"/>
            <a:ext cx="8380070"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Reference</a:t>
            </a:r>
          </a:p>
        </p:txBody>
      </p:sp>
      <p:sp>
        <p:nvSpPr>
          <p:cNvPr id="10" name="TextBox 9"/>
          <p:cNvSpPr txBox="1"/>
          <p:nvPr/>
        </p:nvSpPr>
        <p:spPr>
          <a:xfrm>
            <a:off x="196770" y="1458410"/>
            <a:ext cx="11995230" cy="4616648"/>
          </a:xfrm>
          <a:prstGeom prst="rect">
            <a:avLst/>
          </a:prstGeom>
          <a:noFill/>
        </p:spPr>
        <p:txBody>
          <a:bodyPr wrap="square" rtlCol="0">
            <a:spAutoFit/>
          </a:bodyPr>
          <a:lstStyle/>
          <a:p>
            <a:r>
              <a:rPr lang="en-US" sz="1400" dirty="0">
                <a:solidFill>
                  <a:schemeClr val="bg1"/>
                </a:solidFill>
                <a:latin typeface="Times New Roman" panose="02020603050405020304" pitchFamily="18" charset="0"/>
                <a:cs typeface="Times New Roman" panose="02020603050405020304" pitchFamily="18" charset="0"/>
              </a:rPr>
              <a:t>Chang, Y.C., Ku, C.H. and Chen, C.H., 2019. Social media analytics: Extracting and visualizing Hilton hotel ratings and reviews from </a:t>
            </a:r>
            <a:r>
              <a:rPr lang="en-US" sz="1400" dirty="0" err="1">
                <a:solidFill>
                  <a:schemeClr val="bg1"/>
                </a:solidFill>
                <a:latin typeface="Times New Roman" panose="02020603050405020304" pitchFamily="18" charset="0"/>
                <a:cs typeface="Times New Roman" panose="02020603050405020304" pitchFamily="18" charset="0"/>
              </a:rPr>
              <a:t>TripAdvisor</a:t>
            </a:r>
            <a:r>
              <a:rPr lang="en-US" sz="1400" dirty="0">
                <a:solidFill>
                  <a:schemeClr val="bg1"/>
                </a:solidFill>
                <a:latin typeface="Times New Roman" panose="02020603050405020304" pitchFamily="18" charset="0"/>
                <a:cs typeface="Times New Roman" panose="02020603050405020304" pitchFamily="18" charset="0"/>
              </a:rPr>
              <a:t>. International Journal of Information Management, 48, pp.263-279.</a:t>
            </a:r>
          </a:p>
          <a:p>
            <a:r>
              <a:rPr lang="en-US" sz="1400" dirty="0" err="1">
                <a:solidFill>
                  <a:schemeClr val="bg1"/>
                </a:solidFill>
                <a:latin typeface="Times New Roman" panose="02020603050405020304" pitchFamily="18" charset="0"/>
                <a:cs typeface="Times New Roman" panose="02020603050405020304" pitchFamily="18" charset="0"/>
              </a:rPr>
              <a:t>Reidhead</a:t>
            </a:r>
            <a:r>
              <a:rPr lang="en-US" sz="1400" dirty="0">
                <a:solidFill>
                  <a:schemeClr val="bg1"/>
                </a:solidFill>
                <a:latin typeface="Times New Roman" panose="02020603050405020304" pitchFamily="18" charset="0"/>
                <a:cs typeface="Times New Roman" panose="02020603050405020304" pitchFamily="18" charset="0"/>
              </a:rPr>
              <a:t> C. Impact of organizational culture on employee satisfaction: A case of Hilton hotel, United Kingdom. Journal of Economics and Business. 2020 Mar 30;3(1).</a:t>
            </a:r>
          </a:p>
          <a:p>
            <a:r>
              <a:rPr lang="en-US" sz="1400" dirty="0" err="1">
                <a:solidFill>
                  <a:schemeClr val="bg1"/>
                </a:solidFill>
                <a:latin typeface="Times New Roman" panose="02020603050405020304" pitchFamily="18" charset="0"/>
                <a:cs typeface="Times New Roman" panose="02020603050405020304" pitchFamily="18" charset="0"/>
              </a:rPr>
              <a:t>Dardeer</a:t>
            </a:r>
            <a:r>
              <a:rPr lang="en-US" sz="1400" dirty="0">
                <a:solidFill>
                  <a:schemeClr val="bg1"/>
                </a:solidFill>
                <a:latin typeface="Times New Roman" panose="02020603050405020304" pitchFamily="18" charset="0"/>
                <a:cs typeface="Times New Roman" panose="02020603050405020304" pitchFamily="18" charset="0"/>
              </a:rPr>
              <a:t>, M., Tag-</a:t>
            </a:r>
            <a:r>
              <a:rPr lang="en-US" sz="1400" dirty="0" err="1">
                <a:solidFill>
                  <a:schemeClr val="bg1"/>
                </a:solidFill>
                <a:latin typeface="Times New Roman" panose="02020603050405020304" pitchFamily="18" charset="0"/>
                <a:cs typeface="Times New Roman" panose="02020603050405020304" pitchFamily="18" charset="0"/>
              </a:rPr>
              <a:t>Eldeen</a:t>
            </a:r>
            <a:r>
              <a:rPr lang="en-US" sz="1400" dirty="0">
                <a:solidFill>
                  <a:schemeClr val="bg1"/>
                </a:solidFill>
                <a:latin typeface="Times New Roman" panose="02020603050405020304" pitchFamily="18" charset="0"/>
                <a:cs typeface="Times New Roman" panose="02020603050405020304" pitchFamily="18" charset="0"/>
              </a:rPr>
              <a:t>, A. and Salem, I., 2017. The influence of physical work environment on hotel back-of-the-house employees’ satisfaction and productivity: A Case Study on Hilton Hotels. Journal Of Tourism Research, 5(18), pp.45-64.</a:t>
            </a:r>
          </a:p>
          <a:p>
            <a:r>
              <a:rPr lang="en-US" sz="1400" dirty="0">
                <a:solidFill>
                  <a:schemeClr val="bg1"/>
                </a:solidFill>
                <a:latin typeface="Times New Roman" panose="02020603050405020304" pitchFamily="18" charset="0"/>
                <a:cs typeface="Times New Roman" panose="02020603050405020304" pitchFamily="18" charset="0"/>
              </a:rPr>
              <a:t>Landers, R., 2016. Who bombed the Hilton?. </a:t>
            </a:r>
            <a:r>
              <a:rPr lang="en-US" sz="1400" dirty="0" err="1">
                <a:solidFill>
                  <a:schemeClr val="bg1"/>
                </a:solidFill>
                <a:latin typeface="Times New Roman" panose="02020603050405020304" pitchFamily="18" charset="0"/>
                <a:cs typeface="Times New Roman" panose="02020603050405020304" pitchFamily="18" charset="0"/>
              </a:rPr>
              <a:t>NewSouth</a:t>
            </a:r>
            <a:r>
              <a:rPr lang="en-US" sz="1400" dirty="0">
                <a:solidFill>
                  <a:schemeClr val="bg1"/>
                </a:solidFill>
                <a:latin typeface="Times New Roman" panose="02020603050405020304" pitchFamily="18" charset="0"/>
                <a:cs typeface="Times New Roman" panose="02020603050405020304" pitchFamily="18" charset="0"/>
              </a:rPr>
              <a:t>.</a:t>
            </a:r>
          </a:p>
          <a:p>
            <a:r>
              <a:rPr lang="en-US" sz="1400" dirty="0" err="1">
                <a:solidFill>
                  <a:schemeClr val="bg1"/>
                </a:solidFill>
                <a:latin typeface="Times New Roman" panose="02020603050405020304" pitchFamily="18" charset="0"/>
                <a:cs typeface="Times New Roman" panose="02020603050405020304" pitchFamily="18" charset="0"/>
              </a:rPr>
              <a:t>Çetin</a:t>
            </a:r>
            <a:r>
              <a:rPr lang="en-US" sz="1400" dirty="0">
                <a:solidFill>
                  <a:schemeClr val="bg1"/>
                </a:solidFill>
                <a:latin typeface="Times New Roman" panose="02020603050405020304" pitchFamily="18" charset="0"/>
                <a:cs typeface="Times New Roman" panose="02020603050405020304" pitchFamily="18" charset="0"/>
              </a:rPr>
              <a:t>, H.A., </a:t>
            </a:r>
            <a:r>
              <a:rPr lang="en-US" sz="1400" dirty="0" err="1">
                <a:solidFill>
                  <a:schemeClr val="bg1"/>
                </a:solidFill>
                <a:latin typeface="Times New Roman" panose="02020603050405020304" pitchFamily="18" charset="0"/>
                <a:cs typeface="Times New Roman" panose="02020603050405020304" pitchFamily="18" charset="0"/>
              </a:rPr>
              <a:t>Ultav</a:t>
            </a:r>
            <a:r>
              <a:rPr lang="en-US" sz="1400" dirty="0">
                <a:solidFill>
                  <a:schemeClr val="bg1"/>
                </a:solidFill>
                <a:latin typeface="Times New Roman" panose="02020603050405020304" pitchFamily="18" charset="0"/>
                <a:cs typeface="Times New Roman" panose="02020603050405020304" pitchFamily="18" charset="0"/>
              </a:rPr>
              <a:t>, Z.T. and </a:t>
            </a:r>
            <a:r>
              <a:rPr lang="en-US" sz="1400" dirty="0" err="1">
                <a:solidFill>
                  <a:schemeClr val="bg1"/>
                </a:solidFill>
                <a:latin typeface="Times New Roman" panose="02020603050405020304" pitchFamily="18" charset="0"/>
                <a:cs typeface="Times New Roman" panose="02020603050405020304" pitchFamily="18" charset="0"/>
              </a:rPr>
              <a:t>Funda</a:t>
            </a:r>
            <a:r>
              <a:rPr lang="en-US" sz="1400" dirty="0">
                <a:solidFill>
                  <a:schemeClr val="bg1"/>
                </a:solidFill>
                <a:latin typeface="Times New Roman" panose="02020603050405020304" pitchFamily="18" charset="0"/>
                <a:cs typeface="Times New Roman" panose="02020603050405020304" pitchFamily="18" charset="0"/>
              </a:rPr>
              <a:t>, U.Z., 2019. Reflections of the </a:t>
            </a:r>
            <a:r>
              <a:rPr lang="en-US" sz="1400" dirty="0" err="1">
                <a:solidFill>
                  <a:schemeClr val="bg1"/>
                </a:solidFill>
                <a:latin typeface="Times New Roman" panose="02020603050405020304" pitchFamily="18" charset="0"/>
                <a:cs typeface="Times New Roman" panose="02020603050405020304" pitchFamily="18" charset="0"/>
              </a:rPr>
              <a:t>İstanbul</a:t>
            </a:r>
            <a:r>
              <a:rPr lang="en-US" sz="1400" dirty="0">
                <a:solidFill>
                  <a:schemeClr val="bg1"/>
                </a:solidFill>
                <a:latin typeface="Times New Roman" panose="02020603050405020304" pitchFamily="18" charset="0"/>
                <a:cs typeface="Times New Roman" panose="02020603050405020304" pitchFamily="18" charset="0"/>
              </a:rPr>
              <a:t> Hilton Hotel on Mid-century Hotel Buildings in Turkey. Art-</a:t>
            </a:r>
            <a:r>
              <a:rPr lang="en-US" sz="1400" dirty="0" err="1">
                <a:solidFill>
                  <a:schemeClr val="bg1"/>
                </a:solidFill>
                <a:latin typeface="Times New Roman" panose="02020603050405020304" pitchFamily="18" charset="0"/>
                <a:cs typeface="Times New Roman" panose="02020603050405020304" pitchFamily="18" charset="0"/>
              </a:rPr>
              <a:t>Sanat</a:t>
            </a:r>
            <a:r>
              <a:rPr lang="en-US" sz="1400" dirty="0">
                <a:solidFill>
                  <a:schemeClr val="bg1"/>
                </a:solidFill>
                <a:latin typeface="Times New Roman" panose="02020603050405020304" pitchFamily="18" charset="0"/>
                <a:cs typeface="Times New Roman" panose="02020603050405020304" pitchFamily="18" charset="0"/>
              </a:rPr>
              <a:t> </a:t>
            </a:r>
            <a:r>
              <a:rPr lang="en-US" sz="1400" dirty="0" err="1">
                <a:solidFill>
                  <a:schemeClr val="bg1"/>
                </a:solidFill>
                <a:latin typeface="Times New Roman" panose="02020603050405020304" pitchFamily="18" charset="0"/>
                <a:cs typeface="Times New Roman" panose="02020603050405020304" pitchFamily="18" charset="0"/>
              </a:rPr>
              <a:t>Dergisi</a:t>
            </a:r>
            <a:r>
              <a:rPr lang="en-US" sz="1400" dirty="0">
                <a:solidFill>
                  <a:schemeClr val="bg1"/>
                </a:solidFill>
                <a:latin typeface="Times New Roman" panose="02020603050405020304" pitchFamily="18" charset="0"/>
                <a:cs typeface="Times New Roman" panose="02020603050405020304" pitchFamily="18" charset="0"/>
              </a:rPr>
              <a:t>, (12), pp.57-88.</a:t>
            </a:r>
          </a:p>
          <a:p>
            <a:r>
              <a:rPr lang="en-US" sz="1400" dirty="0" err="1">
                <a:solidFill>
                  <a:schemeClr val="bg1"/>
                </a:solidFill>
                <a:latin typeface="Times New Roman" panose="02020603050405020304" pitchFamily="18" charset="0"/>
                <a:cs typeface="Times New Roman" panose="02020603050405020304" pitchFamily="18" charset="0"/>
              </a:rPr>
              <a:t>Moise</a:t>
            </a:r>
            <a:r>
              <a:rPr lang="en-US" sz="1400" dirty="0">
                <a:solidFill>
                  <a:schemeClr val="bg1"/>
                </a:solidFill>
                <a:latin typeface="Times New Roman" panose="02020603050405020304" pitchFamily="18" charset="0"/>
                <a:cs typeface="Times New Roman" panose="02020603050405020304" pitchFamily="18" charset="0"/>
              </a:rPr>
              <a:t>, M.S., Gil-</a:t>
            </a:r>
            <a:r>
              <a:rPr lang="en-US" sz="1400" dirty="0" err="1">
                <a:solidFill>
                  <a:schemeClr val="bg1"/>
                </a:solidFill>
                <a:latin typeface="Times New Roman" panose="02020603050405020304" pitchFamily="18" charset="0"/>
                <a:cs typeface="Times New Roman" panose="02020603050405020304" pitchFamily="18" charset="0"/>
              </a:rPr>
              <a:t>Saura</a:t>
            </a:r>
            <a:r>
              <a:rPr lang="en-US" sz="1400" dirty="0">
                <a:solidFill>
                  <a:schemeClr val="bg1"/>
                </a:solidFill>
                <a:latin typeface="Times New Roman" panose="02020603050405020304" pitchFamily="18" charset="0"/>
                <a:cs typeface="Times New Roman" panose="02020603050405020304" pitchFamily="18" charset="0"/>
              </a:rPr>
              <a:t>, I. and Ruiz Molina, M.E., 2021. The importance of green practices for hotel guests: does gender matter?. Economic Research-</a:t>
            </a:r>
            <a:r>
              <a:rPr lang="en-US" sz="1400" dirty="0" err="1">
                <a:solidFill>
                  <a:schemeClr val="bg1"/>
                </a:solidFill>
                <a:latin typeface="Times New Roman" panose="02020603050405020304" pitchFamily="18" charset="0"/>
                <a:cs typeface="Times New Roman" panose="02020603050405020304" pitchFamily="18" charset="0"/>
              </a:rPr>
              <a:t>Ekonomska</a:t>
            </a:r>
            <a:r>
              <a:rPr lang="en-US" sz="1400" dirty="0">
                <a:solidFill>
                  <a:schemeClr val="bg1"/>
                </a:solidFill>
                <a:latin typeface="Times New Roman" panose="02020603050405020304" pitchFamily="18" charset="0"/>
                <a:cs typeface="Times New Roman" panose="02020603050405020304" pitchFamily="18" charset="0"/>
              </a:rPr>
              <a:t> </a:t>
            </a:r>
            <a:r>
              <a:rPr lang="en-US" sz="1400" dirty="0" err="1">
                <a:solidFill>
                  <a:schemeClr val="bg1"/>
                </a:solidFill>
                <a:latin typeface="Times New Roman" panose="02020603050405020304" pitchFamily="18" charset="0"/>
                <a:cs typeface="Times New Roman" panose="02020603050405020304" pitchFamily="18" charset="0"/>
              </a:rPr>
              <a:t>Istraživanja</a:t>
            </a:r>
            <a:r>
              <a:rPr lang="en-US" sz="1400" dirty="0">
                <a:solidFill>
                  <a:schemeClr val="bg1"/>
                </a:solidFill>
                <a:latin typeface="Times New Roman" panose="02020603050405020304" pitchFamily="18" charset="0"/>
                <a:cs typeface="Times New Roman" panose="02020603050405020304" pitchFamily="18" charset="0"/>
              </a:rPr>
              <a:t>, 34(1), pp.3508-3529.</a:t>
            </a:r>
          </a:p>
          <a:p>
            <a:r>
              <a:rPr lang="en-US" sz="1400" dirty="0" err="1">
                <a:solidFill>
                  <a:schemeClr val="bg1"/>
                </a:solidFill>
                <a:latin typeface="Times New Roman" panose="02020603050405020304" pitchFamily="18" charset="0"/>
                <a:cs typeface="Times New Roman" panose="02020603050405020304" pitchFamily="18" charset="0"/>
              </a:rPr>
              <a:t>Mohsin</a:t>
            </a:r>
            <a:r>
              <a:rPr lang="en-US" sz="1400" dirty="0">
                <a:solidFill>
                  <a:schemeClr val="bg1"/>
                </a:solidFill>
                <a:latin typeface="Times New Roman" panose="02020603050405020304" pitchFamily="18" charset="0"/>
                <a:cs typeface="Times New Roman" panose="02020603050405020304" pitchFamily="18" charset="0"/>
              </a:rPr>
              <a:t>, A., </a:t>
            </a:r>
            <a:r>
              <a:rPr lang="en-US" sz="1400" dirty="0" err="1">
                <a:solidFill>
                  <a:schemeClr val="bg1"/>
                </a:solidFill>
                <a:latin typeface="Times New Roman" panose="02020603050405020304" pitchFamily="18" charset="0"/>
                <a:cs typeface="Times New Roman" panose="02020603050405020304" pitchFamily="18" charset="0"/>
              </a:rPr>
              <a:t>Rodrigues</a:t>
            </a:r>
            <a:r>
              <a:rPr lang="en-US" sz="1400" dirty="0">
                <a:solidFill>
                  <a:schemeClr val="bg1"/>
                </a:solidFill>
                <a:latin typeface="Times New Roman" panose="02020603050405020304" pitchFamily="18" charset="0"/>
                <a:cs typeface="Times New Roman" panose="02020603050405020304" pitchFamily="18" charset="0"/>
              </a:rPr>
              <a:t>, H. and </a:t>
            </a:r>
            <a:r>
              <a:rPr lang="en-US" sz="1400" dirty="0" err="1">
                <a:solidFill>
                  <a:schemeClr val="bg1"/>
                </a:solidFill>
                <a:latin typeface="Times New Roman" panose="02020603050405020304" pitchFamily="18" charset="0"/>
                <a:cs typeface="Times New Roman" panose="02020603050405020304" pitchFamily="18" charset="0"/>
              </a:rPr>
              <a:t>Brochado</a:t>
            </a:r>
            <a:r>
              <a:rPr lang="en-US" sz="1400" dirty="0">
                <a:solidFill>
                  <a:schemeClr val="bg1"/>
                </a:solidFill>
                <a:latin typeface="Times New Roman" panose="02020603050405020304" pitchFamily="18" charset="0"/>
                <a:cs typeface="Times New Roman" panose="02020603050405020304" pitchFamily="18" charset="0"/>
              </a:rPr>
              <a:t>, A., 2019. Shine bright like a star: Hotel performance and guests’ expectations based on star ratings. International Journal of Hospitality Management, 83, pp.103-114.</a:t>
            </a:r>
          </a:p>
          <a:p>
            <a:r>
              <a:rPr lang="en-US" sz="1400" dirty="0" err="1">
                <a:solidFill>
                  <a:schemeClr val="bg1"/>
                </a:solidFill>
                <a:latin typeface="Times New Roman" panose="02020603050405020304" pitchFamily="18" charset="0"/>
                <a:cs typeface="Times New Roman" panose="02020603050405020304" pitchFamily="18" charset="0"/>
              </a:rPr>
              <a:t>Kopuz</a:t>
            </a:r>
            <a:r>
              <a:rPr lang="en-US" sz="1400" dirty="0">
                <a:solidFill>
                  <a:schemeClr val="bg1"/>
                </a:solidFill>
                <a:latin typeface="Times New Roman" panose="02020603050405020304" pitchFamily="18" charset="0"/>
                <a:cs typeface="Times New Roman" panose="02020603050405020304" pitchFamily="18" charset="0"/>
              </a:rPr>
              <a:t>, A.D. and Bal, A., 2023. The conservation of modern architectural heritage buildings in Turkey: </a:t>
            </a:r>
            <a:r>
              <a:rPr lang="en-US" sz="1400" dirty="0" err="1">
                <a:solidFill>
                  <a:schemeClr val="bg1"/>
                </a:solidFill>
                <a:latin typeface="Times New Roman" panose="02020603050405020304" pitchFamily="18" charset="0"/>
                <a:cs typeface="Times New Roman" panose="02020603050405020304" pitchFamily="18" charset="0"/>
              </a:rPr>
              <a:t>İstanbul</a:t>
            </a:r>
            <a:r>
              <a:rPr lang="en-US" sz="1400" dirty="0">
                <a:solidFill>
                  <a:schemeClr val="bg1"/>
                </a:solidFill>
                <a:latin typeface="Times New Roman" panose="02020603050405020304" pitchFamily="18" charset="0"/>
                <a:cs typeface="Times New Roman" panose="02020603050405020304" pitchFamily="18" charset="0"/>
              </a:rPr>
              <a:t> Hilton and </a:t>
            </a:r>
            <a:r>
              <a:rPr lang="en-US" sz="1400" dirty="0" err="1">
                <a:solidFill>
                  <a:schemeClr val="bg1"/>
                </a:solidFill>
                <a:latin typeface="Times New Roman" panose="02020603050405020304" pitchFamily="18" charset="0"/>
                <a:cs typeface="Times New Roman" panose="02020603050405020304" pitchFamily="18" charset="0"/>
              </a:rPr>
              <a:t>İstanbul</a:t>
            </a:r>
            <a:r>
              <a:rPr lang="en-US" sz="1400" dirty="0">
                <a:solidFill>
                  <a:schemeClr val="bg1"/>
                </a:solidFill>
                <a:latin typeface="Times New Roman" panose="02020603050405020304" pitchFamily="18" charset="0"/>
                <a:cs typeface="Times New Roman" panose="02020603050405020304" pitchFamily="18" charset="0"/>
              </a:rPr>
              <a:t> </a:t>
            </a:r>
            <a:r>
              <a:rPr lang="en-US" sz="1400" dirty="0" err="1">
                <a:solidFill>
                  <a:schemeClr val="bg1"/>
                </a:solidFill>
                <a:latin typeface="Times New Roman" panose="02020603050405020304" pitchFamily="18" charset="0"/>
                <a:cs typeface="Times New Roman" panose="02020603050405020304" pitchFamily="18" charset="0"/>
              </a:rPr>
              <a:t>Çınar</a:t>
            </a:r>
            <a:r>
              <a:rPr lang="en-US" sz="1400" dirty="0">
                <a:solidFill>
                  <a:schemeClr val="bg1"/>
                </a:solidFill>
                <a:latin typeface="Times New Roman" panose="02020603050405020304" pitchFamily="18" charset="0"/>
                <a:cs typeface="Times New Roman" panose="02020603050405020304" pitchFamily="18" charset="0"/>
              </a:rPr>
              <a:t> Hotel as a case study. </a:t>
            </a:r>
            <a:r>
              <a:rPr lang="en-US" sz="1400" dirty="0" err="1">
                <a:solidFill>
                  <a:schemeClr val="bg1"/>
                </a:solidFill>
                <a:latin typeface="Times New Roman" panose="02020603050405020304" pitchFamily="18" charset="0"/>
                <a:cs typeface="Times New Roman" panose="02020603050405020304" pitchFamily="18" charset="0"/>
              </a:rPr>
              <a:t>Ain</a:t>
            </a:r>
            <a:r>
              <a:rPr lang="en-US" sz="1400" dirty="0">
                <a:solidFill>
                  <a:schemeClr val="bg1"/>
                </a:solidFill>
                <a:latin typeface="Times New Roman" panose="02020603050405020304" pitchFamily="18" charset="0"/>
                <a:cs typeface="Times New Roman" panose="02020603050405020304" pitchFamily="18" charset="0"/>
              </a:rPr>
              <a:t> Shams Engineering Journal, 14(4), p.101918.</a:t>
            </a:r>
          </a:p>
          <a:p>
            <a:r>
              <a:rPr lang="en-US" sz="1400" dirty="0" err="1">
                <a:solidFill>
                  <a:schemeClr val="bg1"/>
                </a:solidFill>
                <a:latin typeface="Times New Roman" panose="02020603050405020304" pitchFamily="18" charset="0"/>
                <a:cs typeface="Times New Roman" panose="02020603050405020304" pitchFamily="18" charset="0"/>
              </a:rPr>
              <a:t>Mekhruza</a:t>
            </a:r>
            <a:r>
              <a:rPr lang="en-US" sz="1400" dirty="0">
                <a:solidFill>
                  <a:schemeClr val="bg1"/>
                </a:solidFill>
                <a:latin typeface="Times New Roman" panose="02020603050405020304" pitchFamily="18" charset="0"/>
                <a:cs typeface="Times New Roman" panose="02020603050405020304" pitchFamily="18" charset="0"/>
              </a:rPr>
              <a:t>, V., </a:t>
            </a:r>
            <a:r>
              <a:rPr lang="en-US" sz="1400" dirty="0" err="1">
                <a:solidFill>
                  <a:schemeClr val="bg1"/>
                </a:solidFill>
                <a:latin typeface="Times New Roman" panose="02020603050405020304" pitchFamily="18" charset="0"/>
                <a:cs typeface="Times New Roman" panose="02020603050405020304" pitchFamily="18" charset="0"/>
              </a:rPr>
              <a:t>Malokhat</a:t>
            </a:r>
            <a:r>
              <a:rPr lang="en-US" sz="1400" dirty="0">
                <a:solidFill>
                  <a:schemeClr val="bg1"/>
                </a:solidFill>
                <a:latin typeface="Times New Roman" panose="02020603050405020304" pitchFamily="18" charset="0"/>
                <a:cs typeface="Times New Roman" panose="02020603050405020304" pitchFamily="18" charset="0"/>
              </a:rPr>
              <a:t>, S., </a:t>
            </a:r>
            <a:r>
              <a:rPr lang="en-US" sz="1400" dirty="0" err="1">
                <a:solidFill>
                  <a:schemeClr val="bg1"/>
                </a:solidFill>
                <a:latin typeface="Times New Roman" panose="02020603050405020304" pitchFamily="18" charset="0"/>
                <a:cs typeface="Times New Roman" panose="02020603050405020304" pitchFamily="18" charset="0"/>
              </a:rPr>
              <a:t>Rustam</a:t>
            </a:r>
            <a:r>
              <a:rPr lang="en-US" sz="1400" dirty="0">
                <a:solidFill>
                  <a:schemeClr val="bg1"/>
                </a:solidFill>
                <a:latin typeface="Times New Roman" panose="02020603050405020304" pitchFamily="18" charset="0"/>
                <a:cs typeface="Times New Roman" panose="02020603050405020304" pitchFamily="18" charset="0"/>
              </a:rPr>
              <a:t>, T. and </a:t>
            </a:r>
            <a:r>
              <a:rPr lang="en-US" sz="1400" dirty="0" err="1">
                <a:solidFill>
                  <a:schemeClr val="bg1"/>
                </a:solidFill>
                <a:latin typeface="Times New Roman" panose="02020603050405020304" pitchFamily="18" charset="0"/>
                <a:cs typeface="Times New Roman" panose="02020603050405020304" pitchFamily="18" charset="0"/>
              </a:rPr>
              <a:t>Bakhora</a:t>
            </a:r>
            <a:r>
              <a:rPr lang="en-US" sz="1400" dirty="0">
                <a:solidFill>
                  <a:schemeClr val="bg1"/>
                </a:solidFill>
                <a:latin typeface="Times New Roman" panose="02020603050405020304" pitchFamily="18" charset="0"/>
                <a:cs typeface="Times New Roman" panose="02020603050405020304" pitchFamily="18" charset="0"/>
              </a:rPr>
              <a:t>, R., 2022. PERFORMANCE OF HILTON: HOW HILTON TACKLES THE EPIDEMIC COVID-19 DISEASE. </a:t>
            </a:r>
            <a:r>
              <a:rPr lang="en-US" sz="1400" dirty="0" err="1">
                <a:solidFill>
                  <a:schemeClr val="bg1"/>
                </a:solidFill>
                <a:latin typeface="Times New Roman" panose="02020603050405020304" pitchFamily="18" charset="0"/>
                <a:cs typeface="Times New Roman" panose="02020603050405020304" pitchFamily="18" charset="0"/>
              </a:rPr>
              <a:t>Thematics</a:t>
            </a:r>
            <a:r>
              <a:rPr lang="en-US" sz="1400" dirty="0">
                <a:solidFill>
                  <a:schemeClr val="bg1"/>
                </a:solidFill>
                <a:latin typeface="Times New Roman" panose="02020603050405020304" pitchFamily="18" charset="0"/>
                <a:cs typeface="Times New Roman" panose="02020603050405020304" pitchFamily="18" charset="0"/>
              </a:rPr>
              <a:t> Journal of Business Management, 5(2).</a:t>
            </a:r>
          </a:p>
          <a:p>
            <a:r>
              <a:rPr lang="en-US" sz="1400" dirty="0">
                <a:solidFill>
                  <a:schemeClr val="bg1"/>
                </a:solidFill>
                <a:latin typeface="Times New Roman" panose="02020603050405020304" pitchFamily="18" charset="0"/>
                <a:cs typeface="Times New Roman" panose="02020603050405020304" pitchFamily="18" charset="0"/>
              </a:rPr>
              <a:t>Rutherford, D.G., 2021. Hotel management and operations.</a:t>
            </a:r>
          </a:p>
          <a:p>
            <a:r>
              <a:rPr lang="en-US" sz="1400" dirty="0" err="1">
                <a:solidFill>
                  <a:schemeClr val="bg1"/>
                </a:solidFill>
                <a:latin typeface="Times New Roman" panose="02020603050405020304" pitchFamily="18" charset="0"/>
                <a:cs typeface="Times New Roman" panose="02020603050405020304" pitchFamily="18" charset="0"/>
              </a:rPr>
              <a:t>Preziosi</a:t>
            </a:r>
            <a:r>
              <a:rPr lang="en-US" sz="1400" dirty="0">
                <a:solidFill>
                  <a:schemeClr val="bg1"/>
                </a:solidFill>
                <a:latin typeface="Times New Roman" panose="02020603050405020304" pitchFamily="18" charset="0"/>
                <a:cs typeface="Times New Roman" panose="02020603050405020304" pitchFamily="18" charset="0"/>
              </a:rPr>
              <a:t>, M., </a:t>
            </a:r>
            <a:r>
              <a:rPr lang="en-US" sz="1400" dirty="0" err="1">
                <a:solidFill>
                  <a:schemeClr val="bg1"/>
                </a:solidFill>
                <a:latin typeface="Times New Roman" panose="02020603050405020304" pitchFamily="18" charset="0"/>
                <a:cs typeface="Times New Roman" panose="02020603050405020304" pitchFamily="18" charset="0"/>
              </a:rPr>
              <a:t>Acampora</a:t>
            </a:r>
            <a:r>
              <a:rPr lang="en-US" sz="1400" dirty="0">
                <a:solidFill>
                  <a:schemeClr val="bg1"/>
                </a:solidFill>
                <a:latin typeface="Times New Roman" panose="02020603050405020304" pitchFamily="18" charset="0"/>
                <a:cs typeface="Times New Roman" panose="02020603050405020304" pitchFamily="18" charset="0"/>
              </a:rPr>
              <a:t>, A., </a:t>
            </a:r>
            <a:r>
              <a:rPr lang="en-US" sz="1400" dirty="0" err="1">
                <a:solidFill>
                  <a:schemeClr val="bg1"/>
                </a:solidFill>
                <a:latin typeface="Times New Roman" panose="02020603050405020304" pitchFamily="18" charset="0"/>
                <a:cs typeface="Times New Roman" panose="02020603050405020304" pitchFamily="18" charset="0"/>
              </a:rPr>
              <a:t>Lucchetti</a:t>
            </a:r>
            <a:r>
              <a:rPr lang="en-US" sz="1400" dirty="0">
                <a:solidFill>
                  <a:schemeClr val="bg1"/>
                </a:solidFill>
                <a:latin typeface="Times New Roman" panose="02020603050405020304" pitchFamily="18" charset="0"/>
                <a:cs typeface="Times New Roman" panose="02020603050405020304" pitchFamily="18" charset="0"/>
              </a:rPr>
              <a:t>, M.C. and </a:t>
            </a:r>
            <a:r>
              <a:rPr lang="en-US" sz="1400" dirty="0" err="1">
                <a:solidFill>
                  <a:schemeClr val="bg1"/>
                </a:solidFill>
                <a:latin typeface="Times New Roman" panose="02020603050405020304" pitchFamily="18" charset="0"/>
                <a:cs typeface="Times New Roman" panose="02020603050405020304" pitchFamily="18" charset="0"/>
              </a:rPr>
              <a:t>Merli</a:t>
            </a:r>
            <a:r>
              <a:rPr lang="en-US" sz="1400" dirty="0">
                <a:solidFill>
                  <a:schemeClr val="bg1"/>
                </a:solidFill>
                <a:latin typeface="Times New Roman" panose="02020603050405020304" pitchFamily="18" charset="0"/>
                <a:cs typeface="Times New Roman" panose="02020603050405020304" pitchFamily="18" charset="0"/>
              </a:rPr>
              <a:t>, R., 2022. Delighting hotel guests with sustainability: Revamping importance-performance analysis in the light of the three-factor theory of customer satisfaction. Sustainability, 14(6), p.3575.</a:t>
            </a:r>
          </a:p>
          <a:p>
            <a:r>
              <a:rPr lang="en-US" sz="1400" dirty="0" err="1">
                <a:solidFill>
                  <a:schemeClr val="bg1"/>
                </a:solidFill>
                <a:latin typeface="Times New Roman" panose="02020603050405020304" pitchFamily="18" charset="0"/>
                <a:cs typeface="Times New Roman" panose="02020603050405020304" pitchFamily="18" charset="0"/>
              </a:rPr>
              <a:t>Worsfold</a:t>
            </a:r>
            <a:r>
              <a:rPr lang="en-US" sz="1400" dirty="0">
                <a:solidFill>
                  <a:schemeClr val="bg1"/>
                </a:solidFill>
                <a:latin typeface="Times New Roman" panose="02020603050405020304" pitchFamily="18" charset="0"/>
                <a:cs typeface="Times New Roman" panose="02020603050405020304" pitchFamily="18" charset="0"/>
              </a:rPr>
              <a:t>, K., Fisher, R., </a:t>
            </a:r>
            <a:r>
              <a:rPr lang="en-US" sz="1400" dirty="0" err="1">
                <a:solidFill>
                  <a:schemeClr val="bg1"/>
                </a:solidFill>
                <a:latin typeface="Times New Roman" panose="02020603050405020304" pitchFamily="18" charset="0"/>
                <a:cs typeface="Times New Roman" panose="02020603050405020304" pitchFamily="18" charset="0"/>
              </a:rPr>
              <a:t>McPhail</a:t>
            </a:r>
            <a:r>
              <a:rPr lang="en-US" sz="1400" dirty="0">
                <a:solidFill>
                  <a:schemeClr val="bg1"/>
                </a:solidFill>
                <a:latin typeface="Times New Roman" panose="02020603050405020304" pitchFamily="18" charset="0"/>
                <a:cs typeface="Times New Roman" panose="02020603050405020304" pitchFamily="18" charset="0"/>
              </a:rPr>
              <a:t>, R., Francis, M. and Thomas, A., 2016. Satisfaction, value and intention to return in hotels. International Journal of Contemporary Hospitality Management.</a:t>
            </a:r>
          </a:p>
        </p:txBody>
      </p:sp>
    </p:spTree>
    <p:extLst>
      <p:ext uri="{BB962C8B-B14F-4D97-AF65-F5344CB8AC3E}">
        <p14:creationId xmlns:p14="http://schemas.microsoft.com/office/powerpoint/2010/main" val="2413981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A472A8-EC30-4047-A06F-15F8A02441F2}"/>
              </a:ext>
            </a:extLst>
          </p:cNvPr>
          <p:cNvSpPr txBox="1"/>
          <p:nvPr/>
        </p:nvSpPr>
        <p:spPr>
          <a:xfrm>
            <a:off x="185744" y="2633453"/>
            <a:ext cx="7290222" cy="1569660"/>
          </a:xfrm>
          <a:prstGeom prst="rect">
            <a:avLst/>
          </a:prstGeom>
          <a:noFill/>
        </p:spPr>
        <p:txBody>
          <a:bodyPr wrap="square" rtlCol="0">
            <a:spAutoFit/>
          </a:bodyPr>
          <a:lstStyle/>
          <a:p>
            <a:pPr algn="ctr"/>
            <a:r>
              <a:rPr lang="en-US" sz="9600" b="1" dirty="0">
                <a:solidFill>
                  <a:schemeClr val="bg1"/>
                </a:solidFill>
                <a:latin typeface="Times New Roman" pitchFamily="18" charset="0"/>
                <a:cs typeface="Times New Roman" pitchFamily="18" charset="0"/>
              </a:rPr>
              <a:t>Thank You</a:t>
            </a:r>
          </a:p>
        </p:txBody>
      </p:sp>
    </p:spTree>
    <p:extLst>
      <p:ext uri="{BB962C8B-B14F-4D97-AF65-F5344CB8AC3E}">
        <p14:creationId xmlns:p14="http://schemas.microsoft.com/office/powerpoint/2010/main" val="2413981231"/>
      </p:ext>
    </p:extLst>
  </p:cSld>
  <p:clrMapOvr>
    <a:masterClrMapping/>
  </p:clrMapOvr>
</p:sld>
</file>

<file path=ppt/theme/theme1.xml><?xml version="1.0" encoding="utf-8"?>
<a:theme xmlns:a="http://schemas.openxmlformats.org/drawingml/2006/main" name="Office Them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697</TotalTime>
  <Words>1847</Words>
  <Application>Microsoft Office PowerPoint</Application>
  <PresentationFormat>Widescreen</PresentationFormat>
  <Paragraphs>159</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Geni Bode</dc:creator>
  <cp:lastModifiedBy>khan khan</cp:lastModifiedBy>
  <cp:revision>46</cp:revision>
  <dcterms:created xsi:type="dcterms:W3CDTF">2022-02-09T09:36:30Z</dcterms:created>
  <dcterms:modified xsi:type="dcterms:W3CDTF">2023-11-20T01:22:08Z</dcterms:modified>
</cp:coreProperties>
</file>