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notesMasterIdLst>
    <p:notesMasterId r:id="rId28"/>
  </p:notesMasterIdLst>
  <p:sldIdLst>
    <p:sldId id="256" r:id="rId2"/>
    <p:sldId id="445" r:id="rId3"/>
    <p:sldId id="446" r:id="rId4"/>
    <p:sldId id="346" r:id="rId5"/>
    <p:sldId id="444" r:id="rId6"/>
    <p:sldId id="448" r:id="rId7"/>
    <p:sldId id="447" r:id="rId8"/>
    <p:sldId id="347" r:id="rId9"/>
    <p:sldId id="450" r:id="rId10"/>
    <p:sldId id="449" r:id="rId11"/>
    <p:sldId id="451" r:id="rId12"/>
    <p:sldId id="452" r:id="rId13"/>
    <p:sldId id="455" r:id="rId14"/>
    <p:sldId id="453" r:id="rId15"/>
    <p:sldId id="454" r:id="rId16"/>
    <p:sldId id="456" r:id="rId17"/>
    <p:sldId id="457" r:id="rId18"/>
    <p:sldId id="458" r:id="rId19"/>
    <p:sldId id="459" r:id="rId20"/>
    <p:sldId id="460" r:id="rId21"/>
    <p:sldId id="466" r:id="rId22"/>
    <p:sldId id="461" r:id="rId23"/>
    <p:sldId id="462" r:id="rId24"/>
    <p:sldId id="463" r:id="rId25"/>
    <p:sldId id="464" r:id="rId26"/>
    <p:sldId id="465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100" d="100"/>
          <a:sy n="100" d="100"/>
        </p:scale>
        <p:origin x="-702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D457ED-54EB-485B-ABF0-CBB2393F411D}" type="datetimeFigureOut">
              <a:rPr lang="en-GB" smtClean="0"/>
              <a:t>20/10/2014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A8277-33E5-4F12-B4CC-1DCE7BC60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87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4EECEDF-DC22-450B-8ECB-6D86871CE590}" type="slidenum">
              <a:rPr lang="en-GB" smtClean="0"/>
              <a:pPr eaLnBrk="1" hangingPunct="1"/>
              <a:t>9</a:t>
            </a:fld>
            <a:endParaRPr lang="en-GB" smtClean="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8953FCE-137B-4AAD-B653-7FD3BD11D26B}" type="slidenum">
              <a:rPr lang="en-GB" smtClean="0"/>
              <a:pPr eaLnBrk="1" hangingPunct="1"/>
              <a:t>18</a:t>
            </a:fld>
            <a:endParaRPr lang="en-GB" smtClean="0"/>
          </a:p>
        </p:txBody>
      </p:sp>
      <p:sp>
        <p:nvSpPr>
          <p:cNvPr id="5939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100388" y="338138"/>
            <a:ext cx="3279775" cy="410686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smtClean="0"/>
          </a:p>
        </p:txBody>
      </p:sp>
      <p:sp>
        <p:nvSpPr>
          <p:cNvPr id="5939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633413" y="463550"/>
            <a:ext cx="4567238" cy="34242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58ABFCF-105B-443D-98AA-16A69564F599}" type="slidenum">
              <a:rPr lang="en-GB" smtClean="0"/>
              <a:pPr eaLnBrk="1" hangingPunct="1"/>
              <a:t>19</a:t>
            </a:fld>
            <a:endParaRPr lang="en-GB" smtClean="0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65AFCB32-F038-7B46-9AC5-D793246687D3}" type="datetimeFigureOut">
              <a:rPr lang="en-US" smtClean="0"/>
              <a:t>10/20/2014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10/20/2014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10/20/2014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10/20/2014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10/20/2014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2 - </a:t>
            </a:r>
            <a:fld id="{5D515852-134E-43C6-A0DE-6A3F8BEC50F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Ch. 2: Inside the Entrepreneurial Mind</a:t>
            </a:r>
          </a:p>
        </p:txBody>
      </p:sp>
    </p:spTree>
    <p:extLst>
      <p:ext uri="{BB962C8B-B14F-4D97-AF65-F5344CB8AC3E}">
        <p14:creationId xmlns:p14="http://schemas.microsoft.com/office/powerpoint/2010/main" val="4195511075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4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65AFCB32-F038-7B46-9AC5-D793246687D3}" type="datetimeFigureOut">
              <a:rPr lang="en-US" smtClean="0"/>
              <a:t>10/20/2014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6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mYF2_FBCvXw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13.jpeg"/><Relationship Id="rId4" Type="http://schemas.openxmlformats.org/officeDocument/2006/relationships/hyperlink" Target="http://www.deadstocked.com/airmax.htm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b="1" dirty="0" smtClean="0"/>
              <a:t>Evaluating the Business Idea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Chris Thomas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776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we translate </a:t>
            </a:r>
            <a:r>
              <a:rPr lang="en-GB" dirty="0" smtClean="0"/>
              <a:t>our ideas  </a:t>
            </a:r>
            <a:r>
              <a:rPr lang="en-GB" dirty="0"/>
              <a:t>into reality?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824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8000" dirty="0" smtClean="0"/>
              <a:t>RESEARCH!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413931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Need to Evaluate the Business Idea</a:t>
            </a:r>
            <a:endParaRPr lang="en-US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60000"/>
              </a:spcBef>
              <a:defRPr/>
            </a:pPr>
            <a:r>
              <a:rPr lang="en-US" dirty="0" smtClean="0"/>
              <a:t>  How?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Ch. 2: Inside the Entrepreneurial Mind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2 - </a:t>
            </a:r>
            <a:fld id="{5BEB972D-98B3-4101-A0B9-82A8FA2E03E5}" type="slidenum">
              <a:rPr lang="en-US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106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Evaluating the Business Idea</a:t>
            </a:r>
            <a:endParaRPr lang="en-US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spcBef>
                <a:spcPct val="60000"/>
              </a:spcBef>
              <a:defRPr/>
            </a:pPr>
            <a:r>
              <a:rPr lang="en-US" dirty="0" smtClean="0"/>
              <a:t> You need to find customers?</a:t>
            </a:r>
          </a:p>
          <a:p>
            <a:pPr eaLnBrk="1" hangingPunct="1">
              <a:spcBef>
                <a:spcPct val="60000"/>
              </a:spcBef>
              <a:defRPr/>
            </a:pPr>
            <a:r>
              <a:rPr lang="en-US" dirty="0" smtClean="0"/>
              <a:t>You need to understand your competitors</a:t>
            </a:r>
          </a:p>
          <a:p>
            <a:pPr eaLnBrk="1" hangingPunct="1">
              <a:spcBef>
                <a:spcPct val="60000"/>
              </a:spcBef>
              <a:defRPr/>
            </a:pPr>
            <a:r>
              <a:rPr lang="en-US" dirty="0" smtClean="0"/>
              <a:t>You need to understand the market place you are about to compete in.</a:t>
            </a:r>
          </a:p>
          <a:p>
            <a:pPr eaLnBrk="1" hangingPunct="1">
              <a:spcBef>
                <a:spcPct val="60000"/>
              </a:spcBef>
              <a:defRPr/>
            </a:pPr>
            <a:r>
              <a:rPr lang="en-US" dirty="0" smtClean="0"/>
              <a:t>How are you going to attract customers?</a:t>
            </a:r>
          </a:p>
          <a:p>
            <a:pPr lvl="1">
              <a:spcBef>
                <a:spcPct val="60000"/>
              </a:spcBef>
              <a:defRPr/>
            </a:pPr>
            <a:r>
              <a:rPr lang="en-US" dirty="0" smtClean="0"/>
              <a:t>Marketing strategies</a:t>
            </a:r>
          </a:p>
          <a:p>
            <a:pPr>
              <a:spcBef>
                <a:spcPct val="60000"/>
              </a:spcBef>
              <a:defRPr/>
            </a:pPr>
            <a:r>
              <a:rPr lang="en-US" dirty="0" smtClean="0"/>
              <a:t>Ensure you have sufficient resources – MONEY!  </a:t>
            </a:r>
          </a:p>
          <a:p>
            <a:pPr eaLnBrk="1" hangingPunct="1">
              <a:spcBef>
                <a:spcPct val="60000"/>
              </a:spcBef>
              <a:defRPr/>
            </a:pPr>
            <a:endParaRPr lang="en-US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Ch. 2: Inside the Entrepreneurial Mind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2 - </a:t>
            </a:r>
            <a:fld id="{5BEB972D-98B3-4101-A0B9-82A8FA2E03E5}" type="slidenum">
              <a:rPr lang="en-US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155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8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Knowing your customers</a:t>
            </a:r>
            <a:endParaRPr lang="en-GB" dirty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eaLnBrk="1" hangingPunct="1">
              <a:spcBef>
                <a:spcPts val="1000"/>
              </a:spcBef>
              <a:defRPr/>
            </a:pPr>
            <a:r>
              <a:rPr lang="en-US" sz="2800" dirty="0" smtClean="0"/>
              <a:t>Too much focus on the product itself  and not of  the market for the product can lead to failure.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Who is going to buy?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Why?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What needs do they want the product to meet?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Is the customer reachable?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Distribution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Market new/mature? 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Growing /declining market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How big is the market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Is the product unique?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Is the market highly concentrated or fragmented   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Ch. 2: Inside the Entrepreneurial Mind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2 - </a:t>
            </a:r>
            <a:fld id="{36AE432A-EE77-4EA5-B65C-80E6738E1465}" type="slidenum">
              <a:rPr lang="en-US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166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0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80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80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808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808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 build="p" bldLvl="5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doing this you will be able to estimate the sales potential of your market.</a:t>
            </a:r>
          </a:p>
          <a:p>
            <a:r>
              <a:rPr lang="en-GB" dirty="0" smtClean="0"/>
              <a:t>Then you can determine the scale and nature of resources you need.</a:t>
            </a:r>
          </a:p>
          <a:p>
            <a:r>
              <a:rPr lang="en-GB" dirty="0" smtClean="0"/>
              <a:t>…not always easy if it is a totally new product i.e. </a:t>
            </a:r>
            <a:r>
              <a:rPr lang="en-GB" dirty="0" err="1" smtClean="0"/>
              <a:t>iPad</a:t>
            </a:r>
            <a:r>
              <a:rPr lang="en-GB" dirty="0" smtClean="0"/>
              <a:t> where customers could not initially </a:t>
            </a:r>
            <a:r>
              <a:rPr lang="en-GB" dirty="0" err="1" smtClean="0"/>
              <a:t>forsee</a:t>
            </a:r>
            <a:r>
              <a:rPr lang="en-GB" dirty="0" smtClean="0"/>
              <a:t> how it would be used.</a:t>
            </a:r>
          </a:p>
          <a:p>
            <a:r>
              <a:rPr lang="en-GB" dirty="0" smtClean="0"/>
              <a:t>Or start the business small scale  and carefully monitor outcomes.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7843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Knowing your competitors</a:t>
            </a:r>
            <a:endParaRPr lang="en-GB" dirty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eaLnBrk="1" hangingPunct="1">
              <a:spcBef>
                <a:spcPts val="1000"/>
              </a:spcBef>
              <a:defRPr/>
            </a:pPr>
            <a:r>
              <a:rPr lang="en-US" sz="2800" dirty="0" smtClean="0"/>
              <a:t>Too much focus on the product itself  and not of  the market for the product can lead to failure.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Who is going to buy?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Why?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What needs do they want the product to meet?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Is the customer reachable?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Distribution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Market new/mature? 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Growing /declining market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How big is the market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Is the product unique?</a:t>
            </a:r>
          </a:p>
          <a:p>
            <a:pPr lvl="1">
              <a:spcBef>
                <a:spcPts val="1000"/>
              </a:spcBef>
              <a:defRPr/>
            </a:pPr>
            <a:r>
              <a:rPr lang="en-US" sz="2600" dirty="0" smtClean="0"/>
              <a:t>Is the market highly concentrated or fragmented   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Ch. 2: Inside the Entrepreneurial Mind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2 - </a:t>
            </a:r>
            <a:fld id="{36AE432A-EE77-4EA5-B65C-80E6738E1465}" type="slidenum">
              <a:rPr lang="en-US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313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0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80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80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808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808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 build="p" bldLvl="5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357188" y="6286500"/>
            <a:ext cx="3143250" cy="381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/>
            <a:r>
              <a:rPr lang="en-US" smtClean="0"/>
              <a:t>(Hartley and Palmer (2009))</a:t>
            </a: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63" y="142875"/>
            <a:ext cx="7772400" cy="1143000"/>
          </a:xfrm>
        </p:spPr>
        <p:txBody>
          <a:bodyPr/>
          <a:lstStyle/>
          <a:p>
            <a:r>
              <a:rPr lang="en-GB" sz="2800" smtClean="0"/>
              <a:t>A Model for Structural Analysis: </a:t>
            </a:r>
            <a:br>
              <a:rPr lang="en-GB" sz="2800" smtClean="0"/>
            </a:br>
            <a:r>
              <a:rPr lang="en-GB" sz="2800" smtClean="0"/>
              <a:t>PORTER’S “FIVE FORCES” MODEL OF COMPETITION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2875" y="1500188"/>
            <a:ext cx="3810000" cy="4114800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sz="2800" smtClean="0">
                <a:latin typeface="Bimini" pitchFamily="34" charset="0"/>
              </a:rPr>
              <a:t>Competition is the result of:</a:t>
            </a:r>
            <a:endParaRPr lang="en-GB" sz="2400" smtClean="0">
              <a:latin typeface="Bimini" pitchFamily="34" charset="0"/>
            </a:endParaRPr>
          </a:p>
          <a:p>
            <a:r>
              <a:rPr lang="en-GB" sz="2400" smtClean="0">
                <a:latin typeface="Bimini" pitchFamily="34" charset="0"/>
              </a:rPr>
              <a:t>the threat of new entrants</a:t>
            </a:r>
          </a:p>
          <a:p>
            <a:r>
              <a:rPr lang="en-GB" sz="2400" smtClean="0">
                <a:latin typeface="Bimini" pitchFamily="34" charset="0"/>
              </a:rPr>
              <a:t>the threat of substitute products </a:t>
            </a:r>
          </a:p>
          <a:p>
            <a:r>
              <a:rPr lang="en-GB" sz="2400" smtClean="0">
                <a:latin typeface="Bimini" pitchFamily="34" charset="0"/>
              </a:rPr>
              <a:t>the intensity of rivalry between competing firms </a:t>
            </a:r>
          </a:p>
          <a:p>
            <a:r>
              <a:rPr lang="en-GB" sz="2400" smtClean="0">
                <a:latin typeface="Bimini" pitchFamily="34" charset="0"/>
              </a:rPr>
              <a:t>the power of suppliers</a:t>
            </a:r>
          </a:p>
          <a:p>
            <a:r>
              <a:rPr lang="en-GB" sz="2400" smtClean="0">
                <a:latin typeface="Bimini" pitchFamily="34" charset="0"/>
              </a:rPr>
              <a:t>the power of buyers</a:t>
            </a:r>
          </a:p>
        </p:txBody>
      </p:sp>
      <p:pic>
        <p:nvPicPr>
          <p:cNvPr id="16389" name="Picture 4" descr="1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071938" y="1785938"/>
            <a:ext cx="4875212" cy="4349750"/>
          </a:xfrm>
          <a:noFill/>
        </p:spPr>
      </p:pic>
      <p:pic>
        <p:nvPicPr>
          <p:cNvPr id="16390" name="Picture 7" descr="Swansea Metropolitan University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813" y="6284913"/>
            <a:ext cx="2643187" cy="57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1864246"/>
      </p:ext>
    </p:extLst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7" descr="Swansea Metropolitan University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750" y="6286500"/>
            <a:ext cx="263525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57188" y="785813"/>
            <a:ext cx="8072437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en-GB" sz="2400" i="1"/>
          </a:p>
          <a:p>
            <a:r>
              <a:rPr lang="en-GB" sz="2400" i="1"/>
              <a:t>The five "competitive forces" that shape strategy are:</a:t>
            </a:r>
          </a:p>
          <a:p>
            <a:endParaRPr lang="en-GB"/>
          </a:p>
        </p:txBody>
      </p:sp>
      <p:pic>
        <p:nvPicPr>
          <p:cNvPr id="17412" name="Picture 4" descr="http://upload.wikimedia.org/wikipedia/commons/6/66/Porters_five_force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500313"/>
            <a:ext cx="5643562" cy="423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TextBox 7"/>
          <p:cNvSpPr txBox="1">
            <a:spLocks noChangeArrowheads="1"/>
          </p:cNvSpPr>
          <p:nvPr/>
        </p:nvSpPr>
        <p:spPr bwMode="auto">
          <a:xfrm>
            <a:off x="500063" y="6357938"/>
            <a:ext cx="53213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>
                <a:hlinkClick r:id="rId4"/>
              </a:rPr>
              <a:t>http://www.youtube.com/watch?v=mYF2_FBCvXw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416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Threat of new entrants/ Barriers to Entry</a:t>
            </a:r>
          </a:p>
        </p:txBody>
      </p:sp>
      <p:sp>
        <p:nvSpPr>
          <p:cNvPr id="19459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smtClean="0"/>
              <a:t>Economies of Scale: high fixed costs: high volumes of sales needed</a:t>
            </a:r>
          </a:p>
          <a:p>
            <a:r>
              <a:rPr lang="en-GB" sz="2400" smtClean="0"/>
              <a:t>Product differentiation/brand loyalty</a:t>
            </a:r>
          </a:p>
          <a:p>
            <a:r>
              <a:rPr lang="en-GB" sz="2400" smtClean="0"/>
              <a:t>Capital requirements</a:t>
            </a:r>
          </a:p>
          <a:p>
            <a:r>
              <a:rPr lang="en-GB" sz="2400" smtClean="0"/>
              <a:t>Switching costs: financial, time and inconvenience.</a:t>
            </a:r>
          </a:p>
          <a:p>
            <a:r>
              <a:rPr lang="en-GB" sz="2400" smtClean="0"/>
              <a:t>Access to distribution channels</a:t>
            </a:r>
          </a:p>
          <a:p>
            <a:r>
              <a:rPr lang="en-GB" sz="2400" smtClean="0"/>
              <a:t>Cost advantages: patent rights, know-how, govt subsidies</a:t>
            </a:r>
          </a:p>
          <a:p>
            <a:r>
              <a:rPr lang="en-GB" sz="2400" smtClean="0"/>
              <a:t>Access to resources of raw materials on favourable terms</a:t>
            </a:r>
          </a:p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154929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Threat from substitute products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Substitutes offer differing ways of  meeting the same customer need. e.g. flying to France is a substitute for catching the Ferry.</a:t>
            </a:r>
          </a:p>
          <a:p>
            <a:r>
              <a:rPr lang="en-GB" smtClean="0"/>
              <a:t>When firms are faced with threats from substitute products demand for their products is relatively sensitive to price.</a:t>
            </a:r>
          </a:p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6832464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Bargaining power of suppliers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One or two dominant suppliers</a:t>
            </a:r>
          </a:p>
          <a:p>
            <a:r>
              <a:rPr lang="en-GB" smtClean="0"/>
              <a:t>Other customers in different industries</a:t>
            </a:r>
          </a:p>
          <a:p>
            <a:r>
              <a:rPr lang="en-GB" smtClean="0"/>
              <a:t>Supplier’s products vital to the customers business</a:t>
            </a:r>
          </a:p>
          <a:p>
            <a:r>
              <a:rPr lang="en-GB" smtClean="0"/>
              <a:t>Suppliers may produce a differentiated product which buyers need to obtain</a:t>
            </a:r>
          </a:p>
          <a:p>
            <a:r>
              <a:rPr lang="en-GB" smtClean="0"/>
              <a:t>Switching costs for buyers may be high</a:t>
            </a:r>
          </a:p>
        </p:txBody>
      </p:sp>
    </p:spTree>
    <p:extLst>
      <p:ext uri="{BB962C8B-B14F-4D97-AF65-F5344CB8AC3E}">
        <p14:creationId xmlns:p14="http://schemas.microsoft.com/office/powerpoint/2010/main" val="18018721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Bargaining power of Customers/buyers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smtClean="0"/>
              <a:t>Purchases are substantial % of sales: customers in a strong position</a:t>
            </a:r>
          </a:p>
          <a:p>
            <a:r>
              <a:rPr lang="en-GB" sz="2800" smtClean="0"/>
              <a:t>Customer will be in a weaker position if most purchases come from one supplier</a:t>
            </a:r>
          </a:p>
          <a:p>
            <a:r>
              <a:rPr lang="en-GB" sz="2800" smtClean="0"/>
              <a:t>Level of switching costs</a:t>
            </a:r>
          </a:p>
          <a:p>
            <a:r>
              <a:rPr lang="en-GB" sz="2800" smtClean="0"/>
              <a:t>Strong brand which customers feel they must have.</a:t>
            </a:r>
          </a:p>
          <a:p>
            <a:r>
              <a:rPr lang="en-GB" sz="2800" smtClean="0"/>
              <a:t>Customer knowledge</a:t>
            </a:r>
          </a:p>
          <a:p>
            <a:r>
              <a:rPr lang="en-GB" sz="2800" smtClean="0"/>
              <a:t>Higher product quality, less price-sensitivity</a:t>
            </a:r>
          </a:p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7254209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Rivalry</a:t>
            </a:r>
          </a:p>
        </p:txBody>
      </p:sp>
      <p:sp>
        <p:nvSpPr>
          <p:cNvPr id="27651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More intense the rivalry within an industry the more profitability is affected.</a:t>
            </a:r>
          </a:p>
          <a:p>
            <a:r>
              <a:rPr lang="en-GB" smtClean="0"/>
              <a:t>Competitive action may take the form of price competition, advertising battles, sales promotion campaigns, new products, improving after sales service etc. </a:t>
            </a:r>
          </a:p>
        </p:txBody>
      </p:sp>
    </p:spTree>
    <p:extLst>
      <p:ext uri="{BB962C8B-B14F-4D97-AF65-F5344CB8AC3E}">
        <p14:creationId xmlns:p14="http://schemas.microsoft.com/office/powerpoint/2010/main" val="26609544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Marketing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 fundamental strategies to achieve sustainable competitive advantage……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5631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mtClean="0"/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Cost Leadership Strategy</a:t>
            </a:r>
          </a:p>
          <a:p>
            <a:pPr lvl="1"/>
            <a:r>
              <a:rPr lang="en-GB" smtClean="0"/>
              <a:t>Lowest cost</a:t>
            </a:r>
          </a:p>
          <a:p>
            <a:r>
              <a:rPr lang="en-GB" smtClean="0"/>
              <a:t>Differentiation strategy</a:t>
            </a:r>
          </a:p>
          <a:p>
            <a:pPr lvl="1"/>
            <a:r>
              <a:rPr lang="en-GB" smtClean="0"/>
              <a:t>The customer may pay more for a particular characteristic of the product or service</a:t>
            </a:r>
          </a:p>
          <a:p>
            <a:r>
              <a:rPr lang="en-GB" smtClean="0"/>
              <a:t>Focus strategy</a:t>
            </a:r>
          </a:p>
          <a:p>
            <a:pPr lvl="1"/>
            <a:r>
              <a:rPr lang="en-GB" smtClean="0"/>
              <a:t>Focus of particular segments or niches e.g. car insurance for women</a:t>
            </a:r>
          </a:p>
        </p:txBody>
      </p:sp>
    </p:spTree>
    <p:extLst>
      <p:ext uri="{BB962C8B-B14F-4D97-AF65-F5344CB8AC3E}">
        <p14:creationId xmlns:p14="http://schemas.microsoft.com/office/powerpoint/2010/main" val="31744050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63" y="0"/>
            <a:ext cx="8501062" cy="1527175"/>
          </a:xfrm>
          <a:noFill/>
        </p:spPr>
        <p:txBody>
          <a:bodyPr lIns="90488" tIns="44450" rIns="90488" bIns="44450"/>
          <a:lstStyle/>
          <a:p>
            <a:pPr algn="l"/>
            <a:r>
              <a:rPr lang="en-GB" sz="2800" b="1" smtClean="0">
                <a:solidFill>
                  <a:schemeClr val="tx1"/>
                </a:solidFill>
              </a:rPr>
              <a:t>Generic Strategies: How Organisations Compete</a:t>
            </a:r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4606925" y="2562225"/>
            <a:ext cx="23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3844925" y="1412875"/>
            <a:ext cx="426085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3500" tIns="25400" rIns="63500" bIns="25400">
            <a:spAutoFit/>
          </a:bodyPr>
          <a:lstStyle/>
          <a:p>
            <a:pPr marL="342900" indent="-342900" eaLnBrk="0" hangingPunct="0">
              <a:lnSpc>
                <a:spcPct val="94000"/>
              </a:lnSpc>
              <a:spcBef>
                <a:spcPct val="47000"/>
              </a:spcBef>
            </a:pPr>
            <a:r>
              <a:rPr lang="en-GB" sz="2400" b="1">
                <a:solidFill>
                  <a:srgbClr val="FC0128"/>
                </a:solidFill>
                <a:latin typeface="Times New Roman" pitchFamily="18" charset="0"/>
              </a:rPr>
              <a:t>Competitive Advantage</a:t>
            </a: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7691438" y="5853113"/>
            <a:ext cx="885825" cy="18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1000" b="1">
                <a:solidFill>
                  <a:schemeClr val="tx2"/>
                </a:solidFill>
                <a:latin typeface="Times New Roman" pitchFamily="18" charset="0"/>
              </a:rPr>
              <a:t>(Porter, 1985)</a:t>
            </a:r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3522663" y="2441575"/>
            <a:ext cx="3857625" cy="3492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67" name="Line 7"/>
          <p:cNvSpPr>
            <a:spLocks noChangeShapeType="1"/>
          </p:cNvSpPr>
          <p:nvPr/>
        </p:nvSpPr>
        <p:spPr bwMode="auto">
          <a:xfrm>
            <a:off x="5451475" y="2441575"/>
            <a:ext cx="0" cy="3492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8" name="Rectangle 8"/>
          <p:cNvSpPr>
            <a:spLocks noChangeArrowheads="1"/>
          </p:cNvSpPr>
          <p:nvPr/>
        </p:nvSpPr>
        <p:spPr bwMode="auto">
          <a:xfrm>
            <a:off x="3705225" y="3133725"/>
            <a:ext cx="173355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solidFill>
                  <a:schemeClr val="tx2"/>
                </a:solidFill>
                <a:latin typeface="Times New Roman" pitchFamily="18" charset="0"/>
              </a:rPr>
              <a:t>Cost Leadership</a:t>
            </a:r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3986213" y="4810125"/>
            <a:ext cx="120015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solidFill>
                  <a:schemeClr val="tx2"/>
                </a:solidFill>
                <a:latin typeface="Times New Roman" pitchFamily="18" charset="0"/>
              </a:rPr>
              <a:t>Cost Focus</a:t>
            </a:r>
          </a:p>
        </p:txBody>
      </p:sp>
      <p:sp>
        <p:nvSpPr>
          <p:cNvPr id="40970" name="Rectangle 10"/>
          <p:cNvSpPr>
            <a:spLocks noChangeArrowheads="1"/>
          </p:cNvSpPr>
          <p:nvPr/>
        </p:nvSpPr>
        <p:spPr bwMode="auto">
          <a:xfrm>
            <a:off x="5815013" y="3133725"/>
            <a:ext cx="15748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solidFill>
                  <a:schemeClr val="tx2"/>
                </a:solidFill>
                <a:latin typeface="Times New Roman" pitchFamily="18" charset="0"/>
              </a:rPr>
              <a:t>Differentiation</a:t>
            </a:r>
          </a:p>
        </p:txBody>
      </p:sp>
      <p:sp>
        <p:nvSpPr>
          <p:cNvPr id="40971" name="Rectangle 11"/>
          <p:cNvSpPr>
            <a:spLocks noChangeArrowheads="1"/>
          </p:cNvSpPr>
          <p:nvPr/>
        </p:nvSpPr>
        <p:spPr bwMode="auto">
          <a:xfrm>
            <a:off x="5743575" y="4810125"/>
            <a:ext cx="15748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solidFill>
                  <a:schemeClr val="tx2"/>
                </a:solidFill>
                <a:latin typeface="Times New Roman" pitchFamily="18" charset="0"/>
              </a:rPr>
              <a:t>Differentiation</a:t>
            </a:r>
          </a:p>
          <a:p>
            <a:pPr eaLnBrk="0" hangingPunct="0">
              <a:lnSpc>
                <a:spcPct val="88000"/>
              </a:lnSpc>
            </a:pPr>
            <a:r>
              <a:rPr lang="en-GB" b="1">
                <a:solidFill>
                  <a:schemeClr val="tx2"/>
                </a:solidFill>
                <a:latin typeface="Times New Roman" pitchFamily="18" charset="0"/>
              </a:rPr>
              <a:t>      Focus</a:t>
            </a:r>
          </a:p>
        </p:txBody>
      </p:sp>
      <p:sp>
        <p:nvSpPr>
          <p:cNvPr id="40972" name="Rectangle 12"/>
          <p:cNvSpPr>
            <a:spLocks noChangeArrowheads="1"/>
          </p:cNvSpPr>
          <p:nvPr/>
        </p:nvSpPr>
        <p:spPr bwMode="auto">
          <a:xfrm>
            <a:off x="750888" y="3660775"/>
            <a:ext cx="1655762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pitchFamily="18" charset="0"/>
              </a:rPr>
              <a:t>Competitive </a:t>
            </a:r>
          </a:p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pitchFamily="18" charset="0"/>
              </a:rPr>
              <a:t>    Scope</a:t>
            </a:r>
          </a:p>
        </p:txBody>
      </p:sp>
      <p:sp>
        <p:nvSpPr>
          <p:cNvPr id="40973" name="Rectangle 13"/>
          <p:cNvSpPr>
            <a:spLocks noChangeArrowheads="1"/>
          </p:cNvSpPr>
          <p:nvPr/>
        </p:nvSpPr>
        <p:spPr bwMode="auto">
          <a:xfrm>
            <a:off x="1593850" y="2982913"/>
            <a:ext cx="1530350" cy="30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solidFill>
                  <a:schemeClr val="tx2"/>
                </a:solidFill>
                <a:latin typeface="Times New Roman" pitchFamily="18" charset="0"/>
              </a:rPr>
              <a:t>Broad Target</a:t>
            </a:r>
          </a:p>
        </p:txBody>
      </p:sp>
      <p:sp>
        <p:nvSpPr>
          <p:cNvPr id="40974" name="Rectangle 14"/>
          <p:cNvSpPr>
            <a:spLocks noChangeArrowheads="1"/>
          </p:cNvSpPr>
          <p:nvPr/>
        </p:nvSpPr>
        <p:spPr bwMode="auto">
          <a:xfrm>
            <a:off x="1365250" y="5135563"/>
            <a:ext cx="1685925" cy="30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solidFill>
                  <a:schemeClr val="tx2"/>
                </a:solidFill>
                <a:latin typeface="Times New Roman" pitchFamily="18" charset="0"/>
              </a:rPr>
              <a:t>Narrow Target</a:t>
            </a:r>
          </a:p>
        </p:txBody>
      </p:sp>
      <p:sp>
        <p:nvSpPr>
          <p:cNvPr id="40975" name="Line 15"/>
          <p:cNvSpPr>
            <a:spLocks noChangeShapeType="1"/>
          </p:cNvSpPr>
          <p:nvPr/>
        </p:nvSpPr>
        <p:spPr bwMode="auto">
          <a:xfrm>
            <a:off x="3522663" y="4149725"/>
            <a:ext cx="38576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76" name="Rectangle 16"/>
          <p:cNvSpPr>
            <a:spLocks noChangeArrowheads="1"/>
          </p:cNvSpPr>
          <p:nvPr/>
        </p:nvSpPr>
        <p:spPr bwMode="auto">
          <a:xfrm>
            <a:off x="3751263" y="1992313"/>
            <a:ext cx="1319212" cy="30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solidFill>
                  <a:schemeClr val="tx2"/>
                </a:solidFill>
                <a:latin typeface="Times New Roman" pitchFamily="18" charset="0"/>
              </a:rPr>
              <a:t>Lower Cost</a:t>
            </a:r>
          </a:p>
        </p:txBody>
      </p:sp>
      <p:sp>
        <p:nvSpPr>
          <p:cNvPr id="40977" name="Rectangle 17"/>
          <p:cNvSpPr>
            <a:spLocks noChangeArrowheads="1"/>
          </p:cNvSpPr>
          <p:nvPr/>
        </p:nvSpPr>
        <p:spPr bwMode="auto">
          <a:xfrm>
            <a:off x="5486400" y="1966913"/>
            <a:ext cx="1689100" cy="30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solidFill>
                  <a:schemeClr val="tx2"/>
                </a:solidFill>
                <a:latin typeface="Times New Roman" pitchFamily="18" charset="0"/>
              </a:rPr>
              <a:t>Differentiation</a:t>
            </a:r>
          </a:p>
        </p:txBody>
      </p:sp>
      <p:pic>
        <p:nvPicPr>
          <p:cNvPr id="40978" name="Picture 7" descr="Swansea Metropolitan University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6143625"/>
            <a:ext cx="3294063" cy="71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9709364"/>
      </p:ext>
    </p:extLst>
  </p:cSld>
  <p:clrMapOvr>
    <a:masterClrMapping/>
  </p:clrMapOvr>
  <p:transition advTm="2000">
    <p:zoom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476375" y="476250"/>
            <a:ext cx="4824413" cy="10795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anchor="t"/>
          <a:lstStyle/>
          <a:p>
            <a:r>
              <a:rPr lang="en-GB" sz="3000" smtClean="0"/>
              <a:t>Industry Analysis</a:t>
            </a:r>
            <a:r>
              <a:rPr lang="en-GB" sz="3300" smtClean="0">
                <a:solidFill>
                  <a:srgbClr val="FF0000"/>
                </a:solidFill>
              </a:rPr>
              <a:t>: </a:t>
            </a:r>
            <a:br>
              <a:rPr lang="en-GB" sz="3300" smtClean="0">
                <a:solidFill>
                  <a:srgbClr val="FF0000"/>
                </a:solidFill>
              </a:rPr>
            </a:br>
            <a:r>
              <a:rPr lang="en-GB" sz="2600" smtClean="0">
                <a:solidFill>
                  <a:srgbClr val="FF0066"/>
                </a:solidFill>
              </a:rPr>
              <a:t>Tutorial exercise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916113"/>
            <a:ext cx="70104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200" dirty="0" smtClean="0"/>
              <a:t>Identify for main competitive forces in the following industries: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Trainer manufacture, e.g. Nike</a:t>
            </a:r>
          </a:p>
          <a:p>
            <a:pPr lvl="1">
              <a:lnSpc>
                <a:spcPct val="90000"/>
              </a:lnSpc>
            </a:pPr>
            <a:endParaRPr lang="en-GB" sz="2000" dirty="0" smtClean="0"/>
          </a:p>
          <a:p>
            <a:pPr>
              <a:lnSpc>
                <a:spcPct val="90000"/>
              </a:lnSpc>
            </a:pPr>
            <a:endParaRPr lang="en-GB" sz="2200" dirty="0" smtClean="0"/>
          </a:p>
          <a:p>
            <a:pPr>
              <a:lnSpc>
                <a:spcPct val="90000"/>
              </a:lnSpc>
            </a:pPr>
            <a:r>
              <a:rPr lang="en-GB" sz="2200" dirty="0" smtClean="0"/>
              <a:t>N.B. Think about: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Power of Buyers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Power of Suppliers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Threat of Entrants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Threat of Substitutes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Competitive Rivalry</a:t>
            </a:r>
          </a:p>
        </p:txBody>
      </p:sp>
      <p:pic>
        <p:nvPicPr>
          <p:cNvPr id="39940" name="Picture 14" descr="Tesco Extra, Kingston Par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2276475"/>
            <a:ext cx="2136775" cy="142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1" name="Picture 18" descr="Nike Air Burst Shoes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4005263"/>
            <a:ext cx="2520950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2" name="Picture 7" descr="Swansea Metropolitan University log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750" y="6286500"/>
            <a:ext cx="263525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08452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What resources do you need to start a business?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8612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Resources: Capital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Financial</a:t>
            </a:r>
          </a:p>
          <a:p>
            <a:endParaRPr lang="en-GB" dirty="0"/>
          </a:p>
          <a:p>
            <a:r>
              <a:rPr lang="en-GB" dirty="0" smtClean="0"/>
              <a:t>Human – managerial or industry experience plus training.</a:t>
            </a:r>
          </a:p>
          <a:p>
            <a:endParaRPr lang="en-GB" dirty="0"/>
          </a:p>
          <a:p>
            <a:r>
              <a:rPr lang="en-GB" dirty="0" smtClean="0"/>
              <a:t>Social – Networks: friends and commercial contacts.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8701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Money</a:t>
            </a:r>
          </a:p>
          <a:p>
            <a:r>
              <a:rPr lang="en-GB" dirty="0" smtClean="0"/>
              <a:t>Employees</a:t>
            </a:r>
          </a:p>
          <a:p>
            <a:r>
              <a:rPr lang="en-GB" dirty="0" smtClean="0"/>
              <a:t>Customers</a:t>
            </a:r>
          </a:p>
          <a:p>
            <a:r>
              <a:rPr lang="en-GB" dirty="0" smtClean="0"/>
              <a:t>Landlord</a:t>
            </a:r>
          </a:p>
          <a:p>
            <a:r>
              <a:rPr lang="en-GB" dirty="0" smtClean="0"/>
              <a:t>Suppliers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82090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main obstacle to getting resources?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8307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Credibility!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you get it?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53005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7200" dirty="0" smtClean="0"/>
              <a:t>BUSINESS PLAN!</a:t>
            </a: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38802803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Broadly the Business Plan will address:</a:t>
            </a:r>
          </a:p>
          <a:p>
            <a:endParaRPr lang="en-GB" dirty="0"/>
          </a:p>
          <a:p>
            <a:r>
              <a:rPr lang="en-GB" dirty="0" smtClean="0"/>
              <a:t>Viability- customers, competition, marketing strategy and profitability of the business</a:t>
            </a:r>
          </a:p>
          <a:p>
            <a:r>
              <a:rPr lang="en-GB" dirty="0" smtClean="0"/>
              <a:t>Resources – people and other resources bur most importantly money that’s needed to finance the start-up and how it will b repaid. Cash flows.</a:t>
            </a:r>
          </a:p>
          <a:p>
            <a:r>
              <a:rPr lang="en-GB" dirty="0" smtClean="0"/>
              <a:t>Credibility –track record and experience.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2213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Sketchbook.thmx</Template>
  <TotalTime>4660</TotalTime>
  <Words>851</Words>
  <Application>Microsoft Office PowerPoint</Application>
  <PresentationFormat>On-screen Show (4:3)</PresentationFormat>
  <Paragraphs>146</Paragraphs>
  <Slides>26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Sketchbook</vt:lpstr>
      <vt:lpstr>Evaluating the Business Idea</vt:lpstr>
      <vt:lpstr>PowerPoint Presentation</vt:lpstr>
      <vt:lpstr>PowerPoint Presentation</vt:lpstr>
      <vt:lpstr>Need to Evaluate the Business Idea</vt:lpstr>
      <vt:lpstr>Evaluating the Business Idea</vt:lpstr>
      <vt:lpstr>Knowing your customers</vt:lpstr>
      <vt:lpstr>PowerPoint Presentation</vt:lpstr>
      <vt:lpstr>Knowing your competitors</vt:lpstr>
      <vt:lpstr>A Model for Structural Analysis:  PORTER’S “FIVE FORCES” MODEL OF COMPETITION</vt:lpstr>
      <vt:lpstr>PowerPoint Presentation</vt:lpstr>
      <vt:lpstr>Threat of new entrants/ Barriers to Entry</vt:lpstr>
      <vt:lpstr>Threat from substitute products</vt:lpstr>
      <vt:lpstr>Bargaining power of suppliers</vt:lpstr>
      <vt:lpstr>Bargaining power of Customers/buyers</vt:lpstr>
      <vt:lpstr>Rivalry</vt:lpstr>
      <vt:lpstr>Marketing strategies</vt:lpstr>
      <vt:lpstr>PowerPoint Presentation</vt:lpstr>
      <vt:lpstr>Generic Strategies: How Organisations Compete</vt:lpstr>
      <vt:lpstr>Industry Analysis:  Tutorial exercise</vt:lpstr>
      <vt:lpstr>Resources</vt:lpstr>
      <vt:lpstr>Resources: Capital</vt:lpstr>
      <vt:lpstr>PowerPoint Presentation</vt:lpstr>
      <vt:lpstr>What is the main obstacle to getting resources?</vt:lpstr>
      <vt:lpstr>Credibility!</vt:lpstr>
      <vt:lpstr>PowerPoint Presentation</vt:lpstr>
      <vt:lpstr>Business Plan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challenges for small businesses in the 2012 business environment</dc:title>
  <dc:creator>bob</dc:creator>
  <cp:lastModifiedBy>Thomas, Christopher (Business)</cp:lastModifiedBy>
  <cp:revision>68</cp:revision>
  <dcterms:created xsi:type="dcterms:W3CDTF">2012-09-08T14:24:25Z</dcterms:created>
  <dcterms:modified xsi:type="dcterms:W3CDTF">2014-10-20T08:52:02Z</dcterms:modified>
</cp:coreProperties>
</file>