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11" r:id="rId2"/>
    <p:sldId id="257" r:id="rId3"/>
    <p:sldId id="261" r:id="rId4"/>
    <p:sldId id="262" r:id="rId5"/>
    <p:sldId id="312" r:id="rId6"/>
    <p:sldId id="313" r:id="rId7"/>
    <p:sldId id="288" r:id="rId8"/>
    <p:sldId id="299" r:id="rId9"/>
    <p:sldId id="300" r:id="rId10"/>
    <p:sldId id="301" r:id="rId11"/>
    <p:sldId id="302" r:id="rId12"/>
    <p:sldId id="1427" r:id="rId13"/>
    <p:sldId id="1428" r:id="rId14"/>
    <p:sldId id="31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20"/>
    <p:restoredTop sz="94705"/>
  </p:normalViewPr>
  <p:slideViewPr>
    <p:cSldViewPr>
      <p:cViewPr varScale="1">
        <p:scale>
          <a:sx n="93" d="100"/>
          <a:sy n="93" d="100"/>
        </p:scale>
        <p:origin x="712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505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81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84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80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02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9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6ACFFB-ED67-6546-AFEF-4599EE739C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8A3EBC-5E54-AC4C-99C7-E2199C6F69E2}"/>
              </a:ext>
            </a:extLst>
          </p:cNvPr>
          <p:cNvSpPr txBox="1"/>
          <p:nvPr/>
        </p:nvSpPr>
        <p:spPr>
          <a:xfrm>
            <a:off x="3707904" y="4365104"/>
            <a:ext cx="201622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Rhan</a:t>
            </a:r>
            <a:r>
              <a:rPr lang="en-US" sz="3600" b="1" dirty="0"/>
              <a:t> 2 </a:t>
            </a:r>
          </a:p>
        </p:txBody>
      </p:sp>
    </p:spTree>
    <p:extLst>
      <p:ext uri="{BB962C8B-B14F-4D97-AF65-F5344CB8AC3E}">
        <p14:creationId xmlns:p14="http://schemas.microsoft.com/office/powerpoint/2010/main" val="420728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5127" y="118122"/>
            <a:ext cx="8508909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Faint </a:t>
            </a:r>
            <a:r>
              <a:rPr lang="en-GB" sz="4800" b="1" dirty="0" err="1"/>
              <a:t>o’r</a:t>
            </a:r>
            <a:r>
              <a:rPr lang="en-GB" sz="4800" b="1" dirty="0"/>
              <a:t> </a:t>
            </a:r>
            <a:r>
              <a:rPr lang="en-GB" sz="4800" b="1" dirty="0" err="1"/>
              <a:t>gloch</a:t>
            </a:r>
            <a:r>
              <a:rPr lang="en-GB" sz="4800" b="1" dirty="0"/>
              <a:t> </a:t>
            </a:r>
            <a:r>
              <a:rPr lang="en-GB" sz="4800" b="1" dirty="0" err="1"/>
              <a:t>ydy</a:t>
            </a:r>
            <a:r>
              <a:rPr lang="en-GB" sz="4800" b="1" dirty="0"/>
              <a:t> hi?</a:t>
            </a:r>
          </a:p>
          <a:p>
            <a:endParaRPr lang="en-GB" sz="800" dirty="0"/>
          </a:p>
          <a:p>
            <a:r>
              <a:rPr lang="en-GB" sz="2000" b="1" dirty="0"/>
              <a:t>Faint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 	   </a:t>
            </a:r>
            <a:r>
              <a:rPr lang="en-GB" sz="2000" b="1" dirty="0" err="1"/>
              <a:t>ydy</a:t>
            </a:r>
            <a:r>
              <a:rPr lang="en-GB" sz="2000" b="1" dirty="0"/>
              <a:t> hi?</a:t>
            </a:r>
            <a:r>
              <a:rPr lang="en-GB" sz="2000" dirty="0"/>
              <a:t>		</a:t>
            </a:r>
            <a:r>
              <a:rPr lang="en-GB" sz="2000" b="1" dirty="0"/>
              <a:t>Mae </a:t>
            </a:r>
            <a:r>
              <a:rPr lang="en-GB" sz="2000" b="1" dirty="0" err="1"/>
              <a:t>hi’n</a:t>
            </a:r>
            <a:r>
              <a:rPr lang="en-GB" sz="2000" b="1" dirty="0"/>
              <a:t> </a:t>
            </a:r>
            <a:r>
              <a:rPr lang="en-GB" sz="2000" dirty="0"/>
              <a:t>	un 	             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au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</a:t>
            </a:r>
            <a:r>
              <a:rPr lang="en-GB" sz="2000" dirty="0" err="1"/>
              <a:t>ri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b</a:t>
            </a:r>
            <a:r>
              <a:rPr lang="en-GB" sz="2000" dirty="0" err="1"/>
              <a:t>edwar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>
                <a:solidFill>
                  <a:srgbClr val="FF0000"/>
                </a:solidFill>
              </a:rPr>
              <a:t>b</a:t>
            </a:r>
            <a:r>
              <a:rPr lang="en-GB" sz="2000" dirty="0"/>
              <a:t>ump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naw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eg</a:t>
            </a:r>
            <a:endParaRPr lang="en-GB" sz="2000" dirty="0"/>
          </a:p>
          <a:p>
            <a:r>
              <a:rPr lang="en-GB" sz="2000" dirty="0"/>
              <a:t>						un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ddeg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euddeg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nos.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nos.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1744308"/>
            <a:ext cx="1845754" cy="3182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7864" y="3335758"/>
            <a:ext cx="1728192" cy="26061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B47C4E-92CA-0146-80E2-560231E6F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223276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CFDAF8-EF01-3645-9D8E-7650CA57623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7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1" name="Line 5"/>
          <p:cNvSpPr>
            <a:spLocks noChangeShapeType="1"/>
          </p:cNvSpPr>
          <p:nvPr/>
        </p:nvSpPr>
        <p:spPr bwMode="auto">
          <a:xfrm flipH="1">
            <a:off x="5435600" y="836613"/>
            <a:ext cx="4318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 flipH="1">
            <a:off x="6156325" y="1844675"/>
            <a:ext cx="6477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6443663" y="3141663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 flipH="1" flipV="1">
            <a:off x="6156325" y="4076700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5435600" y="4724400"/>
            <a:ext cx="3603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V="1">
            <a:off x="4499992" y="5013325"/>
            <a:ext cx="571" cy="76734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60350"/>
            <a:ext cx="287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300788" y="1412875"/>
            <a:ext cx="284321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6948488" y="28527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6300788" y="4581525"/>
            <a:ext cx="28432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1" name="Text Box 15"/>
          <p:cNvSpPr txBox="1">
            <a:spLocks noChangeArrowheads="1"/>
          </p:cNvSpPr>
          <p:nvPr/>
        </p:nvSpPr>
        <p:spPr bwMode="auto">
          <a:xfrm>
            <a:off x="5221288" y="5359729"/>
            <a:ext cx="4248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2" name="Text Box 16"/>
          <p:cNvSpPr txBox="1">
            <a:spLocks noChangeArrowheads="1"/>
          </p:cNvSpPr>
          <p:nvPr/>
        </p:nvSpPr>
        <p:spPr bwMode="auto">
          <a:xfrm>
            <a:off x="3240087" y="5780665"/>
            <a:ext cx="26273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b="1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70637"/>
            <a:ext cx="338437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D2C940-FFCA-3D46-B7F9-F5825587E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01102" y="170637"/>
            <a:ext cx="812800" cy="8128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C3C7FF9-5C42-2243-A914-262F2A31E97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-5371" y="620518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155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107" grpId="0"/>
      <p:bldP spid="4108" grpId="0"/>
      <p:bldP spid="4109" grpId="0"/>
      <p:bldP spid="4110" grpId="0"/>
      <p:bldP spid="4111" grpId="0"/>
      <p:bldP spid="41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6" name="Line 6"/>
          <p:cNvSpPr>
            <a:spLocks noChangeShapeType="1"/>
          </p:cNvSpPr>
          <p:nvPr/>
        </p:nvSpPr>
        <p:spPr bwMode="auto">
          <a:xfrm flipV="1">
            <a:off x="4500563" y="50133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V="1">
            <a:off x="2916238" y="4724400"/>
            <a:ext cx="50323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Line 8"/>
          <p:cNvSpPr>
            <a:spLocks noChangeShapeType="1"/>
          </p:cNvSpPr>
          <p:nvPr/>
        </p:nvSpPr>
        <p:spPr bwMode="auto">
          <a:xfrm flipV="1">
            <a:off x="2124075" y="4076700"/>
            <a:ext cx="576263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V="1">
            <a:off x="1835150" y="3213100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2051050" y="1989138"/>
            <a:ext cx="576263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2771775" y="1125538"/>
            <a:ext cx="5048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419475" y="5805488"/>
            <a:ext cx="3529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1692275" y="5300663"/>
            <a:ext cx="252095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3348038" y="2603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>
                <a:latin typeface="Comic Sans MS" pitchFamily="66" charset="0"/>
              </a:rPr>
              <a:t>__ o’r gloch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0" y="299720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179388" y="15573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900113" y="6921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68313" y="4437063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9" name="Line 19"/>
          <p:cNvSpPr>
            <a:spLocks noChangeShapeType="1"/>
          </p:cNvSpPr>
          <p:nvPr/>
        </p:nvSpPr>
        <p:spPr bwMode="auto">
          <a:xfrm flipH="1">
            <a:off x="4356100" y="76517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660232" y="260350"/>
            <a:ext cx="230425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FF7F5-C7E1-2647-B4D3-8199C9FF3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80337" y="1107499"/>
            <a:ext cx="812800" cy="8128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D61E819-615C-A94D-B9E0-E71FDC7E140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21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132" grpId="0"/>
      <p:bldP spid="5133" grpId="0"/>
      <p:bldP spid="5134" grpId="0"/>
      <p:bldP spid="5135" grpId="0"/>
      <p:bldP spid="5136" grpId="0"/>
      <p:bldP spid="5137" grpId="0"/>
      <p:bldP spid="51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800" dirty="0" err="1"/>
              <a:t>Pryd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ti'n</a:t>
            </a:r>
            <a:r>
              <a:rPr lang="en-GB" sz="2800" dirty="0"/>
              <a:t>       </a:t>
            </a:r>
            <a:r>
              <a:rPr lang="en-GB" sz="2800" dirty="0" err="1">
                <a:highlight>
                  <a:srgbClr val="FFFF00"/>
                </a:highlight>
              </a:rPr>
              <a:t>codi</a:t>
            </a:r>
            <a:r>
              <a:rPr lang="en-GB" sz="2800" dirty="0"/>
              <a:t>                         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arfer</a:t>
            </a:r>
            <a:r>
              <a:rPr lang="en-GB" sz="2800" dirty="0"/>
              <a:t> </a:t>
            </a:r>
            <a:r>
              <a:rPr lang="en-GB" sz="1800" i="1" dirty="0"/>
              <a:t>(usually)</a:t>
            </a:r>
            <a:r>
              <a:rPr lang="en-GB" sz="28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i’r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gwaith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</a:t>
            </a:r>
            <a:r>
              <a:rPr lang="en-GB" sz="2800" dirty="0" err="1">
                <a:highlight>
                  <a:srgbClr val="FFFF00"/>
                </a:highlight>
              </a:rPr>
              <a:t>bwyta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cinio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adre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>
                <a:highlight>
                  <a:srgbClr val="00FF00"/>
                </a:highlight>
              </a:rPr>
              <a:t>	</a:t>
            </a:r>
            <a:r>
              <a:rPr lang="en-GB" sz="2800" dirty="0" err="1">
                <a:highlight>
                  <a:srgbClr val="00FF00"/>
                </a:highlight>
              </a:rPr>
              <a:t>Rydw</a:t>
            </a:r>
            <a:r>
              <a:rPr lang="en-GB" sz="2800" dirty="0">
                <a:highlight>
                  <a:srgbClr val="00FF00"/>
                </a:highlight>
              </a:rPr>
              <a:t> </a:t>
            </a:r>
            <a:r>
              <a:rPr lang="en-GB" sz="2800" dirty="0" err="1">
                <a:highlight>
                  <a:srgbClr val="00FF00"/>
                </a:highlight>
              </a:rPr>
              <a:t>i’n</a:t>
            </a:r>
            <a:r>
              <a:rPr lang="en-GB" sz="2800" dirty="0">
                <a:highlight>
                  <a:srgbClr val="00FF00"/>
                </a:highlight>
              </a:rPr>
              <a:t> __________ am ______</a:t>
            </a:r>
            <a:r>
              <a:rPr lang="en-GB" sz="3000" dirty="0">
                <a:highlight>
                  <a:srgbClr val="00FF00"/>
                </a:highlight>
              </a:rPr>
              <a:t>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wyt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ti'n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 you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B4EA40-9D4E-6C4F-A886-7705B2C24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70440" y="338328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938222-4159-5D4B-88B5-D715B7E0F942}"/>
              </a:ext>
            </a:extLst>
          </p:cNvPr>
          <p:cNvSpPr txBox="1"/>
          <p:nvPr/>
        </p:nvSpPr>
        <p:spPr>
          <a:xfrm>
            <a:off x="2554498" y="243998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wake up / get 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296FE6-BA47-F94F-A784-E8AB00B4F29C}"/>
              </a:ext>
            </a:extLst>
          </p:cNvPr>
          <p:cNvSpPr txBox="1"/>
          <p:nvPr/>
        </p:nvSpPr>
        <p:spPr>
          <a:xfrm>
            <a:off x="2769243" y="3294435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to 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8D8C5-0F8D-6B47-B584-C5AC162DA14F}"/>
              </a:ext>
            </a:extLst>
          </p:cNvPr>
          <p:cNvSpPr txBox="1"/>
          <p:nvPr/>
        </p:nvSpPr>
        <p:spPr>
          <a:xfrm>
            <a:off x="2797308" y="4295073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eat lunch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E8A7E0-8E94-EC49-B2BA-0BABC1120D3A}"/>
              </a:ext>
            </a:extLst>
          </p:cNvPr>
          <p:cNvSpPr txBox="1"/>
          <p:nvPr/>
        </p:nvSpPr>
        <p:spPr>
          <a:xfrm>
            <a:off x="2983988" y="5187522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6C6D31-A66C-674B-9114-905EEAF134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3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800" dirty="0" err="1"/>
              <a:t>Pryd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Rhys </a:t>
            </a:r>
            <a:r>
              <a:rPr lang="en-GB" sz="2800" dirty="0" err="1"/>
              <a:t>yn</a:t>
            </a:r>
            <a:r>
              <a:rPr lang="en-GB" sz="2800" dirty="0"/>
              <a:t>   </a:t>
            </a:r>
            <a:r>
              <a:rPr lang="en-GB" sz="2800" dirty="0" err="1">
                <a:highlight>
                  <a:srgbClr val="FFFF00"/>
                </a:highlight>
              </a:rPr>
              <a:t>codi</a:t>
            </a:r>
            <a:r>
              <a:rPr lang="en-GB" sz="2800" dirty="0"/>
              <a:t>                   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arfer</a:t>
            </a:r>
            <a:r>
              <a:rPr lang="en-GB" sz="2800" dirty="0"/>
              <a:t> </a:t>
            </a:r>
            <a:r>
              <a:rPr lang="en-GB" sz="1800" i="1" dirty="0"/>
              <a:t>(usually)</a:t>
            </a:r>
            <a:r>
              <a:rPr lang="en-GB" sz="28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i’r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gwaith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    </a:t>
            </a:r>
            <a:r>
              <a:rPr lang="en-GB" sz="2800" dirty="0" err="1">
                <a:highlight>
                  <a:srgbClr val="FFFF00"/>
                </a:highlight>
              </a:rPr>
              <a:t>bwyta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cinio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  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adre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>
                <a:highlight>
                  <a:srgbClr val="00FF00"/>
                </a:highlight>
              </a:rPr>
              <a:t>Mae Rhys </a:t>
            </a:r>
            <a:r>
              <a:rPr lang="en-GB" sz="3000" dirty="0" err="1">
                <a:highlight>
                  <a:srgbClr val="00FF00"/>
                </a:highlight>
              </a:rPr>
              <a:t>yn</a:t>
            </a:r>
            <a:r>
              <a:rPr lang="en-GB" sz="3000" dirty="0">
                <a:highlight>
                  <a:srgbClr val="00FF00"/>
                </a:highlight>
              </a:rPr>
              <a:t> __________ am ___________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mae</a:t>
            </a:r>
            <a:r>
              <a:rPr lang="en-GB" b="1" dirty="0">
                <a:solidFill>
                  <a:schemeClr val="tx1"/>
                </a:solidFill>
              </a:rPr>
              <a:t> Rhys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does Rhys 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9C71FD-3C1B-094C-8FCA-FAD64AD14A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0352" y="476672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41801F-2696-C04D-AD1D-609771A078BD}"/>
              </a:ext>
            </a:extLst>
          </p:cNvPr>
          <p:cNvSpPr txBox="1"/>
          <p:nvPr/>
        </p:nvSpPr>
        <p:spPr>
          <a:xfrm>
            <a:off x="2877521" y="23290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wake up / get 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00AC05-A688-794D-BE3C-4F7F902989CA}"/>
              </a:ext>
            </a:extLst>
          </p:cNvPr>
          <p:cNvSpPr txBox="1"/>
          <p:nvPr/>
        </p:nvSpPr>
        <p:spPr>
          <a:xfrm>
            <a:off x="3188403" y="3326918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to 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90F915-5229-3840-A43B-4DD248D35B0E}"/>
              </a:ext>
            </a:extLst>
          </p:cNvPr>
          <p:cNvSpPr txBox="1"/>
          <p:nvPr/>
        </p:nvSpPr>
        <p:spPr>
          <a:xfrm>
            <a:off x="3092266" y="4184335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eat lunch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DD1534-0439-024A-B045-AEFCA7F283CA}"/>
              </a:ext>
            </a:extLst>
          </p:cNvPr>
          <p:cNvSpPr txBox="1"/>
          <p:nvPr/>
        </p:nvSpPr>
        <p:spPr>
          <a:xfrm>
            <a:off x="3273297" y="5182241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DC4969-8C5F-C543-9939-4F79A54A14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5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275016-C0A5-654D-B120-C9CA36D37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608005" y="800706"/>
            <a:ext cx="2160241" cy="61206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BA8EAD-D82D-9E4C-A6B0-EE34373515C9}"/>
              </a:ext>
            </a:extLst>
          </p:cNvPr>
          <p:cNvSpPr txBox="1"/>
          <p:nvPr/>
        </p:nvSpPr>
        <p:spPr>
          <a:xfrm>
            <a:off x="1619672" y="198884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about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E1B07C-9F88-F449-B07F-A3EBA5C75355}"/>
              </a:ext>
            </a:extLst>
          </p:cNvPr>
          <p:cNvSpPr txBox="1"/>
          <p:nvPr/>
        </p:nvSpPr>
        <p:spPr>
          <a:xfrm>
            <a:off x="179512" y="3136612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5F2324-DC68-A448-A65B-931738FBC530}"/>
              </a:ext>
            </a:extLst>
          </p:cNvPr>
          <p:cNvSpPr txBox="1"/>
          <p:nvPr/>
        </p:nvSpPr>
        <p:spPr>
          <a:xfrm>
            <a:off x="179512" y="414908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before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BCB4B-2B25-954F-8E5C-6625E337873C}"/>
              </a:ext>
            </a:extLst>
          </p:cNvPr>
          <p:cNvSpPr txBox="1"/>
          <p:nvPr/>
        </p:nvSpPr>
        <p:spPr>
          <a:xfrm>
            <a:off x="1691680" y="550992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after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121B3B7-B0CD-5949-96DB-7A12381BEAC9}"/>
              </a:ext>
            </a:extLst>
          </p:cNvPr>
          <p:cNvCxnSpPr>
            <a:cxnSpLocks/>
          </p:cNvCxnSpPr>
          <p:nvPr/>
        </p:nvCxnSpPr>
        <p:spPr>
          <a:xfrm>
            <a:off x="2987824" y="2467781"/>
            <a:ext cx="288032" cy="745195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351A5C-27F2-4242-93AA-F4CD0CEF8C55}"/>
              </a:ext>
            </a:extLst>
          </p:cNvPr>
          <p:cNvCxnSpPr>
            <a:cxnSpLocks/>
          </p:cNvCxnSpPr>
          <p:nvPr/>
        </p:nvCxnSpPr>
        <p:spPr>
          <a:xfrm>
            <a:off x="1709683" y="3437711"/>
            <a:ext cx="1278141" cy="28367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D7492C-1251-BB46-9F59-C2DECDC0DC55}"/>
              </a:ext>
            </a:extLst>
          </p:cNvPr>
          <p:cNvCxnSpPr>
            <a:cxnSpLocks/>
          </p:cNvCxnSpPr>
          <p:nvPr/>
        </p:nvCxnSpPr>
        <p:spPr>
          <a:xfrm flipV="1">
            <a:off x="1709683" y="4189439"/>
            <a:ext cx="1422157" cy="26352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52B6E29-D0DB-F948-834B-82CDB4F313A7}"/>
              </a:ext>
            </a:extLst>
          </p:cNvPr>
          <p:cNvCxnSpPr>
            <a:cxnSpLocks/>
          </p:cNvCxnSpPr>
          <p:nvPr/>
        </p:nvCxnSpPr>
        <p:spPr>
          <a:xfrm flipV="1">
            <a:off x="2627785" y="4697850"/>
            <a:ext cx="864095" cy="900103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1A2132-3C76-0949-88CC-1FE716468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404664"/>
            <a:ext cx="812800" cy="812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B62048A-A775-F047-9FCE-408B03EEF2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165304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F5F288-26BF-7349-89C9-B5E2E5B7B2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9D1DBC-F454-2D40-9B5B-8D7538D3A64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99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8D91A8-CF6E-8B4F-A1D9-3729B9AB2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76256" y="660123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0BA45-ADE7-5A45-8328-184D55F62D5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985EBE-9A72-7644-9B08-B3AB2266A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8264" y="476672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2A24E3-0FC3-B34C-879D-F2981D1FA84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78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cyrraedd</a:t>
            </a:r>
            <a:r>
              <a:rPr lang="en-US" sz="3000" dirty="0"/>
              <a:t> </a:t>
            </a:r>
            <a:r>
              <a:rPr lang="en-US" sz="3000" dirty="0" err="1"/>
              <a:t>adre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C18F8B-A8D4-A647-A733-2A406DA6E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045B18-1763-3C4A-8F73-518E9F8243E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8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9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E1A1C16-CDC3-1B45-AFC4-CF9F28A15771}"/>
              </a:ext>
            </a:extLst>
          </p:cNvPr>
          <p:cNvSpPr txBox="1"/>
          <p:nvPr/>
        </p:nvSpPr>
        <p:spPr>
          <a:xfrm>
            <a:off x="2500736" y="441751"/>
            <a:ext cx="398109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b="1" dirty="0" err="1"/>
              <a:t>Pryd</a:t>
            </a:r>
            <a:r>
              <a:rPr lang="en-US" sz="2700" b="1" dirty="0"/>
              <a:t> </a:t>
            </a:r>
            <a:r>
              <a:rPr lang="en-US" sz="2700" b="1" dirty="0" err="1">
                <a:solidFill>
                  <a:srgbClr val="00B050"/>
                </a:solidFill>
              </a:rPr>
              <a:t>roedd</a:t>
            </a:r>
            <a:r>
              <a:rPr lang="en-US" sz="2700" b="1" dirty="0"/>
              <a:t> …?</a:t>
            </a:r>
          </a:p>
          <a:p>
            <a:pPr algn="ctr"/>
            <a:r>
              <a:rPr lang="en-US" sz="2100" b="1" i="1" dirty="0"/>
              <a:t>When </a:t>
            </a:r>
            <a:r>
              <a:rPr lang="en-US" sz="2100" b="1" i="1" dirty="0">
                <a:solidFill>
                  <a:srgbClr val="00B050"/>
                </a:solidFill>
              </a:rPr>
              <a:t>was / did</a:t>
            </a:r>
            <a:r>
              <a:rPr lang="en-US" sz="2100" b="1" i="1" dirty="0"/>
              <a:t> …?</a:t>
            </a:r>
            <a:endParaRPr lang="en-US" sz="105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D9E24-9217-C348-A76D-F7117181C804}"/>
              </a:ext>
            </a:extLst>
          </p:cNvPr>
          <p:cNvSpPr txBox="1"/>
          <p:nvPr/>
        </p:nvSpPr>
        <p:spPr>
          <a:xfrm>
            <a:off x="575048" y="2557325"/>
            <a:ext cx="8568952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rhaglen</a:t>
            </a:r>
            <a:r>
              <a:rPr lang="en-US" sz="1500" b="1" dirty="0"/>
              <a:t> 		</a:t>
            </a:r>
            <a:r>
              <a:rPr lang="en-US" sz="1500" b="1" dirty="0" err="1"/>
              <a:t>ar</a:t>
            </a:r>
            <a:r>
              <a:rPr lang="en-US" sz="1500" b="1" dirty="0"/>
              <a:t> y teledu?	Am </a:t>
            </a:r>
            <a:r>
              <a:rPr lang="en-US" sz="1500" b="1" dirty="0" err="1"/>
              <a:t>saith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ffilm</a:t>
            </a:r>
            <a:r>
              <a:rPr lang="en-US" sz="1500" b="1" dirty="0"/>
              <a:t> 		</a:t>
            </a:r>
            <a:r>
              <a:rPr lang="en-US" sz="1500" b="1" dirty="0" err="1"/>
              <a:t>yn</a:t>
            </a:r>
            <a:r>
              <a:rPr lang="en-US" sz="1500" b="1" dirty="0"/>
              <a:t> y </a:t>
            </a:r>
            <a:r>
              <a:rPr lang="en-US" sz="1500" b="1" dirty="0" err="1"/>
              <a:t>sinema</a:t>
            </a:r>
            <a:r>
              <a:rPr lang="en-US" sz="1500" b="1" dirty="0"/>
              <a:t>?	Am </a:t>
            </a:r>
            <a:r>
              <a:rPr lang="en-US" sz="1500" b="1" dirty="0" err="1"/>
              <a:t>wyth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		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dechrau</a:t>
            </a:r>
            <a:r>
              <a:rPr lang="en-US" sz="1500" b="1" dirty="0"/>
              <a:t>?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dechrau</a:t>
            </a:r>
            <a:r>
              <a:rPr lang="en-US" sz="1500" b="1" dirty="0"/>
              <a:t> 																am </a:t>
            </a:r>
            <a:r>
              <a:rPr lang="en-US" sz="1500" b="1" dirty="0" err="1"/>
              <a:t>chwech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 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		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gorffen</a:t>
            </a:r>
            <a:r>
              <a:rPr lang="en-US" sz="1500" b="1" dirty="0"/>
              <a:t>?	</a:t>
            </a:r>
            <a:r>
              <a:rPr lang="en-US" sz="1500" b="1" dirty="0" err="1">
                <a:solidFill>
                  <a:srgbClr val="00B050"/>
                </a:solidFill>
              </a:rPr>
              <a:t>Roedd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gorffen</a:t>
            </a:r>
            <a:r>
              <a:rPr lang="en-US" sz="1500" b="1" dirty="0"/>
              <a:t> 							am </a:t>
            </a:r>
            <a:r>
              <a:rPr lang="en-US" sz="1500" b="1" dirty="0" err="1"/>
              <a:t>wyth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  <a:endParaRPr lang="en-US" sz="135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0656DA-AE00-DD43-89A6-486C841A72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116742"/>
            <a:ext cx="9144000" cy="640697"/>
          </a:xfrm>
          <a:prstGeom prst="rect">
            <a:avLst/>
          </a:prstGeom>
        </p:spPr>
      </p:pic>
      <p:sp>
        <p:nvSpPr>
          <p:cNvPr id="5" name="Left Arrow 4">
            <a:extLst>
              <a:ext uri="{FF2B5EF4-FFF2-40B4-BE49-F238E27FC236}">
                <a16:creationId xmlns:a16="http://schemas.microsoft.com/office/drawing/2014/main" id="{13384028-434C-2848-8003-B19B7A27ADCE}"/>
              </a:ext>
            </a:extLst>
          </p:cNvPr>
          <p:cNvSpPr/>
          <p:nvPr/>
        </p:nvSpPr>
        <p:spPr>
          <a:xfrm rot="1308889">
            <a:off x="5875969" y="838937"/>
            <a:ext cx="2306098" cy="874060"/>
          </a:xfrm>
          <a:prstGeom prst="leftArrow">
            <a:avLst/>
          </a:prstGeom>
          <a:solidFill>
            <a:srgbClr val="00B050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dirty="0" err="1">
                <a:solidFill>
                  <a:schemeClr val="tx1"/>
                </a:solidFill>
              </a:rPr>
              <a:t>Yr</a:t>
            </a:r>
            <a:r>
              <a:rPr lang="en-US" sz="1350" b="1" dirty="0">
                <a:solidFill>
                  <a:schemeClr val="tx1"/>
                </a:solidFill>
              </a:rPr>
              <a:t> </a:t>
            </a:r>
            <a:r>
              <a:rPr lang="en-US" sz="1350" b="1" dirty="0" err="1">
                <a:solidFill>
                  <a:schemeClr val="tx1"/>
                </a:solidFill>
              </a:rPr>
              <a:t>amherffaith</a:t>
            </a:r>
            <a:endParaRPr lang="en-US" sz="1350" b="1" dirty="0">
              <a:solidFill>
                <a:schemeClr val="tx1"/>
              </a:solidFill>
            </a:endParaRPr>
          </a:p>
          <a:p>
            <a:pPr algn="ctr"/>
            <a:r>
              <a:rPr lang="en-US" sz="1350" b="1" i="1" dirty="0">
                <a:solidFill>
                  <a:schemeClr val="tx1"/>
                </a:solidFill>
              </a:rPr>
              <a:t>Imperfect tense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7FA3E4-6742-CC4B-B013-816C0A0E6E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71340" y="172667"/>
            <a:ext cx="1061100" cy="10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6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E1A1C16-CDC3-1B45-AFC4-CF9F28A15771}"/>
              </a:ext>
            </a:extLst>
          </p:cNvPr>
          <p:cNvSpPr txBox="1"/>
          <p:nvPr/>
        </p:nvSpPr>
        <p:spPr>
          <a:xfrm>
            <a:off x="2581455" y="316926"/>
            <a:ext cx="398109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b="1" dirty="0" err="1"/>
              <a:t>Pryd</a:t>
            </a:r>
            <a:r>
              <a:rPr lang="en-US" sz="2700" b="1" dirty="0"/>
              <a:t> </a:t>
            </a:r>
            <a:r>
              <a:rPr lang="en-US" sz="2700" b="1" dirty="0" err="1">
                <a:solidFill>
                  <a:srgbClr val="00B050"/>
                </a:solidFill>
              </a:rPr>
              <a:t>bydd</a:t>
            </a:r>
            <a:r>
              <a:rPr lang="en-US" sz="2700" b="1" dirty="0"/>
              <a:t> …?</a:t>
            </a:r>
          </a:p>
          <a:p>
            <a:pPr algn="ctr"/>
            <a:r>
              <a:rPr lang="en-US" sz="2100" b="1" i="1" dirty="0"/>
              <a:t>When </a:t>
            </a:r>
            <a:r>
              <a:rPr lang="en-US" sz="2100" b="1" i="1" dirty="0">
                <a:solidFill>
                  <a:srgbClr val="00B050"/>
                </a:solidFill>
              </a:rPr>
              <a:t>will</a:t>
            </a:r>
            <a:r>
              <a:rPr lang="en-US" sz="2100" b="1" i="1" dirty="0"/>
              <a:t> …?</a:t>
            </a:r>
            <a:endParaRPr lang="en-US" sz="105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D9E24-9217-C348-A76D-F7117181C804}"/>
              </a:ext>
            </a:extLst>
          </p:cNvPr>
          <p:cNvSpPr txBox="1"/>
          <p:nvPr/>
        </p:nvSpPr>
        <p:spPr>
          <a:xfrm>
            <a:off x="323528" y="2148168"/>
            <a:ext cx="855153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>
                <a:solidFill>
                  <a:srgbClr val="00B050"/>
                </a:solidFill>
              </a:rPr>
              <a:t> </a:t>
            </a:r>
            <a:r>
              <a:rPr lang="en-US" sz="1500" b="1" dirty="0"/>
              <a:t>y </a:t>
            </a:r>
            <a:r>
              <a:rPr lang="en-US" sz="1500" b="1" dirty="0" err="1"/>
              <a:t>rhaglen</a:t>
            </a:r>
            <a:r>
              <a:rPr lang="en-US" sz="1500" b="1" dirty="0"/>
              <a:t> 	</a:t>
            </a:r>
            <a:r>
              <a:rPr lang="en-US" sz="1500" b="1" dirty="0" err="1"/>
              <a:t>ar</a:t>
            </a:r>
            <a:r>
              <a:rPr lang="en-US" sz="1500" b="1" dirty="0"/>
              <a:t> y teledu?		Am </a:t>
            </a:r>
            <a:r>
              <a:rPr lang="en-US" sz="1500" b="1" dirty="0" err="1"/>
              <a:t>saith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/>
              <a:t> y </a:t>
            </a:r>
            <a:r>
              <a:rPr lang="en-US" sz="1500" b="1" dirty="0" err="1"/>
              <a:t>ffilm</a:t>
            </a:r>
            <a:r>
              <a:rPr lang="en-US" sz="1500" b="1" dirty="0"/>
              <a:t> 	</a:t>
            </a:r>
            <a:r>
              <a:rPr lang="en-US" sz="1500" b="1" dirty="0" err="1"/>
              <a:t>yn</a:t>
            </a:r>
            <a:r>
              <a:rPr lang="en-US" sz="1500" b="1" dirty="0"/>
              <a:t> y </a:t>
            </a:r>
            <a:r>
              <a:rPr lang="en-US" sz="1500" b="1" dirty="0" err="1"/>
              <a:t>sinema</a:t>
            </a:r>
            <a:r>
              <a:rPr lang="en-US" sz="1500" b="1" dirty="0"/>
              <a:t>?		Am </a:t>
            </a:r>
            <a:r>
              <a:rPr lang="en-US" sz="1500" b="1" dirty="0" err="1"/>
              <a:t>wyth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>
                <a:solidFill>
                  <a:srgbClr val="00B050"/>
                </a:solidFill>
              </a:rPr>
              <a:t> </a:t>
            </a:r>
            <a:r>
              <a:rPr lang="en-US" sz="1500" b="1" dirty="0"/>
              <a:t>y </a:t>
            </a:r>
            <a:r>
              <a:rPr lang="en-US" sz="1500" b="1" dirty="0" err="1"/>
              <a:t>cyngerdd</a:t>
            </a:r>
            <a:r>
              <a:rPr lang="en-US" sz="1500" b="1" dirty="0"/>
              <a:t> 	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dechrau</a:t>
            </a:r>
            <a:r>
              <a:rPr lang="en-US" sz="1500" b="1" dirty="0"/>
              <a:t>?	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dechrau</a:t>
            </a:r>
            <a:r>
              <a:rPr lang="en-US" sz="1500" b="1" dirty="0"/>
              <a:t> 							am </a:t>
            </a:r>
            <a:r>
              <a:rPr lang="en-US" sz="1500" b="1" dirty="0" err="1"/>
              <a:t>chwech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</a:p>
          <a:p>
            <a:endParaRPr lang="en-US" sz="1500" b="1" dirty="0"/>
          </a:p>
          <a:p>
            <a:endParaRPr lang="en-US" sz="1500" b="1" dirty="0"/>
          </a:p>
          <a:p>
            <a:r>
              <a:rPr lang="en-US" sz="1500" b="1" dirty="0" err="1"/>
              <a:t>Pryd</a:t>
            </a:r>
            <a:r>
              <a:rPr lang="en-US" sz="1500" b="1" dirty="0"/>
              <a:t> 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	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gorffen</a:t>
            </a:r>
            <a:r>
              <a:rPr lang="en-US" sz="1500" b="1" dirty="0"/>
              <a:t>?		</a:t>
            </a:r>
            <a:r>
              <a:rPr lang="en-US" sz="1500" b="1" dirty="0" err="1">
                <a:solidFill>
                  <a:srgbClr val="00B050"/>
                </a:solidFill>
              </a:rPr>
              <a:t>Bydd</a:t>
            </a:r>
            <a:r>
              <a:rPr lang="en-US" sz="1500" b="1" dirty="0"/>
              <a:t> y </a:t>
            </a:r>
            <a:r>
              <a:rPr lang="en-US" sz="1500" b="1" dirty="0" err="1"/>
              <a:t>cyngerdd</a:t>
            </a:r>
            <a:r>
              <a:rPr lang="en-US" sz="1500" b="1" dirty="0"/>
              <a:t> </a:t>
            </a:r>
            <a:r>
              <a:rPr lang="en-US" sz="1500" b="1" dirty="0" err="1"/>
              <a:t>yn</a:t>
            </a:r>
            <a:r>
              <a:rPr lang="en-US" sz="1500" b="1" dirty="0"/>
              <a:t> </a:t>
            </a:r>
            <a:r>
              <a:rPr lang="en-US" sz="1500" b="1" dirty="0" err="1"/>
              <a:t>gorffen</a:t>
            </a:r>
            <a:r>
              <a:rPr lang="en-US" sz="1500" b="1" dirty="0"/>
              <a:t> 							am </a:t>
            </a:r>
            <a:r>
              <a:rPr lang="en-US" sz="1500" b="1" dirty="0" err="1"/>
              <a:t>wyth</a:t>
            </a:r>
            <a:r>
              <a:rPr lang="en-US" sz="1500" b="1" dirty="0"/>
              <a:t> </a:t>
            </a:r>
            <a:r>
              <a:rPr lang="en-US" sz="1500" b="1" dirty="0" err="1"/>
              <a:t>o’r</a:t>
            </a:r>
            <a:r>
              <a:rPr lang="en-US" sz="1500" b="1" dirty="0"/>
              <a:t> </a:t>
            </a:r>
            <a:r>
              <a:rPr lang="en-US" sz="1500" b="1" dirty="0" err="1"/>
              <a:t>gloch</a:t>
            </a:r>
            <a:r>
              <a:rPr lang="en-US" sz="1500" b="1" dirty="0"/>
              <a:t>.</a:t>
            </a:r>
            <a:endParaRPr lang="en-US" sz="135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0656DA-AE00-DD43-89A6-486C841A72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5690386"/>
            <a:ext cx="9144000" cy="640697"/>
          </a:xfrm>
          <a:prstGeom prst="rect">
            <a:avLst/>
          </a:prstGeom>
        </p:spPr>
      </p:pic>
      <p:sp>
        <p:nvSpPr>
          <p:cNvPr id="5" name="Left Arrow 4">
            <a:extLst>
              <a:ext uri="{FF2B5EF4-FFF2-40B4-BE49-F238E27FC236}">
                <a16:creationId xmlns:a16="http://schemas.microsoft.com/office/drawing/2014/main" id="{656A7CC3-DFE8-7F41-8F27-E2FA82FFDE6E}"/>
              </a:ext>
            </a:extLst>
          </p:cNvPr>
          <p:cNvSpPr/>
          <p:nvPr/>
        </p:nvSpPr>
        <p:spPr>
          <a:xfrm rot="1308889">
            <a:off x="5875970" y="727580"/>
            <a:ext cx="2306098" cy="874060"/>
          </a:xfrm>
          <a:prstGeom prst="leftArrow">
            <a:avLst/>
          </a:prstGeom>
          <a:solidFill>
            <a:srgbClr val="00B050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dirty="0">
                <a:solidFill>
                  <a:schemeClr val="tx1"/>
                </a:solidFill>
              </a:rPr>
              <a:t>Y </a:t>
            </a:r>
            <a:r>
              <a:rPr lang="en-US" sz="1350" b="1" dirty="0" err="1">
                <a:solidFill>
                  <a:schemeClr val="tx1"/>
                </a:solidFill>
              </a:rPr>
              <a:t>dyfodol</a:t>
            </a:r>
            <a:endParaRPr lang="en-US" sz="1350" b="1" dirty="0">
              <a:solidFill>
                <a:schemeClr val="tx1"/>
              </a:solidFill>
            </a:endParaRPr>
          </a:p>
          <a:p>
            <a:pPr algn="ctr"/>
            <a:r>
              <a:rPr lang="en-US" sz="1350" b="1" i="1" dirty="0">
                <a:solidFill>
                  <a:schemeClr val="tx1"/>
                </a:solidFill>
              </a:rPr>
              <a:t>Future tense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A7C46D-E46B-7C45-B1E6-AACF50747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328" y="181052"/>
            <a:ext cx="1023842" cy="1023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2049376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1021</TotalTime>
  <Words>701</Words>
  <Application>Microsoft Macintosh PowerPoint</Application>
  <PresentationFormat>On-screen Show (4:3)</PresentationFormat>
  <Paragraphs>116</Paragraphs>
  <Slides>14</Slides>
  <Notes>5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Candara</vt:lpstr>
      <vt:lpstr>Comic Sans MS</vt:lpstr>
      <vt:lpstr>Noteworthy Light</vt:lpstr>
      <vt:lpstr>Symbol</vt:lpstr>
      <vt:lpstr>Waveform</vt:lpstr>
      <vt:lpstr>PowerPoint Presentation</vt:lpstr>
      <vt:lpstr>PowerPoint Presentation</vt:lpstr>
      <vt:lpstr>PowerPoint Presentation</vt:lpstr>
      <vt:lpstr>PowerPoint Presentation</vt:lpstr>
      <vt:lpstr>Pryd wyt ti'n …...? When do you …?</vt:lpstr>
      <vt:lpstr>Pryd mae Rhys yn …...? When does Rhys  …?</vt:lpstr>
      <vt:lpstr>PowerPoint Presentation</vt:lpstr>
      <vt:lpstr>Eich tro chi ……</vt:lpstr>
      <vt:lpstr>Eich tro chi ……</vt:lpstr>
      <vt:lpstr>Eich tro chi ……</vt:lpstr>
      <vt:lpstr>Eich tro chi ……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Nia Evans</cp:lastModifiedBy>
  <cp:revision>135</cp:revision>
  <dcterms:created xsi:type="dcterms:W3CDTF">2017-04-24T21:13:08Z</dcterms:created>
  <dcterms:modified xsi:type="dcterms:W3CDTF">2021-11-10T14:41:10Z</dcterms:modified>
</cp:coreProperties>
</file>