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theme/theme4.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1.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 id="2147483692" r:id="rId2"/>
    <p:sldMasterId id="2147483698" r:id="rId3"/>
  </p:sldMasterIdLst>
  <p:notesMasterIdLst>
    <p:notesMasterId r:id="rId51"/>
  </p:notesMasterIdLst>
  <p:sldIdLst>
    <p:sldId id="256" r:id="rId4"/>
    <p:sldId id="370" r:id="rId5"/>
    <p:sldId id="259" r:id="rId6"/>
    <p:sldId id="362" r:id="rId7"/>
    <p:sldId id="260" r:id="rId8"/>
    <p:sldId id="361" r:id="rId9"/>
    <p:sldId id="371" r:id="rId10"/>
    <p:sldId id="372" r:id="rId11"/>
    <p:sldId id="385" r:id="rId12"/>
    <p:sldId id="339" r:id="rId13"/>
    <p:sldId id="366" r:id="rId14"/>
    <p:sldId id="373" r:id="rId15"/>
    <p:sldId id="322" r:id="rId16"/>
    <p:sldId id="352" r:id="rId17"/>
    <p:sldId id="374" r:id="rId18"/>
    <p:sldId id="350" r:id="rId19"/>
    <p:sldId id="349" r:id="rId20"/>
    <p:sldId id="337" r:id="rId21"/>
    <p:sldId id="375" r:id="rId22"/>
    <p:sldId id="376" r:id="rId23"/>
    <p:sldId id="344" r:id="rId24"/>
    <p:sldId id="368" r:id="rId25"/>
    <p:sldId id="377" r:id="rId26"/>
    <p:sldId id="378" r:id="rId27"/>
    <p:sldId id="333" r:id="rId28"/>
    <p:sldId id="335" r:id="rId29"/>
    <p:sldId id="346" r:id="rId30"/>
    <p:sldId id="348" r:id="rId31"/>
    <p:sldId id="386" r:id="rId32"/>
    <p:sldId id="379" r:id="rId33"/>
    <p:sldId id="380" r:id="rId34"/>
    <p:sldId id="369" r:id="rId35"/>
    <p:sldId id="354" r:id="rId36"/>
    <p:sldId id="264" r:id="rId37"/>
    <p:sldId id="381" r:id="rId38"/>
    <p:sldId id="382" r:id="rId39"/>
    <p:sldId id="383" r:id="rId40"/>
    <p:sldId id="384" r:id="rId41"/>
    <p:sldId id="336" r:id="rId42"/>
    <p:sldId id="387" r:id="rId43"/>
    <p:sldId id="367" r:id="rId44"/>
    <p:sldId id="332" r:id="rId45"/>
    <p:sldId id="360" r:id="rId46"/>
    <p:sldId id="365" r:id="rId47"/>
    <p:sldId id="388" r:id="rId48"/>
    <p:sldId id="389" r:id="rId49"/>
    <p:sldId id="390" r:id="rId50"/>
  </p:sldIdLst>
  <p:sldSz cx="9144000" cy="6858000" type="screen4x3"/>
  <p:notesSz cx="9144000" cy="6858000"/>
  <p:custDataLst>
    <p:tags r:id="rId52"/>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gali Perrault" initials="MP" lastIdx="0" clrIdx="0">
    <p:extLst>
      <p:ext uri="{19B8F6BF-5375-455C-9EA6-DF929625EA0E}">
        <p15:presenceInfo xmlns:p15="http://schemas.microsoft.com/office/powerpoint/2012/main" userId="S-1-5-21-1354574967-2576789755-1687816179-3354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52" autoAdjust="0"/>
    <p:restoredTop sz="94660"/>
  </p:normalViewPr>
  <p:slideViewPr>
    <p:cSldViewPr>
      <p:cViewPr varScale="1">
        <p:scale>
          <a:sx n="63" d="100"/>
          <a:sy n="63" d="100"/>
        </p:scale>
        <p:origin x="1396" y="6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gs" Target="tags/tag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8.vml.rels><?xml version="1.0" encoding="UTF-8" standalone="yes"?>
<Relationships xmlns="http://schemas.openxmlformats.org/package/2006/relationships"><Relationship Id="rId1" Type="http://schemas.openxmlformats.org/officeDocument/2006/relationships/image" Target="../media/image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3EC8394C-4D4A-471E-A410-13A934BA1E20}" type="datetimeFigureOut">
              <a:rPr lang="en-GB" smtClean="0"/>
              <a:t>10/06/2020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D6A9448D-52A1-45CB-AB2E-EABF367315BD}" type="slidenum">
              <a:rPr lang="en-GB" smtClean="0"/>
              <a:t>‹#›</a:t>
            </a:fld>
            <a:endParaRPr lang="en-GB"/>
          </a:p>
        </p:txBody>
      </p:sp>
    </p:spTree>
    <p:extLst>
      <p:ext uri="{BB962C8B-B14F-4D97-AF65-F5344CB8AC3E}">
        <p14:creationId xmlns:p14="http://schemas.microsoft.com/office/powerpoint/2010/main" val="1408079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9448D-52A1-45CB-AB2E-EABF367315BD}" type="slidenum">
              <a:rPr lang="en-GB" smtClean="0"/>
              <a:t>32</a:t>
            </a:fld>
            <a:endParaRPr lang="en-GB"/>
          </a:p>
        </p:txBody>
      </p:sp>
    </p:spTree>
    <p:extLst>
      <p:ext uri="{BB962C8B-B14F-4D97-AF65-F5344CB8AC3E}">
        <p14:creationId xmlns:p14="http://schemas.microsoft.com/office/powerpoint/2010/main" val="3164758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6/10/2020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808879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6/10/2020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13796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6/10/2020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43016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6/10/2020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76781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6/10/2020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00988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6/10/2020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252102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6/10/2020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25897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6/10/2020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5995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6/10/2020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61460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6/10/2020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045801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6/10/2020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019562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19127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69307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85552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23760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9039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19889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947851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163806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0" i="0">
                <a:solidFill>
                  <a:schemeClr val="bg1"/>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56123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8389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vmlDrawing" Target="../drawings/vmlDrawing1.v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oleObject" Target="../embeddings/oleObject1.bin"/><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14.xml"/><Relationship Id="rId7" Type="http://schemas.openxmlformats.org/officeDocument/2006/relationships/vmlDrawing" Target="../drawings/vmlDrawing2.v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image" Target="../media/image1.emf"/><Relationship Id="rId4" Type="http://schemas.openxmlformats.org/officeDocument/2006/relationships/slideLayout" Target="../slideLayouts/slideLayout15.xml"/><Relationship Id="rId9" Type="http://schemas.openxmlformats.org/officeDocument/2006/relationships/oleObject" Target="../embeddings/oleObject2.bin"/></Relationships>
</file>

<file path=ppt/slideMasters/_rels/slideMaster3.xml.rels><?xml version="1.0" encoding="UTF-8" standalone="yes"?>
<Relationships xmlns="http://schemas.openxmlformats.org/package/2006/relationships"><Relationship Id="rId8" Type="http://schemas.openxmlformats.org/officeDocument/2006/relationships/tags" Target="../tags/tag4.xml"/><Relationship Id="rId3" Type="http://schemas.openxmlformats.org/officeDocument/2006/relationships/slideLayout" Target="../slideLayouts/slideLayout19.xml"/><Relationship Id="rId7" Type="http://schemas.openxmlformats.org/officeDocument/2006/relationships/vmlDrawing" Target="../drawings/vmlDrawing3.v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3.xml"/><Relationship Id="rId5" Type="http://schemas.openxmlformats.org/officeDocument/2006/relationships/slideLayout" Target="../slideLayouts/slideLayout21.xml"/><Relationship Id="rId10" Type="http://schemas.openxmlformats.org/officeDocument/2006/relationships/image" Target="../media/image1.emf"/><Relationship Id="rId4" Type="http://schemas.openxmlformats.org/officeDocument/2006/relationships/slideLayout" Target="../slideLayouts/slideLayout20.xml"/><Relationship Id="rId9" Type="http://schemas.openxmlformats.org/officeDocument/2006/relationships/oleObject" Target="../embeddings/oleObject3.bin"/></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6/10/2020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t>‹#›</a:t>
            </a:fld>
            <a:endParaRPr lang="en-GB"/>
          </a:p>
        </p:txBody>
      </p:sp>
      <p:graphicFrame>
        <p:nvGraphicFramePr>
          <p:cNvPr id="7" name="Object 6" hidden="1">
            <a:extLst>
              <a:ext uri="{FF2B5EF4-FFF2-40B4-BE49-F238E27FC236}">
                <a16:creationId xmlns:a16="http://schemas.microsoft.com/office/drawing/2014/main" id="{74715ECD-BC98-4577-820B-8305BEC71481}"/>
              </a:ext>
            </a:extLst>
          </p:cNvPr>
          <p:cNvGraphicFramePr>
            <a:graphicFrameLocks noChangeAspect="1"/>
          </p:cNvGraphicFramePr>
          <p:nvPr userDrawn="1">
            <p:custDataLst>
              <p:tags r:id="rId14"/>
            </p:custDataLst>
            <p:extLst>
              <p:ext uri="{D42A27DB-BD31-4B8C-83A1-F6EECF244321}">
                <p14:modId xmlns:p14="http://schemas.microsoft.com/office/powerpoint/2010/main" val="296759613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527" name="think-cell Slide" r:id="rId15" imgW="395" imgH="396" progId="TCLayout.ActiveDocument.1">
                  <p:embed/>
                </p:oleObj>
              </mc:Choice>
              <mc:Fallback>
                <p:oleObj name="think-cell Slide" r:id="rId15" imgW="395" imgH="396" progId="TCLayout.ActiveDocument.1">
                  <p:embed/>
                  <p:pic>
                    <p:nvPicPr>
                      <p:cNvPr id="7" name="Object 6" hidden="1">
                        <a:extLst>
                          <a:ext uri="{FF2B5EF4-FFF2-40B4-BE49-F238E27FC236}">
                            <a16:creationId xmlns:a16="http://schemas.microsoft.com/office/drawing/2014/main" id="{FC86143E-FA74-432F-8A80-140B432F4682}"/>
                          </a:ext>
                        </a:extLst>
                      </p:cNvPr>
                      <p:cNvPicPr/>
                      <p:nvPr/>
                    </p:nvPicPr>
                    <p:blipFill>
                      <a:blip r:embed="rId16"/>
                      <a:stretch>
                        <a:fillRect/>
                      </a:stretch>
                    </p:blipFill>
                    <p:spPr>
                      <a:xfrm>
                        <a:off x="1588" y="1588"/>
                        <a:ext cx="1588" cy="1588"/>
                      </a:xfrm>
                      <a:prstGeom prst="rect">
                        <a:avLst/>
                      </a:prstGeom>
                    </p:spPr>
                  </p:pic>
                </p:oleObj>
              </mc:Fallback>
            </mc:AlternateContent>
          </a:graphicData>
        </a:graphic>
      </p:graphicFrame>
    </p:spTree>
    <p:extLst>
      <p:ext uri="{BB962C8B-B14F-4D97-AF65-F5344CB8AC3E}">
        <p14:creationId xmlns:p14="http://schemas.microsoft.com/office/powerpoint/2010/main" val="861206169"/>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2DDFCA2C-1DAF-4CC5-865C-844B4E08BF5C}"/>
              </a:ext>
            </a:extLst>
          </p:cNvPr>
          <p:cNvGraphicFramePr>
            <a:graphicFrameLocks noChangeAspect="1"/>
          </p:cNvGraphicFramePr>
          <p:nvPr userDrawn="1">
            <p:custDataLst>
              <p:tags r:id="rId8"/>
            </p:custDataLst>
            <p:extLst>
              <p:ext uri="{D42A27DB-BD31-4B8C-83A1-F6EECF244321}">
                <p14:modId xmlns:p14="http://schemas.microsoft.com/office/powerpoint/2010/main" val="403079630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4946" name="think-cell Slide" r:id="rId9" imgW="395" imgH="396" progId="TCLayout.ActiveDocument.1">
                  <p:embed/>
                </p:oleObj>
              </mc:Choice>
              <mc:Fallback>
                <p:oleObj name="think-cell Slide" r:id="rId9" imgW="395" imgH="396" progId="TCLayout.ActiveDocument.1">
                  <p:embed/>
                  <p:pic>
                    <p:nvPicPr>
                      <p:cNvPr id="0" name=""/>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6" name="bk object 16"/>
          <p:cNvSpPr/>
          <p:nvPr/>
        </p:nvSpPr>
        <p:spPr>
          <a:xfrm>
            <a:off x="0" y="0"/>
            <a:ext cx="9144000" cy="6858000"/>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a:xfrm>
            <a:off x="2502280" y="618871"/>
            <a:ext cx="4139438" cy="452119"/>
          </a:xfrm>
          <a:prstGeom prst="rect">
            <a:avLst/>
          </a:prstGeom>
        </p:spPr>
        <p:txBody>
          <a:bodyPr wrap="square" lIns="0" tIns="0" rIns="0" bIns="0">
            <a:spAutoFit/>
          </a:bodyPr>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a:xfrm>
            <a:off x="538048" y="2374214"/>
            <a:ext cx="8067903" cy="1550670"/>
          </a:xfrm>
          <a:prstGeom prst="rect">
            <a:avLst/>
          </a:prstGeom>
        </p:spPr>
        <p:txBody>
          <a:bodyPr wrap="square" lIns="0" tIns="0" rIns="0" bIns="0">
            <a:spAutoFit/>
          </a:bodyPr>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465430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Object 6" hidden="1">
            <a:extLst>
              <a:ext uri="{FF2B5EF4-FFF2-40B4-BE49-F238E27FC236}">
                <a16:creationId xmlns:a16="http://schemas.microsoft.com/office/drawing/2014/main" id="{2DDFCA2C-1DAF-4CC5-865C-844B4E08BF5C}"/>
              </a:ext>
            </a:extLst>
          </p:cNvPr>
          <p:cNvGraphicFramePr>
            <a:graphicFrameLocks noChangeAspect="1"/>
          </p:cNvGraphicFramePr>
          <p:nvPr userDrawn="1">
            <p:custDataLst>
              <p:tags r:id="rId8"/>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9256" name="think-cell Slide" r:id="rId9" imgW="395" imgH="396" progId="TCLayout.ActiveDocument.1">
                  <p:embed/>
                </p:oleObj>
              </mc:Choice>
              <mc:Fallback>
                <p:oleObj name="think-cell Slide" r:id="rId9" imgW="395" imgH="396" progId="TCLayout.ActiveDocument.1">
                  <p:embed/>
                  <p:pic>
                    <p:nvPicPr>
                      <p:cNvPr id="7" name="Object 6" hidden="1">
                        <a:extLst>
                          <a:ext uri="{FF2B5EF4-FFF2-40B4-BE49-F238E27FC236}">
                            <a16:creationId xmlns:a16="http://schemas.microsoft.com/office/drawing/2014/main" id="{2DDFCA2C-1DAF-4CC5-865C-844B4E08BF5C}"/>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16" name="bk object 16"/>
          <p:cNvSpPr/>
          <p:nvPr/>
        </p:nvSpPr>
        <p:spPr>
          <a:xfrm>
            <a:off x="0" y="0"/>
            <a:ext cx="9144000" cy="6858000"/>
          </a:xfrm>
          <a:custGeom>
            <a:avLst/>
            <a:gdLst/>
            <a:ahLst/>
            <a:cxnLst/>
            <a:rect l="l" t="t" r="r" b="b"/>
            <a:pathLst>
              <a:path w="9144000" h="6858000">
                <a:moveTo>
                  <a:pt x="0" y="6858000"/>
                </a:moveTo>
                <a:lnTo>
                  <a:pt x="9144000" y="6858000"/>
                </a:lnTo>
                <a:lnTo>
                  <a:pt x="9144000" y="0"/>
                </a:lnTo>
                <a:lnTo>
                  <a:pt x="0" y="0"/>
                </a:lnTo>
                <a:lnTo>
                  <a:pt x="0" y="685800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a:xfrm>
            <a:off x="2502280" y="618871"/>
            <a:ext cx="4139438" cy="452119"/>
          </a:xfrm>
          <a:prstGeom prst="rect">
            <a:avLst/>
          </a:prstGeom>
        </p:spPr>
        <p:txBody>
          <a:bodyPr wrap="square" lIns="0" tIns="0" rIns="0" bIns="0">
            <a:spAutoFit/>
          </a:bodyPr>
          <a:lstStyle>
            <a:lvl1pPr>
              <a:defRPr sz="2800" b="0" i="0">
                <a:solidFill>
                  <a:schemeClr val="bg1"/>
                </a:solidFill>
                <a:latin typeface="Verdana"/>
                <a:cs typeface="Verdana"/>
              </a:defRPr>
            </a:lvl1pPr>
          </a:lstStyle>
          <a:p>
            <a:endParaRPr/>
          </a:p>
        </p:txBody>
      </p:sp>
      <p:sp>
        <p:nvSpPr>
          <p:cNvPr id="3" name="Holder 3"/>
          <p:cNvSpPr>
            <a:spLocks noGrp="1"/>
          </p:cNvSpPr>
          <p:nvPr>
            <p:ph type="body" idx="1"/>
          </p:nvPr>
        </p:nvSpPr>
        <p:spPr>
          <a:xfrm>
            <a:off x="538048" y="2374214"/>
            <a:ext cx="8067903" cy="1550670"/>
          </a:xfrm>
          <a:prstGeom prst="rect">
            <a:avLst/>
          </a:prstGeom>
        </p:spPr>
        <p:txBody>
          <a:bodyPr wrap="square" lIns="0" tIns="0" rIns="0" bIns="0">
            <a:spAutoFit/>
          </a:bodyPr>
          <a:lstStyle>
            <a:lvl1pPr>
              <a:defRPr sz="2000" b="0" i="1">
                <a:solidFill>
                  <a:schemeClr val="bg1"/>
                </a:solidFill>
                <a:latin typeface="Georgia"/>
                <a:cs typeface="Georgi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6/10/2020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025544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vmlDrawing" Target="../drawings/vmlDrawing4.vml"/><Relationship Id="rId5" Type="http://schemas.openxmlformats.org/officeDocument/2006/relationships/image" Target="../media/image1.emf"/><Relationship Id="rId4" Type="http://schemas.openxmlformats.org/officeDocument/2006/relationships/oleObject" Target="../embeddings/oleObject4.bin"/></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vmlDrawing" Target="../drawings/vmlDrawing5.vml"/><Relationship Id="rId6" Type="http://schemas.openxmlformats.org/officeDocument/2006/relationships/image" Target="../media/image4.png"/><Relationship Id="rId5" Type="http://schemas.openxmlformats.org/officeDocument/2006/relationships/image" Target="../media/image1.emf"/><Relationship Id="rId4" Type="http://schemas.openxmlformats.org/officeDocument/2006/relationships/oleObject" Target="../embeddings/oleObject5.bin"/></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vmlDrawing" Target="../drawings/vmlDrawing6.vml"/><Relationship Id="rId6" Type="http://schemas.openxmlformats.org/officeDocument/2006/relationships/image" Target="../media/image5.png"/><Relationship Id="rId5" Type="http://schemas.openxmlformats.org/officeDocument/2006/relationships/image" Target="../media/image1.emf"/><Relationship Id="rId4" Type="http://schemas.openxmlformats.org/officeDocument/2006/relationships/oleObject" Target="../embeddings/oleObject6.bin"/></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tags" Target="../tags/tag8.xml"/><Relationship Id="rId1" Type="http://schemas.openxmlformats.org/officeDocument/2006/relationships/vmlDrawing" Target="../drawings/vmlDrawing7.vml"/><Relationship Id="rId6" Type="http://schemas.openxmlformats.org/officeDocument/2006/relationships/image" Target="../media/image6.emf"/><Relationship Id="rId5" Type="http://schemas.openxmlformats.org/officeDocument/2006/relationships/image" Target="../media/image1.emf"/><Relationship Id="rId4" Type="http://schemas.openxmlformats.org/officeDocument/2006/relationships/oleObject" Target="../embeddings/oleObject7.bin"/></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vmlDrawing" Target="../drawings/vmlDrawing8.vml"/><Relationship Id="rId6" Type="http://schemas.openxmlformats.org/officeDocument/2006/relationships/image" Target="../media/image7.jpeg"/><Relationship Id="rId5" Type="http://schemas.openxmlformats.org/officeDocument/2006/relationships/image" Target="../media/image1.emf"/><Relationship Id="rId4" Type="http://schemas.openxmlformats.org/officeDocument/2006/relationships/oleObject" Target="../embeddings/oleObject8.bin"/></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vmlDrawing" Target="../drawings/vmlDrawing9.vml"/><Relationship Id="rId5" Type="http://schemas.openxmlformats.org/officeDocument/2006/relationships/image" Target="../media/image1.emf"/><Relationship Id="rId4" Type="http://schemas.openxmlformats.org/officeDocument/2006/relationships/oleObject" Target="../embeddings/oleObject9.bin"/></Relationships>
</file>

<file path=ppt/slides/_rels/slide8.xml.rels><?xml version="1.0" encoding="UTF-8" standalone="yes"?>
<Relationships xmlns="http://schemas.openxmlformats.org/package/2006/relationships"><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vmlDrawing" Target="../drawings/vmlDrawing10.vml"/><Relationship Id="rId6" Type="http://schemas.openxmlformats.org/officeDocument/2006/relationships/image" Target="../media/image1.emf"/><Relationship Id="rId5" Type="http://schemas.openxmlformats.org/officeDocument/2006/relationships/oleObject" Target="../embeddings/oleObject10.bin"/><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vmlDrawing" Target="../drawings/vmlDrawing11.vml"/><Relationship Id="rId5" Type="http://schemas.openxmlformats.org/officeDocument/2006/relationships/image" Target="../media/image1.emf"/><Relationship Id="rId4" Type="http://schemas.openxmlformats.org/officeDocument/2006/relationships/oleObject" Target="../embeddings/oleObject11.bin"/></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xml"/><Relationship Id="rId1" Type="http://schemas.openxmlformats.org/officeDocument/2006/relationships/vmlDrawing" Target="../drawings/vmlDrawing12.vml"/><Relationship Id="rId6" Type="http://schemas.openxmlformats.org/officeDocument/2006/relationships/image" Target="../media/image8.emf"/><Relationship Id="rId5" Type="http://schemas.openxmlformats.org/officeDocument/2006/relationships/image" Target="../media/image1.emf"/><Relationship Id="rId4" Type="http://schemas.openxmlformats.org/officeDocument/2006/relationships/oleObject" Target="../embeddings/oleObject12.bin"/></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vmlDrawing" Target="../drawings/vmlDrawing13.vml"/><Relationship Id="rId6" Type="http://schemas.openxmlformats.org/officeDocument/2006/relationships/image" Target="../media/image9.png"/><Relationship Id="rId5" Type="http://schemas.openxmlformats.org/officeDocument/2006/relationships/image" Target="../media/image1.emf"/><Relationship Id="rId4" Type="http://schemas.openxmlformats.org/officeDocument/2006/relationships/oleObject" Target="../embeddings/oleObject13.bin"/></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6.xml"/><Relationship Id="rId1" Type="http://schemas.openxmlformats.org/officeDocument/2006/relationships/vmlDrawing" Target="../drawings/vmlDrawing14.vml"/><Relationship Id="rId6" Type="http://schemas.openxmlformats.org/officeDocument/2006/relationships/image" Target="../media/image10.png"/><Relationship Id="rId5" Type="http://schemas.openxmlformats.org/officeDocument/2006/relationships/image" Target="../media/image1.emf"/><Relationship Id="rId4" Type="http://schemas.openxmlformats.org/officeDocument/2006/relationships/oleObject" Target="../embeddings/oleObject14.bin"/></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tags" Target="../tags/tag17.xml"/><Relationship Id="rId1" Type="http://schemas.openxmlformats.org/officeDocument/2006/relationships/vmlDrawing" Target="../drawings/vmlDrawing15.vml"/><Relationship Id="rId6" Type="http://schemas.openxmlformats.org/officeDocument/2006/relationships/image" Target="../media/image11.png"/><Relationship Id="rId5" Type="http://schemas.openxmlformats.org/officeDocument/2006/relationships/image" Target="../media/image1.emf"/><Relationship Id="rId4"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xml"/><Relationship Id="rId1" Type="http://schemas.openxmlformats.org/officeDocument/2006/relationships/vmlDrawing" Target="../drawings/vmlDrawing16.vml"/><Relationship Id="rId6" Type="http://schemas.openxmlformats.org/officeDocument/2006/relationships/image" Target="../media/image13.png"/><Relationship Id="rId5" Type="http://schemas.openxmlformats.org/officeDocument/2006/relationships/image" Target="../media/image1.emf"/><Relationship Id="rId4" Type="http://schemas.openxmlformats.org/officeDocument/2006/relationships/oleObject" Target="../embeddings/oleObject16.bin"/></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vmlDrawing" Target="../drawings/vmlDrawing17.vml"/><Relationship Id="rId6" Type="http://schemas.openxmlformats.org/officeDocument/2006/relationships/image" Target="../media/image14.png"/><Relationship Id="rId5" Type="http://schemas.openxmlformats.org/officeDocument/2006/relationships/image" Target="../media/image1.emf"/><Relationship Id="rId4" Type="http://schemas.openxmlformats.org/officeDocument/2006/relationships/oleObject" Target="../embeddings/oleObject17.bin"/></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20.xml"/><Relationship Id="rId1" Type="http://schemas.openxmlformats.org/officeDocument/2006/relationships/vmlDrawing" Target="../drawings/vmlDrawing18.vml"/><Relationship Id="rId6" Type="http://schemas.openxmlformats.org/officeDocument/2006/relationships/image" Target="../media/image15.jpg"/><Relationship Id="rId5" Type="http://schemas.openxmlformats.org/officeDocument/2006/relationships/image" Target="../media/image1.emf"/><Relationship Id="rId4" Type="http://schemas.openxmlformats.org/officeDocument/2006/relationships/oleObject" Target="../embeddings/oleObject18.bin"/></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tags" Target="../tags/tag21.xml"/><Relationship Id="rId1" Type="http://schemas.openxmlformats.org/officeDocument/2006/relationships/vmlDrawing" Target="../drawings/vmlDrawing19.vml"/><Relationship Id="rId6" Type="http://schemas.openxmlformats.org/officeDocument/2006/relationships/image" Target="../media/image16.png"/><Relationship Id="rId5" Type="http://schemas.openxmlformats.org/officeDocument/2006/relationships/image" Target="../media/image1.emf"/><Relationship Id="rId4" Type="http://schemas.openxmlformats.org/officeDocument/2006/relationships/oleObject" Target="../embeddings/oleObject19.bin"/></Relationships>
</file>

<file path=ppt/slides/_rels/slide1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tags" Target="../tags/tag22.xml"/><Relationship Id="rId1" Type="http://schemas.openxmlformats.org/officeDocument/2006/relationships/vmlDrawing" Target="../drawings/vmlDrawing20.vml"/><Relationship Id="rId6" Type="http://schemas.openxmlformats.org/officeDocument/2006/relationships/image" Target="../media/image18.png"/><Relationship Id="rId5" Type="http://schemas.openxmlformats.org/officeDocument/2006/relationships/image" Target="../media/image1.emf"/><Relationship Id="rId4" Type="http://schemas.openxmlformats.org/officeDocument/2006/relationships/oleObject" Target="../embeddings/oleObject20.bin"/></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vmlDrawing" Target="../drawings/vmlDrawing21.vml"/><Relationship Id="rId5" Type="http://schemas.openxmlformats.org/officeDocument/2006/relationships/image" Target="../media/image1.emf"/><Relationship Id="rId4" Type="http://schemas.openxmlformats.org/officeDocument/2006/relationships/oleObject" Target="../embeddings/oleObject21.bin"/></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vmlDrawing" Target="../drawings/vmlDrawing22.vml"/><Relationship Id="rId5" Type="http://schemas.openxmlformats.org/officeDocument/2006/relationships/image" Target="../media/image1.emf"/><Relationship Id="rId4" Type="http://schemas.openxmlformats.org/officeDocument/2006/relationships/oleObject" Target="../embeddings/oleObject22.bin"/></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tags" Target="../tags/tag25.xml"/><Relationship Id="rId1" Type="http://schemas.openxmlformats.org/officeDocument/2006/relationships/vmlDrawing" Target="../drawings/vmlDrawing23.vml"/><Relationship Id="rId6" Type="http://schemas.openxmlformats.org/officeDocument/2006/relationships/image" Target="../media/image21.png"/><Relationship Id="rId5" Type="http://schemas.openxmlformats.org/officeDocument/2006/relationships/image" Target="../media/image1.emf"/><Relationship Id="rId4" Type="http://schemas.openxmlformats.org/officeDocument/2006/relationships/oleObject" Target="../embeddings/oleObject23.bin"/></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6.xml"/><Relationship Id="rId1" Type="http://schemas.openxmlformats.org/officeDocument/2006/relationships/vmlDrawing" Target="../drawings/vmlDrawing24.vml"/><Relationship Id="rId6" Type="http://schemas.openxmlformats.org/officeDocument/2006/relationships/image" Target="../media/image23.png"/><Relationship Id="rId5" Type="http://schemas.openxmlformats.org/officeDocument/2006/relationships/image" Target="../media/image1.emf"/><Relationship Id="rId4" Type="http://schemas.openxmlformats.org/officeDocument/2006/relationships/oleObject" Target="../embeddings/oleObject24.bin"/></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7.xml"/><Relationship Id="rId1" Type="http://schemas.openxmlformats.org/officeDocument/2006/relationships/vmlDrawing" Target="../drawings/vmlDrawing25.vml"/><Relationship Id="rId6" Type="http://schemas.openxmlformats.org/officeDocument/2006/relationships/image" Target="../media/image24.png"/><Relationship Id="rId5" Type="http://schemas.openxmlformats.org/officeDocument/2006/relationships/image" Target="../media/image1.emf"/><Relationship Id="rId4" Type="http://schemas.openxmlformats.org/officeDocument/2006/relationships/oleObject" Target="../embeddings/oleObject25.bin"/></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8.xml"/><Relationship Id="rId1" Type="http://schemas.openxmlformats.org/officeDocument/2006/relationships/vmlDrawing" Target="../drawings/vmlDrawing26.vml"/><Relationship Id="rId5" Type="http://schemas.openxmlformats.org/officeDocument/2006/relationships/image" Target="../media/image1.emf"/><Relationship Id="rId4" Type="http://schemas.openxmlformats.org/officeDocument/2006/relationships/oleObject" Target="../embeddings/oleObject26.bin"/></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jpeg"/><Relationship Id="rId2" Type="http://schemas.openxmlformats.org/officeDocument/2006/relationships/tags" Target="../tags/tag29.xml"/><Relationship Id="rId1" Type="http://schemas.openxmlformats.org/officeDocument/2006/relationships/vmlDrawing" Target="../drawings/vmlDrawing27.vml"/><Relationship Id="rId6" Type="http://schemas.openxmlformats.org/officeDocument/2006/relationships/image" Target="../media/image25.jpeg"/><Relationship Id="rId5" Type="http://schemas.openxmlformats.org/officeDocument/2006/relationships/image" Target="../media/image1.emf"/><Relationship Id="rId4" Type="http://schemas.openxmlformats.org/officeDocument/2006/relationships/oleObject" Target="../embeddings/oleObject27.bin"/></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8.emf"/><Relationship Id="rId2" Type="http://schemas.openxmlformats.org/officeDocument/2006/relationships/tags" Target="../tags/tag30.xml"/><Relationship Id="rId1" Type="http://schemas.openxmlformats.org/officeDocument/2006/relationships/vmlDrawing" Target="../drawings/vmlDrawing28.vml"/><Relationship Id="rId6" Type="http://schemas.openxmlformats.org/officeDocument/2006/relationships/image" Target="../media/image27.jpeg"/><Relationship Id="rId5" Type="http://schemas.openxmlformats.org/officeDocument/2006/relationships/image" Target="../media/image1.emf"/><Relationship Id="rId4" Type="http://schemas.openxmlformats.org/officeDocument/2006/relationships/oleObject" Target="../embeddings/oleObject28.bin"/></Relationships>
</file>

<file path=ppt/slides/_rels/slide27.xml.rels><?xml version="1.0" encoding="UTF-8" standalone="yes"?>
<Relationships xmlns="http://schemas.openxmlformats.org/package/2006/relationships"><Relationship Id="rId3" Type="http://schemas.openxmlformats.org/officeDocument/2006/relationships/tags" Target="../tags/tag32.xml"/><Relationship Id="rId7" Type="http://schemas.openxmlformats.org/officeDocument/2006/relationships/image" Target="../media/image29.emf"/><Relationship Id="rId2" Type="http://schemas.openxmlformats.org/officeDocument/2006/relationships/tags" Target="../tags/tag31.xml"/><Relationship Id="rId1" Type="http://schemas.openxmlformats.org/officeDocument/2006/relationships/vmlDrawing" Target="../drawings/vmlDrawing29.vml"/><Relationship Id="rId6" Type="http://schemas.openxmlformats.org/officeDocument/2006/relationships/image" Target="../media/image1.emf"/><Relationship Id="rId5" Type="http://schemas.openxmlformats.org/officeDocument/2006/relationships/oleObject" Target="../embeddings/oleObject29.bin"/><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emf"/><Relationship Id="rId2" Type="http://schemas.openxmlformats.org/officeDocument/2006/relationships/tags" Target="../tags/tag33.xml"/><Relationship Id="rId1" Type="http://schemas.openxmlformats.org/officeDocument/2006/relationships/vmlDrawing" Target="../drawings/vmlDrawing30.vml"/><Relationship Id="rId6" Type="http://schemas.openxmlformats.org/officeDocument/2006/relationships/image" Target="../media/image30.jpeg"/><Relationship Id="rId5" Type="http://schemas.openxmlformats.org/officeDocument/2006/relationships/image" Target="../media/image1.emf"/><Relationship Id="rId4" Type="http://schemas.openxmlformats.org/officeDocument/2006/relationships/oleObject" Target="../embeddings/oleObject30.bin"/></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3.png"/><Relationship Id="rId2" Type="http://schemas.openxmlformats.org/officeDocument/2006/relationships/tags" Target="../tags/tag34.xml"/><Relationship Id="rId1" Type="http://schemas.openxmlformats.org/officeDocument/2006/relationships/vmlDrawing" Target="../drawings/vmlDrawing31.vml"/><Relationship Id="rId6" Type="http://schemas.openxmlformats.org/officeDocument/2006/relationships/image" Target="../media/image32.png"/><Relationship Id="rId5" Type="http://schemas.openxmlformats.org/officeDocument/2006/relationships/image" Target="../media/image1.emf"/><Relationship Id="rId4" Type="http://schemas.openxmlformats.org/officeDocument/2006/relationships/oleObject" Target="../embeddings/oleObject31.bin"/></Relationships>
</file>

<file path=ppt/slides/_rels/slide30.xml.rels><?xml version="1.0" encoding="UTF-8" standalone="yes"?>
<Relationships xmlns="http://schemas.openxmlformats.org/package/2006/relationships"><Relationship Id="rId3" Type="http://schemas.openxmlformats.org/officeDocument/2006/relationships/tags" Target="../tags/tag36.xml"/><Relationship Id="rId7" Type="http://schemas.openxmlformats.org/officeDocument/2006/relationships/image" Target="../media/image34.png"/><Relationship Id="rId2" Type="http://schemas.openxmlformats.org/officeDocument/2006/relationships/tags" Target="../tags/tag35.xml"/><Relationship Id="rId1" Type="http://schemas.openxmlformats.org/officeDocument/2006/relationships/vmlDrawing" Target="../drawings/vmlDrawing32.vml"/><Relationship Id="rId6" Type="http://schemas.openxmlformats.org/officeDocument/2006/relationships/image" Target="../media/image1.emf"/><Relationship Id="rId5" Type="http://schemas.openxmlformats.org/officeDocument/2006/relationships/oleObject" Target="../embeddings/oleObject32.bin"/><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6.png"/><Relationship Id="rId2" Type="http://schemas.openxmlformats.org/officeDocument/2006/relationships/tags" Target="../tags/tag37.xml"/><Relationship Id="rId1" Type="http://schemas.openxmlformats.org/officeDocument/2006/relationships/vmlDrawing" Target="../drawings/vmlDrawing33.vml"/><Relationship Id="rId6" Type="http://schemas.openxmlformats.org/officeDocument/2006/relationships/image" Target="../media/image35.jpeg"/><Relationship Id="rId5" Type="http://schemas.openxmlformats.org/officeDocument/2006/relationships/image" Target="../media/image1.emf"/><Relationship Id="rId4" Type="http://schemas.openxmlformats.org/officeDocument/2006/relationships/oleObject" Target="../embeddings/oleObject33.bin"/></Relationships>
</file>

<file path=ppt/slides/_rels/slide32.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slideLayout" Target="../slideLayouts/slideLayout2.xml"/><Relationship Id="rId7" Type="http://schemas.openxmlformats.org/officeDocument/2006/relationships/image" Target="../media/image37.emf"/><Relationship Id="rId2" Type="http://schemas.openxmlformats.org/officeDocument/2006/relationships/tags" Target="../tags/tag38.xml"/><Relationship Id="rId1" Type="http://schemas.openxmlformats.org/officeDocument/2006/relationships/vmlDrawing" Target="../drawings/vmlDrawing34.vml"/><Relationship Id="rId6" Type="http://schemas.openxmlformats.org/officeDocument/2006/relationships/image" Target="../media/image1.emf"/><Relationship Id="rId5" Type="http://schemas.openxmlformats.org/officeDocument/2006/relationships/oleObject" Target="../embeddings/oleObject34.bin"/><Relationship Id="rId4" Type="http://schemas.openxmlformats.org/officeDocument/2006/relationships/notesSlide" Target="../notesSlides/notesSlide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0.png"/><Relationship Id="rId2" Type="http://schemas.openxmlformats.org/officeDocument/2006/relationships/tags" Target="../tags/tag39.xml"/><Relationship Id="rId1" Type="http://schemas.openxmlformats.org/officeDocument/2006/relationships/vmlDrawing" Target="../drawings/vmlDrawing35.vml"/><Relationship Id="rId6" Type="http://schemas.openxmlformats.org/officeDocument/2006/relationships/image" Target="../media/image39.png"/><Relationship Id="rId5" Type="http://schemas.openxmlformats.org/officeDocument/2006/relationships/image" Target="../media/image1.emf"/><Relationship Id="rId4" Type="http://schemas.openxmlformats.org/officeDocument/2006/relationships/oleObject" Target="../embeddings/oleObject35.bin"/></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40.xml"/><Relationship Id="rId1" Type="http://schemas.openxmlformats.org/officeDocument/2006/relationships/vmlDrawing" Target="../drawings/vmlDrawing36.vml"/><Relationship Id="rId6" Type="http://schemas.openxmlformats.org/officeDocument/2006/relationships/image" Target="../media/image15.jpg"/><Relationship Id="rId5" Type="http://schemas.openxmlformats.org/officeDocument/2006/relationships/image" Target="../media/image1.emf"/><Relationship Id="rId4" Type="http://schemas.openxmlformats.org/officeDocument/2006/relationships/oleObject" Target="../embeddings/oleObject36.bin"/></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1.xml"/><Relationship Id="rId1" Type="http://schemas.openxmlformats.org/officeDocument/2006/relationships/vmlDrawing" Target="../drawings/vmlDrawing37.vml"/><Relationship Id="rId5" Type="http://schemas.openxmlformats.org/officeDocument/2006/relationships/image" Target="../media/image1.emf"/><Relationship Id="rId4" Type="http://schemas.openxmlformats.org/officeDocument/2006/relationships/oleObject" Target="../embeddings/oleObject37.bin"/></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2.xml"/><Relationship Id="rId1" Type="http://schemas.openxmlformats.org/officeDocument/2006/relationships/vmlDrawing" Target="../drawings/vmlDrawing38.vml"/><Relationship Id="rId5" Type="http://schemas.openxmlformats.org/officeDocument/2006/relationships/image" Target="../media/image1.emf"/><Relationship Id="rId4" Type="http://schemas.openxmlformats.org/officeDocument/2006/relationships/oleObject" Target="../embeddings/oleObject38.bin"/></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3.xml"/><Relationship Id="rId1" Type="http://schemas.openxmlformats.org/officeDocument/2006/relationships/vmlDrawing" Target="../drawings/vmlDrawing39.vml"/><Relationship Id="rId5" Type="http://schemas.openxmlformats.org/officeDocument/2006/relationships/image" Target="../media/image1.emf"/><Relationship Id="rId4" Type="http://schemas.openxmlformats.org/officeDocument/2006/relationships/oleObject" Target="../embeddings/oleObject39.bin"/></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4.xml"/><Relationship Id="rId1" Type="http://schemas.openxmlformats.org/officeDocument/2006/relationships/vmlDrawing" Target="../drawings/vmlDrawing40.vml"/><Relationship Id="rId5" Type="http://schemas.openxmlformats.org/officeDocument/2006/relationships/image" Target="../media/image1.emf"/><Relationship Id="rId4" Type="http://schemas.openxmlformats.org/officeDocument/2006/relationships/oleObject" Target="../embeddings/oleObject40.bin"/></Relationships>
</file>

<file path=ppt/slides/_rels/slide39.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slideLayout" Target="../slideLayouts/slideLayout2.xml"/><Relationship Id="rId7" Type="http://schemas.openxmlformats.org/officeDocument/2006/relationships/image" Target="../media/image42.jpeg"/><Relationship Id="rId2" Type="http://schemas.openxmlformats.org/officeDocument/2006/relationships/tags" Target="../tags/tag45.xml"/><Relationship Id="rId1" Type="http://schemas.openxmlformats.org/officeDocument/2006/relationships/vmlDrawing" Target="../drawings/vmlDrawing41.vml"/><Relationship Id="rId6" Type="http://schemas.openxmlformats.org/officeDocument/2006/relationships/image" Target="../media/image41.jpeg"/><Relationship Id="rId5" Type="http://schemas.openxmlformats.org/officeDocument/2006/relationships/image" Target="../media/image1.emf"/><Relationship Id="rId4" Type="http://schemas.openxmlformats.org/officeDocument/2006/relationships/oleObject" Target="../embeddings/oleObject41.bin"/></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6.xml"/><Relationship Id="rId1" Type="http://schemas.openxmlformats.org/officeDocument/2006/relationships/vmlDrawing" Target="../drawings/vmlDrawing42.vml"/><Relationship Id="rId6" Type="http://schemas.openxmlformats.org/officeDocument/2006/relationships/image" Target="../media/image44.png"/><Relationship Id="rId5" Type="http://schemas.openxmlformats.org/officeDocument/2006/relationships/image" Target="../media/image1.emf"/><Relationship Id="rId4" Type="http://schemas.openxmlformats.org/officeDocument/2006/relationships/oleObject" Target="../embeddings/oleObject42.bin"/></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7.xml"/><Relationship Id="rId1" Type="http://schemas.openxmlformats.org/officeDocument/2006/relationships/vmlDrawing" Target="../drawings/vmlDrawing43.vml"/><Relationship Id="rId6" Type="http://schemas.openxmlformats.org/officeDocument/2006/relationships/image" Target="../media/image4.png"/><Relationship Id="rId5" Type="http://schemas.openxmlformats.org/officeDocument/2006/relationships/image" Target="../media/image1.emf"/><Relationship Id="rId4" Type="http://schemas.openxmlformats.org/officeDocument/2006/relationships/oleObject" Target="../embeddings/oleObject43.bin"/></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vmlDrawing" Target="../drawings/vmlDrawing44.vml"/><Relationship Id="rId6" Type="http://schemas.openxmlformats.org/officeDocument/2006/relationships/image" Target="../media/image1.emf"/><Relationship Id="rId5" Type="http://schemas.openxmlformats.org/officeDocument/2006/relationships/oleObject" Target="../embeddings/oleObject44.bin"/><Relationship Id="rId4"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vmlDrawing" Target="../drawings/vmlDrawing45.vml"/><Relationship Id="rId6" Type="http://schemas.openxmlformats.org/officeDocument/2006/relationships/image" Target="../media/image1.emf"/><Relationship Id="rId5" Type="http://schemas.openxmlformats.org/officeDocument/2006/relationships/oleObject" Target="../embeddings/oleObject45.bin"/><Relationship Id="rId4"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vmlDrawing" Target="../drawings/vmlDrawing46.vml"/><Relationship Id="rId6" Type="http://schemas.openxmlformats.org/officeDocument/2006/relationships/image" Target="../media/image1.emf"/><Relationship Id="rId5" Type="http://schemas.openxmlformats.org/officeDocument/2006/relationships/oleObject" Target="../embeddings/oleObject46.bin"/><Relationship Id="rId4"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vmlDrawing" Target="../drawings/vmlDrawing47.vml"/><Relationship Id="rId6" Type="http://schemas.openxmlformats.org/officeDocument/2006/relationships/image" Target="../media/image1.emf"/><Relationship Id="rId5" Type="http://schemas.openxmlformats.org/officeDocument/2006/relationships/oleObject" Target="../embeddings/oleObject47.bin"/><Relationship Id="rId4"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vmlDrawing" Target="../drawings/vmlDrawing48.vml"/><Relationship Id="rId6" Type="http://schemas.openxmlformats.org/officeDocument/2006/relationships/image" Target="../media/image1.emf"/><Relationship Id="rId5" Type="http://schemas.openxmlformats.org/officeDocument/2006/relationships/oleObject" Target="../embeddings/oleObject48.bin"/><Relationship Id="rId4"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5867400" y="3020096"/>
            <a:ext cx="2808605" cy="321242"/>
          </a:xfrm>
          <a:prstGeom prst="rect">
            <a:avLst/>
          </a:prstGeom>
        </p:spPr>
        <p:txBody>
          <a:bodyPr vert="horz" wrap="square" lIns="0" tIns="13335" rIns="0" bIns="0" rtlCol="0">
            <a:spAutoFit/>
          </a:bodyPr>
          <a:lstStyle/>
          <a:p>
            <a:pPr marL="36830" marR="5080" indent="-24765">
              <a:lnSpc>
                <a:spcPct val="100000"/>
              </a:lnSpc>
              <a:spcBef>
                <a:spcPts val="105"/>
              </a:spcBef>
            </a:pPr>
            <a:r>
              <a:rPr lang="en-GB" sz="2000" spc="-5" dirty="0">
                <a:latin typeface="Arial"/>
                <a:cs typeface="Arial"/>
              </a:rPr>
              <a:t>Lampeter</a:t>
            </a:r>
            <a:r>
              <a:rPr sz="2000" spc="-5" dirty="0">
                <a:latin typeface="Arial"/>
                <a:cs typeface="Arial"/>
              </a:rPr>
              <a:t>, </a:t>
            </a:r>
            <a:r>
              <a:rPr lang="en-GB" sz="2000" spc="-5" dirty="0">
                <a:latin typeface="Arial"/>
                <a:cs typeface="Arial"/>
              </a:rPr>
              <a:t>13 June 2020</a:t>
            </a:r>
            <a:endParaRPr sz="2000" dirty="0">
              <a:latin typeface="Arial"/>
              <a:cs typeface="Arial"/>
            </a:endParaRPr>
          </a:p>
        </p:txBody>
      </p:sp>
      <p:sp>
        <p:nvSpPr>
          <p:cNvPr id="4" name="object 4"/>
          <p:cNvSpPr/>
          <p:nvPr/>
        </p:nvSpPr>
        <p:spPr>
          <a:xfrm>
            <a:off x="215518" y="5875020"/>
            <a:ext cx="8970645" cy="982980"/>
          </a:xfrm>
          <a:custGeom>
            <a:avLst/>
            <a:gdLst/>
            <a:ahLst/>
            <a:cxnLst/>
            <a:rect l="l" t="t" r="r" b="b"/>
            <a:pathLst>
              <a:path w="8970645" h="982979">
                <a:moveTo>
                  <a:pt x="8970028" y="0"/>
                </a:moveTo>
                <a:lnTo>
                  <a:pt x="8143004" y="0"/>
                </a:lnTo>
                <a:lnTo>
                  <a:pt x="0" y="982660"/>
                </a:lnTo>
                <a:lnTo>
                  <a:pt x="8970028" y="982660"/>
                </a:lnTo>
                <a:lnTo>
                  <a:pt x="8970028" y="0"/>
                </a:lnTo>
                <a:close/>
              </a:path>
            </a:pathLst>
          </a:custGeom>
          <a:solidFill>
            <a:srgbClr val="000000"/>
          </a:solidFill>
        </p:spPr>
        <p:txBody>
          <a:bodyPr wrap="square" lIns="0" tIns="0" rIns="0" bIns="0" rtlCol="0"/>
          <a:lstStyle/>
          <a:p>
            <a:endParaRPr/>
          </a:p>
        </p:txBody>
      </p:sp>
      <p:sp>
        <p:nvSpPr>
          <p:cNvPr id="5" name="object 5"/>
          <p:cNvSpPr txBox="1"/>
          <p:nvPr/>
        </p:nvSpPr>
        <p:spPr>
          <a:xfrm>
            <a:off x="609600" y="5863301"/>
            <a:ext cx="4675505" cy="382797"/>
          </a:xfrm>
          <a:prstGeom prst="rect">
            <a:avLst/>
          </a:prstGeom>
        </p:spPr>
        <p:txBody>
          <a:bodyPr vert="horz" wrap="square" lIns="0" tIns="13335" rIns="0" bIns="0" rtlCol="0">
            <a:spAutoFit/>
          </a:bodyPr>
          <a:lstStyle/>
          <a:p>
            <a:pPr marL="12700">
              <a:lnSpc>
                <a:spcPct val="100000"/>
              </a:lnSpc>
              <a:spcBef>
                <a:spcPts val="105"/>
              </a:spcBef>
            </a:pPr>
            <a:r>
              <a:rPr lang="en-GB" sz="2400" b="1" dirty="0"/>
              <a:t>Magali Perrault</a:t>
            </a:r>
            <a:endParaRPr sz="2400" b="1" dirty="0"/>
          </a:p>
        </p:txBody>
      </p:sp>
      <p:sp>
        <p:nvSpPr>
          <p:cNvPr id="9" name="object 9"/>
          <p:cNvSpPr txBox="1"/>
          <p:nvPr/>
        </p:nvSpPr>
        <p:spPr>
          <a:xfrm>
            <a:off x="574040" y="4169337"/>
            <a:ext cx="7652893" cy="1699824"/>
          </a:xfrm>
          <a:prstGeom prst="rect">
            <a:avLst/>
          </a:prstGeom>
        </p:spPr>
        <p:txBody>
          <a:bodyPr vert="horz" wrap="square" lIns="0" tIns="12065" rIns="0" bIns="0" rtlCol="0">
            <a:spAutoFit/>
          </a:bodyPr>
          <a:lstStyle/>
          <a:p>
            <a:pPr marL="12700" marR="5080">
              <a:spcBef>
                <a:spcPts val="95"/>
              </a:spcBef>
            </a:pPr>
            <a:endParaRPr lang="en-GB" sz="2400" b="1" u="sng" dirty="0"/>
          </a:p>
          <a:p>
            <a:pPr marL="12700" marR="5080">
              <a:spcBef>
                <a:spcPts val="95"/>
              </a:spcBef>
            </a:pPr>
            <a:r>
              <a:rPr lang="en-GB" sz="2800" b="1" u="sng" dirty="0"/>
              <a:t>Beyond “exceptionalism”?: the Etruscan city of </a:t>
            </a:r>
            <a:r>
              <a:rPr lang="en-GB" sz="2800" b="1" u="sng" dirty="0" err="1"/>
              <a:t>Populonia</a:t>
            </a:r>
            <a:r>
              <a:rPr lang="en-GB" sz="2800" b="1" u="sng" dirty="0"/>
              <a:t> as a case study in ancient economies</a:t>
            </a:r>
            <a:endParaRPr lang="en-GB" sz="2800" dirty="0"/>
          </a:p>
          <a:p>
            <a:pPr marL="12700" marR="5080">
              <a:lnSpc>
                <a:spcPct val="100000"/>
              </a:lnSpc>
              <a:spcBef>
                <a:spcPts val="95"/>
              </a:spcBef>
            </a:pPr>
            <a:endParaRPr sz="2800" dirty="0">
              <a:latin typeface="Arial"/>
              <a:cs typeface="Arial"/>
            </a:endParaRPr>
          </a:p>
        </p:txBody>
      </p:sp>
      <p:pic>
        <p:nvPicPr>
          <p:cNvPr id="15" name="Picture 14">
            <a:extLst>
              <a:ext uri="{FF2B5EF4-FFF2-40B4-BE49-F238E27FC236}">
                <a16:creationId xmlns:a16="http://schemas.microsoft.com/office/drawing/2014/main" id="{C5B8DCB9-6EA0-4B38-8A3C-A32D15F7EE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7588" y="486414"/>
            <a:ext cx="2798417" cy="1116000"/>
          </a:xfrm>
          <a:prstGeom prst="rect">
            <a:avLst/>
          </a:prstGeom>
          <a:solidFill>
            <a:schemeClr val="tx1"/>
          </a:solidFill>
        </p:spPr>
      </p:pic>
      <p:pic>
        <p:nvPicPr>
          <p:cNvPr id="19" name="Picture 18">
            <a:extLst>
              <a:ext uri="{FF2B5EF4-FFF2-40B4-BE49-F238E27FC236}">
                <a16:creationId xmlns:a16="http://schemas.microsoft.com/office/drawing/2014/main" id="{D70348CC-D4DE-41D4-8CE8-1C45F032EF0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487200"/>
            <a:ext cx="5040000" cy="3780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A98F8D7E-120F-4B9C-980D-BEE094583A5D}"/>
              </a:ext>
            </a:extLst>
          </p:cNvPr>
          <p:cNvGraphicFramePr>
            <a:graphicFrameLocks noChangeAspect="1"/>
          </p:cNvGraphicFramePr>
          <p:nvPr>
            <p:custDataLst>
              <p:tags r:id="rId2"/>
            </p:custDataLst>
            <p:extLst>
              <p:ext uri="{D42A27DB-BD31-4B8C-83A1-F6EECF244321}">
                <p14:modId xmlns:p14="http://schemas.microsoft.com/office/powerpoint/2010/main" val="132071833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066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A98F8D7E-120F-4B9C-980D-BEE094583A5D}"/>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FC688C7B-4CD7-422D-89C7-A8A7DA1CBAD5}"/>
              </a:ext>
            </a:extLst>
          </p:cNvPr>
          <p:cNvSpPr txBox="1"/>
          <p:nvPr/>
        </p:nvSpPr>
        <p:spPr>
          <a:xfrm>
            <a:off x="342900" y="310893"/>
            <a:ext cx="8039100" cy="523220"/>
          </a:xfrm>
          <a:prstGeom prst="rect">
            <a:avLst/>
          </a:prstGeom>
          <a:noFill/>
        </p:spPr>
        <p:txBody>
          <a:bodyPr wrap="square" rtlCol="0">
            <a:spAutoFit/>
          </a:bodyPr>
          <a:lstStyle/>
          <a:p>
            <a:r>
              <a:rPr lang="en-GB" sz="2800" b="1" spc="-10" dirty="0"/>
              <a:t>Theorising ancient </a:t>
            </a:r>
            <a:r>
              <a:rPr lang="en-GB" sz="2800" b="1" spc="-10" dirty="0" err="1"/>
              <a:t>Populonia’s</a:t>
            </a:r>
            <a:r>
              <a:rPr lang="en-GB" sz="2800" b="1" spc="-10" dirty="0"/>
              <a:t> ancient economy</a:t>
            </a:r>
            <a:endParaRPr lang="en-GB" sz="2800" dirty="0"/>
          </a:p>
        </p:txBody>
      </p:sp>
      <p:sp>
        <p:nvSpPr>
          <p:cNvPr id="6" name="TextBox 5">
            <a:extLst>
              <a:ext uri="{FF2B5EF4-FFF2-40B4-BE49-F238E27FC236}">
                <a16:creationId xmlns:a16="http://schemas.microsoft.com/office/drawing/2014/main" id="{3EFC5A5F-AFAA-45E6-9BCC-57998C8B66A8}"/>
              </a:ext>
            </a:extLst>
          </p:cNvPr>
          <p:cNvSpPr txBox="1"/>
          <p:nvPr/>
        </p:nvSpPr>
        <p:spPr>
          <a:xfrm>
            <a:off x="337820" y="1038840"/>
            <a:ext cx="3548380" cy="2769989"/>
          </a:xfrm>
          <a:prstGeom prst="rect">
            <a:avLst/>
          </a:prstGeom>
          <a:noFill/>
        </p:spPr>
        <p:txBody>
          <a:bodyPr wrap="square" rtlCol="0">
            <a:spAutoFit/>
          </a:bodyPr>
          <a:lstStyle/>
          <a:p>
            <a:r>
              <a:rPr lang="en-GB" sz="2400" spc="-10" dirty="0"/>
              <a:t>1) Setting the stage: the current scholarly consensus around </a:t>
            </a:r>
            <a:br>
              <a:rPr lang="en-GB" sz="2400" spc="-10" dirty="0"/>
            </a:br>
            <a:r>
              <a:rPr lang="en-GB" sz="2400" b="1" spc="-10" dirty="0" err="1"/>
              <a:t>Populonia’s</a:t>
            </a:r>
            <a:r>
              <a:rPr lang="en-GB" sz="2400" b="1" spc="-10" dirty="0"/>
              <a:t> “exceptionalism”</a:t>
            </a:r>
            <a:br>
              <a:rPr lang="en-GB" b="1" spc="-10" dirty="0"/>
            </a:br>
            <a:br>
              <a:rPr lang="en-GB" spc="-10" dirty="0"/>
            </a:br>
            <a:br>
              <a:rPr lang="en-GB" spc="-10" dirty="0"/>
            </a:br>
            <a:endParaRPr lang="en-GB" dirty="0"/>
          </a:p>
        </p:txBody>
      </p:sp>
      <p:sp>
        <p:nvSpPr>
          <p:cNvPr id="7" name="TextBox 6">
            <a:extLst>
              <a:ext uri="{FF2B5EF4-FFF2-40B4-BE49-F238E27FC236}">
                <a16:creationId xmlns:a16="http://schemas.microsoft.com/office/drawing/2014/main" id="{13918632-725F-4D5E-A354-AD4AFFF5CB60}"/>
              </a:ext>
            </a:extLst>
          </p:cNvPr>
          <p:cNvSpPr txBox="1"/>
          <p:nvPr/>
        </p:nvSpPr>
        <p:spPr>
          <a:xfrm>
            <a:off x="337820" y="3429000"/>
            <a:ext cx="3314700" cy="2677656"/>
          </a:xfrm>
          <a:prstGeom prst="rect">
            <a:avLst/>
          </a:prstGeom>
          <a:noFill/>
        </p:spPr>
        <p:txBody>
          <a:bodyPr wrap="square" rtlCol="0">
            <a:spAutoFit/>
          </a:bodyPr>
          <a:lstStyle/>
          <a:p>
            <a:r>
              <a:rPr lang="en-GB" sz="2400" spc="-10" dirty="0"/>
              <a:t>2) The case for </a:t>
            </a:r>
            <a:r>
              <a:rPr lang="en-GB" sz="2400" spc="-10" dirty="0" err="1"/>
              <a:t>Populonia’s</a:t>
            </a:r>
            <a:r>
              <a:rPr lang="en-GB" sz="2400" spc="-10" dirty="0"/>
              <a:t> “exceptionalism”: an “industrial” </a:t>
            </a:r>
            <a:br>
              <a:rPr lang="en-GB" sz="2400" spc="-10" dirty="0"/>
            </a:br>
            <a:r>
              <a:rPr lang="en-GB" sz="2400" spc="-10" dirty="0"/>
              <a:t>(and therefore “theoretically </a:t>
            </a:r>
            <a:br>
              <a:rPr lang="en-GB" sz="2400" spc="-10" dirty="0"/>
            </a:br>
            <a:r>
              <a:rPr lang="en-GB" sz="2400" spc="-10" dirty="0"/>
              <a:t>irrelevant”) city?</a:t>
            </a:r>
            <a:endParaRPr lang="en-GB" sz="2400" dirty="0"/>
          </a:p>
        </p:txBody>
      </p:sp>
      <p:sp>
        <p:nvSpPr>
          <p:cNvPr id="9" name="TextBox 8">
            <a:extLst>
              <a:ext uri="{FF2B5EF4-FFF2-40B4-BE49-F238E27FC236}">
                <a16:creationId xmlns:a16="http://schemas.microsoft.com/office/drawing/2014/main" id="{81B70A97-BBFB-457F-A4CF-6631F7B75BF7}"/>
              </a:ext>
            </a:extLst>
          </p:cNvPr>
          <p:cNvSpPr txBox="1"/>
          <p:nvPr/>
        </p:nvSpPr>
        <p:spPr>
          <a:xfrm>
            <a:off x="4201162" y="1007239"/>
            <a:ext cx="4437382" cy="1938992"/>
          </a:xfrm>
          <a:prstGeom prst="rect">
            <a:avLst/>
          </a:prstGeom>
          <a:noFill/>
        </p:spPr>
        <p:txBody>
          <a:bodyPr wrap="square" rtlCol="0">
            <a:spAutoFit/>
          </a:bodyPr>
          <a:lstStyle/>
          <a:p>
            <a:r>
              <a:rPr lang="en-GB" sz="2400" u="sng" spc="-10" dirty="0"/>
              <a:t>B</a:t>
            </a:r>
            <a:r>
              <a:rPr lang="en-GB" sz="2400" b="1" u="sng" spc="-10" dirty="0"/>
              <a:t>UT</a:t>
            </a:r>
            <a:r>
              <a:rPr lang="en-GB" sz="2400" spc="-10" dirty="0"/>
              <a:t> there is a strong (at least speculative and comparative) case for reclaiming </a:t>
            </a:r>
            <a:r>
              <a:rPr lang="en-GB" sz="2400" spc="-10" dirty="0" err="1"/>
              <a:t>Populonia</a:t>
            </a:r>
            <a:r>
              <a:rPr lang="en-GB" sz="2400" spc="-10" dirty="0"/>
              <a:t> for theories of ancient economy:</a:t>
            </a:r>
            <a:br>
              <a:rPr lang="en-GB" sz="2400" spc="-10" dirty="0"/>
            </a:br>
            <a:endParaRPr lang="en-GB" sz="2400" dirty="0"/>
          </a:p>
        </p:txBody>
      </p:sp>
      <p:sp>
        <p:nvSpPr>
          <p:cNvPr id="3" name="Rectangle 2">
            <a:extLst>
              <a:ext uri="{FF2B5EF4-FFF2-40B4-BE49-F238E27FC236}">
                <a16:creationId xmlns:a16="http://schemas.microsoft.com/office/drawing/2014/main" id="{0DC5DB08-14C3-4FC6-BD82-81C2A8FAA6ED}"/>
              </a:ext>
            </a:extLst>
          </p:cNvPr>
          <p:cNvSpPr/>
          <p:nvPr/>
        </p:nvSpPr>
        <p:spPr>
          <a:xfrm>
            <a:off x="4152896" y="3173106"/>
            <a:ext cx="4975864" cy="1477328"/>
          </a:xfrm>
          <a:prstGeom prst="rect">
            <a:avLst/>
          </a:prstGeom>
        </p:spPr>
        <p:txBody>
          <a:bodyPr wrap="square">
            <a:spAutoFit/>
          </a:bodyPr>
          <a:lstStyle/>
          <a:p>
            <a:r>
              <a:rPr lang="en-GB" sz="2400" spc="-10" dirty="0"/>
              <a:t>a) looking at </a:t>
            </a:r>
            <a:r>
              <a:rPr lang="en-GB" sz="2400" b="1" spc="-10" dirty="0" err="1"/>
              <a:t>Populonia</a:t>
            </a:r>
            <a:r>
              <a:rPr lang="en-GB" sz="2400" b="1" spc="-10" dirty="0"/>
              <a:t> as a diverse and mixed ancient economy </a:t>
            </a:r>
            <a:r>
              <a:rPr lang="en-GB" sz="2400" spc="-10" dirty="0"/>
              <a:t>beyond iron, neither primitivist nor modernist.</a:t>
            </a:r>
            <a:br>
              <a:rPr lang="en-GB" spc="-10" dirty="0"/>
            </a:br>
            <a:endParaRPr lang="en-GB" dirty="0"/>
          </a:p>
        </p:txBody>
      </p:sp>
      <p:sp>
        <p:nvSpPr>
          <p:cNvPr id="8" name="Rectangle 7">
            <a:extLst>
              <a:ext uri="{FF2B5EF4-FFF2-40B4-BE49-F238E27FC236}">
                <a16:creationId xmlns:a16="http://schemas.microsoft.com/office/drawing/2014/main" id="{7BCFAC92-8D3B-4D11-8F26-EA17D93621E0}"/>
              </a:ext>
            </a:extLst>
          </p:cNvPr>
          <p:cNvSpPr/>
          <p:nvPr/>
        </p:nvSpPr>
        <p:spPr>
          <a:xfrm>
            <a:off x="4152896" y="4767828"/>
            <a:ext cx="4975864" cy="1569660"/>
          </a:xfrm>
          <a:prstGeom prst="rect">
            <a:avLst/>
          </a:prstGeom>
        </p:spPr>
        <p:txBody>
          <a:bodyPr wrap="square">
            <a:spAutoFit/>
          </a:bodyPr>
          <a:lstStyle/>
          <a:p>
            <a:r>
              <a:rPr lang="en-GB" sz="2400" spc="-10" dirty="0"/>
              <a:t>b) studying </a:t>
            </a:r>
            <a:r>
              <a:rPr lang="en-GB" sz="2400" spc="-10" dirty="0" err="1"/>
              <a:t>Populonia</a:t>
            </a:r>
            <a:r>
              <a:rPr lang="en-GB" sz="2400" spc="-10" dirty="0"/>
              <a:t> not as a “periphery of the periphery” but as </a:t>
            </a:r>
            <a:r>
              <a:rPr lang="en-GB" sz="2400" b="1" spc="-10" dirty="0"/>
              <a:t>a city (polis?) integrated in Etruria and the Mediterranean ancient world</a:t>
            </a:r>
            <a:r>
              <a:rPr lang="en-GB" sz="2400" spc="-10" dirty="0"/>
              <a:t>.</a:t>
            </a:r>
            <a:endParaRPr lang="en-GB" sz="2400" dirty="0"/>
          </a:p>
        </p:txBody>
      </p:sp>
    </p:spTree>
    <p:extLst>
      <p:ext uri="{BB962C8B-B14F-4D97-AF65-F5344CB8AC3E}">
        <p14:creationId xmlns:p14="http://schemas.microsoft.com/office/powerpoint/2010/main" val="219397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3"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2C99713-913A-49D0-ABEA-0B593DEF3247}"/>
              </a:ext>
            </a:extLst>
          </p:cNvPr>
          <p:cNvGraphicFramePr>
            <a:graphicFrameLocks noChangeAspect="1"/>
          </p:cNvGraphicFramePr>
          <p:nvPr>
            <p:custDataLst>
              <p:tags r:id="rId2"/>
            </p:custDataLst>
            <p:extLst>
              <p:ext uri="{D42A27DB-BD31-4B8C-83A1-F6EECF244321}">
                <p14:modId xmlns:p14="http://schemas.microsoft.com/office/powerpoint/2010/main" val="92631620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604"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609600" y="359866"/>
            <a:ext cx="7543800" cy="443070"/>
          </a:xfrm>
          <a:prstGeom prst="rect">
            <a:avLst/>
          </a:prstGeom>
        </p:spPr>
        <p:txBody>
          <a:bodyPr vert="horz" wrap="square" lIns="0" tIns="12065" rIns="0" bIns="0" rtlCol="0">
            <a:spAutoFit/>
          </a:bodyPr>
          <a:lstStyle/>
          <a:p>
            <a:pPr marL="12700">
              <a:lnSpc>
                <a:spcPct val="100000"/>
              </a:lnSpc>
              <a:spcBef>
                <a:spcPts val="95"/>
              </a:spcBef>
            </a:pPr>
            <a:r>
              <a:rPr lang="en-GB" sz="2800" b="1" spc="-10" dirty="0" err="1"/>
              <a:t>Populonia</a:t>
            </a:r>
            <a:r>
              <a:rPr lang="en-GB" sz="2800" b="1" spc="-10" dirty="0"/>
              <a:t> and the Mediterranean</a:t>
            </a:r>
            <a:endParaRPr sz="2800" b="1" dirty="0"/>
          </a:p>
        </p:txBody>
      </p:sp>
      <p:pic>
        <p:nvPicPr>
          <p:cNvPr id="5" name="Picture 4">
            <a:extLst>
              <a:ext uri="{FF2B5EF4-FFF2-40B4-BE49-F238E27FC236}">
                <a16:creationId xmlns:a16="http://schemas.microsoft.com/office/drawing/2014/main" id="{80BA3411-7678-4F9C-B3ED-D0F90D80C83E}"/>
              </a:ext>
            </a:extLst>
          </p:cNvPr>
          <p:cNvPicPr>
            <a:picLocks noChangeAspect="1"/>
          </p:cNvPicPr>
          <p:nvPr/>
        </p:nvPicPr>
        <p:blipFill>
          <a:blip r:embed="rId6"/>
          <a:stretch>
            <a:fillRect/>
          </a:stretch>
        </p:blipFill>
        <p:spPr>
          <a:xfrm>
            <a:off x="609600" y="990600"/>
            <a:ext cx="7419237" cy="5076000"/>
          </a:xfrm>
          <a:prstGeom prst="rect">
            <a:avLst/>
          </a:prstGeom>
        </p:spPr>
      </p:pic>
      <p:sp>
        <p:nvSpPr>
          <p:cNvPr id="3" name="TextBox 2">
            <a:extLst>
              <a:ext uri="{FF2B5EF4-FFF2-40B4-BE49-F238E27FC236}">
                <a16:creationId xmlns:a16="http://schemas.microsoft.com/office/drawing/2014/main" id="{3BB5F683-0DB6-4709-ADCA-01DD397670D2}"/>
              </a:ext>
            </a:extLst>
          </p:cNvPr>
          <p:cNvSpPr txBox="1"/>
          <p:nvPr/>
        </p:nvSpPr>
        <p:spPr>
          <a:xfrm>
            <a:off x="3886200" y="6133882"/>
            <a:ext cx="4472571" cy="369332"/>
          </a:xfrm>
          <a:prstGeom prst="rect">
            <a:avLst/>
          </a:prstGeom>
          <a:noFill/>
        </p:spPr>
        <p:txBody>
          <a:bodyPr wrap="none" rtlCol="0">
            <a:spAutoFit/>
          </a:bodyPr>
          <a:lstStyle/>
          <a:p>
            <a:r>
              <a:rPr lang="en-GB" dirty="0"/>
              <a:t>Figure 1: Etruria and the Mediterranean Sea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2C99713-913A-49D0-ABEA-0B593DEF3247}"/>
              </a:ext>
            </a:extLst>
          </p:cNvPr>
          <p:cNvGraphicFramePr>
            <a:graphicFrameLocks noChangeAspect="1"/>
          </p:cNvGraphicFramePr>
          <p:nvPr>
            <p:custDataLst>
              <p:tags r:id="rId2"/>
            </p:custDataLst>
            <p:extLst>
              <p:ext uri="{D42A27DB-BD31-4B8C-83A1-F6EECF244321}">
                <p14:modId xmlns:p14="http://schemas.microsoft.com/office/powerpoint/2010/main" val="286403854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166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F2C99713-913A-49D0-ABEA-0B593DEF324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66700" y="320592"/>
            <a:ext cx="7543800" cy="443070"/>
          </a:xfrm>
          <a:prstGeom prst="rect">
            <a:avLst/>
          </a:prstGeom>
        </p:spPr>
        <p:txBody>
          <a:bodyPr vert="horz" wrap="square" lIns="0" tIns="12065" rIns="0" bIns="0" rtlCol="0">
            <a:spAutoFit/>
          </a:bodyPr>
          <a:lstStyle/>
          <a:p>
            <a:pPr marL="12700">
              <a:lnSpc>
                <a:spcPct val="100000"/>
              </a:lnSpc>
              <a:spcBef>
                <a:spcPts val="95"/>
              </a:spcBef>
            </a:pPr>
            <a:r>
              <a:rPr lang="en-GB" sz="2800" b="1" spc="-10" dirty="0" err="1"/>
              <a:t>Populonia</a:t>
            </a:r>
            <a:r>
              <a:rPr lang="en-GB" sz="2800" b="1" spc="-10" dirty="0"/>
              <a:t> and Italy</a:t>
            </a:r>
            <a:endParaRPr sz="2800" b="1" dirty="0"/>
          </a:p>
        </p:txBody>
      </p:sp>
      <p:pic>
        <p:nvPicPr>
          <p:cNvPr id="3" name="Picture 2">
            <a:extLst>
              <a:ext uri="{FF2B5EF4-FFF2-40B4-BE49-F238E27FC236}">
                <a16:creationId xmlns:a16="http://schemas.microsoft.com/office/drawing/2014/main" id="{B0A5C297-5688-467D-9B0D-BF4C8B5249C4}"/>
              </a:ext>
            </a:extLst>
          </p:cNvPr>
          <p:cNvPicPr>
            <a:picLocks noChangeAspect="1"/>
          </p:cNvPicPr>
          <p:nvPr/>
        </p:nvPicPr>
        <p:blipFill>
          <a:blip r:embed="rId6"/>
          <a:stretch>
            <a:fillRect/>
          </a:stretch>
        </p:blipFill>
        <p:spPr>
          <a:xfrm>
            <a:off x="4038600" y="990388"/>
            <a:ext cx="4877223" cy="4877223"/>
          </a:xfrm>
          <a:prstGeom prst="rect">
            <a:avLst/>
          </a:prstGeom>
        </p:spPr>
      </p:pic>
      <p:sp>
        <p:nvSpPr>
          <p:cNvPr id="5" name="TextBox 4">
            <a:extLst>
              <a:ext uri="{FF2B5EF4-FFF2-40B4-BE49-F238E27FC236}">
                <a16:creationId xmlns:a16="http://schemas.microsoft.com/office/drawing/2014/main" id="{C0E56B04-5A1E-42CC-95A1-EB1637F11EC5}"/>
              </a:ext>
            </a:extLst>
          </p:cNvPr>
          <p:cNvSpPr txBox="1"/>
          <p:nvPr/>
        </p:nvSpPr>
        <p:spPr>
          <a:xfrm>
            <a:off x="3962400" y="6094337"/>
            <a:ext cx="4648200" cy="369332"/>
          </a:xfrm>
          <a:prstGeom prst="rect">
            <a:avLst/>
          </a:prstGeom>
          <a:noFill/>
        </p:spPr>
        <p:txBody>
          <a:bodyPr wrap="square" rtlCol="0">
            <a:spAutoFit/>
          </a:bodyPr>
          <a:lstStyle/>
          <a:p>
            <a:r>
              <a:rPr lang="en-GB" dirty="0"/>
              <a:t>Figure 2: </a:t>
            </a:r>
            <a:r>
              <a:rPr lang="en-GB" dirty="0" err="1"/>
              <a:t>Populonia</a:t>
            </a:r>
            <a:r>
              <a:rPr lang="en-GB" dirty="0"/>
              <a:t>,, Italy, Corsica and Sardinia </a:t>
            </a:r>
          </a:p>
        </p:txBody>
      </p:sp>
      <p:sp>
        <p:nvSpPr>
          <p:cNvPr id="6" name="Rectangle 5">
            <a:extLst>
              <a:ext uri="{FF2B5EF4-FFF2-40B4-BE49-F238E27FC236}">
                <a16:creationId xmlns:a16="http://schemas.microsoft.com/office/drawing/2014/main" id="{8EFA42DC-FA21-4F21-AA14-B1D017A754F8}"/>
              </a:ext>
            </a:extLst>
          </p:cNvPr>
          <p:cNvSpPr/>
          <p:nvPr/>
        </p:nvSpPr>
        <p:spPr>
          <a:xfrm>
            <a:off x="101600" y="2274837"/>
            <a:ext cx="3962400" cy="2246769"/>
          </a:xfrm>
          <a:prstGeom prst="rect">
            <a:avLst/>
          </a:prstGeom>
        </p:spPr>
        <p:txBody>
          <a:bodyPr wrap="square">
            <a:spAutoFit/>
          </a:bodyPr>
          <a:lstStyle/>
          <a:p>
            <a:r>
              <a:rPr lang="en-GB" sz="2000" dirty="0"/>
              <a:t>“in looking down from the city you can see…the island of </a:t>
            </a:r>
            <a:r>
              <a:rPr lang="en-GB" sz="2000" dirty="0" err="1"/>
              <a:t>Sardo</a:t>
            </a:r>
            <a:r>
              <a:rPr lang="en-GB" sz="2000" dirty="0"/>
              <a:t>, and, nearer, the island of </a:t>
            </a:r>
            <a:r>
              <a:rPr lang="en-GB" sz="2000" dirty="0" err="1"/>
              <a:t>Cyrnus</a:t>
            </a:r>
            <a:r>
              <a:rPr lang="en-GB" sz="2000" dirty="0"/>
              <a:t>, and, much better than these, the island of Aethalia”</a:t>
            </a:r>
          </a:p>
          <a:p>
            <a:endParaRPr lang="en-GB" sz="2000" dirty="0"/>
          </a:p>
          <a:p>
            <a:r>
              <a:rPr lang="en-GB" sz="2000" dirty="0"/>
              <a:t>Strabo, </a:t>
            </a:r>
            <a:r>
              <a:rPr lang="en-GB" sz="2000" i="1" dirty="0"/>
              <a:t>Geography</a:t>
            </a:r>
            <a:r>
              <a:rPr lang="en-GB" sz="2000" dirty="0"/>
              <a:t>, V, 2.6</a:t>
            </a:r>
          </a:p>
        </p:txBody>
      </p:sp>
    </p:spTree>
    <p:extLst>
      <p:ext uri="{BB962C8B-B14F-4D97-AF65-F5344CB8AC3E}">
        <p14:creationId xmlns:p14="http://schemas.microsoft.com/office/powerpoint/2010/main" val="4182172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C537735-D1A0-4978-A319-A9C0080BBFD1}"/>
              </a:ext>
            </a:extLst>
          </p:cNvPr>
          <p:cNvGraphicFramePr>
            <a:graphicFrameLocks noChangeAspect="1"/>
          </p:cNvGraphicFramePr>
          <p:nvPr>
            <p:custDataLst>
              <p:tags r:id="rId2"/>
            </p:custDataLst>
            <p:extLst>
              <p:ext uri="{D42A27DB-BD31-4B8C-83A1-F6EECF244321}">
                <p14:modId xmlns:p14="http://schemas.microsoft.com/office/powerpoint/2010/main" val="42724300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625"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8" name="Picture 7">
            <a:extLst>
              <a:ext uri="{FF2B5EF4-FFF2-40B4-BE49-F238E27FC236}">
                <a16:creationId xmlns:a16="http://schemas.microsoft.com/office/drawing/2014/main" id="{508468AF-ECDB-49DE-9FE2-2F7F76E2D3C9}"/>
              </a:ext>
            </a:extLst>
          </p:cNvPr>
          <p:cNvPicPr>
            <a:picLocks noChangeAspect="1"/>
          </p:cNvPicPr>
          <p:nvPr/>
        </p:nvPicPr>
        <p:blipFill>
          <a:blip r:embed="rId6"/>
          <a:stretch>
            <a:fillRect/>
          </a:stretch>
        </p:blipFill>
        <p:spPr>
          <a:xfrm>
            <a:off x="1898400" y="800814"/>
            <a:ext cx="4948852" cy="5616000"/>
          </a:xfrm>
          <a:prstGeom prst="rect">
            <a:avLst/>
          </a:prstGeom>
        </p:spPr>
      </p:pic>
      <p:sp>
        <p:nvSpPr>
          <p:cNvPr id="5" name="Rectangle 4">
            <a:extLst>
              <a:ext uri="{FF2B5EF4-FFF2-40B4-BE49-F238E27FC236}">
                <a16:creationId xmlns:a16="http://schemas.microsoft.com/office/drawing/2014/main" id="{F9394F2C-1A39-40CA-BA1D-49D1AA1180EE}"/>
              </a:ext>
            </a:extLst>
          </p:cNvPr>
          <p:cNvSpPr/>
          <p:nvPr/>
        </p:nvSpPr>
        <p:spPr>
          <a:xfrm>
            <a:off x="308024" y="94734"/>
            <a:ext cx="3185616" cy="523220"/>
          </a:xfrm>
          <a:prstGeom prst="rect">
            <a:avLst/>
          </a:prstGeom>
        </p:spPr>
        <p:txBody>
          <a:bodyPr wrap="none">
            <a:spAutoFit/>
          </a:bodyPr>
          <a:lstStyle/>
          <a:p>
            <a:r>
              <a:rPr lang="en-GB" sz="2800" b="1" spc="-10" dirty="0" err="1">
                <a:latin typeface="+mj-lt"/>
                <a:ea typeface="+mj-ea"/>
                <a:cs typeface="+mj-cs"/>
              </a:rPr>
              <a:t>Populonia</a:t>
            </a:r>
            <a:r>
              <a:rPr lang="en-GB" sz="2800" b="1" spc="-10" dirty="0">
                <a:latin typeface="+mj-lt"/>
                <a:ea typeface="+mj-ea"/>
                <a:cs typeface="+mj-cs"/>
              </a:rPr>
              <a:t> and Etruria</a:t>
            </a:r>
          </a:p>
        </p:txBody>
      </p:sp>
      <p:sp>
        <p:nvSpPr>
          <p:cNvPr id="6" name="TextBox 5">
            <a:extLst>
              <a:ext uri="{FF2B5EF4-FFF2-40B4-BE49-F238E27FC236}">
                <a16:creationId xmlns:a16="http://schemas.microsoft.com/office/drawing/2014/main" id="{9046EA5E-9E5E-4DF5-9D71-5E99826A6831}"/>
              </a:ext>
            </a:extLst>
          </p:cNvPr>
          <p:cNvSpPr txBox="1"/>
          <p:nvPr/>
        </p:nvSpPr>
        <p:spPr>
          <a:xfrm>
            <a:off x="1841466" y="6393934"/>
            <a:ext cx="5329528" cy="369332"/>
          </a:xfrm>
          <a:prstGeom prst="rect">
            <a:avLst/>
          </a:prstGeom>
          <a:noFill/>
        </p:spPr>
        <p:txBody>
          <a:bodyPr wrap="square" rtlCol="0">
            <a:spAutoFit/>
          </a:bodyPr>
          <a:lstStyle/>
          <a:p>
            <a:r>
              <a:rPr lang="en-GB" dirty="0"/>
              <a:t>Figure 3: </a:t>
            </a:r>
            <a:r>
              <a:rPr lang="en-GB" dirty="0" err="1"/>
              <a:t>Populonia</a:t>
            </a:r>
            <a:r>
              <a:rPr lang="en-GB" dirty="0"/>
              <a:t> and Etruria in the Augustan era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2C99713-913A-49D0-ABEA-0B593DEF3247}"/>
              </a:ext>
            </a:extLst>
          </p:cNvPr>
          <p:cNvGraphicFramePr>
            <a:graphicFrameLocks noChangeAspect="1"/>
          </p:cNvGraphicFramePr>
          <p:nvPr>
            <p:custDataLst>
              <p:tags r:id="rId2"/>
            </p:custDataLst>
            <p:extLst>
              <p:ext uri="{D42A27DB-BD31-4B8C-83A1-F6EECF244321}">
                <p14:modId xmlns:p14="http://schemas.microsoft.com/office/powerpoint/2010/main" val="205501464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2689"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F2C99713-913A-49D0-ABEA-0B593DEF324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35521" y="318930"/>
            <a:ext cx="7543800" cy="443070"/>
          </a:xfrm>
          <a:prstGeom prst="rect">
            <a:avLst/>
          </a:prstGeom>
        </p:spPr>
        <p:txBody>
          <a:bodyPr vert="horz" wrap="square" lIns="0" tIns="12065" rIns="0" bIns="0" rtlCol="0">
            <a:spAutoFit/>
          </a:bodyPr>
          <a:lstStyle/>
          <a:p>
            <a:pPr marL="12700">
              <a:lnSpc>
                <a:spcPct val="100000"/>
              </a:lnSpc>
              <a:spcBef>
                <a:spcPts val="95"/>
              </a:spcBef>
            </a:pPr>
            <a:r>
              <a:rPr lang="en-GB" sz="2800" b="1" spc="-10" dirty="0" err="1"/>
              <a:t>Populonia’s</a:t>
            </a:r>
            <a:r>
              <a:rPr lang="en-GB" sz="2800" b="1" spc="-10" dirty="0"/>
              <a:t> location</a:t>
            </a:r>
            <a:endParaRPr sz="2800" b="1" spc="-10" dirty="0"/>
          </a:p>
        </p:txBody>
      </p:sp>
      <p:pic>
        <p:nvPicPr>
          <p:cNvPr id="12" name="Picture 11">
            <a:extLst>
              <a:ext uri="{FF2B5EF4-FFF2-40B4-BE49-F238E27FC236}">
                <a16:creationId xmlns:a16="http://schemas.microsoft.com/office/drawing/2014/main" id="{4B91E8D5-86C8-4740-ACE1-3B52DC0A664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3237797" y="555798"/>
            <a:ext cx="5932404" cy="5148000"/>
          </a:xfrm>
          <a:prstGeom prst="rect">
            <a:avLst/>
          </a:prstGeom>
        </p:spPr>
      </p:pic>
      <p:sp>
        <p:nvSpPr>
          <p:cNvPr id="7" name="TextBox 6">
            <a:extLst>
              <a:ext uri="{FF2B5EF4-FFF2-40B4-BE49-F238E27FC236}">
                <a16:creationId xmlns:a16="http://schemas.microsoft.com/office/drawing/2014/main" id="{71676746-9849-42E5-8A6F-485ACDB82AAA}"/>
              </a:ext>
            </a:extLst>
          </p:cNvPr>
          <p:cNvSpPr txBox="1"/>
          <p:nvPr/>
        </p:nvSpPr>
        <p:spPr>
          <a:xfrm>
            <a:off x="335521" y="2057400"/>
            <a:ext cx="2762250" cy="3416320"/>
          </a:xfrm>
          <a:prstGeom prst="rect">
            <a:avLst/>
          </a:prstGeom>
          <a:noFill/>
        </p:spPr>
        <p:txBody>
          <a:bodyPr wrap="square" rtlCol="0">
            <a:spAutoFit/>
          </a:bodyPr>
          <a:lstStyle/>
          <a:p>
            <a:r>
              <a:rPr lang="en-GB" sz="2400" dirty="0"/>
              <a:t>“Close at hand </a:t>
            </a:r>
            <a:r>
              <a:rPr lang="en-GB" sz="2400" dirty="0" err="1"/>
              <a:t>Populonia</a:t>
            </a:r>
            <a:r>
              <a:rPr lang="en-GB" sz="2400" dirty="0"/>
              <a:t> opens up her safe coast, where she draws her natural bay well inland”</a:t>
            </a:r>
          </a:p>
          <a:p>
            <a:endParaRPr lang="en-GB" sz="2400" dirty="0"/>
          </a:p>
          <a:p>
            <a:r>
              <a:rPr lang="en-GB" sz="2400" dirty="0" err="1"/>
              <a:t>Rutilius</a:t>
            </a:r>
            <a:r>
              <a:rPr lang="en-GB" sz="2400" dirty="0"/>
              <a:t> </a:t>
            </a:r>
            <a:r>
              <a:rPr lang="en-GB" sz="2400" dirty="0" err="1"/>
              <a:t>Namatianus</a:t>
            </a:r>
            <a:r>
              <a:rPr lang="en-GB" sz="2400" dirty="0"/>
              <a:t>, </a:t>
            </a:r>
          </a:p>
          <a:p>
            <a:r>
              <a:rPr lang="en-GB" sz="2400" i="1" dirty="0"/>
              <a:t>de </a:t>
            </a:r>
            <a:r>
              <a:rPr lang="en-GB" sz="2400" i="1" dirty="0" err="1"/>
              <a:t>Reditu</a:t>
            </a:r>
            <a:r>
              <a:rPr lang="en-GB" sz="2400" i="1" dirty="0"/>
              <a:t> </a:t>
            </a:r>
            <a:r>
              <a:rPr lang="en-GB" sz="2400" i="1" dirty="0" err="1"/>
              <a:t>suo</a:t>
            </a:r>
            <a:r>
              <a:rPr lang="en-GB" sz="2400" dirty="0"/>
              <a:t>, I, 81</a:t>
            </a:r>
          </a:p>
        </p:txBody>
      </p:sp>
      <p:sp>
        <p:nvSpPr>
          <p:cNvPr id="3" name="TextBox 2">
            <a:extLst>
              <a:ext uri="{FF2B5EF4-FFF2-40B4-BE49-F238E27FC236}">
                <a16:creationId xmlns:a16="http://schemas.microsoft.com/office/drawing/2014/main" id="{FA2C1239-0561-41A3-8CF5-0FF21DD88160}"/>
              </a:ext>
            </a:extLst>
          </p:cNvPr>
          <p:cNvSpPr txBox="1"/>
          <p:nvPr/>
        </p:nvSpPr>
        <p:spPr>
          <a:xfrm>
            <a:off x="3629999" y="6292334"/>
            <a:ext cx="4523401" cy="369332"/>
          </a:xfrm>
          <a:prstGeom prst="rect">
            <a:avLst/>
          </a:prstGeom>
          <a:noFill/>
        </p:spPr>
        <p:txBody>
          <a:bodyPr wrap="square" rtlCol="0">
            <a:spAutoFit/>
          </a:bodyPr>
          <a:lstStyle/>
          <a:p>
            <a:r>
              <a:rPr lang="en-GB" dirty="0"/>
              <a:t>Figure 4: </a:t>
            </a:r>
            <a:r>
              <a:rPr lang="en-GB" dirty="0" err="1"/>
              <a:t>Populonia</a:t>
            </a:r>
            <a:r>
              <a:rPr lang="en-GB" dirty="0"/>
              <a:t> and the Gulf of </a:t>
            </a:r>
            <a:r>
              <a:rPr lang="en-GB" dirty="0" err="1"/>
              <a:t>Baratti</a:t>
            </a:r>
            <a:endParaRPr lang="en-GB" dirty="0"/>
          </a:p>
        </p:txBody>
      </p:sp>
    </p:spTree>
    <p:extLst>
      <p:ext uri="{BB962C8B-B14F-4D97-AF65-F5344CB8AC3E}">
        <p14:creationId xmlns:p14="http://schemas.microsoft.com/office/powerpoint/2010/main" val="1478052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74698708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168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1066800" y="2532740"/>
            <a:ext cx="8456880" cy="649280"/>
          </a:xfrm>
          <a:prstGeom prst="rect">
            <a:avLst/>
          </a:prstGeom>
        </p:spPr>
        <p:txBody>
          <a:bodyPr vert="horz" wrap="square" lIns="0" tIns="12065" rIns="0" bIns="0" rtlCol="0">
            <a:spAutoFit/>
          </a:bodyPr>
          <a:lstStyle/>
          <a:p>
            <a:r>
              <a:rPr lang="en-GB" sz="2600" i="1" u="sng" spc="-10" dirty="0">
                <a:solidFill>
                  <a:prstClr val="white"/>
                </a:solidFill>
              </a:rPr>
              <a:t>A constant of Etruscology and scholarship</a:t>
            </a:r>
            <a:br>
              <a:rPr lang="en-GB" sz="2600" spc="-10" dirty="0">
                <a:solidFill>
                  <a:prstClr val="white"/>
                </a:solidFill>
              </a:rPr>
            </a:br>
            <a:endParaRPr sz="2000" spc="-10" dirty="0"/>
          </a:p>
        </p:txBody>
      </p:sp>
      <p:sp>
        <p:nvSpPr>
          <p:cNvPr id="5" name="Rectangle 4">
            <a:extLst>
              <a:ext uri="{FF2B5EF4-FFF2-40B4-BE49-F238E27FC236}">
                <a16:creationId xmlns:a16="http://schemas.microsoft.com/office/drawing/2014/main" id="{A730BC1F-62B1-404A-830D-7AFA1124AF36}"/>
              </a:ext>
            </a:extLst>
          </p:cNvPr>
          <p:cNvSpPr/>
          <p:nvPr/>
        </p:nvSpPr>
        <p:spPr>
          <a:xfrm>
            <a:off x="343560" y="1059120"/>
            <a:ext cx="8114640" cy="1569660"/>
          </a:xfrm>
          <a:prstGeom prst="rect">
            <a:avLst/>
          </a:prstGeom>
        </p:spPr>
        <p:txBody>
          <a:bodyPr wrap="square">
            <a:spAutoFit/>
          </a:bodyPr>
          <a:lstStyle/>
          <a:p>
            <a:r>
              <a:rPr lang="en-GB" sz="2600" spc="-10" dirty="0" err="1">
                <a:solidFill>
                  <a:prstClr val="white"/>
                </a:solidFill>
                <a:latin typeface="Calibri Light" panose="020F0302020204030204"/>
                <a:ea typeface="+mj-ea"/>
                <a:cs typeface="+mj-cs"/>
              </a:rPr>
              <a:t>Populonia</a:t>
            </a:r>
            <a:r>
              <a:rPr lang="en-GB" sz="2600" spc="-10" dirty="0">
                <a:solidFill>
                  <a:prstClr val="white"/>
                </a:solidFill>
                <a:latin typeface="Calibri Light" panose="020F0302020204030204"/>
                <a:ea typeface="+mj-ea"/>
                <a:cs typeface="+mj-cs"/>
              </a:rPr>
              <a:t>, an “exceptional” city in the ancient world, too heavily characterised by its iron-smelting activities to be meaningful to theories of ancient economy</a:t>
            </a:r>
            <a:br>
              <a:rPr lang="en-GB" sz="2600" spc="-10" dirty="0">
                <a:solidFill>
                  <a:prstClr val="white"/>
                </a:solidFill>
                <a:latin typeface="Calibri Light" panose="020F0302020204030204"/>
                <a:ea typeface="+mj-ea"/>
                <a:cs typeface="+mj-cs"/>
              </a:rPr>
            </a:br>
            <a:endParaRPr lang="en-GB" dirty="0"/>
          </a:p>
        </p:txBody>
      </p:sp>
      <p:sp>
        <p:nvSpPr>
          <p:cNvPr id="6" name="Rectangle 5">
            <a:extLst>
              <a:ext uri="{FF2B5EF4-FFF2-40B4-BE49-F238E27FC236}">
                <a16:creationId xmlns:a16="http://schemas.microsoft.com/office/drawing/2014/main" id="{1C1C4D09-FC81-4C47-A6F5-9AA12CBDBACE}"/>
              </a:ext>
            </a:extLst>
          </p:cNvPr>
          <p:cNvSpPr/>
          <p:nvPr/>
        </p:nvSpPr>
        <p:spPr>
          <a:xfrm>
            <a:off x="343560" y="217003"/>
            <a:ext cx="7391400" cy="523220"/>
          </a:xfrm>
          <a:prstGeom prst="rect">
            <a:avLst/>
          </a:prstGeom>
        </p:spPr>
        <p:txBody>
          <a:bodyPr wrap="square">
            <a:spAutoFit/>
          </a:bodyPr>
          <a:lstStyle/>
          <a:p>
            <a:r>
              <a:rPr lang="en-GB" sz="2800" b="1" spc="-10" dirty="0" err="1">
                <a:solidFill>
                  <a:prstClr val="white"/>
                </a:solidFill>
                <a:latin typeface="Calibri Light" panose="020F0302020204030204"/>
                <a:ea typeface="+mj-ea"/>
                <a:cs typeface="+mj-cs"/>
              </a:rPr>
              <a:t>Populonia</a:t>
            </a:r>
            <a:r>
              <a:rPr lang="en-GB" sz="2800" b="1" spc="-10" dirty="0">
                <a:solidFill>
                  <a:prstClr val="white"/>
                </a:solidFill>
                <a:latin typeface="Calibri Light" panose="020F0302020204030204"/>
                <a:ea typeface="+mj-ea"/>
                <a:cs typeface="+mj-cs"/>
              </a:rPr>
              <a:t> is “special” and “exceptional”…</a:t>
            </a:r>
            <a:endParaRPr lang="en-GB" dirty="0"/>
          </a:p>
        </p:txBody>
      </p:sp>
      <p:sp>
        <p:nvSpPr>
          <p:cNvPr id="7" name="Rectangle 6">
            <a:extLst>
              <a:ext uri="{FF2B5EF4-FFF2-40B4-BE49-F238E27FC236}">
                <a16:creationId xmlns:a16="http://schemas.microsoft.com/office/drawing/2014/main" id="{BD1A3FF6-183C-4149-A426-48460AB04D7A}"/>
              </a:ext>
            </a:extLst>
          </p:cNvPr>
          <p:cNvSpPr/>
          <p:nvPr/>
        </p:nvSpPr>
        <p:spPr>
          <a:xfrm>
            <a:off x="228600" y="5270562"/>
            <a:ext cx="8001000" cy="1169551"/>
          </a:xfrm>
          <a:prstGeom prst="rect">
            <a:avLst/>
          </a:prstGeom>
        </p:spPr>
        <p:txBody>
          <a:bodyPr wrap="square">
            <a:spAutoFit/>
          </a:bodyPr>
          <a:lstStyle/>
          <a:p>
            <a:r>
              <a:rPr lang="en-GB" sz="2600" spc="-10" dirty="0">
                <a:solidFill>
                  <a:prstClr val="white"/>
                </a:solidFill>
                <a:latin typeface="Calibri Light" panose="020F0302020204030204"/>
                <a:ea typeface="+mj-ea"/>
                <a:cs typeface="+mj-cs"/>
              </a:rPr>
              <a:t>Biella (2020): </a:t>
            </a:r>
            <a:r>
              <a:rPr lang="en-GB" sz="2600" spc="-10" dirty="0" err="1">
                <a:solidFill>
                  <a:prstClr val="white"/>
                </a:solidFill>
                <a:latin typeface="Calibri Light" panose="020F0302020204030204"/>
                <a:ea typeface="+mj-ea"/>
                <a:cs typeface="+mj-cs"/>
              </a:rPr>
              <a:t>Populonia</a:t>
            </a:r>
            <a:r>
              <a:rPr lang="en-GB" sz="2600" spc="-10" dirty="0">
                <a:solidFill>
                  <a:prstClr val="white"/>
                </a:solidFill>
                <a:latin typeface="Calibri Light" panose="020F0302020204030204"/>
                <a:ea typeface="+mj-ea"/>
                <a:cs typeface="+mj-cs"/>
              </a:rPr>
              <a:t> </a:t>
            </a:r>
            <a:r>
              <a:rPr lang="en-GB" sz="2600" dirty="0">
                <a:solidFill>
                  <a:prstClr val="white"/>
                </a:solidFill>
                <a:latin typeface="Calibri Light" panose="020F0302020204030204"/>
                <a:ea typeface="+mj-ea"/>
                <a:cs typeface="+mj-cs"/>
              </a:rPr>
              <a:t>uses its territory in a different way than the other Etruscan cities</a:t>
            </a:r>
            <a:br>
              <a:rPr lang="en-GB" sz="2600" dirty="0">
                <a:solidFill>
                  <a:prstClr val="white"/>
                </a:solidFill>
                <a:latin typeface="Calibri Light" panose="020F0302020204030204"/>
                <a:ea typeface="+mj-ea"/>
                <a:cs typeface="+mj-cs"/>
              </a:rPr>
            </a:br>
            <a:endParaRPr lang="en-GB" dirty="0"/>
          </a:p>
        </p:txBody>
      </p:sp>
      <p:sp>
        <p:nvSpPr>
          <p:cNvPr id="10" name="Rectangle 9">
            <a:extLst>
              <a:ext uri="{FF2B5EF4-FFF2-40B4-BE49-F238E27FC236}">
                <a16:creationId xmlns:a16="http://schemas.microsoft.com/office/drawing/2014/main" id="{8C5DB0D0-3E3B-4F8E-9AD2-726DD84084CC}"/>
              </a:ext>
            </a:extLst>
          </p:cNvPr>
          <p:cNvSpPr/>
          <p:nvPr/>
        </p:nvSpPr>
        <p:spPr>
          <a:xfrm>
            <a:off x="228600" y="3413541"/>
            <a:ext cx="8114640" cy="1969770"/>
          </a:xfrm>
          <a:prstGeom prst="rect">
            <a:avLst/>
          </a:prstGeom>
        </p:spPr>
        <p:txBody>
          <a:bodyPr wrap="square">
            <a:spAutoFit/>
          </a:bodyPr>
          <a:lstStyle/>
          <a:p>
            <a:r>
              <a:rPr lang="en-GB" sz="2600" dirty="0">
                <a:solidFill>
                  <a:prstClr val="white"/>
                </a:solidFill>
                <a:latin typeface="Calibri Light" panose="020F0302020204030204"/>
                <a:ea typeface="+mj-ea"/>
                <a:cs typeface="+mj-cs"/>
              </a:rPr>
              <a:t>No recent monograph (Minto 1943/ </a:t>
            </a:r>
            <a:r>
              <a:rPr lang="en-GB" sz="2600" dirty="0" err="1">
                <a:solidFill>
                  <a:prstClr val="white"/>
                </a:solidFill>
                <a:latin typeface="Calibri Light" panose="020F0302020204030204"/>
                <a:ea typeface="+mj-ea"/>
                <a:cs typeface="+mj-cs"/>
              </a:rPr>
              <a:t>Fedeli</a:t>
            </a:r>
            <a:r>
              <a:rPr lang="en-GB" sz="2600" dirty="0">
                <a:solidFill>
                  <a:prstClr val="white"/>
                </a:solidFill>
                <a:latin typeface="Calibri Light" panose="020F0302020204030204"/>
                <a:ea typeface="+mj-ea"/>
                <a:cs typeface="+mj-cs"/>
              </a:rPr>
              <a:t> 1983).</a:t>
            </a:r>
            <a:br>
              <a:rPr lang="en-GB" sz="2600" dirty="0">
                <a:solidFill>
                  <a:prstClr val="white"/>
                </a:solidFill>
                <a:latin typeface="Calibri Light" panose="020F0302020204030204"/>
                <a:ea typeface="+mj-ea"/>
                <a:cs typeface="+mj-cs"/>
              </a:rPr>
            </a:br>
            <a:r>
              <a:rPr lang="en-GB" sz="2600" dirty="0">
                <a:solidFill>
                  <a:prstClr val="white"/>
                </a:solidFill>
                <a:latin typeface="Calibri Light" panose="020F0302020204030204"/>
                <a:ea typeface="+mj-ea"/>
                <a:cs typeface="+mj-cs"/>
              </a:rPr>
              <a:t>Lack of contextualisation of the 11 volumes of </a:t>
            </a:r>
            <a:r>
              <a:rPr lang="en-GB" sz="2600" i="1" dirty="0" err="1">
                <a:solidFill>
                  <a:prstClr val="white"/>
                </a:solidFill>
                <a:latin typeface="Calibri Light" panose="020F0302020204030204"/>
                <a:ea typeface="+mj-ea"/>
                <a:cs typeface="+mj-cs"/>
              </a:rPr>
              <a:t>Materiali</a:t>
            </a:r>
            <a:r>
              <a:rPr lang="en-GB" sz="2600" i="1" dirty="0">
                <a:solidFill>
                  <a:prstClr val="white"/>
                </a:solidFill>
                <a:latin typeface="Calibri Light" panose="020F0302020204030204"/>
                <a:ea typeface="+mj-ea"/>
                <a:cs typeface="+mj-cs"/>
              </a:rPr>
              <a:t> per </a:t>
            </a:r>
            <a:r>
              <a:rPr lang="en-GB" sz="2600" i="1" dirty="0" err="1">
                <a:solidFill>
                  <a:prstClr val="white"/>
                </a:solidFill>
                <a:latin typeface="Calibri Light" panose="020F0302020204030204"/>
                <a:ea typeface="+mj-ea"/>
                <a:cs typeface="+mj-cs"/>
              </a:rPr>
              <a:t>Populonia</a:t>
            </a:r>
            <a:r>
              <a:rPr lang="en-GB" sz="2600" i="1" dirty="0">
                <a:solidFill>
                  <a:prstClr val="white"/>
                </a:solidFill>
                <a:latin typeface="Calibri Light" panose="020F0302020204030204"/>
                <a:ea typeface="+mj-ea"/>
                <a:cs typeface="+mj-cs"/>
              </a:rPr>
              <a:t> </a:t>
            </a:r>
            <a:r>
              <a:rPr lang="en-GB" sz="2600" dirty="0">
                <a:solidFill>
                  <a:prstClr val="white"/>
                </a:solidFill>
                <a:latin typeface="Calibri Light" panose="020F0302020204030204"/>
                <a:ea typeface="+mj-ea"/>
                <a:cs typeface="+mj-cs"/>
              </a:rPr>
              <a:t>and limited place devoted to </a:t>
            </a:r>
            <a:r>
              <a:rPr lang="en-GB" sz="2600" dirty="0" err="1">
                <a:solidFill>
                  <a:prstClr val="white"/>
                </a:solidFill>
                <a:latin typeface="Calibri Light" panose="020F0302020204030204"/>
                <a:ea typeface="+mj-ea"/>
                <a:cs typeface="+mj-cs"/>
              </a:rPr>
              <a:t>Populonia</a:t>
            </a:r>
            <a:r>
              <a:rPr lang="en-GB" sz="2600" dirty="0">
                <a:solidFill>
                  <a:prstClr val="white"/>
                </a:solidFill>
                <a:latin typeface="Calibri Light" panose="020F0302020204030204"/>
                <a:ea typeface="+mj-ea"/>
                <a:cs typeface="+mj-cs"/>
              </a:rPr>
              <a:t> in major surveys of Etruscan civilisation or culture</a:t>
            </a:r>
            <a:br>
              <a:rPr lang="en-GB" sz="2600" spc="-10" dirty="0">
                <a:solidFill>
                  <a:prstClr val="white"/>
                </a:solidFill>
                <a:latin typeface="Calibri Light" panose="020F0302020204030204"/>
                <a:ea typeface="+mj-ea"/>
                <a:cs typeface="+mj-cs"/>
              </a:rPr>
            </a:br>
            <a:endParaRPr lang="en-GB" dirty="0"/>
          </a:p>
        </p:txBody>
      </p:sp>
      <p:sp>
        <p:nvSpPr>
          <p:cNvPr id="11" name="Arrow: Right 10">
            <a:extLst>
              <a:ext uri="{FF2B5EF4-FFF2-40B4-BE49-F238E27FC236}">
                <a16:creationId xmlns:a16="http://schemas.microsoft.com/office/drawing/2014/main" id="{FFEF665C-43AC-4261-8620-A9D7A60CB8FA}"/>
              </a:ext>
            </a:extLst>
          </p:cNvPr>
          <p:cNvSpPr/>
          <p:nvPr/>
        </p:nvSpPr>
        <p:spPr>
          <a:xfrm>
            <a:off x="328320" y="2628780"/>
            <a:ext cx="6096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538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10" grpId="0"/>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424421774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2702" name="think-cell Slide" r:id="rId5" imgW="395" imgH="396" progId="TCLayout.ActiveDocument.1">
                  <p:embed/>
                </p:oleObj>
              </mc:Choice>
              <mc:Fallback>
                <p:oleObj name="think-cell Slide" r:id="rId5"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42934855-F7EE-4658-B65E-57796F8BAA8F}"/>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2800" b="1" dirty="0">
              <a:latin typeface="Calibri Light" panose="020F0302020204030204" pitchFamily="34" charset="0"/>
              <a:ea typeface="+mj-ea"/>
              <a:cs typeface="+mj-cs"/>
              <a:sym typeface="Calibri Light" panose="020F0302020204030204" pitchFamily="34" charset="0"/>
            </a:endParaRPr>
          </a:p>
        </p:txBody>
      </p:sp>
      <p:sp>
        <p:nvSpPr>
          <p:cNvPr id="5" name="Title 4">
            <a:extLst>
              <a:ext uri="{FF2B5EF4-FFF2-40B4-BE49-F238E27FC236}">
                <a16:creationId xmlns:a16="http://schemas.microsoft.com/office/drawing/2014/main" id="{25EA96C3-17F6-4297-B4A3-9BD6B3CF4285}"/>
              </a:ext>
            </a:extLst>
          </p:cNvPr>
          <p:cNvSpPr>
            <a:spLocks noGrp="1"/>
          </p:cNvSpPr>
          <p:nvPr>
            <p:ph type="title"/>
          </p:nvPr>
        </p:nvSpPr>
        <p:spPr>
          <a:xfrm>
            <a:off x="628650" y="365127"/>
            <a:ext cx="7886700" cy="625474"/>
          </a:xfrm>
        </p:spPr>
        <p:txBody>
          <a:bodyPr/>
          <a:lstStyle/>
          <a:p>
            <a:r>
              <a:rPr lang="en-GB" sz="2800" b="1" spc="-10" dirty="0">
                <a:solidFill>
                  <a:prstClr val="white"/>
                </a:solidFill>
              </a:rPr>
              <a:t>and a part of “mysterious” Etruria…</a:t>
            </a:r>
            <a:endParaRPr lang="en-GB" dirty="0"/>
          </a:p>
        </p:txBody>
      </p:sp>
      <p:sp>
        <p:nvSpPr>
          <p:cNvPr id="8" name="Rectangle 7">
            <a:extLst>
              <a:ext uri="{FF2B5EF4-FFF2-40B4-BE49-F238E27FC236}">
                <a16:creationId xmlns:a16="http://schemas.microsoft.com/office/drawing/2014/main" id="{5E626FCC-C687-41D8-ADB2-2BA8791FFA19}"/>
              </a:ext>
            </a:extLst>
          </p:cNvPr>
          <p:cNvSpPr/>
          <p:nvPr/>
        </p:nvSpPr>
        <p:spPr>
          <a:xfrm>
            <a:off x="152400" y="1676400"/>
            <a:ext cx="4572000" cy="3416320"/>
          </a:xfrm>
          <a:prstGeom prst="rect">
            <a:avLst/>
          </a:prstGeom>
        </p:spPr>
        <p:txBody>
          <a:bodyPr>
            <a:spAutoFit/>
          </a:bodyPr>
          <a:lstStyle/>
          <a:p>
            <a:r>
              <a:rPr lang="en-GB" sz="2400" dirty="0">
                <a:solidFill>
                  <a:prstClr val="white"/>
                </a:solidFill>
                <a:latin typeface="Calibri Light" panose="020F0302020204030204"/>
                <a:ea typeface="+mj-ea"/>
                <a:cs typeface="+mj-cs"/>
              </a:rPr>
              <a:t>“The Etruscans are not a theory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or a thesis. If they are anything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they are an experience…Why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must even the vanished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Etruscans be reduced to a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system? They never will be”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DH Lawrence, </a:t>
            </a:r>
            <a:br>
              <a:rPr lang="en-GB" sz="2400" dirty="0">
                <a:solidFill>
                  <a:prstClr val="white"/>
                </a:solidFill>
                <a:latin typeface="Calibri Light" panose="020F0302020204030204"/>
                <a:ea typeface="+mj-ea"/>
                <a:cs typeface="+mj-cs"/>
              </a:rPr>
            </a:br>
            <a:r>
              <a:rPr lang="en-GB" sz="2400" i="1" dirty="0">
                <a:solidFill>
                  <a:prstClr val="white"/>
                </a:solidFill>
                <a:latin typeface="Calibri Light" panose="020F0302020204030204"/>
                <a:ea typeface="+mj-ea"/>
                <a:cs typeface="+mj-cs"/>
              </a:rPr>
              <a:t>Sketches of Etruscan Places</a:t>
            </a:r>
            <a:r>
              <a:rPr lang="en-GB" sz="2400" dirty="0">
                <a:solidFill>
                  <a:prstClr val="white"/>
                </a:solidFill>
                <a:latin typeface="Calibri Light" panose="020F0302020204030204"/>
                <a:ea typeface="+mj-ea"/>
                <a:cs typeface="+mj-cs"/>
              </a:rPr>
              <a:t>, 1932</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p.435</a:t>
            </a:r>
            <a:endParaRPr lang="en-GB" dirty="0"/>
          </a:p>
        </p:txBody>
      </p:sp>
      <p:sp>
        <p:nvSpPr>
          <p:cNvPr id="9" name="Rectangle 8">
            <a:extLst>
              <a:ext uri="{FF2B5EF4-FFF2-40B4-BE49-F238E27FC236}">
                <a16:creationId xmlns:a16="http://schemas.microsoft.com/office/drawing/2014/main" id="{B73F4AFB-7385-4796-95CA-F5A7919EDFD2}"/>
              </a:ext>
            </a:extLst>
          </p:cNvPr>
          <p:cNvSpPr/>
          <p:nvPr/>
        </p:nvSpPr>
        <p:spPr>
          <a:xfrm>
            <a:off x="4699000" y="1676400"/>
            <a:ext cx="4572000" cy="3046988"/>
          </a:xfrm>
          <a:prstGeom prst="rect">
            <a:avLst/>
          </a:prstGeom>
        </p:spPr>
        <p:txBody>
          <a:bodyPr>
            <a:spAutoFit/>
          </a:bodyPr>
          <a:lstStyle/>
          <a:p>
            <a:r>
              <a:rPr lang="en-GB" sz="2400" dirty="0">
                <a:solidFill>
                  <a:prstClr val="white"/>
                </a:solidFill>
                <a:latin typeface="Calibri Light" panose="020F0302020204030204"/>
                <a:ea typeface="+mj-ea"/>
                <a:cs typeface="+mj-cs"/>
              </a:rPr>
              <a:t>“very little in the way of satisfying theory has been produced…the archaeological evidence…is in flux and it might possibly, before long,</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lead to conclusions different from those which at present seem most reasonable”</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Harris, 1989, p.375</a:t>
            </a:r>
            <a:endParaRPr lang="en-GB" dirty="0"/>
          </a:p>
        </p:txBody>
      </p:sp>
    </p:spTree>
    <p:extLst>
      <p:ext uri="{BB962C8B-B14F-4D97-AF65-F5344CB8AC3E}">
        <p14:creationId xmlns:p14="http://schemas.microsoft.com/office/powerpoint/2010/main" val="244023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4114826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599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887B5199-1D5A-409A-8900-1A5BE4FCADDE}"/>
              </a:ext>
            </a:extLst>
          </p:cNvPr>
          <p:cNvSpPr/>
          <p:nvPr/>
        </p:nvSpPr>
        <p:spPr>
          <a:xfrm>
            <a:off x="304800" y="76200"/>
            <a:ext cx="8001000" cy="1692771"/>
          </a:xfrm>
          <a:prstGeom prst="rect">
            <a:avLst/>
          </a:prstGeom>
        </p:spPr>
        <p:txBody>
          <a:bodyPr wrap="square">
            <a:spAutoFit/>
          </a:bodyPr>
          <a:lstStyle/>
          <a:p>
            <a:r>
              <a:rPr lang="en-GB" sz="2800" b="1" spc="-10" dirty="0" err="1">
                <a:solidFill>
                  <a:prstClr val="white"/>
                </a:solidFill>
                <a:latin typeface="Calibri Light" panose="020F0302020204030204"/>
                <a:ea typeface="+mj-ea"/>
                <a:cs typeface="+mj-cs"/>
              </a:rPr>
              <a:t>Populonia’s</a:t>
            </a:r>
            <a:r>
              <a:rPr lang="en-GB" sz="2800" b="1" spc="-10" dirty="0">
                <a:solidFill>
                  <a:prstClr val="white"/>
                </a:solidFill>
                <a:latin typeface="Calibri Light" panose="020F0302020204030204"/>
                <a:ea typeface="+mj-ea"/>
                <a:cs typeface="+mj-cs"/>
              </a:rPr>
              <a:t> “exceptionalism” at first sight vindicated by the sources</a:t>
            </a: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Literary sources equal </a:t>
            </a:r>
            <a:r>
              <a:rPr lang="en-GB" sz="2400" dirty="0" err="1">
                <a:solidFill>
                  <a:prstClr val="white"/>
                </a:solidFill>
                <a:latin typeface="Calibri Light" panose="020F0302020204030204"/>
                <a:ea typeface="+mj-ea"/>
                <a:cs typeface="+mj-cs"/>
              </a:rPr>
              <a:t>Populonia</a:t>
            </a:r>
            <a:r>
              <a:rPr lang="en-GB" sz="2400" dirty="0">
                <a:solidFill>
                  <a:prstClr val="white"/>
                </a:solidFill>
                <a:latin typeface="Calibri Light" panose="020F0302020204030204"/>
                <a:ea typeface="+mj-ea"/>
                <a:cs typeface="+mj-cs"/>
              </a:rPr>
              <a:t> with iron and Elba…</a:t>
            </a:r>
            <a:endParaRPr lang="en-GB" dirty="0"/>
          </a:p>
        </p:txBody>
      </p:sp>
      <p:sp>
        <p:nvSpPr>
          <p:cNvPr id="7" name="Rectangle 6">
            <a:extLst>
              <a:ext uri="{FF2B5EF4-FFF2-40B4-BE49-F238E27FC236}">
                <a16:creationId xmlns:a16="http://schemas.microsoft.com/office/drawing/2014/main" id="{744B3541-5182-426C-AF58-00335F9D8FA3}"/>
              </a:ext>
            </a:extLst>
          </p:cNvPr>
          <p:cNvSpPr/>
          <p:nvPr/>
        </p:nvSpPr>
        <p:spPr>
          <a:xfrm>
            <a:off x="304800" y="1766252"/>
            <a:ext cx="8382000" cy="1477328"/>
          </a:xfrm>
          <a:prstGeom prst="rect">
            <a:avLst/>
          </a:prstGeom>
        </p:spPr>
        <p:txBody>
          <a:bodyPr wrap="square">
            <a:spAutoFit/>
          </a:bodyPr>
          <a:lstStyle/>
          <a:p>
            <a:r>
              <a:rPr lang="en-GB" dirty="0">
                <a:solidFill>
                  <a:prstClr val="white"/>
                </a:solidFill>
                <a:latin typeface="Calibri Light" panose="020F0302020204030204"/>
                <a:ea typeface="+mj-ea"/>
                <a:cs typeface="+mj-cs"/>
              </a:rPr>
              <a:t>“</a:t>
            </a:r>
            <a:r>
              <a:rPr lang="en-GB" b="1" dirty="0">
                <a:solidFill>
                  <a:prstClr val="white"/>
                </a:solidFill>
                <a:latin typeface="Calibri Light" panose="020F0302020204030204"/>
                <a:ea typeface="+mj-ea"/>
                <a:cs typeface="+mj-cs"/>
              </a:rPr>
              <a:t>Off the city of </a:t>
            </a:r>
            <a:r>
              <a:rPr lang="en-GB" b="1" dirty="0" err="1">
                <a:solidFill>
                  <a:prstClr val="white"/>
                </a:solidFill>
                <a:latin typeface="Calibri Light" panose="020F0302020204030204"/>
                <a:ea typeface="+mj-ea"/>
                <a:cs typeface="+mj-cs"/>
              </a:rPr>
              <a:t>Tyrrhenia</a:t>
            </a:r>
            <a:r>
              <a:rPr lang="en-GB" b="1" dirty="0">
                <a:solidFill>
                  <a:prstClr val="white"/>
                </a:solidFill>
                <a:latin typeface="Calibri Light" panose="020F0302020204030204"/>
                <a:ea typeface="+mj-ea"/>
                <a:cs typeface="+mj-cs"/>
              </a:rPr>
              <a:t> known as </a:t>
            </a:r>
            <a:r>
              <a:rPr lang="en-GB" b="1" dirty="0" err="1">
                <a:solidFill>
                  <a:prstClr val="white"/>
                </a:solidFill>
                <a:latin typeface="Calibri Light" panose="020F0302020204030204"/>
                <a:ea typeface="+mj-ea"/>
                <a:cs typeface="+mj-cs"/>
              </a:rPr>
              <a:t>Poplonium</a:t>
            </a:r>
            <a:r>
              <a:rPr lang="en-GB" b="1" dirty="0">
                <a:solidFill>
                  <a:prstClr val="white"/>
                </a:solidFill>
                <a:latin typeface="Calibri Light" panose="020F0302020204030204"/>
                <a:ea typeface="+mj-ea"/>
                <a:cs typeface="+mj-cs"/>
              </a:rPr>
              <a:t> there is an island which men call </a:t>
            </a:r>
            <a:r>
              <a:rPr lang="en-GB" b="1" dirty="0" err="1">
                <a:solidFill>
                  <a:prstClr val="white"/>
                </a:solidFill>
                <a:latin typeface="Calibri Light" panose="020F0302020204030204"/>
                <a:ea typeface="+mj-ea"/>
                <a:cs typeface="+mj-cs"/>
              </a:rPr>
              <a:t>Aethaleia</a:t>
            </a:r>
            <a:r>
              <a:rPr lang="en-GB" dirty="0">
                <a:solidFill>
                  <a:prstClr val="white"/>
                </a:solidFill>
                <a:latin typeface="Calibri Light" panose="020F0302020204030204"/>
                <a:ea typeface="+mj-ea"/>
                <a:cs typeface="+mj-cs"/>
              </a:rPr>
              <a:t>…</a:t>
            </a:r>
            <a:br>
              <a:rPr lang="en-GB" dirty="0">
                <a:solidFill>
                  <a:prstClr val="white"/>
                </a:solidFill>
                <a:latin typeface="Calibri Light" panose="020F0302020204030204"/>
                <a:ea typeface="+mj-ea"/>
                <a:cs typeface="+mj-cs"/>
              </a:rPr>
            </a:br>
            <a:r>
              <a:rPr lang="en-GB" dirty="0">
                <a:solidFill>
                  <a:prstClr val="white"/>
                </a:solidFill>
                <a:latin typeface="Calibri Light" panose="020F0302020204030204"/>
                <a:ea typeface="+mj-ea"/>
                <a:cs typeface="+mj-cs"/>
              </a:rPr>
              <a:t>the island possesses a great amount of iron-rock, which they quarry in order to melt and cast and thus to secure the iron, and they possess a great abundance of this ore.” </a:t>
            </a:r>
            <a:br>
              <a:rPr lang="en-GB" dirty="0">
                <a:solidFill>
                  <a:prstClr val="white"/>
                </a:solidFill>
                <a:latin typeface="Calibri Light" panose="020F0302020204030204"/>
                <a:ea typeface="+mj-ea"/>
                <a:cs typeface="+mj-cs"/>
              </a:rPr>
            </a:br>
            <a:r>
              <a:rPr lang="en-GB" dirty="0" err="1">
                <a:solidFill>
                  <a:prstClr val="white"/>
                </a:solidFill>
                <a:latin typeface="Calibri Light" panose="020F0302020204030204"/>
                <a:ea typeface="+mj-ea"/>
                <a:cs typeface="+mj-cs"/>
              </a:rPr>
              <a:t>Diodorus</a:t>
            </a:r>
            <a:r>
              <a:rPr lang="en-GB" dirty="0">
                <a:solidFill>
                  <a:prstClr val="white"/>
                </a:solidFill>
                <a:latin typeface="Calibri Light" panose="020F0302020204030204"/>
                <a:ea typeface="+mj-ea"/>
                <a:cs typeface="+mj-cs"/>
              </a:rPr>
              <a:t> Siculus, </a:t>
            </a:r>
            <a:r>
              <a:rPr lang="en-GB" i="1" dirty="0">
                <a:solidFill>
                  <a:prstClr val="white"/>
                </a:solidFill>
                <a:latin typeface="Calibri Light" panose="020F0302020204030204"/>
                <a:ea typeface="+mj-ea"/>
                <a:cs typeface="+mj-cs"/>
              </a:rPr>
              <a:t>The Library of History</a:t>
            </a:r>
            <a:r>
              <a:rPr lang="en-GB" dirty="0">
                <a:solidFill>
                  <a:prstClr val="white"/>
                </a:solidFill>
                <a:latin typeface="Calibri Light" panose="020F0302020204030204"/>
                <a:ea typeface="+mj-ea"/>
                <a:cs typeface="+mj-cs"/>
              </a:rPr>
              <a:t>, V, 13, 1-2 (90-30 BC)</a:t>
            </a:r>
            <a:br>
              <a:rPr lang="en-GB" dirty="0">
                <a:solidFill>
                  <a:prstClr val="white"/>
                </a:solidFill>
                <a:latin typeface="Calibri Light" panose="020F0302020204030204"/>
                <a:ea typeface="+mj-ea"/>
                <a:cs typeface="+mj-cs"/>
              </a:rPr>
            </a:br>
            <a:endParaRPr lang="en-GB" dirty="0"/>
          </a:p>
        </p:txBody>
      </p:sp>
      <p:sp>
        <p:nvSpPr>
          <p:cNvPr id="8" name="Rectangle 7">
            <a:extLst>
              <a:ext uri="{FF2B5EF4-FFF2-40B4-BE49-F238E27FC236}">
                <a16:creationId xmlns:a16="http://schemas.microsoft.com/office/drawing/2014/main" id="{E82ADD6B-1FA5-42EC-86B0-AF7A427B5156}"/>
              </a:ext>
            </a:extLst>
          </p:cNvPr>
          <p:cNvSpPr/>
          <p:nvPr/>
        </p:nvSpPr>
        <p:spPr>
          <a:xfrm>
            <a:off x="304800" y="3200400"/>
            <a:ext cx="8458200" cy="1754326"/>
          </a:xfrm>
          <a:prstGeom prst="rect">
            <a:avLst/>
          </a:prstGeom>
        </p:spPr>
        <p:txBody>
          <a:bodyPr wrap="square">
            <a:spAutoFit/>
          </a:bodyPr>
          <a:lstStyle/>
          <a:p>
            <a:r>
              <a:rPr lang="en-GB" dirty="0">
                <a:solidFill>
                  <a:prstClr val="white"/>
                </a:solidFill>
                <a:latin typeface="Calibri Light" panose="020F0302020204030204"/>
                <a:ea typeface="+mj-ea"/>
                <a:cs typeface="+mj-cs"/>
              </a:rPr>
              <a:t>Scipio obtained permission to take volunteers and to receive whatever should be given by the allies towards the construction of new ships…the Etruscan communities promised that they would aid the consul, each according to its own resources. The men of </a:t>
            </a:r>
            <a:r>
              <a:rPr lang="en-GB" dirty="0" err="1">
                <a:solidFill>
                  <a:prstClr val="white"/>
                </a:solidFill>
                <a:latin typeface="Calibri Light" panose="020F0302020204030204"/>
                <a:ea typeface="+mj-ea"/>
                <a:cs typeface="+mj-cs"/>
              </a:rPr>
              <a:t>Caere</a:t>
            </a:r>
            <a:r>
              <a:rPr lang="en-GB" dirty="0">
                <a:solidFill>
                  <a:prstClr val="white"/>
                </a:solidFill>
                <a:latin typeface="Calibri Light" panose="020F0302020204030204"/>
                <a:ea typeface="+mj-ea"/>
                <a:cs typeface="+mj-cs"/>
              </a:rPr>
              <a:t> promised grain for the crews and supplies of every kind, </a:t>
            </a:r>
            <a:r>
              <a:rPr lang="en-GB" b="1" dirty="0">
                <a:solidFill>
                  <a:prstClr val="white"/>
                </a:solidFill>
                <a:latin typeface="Calibri Light" panose="020F0302020204030204"/>
                <a:ea typeface="+mj-ea"/>
                <a:cs typeface="+mj-cs"/>
              </a:rPr>
              <a:t>the men of </a:t>
            </a:r>
            <a:r>
              <a:rPr lang="en-GB" b="1" dirty="0" err="1">
                <a:solidFill>
                  <a:prstClr val="white"/>
                </a:solidFill>
                <a:latin typeface="Calibri Light" panose="020F0302020204030204"/>
                <a:ea typeface="+mj-ea"/>
                <a:cs typeface="+mj-cs"/>
              </a:rPr>
              <a:t>Populonium</a:t>
            </a:r>
            <a:r>
              <a:rPr lang="en-GB" b="1" dirty="0">
                <a:solidFill>
                  <a:prstClr val="white"/>
                </a:solidFill>
                <a:latin typeface="Calibri Light" panose="020F0302020204030204"/>
                <a:ea typeface="+mj-ea"/>
                <a:cs typeface="+mj-cs"/>
              </a:rPr>
              <a:t> iron</a:t>
            </a:r>
            <a:r>
              <a:rPr lang="en-GB" dirty="0">
                <a:solidFill>
                  <a:prstClr val="white"/>
                </a:solidFill>
                <a:latin typeface="Calibri Light" panose="020F0302020204030204"/>
                <a:ea typeface="+mj-ea"/>
                <a:cs typeface="+mj-cs"/>
              </a:rPr>
              <a:t>…” </a:t>
            </a:r>
            <a:br>
              <a:rPr lang="en-GB" dirty="0">
                <a:solidFill>
                  <a:prstClr val="white"/>
                </a:solidFill>
                <a:latin typeface="Calibri Light" panose="020F0302020204030204"/>
                <a:ea typeface="+mj-ea"/>
                <a:cs typeface="+mj-cs"/>
              </a:rPr>
            </a:br>
            <a:r>
              <a:rPr lang="en-GB" dirty="0">
                <a:solidFill>
                  <a:prstClr val="white"/>
                </a:solidFill>
                <a:latin typeface="Calibri Light" panose="020F0302020204030204"/>
                <a:ea typeface="+mj-ea"/>
                <a:cs typeface="+mj-cs"/>
              </a:rPr>
              <a:t>Livy, </a:t>
            </a:r>
            <a:r>
              <a:rPr lang="en-GB" i="1" dirty="0">
                <a:solidFill>
                  <a:prstClr val="white"/>
                </a:solidFill>
                <a:latin typeface="Calibri Light" panose="020F0302020204030204"/>
                <a:ea typeface="+mj-ea"/>
                <a:cs typeface="+mj-cs"/>
              </a:rPr>
              <a:t>History</a:t>
            </a:r>
            <a:r>
              <a:rPr lang="en-GB" dirty="0">
                <a:solidFill>
                  <a:prstClr val="white"/>
                </a:solidFill>
                <a:latin typeface="Calibri Light" panose="020F0302020204030204"/>
                <a:ea typeface="+mj-ea"/>
                <a:cs typeface="+mj-cs"/>
              </a:rPr>
              <a:t>, 28 45. 14-15</a:t>
            </a:r>
            <a:br>
              <a:rPr lang="en-GB" dirty="0">
                <a:solidFill>
                  <a:prstClr val="white"/>
                </a:solidFill>
                <a:latin typeface="Calibri Light" panose="020F0302020204030204"/>
                <a:ea typeface="+mj-ea"/>
                <a:cs typeface="+mj-cs"/>
              </a:rPr>
            </a:br>
            <a:endParaRPr lang="en-GB" dirty="0"/>
          </a:p>
        </p:txBody>
      </p:sp>
      <p:sp>
        <p:nvSpPr>
          <p:cNvPr id="9" name="Rectangle 8">
            <a:extLst>
              <a:ext uri="{FF2B5EF4-FFF2-40B4-BE49-F238E27FC236}">
                <a16:creationId xmlns:a16="http://schemas.microsoft.com/office/drawing/2014/main" id="{65F937E0-1EB3-42C4-9539-CC524FFEEBFA}"/>
              </a:ext>
            </a:extLst>
          </p:cNvPr>
          <p:cNvSpPr/>
          <p:nvPr/>
        </p:nvSpPr>
        <p:spPr>
          <a:xfrm>
            <a:off x="304800" y="4713288"/>
            <a:ext cx="8382000" cy="923330"/>
          </a:xfrm>
          <a:prstGeom prst="rect">
            <a:avLst/>
          </a:prstGeom>
        </p:spPr>
        <p:txBody>
          <a:bodyPr wrap="square">
            <a:spAutoFit/>
          </a:bodyPr>
          <a:lstStyle/>
          <a:p>
            <a:r>
              <a:rPr lang="en-GB" dirty="0">
                <a:solidFill>
                  <a:prstClr val="white"/>
                </a:solidFill>
                <a:latin typeface="Calibri Light" panose="020F0302020204030204"/>
                <a:ea typeface="+mj-ea"/>
                <a:cs typeface="+mj-cs"/>
              </a:rPr>
              <a:t>To him </a:t>
            </a:r>
            <a:r>
              <a:rPr lang="en-GB" dirty="0" err="1">
                <a:solidFill>
                  <a:prstClr val="white"/>
                </a:solidFill>
                <a:latin typeface="Calibri Light" panose="020F0302020204030204"/>
                <a:ea typeface="+mj-ea"/>
                <a:cs typeface="+mj-cs"/>
              </a:rPr>
              <a:t>Populonia</a:t>
            </a:r>
            <a:r>
              <a:rPr lang="en-GB" dirty="0">
                <a:solidFill>
                  <a:prstClr val="white"/>
                </a:solidFill>
                <a:latin typeface="Calibri Light" panose="020F0302020204030204"/>
                <a:ea typeface="+mj-ea"/>
                <a:cs typeface="+mj-cs"/>
              </a:rPr>
              <a:t> had given six hundred of her sons, all skilled in war, and </a:t>
            </a:r>
            <a:r>
              <a:rPr lang="en-GB" b="1" dirty="0" err="1">
                <a:solidFill>
                  <a:prstClr val="white"/>
                </a:solidFill>
                <a:latin typeface="Calibri Light" panose="020F0302020204030204"/>
                <a:ea typeface="+mj-ea"/>
                <a:cs typeface="+mj-cs"/>
              </a:rPr>
              <a:t>Ilva</a:t>
            </a:r>
            <a:r>
              <a:rPr lang="en-GB" b="1" dirty="0">
                <a:solidFill>
                  <a:prstClr val="white"/>
                </a:solidFill>
                <a:latin typeface="Calibri Light" panose="020F0302020204030204"/>
                <a:ea typeface="+mj-ea"/>
                <a:cs typeface="+mj-cs"/>
              </a:rPr>
              <a:t> three hundred—an island rich in the </a:t>
            </a:r>
            <a:r>
              <a:rPr lang="en-GB" b="1" dirty="0" err="1">
                <a:solidFill>
                  <a:prstClr val="white"/>
                </a:solidFill>
                <a:latin typeface="Calibri Light" panose="020F0302020204030204"/>
                <a:ea typeface="+mj-ea"/>
                <a:cs typeface="+mj-cs"/>
              </a:rPr>
              <a:t>Chalybes</a:t>
            </a:r>
            <a:r>
              <a:rPr lang="en-GB" b="1" dirty="0">
                <a:solidFill>
                  <a:prstClr val="white"/>
                </a:solidFill>
                <a:latin typeface="Calibri Light" panose="020F0302020204030204"/>
                <a:ea typeface="+mj-ea"/>
                <a:cs typeface="+mj-cs"/>
              </a:rPr>
              <a:t>’ inexhaustible mines</a:t>
            </a:r>
            <a:r>
              <a:rPr lang="en-GB" dirty="0">
                <a:solidFill>
                  <a:prstClr val="white"/>
                </a:solidFill>
                <a:latin typeface="Calibri Light" panose="020F0302020204030204"/>
                <a:ea typeface="+mj-ea"/>
                <a:cs typeface="+mj-cs"/>
              </a:rPr>
              <a:t>. </a:t>
            </a:r>
            <a:br>
              <a:rPr lang="en-GB" dirty="0">
                <a:solidFill>
                  <a:prstClr val="white"/>
                </a:solidFill>
                <a:latin typeface="Calibri Light" panose="020F0302020204030204"/>
                <a:ea typeface="+mj-ea"/>
                <a:cs typeface="+mj-cs"/>
              </a:rPr>
            </a:br>
            <a:r>
              <a:rPr lang="en-GB" dirty="0">
                <a:solidFill>
                  <a:prstClr val="white"/>
                </a:solidFill>
                <a:latin typeface="Calibri Light" panose="020F0302020204030204"/>
                <a:ea typeface="+mj-ea"/>
                <a:cs typeface="+mj-cs"/>
              </a:rPr>
              <a:t>Virgil, </a:t>
            </a:r>
            <a:r>
              <a:rPr lang="en-GB" i="1" dirty="0">
                <a:solidFill>
                  <a:prstClr val="white"/>
                </a:solidFill>
                <a:latin typeface="Calibri Light" panose="020F0302020204030204"/>
                <a:ea typeface="+mj-ea"/>
                <a:cs typeface="+mj-cs"/>
              </a:rPr>
              <a:t>Aeneid</a:t>
            </a:r>
            <a:r>
              <a:rPr lang="en-GB" dirty="0">
                <a:solidFill>
                  <a:prstClr val="white"/>
                </a:solidFill>
                <a:latin typeface="Calibri Light" panose="020F0302020204030204"/>
                <a:ea typeface="+mj-ea"/>
                <a:cs typeface="+mj-cs"/>
              </a:rPr>
              <a:t>, Book X, 172-174</a:t>
            </a:r>
            <a:endParaRPr lang="en-GB" dirty="0"/>
          </a:p>
        </p:txBody>
      </p:sp>
      <p:sp>
        <p:nvSpPr>
          <p:cNvPr id="10" name="Rectangle 9">
            <a:extLst>
              <a:ext uri="{FF2B5EF4-FFF2-40B4-BE49-F238E27FC236}">
                <a16:creationId xmlns:a16="http://schemas.microsoft.com/office/drawing/2014/main" id="{886181E5-18F7-4CAC-BC2A-1DE7EAD85256}"/>
              </a:ext>
            </a:extLst>
          </p:cNvPr>
          <p:cNvSpPr/>
          <p:nvPr/>
        </p:nvSpPr>
        <p:spPr>
          <a:xfrm>
            <a:off x="304800" y="5715000"/>
            <a:ext cx="8382000" cy="923330"/>
          </a:xfrm>
          <a:prstGeom prst="rect">
            <a:avLst/>
          </a:prstGeom>
        </p:spPr>
        <p:txBody>
          <a:bodyPr wrap="square">
            <a:spAutoFit/>
          </a:bodyPr>
          <a:lstStyle/>
          <a:p>
            <a:r>
              <a:rPr lang="en-GB" dirty="0">
                <a:solidFill>
                  <a:prstClr val="white"/>
                </a:solidFill>
                <a:latin typeface="Calibri Light" panose="020F0302020204030204"/>
                <a:ea typeface="+mj-ea"/>
                <a:cs typeface="+mj-cs"/>
              </a:rPr>
              <a:t>I also saw the people who work the iron that is brought over from Aethalia; for it cannot be brought into complete coalescence</a:t>
            </a:r>
            <a:r>
              <a:rPr lang="en-GB" baseline="30000" dirty="0">
                <a:solidFill>
                  <a:prstClr val="white"/>
                </a:solidFill>
                <a:latin typeface="Calibri Light" panose="020F0302020204030204"/>
                <a:ea typeface="+mj-ea"/>
                <a:cs typeface="+mj-cs"/>
              </a:rPr>
              <a:t> </a:t>
            </a:r>
            <a:r>
              <a:rPr lang="en-GB" dirty="0">
                <a:solidFill>
                  <a:prstClr val="white"/>
                </a:solidFill>
                <a:latin typeface="Calibri Light" panose="020F0302020204030204"/>
                <a:ea typeface="+mj-ea"/>
                <a:cs typeface="+mj-cs"/>
              </a:rPr>
              <a:t>by heating in the furnaces on the island</a:t>
            </a:r>
            <a:br>
              <a:rPr lang="en-GB" dirty="0">
                <a:solidFill>
                  <a:prstClr val="white"/>
                </a:solidFill>
                <a:latin typeface="Calibri Light" panose="020F0302020204030204"/>
                <a:ea typeface="+mj-ea"/>
                <a:cs typeface="+mj-cs"/>
              </a:rPr>
            </a:br>
            <a:r>
              <a:rPr lang="en-GB" dirty="0">
                <a:solidFill>
                  <a:prstClr val="white"/>
                </a:solidFill>
                <a:latin typeface="Calibri Light" panose="020F0302020204030204"/>
                <a:ea typeface="+mj-ea"/>
                <a:cs typeface="+mj-cs"/>
              </a:rPr>
              <a:t>Strabo, </a:t>
            </a:r>
            <a:r>
              <a:rPr lang="en-GB" i="1" dirty="0">
                <a:solidFill>
                  <a:prstClr val="white"/>
                </a:solidFill>
                <a:latin typeface="Calibri Light" panose="020F0302020204030204"/>
                <a:ea typeface="+mj-ea"/>
                <a:cs typeface="+mj-cs"/>
              </a:rPr>
              <a:t>Geography</a:t>
            </a:r>
            <a:r>
              <a:rPr lang="en-GB" dirty="0">
                <a:solidFill>
                  <a:prstClr val="white"/>
                </a:solidFill>
                <a:latin typeface="Calibri Light" panose="020F0302020204030204"/>
                <a:ea typeface="+mj-ea"/>
                <a:cs typeface="+mj-cs"/>
              </a:rPr>
              <a:t>, V.2.6</a:t>
            </a:r>
            <a:endParaRPr lang="en-GB" dirty="0"/>
          </a:p>
        </p:txBody>
      </p:sp>
    </p:spTree>
    <p:extLst>
      <p:ext uri="{BB962C8B-B14F-4D97-AF65-F5344CB8AC3E}">
        <p14:creationId xmlns:p14="http://schemas.microsoft.com/office/powerpoint/2010/main" val="82718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36381658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5180"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60800"/>
            <a:ext cx="8456880" cy="2172774"/>
          </a:xfrm>
          <a:prstGeom prst="rect">
            <a:avLst/>
          </a:prstGeom>
        </p:spPr>
        <p:txBody>
          <a:bodyPr vert="horz" wrap="square" lIns="0" tIns="12065" rIns="0" bIns="0" rtlCol="0">
            <a:spAutoFit/>
          </a:bodyPr>
          <a:lstStyle/>
          <a:p>
            <a:br>
              <a:rPr lang="en-GB" sz="2000" b="1" spc="-10" dirty="0"/>
            </a:br>
            <a:br>
              <a:rPr lang="en-GB" sz="2000" spc="-10" dirty="0"/>
            </a:br>
            <a:br>
              <a:rPr lang="en-GB" sz="2000" spc="-10" dirty="0"/>
            </a:br>
            <a:br>
              <a:rPr lang="en-GB" sz="2000" b="1" u="sng" spc="-10" dirty="0"/>
            </a:br>
            <a:br>
              <a:rPr lang="en-GB" sz="1600" spc="-10" dirty="0"/>
            </a:br>
            <a:br>
              <a:rPr lang="en-GB" sz="1600" spc="-10" dirty="0"/>
            </a:br>
            <a:endParaRPr spc="-10" dirty="0"/>
          </a:p>
        </p:txBody>
      </p:sp>
      <p:pic>
        <p:nvPicPr>
          <p:cNvPr id="6" name="Picture 5">
            <a:extLst>
              <a:ext uri="{FF2B5EF4-FFF2-40B4-BE49-F238E27FC236}">
                <a16:creationId xmlns:a16="http://schemas.microsoft.com/office/drawing/2014/main" id="{FEB05D23-C909-4911-A148-F5F08014C98F}"/>
              </a:ext>
            </a:extLst>
          </p:cNvPr>
          <p:cNvPicPr>
            <a:picLocks noChangeAspect="1"/>
          </p:cNvPicPr>
          <p:nvPr/>
        </p:nvPicPr>
        <p:blipFill>
          <a:blip r:embed="rId6"/>
          <a:stretch>
            <a:fillRect/>
          </a:stretch>
        </p:blipFill>
        <p:spPr>
          <a:xfrm>
            <a:off x="3428999" y="123460"/>
            <a:ext cx="4950733" cy="5940000"/>
          </a:xfrm>
          <a:prstGeom prst="rect">
            <a:avLst/>
          </a:prstGeom>
        </p:spPr>
      </p:pic>
      <p:sp>
        <p:nvSpPr>
          <p:cNvPr id="3" name="TextBox 2">
            <a:extLst>
              <a:ext uri="{FF2B5EF4-FFF2-40B4-BE49-F238E27FC236}">
                <a16:creationId xmlns:a16="http://schemas.microsoft.com/office/drawing/2014/main" id="{BC71EDF2-CF5A-4ACB-A6D7-E5EF169AC2A4}"/>
              </a:ext>
            </a:extLst>
          </p:cNvPr>
          <p:cNvSpPr txBox="1"/>
          <p:nvPr/>
        </p:nvSpPr>
        <p:spPr>
          <a:xfrm>
            <a:off x="107515" y="160800"/>
            <a:ext cx="3369512" cy="523220"/>
          </a:xfrm>
          <a:prstGeom prst="rect">
            <a:avLst/>
          </a:prstGeom>
          <a:noFill/>
        </p:spPr>
        <p:txBody>
          <a:bodyPr wrap="none" rtlCol="0">
            <a:spAutoFit/>
          </a:bodyPr>
          <a:lstStyle/>
          <a:p>
            <a:r>
              <a:rPr lang="en-GB" sz="2800" dirty="0"/>
              <a:t>Up to modern times…</a:t>
            </a:r>
          </a:p>
        </p:txBody>
      </p:sp>
      <p:sp>
        <p:nvSpPr>
          <p:cNvPr id="5" name="TextBox 4">
            <a:extLst>
              <a:ext uri="{FF2B5EF4-FFF2-40B4-BE49-F238E27FC236}">
                <a16:creationId xmlns:a16="http://schemas.microsoft.com/office/drawing/2014/main" id="{03CD9DBE-E48D-41C7-A40F-24B3518AA4A4}"/>
              </a:ext>
            </a:extLst>
          </p:cNvPr>
          <p:cNvSpPr txBox="1"/>
          <p:nvPr/>
        </p:nvSpPr>
        <p:spPr>
          <a:xfrm>
            <a:off x="3429000" y="6100800"/>
            <a:ext cx="4950733" cy="646331"/>
          </a:xfrm>
          <a:prstGeom prst="rect">
            <a:avLst/>
          </a:prstGeom>
          <a:noFill/>
        </p:spPr>
        <p:txBody>
          <a:bodyPr wrap="square" rtlCol="0">
            <a:spAutoFit/>
          </a:bodyPr>
          <a:lstStyle/>
          <a:p>
            <a:r>
              <a:rPr lang="en-GB" dirty="0"/>
              <a:t>Figure 5: the first page of George Dennis’s </a:t>
            </a:r>
            <a:r>
              <a:rPr lang="en-GB" i="1" dirty="0"/>
              <a:t>Cities and Cemeteries of Etruria </a:t>
            </a:r>
            <a:r>
              <a:rPr lang="en-GB" dirty="0"/>
              <a:t>(1848) on </a:t>
            </a:r>
            <a:r>
              <a:rPr lang="en-GB" dirty="0" err="1"/>
              <a:t>Populonia</a:t>
            </a:r>
            <a:endParaRPr lang="en-GB" dirty="0"/>
          </a:p>
        </p:txBody>
      </p:sp>
    </p:spTree>
    <p:extLst>
      <p:ext uri="{BB962C8B-B14F-4D97-AF65-F5344CB8AC3E}">
        <p14:creationId xmlns:p14="http://schemas.microsoft.com/office/powerpoint/2010/main" val="388420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0698414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676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227230"/>
            <a:ext cx="8456880" cy="3336170"/>
          </a:xfrm>
          <a:prstGeom prst="rect">
            <a:avLst/>
          </a:prstGeom>
        </p:spPr>
        <p:txBody>
          <a:bodyPr vert="horz" wrap="square" lIns="0" tIns="12065" rIns="0" bIns="0" rtlCol="0">
            <a:spAutoFit/>
          </a:bodyPr>
          <a:lstStyle/>
          <a:p>
            <a:r>
              <a:rPr lang="en-GB" sz="2800" dirty="0">
                <a:latin typeface="+mn-lt"/>
                <a:ea typeface="+mn-ea"/>
                <a:cs typeface="+mn-cs"/>
              </a:rPr>
              <a:t>Archaeological sources also informed by iron-smelting activities</a:t>
            </a:r>
            <a:br>
              <a:rPr lang="en-GB" sz="2800" dirty="0">
                <a:latin typeface="+mn-lt"/>
                <a:ea typeface="+mn-ea"/>
                <a:cs typeface="+mn-cs"/>
              </a:rPr>
            </a:br>
            <a:br>
              <a:rPr lang="en-GB" sz="2800" dirty="0">
                <a:latin typeface="+mn-lt"/>
                <a:ea typeface="+mn-ea"/>
                <a:cs typeface="+mn-cs"/>
              </a:rPr>
            </a:br>
            <a:br>
              <a:rPr lang="en-GB" sz="2000" b="1" spc="-10" dirty="0"/>
            </a:br>
            <a:br>
              <a:rPr lang="en-GB" sz="2000" spc="-10" dirty="0"/>
            </a:br>
            <a:br>
              <a:rPr lang="en-GB" sz="2000" spc="-10" dirty="0"/>
            </a:br>
            <a:br>
              <a:rPr lang="en-GB" sz="2000" b="1" u="sng"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0634C1FF-18FB-4967-A11C-16F8CFA12641}"/>
              </a:ext>
            </a:extLst>
          </p:cNvPr>
          <p:cNvPicPr>
            <a:picLocks noChangeAspect="1"/>
          </p:cNvPicPr>
          <p:nvPr/>
        </p:nvPicPr>
        <p:blipFill>
          <a:blip r:embed="rId6"/>
          <a:stretch>
            <a:fillRect/>
          </a:stretch>
        </p:blipFill>
        <p:spPr>
          <a:xfrm>
            <a:off x="343560" y="1295400"/>
            <a:ext cx="8358304" cy="4536000"/>
          </a:xfrm>
          <a:prstGeom prst="rect">
            <a:avLst/>
          </a:prstGeom>
        </p:spPr>
      </p:pic>
      <p:sp>
        <p:nvSpPr>
          <p:cNvPr id="5" name="TextBox 4">
            <a:extLst>
              <a:ext uri="{FF2B5EF4-FFF2-40B4-BE49-F238E27FC236}">
                <a16:creationId xmlns:a16="http://schemas.microsoft.com/office/drawing/2014/main" id="{DA74E116-28F4-43F2-81F4-09E9469EB3BF}"/>
              </a:ext>
            </a:extLst>
          </p:cNvPr>
          <p:cNvSpPr txBox="1"/>
          <p:nvPr/>
        </p:nvSpPr>
        <p:spPr>
          <a:xfrm>
            <a:off x="1017512" y="6019800"/>
            <a:ext cx="7010400" cy="923330"/>
          </a:xfrm>
          <a:prstGeom prst="rect">
            <a:avLst/>
          </a:prstGeom>
          <a:noFill/>
        </p:spPr>
        <p:txBody>
          <a:bodyPr wrap="square" rtlCol="0">
            <a:spAutoFit/>
          </a:bodyPr>
          <a:lstStyle/>
          <a:p>
            <a:r>
              <a:rPr lang="en-GB" dirty="0"/>
              <a:t>Figure 6: </a:t>
            </a:r>
            <a:r>
              <a:rPr lang="en-GB" dirty="0" err="1"/>
              <a:t>Populonia</a:t>
            </a:r>
            <a:r>
              <a:rPr lang="en-GB" dirty="0"/>
              <a:t> at the beginning of the 20</a:t>
            </a:r>
            <a:r>
              <a:rPr lang="en-GB" baseline="30000" dirty="0"/>
              <a:t>th </a:t>
            </a:r>
            <a:r>
              <a:rPr lang="en-GB" dirty="0"/>
              <a:t>century and the iron waste left behind by ancient iron-smelting activities </a:t>
            </a:r>
          </a:p>
          <a:p>
            <a:endParaRPr lang="en-GB" dirty="0"/>
          </a:p>
        </p:txBody>
      </p:sp>
    </p:spTree>
    <p:extLst>
      <p:ext uri="{BB962C8B-B14F-4D97-AF65-F5344CB8AC3E}">
        <p14:creationId xmlns:p14="http://schemas.microsoft.com/office/powerpoint/2010/main" val="477479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95097424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372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FD8698D6-378F-4197-830C-B249176D58F3}"/>
              </a:ext>
            </a:extLst>
          </p:cNvPr>
          <p:cNvSpPr/>
          <p:nvPr/>
        </p:nvSpPr>
        <p:spPr>
          <a:xfrm>
            <a:off x="228600" y="0"/>
            <a:ext cx="8456880" cy="954107"/>
          </a:xfrm>
          <a:prstGeom prst="rect">
            <a:avLst/>
          </a:prstGeom>
        </p:spPr>
        <p:txBody>
          <a:bodyPr wrap="square">
            <a:spAutoFit/>
          </a:bodyPr>
          <a:lstStyle/>
          <a:p>
            <a:r>
              <a:rPr lang="en-GB" sz="2800" dirty="0">
                <a:solidFill>
                  <a:prstClr val="white"/>
                </a:solidFill>
                <a:ea typeface="+mj-ea"/>
                <a:cs typeface="+mj-cs"/>
              </a:rPr>
              <a:t>An unusual and atypical “producer” society in the ancient world then?</a:t>
            </a:r>
            <a:endParaRPr lang="en-GB" dirty="0"/>
          </a:p>
        </p:txBody>
      </p:sp>
      <p:sp>
        <p:nvSpPr>
          <p:cNvPr id="7" name="Rectangle 6">
            <a:extLst>
              <a:ext uri="{FF2B5EF4-FFF2-40B4-BE49-F238E27FC236}">
                <a16:creationId xmlns:a16="http://schemas.microsoft.com/office/drawing/2014/main" id="{49E08C03-2139-4456-8DF3-F53789E75843}"/>
              </a:ext>
            </a:extLst>
          </p:cNvPr>
          <p:cNvSpPr/>
          <p:nvPr/>
        </p:nvSpPr>
        <p:spPr>
          <a:xfrm>
            <a:off x="152400" y="1039156"/>
            <a:ext cx="3318857" cy="400110"/>
          </a:xfrm>
          <a:prstGeom prst="rect">
            <a:avLst/>
          </a:prstGeom>
        </p:spPr>
        <p:txBody>
          <a:bodyPr wrap="none">
            <a:spAutoFit/>
          </a:bodyPr>
          <a:lstStyle/>
          <a:p>
            <a:r>
              <a:rPr lang="en-GB" sz="2000" spc="-10" dirty="0">
                <a:solidFill>
                  <a:prstClr val="white"/>
                </a:solidFill>
                <a:latin typeface="Calibri Light" panose="020F0302020204030204"/>
                <a:ea typeface="+mj-ea"/>
                <a:cs typeface="+mj-cs"/>
              </a:rPr>
              <a:t>1) a unique position on the sea</a:t>
            </a:r>
            <a:endParaRPr lang="en-GB" dirty="0"/>
          </a:p>
        </p:txBody>
      </p:sp>
      <p:sp>
        <p:nvSpPr>
          <p:cNvPr id="8" name="Rectangle 7">
            <a:extLst>
              <a:ext uri="{FF2B5EF4-FFF2-40B4-BE49-F238E27FC236}">
                <a16:creationId xmlns:a16="http://schemas.microsoft.com/office/drawing/2014/main" id="{7A4C343C-C43F-4CA0-9C01-CAB9DFF77764}"/>
              </a:ext>
            </a:extLst>
          </p:cNvPr>
          <p:cNvSpPr/>
          <p:nvPr/>
        </p:nvSpPr>
        <p:spPr>
          <a:xfrm>
            <a:off x="132080" y="1160341"/>
            <a:ext cx="4572000" cy="984885"/>
          </a:xfrm>
          <a:prstGeom prst="rect">
            <a:avLst/>
          </a:prstGeom>
        </p:spPr>
        <p:txBody>
          <a:bodyPr>
            <a:spAutoFit/>
          </a:bodyPr>
          <a:lstStyle/>
          <a:p>
            <a:br>
              <a:rPr lang="en-GB" sz="2000" spc="-10" dirty="0">
                <a:solidFill>
                  <a:prstClr val="white"/>
                </a:solidFill>
                <a:latin typeface="Calibri Light" panose="020F0302020204030204"/>
                <a:ea typeface="+mj-ea"/>
                <a:cs typeface="+mj-cs"/>
              </a:rPr>
            </a:br>
            <a:r>
              <a:rPr lang="en-GB" sz="2000" spc="-10" dirty="0">
                <a:solidFill>
                  <a:prstClr val="white"/>
                </a:solidFill>
                <a:latin typeface="Calibri Light" panose="020F0302020204030204"/>
                <a:ea typeface="+mj-ea"/>
                <a:cs typeface="+mj-cs"/>
              </a:rPr>
              <a:t>2) an asynchronous economic development</a:t>
            </a:r>
            <a:br>
              <a:rPr lang="en-GB" sz="2000" spc="-10" dirty="0">
                <a:solidFill>
                  <a:prstClr val="white"/>
                </a:solidFill>
                <a:latin typeface="Calibri Light" panose="020F0302020204030204"/>
                <a:ea typeface="+mj-ea"/>
                <a:cs typeface="+mj-cs"/>
              </a:rPr>
            </a:br>
            <a:endParaRPr lang="en-GB" dirty="0"/>
          </a:p>
        </p:txBody>
      </p:sp>
      <p:sp>
        <p:nvSpPr>
          <p:cNvPr id="9" name="Rectangle 8">
            <a:extLst>
              <a:ext uri="{FF2B5EF4-FFF2-40B4-BE49-F238E27FC236}">
                <a16:creationId xmlns:a16="http://schemas.microsoft.com/office/drawing/2014/main" id="{D900F86D-30E4-4993-8F2C-FC471BEB5A61}"/>
              </a:ext>
            </a:extLst>
          </p:cNvPr>
          <p:cNvSpPr/>
          <p:nvPr/>
        </p:nvSpPr>
        <p:spPr>
          <a:xfrm>
            <a:off x="132080" y="1921250"/>
            <a:ext cx="6822440" cy="400110"/>
          </a:xfrm>
          <a:prstGeom prst="rect">
            <a:avLst/>
          </a:prstGeom>
        </p:spPr>
        <p:txBody>
          <a:bodyPr wrap="square">
            <a:spAutoFit/>
          </a:bodyPr>
          <a:lstStyle/>
          <a:p>
            <a:r>
              <a:rPr lang="en-GB" sz="2000" spc="-10" dirty="0">
                <a:solidFill>
                  <a:prstClr val="white"/>
                </a:solidFill>
                <a:latin typeface="Calibri Light" panose="020F0302020204030204"/>
                <a:ea typeface="+mj-ea"/>
                <a:cs typeface="+mj-cs"/>
              </a:rPr>
              <a:t>3) a</a:t>
            </a:r>
            <a:r>
              <a:rPr lang="en-GB" sz="2000" dirty="0">
                <a:solidFill>
                  <a:prstClr val="white"/>
                </a:solidFill>
                <a:latin typeface="Calibri Light" panose="020F0302020204030204"/>
                <a:ea typeface="+mj-ea"/>
                <a:cs typeface="+mj-cs"/>
              </a:rPr>
              <a:t> (debated) place in the Etruscan </a:t>
            </a:r>
            <a:r>
              <a:rPr lang="en-GB" sz="2000" dirty="0" err="1">
                <a:solidFill>
                  <a:prstClr val="white"/>
                </a:solidFill>
                <a:latin typeface="Calibri Light" panose="020F0302020204030204"/>
                <a:ea typeface="+mj-ea"/>
                <a:cs typeface="+mj-cs"/>
              </a:rPr>
              <a:t>dodecapolis</a:t>
            </a:r>
            <a:r>
              <a:rPr lang="en-GB" sz="2000" dirty="0">
                <a:solidFill>
                  <a:prstClr val="white"/>
                </a:solidFill>
                <a:latin typeface="Calibri Light" panose="020F0302020204030204"/>
                <a:ea typeface="+mj-ea"/>
                <a:cs typeface="+mj-cs"/>
              </a:rPr>
              <a:t> </a:t>
            </a:r>
            <a:endParaRPr lang="en-GB" dirty="0"/>
          </a:p>
        </p:txBody>
      </p:sp>
      <p:sp>
        <p:nvSpPr>
          <p:cNvPr id="10" name="Rectangle 9">
            <a:extLst>
              <a:ext uri="{FF2B5EF4-FFF2-40B4-BE49-F238E27FC236}">
                <a16:creationId xmlns:a16="http://schemas.microsoft.com/office/drawing/2014/main" id="{7C138125-DF31-4084-96A5-5ACC194A5F19}"/>
              </a:ext>
            </a:extLst>
          </p:cNvPr>
          <p:cNvSpPr/>
          <p:nvPr/>
        </p:nvSpPr>
        <p:spPr>
          <a:xfrm>
            <a:off x="132080" y="2465961"/>
            <a:ext cx="8646160" cy="1015663"/>
          </a:xfrm>
          <a:prstGeom prst="rect">
            <a:avLst/>
          </a:prstGeom>
        </p:spPr>
        <p:txBody>
          <a:bodyPr wrap="square">
            <a:spAutoFit/>
          </a:bodyPr>
          <a:lstStyle/>
          <a:p>
            <a:r>
              <a:rPr lang="en-GB" sz="2000" dirty="0">
                <a:solidFill>
                  <a:prstClr val="white"/>
                </a:solidFill>
                <a:latin typeface="Calibri Light" panose="020F0302020204030204"/>
                <a:ea typeface="+mj-ea"/>
                <a:cs typeface="+mj-cs"/>
              </a:rPr>
              <a:t>4) the sheer scale of mining activities: the “</a:t>
            </a:r>
            <a:r>
              <a:rPr lang="en-GB" sz="2000" b="1" dirty="0">
                <a:solidFill>
                  <a:prstClr val="white"/>
                </a:solidFill>
                <a:latin typeface="Calibri Light" panose="020F0302020204030204"/>
                <a:ea typeface="+mj-ea"/>
                <a:cs typeface="+mj-cs"/>
              </a:rPr>
              <a:t>Pittsburgh of Antiquity</a:t>
            </a:r>
            <a:r>
              <a:rPr lang="en-GB" sz="2000" dirty="0">
                <a:solidFill>
                  <a:prstClr val="white"/>
                </a:solidFill>
                <a:latin typeface="Calibri Light" panose="020F0302020204030204"/>
                <a:ea typeface="+mj-ea"/>
                <a:cs typeface="+mj-cs"/>
              </a:rPr>
              <a:t>” (</a:t>
            </a:r>
            <a:r>
              <a:rPr lang="en-GB" sz="2000" dirty="0" err="1">
                <a:solidFill>
                  <a:prstClr val="white"/>
                </a:solidFill>
                <a:latin typeface="Calibri Light" panose="020F0302020204030204"/>
                <a:ea typeface="+mj-ea"/>
                <a:cs typeface="+mj-cs"/>
              </a:rPr>
              <a:t>Heurgon</a:t>
            </a:r>
            <a:r>
              <a:rPr lang="en-GB" sz="2000" dirty="0">
                <a:solidFill>
                  <a:prstClr val="white"/>
                </a:solidFill>
                <a:latin typeface="Calibri Light" panose="020F0302020204030204"/>
                <a:ea typeface="+mj-ea"/>
                <a:cs typeface="+mj-cs"/>
              </a:rPr>
              <a:t>, 1961, p.152), “ancient Etruria’s centre of heavy industry” (Barker and Rasmussen, 1998, p.317)</a:t>
            </a:r>
            <a:endParaRPr lang="en-GB" dirty="0"/>
          </a:p>
        </p:txBody>
      </p:sp>
      <p:pic>
        <p:nvPicPr>
          <p:cNvPr id="11" name="Picture 10">
            <a:extLst>
              <a:ext uri="{FF2B5EF4-FFF2-40B4-BE49-F238E27FC236}">
                <a16:creationId xmlns:a16="http://schemas.microsoft.com/office/drawing/2014/main" id="{6E87AB1A-1DB3-46CB-8602-8B92F0CDB63C}"/>
              </a:ext>
            </a:extLst>
          </p:cNvPr>
          <p:cNvPicPr>
            <a:picLocks noChangeAspect="1"/>
          </p:cNvPicPr>
          <p:nvPr/>
        </p:nvPicPr>
        <p:blipFill>
          <a:blip r:embed="rId6"/>
          <a:stretch>
            <a:fillRect/>
          </a:stretch>
        </p:blipFill>
        <p:spPr>
          <a:xfrm>
            <a:off x="1223253" y="3283423"/>
            <a:ext cx="7554987" cy="3060000"/>
          </a:xfrm>
          <a:prstGeom prst="rect">
            <a:avLst/>
          </a:prstGeom>
        </p:spPr>
      </p:pic>
      <p:sp>
        <p:nvSpPr>
          <p:cNvPr id="12" name="TextBox 11">
            <a:extLst>
              <a:ext uri="{FF2B5EF4-FFF2-40B4-BE49-F238E27FC236}">
                <a16:creationId xmlns:a16="http://schemas.microsoft.com/office/drawing/2014/main" id="{472A1985-F8D9-4456-B4DF-F6E2D8E29A89}"/>
              </a:ext>
            </a:extLst>
          </p:cNvPr>
          <p:cNvSpPr txBox="1"/>
          <p:nvPr/>
        </p:nvSpPr>
        <p:spPr>
          <a:xfrm>
            <a:off x="1522680" y="6388861"/>
            <a:ext cx="7086600" cy="369332"/>
          </a:xfrm>
          <a:prstGeom prst="rect">
            <a:avLst/>
          </a:prstGeom>
          <a:noFill/>
        </p:spPr>
        <p:txBody>
          <a:bodyPr wrap="square" rtlCol="0">
            <a:spAutoFit/>
          </a:bodyPr>
          <a:lstStyle/>
          <a:p>
            <a:r>
              <a:rPr lang="en-GB" dirty="0"/>
              <a:t>Figure 7: a reconstruction of </a:t>
            </a:r>
            <a:r>
              <a:rPr lang="en-GB" dirty="0" err="1"/>
              <a:t>Populonia’s</a:t>
            </a:r>
            <a:r>
              <a:rPr lang="en-GB" dirty="0"/>
              <a:t> ancient harbour and acropolis</a:t>
            </a:r>
          </a:p>
        </p:txBody>
      </p:sp>
    </p:spTree>
    <p:extLst>
      <p:ext uri="{BB962C8B-B14F-4D97-AF65-F5344CB8AC3E}">
        <p14:creationId xmlns:p14="http://schemas.microsoft.com/office/powerpoint/2010/main" val="7869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69701235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574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48920" y="399443"/>
            <a:ext cx="8456880" cy="2228174"/>
          </a:xfrm>
          <a:prstGeom prst="rect">
            <a:avLst/>
          </a:prstGeom>
        </p:spPr>
        <p:txBody>
          <a:bodyPr vert="horz" wrap="square" lIns="0" tIns="12065" rIns="0" bIns="0" rtlCol="0">
            <a:spAutoFit/>
          </a:bodyPr>
          <a:lstStyle/>
          <a:p>
            <a:pPr lvl="0"/>
            <a:r>
              <a:rPr lang="en-GB" sz="2800" dirty="0" err="1">
                <a:latin typeface="+mn-lt"/>
                <a:ea typeface="+mn-ea"/>
                <a:cs typeface="+mn-cs"/>
              </a:rPr>
              <a:t>Populonia</a:t>
            </a:r>
            <a:r>
              <a:rPr lang="en-GB" sz="2800" dirty="0">
                <a:latin typeface="+mn-lt"/>
                <a:ea typeface="+mn-ea"/>
                <a:cs typeface="+mn-cs"/>
              </a:rPr>
              <a:t>: a gift of Elba’s iron and…an industrial district</a:t>
            </a:r>
            <a:br>
              <a:rPr lang="en-GB" sz="2800" dirty="0">
                <a:latin typeface="+mn-lt"/>
                <a:ea typeface="+mn-ea"/>
                <a:cs typeface="+mn-cs"/>
              </a:rPr>
            </a:br>
            <a:br>
              <a:rPr lang="en-GB" sz="2800" dirty="0">
                <a:latin typeface="+mn-lt"/>
                <a:ea typeface="+mn-ea"/>
                <a:cs typeface="+mn-cs"/>
              </a:rPr>
            </a:br>
            <a:br>
              <a:rPr lang="en-GB" sz="2800" dirty="0">
                <a:latin typeface="+mn-lt"/>
                <a:ea typeface="+mn-ea"/>
                <a:cs typeface="+mn-cs"/>
              </a:rPr>
            </a:br>
            <a:br>
              <a:rPr lang="en-GB" sz="1600" dirty="0"/>
            </a:br>
            <a:br>
              <a:rPr lang="en-GB" sz="1600" spc="-10" dirty="0"/>
            </a:br>
            <a:endParaRPr spc="-10" dirty="0"/>
          </a:p>
        </p:txBody>
      </p:sp>
      <p:pic>
        <p:nvPicPr>
          <p:cNvPr id="3" name="Picture 2">
            <a:extLst>
              <a:ext uri="{FF2B5EF4-FFF2-40B4-BE49-F238E27FC236}">
                <a16:creationId xmlns:a16="http://schemas.microsoft.com/office/drawing/2014/main" id="{B543F483-85E8-40F9-B414-AD0BD5A65FD5}"/>
              </a:ext>
            </a:extLst>
          </p:cNvPr>
          <p:cNvPicPr>
            <a:picLocks noChangeAspect="1"/>
          </p:cNvPicPr>
          <p:nvPr/>
        </p:nvPicPr>
        <p:blipFill>
          <a:blip r:embed="rId6"/>
          <a:stretch>
            <a:fillRect/>
          </a:stretch>
        </p:blipFill>
        <p:spPr>
          <a:xfrm>
            <a:off x="203200" y="1355820"/>
            <a:ext cx="3603048" cy="3584759"/>
          </a:xfrm>
          <a:prstGeom prst="rect">
            <a:avLst/>
          </a:prstGeom>
        </p:spPr>
      </p:pic>
      <p:sp>
        <p:nvSpPr>
          <p:cNvPr id="6" name="TextBox 5">
            <a:extLst>
              <a:ext uri="{FF2B5EF4-FFF2-40B4-BE49-F238E27FC236}">
                <a16:creationId xmlns:a16="http://schemas.microsoft.com/office/drawing/2014/main" id="{D47FF1A0-6EF4-4F26-863E-A83D72EDBB29}"/>
              </a:ext>
            </a:extLst>
          </p:cNvPr>
          <p:cNvSpPr txBox="1"/>
          <p:nvPr/>
        </p:nvSpPr>
        <p:spPr>
          <a:xfrm>
            <a:off x="233680" y="5623716"/>
            <a:ext cx="2895600" cy="369332"/>
          </a:xfrm>
          <a:prstGeom prst="rect">
            <a:avLst/>
          </a:prstGeom>
          <a:noFill/>
        </p:spPr>
        <p:txBody>
          <a:bodyPr wrap="square" rtlCol="0">
            <a:spAutoFit/>
          </a:bodyPr>
          <a:lstStyle/>
          <a:p>
            <a:r>
              <a:rPr lang="en-GB" dirty="0"/>
              <a:t>Figure 8: Elba’s ore</a:t>
            </a:r>
          </a:p>
        </p:txBody>
      </p:sp>
      <p:sp>
        <p:nvSpPr>
          <p:cNvPr id="10" name="Rectangle 9">
            <a:extLst>
              <a:ext uri="{FF2B5EF4-FFF2-40B4-BE49-F238E27FC236}">
                <a16:creationId xmlns:a16="http://schemas.microsoft.com/office/drawing/2014/main" id="{295042DC-A2E6-4633-865C-B5A7CAB5C20C}"/>
              </a:ext>
            </a:extLst>
          </p:cNvPr>
          <p:cNvSpPr/>
          <p:nvPr/>
        </p:nvSpPr>
        <p:spPr>
          <a:xfrm>
            <a:off x="4042407" y="5486400"/>
            <a:ext cx="3940566" cy="369332"/>
          </a:xfrm>
          <a:prstGeom prst="rect">
            <a:avLst/>
          </a:prstGeom>
        </p:spPr>
        <p:txBody>
          <a:bodyPr wrap="none">
            <a:spAutoFit/>
          </a:bodyPr>
          <a:lstStyle/>
          <a:p>
            <a:r>
              <a:rPr lang="en-GB" dirty="0"/>
              <a:t>Figure 9: </a:t>
            </a:r>
            <a:r>
              <a:rPr lang="en-GB" dirty="0" err="1"/>
              <a:t>Porcareccia’s</a:t>
            </a:r>
            <a:r>
              <a:rPr lang="en-GB" dirty="0"/>
              <a:t> industrial district</a:t>
            </a:r>
          </a:p>
        </p:txBody>
      </p:sp>
      <p:pic>
        <p:nvPicPr>
          <p:cNvPr id="5" name="Picture 4">
            <a:extLst>
              <a:ext uri="{FF2B5EF4-FFF2-40B4-BE49-F238E27FC236}">
                <a16:creationId xmlns:a16="http://schemas.microsoft.com/office/drawing/2014/main" id="{95BE9B85-D3E9-48A7-9E5C-0295F647C605}"/>
              </a:ext>
            </a:extLst>
          </p:cNvPr>
          <p:cNvPicPr>
            <a:picLocks noChangeAspect="1"/>
          </p:cNvPicPr>
          <p:nvPr/>
        </p:nvPicPr>
        <p:blipFill>
          <a:blip r:embed="rId7"/>
          <a:stretch>
            <a:fillRect/>
          </a:stretch>
        </p:blipFill>
        <p:spPr>
          <a:xfrm>
            <a:off x="4017007" y="1635898"/>
            <a:ext cx="5007267" cy="3024601"/>
          </a:xfrm>
          <a:prstGeom prst="rect">
            <a:avLst/>
          </a:prstGeom>
        </p:spPr>
      </p:pic>
    </p:spTree>
    <p:extLst>
      <p:ext uri="{BB962C8B-B14F-4D97-AF65-F5344CB8AC3E}">
        <p14:creationId xmlns:p14="http://schemas.microsoft.com/office/powerpoint/2010/main" val="2477328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8053435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9148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55502"/>
            <a:ext cx="8456880" cy="3003771"/>
          </a:xfrm>
          <a:prstGeom prst="rect">
            <a:avLst/>
          </a:prstGeom>
        </p:spPr>
        <p:txBody>
          <a:bodyPr vert="horz" wrap="square" lIns="0" tIns="12065" rIns="0" bIns="0" rtlCol="0">
            <a:spAutoFit/>
          </a:bodyPr>
          <a:lstStyle/>
          <a:p>
            <a:br>
              <a:rPr lang="en-GB" sz="2400" dirty="0"/>
            </a:br>
            <a:r>
              <a:rPr lang="en-GB" sz="2800" dirty="0">
                <a:latin typeface="+mn-lt"/>
                <a:ea typeface="+mn-ea"/>
                <a:cs typeface="+mn-cs"/>
              </a:rPr>
              <a:t>But both sources and theoretical assumptions should be challenged and </a:t>
            </a:r>
            <a:r>
              <a:rPr lang="en-GB" sz="2800" dirty="0" err="1">
                <a:latin typeface="+mn-lt"/>
                <a:ea typeface="+mn-ea"/>
                <a:cs typeface="+mn-cs"/>
              </a:rPr>
              <a:t>Populonia’s</a:t>
            </a:r>
            <a:r>
              <a:rPr lang="en-GB" sz="2800" dirty="0">
                <a:latin typeface="+mn-lt"/>
                <a:ea typeface="+mn-ea"/>
                <a:cs typeface="+mn-cs"/>
              </a:rPr>
              <a:t> economy should be seen differently</a:t>
            </a:r>
            <a:br>
              <a:rPr lang="en-GB" sz="2800" dirty="0">
                <a:latin typeface="+mn-lt"/>
                <a:ea typeface="+mn-ea"/>
                <a:cs typeface="+mn-cs"/>
              </a:rPr>
            </a:br>
            <a:br>
              <a:rPr lang="en-GB" sz="2400" b="1" dirty="0"/>
            </a:br>
            <a:br>
              <a:rPr lang="en-GB" sz="2400" dirty="0"/>
            </a:br>
            <a:br>
              <a:rPr lang="en-GB" sz="2400" dirty="0"/>
            </a:br>
            <a:br>
              <a:rPr lang="en-GB" sz="1800" dirty="0"/>
            </a:br>
            <a:endParaRPr sz="1800" spc="-10" dirty="0"/>
          </a:p>
        </p:txBody>
      </p:sp>
      <p:pic>
        <p:nvPicPr>
          <p:cNvPr id="3" name="Picture 2">
            <a:extLst>
              <a:ext uri="{FF2B5EF4-FFF2-40B4-BE49-F238E27FC236}">
                <a16:creationId xmlns:a16="http://schemas.microsoft.com/office/drawing/2014/main" id="{3AA85788-C361-4486-AC2F-A266F77305B5}"/>
              </a:ext>
            </a:extLst>
          </p:cNvPr>
          <p:cNvPicPr>
            <a:picLocks noChangeAspect="1"/>
          </p:cNvPicPr>
          <p:nvPr/>
        </p:nvPicPr>
        <p:blipFill>
          <a:blip r:embed="rId6"/>
          <a:stretch>
            <a:fillRect/>
          </a:stretch>
        </p:blipFill>
        <p:spPr>
          <a:xfrm>
            <a:off x="533400" y="1938385"/>
            <a:ext cx="7620660" cy="4005215"/>
          </a:xfrm>
          <a:prstGeom prst="rect">
            <a:avLst/>
          </a:prstGeom>
        </p:spPr>
      </p:pic>
      <p:sp>
        <p:nvSpPr>
          <p:cNvPr id="5" name="TextBox 4">
            <a:extLst>
              <a:ext uri="{FF2B5EF4-FFF2-40B4-BE49-F238E27FC236}">
                <a16:creationId xmlns:a16="http://schemas.microsoft.com/office/drawing/2014/main" id="{D19951CE-E268-4609-AA62-48069EB3F892}"/>
              </a:ext>
            </a:extLst>
          </p:cNvPr>
          <p:cNvSpPr txBox="1"/>
          <p:nvPr/>
        </p:nvSpPr>
        <p:spPr>
          <a:xfrm>
            <a:off x="3810000" y="6285960"/>
            <a:ext cx="4344060" cy="369332"/>
          </a:xfrm>
          <a:prstGeom prst="rect">
            <a:avLst/>
          </a:prstGeom>
          <a:noFill/>
        </p:spPr>
        <p:txBody>
          <a:bodyPr wrap="square" rtlCol="0">
            <a:spAutoFit/>
          </a:bodyPr>
          <a:lstStyle/>
          <a:p>
            <a:r>
              <a:rPr lang="en-GB" dirty="0"/>
              <a:t>Figure 10: the necropolis of San </a:t>
            </a:r>
            <a:r>
              <a:rPr lang="en-GB" dirty="0" err="1"/>
              <a:t>Cerbone</a:t>
            </a:r>
            <a:endParaRPr lang="en-GB" dirty="0"/>
          </a:p>
        </p:txBody>
      </p:sp>
    </p:spTree>
    <p:extLst>
      <p:ext uri="{BB962C8B-B14F-4D97-AF65-F5344CB8AC3E}">
        <p14:creationId xmlns:p14="http://schemas.microsoft.com/office/powerpoint/2010/main" val="4102099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24871980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474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9" name="Rectangle 8">
            <a:extLst>
              <a:ext uri="{FF2B5EF4-FFF2-40B4-BE49-F238E27FC236}">
                <a16:creationId xmlns:a16="http://schemas.microsoft.com/office/drawing/2014/main" id="{EBCC78CB-939F-4F92-9435-8310054DEDB3}"/>
              </a:ext>
            </a:extLst>
          </p:cNvPr>
          <p:cNvSpPr/>
          <p:nvPr/>
        </p:nvSpPr>
        <p:spPr>
          <a:xfrm>
            <a:off x="304800" y="-5080"/>
            <a:ext cx="7543800" cy="1323439"/>
          </a:xfrm>
          <a:prstGeom prst="rect">
            <a:avLst/>
          </a:prstGeom>
        </p:spPr>
        <p:txBody>
          <a:bodyPr wrap="square">
            <a:spAutoFit/>
          </a:bodyPr>
          <a:lstStyle/>
          <a:p>
            <a:br>
              <a:rPr lang="en-GB" sz="2400" dirty="0">
                <a:solidFill>
                  <a:prstClr val="white"/>
                </a:solidFill>
                <a:latin typeface="Calibri Light" panose="020F0302020204030204"/>
                <a:ea typeface="+mj-ea"/>
                <a:cs typeface="+mj-cs"/>
              </a:rPr>
            </a:br>
            <a:r>
              <a:rPr lang="en-GB" sz="2800" dirty="0">
                <a:solidFill>
                  <a:prstClr val="white"/>
                </a:solidFill>
                <a:ea typeface="+mj-ea"/>
                <a:cs typeface="+mj-cs"/>
              </a:rPr>
              <a:t>1) The sources are limited, partial and incomplete: the Etruscan “mirage”</a:t>
            </a:r>
            <a:endParaRPr lang="en-GB" dirty="0"/>
          </a:p>
        </p:txBody>
      </p:sp>
      <p:sp>
        <p:nvSpPr>
          <p:cNvPr id="10" name="Rectangle 9">
            <a:extLst>
              <a:ext uri="{FF2B5EF4-FFF2-40B4-BE49-F238E27FC236}">
                <a16:creationId xmlns:a16="http://schemas.microsoft.com/office/drawing/2014/main" id="{B100F691-2422-4265-922A-07CA2D4602A4}"/>
              </a:ext>
            </a:extLst>
          </p:cNvPr>
          <p:cNvSpPr/>
          <p:nvPr/>
        </p:nvSpPr>
        <p:spPr>
          <a:xfrm>
            <a:off x="228600" y="1905000"/>
            <a:ext cx="3995774" cy="461665"/>
          </a:xfrm>
          <a:prstGeom prst="rect">
            <a:avLst/>
          </a:prstGeom>
        </p:spPr>
        <p:txBody>
          <a:bodyPr wrap="none">
            <a:spAutoFit/>
          </a:bodyPr>
          <a:lstStyle/>
          <a:p>
            <a:r>
              <a:rPr lang="en-GB" sz="2400" dirty="0">
                <a:solidFill>
                  <a:prstClr val="white"/>
                </a:solidFill>
                <a:latin typeface="Calibri Light" panose="020F0302020204030204"/>
                <a:ea typeface="+mj-ea"/>
                <a:cs typeface="+mj-cs"/>
              </a:rPr>
              <a:t>- Greek-Roman literary sources</a:t>
            </a:r>
            <a:endParaRPr lang="en-GB" dirty="0"/>
          </a:p>
        </p:txBody>
      </p:sp>
      <p:sp>
        <p:nvSpPr>
          <p:cNvPr id="12" name="Rectangle 11">
            <a:extLst>
              <a:ext uri="{FF2B5EF4-FFF2-40B4-BE49-F238E27FC236}">
                <a16:creationId xmlns:a16="http://schemas.microsoft.com/office/drawing/2014/main" id="{41B98602-5E8B-491F-A1E6-6D96F5DD427B}"/>
              </a:ext>
            </a:extLst>
          </p:cNvPr>
          <p:cNvSpPr/>
          <p:nvPr/>
        </p:nvSpPr>
        <p:spPr>
          <a:xfrm>
            <a:off x="228600" y="2491641"/>
            <a:ext cx="3975897" cy="461665"/>
          </a:xfrm>
          <a:prstGeom prst="rect">
            <a:avLst/>
          </a:prstGeom>
        </p:spPr>
        <p:txBody>
          <a:bodyPr wrap="none">
            <a:spAutoFit/>
          </a:bodyPr>
          <a:lstStyle/>
          <a:p>
            <a:r>
              <a:rPr lang="en-GB" sz="2400" dirty="0">
                <a:solidFill>
                  <a:prstClr val="white"/>
                </a:solidFill>
                <a:latin typeface="Calibri Light" panose="020F0302020204030204"/>
                <a:ea typeface="+mj-ea"/>
                <a:cs typeface="+mj-cs"/>
              </a:rPr>
              <a:t>- focus on funeral architecture </a:t>
            </a:r>
            <a:endParaRPr lang="en-GB" dirty="0"/>
          </a:p>
        </p:txBody>
      </p:sp>
      <p:sp>
        <p:nvSpPr>
          <p:cNvPr id="13" name="Rectangle 12">
            <a:extLst>
              <a:ext uri="{FF2B5EF4-FFF2-40B4-BE49-F238E27FC236}">
                <a16:creationId xmlns:a16="http://schemas.microsoft.com/office/drawing/2014/main" id="{10C5FFB7-1D41-4223-8516-7C65AFE790D9}"/>
              </a:ext>
            </a:extLst>
          </p:cNvPr>
          <p:cNvSpPr/>
          <p:nvPr/>
        </p:nvSpPr>
        <p:spPr>
          <a:xfrm>
            <a:off x="269240" y="3078282"/>
            <a:ext cx="4912360" cy="1200329"/>
          </a:xfrm>
          <a:prstGeom prst="rect">
            <a:avLst/>
          </a:prstGeom>
        </p:spPr>
        <p:txBody>
          <a:bodyPr wrap="square">
            <a:spAutoFit/>
          </a:bodyPr>
          <a:lstStyle/>
          <a:p>
            <a:r>
              <a:rPr lang="en-GB" sz="2400" dirty="0">
                <a:solidFill>
                  <a:prstClr val="white"/>
                </a:solidFill>
                <a:latin typeface="Calibri Light" panose="020F0302020204030204"/>
                <a:ea typeface="+mj-ea"/>
                <a:cs typeface="+mj-cs"/>
              </a:rPr>
              <a:t>- destruction of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archaeological evidence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in the 20th century </a:t>
            </a:r>
            <a:endParaRPr lang="en-GB" dirty="0"/>
          </a:p>
        </p:txBody>
      </p:sp>
      <p:sp>
        <p:nvSpPr>
          <p:cNvPr id="14" name="Rectangle 13">
            <a:extLst>
              <a:ext uri="{FF2B5EF4-FFF2-40B4-BE49-F238E27FC236}">
                <a16:creationId xmlns:a16="http://schemas.microsoft.com/office/drawing/2014/main" id="{DA6C9E4D-CD81-414B-A6CD-A3C106A4EFE0}"/>
              </a:ext>
            </a:extLst>
          </p:cNvPr>
          <p:cNvSpPr/>
          <p:nvPr/>
        </p:nvSpPr>
        <p:spPr>
          <a:xfrm>
            <a:off x="304800" y="4403587"/>
            <a:ext cx="4572000" cy="830997"/>
          </a:xfrm>
          <a:prstGeom prst="rect">
            <a:avLst/>
          </a:prstGeom>
        </p:spPr>
        <p:txBody>
          <a:bodyPr>
            <a:spAutoFit/>
          </a:bodyPr>
          <a:lstStyle/>
          <a:p>
            <a:r>
              <a:rPr lang="en-GB" sz="2400" dirty="0">
                <a:solidFill>
                  <a:prstClr val="white"/>
                </a:solidFill>
                <a:latin typeface="Calibri Light" panose="020F0302020204030204"/>
                <a:ea typeface="+mj-ea"/>
                <a:cs typeface="+mj-cs"/>
              </a:rPr>
              <a:t>- </a:t>
            </a:r>
            <a:r>
              <a:rPr lang="en-GB" sz="2400" dirty="0" err="1">
                <a:solidFill>
                  <a:prstClr val="white"/>
                </a:solidFill>
                <a:latin typeface="Calibri Light" panose="020F0302020204030204"/>
                <a:ea typeface="+mj-ea"/>
                <a:cs typeface="+mj-cs"/>
              </a:rPr>
              <a:t>Populonia’s</a:t>
            </a:r>
            <a:r>
              <a:rPr lang="en-GB" sz="2400" dirty="0">
                <a:solidFill>
                  <a:prstClr val="white"/>
                </a:solidFill>
                <a:latin typeface="Calibri Light" panose="020F0302020204030204"/>
                <a:ea typeface="+mj-ea"/>
                <a:cs typeface="+mj-cs"/>
              </a:rPr>
              <a:t> evolving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landscape</a:t>
            </a:r>
            <a:endParaRPr lang="en-GB" dirty="0"/>
          </a:p>
        </p:txBody>
      </p:sp>
      <p:pic>
        <p:nvPicPr>
          <p:cNvPr id="15" name="Picture 14">
            <a:extLst>
              <a:ext uri="{FF2B5EF4-FFF2-40B4-BE49-F238E27FC236}">
                <a16:creationId xmlns:a16="http://schemas.microsoft.com/office/drawing/2014/main" id="{473B691B-E502-4E94-832D-9E56AA43C93D}"/>
              </a:ext>
            </a:extLst>
          </p:cNvPr>
          <p:cNvPicPr>
            <a:picLocks noChangeAspect="1"/>
          </p:cNvPicPr>
          <p:nvPr/>
        </p:nvPicPr>
        <p:blipFill>
          <a:blip r:embed="rId6"/>
          <a:stretch>
            <a:fillRect/>
          </a:stretch>
        </p:blipFill>
        <p:spPr>
          <a:xfrm>
            <a:off x="4291190" y="1905000"/>
            <a:ext cx="4548010" cy="3200677"/>
          </a:xfrm>
          <a:prstGeom prst="rect">
            <a:avLst/>
          </a:prstGeom>
        </p:spPr>
      </p:pic>
      <p:sp>
        <p:nvSpPr>
          <p:cNvPr id="16" name="Rectangle 15">
            <a:extLst>
              <a:ext uri="{FF2B5EF4-FFF2-40B4-BE49-F238E27FC236}">
                <a16:creationId xmlns:a16="http://schemas.microsoft.com/office/drawing/2014/main" id="{FDC1A2C8-5BB1-4631-90E8-682B68ABA4E2}"/>
              </a:ext>
            </a:extLst>
          </p:cNvPr>
          <p:cNvSpPr/>
          <p:nvPr/>
        </p:nvSpPr>
        <p:spPr>
          <a:xfrm>
            <a:off x="4189257" y="5174894"/>
            <a:ext cx="3917547" cy="369332"/>
          </a:xfrm>
          <a:prstGeom prst="rect">
            <a:avLst/>
          </a:prstGeom>
        </p:spPr>
        <p:txBody>
          <a:bodyPr wrap="none">
            <a:spAutoFit/>
          </a:bodyPr>
          <a:lstStyle/>
          <a:p>
            <a:pPr lvl="0"/>
            <a:r>
              <a:rPr lang="en-GB" dirty="0">
                <a:solidFill>
                  <a:prstClr val="white"/>
                </a:solidFill>
              </a:rPr>
              <a:t>Figure 11: </a:t>
            </a:r>
            <a:r>
              <a:rPr lang="en-GB" dirty="0" err="1">
                <a:solidFill>
                  <a:prstClr val="white"/>
                </a:solidFill>
              </a:rPr>
              <a:t>Populonia’s</a:t>
            </a:r>
            <a:r>
              <a:rPr lang="en-GB" dirty="0">
                <a:solidFill>
                  <a:prstClr val="white"/>
                </a:solidFill>
              </a:rPr>
              <a:t> medieval fortress</a:t>
            </a:r>
          </a:p>
        </p:txBody>
      </p:sp>
    </p:spTree>
    <p:extLst>
      <p:ext uri="{BB962C8B-B14F-4D97-AF65-F5344CB8AC3E}">
        <p14:creationId xmlns:p14="http://schemas.microsoft.com/office/powerpoint/2010/main" val="1300165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4"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Object 14" hidden="1">
            <a:extLst>
              <a:ext uri="{FF2B5EF4-FFF2-40B4-BE49-F238E27FC236}">
                <a16:creationId xmlns:a16="http://schemas.microsoft.com/office/drawing/2014/main" id="{F1DBA42C-3A11-4366-AABA-C4F05B2C20D2}"/>
              </a:ext>
            </a:extLst>
          </p:cNvPr>
          <p:cNvGraphicFramePr>
            <a:graphicFrameLocks noChangeAspect="1"/>
          </p:cNvGraphicFramePr>
          <p:nvPr>
            <p:custDataLst>
              <p:tags r:id="rId2"/>
            </p:custDataLst>
            <p:extLst>
              <p:ext uri="{D42A27DB-BD31-4B8C-83A1-F6EECF244321}">
                <p14:modId xmlns:p14="http://schemas.microsoft.com/office/powerpoint/2010/main" val="52670200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9459" name="think-cell Slide" r:id="rId4" imgW="395" imgH="396" progId="TCLayout.ActiveDocument.1">
                  <p:embed/>
                </p:oleObj>
              </mc:Choice>
              <mc:Fallback>
                <p:oleObj name="think-cell Slide" r:id="rId4" imgW="395" imgH="396" progId="TCLayout.ActiveDocument.1">
                  <p:embed/>
                  <p:pic>
                    <p:nvPicPr>
                      <p:cNvPr id="15" name="Object 14" hidden="1">
                        <a:extLst>
                          <a:ext uri="{FF2B5EF4-FFF2-40B4-BE49-F238E27FC236}">
                            <a16:creationId xmlns:a16="http://schemas.microsoft.com/office/drawing/2014/main" id="{F1DBA42C-3A11-4366-AABA-C4F05B2C20D2}"/>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p:nvPr/>
        </p:nvSpPr>
        <p:spPr>
          <a:xfrm>
            <a:off x="0" y="266742"/>
            <a:ext cx="9144000" cy="6120000"/>
          </a:xfrm>
          <a:prstGeom prst="rect">
            <a:avLst/>
          </a:prstGeom>
          <a:blipFill>
            <a:blip r:embed="rId6"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object 3"/>
          <p:cNvSpPr txBox="1"/>
          <p:nvPr/>
        </p:nvSpPr>
        <p:spPr>
          <a:xfrm>
            <a:off x="5497514" y="4091058"/>
            <a:ext cx="2185478" cy="1146468"/>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“Industrial” district</a:t>
            </a:r>
          </a:p>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err="1">
                <a:solidFill>
                  <a:prstClr val="black"/>
                </a:solidFill>
                <a:latin typeface="Arial"/>
                <a:cs typeface="Arial"/>
              </a:rPr>
              <a:t>Necropoli</a:t>
            </a:r>
            <a:r>
              <a:rPr lang="en-GB" b="1" i="1" spc="-5" dirty="0">
                <a:solidFill>
                  <a:prstClr val="black"/>
                </a:solidFill>
                <a:latin typeface="Arial"/>
                <a:cs typeface="Arial"/>
              </a:rPr>
              <a:t> </a:t>
            </a:r>
            <a:r>
              <a:rPr lang="en-GB" b="1" i="1" spc="-5" dirty="0" err="1">
                <a:solidFill>
                  <a:prstClr val="black"/>
                </a:solidFill>
                <a:latin typeface="Arial"/>
                <a:cs typeface="Arial"/>
              </a:rPr>
              <a:t>delle</a:t>
            </a:r>
            <a:r>
              <a:rPr lang="en-GB" b="1" i="1" spc="-5" dirty="0">
                <a:solidFill>
                  <a:prstClr val="black"/>
                </a:solidFill>
                <a:latin typeface="Arial"/>
                <a:cs typeface="Arial"/>
              </a:rPr>
              <a:t> </a:t>
            </a:r>
            <a:r>
              <a:rPr lang="en-GB" b="1" i="1" spc="-5" dirty="0" err="1">
                <a:solidFill>
                  <a:prstClr val="black"/>
                </a:solidFill>
                <a:latin typeface="Arial"/>
                <a:cs typeface="Arial"/>
              </a:rPr>
              <a:t>Grotte</a:t>
            </a:r>
            <a:endParaRPr lang="en-GB" b="1" i="1" spc="-5" dirty="0">
              <a:solidFill>
                <a:prstClr val="black"/>
              </a:solidFill>
              <a:latin typeface="Arial"/>
              <a:cs typeface="Arial"/>
            </a:endParaRPr>
          </a:p>
          <a:p>
            <a:pPr marL="12700" marR="0" lvl="0" indent="0" algn="l" defTabSz="914400" rtl="0" eaLnBrk="1" fontAlgn="auto" latinLnBrk="0" hangingPunct="1">
              <a:lnSpc>
                <a:spcPct val="100000"/>
              </a:lnSpc>
              <a:spcBef>
                <a:spcPts val="10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7" name="object 7"/>
          <p:cNvSpPr txBox="1"/>
          <p:nvPr/>
        </p:nvSpPr>
        <p:spPr>
          <a:xfrm>
            <a:off x="4963100" y="3252747"/>
            <a:ext cx="1742499" cy="566822"/>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Necropolis of San </a:t>
            </a:r>
            <a:r>
              <a:rPr lang="en-GB" b="1" i="1" spc="-5" dirty="0" err="1">
                <a:solidFill>
                  <a:prstClr val="black"/>
                </a:solidFill>
                <a:latin typeface="Arial"/>
                <a:cs typeface="Arial"/>
              </a:rPr>
              <a:t>Cerbone</a:t>
            </a:r>
            <a:r>
              <a:rPr lang="en-GB" b="1" i="1" spc="-5" dirty="0">
                <a:solidFill>
                  <a:prstClr val="black"/>
                </a:solidFill>
                <a:latin typeface="Arial"/>
                <a:cs typeface="Arial"/>
              </a:rPr>
              <a:t> </a:t>
            </a:r>
            <a:endParaRPr kumimoji="0" lang="en-GB"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8" name="object 8"/>
          <p:cNvSpPr txBox="1"/>
          <p:nvPr/>
        </p:nvSpPr>
        <p:spPr>
          <a:xfrm>
            <a:off x="2689098" y="3889629"/>
            <a:ext cx="1093470" cy="289823"/>
          </a:xfrm>
          <a:prstGeom prst="rect">
            <a:avLst/>
          </a:prstGeom>
        </p:spPr>
        <p:txBody>
          <a:bodyPr vert="horz" wrap="square" lIns="0" tIns="12700" rIns="0" bIns="0" rtlCol="0">
            <a:spAutoFit/>
          </a:bodyPr>
          <a:lstStyle/>
          <a:p>
            <a:pPr marL="12700" marR="5080" lvl="0" indent="2540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rial"/>
                <a:ea typeface="+mn-ea"/>
                <a:cs typeface="Arial"/>
              </a:rPr>
              <a:t>Harbour</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11" name="object 11"/>
          <p:cNvSpPr txBox="1"/>
          <p:nvPr/>
        </p:nvSpPr>
        <p:spPr>
          <a:xfrm>
            <a:off x="5212399" y="1521976"/>
            <a:ext cx="2362200" cy="579646"/>
          </a:xfrm>
          <a:prstGeom prst="rect">
            <a:avLst/>
          </a:prstGeom>
        </p:spPr>
        <p:txBody>
          <a:bodyPr vert="horz" wrap="square" lIns="0" tIns="12700" rIns="0" bIns="0" rtlCol="0">
            <a:spAutoFit/>
          </a:bodyPr>
          <a:lstStyle/>
          <a:p>
            <a:pPr marL="12700" marR="461009" lvl="0" indent="0" algn="l" defTabSz="914400" rtl="0" eaLnBrk="1" fontAlgn="auto" latinLnBrk="0" hangingPunct="1">
              <a:lnSpc>
                <a:spcPct val="100000"/>
              </a:lnSpc>
              <a:spcBef>
                <a:spcPts val="10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Arial"/>
              <a:ea typeface="+mn-ea"/>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rial"/>
                <a:ea typeface="+mn-ea"/>
                <a:cs typeface="Arial"/>
              </a:rPr>
              <a:t>Lake </a:t>
            </a:r>
            <a:r>
              <a:rPr kumimoji="0" lang="en-GB" sz="1800" b="1" i="1" u="none" strike="noStrike" kern="1200" cap="none" spc="0" normalizeH="0" baseline="0" noProof="0" dirty="0" err="1">
                <a:ln>
                  <a:noFill/>
                </a:ln>
                <a:solidFill>
                  <a:prstClr val="black"/>
                </a:solidFill>
                <a:effectLst/>
                <a:uLnTx/>
                <a:uFillTx/>
                <a:latin typeface="Arial"/>
                <a:ea typeface="+mn-ea"/>
                <a:cs typeface="Arial"/>
              </a:rPr>
              <a:t>Rimigliano</a:t>
            </a:r>
            <a:endParaRPr kumimoji="0" sz="1800" b="1" i="1" u="none" strike="noStrike" kern="1200" cap="none" spc="0" normalizeH="0" baseline="0" noProof="0" dirty="0">
              <a:ln>
                <a:noFill/>
              </a:ln>
              <a:solidFill>
                <a:prstClr val="black"/>
              </a:solidFill>
              <a:effectLst/>
              <a:uLnTx/>
              <a:uFillTx/>
              <a:latin typeface="Arial"/>
              <a:ea typeface="+mn-ea"/>
              <a:cs typeface="Arial"/>
            </a:endParaRPr>
          </a:p>
        </p:txBody>
      </p:sp>
      <p:sp>
        <p:nvSpPr>
          <p:cNvPr id="12" name="object 12"/>
          <p:cNvSpPr txBox="1"/>
          <p:nvPr/>
        </p:nvSpPr>
        <p:spPr>
          <a:xfrm>
            <a:off x="221691" y="682244"/>
            <a:ext cx="1601470" cy="579646"/>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M</a:t>
            </a:r>
            <a:r>
              <a:rPr kumimoji="0" sz="1800" b="1" i="1" u="none" strike="noStrike" kern="1200" cap="none" spc="-5" normalizeH="0" baseline="0" noProof="0" dirty="0" err="1">
                <a:ln>
                  <a:noFill/>
                </a:ln>
                <a:solidFill>
                  <a:prstClr val="black"/>
                </a:solidFill>
                <a:effectLst/>
                <a:uLnTx/>
                <a:uFillTx/>
                <a:latin typeface="Arial"/>
                <a:ea typeface="+mn-ea"/>
                <a:cs typeface="Arial"/>
              </a:rPr>
              <a:t>inera</a:t>
            </a:r>
            <a:r>
              <a:rPr kumimoji="0" lang="en-GB" sz="1800" b="1" i="1" u="none" strike="noStrike" kern="1200" cap="none" spc="-5" normalizeH="0" baseline="0" noProof="0" dirty="0">
                <a:ln>
                  <a:noFill/>
                </a:ln>
                <a:solidFill>
                  <a:prstClr val="black"/>
                </a:solidFill>
                <a:effectLst/>
                <a:uLnTx/>
                <a:uFillTx/>
                <a:latin typeface="Arial"/>
                <a:ea typeface="+mn-ea"/>
                <a:cs typeface="Arial"/>
              </a:rPr>
              <a:t>ls </a:t>
            </a:r>
          </a:p>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a:t>
            </a:r>
            <a:r>
              <a:rPr kumimoji="0" lang="en-GB" sz="1800" b="1" i="1" u="none" strike="noStrike" kern="1200" cap="none" spc="-5" normalizeH="0" baseline="0" noProof="0" dirty="0" err="1">
                <a:ln>
                  <a:noFill/>
                </a:ln>
                <a:solidFill>
                  <a:prstClr val="black"/>
                </a:solidFill>
                <a:effectLst/>
                <a:uLnTx/>
                <a:uFillTx/>
                <a:latin typeface="Arial"/>
                <a:ea typeface="+mn-ea"/>
                <a:cs typeface="Arial"/>
              </a:rPr>
              <a:t>Campiglia</a:t>
            </a:r>
            <a:r>
              <a:rPr kumimoji="0" lang="en-GB" sz="1800" b="1" i="1" u="none" strike="noStrike" kern="1200" cap="none" spc="-5" normalizeH="0" baseline="0" noProof="0" dirty="0">
                <a:ln>
                  <a:noFill/>
                </a:ln>
                <a:solidFill>
                  <a:prstClr val="black"/>
                </a:solidFill>
                <a:effectLst/>
                <a:uLnTx/>
                <a:uFillTx/>
                <a:latin typeface="Arial"/>
                <a:ea typeface="+mn-ea"/>
                <a:cs typeface="Arial"/>
              </a:rPr>
              <a:t>)</a:t>
            </a:r>
            <a:endParaRPr kumimoji="0" sz="1800" b="1" i="1" u="none" strike="noStrike" kern="1200" cap="none" spc="-5" normalizeH="0" baseline="0" noProof="0" dirty="0">
              <a:ln>
                <a:noFill/>
              </a:ln>
              <a:solidFill>
                <a:prstClr val="black"/>
              </a:solidFill>
              <a:effectLst/>
              <a:uLnTx/>
              <a:uFillTx/>
              <a:latin typeface="Arial"/>
              <a:ea typeface="+mn-ea"/>
              <a:cs typeface="Arial"/>
            </a:endParaRPr>
          </a:p>
        </p:txBody>
      </p:sp>
      <p:sp>
        <p:nvSpPr>
          <p:cNvPr id="13" name="object 13"/>
          <p:cNvSpPr txBox="1"/>
          <p:nvPr/>
        </p:nvSpPr>
        <p:spPr>
          <a:xfrm>
            <a:off x="5212399" y="5002502"/>
            <a:ext cx="1278891" cy="1146468"/>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a:ln>
                  <a:noFill/>
                </a:ln>
                <a:solidFill>
                  <a:prstClr val="black"/>
                </a:solidFill>
                <a:effectLst/>
                <a:uLnTx/>
                <a:uFillTx/>
                <a:latin typeface="Arial"/>
                <a:ea typeface="+mn-ea"/>
                <a:cs typeface="Arial"/>
              </a:rPr>
              <a:t>A</a:t>
            </a:r>
            <a:r>
              <a:rPr kumimoji="0" sz="1800" b="1" i="1" u="none" strike="noStrike" kern="1200" cap="none" spc="-15" normalizeH="0" baseline="0" noProof="0" dirty="0" err="1">
                <a:ln>
                  <a:noFill/>
                </a:ln>
                <a:solidFill>
                  <a:prstClr val="black"/>
                </a:solidFill>
                <a:effectLst/>
                <a:uLnTx/>
                <a:uFillTx/>
                <a:latin typeface="Arial"/>
                <a:ea typeface="+mn-ea"/>
                <a:cs typeface="Arial"/>
              </a:rPr>
              <a:t>k</a:t>
            </a:r>
            <a:r>
              <a:rPr kumimoji="0" sz="1800" b="1" i="1" u="none" strike="noStrike" kern="1200" cap="none" spc="-5" normalizeH="0" baseline="0" noProof="0" dirty="0" err="1">
                <a:ln>
                  <a:noFill/>
                </a:ln>
                <a:solidFill>
                  <a:prstClr val="black"/>
                </a:solidFill>
                <a:effectLst/>
                <a:uLnTx/>
                <a:uFillTx/>
                <a:latin typeface="Arial"/>
                <a:ea typeface="+mn-ea"/>
                <a:cs typeface="Arial"/>
              </a:rPr>
              <a:t>ro</a:t>
            </a:r>
            <a:r>
              <a:rPr kumimoji="0" lang="en-GB" sz="1800" b="1" i="1" u="none" strike="noStrike" kern="1200" cap="none" spc="-5" normalizeH="0" baseline="0" noProof="0" dirty="0">
                <a:ln>
                  <a:noFill/>
                </a:ln>
                <a:solidFill>
                  <a:prstClr val="black"/>
                </a:solidFill>
                <a:effectLst/>
                <a:uLnTx/>
                <a:uFillTx/>
                <a:latin typeface="Arial"/>
                <a:ea typeface="+mn-ea"/>
                <a:cs typeface="Arial"/>
              </a:rPr>
              <a:t>polis</a:t>
            </a:r>
          </a:p>
          <a:p>
            <a:pPr marL="12700" marR="0" lvl="0" indent="0" algn="l" defTabSz="914400" rtl="0" eaLnBrk="1" fontAlgn="auto" latinLnBrk="0" hangingPunct="1">
              <a:lnSpc>
                <a:spcPct val="100000"/>
              </a:lnSpc>
              <a:spcBef>
                <a:spcPts val="100"/>
              </a:spcBef>
              <a:spcAft>
                <a:spcPts val="0"/>
              </a:spcAft>
              <a:buClrTx/>
              <a:buSzTx/>
              <a:buFontTx/>
              <a:buNone/>
              <a:tabLst/>
              <a:defRPr/>
            </a:pPr>
            <a:endParaRPr lang="en-GB" b="1" i="1" spc="-5" dirty="0">
              <a:solidFill>
                <a:prstClr val="black"/>
              </a:solidFill>
              <a:latin typeface="Arial"/>
              <a:cs typeface="Arial"/>
            </a:endParaRPr>
          </a:p>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GB" sz="1800" b="1" i="1" u="none" strike="noStrike" kern="1200" cap="none" spc="-5" normalizeH="0" baseline="0" noProof="0" dirty="0" err="1">
                <a:ln>
                  <a:noFill/>
                </a:ln>
                <a:solidFill>
                  <a:prstClr val="black"/>
                </a:solidFill>
                <a:effectLst/>
                <a:uLnTx/>
                <a:uFillTx/>
                <a:latin typeface="Arial"/>
                <a:ea typeface="+mn-ea"/>
                <a:cs typeface="Arial"/>
              </a:rPr>
              <a:t>Poggio</a:t>
            </a:r>
            <a:r>
              <a:rPr kumimoji="0" lang="en-GB" sz="1800" b="1" i="1" u="none" strike="noStrike" kern="1200" cap="none" spc="-5" normalizeH="0" baseline="0" noProof="0" dirty="0">
                <a:ln>
                  <a:noFill/>
                </a:ln>
                <a:solidFill>
                  <a:prstClr val="black"/>
                </a:solidFill>
                <a:effectLst/>
                <a:uLnTx/>
                <a:uFillTx/>
                <a:latin typeface="Arial"/>
                <a:ea typeface="+mn-ea"/>
                <a:cs typeface="Arial"/>
              </a:rPr>
              <a:t> del </a:t>
            </a:r>
            <a:r>
              <a:rPr kumimoji="0" lang="en-GB" sz="1800" b="1" i="1" u="none" strike="noStrike" kern="1200" cap="none" spc="-5" normalizeH="0" baseline="0" noProof="0" dirty="0" err="1">
                <a:ln>
                  <a:noFill/>
                </a:ln>
                <a:solidFill>
                  <a:prstClr val="black"/>
                </a:solidFill>
                <a:effectLst/>
                <a:uLnTx/>
                <a:uFillTx/>
                <a:latin typeface="Arial"/>
                <a:ea typeface="+mn-ea"/>
                <a:cs typeface="Arial"/>
              </a:rPr>
              <a:t>Telegrafo</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14" name="object 14"/>
          <p:cNvSpPr txBox="1">
            <a:spLocks noGrp="1"/>
          </p:cNvSpPr>
          <p:nvPr>
            <p:ph type="title"/>
          </p:nvPr>
        </p:nvSpPr>
        <p:spPr>
          <a:xfrm>
            <a:off x="3429000" y="637412"/>
            <a:ext cx="4876800" cy="443070"/>
          </a:xfrm>
          <a:prstGeom prst="rect">
            <a:avLst/>
          </a:prstGeom>
        </p:spPr>
        <p:txBody>
          <a:bodyPr vert="horz" wrap="square" lIns="0" tIns="12065" rIns="0" bIns="0" rtlCol="0">
            <a:spAutoFit/>
          </a:bodyPr>
          <a:lstStyle/>
          <a:p>
            <a:pPr marL="12700">
              <a:lnSpc>
                <a:spcPct val="100000"/>
              </a:lnSpc>
              <a:spcBef>
                <a:spcPts val="95"/>
              </a:spcBef>
            </a:pPr>
            <a:r>
              <a:rPr lang="en-GB" b="1" kern="1200" dirty="0">
                <a:solidFill>
                  <a:schemeClr val="tx1"/>
                </a:solidFill>
                <a:latin typeface="+mn-lt"/>
                <a:ea typeface="+mn-ea"/>
                <a:cs typeface="+mn-cs"/>
              </a:rPr>
              <a:t>Ancient </a:t>
            </a:r>
            <a:r>
              <a:rPr b="1" kern="1200" dirty="0" err="1">
                <a:solidFill>
                  <a:schemeClr val="tx1"/>
                </a:solidFill>
                <a:latin typeface="+mn-lt"/>
                <a:ea typeface="+mn-ea"/>
                <a:cs typeface="+mn-cs"/>
              </a:rPr>
              <a:t>Populonia</a:t>
            </a:r>
            <a:r>
              <a:rPr lang="en-GB" b="1" kern="1200" dirty="0">
                <a:solidFill>
                  <a:schemeClr val="tx1"/>
                </a:solidFill>
                <a:latin typeface="+mn-lt"/>
                <a:ea typeface="+mn-ea"/>
                <a:cs typeface="+mn-cs"/>
              </a:rPr>
              <a:t>’s landscape</a:t>
            </a:r>
            <a:endParaRPr b="1" kern="1200" dirty="0">
              <a:solidFill>
                <a:schemeClr val="tx1"/>
              </a:solidFill>
              <a:latin typeface="+mn-lt"/>
              <a:ea typeface="+mn-ea"/>
              <a:cs typeface="+mn-cs"/>
            </a:endParaRPr>
          </a:p>
        </p:txBody>
      </p:sp>
      <p:sp>
        <p:nvSpPr>
          <p:cNvPr id="17" name="TextBox 16">
            <a:extLst>
              <a:ext uri="{FF2B5EF4-FFF2-40B4-BE49-F238E27FC236}">
                <a16:creationId xmlns:a16="http://schemas.microsoft.com/office/drawing/2014/main" id="{8CE18560-4DF5-4D65-94F9-5F446143E3E0}"/>
              </a:ext>
            </a:extLst>
          </p:cNvPr>
          <p:cNvSpPr txBox="1"/>
          <p:nvPr/>
        </p:nvSpPr>
        <p:spPr>
          <a:xfrm>
            <a:off x="1752600" y="6407352"/>
            <a:ext cx="5638800" cy="369332"/>
          </a:xfrm>
          <a:prstGeom prst="rect">
            <a:avLst/>
          </a:prstGeom>
          <a:noFill/>
        </p:spPr>
        <p:txBody>
          <a:bodyPr wrap="square" rtlCol="0">
            <a:spAutoFit/>
          </a:bodyPr>
          <a:lstStyle/>
          <a:p>
            <a:pPr algn="ctr"/>
            <a:r>
              <a:rPr lang="en-GB" dirty="0">
                <a:solidFill>
                  <a:schemeClr val="bg1"/>
                </a:solidFill>
              </a:rPr>
              <a:t>Figure 12: reconstruction of </a:t>
            </a:r>
            <a:r>
              <a:rPr lang="en-GB" dirty="0" err="1">
                <a:solidFill>
                  <a:schemeClr val="bg1"/>
                </a:solidFill>
              </a:rPr>
              <a:t>Populonia’s</a:t>
            </a:r>
            <a:r>
              <a:rPr lang="en-GB" dirty="0">
                <a:solidFill>
                  <a:schemeClr val="bg1"/>
                </a:solidFill>
              </a:rPr>
              <a:t> ancient landscape</a:t>
            </a:r>
          </a:p>
        </p:txBody>
      </p:sp>
    </p:spTree>
    <p:extLst>
      <p:ext uri="{BB962C8B-B14F-4D97-AF65-F5344CB8AC3E}">
        <p14:creationId xmlns:p14="http://schemas.microsoft.com/office/powerpoint/2010/main" val="1306256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9537055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538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530596"/>
            <a:ext cx="8456880" cy="2283574"/>
          </a:xfrm>
          <a:prstGeom prst="rect">
            <a:avLst/>
          </a:prstGeom>
        </p:spPr>
        <p:txBody>
          <a:bodyPr vert="horz" wrap="square" lIns="0" tIns="12065" rIns="0" bIns="0" rtlCol="0">
            <a:spAutoFit/>
          </a:bodyPr>
          <a:lstStyle/>
          <a:p>
            <a:pPr lvl="0"/>
            <a:br>
              <a:rPr lang="en-GB" sz="2000" b="1" u="sng" spc="-10" dirty="0"/>
            </a:br>
            <a:br>
              <a:rPr lang="en-GB" sz="2000" b="1" u="sng" spc="-10" dirty="0"/>
            </a:br>
            <a:br>
              <a:rPr lang="en-GB" sz="1600" b="1" u="sng" spc="-10" dirty="0"/>
            </a:br>
            <a:br>
              <a:rPr lang="en-GB" sz="1600" b="1" u="sng" spc="-10" dirty="0"/>
            </a:br>
            <a:br>
              <a:rPr lang="en-GB" sz="1600" b="1" u="sng"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E3933877-9BAC-4981-BCA8-CD7F3F6CF4F2}"/>
              </a:ext>
            </a:extLst>
          </p:cNvPr>
          <p:cNvPicPr>
            <a:picLocks noChangeAspect="1"/>
          </p:cNvPicPr>
          <p:nvPr/>
        </p:nvPicPr>
        <p:blipFill>
          <a:blip r:embed="rId6"/>
          <a:stretch>
            <a:fillRect/>
          </a:stretch>
        </p:blipFill>
        <p:spPr>
          <a:xfrm>
            <a:off x="192560" y="1145597"/>
            <a:ext cx="4272000" cy="3312000"/>
          </a:xfrm>
          <a:prstGeom prst="rect">
            <a:avLst/>
          </a:prstGeom>
        </p:spPr>
      </p:pic>
      <p:pic>
        <p:nvPicPr>
          <p:cNvPr id="6" name="Picture 5">
            <a:extLst>
              <a:ext uri="{FF2B5EF4-FFF2-40B4-BE49-F238E27FC236}">
                <a16:creationId xmlns:a16="http://schemas.microsoft.com/office/drawing/2014/main" id="{D560DD06-523A-4858-B86A-DFCBDB98F597}"/>
              </a:ext>
            </a:extLst>
          </p:cNvPr>
          <p:cNvPicPr>
            <a:picLocks noChangeAspect="1"/>
          </p:cNvPicPr>
          <p:nvPr/>
        </p:nvPicPr>
        <p:blipFill>
          <a:blip r:embed="rId7"/>
          <a:stretch>
            <a:fillRect/>
          </a:stretch>
        </p:blipFill>
        <p:spPr>
          <a:xfrm>
            <a:off x="4657104" y="1145597"/>
            <a:ext cx="4294336" cy="3312000"/>
          </a:xfrm>
          <a:prstGeom prst="rect">
            <a:avLst/>
          </a:prstGeom>
        </p:spPr>
      </p:pic>
      <p:sp>
        <p:nvSpPr>
          <p:cNvPr id="7" name="TextBox 6">
            <a:extLst>
              <a:ext uri="{FF2B5EF4-FFF2-40B4-BE49-F238E27FC236}">
                <a16:creationId xmlns:a16="http://schemas.microsoft.com/office/drawing/2014/main" id="{C79CBCFD-ACE9-4641-B4EB-EC371CF2A24B}"/>
              </a:ext>
            </a:extLst>
          </p:cNvPr>
          <p:cNvSpPr txBox="1"/>
          <p:nvPr/>
        </p:nvSpPr>
        <p:spPr>
          <a:xfrm>
            <a:off x="352240" y="4958072"/>
            <a:ext cx="2895600" cy="646331"/>
          </a:xfrm>
          <a:prstGeom prst="rect">
            <a:avLst/>
          </a:prstGeom>
          <a:noFill/>
        </p:spPr>
        <p:txBody>
          <a:bodyPr wrap="square" rtlCol="0">
            <a:spAutoFit/>
          </a:bodyPr>
          <a:lstStyle/>
          <a:p>
            <a:r>
              <a:rPr lang="en-GB" dirty="0"/>
              <a:t>Figure 13: San </a:t>
            </a:r>
            <a:r>
              <a:rPr lang="en-GB" dirty="0" err="1"/>
              <a:t>Cerbone</a:t>
            </a:r>
            <a:r>
              <a:rPr lang="en-GB" dirty="0"/>
              <a:t>, </a:t>
            </a:r>
            <a:r>
              <a:rPr lang="en-GB" dirty="0" err="1"/>
              <a:t>Tomba</a:t>
            </a:r>
            <a:r>
              <a:rPr lang="en-GB" dirty="0"/>
              <a:t> </a:t>
            </a:r>
            <a:r>
              <a:rPr lang="en-GB" dirty="0" err="1"/>
              <a:t>dei</a:t>
            </a:r>
            <a:r>
              <a:rPr lang="en-GB" dirty="0"/>
              <a:t> Carri (tumulus)</a:t>
            </a:r>
          </a:p>
        </p:txBody>
      </p:sp>
      <p:sp>
        <p:nvSpPr>
          <p:cNvPr id="8" name="TextBox 7">
            <a:extLst>
              <a:ext uri="{FF2B5EF4-FFF2-40B4-BE49-F238E27FC236}">
                <a16:creationId xmlns:a16="http://schemas.microsoft.com/office/drawing/2014/main" id="{292F8A87-32C9-4410-AF6C-81F8FA15FDB3}"/>
              </a:ext>
            </a:extLst>
          </p:cNvPr>
          <p:cNvSpPr txBox="1"/>
          <p:nvPr/>
        </p:nvSpPr>
        <p:spPr>
          <a:xfrm>
            <a:off x="4572000" y="4942832"/>
            <a:ext cx="4114800" cy="646331"/>
          </a:xfrm>
          <a:prstGeom prst="rect">
            <a:avLst/>
          </a:prstGeom>
          <a:noFill/>
        </p:spPr>
        <p:txBody>
          <a:bodyPr wrap="square" rtlCol="0">
            <a:spAutoFit/>
          </a:bodyPr>
          <a:lstStyle/>
          <a:p>
            <a:r>
              <a:rPr lang="en-GB" dirty="0"/>
              <a:t>Figure 14: San </a:t>
            </a:r>
            <a:r>
              <a:rPr lang="en-GB" dirty="0" err="1"/>
              <a:t>Cerbone</a:t>
            </a:r>
            <a:r>
              <a:rPr lang="en-GB" dirty="0"/>
              <a:t>, </a:t>
            </a:r>
            <a:r>
              <a:rPr lang="en-GB" dirty="0" err="1"/>
              <a:t>Tomba</a:t>
            </a:r>
            <a:r>
              <a:rPr lang="en-GB" dirty="0"/>
              <a:t> del </a:t>
            </a:r>
            <a:r>
              <a:rPr lang="en-GB" dirty="0" err="1"/>
              <a:t>Bronzetto</a:t>
            </a:r>
            <a:r>
              <a:rPr lang="en-GB" dirty="0"/>
              <a:t> di </a:t>
            </a:r>
            <a:r>
              <a:rPr lang="en-GB" dirty="0" err="1"/>
              <a:t>Offerente</a:t>
            </a:r>
            <a:r>
              <a:rPr lang="en-GB" dirty="0"/>
              <a:t> (aedicule-shaped)</a:t>
            </a:r>
          </a:p>
        </p:txBody>
      </p:sp>
    </p:spTree>
    <p:extLst>
      <p:ext uri="{BB962C8B-B14F-4D97-AF65-F5344CB8AC3E}">
        <p14:creationId xmlns:p14="http://schemas.microsoft.com/office/powerpoint/2010/main" val="2761658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47228851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416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201003"/>
            <a:ext cx="8456880" cy="2394373"/>
          </a:xfrm>
          <a:prstGeom prst="rect">
            <a:avLst/>
          </a:prstGeom>
        </p:spPr>
        <p:txBody>
          <a:bodyPr vert="horz" wrap="square" lIns="0" tIns="12065" rIns="0" bIns="0" rtlCol="0">
            <a:spAutoFit/>
          </a:bodyPr>
          <a:lstStyle/>
          <a:p>
            <a:pPr lvl="0"/>
            <a:br>
              <a:rPr lang="en-GB" sz="1600" b="1" u="sng" spc="-10" dirty="0"/>
            </a:br>
            <a:br>
              <a:rPr lang="en-GB" sz="1600" b="1" u="sng" spc="-10" dirty="0"/>
            </a:br>
            <a:br>
              <a:rPr lang="en-GB" sz="1600" b="1" u="sng" spc="-10" dirty="0"/>
            </a:br>
            <a:br>
              <a:rPr lang="en-GB" sz="1600" b="1" u="sng" spc="-10" dirty="0"/>
            </a:br>
            <a:br>
              <a:rPr lang="en-GB" sz="1600" b="1" u="sng" spc="-10" dirty="0"/>
            </a:br>
            <a:br>
              <a:rPr lang="en-GB" sz="1600" b="1" u="sng" spc="-10" dirty="0"/>
            </a:br>
            <a:br>
              <a:rPr lang="en-GB" sz="1600" spc="-10" dirty="0"/>
            </a:br>
            <a:br>
              <a:rPr lang="en-GB" sz="1600" spc="-10" dirty="0"/>
            </a:br>
            <a:endParaRPr spc="-10" dirty="0"/>
          </a:p>
        </p:txBody>
      </p:sp>
      <p:pic>
        <p:nvPicPr>
          <p:cNvPr id="3" name="Picture 2">
            <a:extLst>
              <a:ext uri="{FF2B5EF4-FFF2-40B4-BE49-F238E27FC236}">
                <a16:creationId xmlns:a16="http://schemas.microsoft.com/office/drawing/2014/main" id="{5708F964-E2A2-4445-B456-2A164AE5E3C7}"/>
              </a:ext>
            </a:extLst>
          </p:cNvPr>
          <p:cNvPicPr>
            <a:picLocks noChangeAspect="1"/>
          </p:cNvPicPr>
          <p:nvPr/>
        </p:nvPicPr>
        <p:blipFill>
          <a:blip r:embed="rId6"/>
          <a:stretch>
            <a:fillRect/>
          </a:stretch>
        </p:blipFill>
        <p:spPr>
          <a:xfrm>
            <a:off x="538292" y="156639"/>
            <a:ext cx="3605063" cy="2700000"/>
          </a:xfrm>
          <a:prstGeom prst="rect">
            <a:avLst/>
          </a:prstGeom>
        </p:spPr>
      </p:pic>
      <p:pic>
        <p:nvPicPr>
          <p:cNvPr id="5" name="Picture 4">
            <a:extLst>
              <a:ext uri="{FF2B5EF4-FFF2-40B4-BE49-F238E27FC236}">
                <a16:creationId xmlns:a16="http://schemas.microsoft.com/office/drawing/2014/main" id="{33FCD501-C828-4ED6-A62F-3AB02AC6292C}"/>
              </a:ext>
            </a:extLst>
          </p:cNvPr>
          <p:cNvPicPr>
            <a:picLocks noChangeAspect="1"/>
          </p:cNvPicPr>
          <p:nvPr/>
        </p:nvPicPr>
        <p:blipFill>
          <a:blip r:embed="rId7"/>
          <a:stretch>
            <a:fillRect/>
          </a:stretch>
        </p:blipFill>
        <p:spPr>
          <a:xfrm>
            <a:off x="5142330" y="625636"/>
            <a:ext cx="3806208" cy="5076000"/>
          </a:xfrm>
          <a:prstGeom prst="rect">
            <a:avLst/>
          </a:prstGeom>
        </p:spPr>
      </p:pic>
      <p:pic>
        <p:nvPicPr>
          <p:cNvPr id="6" name="Picture 5">
            <a:extLst>
              <a:ext uri="{FF2B5EF4-FFF2-40B4-BE49-F238E27FC236}">
                <a16:creationId xmlns:a16="http://schemas.microsoft.com/office/drawing/2014/main" id="{A78B0E2C-97B0-4E8B-BC0D-BBAB365EB4AB}"/>
              </a:ext>
            </a:extLst>
          </p:cNvPr>
          <p:cNvPicPr>
            <a:picLocks noChangeAspect="1"/>
          </p:cNvPicPr>
          <p:nvPr/>
        </p:nvPicPr>
        <p:blipFill>
          <a:blip r:embed="rId8"/>
          <a:stretch>
            <a:fillRect/>
          </a:stretch>
        </p:blipFill>
        <p:spPr>
          <a:xfrm>
            <a:off x="528136" y="3276600"/>
            <a:ext cx="3742947" cy="2808000"/>
          </a:xfrm>
          <a:prstGeom prst="rect">
            <a:avLst/>
          </a:prstGeom>
        </p:spPr>
      </p:pic>
      <p:sp>
        <p:nvSpPr>
          <p:cNvPr id="7" name="TextBox 6">
            <a:extLst>
              <a:ext uri="{FF2B5EF4-FFF2-40B4-BE49-F238E27FC236}">
                <a16:creationId xmlns:a16="http://schemas.microsoft.com/office/drawing/2014/main" id="{20129B94-6F66-4409-BF60-A6D7147564CD}"/>
              </a:ext>
            </a:extLst>
          </p:cNvPr>
          <p:cNvSpPr txBox="1"/>
          <p:nvPr/>
        </p:nvSpPr>
        <p:spPr>
          <a:xfrm>
            <a:off x="5029200" y="5761434"/>
            <a:ext cx="3806208" cy="646331"/>
          </a:xfrm>
          <a:prstGeom prst="rect">
            <a:avLst/>
          </a:prstGeom>
          <a:noFill/>
        </p:spPr>
        <p:txBody>
          <a:bodyPr wrap="square" rtlCol="0">
            <a:spAutoFit/>
          </a:bodyPr>
          <a:lstStyle/>
          <a:p>
            <a:r>
              <a:rPr lang="en-GB" dirty="0"/>
              <a:t>Figure 17: The acropolis’s main road (</a:t>
            </a:r>
            <a:r>
              <a:rPr lang="en-GB" dirty="0" err="1"/>
              <a:t>Populonia</a:t>
            </a:r>
            <a:r>
              <a:rPr lang="en-GB" dirty="0"/>
              <a:t> Alta)</a:t>
            </a:r>
          </a:p>
        </p:txBody>
      </p:sp>
      <p:sp>
        <p:nvSpPr>
          <p:cNvPr id="8" name="TextBox 7">
            <a:extLst>
              <a:ext uri="{FF2B5EF4-FFF2-40B4-BE49-F238E27FC236}">
                <a16:creationId xmlns:a16="http://schemas.microsoft.com/office/drawing/2014/main" id="{BB35A8C8-1CF6-4A0B-91AC-F03DD09C90C5}"/>
              </a:ext>
            </a:extLst>
          </p:cNvPr>
          <p:cNvSpPr txBox="1"/>
          <p:nvPr/>
        </p:nvSpPr>
        <p:spPr>
          <a:xfrm>
            <a:off x="457199" y="2901003"/>
            <a:ext cx="3544471" cy="369332"/>
          </a:xfrm>
          <a:prstGeom prst="rect">
            <a:avLst/>
          </a:prstGeom>
          <a:noFill/>
        </p:spPr>
        <p:txBody>
          <a:bodyPr wrap="square" rtlCol="0">
            <a:spAutoFit/>
          </a:bodyPr>
          <a:lstStyle/>
          <a:p>
            <a:r>
              <a:rPr lang="en-GB" dirty="0"/>
              <a:t>Figure 15: Le </a:t>
            </a:r>
            <a:r>
              <a:rPr lang="en-GB" dirty="0" err="1"/>
              <a:t>Grotte</a:t>
            </a:r>
            <a:r>
              <a:rPr lang="en-GB" dirty="0"/>
              <a:t> necropolis</a:t>
            </a:r>
          </a:p>
        </p:txBody>
      </p:sp>
      <p:sp>
        <p:nvSpPr>
          <p:cNvPr id="9" name="TextBox 8">
            <a:extLst>
              <a:ext uri="{FF2B5EF4-FFF2-40B4-BE49-F238E27FC236}">
                <a16:creationId xmlns:a16="http://schemas.microsoft.com/office/drawing/2014/main" id="{D4785263-74DF-48F4-B352-3166CDEE4751}"/>
              </a:ext>
            </a:extLst>
          </p:cNvPr>
          <p:cNvSpPr txBox="1"/>
          <p:nvPr/>
        </p:nvSpPr>
        <p:spPr>
          <a:xfrm>
            <a:off x="447039" y="6197794"/>
            <a:ext cx="3544471" cy="369332"/>
          </a:xfrm>
          <a:prstGeom prst="rect">
            <a:avLst/>
          </a:prstGeom>
          <a:noFill/>
        </p:spPr>
        <p:txBody>
          <a:bodyPr wrap="square" rtlCol="0">
            <a:spAutoFit/>
          </a:bodyPr>
          <a:lstStyle/>
          <a:p>
            <a:r>
              <a:rPr lang="en-GB" dirty="0"/>
              <a:t>Figure 16: The acropolis (Le </a:t>
            </a:r>
            <a:r>
              <a:rPr lang="en-GB" dirty="0" err="1"/>
              <a:t>Logge</a:t>
            </a:r>
            <a:r>
              <a:rPr lang="en-GB" dirty="0"/>
              <a:t>)</a:t>
            </a:r>
          </a:p>
        </p:txBody>
      </p:sp>
    </p:spTree>
    <p:extLst>
      <p:ext uri="{BB962C8B-B14F-4D97-AF65-F5344CB8AC3E}">
        <p14:creationId xmlns:p14="http://schemas.microsoft.com/office/powerpoint/2010/main" val="2065722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1938574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5766"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6EB28A4E-507B-46E8-87EB-D4377500F9F0}"/>
              </a:ext>
            </a:extLst>
          </p:cNvPr>
          <p:cNvSpPr/>
          <p:nvPr/>
        </p:nvSpPr>
        <p:spPr>
          <a:xfrm>
            <a:off x="228600" y="152400"/>
            <a:ext cx="7391400" cy="523220"/>
          </a:xfrm>
          <a:prstGeom prst="rect">
            <a:avLst/>
          </a:prstGeom>
        </p:spPr>
        <p:txBody>
          <a:bodyPr wrap="square">
            <a:spAutoFit/>
          </a:bodyPr>
          <a:lstStyle/>
          <a:p>
            <a:r>
              <a:rPr lang="en-GB" sz="2800" dirty="0">
                <a:solidFill>
                  <a:prstClr val="white"/>
                </a:solidFill>
                <a:ea typeface="+mj-ea"/>
                <a:cs typeface="+mj-cs"/>
              </a:rPr>
              <a:t>2a) Etruria and </a:t>
            </a:r>
            <a:r>
              <a:rPr lang="en-GB" sz="2800" dirty="0" err="1">
                <a:solidFill>
                  <a:prstClr val="white"/>
                </a:solidFill>
                <a:ea typeface="+mj-ea"/>
                <a:cs typeface="+mj-cs"/>
              </a:rPr>
              <a:t>Populonia</a:t>
            </a:r>
            <a:r>
              <a:rPr lang="en-GB" sz="2800" dirty="0">
                <a:solidFill>
                  <a:prstClr val="white"/>
                </a:solidFill>
                <a:ea typeface="+mj-ea"/>
                <a:cs typeface="+mj-cs"/>
              </a:rPr>
              <a:t> can be theorised…</a:t>
            </a:r>
            <a:endParaRPr lang="en-GB" dirty="0"/>
          </a:p>
        </p:txBody>
      </p:sp>
      <p:sp>
        <p:nvSpPr>
          <p:cNvPr id="7" name="Rectangle 6">
            <a:extLst>
              <a:ext uri="{FF2B5EF4-FFF2-40B4-BE49-F238E27FC236}">
                <a16:creationId xmlns:a16="http://schemas.microsoft.com/office/drawing/2014/main" id="{0FC3487A-2B04-4037-A29C-7DA16BA630AE}"/>
              </a:ext>
            </a:extLst>
          </p:cNvPr>
          <p:cNvSpPr/>
          <p:nvPr/>
        </p:nvSpPr>
        <p:spPr>
          <a:xfrm>
            <a:off x="243840" y="914400"/>
            <a:ext cx="7604760" cy="1200329"/>
          </a:xfrm>
          <a:prstGeom prst="rect">
            <a:avLst/>
          </a:prstGeom>
        </p:spPr>
        <p:txBody>
          <a:bodyPr wrap="square">
            <a:spAutoFit/>
          </a:bodyPr>
          <a:lstStyle/>
          <a:p>
            <a:r>
              <a:rPr lang="en-GB" sz="2400" dirty="0">
                <a:solidFill>
                  <a:prstClr val="white"/>
                </a:solidFill>
                <a:latin typeface="Calibri Light" panose="020F0302020204030204"/>
                <a:ea typeface="+mj-ea"/>
                <a:cs typeface="+mj-cs"/>
              </a:rPr>
              <a:t>No theoretical model applied to Etruria </a:t>
            </a:r>
            <a:br>
              <a:rPr lang="en-GB" sz="2400" b="1" dirty="0">
                <a:solidFill>
                  <a:prstClr val="white"/>
                </a:solidFill>
                <a:latin typeface="Calibri Light" panose="020F0302020204030204"/>
                <a:ea typeface="+mj-ea"/>
                <a:cs typeface="+mj-cs"/>
              </a:rPr>
            </a:br>
            <a:br>
              <a:rPr lang="en-GB" sz="2400" b="1" dirty="0">
                <a:solidFill>
                  <a:prstClr val="white"/>
                </a:solidFill>
                <a:latin typeface="Calibri Light" panose="020F0302020204030204"/>
                <a:ea typeface="+mj-ea"/>
                <a:cs typeface="+mj-cs"/>
              </a:rPr>
            </a:br>
            <a:r>
              <a:rPr lang="en-GB" sz="2400" b="1" u="sng" dirty="0">
                <a:solidFill>
                  <a:prstClr val="white"/>
                </a:solidFill>
                <a:latin typeface="Calibri Light" panose="020F0302020204030204"/>
                <a:ea typeface="+mj-ea"/>
                <a:cs typeface="+mj-cs"/>
              </a:rPr>
              <a:t>but</a:t>
            </a:r>
            <a:endParaRPr lang="en-GB" dirty="0"/>
          </a:p>
        </p:txBody>
      </p:sp>
      <p:sp>
        <p:nvSpPr>
          <p:cNvPr id="8" name="Rectangle 7">
            <a:extLst>
              <a:ext uri="{FF2B5EF4-FFF2-40B4-BE49-F238E27FC236}">
                <a16:creationId xmlns:a16="http://schemas.microsoft.com/office/drawing/2014/main" id="{7E95178B-88AB-4831-94B4-542CA92BDB99}"/>
              </a:ext>
            </a:extLst>
          </p:cNvPr>
          <p:cNvSpPr/>
          <p:nvPr/>
        </p:nvSpPr>
        <p:spPr>
          <a:xfrm>
            <a:off x="243840" y="2514600"/>
            <a:ext cx="7376160" cy="1107996"/>
          </a:xfrm>
          <a:prstGeom prst="rect">
            <a:avLst/>
          </a:prstGeom>
        </p:spPr>
        <p:txBody>
          <a:bodyPr wrap="square">
            <a:spAutoFit/>
          </a:bodyPr>
          <a:lstStyle/>
          <a:p>
            <a:r>
              <a:rPr lang="en-GB" sz="2400" dirty="0">
                <a:solidFill>
                  <a:prstClr val="white"/>
                </a:solidFill>
                <a:latin typeface="Calibri Light" panose="020F0302020204030204"/>
                <a:ea typeface="+mj-ea"/>
                <a:cs typeface="+mj-cs"/>
              </a:rPr>
              <a:t>- mounting evidence (from </a:t>
            </a:r>
            <a:r>
              <a:rPr lang="en-GB" sz="2400" dirty="0" err="1">
                <a:solidFill>
                  <a:prstClr val="white"/>
                </a:solidFill>
                <a:latin typeface="Calibri Light" panose="020F0302020204030204"/>
                <a:ea typeface="+mj-ea"/>
                <a:cs typeface="+mj-cs"/>
              </a:rPr>
              <a:t>Populonia</a:t>
            </a:r>
            <a:r>
              <a:rPr lang="en-GB" sz="2400" dirty="0">
                <a:solidFill>
                  <a:prstClr val="white"/>
                </a:solidFill>
                <a:latin typeface="Calibri Light" panose="020F0302020204030204"/>
                <a:ea typeface="+mj-ea"/>
                <a:cs typeface="+mj-cs"/>
              </a:rPr>
              <a:t>) and comparative data (ex: Biella on </a:t>
            </a:r>
            <a:r>
              <a:rPr lang="en-GB" sz="2400" dirty="0" err="1">
                <a:solidFill>
                  <a:prstClr val="white"/>
                </a:solidFill>
                <a:latin typeface="Calibri Light" panose="020F0302020204030204"/>
                <a:ea typeface="+mj-ea"/>
                <a:cs typeface="+mj-cs"/>
              </a:rPr>
              <a:t>Falerii</a:t>
            </a:r>
            <a:r>
              <a:rPr lang="en-GB" sz="2400" dirty="0">
                <a:solidFill>
                  <a:prstClr val="white"/>
                </a:solidFill>
                <a:latin typeface="Calibri Light" panose="020F0302020204030204"/>
                <a:ea typeface="+mj-ea"/>
                <a:cs typeface="+mj-cs"/>
              </a:rPr>
              <a:t>)</a:t>
            </a:r>
            <a:br>
              <a:rPr lang="en-GB" sz="2400" dirty="0">
                <a:solidFill>
                  <a:prstClr val="white"/>
                </a:solidFill>
                <a:latin typeface="Calibri Light" panose="020F0302020204030204"/>
                <a:ea typeface="+mj-ea"/>
                <a:cs typeface="+mj-cs"/>
              </a:rPr>
            </a:br>
            <a:endParaRPr lang="en-GB" dirty="0"/>
          </a:p>
        </p:txBody>
      </p:sp>
      <p:sp>
        <p:nvSpPr>
          <p:cNvPr id="9" name="Rectangle 8">
            <a:extLst>
              <a:ext uri="{FF2B5EF4-FFF2-40B4-BE49-F238E27FC236}">
                <a16:creationId xmlns:a16="http://schemas.microsoft.com/office/drawing/2014/main" id="{EEBF8F52-F9D5-4094-B2CF-18B558E109D4}"/>
              </a:ext>
            </a:extLst>
          </p:cNvPr>
          <p:cNvSpPr/>
          <p:nvPr/>
        </p:nvSpPr>
        <p:spPr>
          <a:xfrm>
            <a:off x="236220" y="3597196"/>
            <a:ext cx="8221980" cy="461665"/>
          </a:xfrm>
          <a:prstGeom prst="rect">
            <a:avLst/>
          </a:prstGeom>
        </p:spPr>
        <p:txBody>
          <a:bodyPr wrap="square">
            <a:spAutoFit/>
          </a:bodyPr>
          <a:lstStyle/>
          <a:p>
            <a:r>
              <a:rPr lang="en-GB" sz="2400" dirty="0">
                <a:solidFill>
                  <a:prstClr val="white"/>
                </a:solidFill>
                <a:latin typeface="Calibri Light" panose="020F0302020204030204"/>
                <a:ea typeface="+mj-ea"/>
                <a:cs typeface="+mj-cs"/>
              </a:rPr>
              <a:t>- against Finley, need to look at “exceptions: </a:t>
            </a:r>
            <a:r>
              <a:rPr lang="en-GB" sz="2400" dirty="0" err="1">
                <a:solidFill>
                  <a:prstClr val="white"/>
                </a:solidFill>
                <a:latin typeface="Calibri Light" panose="020F0302020204030204"/>
                <a:ea typeface="+mj-ea"/>
                <a:cs typeface="+mj-cs"/>
              </a:rPr>
              <a:t>Bissa</a:t>
            </a:r>
            <a:r>
              <a:rPr lang="en-GB" sz="2400" dirty="0">
                <a:solidFill>
                  <a:prstClr val="white"/>
                </a:solidFill>
                <a:latin typeface="Calibri Light" panose="020F0302020204030204"/>
                <a:ea typeface="+mj-ea"/>
                <a:cs typeface="+mj-cs"/>
              </a:rPr>
              <a:t> (2009, p.17)</a:t>
            </a:r>
            <a:endParaRPr lang="en-GB" dirty="0"/>
          </a:p>
        </p:txBody>
      </p:sp>
      <p:sp>
        <p:nvSpPr>
          <p:cNvPr id="10" name="Rectangle 9">
            <a:extLst>
              <a:ext uri="{FF2B5EF4-FFF2-40B4-BE49-F238E27FC236}">
                <a16:creationId xmlns:a16="http://schemas.microsoft.com/office/drawing/2014/main" id="{E6CD70F0-54F0-49A8-8AE5-3C6EF2E0C2B5}"/>
              </a:ext>
            </a:extLst>
          </p:cNvPr>
          <p:cNvSpPr/>
          <p:nvPr/>
        </p:nvSpPr>
        <p:spPr>
          <a:xfrm>
            <a:off x="304800" y="4375826"/>
            <a:ext cx="8839200" cy="1938992"/>
          </a:xfrm>
          <a:prstGeom prst="rect">
            <a:avLst/>
          </a:prstGeom>
        </p:spPr>
        <p:txBody>
          <a:bodyPr wrap="square">
            <a:spAutoFit/>
          </a:bodyPr>
          <a:lstStyle/>
          <a:p>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         “rather than seeking to compare pre-modern economic      		institutions to later European institutions, we should concentrate 	on the </a:t>
            </a:r>
            <a:r>
              <a:rPr lang="en-GB" sz="2400" dirty="0" err="1">
                <a:solidFill>
                  <a:prstClr val="white"/>
                </a:solidFill>
                <a:latin typeface="Calibri Light" panose="020F0302020204030204"/>
                <a:ea typeface="+mj-ea"/>
                <a:cs typeface="+mj-cs"/>
              </a:rPr>
              <a:t>intercomparison</a:t>
            </a:r>
            <a:r>
              <a:rPr lang="en-GB" sz="2400" dirty="0">
                <a:solidFill>
                  <a:prstClr val="white"/>
                </a:solidFill>
                <a:latin typeface="Calibri Light" panose="020F0302020204030204"/>
                <a:ea typeface="+mj-ea"/>
                <a:cs typeface="+mj-cs"/>
              </a:rPr>
              <a:t> of premodern economic institutions”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									Manning (2018, p.19)</a:t>
            </a:r>
            <a:endParaRPr lang="en-GB" dirty="0"/>
          </a:p>
        </p:txBody>
      </p:sp>
      <p:sp>
        <p:nvSpPr>
          <p:cNvPr id="11" name="Arrow: Right 10">
            <a:extLst>
              <a:ext uri="{FF2B5EF4-FFF2-40B4-BE49-F238E27FC236}">
                <a16:creationId xmlns:a16="http://schemas.microsoft.com/office/drawing/2014/main" id="{765C488E-3BFA-4582-980C-9FBF3DDB5B5F}"/>
              </a:ext>
            </a:extLst>
          </p:cNvPr>
          <p:cNvSpPr/>
          <p:nvPr/>
        </p:nvSpPr>
        <p:spPr>
          <a:xfrm>
            <a:off x="274320" y="4807705"/>
            <a:ext cx="6096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301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65702484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679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7" name="Rectangle 6">
            <a:extLst>
              <a:ext uri="{FF2B5EF4-FFF2-40B4-BE49-F238E27FC236}">
                <a16:creationId xmlns:a16="http://schemas.microsoft.com/office/drawing/2014/main" id="{1B7414FC-6703-4BA7-BDE0-B52CAA2C185F}"/>
              </a:ext>
            </a:extLst>
          </p:cNvPr>
          <p:cNvSpPr/>
          <p:nvPr/>
        </p:nvSpPr>
        <p:spPr>
          <a:xfrm>
            <a:off x="304800" y="228600"/>
            <a:ext cx="7620000" cy="523220"/>
          </a:xfrm>
          <a:prstGeom prst="rect">
            <a:avLst/>
          </a:prstGeom>
        </p:spPr>
        <p:txBody>
          <a:bodyPr wrap="square">
            <a:spAutoFit/>
          </a:bodyPr>
          <a:lstStyle/>
          <a:p>
            <a:r>
              <a:rPr lang="en-GB" sz="2800" dirty="0">
                <a:solidFill>
                  <a:prstClr val="white"/>
                </a:solidFill>
                <a:ea typeface="+mj-ea"/>
                <a:cs typeface="+mj-cs"/>
              </a:rPr>
              <a:t>2b) Etruria and </a:t>
            </a:r>
            <a:r>
              <a:rPr lang="en-GB" sz="2800" dirty="0" err="1">
                <a:solidFill>
                  <a:prstClr val="white"/>
                </a:solidFill>
                <a:ea typeface="+mj-ea"/>
                <a:cs typeface="+mj-cs"/>
              </a:rPr>
              <a:t>Populonia</a:t>
            </a:r>
            <a:r>
              <a:rPr lang="en-GB" sz="2800" dirty="0">
                <a:solidFill>
                  <a:prstClr val="white"/>
                </a:solidFill>
                <a:ea typeface="+mj-ea"/>
                <a:cs typeface="+mj-cs"/>
              </a:rPr>
              <a:t> can be theorised… </a:t>
            </a:r>
            <a:endParaRPr lang="en-GB" dirty="0"/>
          </a:p>
        </p:txBody>
      </p:sp>
      <p:sp>
        <p:nvSpPr>
          <p:cNvPr id="8" name="Rectangle 7">
            <a:extLst>
              <a:ext uri="{FF2B5EF4-FFF2-40B4-BE49-F238E27FC236}">
                <a16:creationId xmlns:a16="http://schemas.microsoft.com/office/drawing/2014/main" id="{14E9DB14-2802-4940-B826-EDBF84280907}"/>
              </a:ext>
            </a:extLst>
          </p:cNvPr>
          <p:cNvSpPr/>
          <p:nvPr/>
        </p:nvSpPr>
        <p:spPr>
          <a:xfrm>
            <a:off x="50800" y="1905000"/>
            <a:ext cx="4572000" cy="2985433"/>
          </a:xfrm>
          <a:prstGeom prst="rect">
            <a:avLst/>
          </a:prstGeom>
        </p:spPr>
        <p:txBody>
          <a:bodyPr>
            <a:spAutoFit/>
          </a:bodyPr>
          <a:lstStyle/>
          <a:p>
            <a:br>
              <a:rPr lang="en-GB" sz="20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Difficult / problematic of course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to analyse </a:t>
            </a:r>
            <a:r>
              <a:rPr lang="en-GB" sz="2400" dirty="0" err="1">
                <a:solidFill>
                  <a:prstClr val="white"/>
                </a:solidFill>
                <a:latin typeface="Calibri Light" panose="020F0302020204030204"/>
                <a:ea typeface="+mj-ea"/>
                <a:cs typeface="+mj-cs"/>
              </a:rPr>
              <a:t>Populonia</a:t>
            </a:r>
            <a:r>
              <a:rPr lang="en-GB" sz="2400" dirty="0">
                <a:solidFill>
                  <a:prstClr val="white"/>
                </a:solidFill>
                <a:latin typeface="Calibri Light" panose="020F0302020204030204"/>
                <a:ea typeface="+mj-ea"/>
                <a:cs typeface="+mj-cs"/>
              </a:rPr>
              <a:t> as a polis </a:t>
            </a: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risk of “double” inference</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(ancient Greece and modern </a:t>
            </a:r>
          </a:p>
          <a:p>
            <a:r>
              <a:rPr lang="en-GB" sz="2400" dirty="0">
                <a:solidFill>
                  <a:prstClr val="white"/>
                </a:solidFill>
                <a:latin typeface="Calibri Light" panose="020F0302020204030204"/>
                <a:ea typeface="+mj-ea"/>
                <a:cs typeface="+mj-cs"/>
              </a:rPr>
              <a:t>world)</a:t>
            </a:r>
            <a:endParaRPr lang="en-GB" dirty="0"/>
          </a:p>
        </p:txBody>
      </p:sp>
      <p:sp>
        <p:nvSpPr>
          <p:cNvPr id="9" name="Rectangle 8">
            <a:extLst>
              <a:ext uri="{FF2B5EF4-FFF2-40B4-BE49-F238E27FC236}">
                <a16:creationId xmlns:a16="http://schemas.microsoft.com/office/drawing/2014/main" id="{E8EB75F1-D35C-4720-B189-6E72CC445C3E}"/>
              </a:ext>
            </a:extLst>
          </p:cNvPr>
          <p:cNvSpPr/>
          <p:nvPr/>
        </p:nvSpPr>
        <p:spPr>
          <a:xfrm>
            <a:off x="4546600" y="990600"/>
            <a:ext cx="4572000" cy="2585323"/>
          </a:xfrm>
          <a:prstGeom prst="rect">
            <a:avLst/>
          </a:prstGeom>
        </p:spPr>
        <p:txBody>
          <a:bodyPr>
            <a:spAutoFit/>
          </a:bodyPr>
          <a:lstStyle/>
          <a:p>
            <a:r>
              <a:rPr lang="en-GB" sz="2400" b="1" u="sng" dirty="0">
                <a:solidFill>
                  <a:prstClr val="white"/>
                </a:solidFill>
                <a:latin typeface="Calibri Light" panose="020F0302020204030204"/>
                <a:ea typeface="+mj-ea"/>
                <a:cs typeface="+mj-cs"/>
              </a:rPr>
              <a:t>but</a:t>
            </a: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against Finley’s distinction between Eastern/Western ancient</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economies (the so-called “bifurcated Mediterranean model”)</a:t>
            </a:r>
            <a:br>
              <a:rPr lang="en-GB" sz="2400" dirty="0">
                <a:solidFill>
                  <a:prstClr val="white"/>
                </a:solidFill>
                <a:latin typeface="Calibri Light" panose="020F0302020204030204"/>
                <a:ea typeface="+mj-ea"/>
                <a:cs typeface="+mj-cs"/>
              </a:rPr>
            </a:br>
            <a:endParaRPr lang="en-GB" dirty="0"/>
          </a:p>
        </p:txBody>
      </p:sp>
      <p:sp>
        <p:nvSpPr>
          <p:cNvPr id="10" name="Rectangle 9">
            <a:extLst>
              <a:ext uri="{FF2B5EF4-FFF2-40B4-BE49-F238E27FC236}">
                <a16:creationId xmlns:a16="http://schemas.microsoft.com/office/drawing/2014/main" id="{F5613E2E-18F6-40A2-BCD3-12D143E1C90C}"/>
              </a:ext>
            </a:extLst>
          </p:cNvPr>
          <p:cNvSpPr/>
          <p:nvPr/>
        </p:nvSpPr>
        <p:spPr>
          <a:xfrm>
            <a:off x="4521200" y="4521101"/>
            <a:ext cx="4572000" cy="1200329"/>
          </a:xfrm>
          <a:prstGeom prst="rect">
            <a:avLst/>
          </a:prstGeom>
        </p:spPr>
        <p:txBody>
          <a:bodyPr>
            <a:spAutoFit/>
          </a:bodyPr>
          <a:lstStyle/>
          <a:p>
            <a:r>
              <a:rPr lang="en-GB" sz="2400" dirty="0">
                <a:solidFill>
                  <a:prstClr val="white"/>
                </a:solidFill>
                <a:latin typeface="Calibri Light" panose="020F0302020204030204"/>
                <a:ea typeface="+mj-ea"/>
                <a:cs typeface="+mj-cs"/>
              </a:rPr>
              <a:t>Hansen’s concept of “acculturation” (2006, p.26) and Manning’s “open sea” (2018) </a:t>
            </a:r>
            <a:endParaRPr lang="en-GB" dirty="0"/>
          </a:p>
        </p:txBody>
      </p:sp>
    </p:spTree>
    <p:extLst>
      <p:ext uri="{BB962C8B-B14F-4D97-AF65-F5344CB8AC3E}">
        <p14:creationId xmlns:p14="http://schemas.microsoft.com/office/powerpoint/2010/main" val="50246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06774749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0286"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43839" y="55451"/>
            <a:ext cx="8456880" cy="3779368"/>
          </a:xfrm>
          <a:prstGeom prst="rect">
            <a:avLst/>
          </a:prstGeom>
        </p:spPr>
        <p:txBody>
          <a:bodyPr vert="horz" wrap="square" lIns="0" tIns="12065" rIns="0" bIns="0" rtlCol="0">
            <a:spAutoFit/>
          </a:bodyPr>
          <a:lstStyle/>
          <a:p>
            <a:r>
              <a:rPr lang="en-GB" sz="2400" dirty="0">
                <a:latin typeface="+mn-lt"/>
                <a:ea typeface="+mn-ea"/>
                <a:cs typeface="+mn-cs"/>
              </a:rPr>
              <a:t>The organisation of </a:t>
            </a:r>
            <a:r>
              <a:rPr lang="en-GB" sz="2400" dirty="0" err="1">
                <a:latin typeface="+mn-lt"/>
                <a:ea typeface="+mn-ea"/>
                <a:cs typeface="+mn-cs"/>
              </a:rPr>
              <a:t>Populonia’s</a:t>
            </a:r>
            <a:r>
              <a:rPr lang="en-GB" sz="2400" dirty="0">
                <a:latin typeface="+mn-lt"/>
                <a:ea typeface="+mn-ea"/>
                <a:cs typeface="+mn-cs"/>
              </a:rPr>
              <a:t> iron-smelting activities itself is not “exceptional” and can be investigated</a:t>
            </a:r>
            <a:br>
              <a:rPr lang="en-GB" sz="2400" dirty="0">
                <a:latin typeface="+mn-lt"/>
                <a:ea typeface="+mn-ea"/>
                <a:cs typeface="+mn-cs"/>
              </a:rPr>
            </a:br>
            <a:br>
              <a:rPr lang="en-GB" sz="2000" b="1" u="sng" spc="-10" dirty="0"/>
            </a:br>
            <a:r>
              <a:rPr lang="en-GB" sz="2200" spc="-10" dirty="0"/>
              <a:t>“</a:t>
            </a:r>
            <a:r>
              <a:rPr lang="en-GB" sz="2200" dirty="0"/>
              <a:t>a depiction of how the Athenians lived that take full account of what they consumed and how they earned an income would probably look more like a painting by </a:t>
            </a:r>
            <a:r>
              <a:rPr lang="en-GB" sz="2200" dirty="0" err="1"/>
              <a:t>Hieronymous</a:t>
            </a:r>
            <a:r>
              <a:rPr lang="en-GB" sz="2200" dirty="0"/>
              <a:t> Bosch than by Raphael: streets humming with the noise, filth and smells of large, busy factories and crammed with carts transporting their raw materials and finished goods…” </a:t>
            </a:r>
            <a:br>
              <a:rPr lang="en-GB" sz="2200" dirty="0"/>
            </a:br>
            <a:r>
              <a:rPr lang="en-GB" sz="2200" dirty="0"/>
              <a:t>Acton (2016, p.163)</a:t>
            </a:r>
            <a:br>
              <a:rPr lang="en-GB" sz="1800" dirty="0"/>
            </a:br>
            <a:br>
              <a:rPr lang="en-GB" sz="1800" spc="-10" dirty="0"/>
            </a:br>
            <a:br>
              <a:rPr lang="en-GB" sz="1800" spc="-10" dirty="0"/>
            </a:br>
            <a:br>
              <a:rPr lang="en-GB" sz="1800" spc="-10" dirty="0"/>
            </a:br>
            <a:endParaRPr sz="1800" spc="-10" dirty="0"/>
          </a:p>
        </p:txBody>
      </p:sp>
      <p:pic>
        <p:nvPicPr>
          <p:cNvPr id="3" name="Picture 2">
            <a:extLst>
              <a:ext uri="{FF2B5EF4-FFF2-40B4-BE49-F238E27FC236}">
                <a16:creationId xmlns:a16="http://schemas.microsoft.com/office/drawing/2014/main" id="{E9B26431-F38A-4656-90C2-3ED32E5EC6F4}"/>
              </a:ext>
            </a:extLst>
          </p:cNvPr>
          <p:cNvPicPr>
            <a:picLocks noChangeAspect="1"/>
          </p:cNvPicPr>
          <p:nvPr/>
        </p:nvPicPr>
        <p:blipFill>
          <a:blip r:embed="rId6"/>
          <a:stretch>
            <a:fillRect/>
          </a:stretch>
        </p:blipFill>
        <p:spPr>
          <a:xfrm>
            <a:off x="284385" y="2921060"/>
            <a:ext cx="4287614" cy="3312000"/>
          </a:xfrm>
          <a:prstGeom prst="rect">
            <a:avLst/>
          </a:prstGeom>
        </p:spPr>
      </p:pic>
      <p:pic>
        <p:nvPicPr>
          <p:cNvPr id="5" name="Picture 4">
            <a:extLst>
              <a:ext uri="{FF2B5EF4-FFF2-40B4-BE49-F238E27FC236}">
                <a16:creationId xmlns:a16="http://schemas.microsoft.com/office/drawing/2014/main" id="{69F1E88C-BF5B-41D2-9A7C-B8AB64AB6982}"/>
              </a:ext>
            </a:extLst>
          </p:cNvPr>
          <p:cNvPicPr>
            <a:picLocks noChangeAspect="1"/>
          </p:cNvPicPr>
          <p:nvPr/>
        </p:nvPicPr>
        <p:blipFill>
          <a:blip r:embed="rId7"/>
          <a:stretch>
            <a:fillRect/>
          </a:stretch>
        </p:blipFill>
        <p:spPr>
          <a:xfrm>
            <a:off x="5083827" y="2863616"/>
            <a:ext cx="3329903" cy="3384000"/>
          </a:xfrm>
          <a:prstGeom prst="rect">
            <a:avLst/>
          </a:prstGeom>
        </p:spPr>
      </p:pic>
      <p:sp>
        <p:nvSpPr>
          <p:cNvPr id="6" name="TextBox 5">
            <a:extLst>
              <a:ext uri="{FF2B5EF4-FFF2-40B4-BE49-F238E27FC236}">
                <a16:creationId xmlns:a16="http://schemas.microsoft.com/office/drawing/2014/main" id="{871D43E8-E11C-4A28-BD4F-9B1928BA4D52}"/>
              </a:ext>
            </a:extLst>
          </p:cNvPr>
          <p:cNvSpPr txBox="1"/>
          <p:nvPr/>
        </p:nvSpPr>
        <p:spPr>
          <a:xfrm>
            <a:off x="218439" y="6201836"/>
            <a:ext cx="4215143" cy="923330"/>
          </a:xfrm>
          <a:prstGeom prst="rect">
            <a:avLst/>
          </a:prstGeom>
          <a:noFill/>
        </p:spPr>
        <p:txBody>
          <a:bodyPr wrap="square" rtlCol="0">
            <a:spAutoFit/>
          </a:bodyPr>
          <a:lstStyle/>
          <a:p>
            <a:r>
              <a:rPr lang="en-GB" dirty="0"/>
              <a:t>Figure 18: Greek miners (reproduction of a Corinthian terracotta)</a:t>
            </a:r>
          </a:p>
          <a:p>
            <a:endParaRPr lang="en-GB" dirty="0"/>
          </a:p>
        </p:txBody>
      </p:sp>
      <p:sp>
        <p:nvSpPr>
          <p:cNvPr id="7" name="TextBox 6">
            <a:extLst>
              <a:ext uri="{FF2B5EF4-FFF2-40B4-BE49-F238E27FC236}">
                <a16:creationId xmlns:a16="http://schemas.microsoft.com/office/drawing/2014/main" id="{FF4B5B07-2D1E-4825-AF6B-757E07B823F0}"/>
              </a:ext>
            </a:extLst>
          </p:cNvPr>
          <p:cNvSpPr txBox="1"/>
          <p:nvPr/>
        </p:nvSpPr>
        <p:spPr>
          <a:xfrm>
            <a:off x="4953000" y="6201796"/>
            <a:ext cx="4353561" cy="646331"/>
          </a:xfrm>
          <a:prstGeom prst="rect">
            <a:avLst/>
          </a:prstGeom>
          <a:noFill/>
        </p:spPr>
        <p:txBody>
          <a:bodyPr wrap="square" rtlCol="0">
            <a:spAutoFit/>
          </a:bodyPr>
          <a:lstStyle/>
          <a:p>
            <a:r>
              <a:rPr lang="en-GB" dirty="0"/>
              <a:t>Figure 19: Slave miner (detail of a Greek kylix, 490 BC) </a:t>
            </a:r>
          </a:p>
        </p:txBody>
      </p:sp>
    </p:spTree>
    <p:extLst>
      <p:ext uri="{BB962C8B-B14F-4D97-AF65-F5344CB8AC3E}">
        <p14:creationId xmlns:p14="http://schemas.microsoft.com/office/powerpoint/2010/main" val="365161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403847141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8786"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600" y="1225796"/>
            <a:ext cx="8456880" cy="2006575"/>
          </a:xfrm>
          <a:prstGeom prst="rect">
            <a:avLst/>
          </a:prstGeom>
        </p:spPr>
        <p:txBody>
          <a:bodyPr vert="horz" wrap="square" lIns="0" tIns="12065" rIns="0" bIns="0" rtlCol="0">
            <a:spAutoFit/>
          </a:bodyPr>
          <a:lstStyle/>
          <a:p>
            <a:br>
              <a:rPr lang="en-GB" sz="1800" dirty="0"/>
            </a:br>
            <a:br>
              <a:rPr lang="en-GB" sz="1800" dirty="0"/>
            </a:br>
            <a:br>
              <a:rPr lang="en-GB" sz="1800" dirty="0"/>
            </a:br>
            <a:br>
              <a:rPr lang="en-GB" sz="1800" dirty="0"/>
            </a:br>
            <a:br>
              <a:rPr lang="en-GB" sz="1800" spc="-10" dirty="0"/>
            </a:br>
            <a:br>
              <a:rPr lang="en-GB" sz="1800" spc="-10" dirty="0"/>
            </a:br>
            <a:br>
              <a:rPr lang="en-GB" sz="1800" spc="-10" dirty="0"/>
            </a:br>
            <a:endParaRPr sz="1800" spc="-10" dirty="0"/>
          </a:p>
        </p:txBody>
      </p:sp>
      <p:pic>
        <p:nvPicPr>
          <p:cNvPr id="6" name="Picture 5">
            <a:extLst>
              <a:ext uri="{FF2B5EF4-FFF2-40B4-BE49-F238E27FC236}">
                <a16:creationId xmlns:a16="http://schemas.microsoft.com/office/drawing/2014/main" id="{564B0C3A-8822-47AA-B25C-4E7E60E419B3}"/>
              </a:ext>
            </a:extLst>
          </p:cNvPr>
          <p:cNvPicPr>
            <a:picLocks noChangeAspect="1"/>
          </p:cNvPicPr>
          <p:nvPr/>
        </p:nvPicPr>
        <p:blipFill>
          <a:blip r:embed="rId6"/>
          <a:stretch>
            <a:fillRect/>
          </a:stretch>
        </p:blipFill>
        <p:spPr>
          <a:xfrm>
            <a:off x="458520" y="304800"/>
            <a:ext cx="7972426" cy="5472000"/>
          </a:xfrm>
          <a:prstGeom prst="rect">
            <a:avLst/>
          </a:prstGeom>
        </p:spPr>
      </p:pic>
      <p:sp>
        <p:nvSpPr>
          <p:cNvPr id="8" name="TextBox 7">
            <a:extLst>
              <a:ext uri="{FF2B5EF4-FFF2-40B4-BE49-F238E27FC236}">
                <a16:creationId xmlns:a16="http://schemas.microsoft.com/office/drawing/2014/main" id="{98D2BF79-83D5-49AD-84AF-9908E8AE5C57}"/>
              </a:ext>
            </a:extLst>
          </p:cNvPr>
          <p:cNvSpPr txBox="1"/>
          <p:nvPr/>
        </p:nvSpPr>
        <p:spPr>
          <a:xfrm>
            <a:off x="2133600" y="6019800"/>
            <a:ext cx="6297346" cy="646331"/>
          </a:xfrm>
          <a:prstGeom prst="rect">
            <a:avLst/>
          </a:prstGeom>
          <a:noFill/>
        </p:spPr>
        <p:txBody>
          <a:bodyPr wrap="square" rtlCol="0">
            <a:spAutoFit/>
          </a:bodyPr>
          <a:lstStyle/>
          <a:p>
            <a:r>
              <a:rPr lang="en-GB" dirty="0"/>
              <a:t>Figure 20: factory of the Compagnie </a:t>
            </a:r>
            <a:r>
              <a:rPr lang="en-GB" dirty="0" err="1"/>
              <a:t>Française</a:t>
            </a:r>
            <a:r>
              <a:rPr lang="en-GB" dirty="0"/>
              <a:t> des Mines du </a:t>
            </a:r>
            <a:r>
              <a:rPr lang="en-GB" dirty="0" err="1"/>
              <a:t>Laurion</a:t>
            </a:r>
            <a:r>
              <a:rPr lang="en-GB" dirty="0"/>
              <a:t>, towards 1890</a:t>
            </a:r>
          </a:p>
        </p:txBody>
      </p:sp>
    </p:spTree>
    <p:extLst>
      <p:ext uri="{BB962C8B-B14F-4D97-AF65-F5344CB8AC3E}">
        <p14:creationId xmlns:p14="http://schemas.microsoft.com/office/powerpoint/2010/main" val="717525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80726521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781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59A91174-B589-44B5-8B0A-F4BAF35560E0}"/>
              </a:ext>
            </a:extLst>
          </p:cNvPr>
          <p:cNvSpPr/>
          <p:nvPr/>
        </p:nvSpPr>
        <p:spPr>
          <a:xfrm>
            <a:off x="175920" y="381000"/>
            <a:ext cx="4777079" cy="1384995"/>
          </a:xfrm>
          <a:prstGeom prst="rect">
            <a:avLst/>
          </a:prstGeom>
        </p:spPr>
        <p:txBody>
          <a:bodyPr wrap="square">
            <a:spAutoFit/>
          </a:bodyPr>
          <a:lstStyle/>
          <a:p>
            <a:r>
              <a:rPr lang="en-GB" sz="2800" dirty="0"/>
              <a:t>Reclaiming </a:t>
            </a:r>
            <a:r>
              <a:rPr lang="en-GB" sz="2800" dirty="0" err="1"/>
              <a:t>Populonia</a:t>
            </a:r>
            <a:r>
              <a:rPr lang="en-GB" sz="2800" dirty="0"/>
              <a:t> for theories of ancient economy then?</a:t>
            </a:r>
          </a:p>
        </p:txBody>
      </p:sp>
      <p:sp>
        <p:nvSpPr>
          <p:cNvPr id="7" name="TextBox 6">
            <a:extLst>
              <a:ext uri="{FF2B5EF4-FFF2-40B4-BE49-F238E27FC236}">
                <a16:creationId xmlns:a16="http://schemas.microsoft.com/office/drawing/2014/main" id="{9FF56898-42AC-4CA1-A26F-5C4D665C1DC9}"/>
              </a:ext>
            </a:extLst>
          </p:cNvPr>
          <p:cNvSpPr txBox="1"/>
          <p:nvPr/>
        </p:nvSpPr>
        <p:spPr>
          <a:xfrm>
            <a:off x="4759960" y="5364480"/>
            <a:ext cx="4032449" cy="923330"/>
          </a:xfrm>
          <a:prstGeom prst="rect">
            <a:avLst/>
          </a:prstGeom>
          <a:noFill/>
        </p:spPr>
        <p:txBody>
          <a:bodyPr wrap="square" rtlCol="0">
            <a:spAutoFit/>
          </a:bodyPr>
          <a:lstStyle/>
          <a:p>
            <a:r>
              <a:rPr lang="en-GB" dirty="0"/>
              <a:t>Figure 21: reconstruction of Etruscan iron furnaces in </a:t>
            </a:r>
            <a:r>
              <a:rPr lang="en-GB" dirty="0" err="1"/>
              <a:t>Populonia</a:t>
            </a:r>
            <a:endParaRPr lang="en-GB" dirty="0"/>
          </a:p>
          <a:p>
            <a:endParaRPr lang="en-GB" dirty="0"/>
          </a:p>
        </p:txBody>
      </p:sp>
      <p:sp>
        <p:nvSpPr>
          <p:cNvPr id="9" name="Rectangle 8">
            <a:extLst>
              <a:ext uri="{FF2B5EF4-FFF2-40B4-BE49-F238E27FC236}">
                <a16:creationId xmlns:a16="http://schemas.microsoft.com/office/drawing/2014/main" id="{07C524C7-F938-486A-B764-37F2EE8210E5}"/>
              </a:ext>
            </a:extLst>
          </p:cNvPr>
          <p:cNvSpPr/>
          <p:nvPr/>
        </p:nvSpPr>
        <p:spPr>
          <a:xfrm>
            <a:off x="233431" y="2064681"/>
            <a:ext cx="4572000" cy="2215991"/>
          </a:xfrm>
          <a:prstGeom prst="rect">
            <a:avLst/>
          </a:prstGeom>
        </p:spPr>
        <p:txBody>
          <a:bodyPr>
            <a:spAutoFit/>
          </a:bodyPr>
          <a:lstStyle/>
          <a:p>
            <a:r>
              <a:rPr lang="en-GB" sz="2400" b="1" u="sng" spc="-10" dirty="0">
                <a:solidFill>
                  <a:prstClr val="white"/>
                </a:solidFill>
                <a:latin typeface="Calibri Light" panose="020F0302020204030204"/>
                <a:ea typeface="+mj-ea"/>
                <a:cs typeface="+mj-cs"/>
              </a:rPr>
              <a:t>1) Who owned </a:t>
            </a:r>
            <a:r>
              <a:rPr lang="en-GB" sz="2400" b="1" u="sng" spc="-10" dirty="0" err="1">
                <a:solidFill>
                  <a:prstClr val="white"/>
                </a:solidFill>
                <a:latin typeface="Calibri Light" panose="020F0302020204030204"/>
                <a:ea typeface="+mj-ea"/>
                <a:cs typeface="+mj-cs"/>
              </a:rPr>
              <a:t>Populonia’s</a:t>
            </a:r>
            <a:r>
              <a:rPr lang="en-GB" sz="2400" b="1" u="sng" spc="-10" dirty="0">
                <a:solidFill>
                  <a:prstClr val="white"/>
                </a:solidFill>
                <a:latin typeface="Calibri Light" panose="020F0302020204030204"/>
                <a:ea typeface="+mj-ea"/>
                <a:cs typeface="+mj-cs"/>
              </a:rPr>
              <a:t> furnaces?</a:t>
            </a:r>
            <a:br>
              <a:rPr lang="en-GB" sz="2400" b="1" u="sng" spc="-10" dirty="0">
                <a:solidFill>
                  <a:prstClr val="white"/>
                </a:solidFill>
                <a:latin typeface="Calibri Light" panose="020F0302020204030204"/>
                <a:ea typeface="+mj-ea"/>
                <a:cs typeface="+mj-cs"/>
              </a:rPr>
            </a:br>
            <a:r>
              <a:rPr lang="en-GB" sz="2400" spc="-10" dirty="0" err="1">
                <a:solidFill>
                  <a:prstClr val="white"/>
                </a:solidFill>
                <a:latin typeface="Calibri Light" panose="020F0302020204030204"/>
                <a:ea typeface="+mj-ea"/>
                <a:cs typeface="+mj-cs"/>
              </a:rPr>
              <a:t>Saredo</a:t>
            </a:r>
            <a:r>
              <a:rPr lang="en-GB" sz="2400" spc="-10" dirty="0">
                <a:solidFill>
                  <a:prstClr val="white"/>
                </a:solidFill>
                <a:latin typeface="Calibri Light" panose="020F0302020204030204"/>
                <a:ea typeface="+mj-ea"/>
                <a:cs typeface="+mj-cs"/>
              </a:rPr>
              <a:t> </a:t>
            </a:r>
            <a:r>
              <a:rPr lang="en-GB" sz="2400" spc="-10" dirty="0" err="1">
                <a:solidFill>
                  <a:prstClr val="white"/>
                </a:solidFill>
                <a:latin typeface="Calibri Light" panose="020F0302020204030204"/>
                <a:ea typeface="+mj-ea"/>
                <a:cs typeface="+mj-cs"/>
              </a:rPr>
              <a:t>Parodi</a:t>
            </a:r>
            <a:r>
              <a:rPr lang="en-GB" sz="2400" spc="-10" dirty="0">
                <a:solidFill>
                  <a:prstClr val="white"/>
                </a:solidFill>
                <a:latin typeface="Calibri Light" panose="020F0302020204030204"/>
                <a:ea typeface="+mj-ea"/>
                <a:cs typeface="+mj-cs"/>
              </a:rPr>
              <a:t> (2013, p.56)</a:t>
            </a:r>
            <a:br>
              <a:rPr lang="en-GB" sz="2400" spc="-10" dirty="0">
                <a:solidFill>
                  <a:prstClr val="white"/>
                </a:solidFill>
                <a:latin typeface="Calibri Light" panose="020F0302020204030204"/>
                <a:ea typeface="+mj-ea"/>
                <a:cs typeface="+mj-cs"/>
              </a:rPr>
            </a:b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Elites and  “super rich”</a:t>
            </a:r>
            <a:br>
              <a:rPr lang="en-GB" sz="2400" spc="-10" dirty="0">
                <a:solidFill>
                  <a:prstClr val="white"/>
                </a:solidFill>
                <a:latin typeface="Calibri Light" panose="020F0302020204030204"/>
                <a:ea typeface="+mj-ea"/>
                <a:cs typeface="+mj-cs"/>
              </a:rPr>
            </a:br>
            <a:endParaRPr lang="en-GB" dirty="0"/>
          </a:p>
        </p:txBody>
      </p:sp>
      <p:sp>
        <p:nvSpPr>
          <p:cNvPr id="10" name="Rectangle 9">
            <a:extLst>
              <a:ext uri="{FF2B5EF4-FFF2-40B4-BE49-F238E27FC236}">
                <a16:creationId xmlns:a16="http://schemas.microsoft.com/office/drawing/2014/main" id="{A1820B17-CB24-4C4E-B6DC-75AC8934CB59}"/>
              </a:ext>
            </a:extLst>
          </p:cNvPr>
          <p:cNvSpPr/>
          <p:nvPr/>
        </p:nvSpPr>
        <p:spPr>
          <a:xfrm>
            <a:off x="204676" y="4122510"/>
            <a:ext cx="4179365" cy="2308324"/>
          </a:xfrm>
          <a:prstGeom prst="rect">
            <a:avLst/>
          </a:prstGeom>
        </p:spPr>
        <p:txBody>
          <a:bodyPr wrap="square">
            <a:spAutoFit/>
          </a:bodyPr>
          <a:lstStyle/>
          <a:p>
            <a:r>
              <a:rPr lang="en-GB" sz="2400" b="1" spc="-10" dirty="0">
                <a:solidFill>
                  <a:prstClr val="white"/>
                </a:solidFill>
                <a:latin typeface="Calibri Light" panose="020F0302020204030204"/>
                <a:ea typeface="+mj-ea"/>
                <a:cs typeface="+mj-cs"/>
              </a:rPr>
              <a:t>2</a:t>
            </a:r>
            <a:r>
              <a:rPr lang="en-GB" sz="2400" b="1" u="sng" spc="-10" dirty="0">
                <a:solidFill>
                  <a:prstClr val="white"/>
                </a:solidFill>
                <a:latin typeface="Calibri Light" panose="020F0302020204030204"/>
                <a:ea typeface="+mj-ea"/>
                <a:cs typeface="+mj-cs"/>
              </a:rPr>
              <a:t>) Who worked in </a:t>
            </a:r>
            <a:r>
              <a:rPr lang="en-GB" sz="2400" b="1" u="sng" spc="-10" dirty="0" err="1">
                <a:solidFill>
                  <a:prstClr val="white"/>
                </a:solidFill>
                <a:latin typeface="Calibri Light" panose="020F0302020204030204"/>
                <a:ea typeface="+mj-ea"/>
                <a:cs typeface="+mj-cs"/>
              </a:rPr>
              <a:t>Populonia’s</a:t>
            </a:r>
            <a:r>
              <a:rPr lang="en-GB" sz="2400" b="1" u="sng" spc="-10" dirty="0">
                <a:solidFill>
                  <a:prstClr val="white"/>
                </a:solidFill>
                <a:latin typeface="Calibri Light" panose="020F0302020204030204"/>
                <a:ea typeface="+mj-ea"/>
                <a:cs typeface="+mj-cs"/>
              </a:rPr>
              <a:t> furnaces?</a:t>
            </a:r>
            <a:br>
              <a:rPr lang="en-GB" sz="2400" spc="-10" dirty="0">
                <a:solidFill>
                  <a:prstClr val="white"/>
                </a:solidFill>
                <a:latin typeface="Calibri Light" panose="020F0302020204030204"/>
                <a:ea typeface="+mj-ea"/>
                <a:cs typeface="+mj-cs"/>
              </a:rPr>
            </a:b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The question of slavery: </a:t>
            </a:r>
            <a:r>
              <a:rPr lang="en-GB" sz="2400" spc="-10" dirty="0" err="1">
                <a:solidFill>
                  <a:prstClr val="white"/>
                </a:solidFill>
                <a:latin typeface="Calibri Light" panose="020F0302020204030204"/>
                <a:ea typeface="+mj-ea"/>
                <a:cs typeface="+mj-cs"/>
              </a:rPr>
              <a:t>Populonia’s</a:t>
            </a:r>
            <a:r>
              <a:rPr lang="en-GB" sz="2400" spc="-10" dirty="0">
                <a:solidFill>
                  <a:prstClr val="white"/>
                </a:solidFill>
                <a:latin typeface="Calibri Light" panose="020F0302020204030204"/>
                <a:ea typeface="+mj-ea"/>
                <a:cs typeface="+mj-cs"/>
              </a:rPr>
              <a:t> “slave-based” economy?</a:t>
            </a:r>
            <a:endParaRPr lang="en-GB" dirty="0"/>
          </a:p>
        </p:txBody>
      </p:sp>
      <p:pic>
        <p:nvPicPr>
          <p:cNvPr id="2" name="Picture 1">
            <a:extLst>
              <a:ext uri="{FF2B5EF4-FFF2-40B4-BE49-F238E27FC236}">
                <a16:creationId xmlns:a16="http://schemas.microsoft.com/office/drawing/2014/main" id="{30C8AA06-A4BF-499F-B43A-9FFFF9374307}"/>
              </a:ext>
            </a:extLst>
          </p:cNvPr>
          <p:cNvPicPr>
            <a:picLocks noChangeAspect="1"/>
          </p:cNvPicPr>
          <p:nvPr/>
        </p:nvPicPr>
        <p:blipFill>
          <a:blip r:embed="rId6"/>
          <a:stretch>
            <a:fillRect/>
          </a:stretch>
        </p:blipFill>
        <p:spPr>
          <a:xfrm>
            <a:off x="4703945" y="1029643"/>
            <a:ext cx="4144478" cy="3852000"/>
          </a:xfrm>
          <a:prstGeom prst="rect">
            <a:avLst/>
          </a:prstGeom>
        </p:spPr>
      </p:pic>
    </p:spTree>
    <p:extLst>
      <p:ext uri="{BB962C8B-B14F-4D97-AF65-F5344CB8AC3E}">
        <p14:creationId xmlns:p14="http://schemas.microsoft.com/office/powerpoint/2010/main" val="289859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7187500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8836"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58800" y="2942237"/>
            <a:ext cx="8456880" cy="676980"/>
          </a:xfrm>
          <a:prstGeom prst="rect">
            <a:avLst/>
          </a:prstGeom>
        </p:spPr>
        <p:txBody>
          <a:bodyPr vert="horz" wrap="square" lIns="0" tIns="12065" rIns="0" bIns="0" rtlCol="0">
            <a:spAutoFit/>
          </a:bodyPr>
          <a:lstStyle/>
          <a:p>
            <a:r>
              <a:rPr lang="en-GB" sz="2400" spc="-10" dirty="0">
                <a:solidFill>
                  <a:prstClr val="white"/>
                </a:solidFill>
              </a:rPr>
              <a:t>a) exploitation of non </a:t>
            </a:r>
            <a:r>
              <a:rPr lang="en-GB" sz="2400" spc="-10" dirty="0" err="1">
                <a:solidFill>
                  <a:prstClr val="white"/>
                </a:solidFill>
              </a:rPr>
              <a:t>Elban</a:t>
            </a:r>
            <a:r>
              <a:rPr lang="en-GB" sz="2400" spc="-10" dirty="0">
                <a:solidFill>
                  <a:prstClr val="white"/>
                </a:solidFill>
              </a:rPr>
              <a:t> mineral resources and copper and bronze metallurgy (</a:t>
            </a:r>
            <a:r>
              <a:rPr lang="en-GB" sz="2400" spc="-10" dirty="0" err="1">
                <a:solidFill>
                  <a:prstClr val="white"/>
                </a:solidFill>
              </a:rPr>
              <a:t>Campiglia’s</a:t>
            </a:r>
            <a:r>
              <a:rPr lang="en-GB" sz="2400" spc="-10" dirty="0">
                <a:solidFill>
                  <a:prstClr val="white"/>
                </a:solidFill>
              </a:rPr>
              <a:t> metalliferous hills: 9th-7th centuries BC)</a:t>
            </a:r>
            <a:endParaRPr spc="-10" dirty="0"/>
          </a:p>
        </p:txBody>
      </p:sp>
      <p:sp>
        <p:nvSpPr>
          <p:cNvPr id="3" name="Rectangle 2">
            <a:extLst>
              <a:ext uri="{FF2B5EF4-FFF2-40B4-BE49-F238E27FC236}">
                <a16:creationId xmlns:a16="http://schemas.microsoft.com/office/drawing/2014/main" id="{FAF4F7D1-E816-4C33-BADC-A9E5A68D319F}"/>
              </a:ext>
            </a:extLst>
          </p:cNvPr>
          <p:cNvSpPr/>
          <p:nvPr/>
        </p:nvSpPr>
        <p:spPr>
          <a:xfrm>
            <a:off x="343560" y="228600"/>
            <a:ext cx="7200240" cy="1200329"/>
          </a:xfrm>
          <a:prstGeom prst="rect">
            <a:avLst/>
          </a:prstGeom>
        </p:spPr>
        <p:txBody>
          <a:bodyPr wrap="square">
            <a:spAutoFit/>
          </a:bodyPr>
          <a:lstStyle/>
          <a:p>
            <a:r>
              <a:rPr lang="en-GB" sz="2400" b="1" u="sng" spc="-10" dirty="0">
                <a:solidFill>
                  <a:prstClr val="white"/>
                </a:solidFill>
                <a:latin typeface="Calibri Light" panose="020F0302020204030204"/>
                <a:ea typeface="+mj-ea"/>
                <a:cs typeface="+mj-cs"/>
              </a:rPr>
              <a:t>3) Iron-smelting in a neo institutionalist perspective</a:t>
            </a:r>
            <a:br>
              <a:rPr lang="en-GB" sz="2400" spc="-10" dirty="0">
                <a:solidFill>
                  <a:prstClr val="white"/>
                </a:solidFill>
                <a:latin typeface="Calibri Light" panose="020F0302020204030204"/>
                <a:ea typeface="+mj-ea"/>
                <a:cs typeface="+mj-cs"/>
              </a:rPr>
            </a:b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  </a:t>
            </a:r>
            <a:endParaRPr lang="en-GB" dirty="0"/>
          </a:p>
        </p:txBody>
      </p:sp>
      <p:sp>
        <p:nvSpPr>
          <p:cNvPr id="6" name="Arrow: Right 5">
            <a:extLst>
              <a:ext uri="{FF2B5EF4-FFF2-40B4-BE49-F238E27FC236}">
                <a16:creationId xmlns:a16="http://schemas.microsoft.com/office/drawing/2014/main" id="{1F0B4E72-EB76-4A0D-B7D8-224002E160DE}"/>
              </a:ext>
            </a:extLst>
          </p:cNvPr>
          <p:cNvSpPr/>
          <p:nvPr/>
        </p:nvSpPr>
        <p:spPr>
          <a:xfrm>
            <a:off x="358800" y="1371600"/>
            <a:ext cx="6096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994FE19-1795-4B65-8BEC-5DF570A1E35E}"/>
              </a:ext>
            </a:extLst>
          </p:cNvPr>
          <p:cNvSpPr/>
          <p:nvPr/>
        </p:nvSpPr>
        <p:spPr>
          <a:xfrm>
            <a:off x="983640" y="1219200"/>
            <a:ext cx="7566000" cy="1477328"/>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acknowledging the role of institutions in laying the foundations  of economic growth and the deliberate “economic decisions” of </a:t>
            </a:r>
            <a:r>
              <a:rPr lang="en-GB" sz="2400" spc="-10" dirty="0" err="1">
                <a:solidFill>
                  <a:prstClr val="white"/>
                </a:solidFill>
                <a:latin typeface="Calibri Light" panose="020F0302020204030204"/>
                <a:ea typeface="+mj-ea"/>
                <a:cs typeface="+mj-cs"/>
              </a:rPr>
              <a:t>Populonia’s</a:t>
            </a:r>
            <a:r>
              <a:rPr lang="en-GB" sz="2400" spc="-10" dirty="0">
                <a:solidFill>
                  <a:prstClr val="white"/>
                </a:solidFill>
                <a:latin typeface="Calibri Light" panose="020F0302020204030204"/>
                <a:ea typeface="+mj-ea"/>
                <a:cs typeface="+mj-cs"/>
              </a:rPr>
              <a:t> community</a:t>
            </a:r>
            <a:br>
              <a:rPr lang="en-GB" sz="2400" spc="-10" dirty="0">
                <a:solidFill>
                  <a:prstClr val="white"/>
                </a:solidFill>
                <a:latin typeface="Calibri Light" panose="020F0302020204030204"/>
                <a:ea typeface="+mj-ea"/>
                <a:cs typeface="+mj-cs"/>
              </a:rPr>
            </a:br>
            <a:endParaRPr lang="en-GB" dirty="0"/>
          </a:p>
        </p:txBody>
      </p:sp>
      <p:sp>
        <p:nvSpPr>
          <p:cNvPr id="8" name="Rectangle 7">
            <a:extLst>
              <a:ext uri="{FF2B5EF4-FFF2-40B4-BE49-F238E27FC236}">
                <a16:creationId xmlns:a16="http://schemas.microsoft.com/office/drawing/2014/main" id="{0F203A33-0E72-486B-90C0-31F691BB6A10}"/>
              </a:ext>
            </a:extLst>
          </p:cNvPr>
          <p:cNvSpPr/>
          <p:nvPr/>
        </p:nvSpPr>
        <p:spPr>
          <a:xfrm>
            <a:off x="264160" y="4122559"/>
            <a:ext cx="7350760" cy="1938992"/>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b) evidence of urban planning and infrastructure</a:t>
            </a:r>
            <a:br>
              <a:rPr lang="en-GB" sz="2400" spc="-10" dirty="0">
                <a:solidFill>
                  <a:prstClr val="white"/>
                </a:solidFill>
                <a:latin typeface="Calibri Light" panose="020F0302020204030204"/>
                <a:ea typeface="+mj-ea"/>
                <a:cs typeface="+mj-cs"/>
              </a:rPr>
            </a:b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	“sacred” area </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	roads</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	but also…</a:t>
            </a:r>
            <a:endParaRPr lang="en-GB" dirty="0"/>
          </a:p>
        </p:txBody>
      </p:sp>
    </p:spTree>
    <p:extLst>
      <p:ext uri="{BB962C8B-B14F-4D97-AF65-F5344CB8AC3E}">
        <p14:creationId xmlns:p14="http://schemas.microsoft.com/office/powerpoint/2010/main" val="71050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animBg="1"/>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807855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9047"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073495"/>
            <a:ext cx="8456880" cy="2283574"/>
          </a:xfrm>
          <a:prstGeom prst="rect">
            <a:avLst/>
          </a:prstGeom>
        </p:spPr>
        <p:txBody>
          <a:bodyPr vert="horz" wrap="square" lIns="0" tIns="12065" rIns="0" bIns="0" rtlCol="0">
            <a:spAutoFit/>
          </a:bodyPr>
          <a:lstStyle/>
          <a:p>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7" name="Picture 6">
            <a:extLst>
              <a:ext uri="{FF2B5EF4-FFF2-40B4-BE49-F238E27FC236}">
                <a16:creationId xmlns:a16="http://schemas.microsoft.com/office/drawing/2014/main" id="{A37B9723-BA6D-48B0-B61E-33F3C7E3D58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57560" y="1701069"/>
            <a:ext cx="4416000" cy="3312000"/>
          </a:xfrm>
          <a:prstGeom prst="rect">
            <a:avLst/>
          </a:prstGeom>
        </p:spPr>
      </p:pic>
      <p:pic>
        <p:nvPicPr>
          <p:cNvPr id="9" name="Picture 8">
            <a:extLst>
              <a:ext uri="{FF2B5EF4-FFF2-40B4-BE49-F238E27FC236}">
                <a16:creationId xmlns:a16="http://schemas.microsoft.com/office/drawing/2014/main" id="{88F36423-9C6B-4041-8A9C-ADA8F295B90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159600" y="1902369"/>
            <a:ext cx="5088000" cy="3816000"/>
          </a:xfrm>
          <a:prstGeom prst="rect">
            <a:avLst/>
          </a:prstGeom>
        </p:spPr>
      </p:pic>
      <p:sp>
        <p:nvSpPr>
          <p:cNvPr id="8" name="TextBox 7">
            <a:extLst>
              <a:ext uri="{FF2B5EF4-FFF2-40B4-BE49-F238E27FC236}">
                <a16:creationId xmlns:a16="http://schemas.microsoft.com/office/drawing/2014/main" id="{A6BBF4C7-B7CE-4845-BD69-B86468317A94}"/>
              </a:ext>
            </a:extLst>
          </p:cNvPr>
          <p:cNvSpPr txBox="1"/>
          <p:nvPr/>
        </p:nvSpPr>
        <p:spPr>
          <a:xfrm>
            <a:off x="343560" y="35560"/>
            <a:ext cx="8571840" cy="1200329"/>
          </a:xfrm>
          <a:prstGeom prst="rect">
            <a:avLst/>
          </a:prstGeom>
          <a:noFill/>
        </p:spPr>
        <p:txBody>
          <a:bodyPr wrap="square" rtlCol="0">
            <a:spAutoFit/>
          </a:bodyPr>
          <a:lstStyle/>
          <a:p>
            <a:r>
              <a:rPr lang="en-GB" sz="2400" spc="-10" dirty="0">
                <a:latin typeface="+mj-lt"/>
                <a:ea typeface="+mj-ea"/>
                <a:cs typeface="+mj-cs"/>
              </a:rPr>
              <a:t>The “king’s house” and the “brindisi”: evidence of a foundation rite (7th century BC) and of the institutions who decided to exploit Elba’s iron?</a:t>
            </a:r>
          </a:p>
        </p:txBody>
      </p:sp>
      <p:sp>
        <p:nvSpPr>
          <p:cNvPr id="10" name="TextBox 9">
            <a:extLst>
              <a:ext uri="{FF2B5EF4-FFF2-40B4-BE49-F238E27FC236}">
                <a16:creationId xmlns:a16="http://schemas.microsoft.com/office/drawing/2014/main" id="{42A486EF-8B9F-4D4E-8D77-08C18FA9A66B}"/>
              </a:ext>
            </a:extLst>
          </p:cNvPr>
          <p:cNvSpPr txBox="1"/>
          <p:nvPr/>
        </p:nvSpPr>
        <p:spPr>
          <a:xfrm>
            <a:off x="343560" y="6417950"/>
            <a:ext cx="5904840" cy="369332"/>
          </a:xfrm>
          <a:prstGeom prst="rect">
            <a:avLst/>
          </a:prstGeom>
          <a:noFill/>
        </p:spPr>
        <p:txBody>
          <a:bodyPr wrap="square" rtlCol="0">
            <a:spAutoFit/>
          </a:bodyPr>
          <a:lstStyle/>
          <a:p>
            <a:r>
              <a:rPr lang="en-GB" dirty="0"/>
              <a:t>Figure 22: the location of the deposit on </a:t>
            </a:r>
            <a:r>
              <a:rPr lang="en-GB" dirty="0" err="1"/>
              <a:t>Poggio</a:t>
            </a:r>
            <a:r>
              <a:rPr lang="en-GB" dirty="0"/>
              <a:t> del </a:t>
            </a:r>
            <a:r>
              <a:rPr lang="en-GB" dirty="0" err="1"/>
              <a:t>Telegrafo</a:t>
            </a:r>
            <a:endParaRPr lang="en-GB" dirty="0"/>
          </a:p>
        </p:txBody>
      </p:sp>
      <p:sp>
        <p:nvSpPr>
          <p:cNvPr id="11" name="TextBox 10">
            <a:extLst>
              <a:ext uri="{FF2B5EF4-FFF2-40B4-BE49-F238E27FC236}">
                <a16:creationId xmlns:a16="http://schemas.microsoft.com/office/drawing/2014/main" id="{69832478-4793-4B1A-936C-4E5AD35D90CC}"/>
              </a:ext>
            </a:extLst>
          </p:cNvPr>
          <p:cNvSpPr txBox="1"/>
          <p:nvPr/>
        </p:nvSpPr>
        <p:spPr>
          <a:xfrm>
            <a:off x="4565520" y="5325606"/>
            <a:ext cx="4416000" cy="646331"/>
          </a:xfrm>
          <a:prstGeom prst="rect">
            <a:avLst/>
          </a:prstGeom>
          <a:noFill/>
        </p:spPr>
        <p:txBody>
          <a:bodyPr wrap="square" rtlCol="0">
            <a:spAutoFit/>
          </a:bodyPr>
          <a:lstStyle/>
          <a:p>
            <a:r>
              <a:rPr lang="en-GB" dirty="0"/>
              <a:t>Figure 23: a reconstitution of the “king’s house”, </a:t>
            </a:r>
            <a:r>
              <a:rPr lang="en-GB" dirty="0" err="1"/>
              <a:t>Poggio</a:t>
            </a:r>
            <a:r>
              <a:rPr lang="en-GB" dirty="0"/>
              <a:t> del </a:t>
            </a:r>
            <a:r>
              <a:rPr lang="en-GB" dirty="0" err="1"/>
              <a:t>Telegrafo</a:t>
            </a:r>
            <a:endParaRPr lang="en-GB" dirty="0"/>
          </a:p>
        </p:txBody>
      </p:sp>
    </p:spTree>
    <p:extLst>
      <p:ext uri="{BB962C8B-B14F-4D97-AF65-F5344CB8AC3E}">
        <p14:creationId xmlns:p14="http://schemas.microsoft.com/office/powerpoint/2010/main" val="2238322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05943704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2120"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560" y="1073495"/>
            <a:ext cx="8456880" cy="2283574"/>
          </a:xfrm>
          <a:prstGeom prst="rect">
            <a:avLst/>
          </a:prstGeom>
        </p:spPr>
        <p:txBody>
          <a:bodyPr vert="horz" wrap="square" lIns="0" tIns="12065" rIns="0" bIns="0" rtlCol="0">
            <a:spAutoFit/>
          </a:bodyPr>
          <a:lstStyle/>
          <a:p>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5" name="Picture 4">
            <a:extLst>
              <a:ext uri="{FF2B5EF4-FFF2-40B4-BE49-F238E27FC236}">
                <a16:creationId xmlns:a16="http://schemas.microsoft.com/office/drawing/2014/main" id="{45016347-7309-4A39-BCE7-D5A62DF6C1A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5306651" y="2037525"/>
            <a:ext cx="4247850" cy="2916000"/>
          </a:xfrm>
          <a:prstGeom prst="rect">
            <a:avLst/>
          </a:prstGeom>
        </p:spPr>
      </p:pic>
      <p:sp>
        <p:nvSpPr>
          <p:cNvPr id="3" name="TextBox 2">
            <a:extLst>
              <a:ext uri="{FF2B5EF4-FFF2-40B4-BE49-F238E27FC236}">
                <a16:creationId xmlns:a16="http://schemas.microsoft.com/office/drawing/2014/main" id="{C14CA85B-BCD8-47F9-A8B1-4794FC74AD69}"/>
              </a:ext>
            </a:extLst>
          </p:cNvPr>
          <p:cNvSpPr txBox="1"/>
          <p:nvPr/>
        </p:nvSpPr>
        <p:spPr>
          <a:xfrm>
            <a:off x="228731" y="439812"/>
            <a:ext cx="5515800" cy="461665"/>
          </a:xfrm>
          <a:prstGeom prst="rect">
            <a:avLst/>
          </a:prstGeom>
          <a:noFill/>
        </p:spPr>
        <p:txBody>
          <a:bodyPr wrap="square" rtlCol="0">
            <a:spAutoFit/>
          </a:bodyPr>
          <a:lstStyle/>
          <a:p>
            <a:r>
              <a:rPr lang="en-GB" sz="2400" spc="-10" dirty="0">
                <a:latin typeface="+mj-lt"/>
                <a:ea typeface="+mj-ea"/>
                <a:cs typeface="+mj-cs"/>
              </a:rPr>
              <a:t>The city walls to protect the polis</a:t>
            </a:r>
          </a:p>
        </p:txBody>
      </p:sp>
      <p:pic>
        <p:nvPicPr>
          <p:cNvPr id="6" name="Picture 5">
            <a:extLst>
              <a:ext uri="{FF2B5EF4-FFF2-40B4-BE49-F238E27FC236}">
                <a16:creationId xmlns:a16="http://schemas.microsoft.com/office/drawing/2014/main" id="{444DE676-F1B1-4489-AB6A-644ECC4BD902}"/>
              </a:ext>
            </a:extLst>
          </p:cNvPr>
          <p:cNvPicPr>
            <a:picLocks noChangeAspect="1"/>
          </p:cNvPicPr>
          <p:nvPr/>
        </p:nvPicPr>
        <p:blipFill>
          <a:blip r:embed="rId7"/>
          <a:stretch>
            <a:fillRect/>
          </a:stretch>
        </p:blipFill>
        <p:spPr>
          <a:xfrm>
            <a:off x="172123" y="1308556"/>
            <a:ext cx="5629016" cy="4212290"/>
          </a:xfrm>
          <a:prstGeom prst="rect">
            <a:avLst/>
          </a:prstGeom>
        </p:spPr>
      </p:pic>
      <p:sp>
        <p:nvSpPr>
          <p:cNvPr id="7" name="TextBox 6">
            <a:extLst>
              <a:ext uri="{FF2B5EF4-FFF2-40B4-BE49-F238E27FC236}">
                <a16:creationId xmlns:a16="http://schemas.microsoft.com/office/drawing/2014/main" id="{80DA0379-DB5B-42A1-9C7E-3218FB58FD83}"/>
              </a:ext>
            </a:extLst>
          </p:cNvPr>
          <p:cNvSpPr txBox="1"/>
          <p:nvPr/>
        </p:nvSpPr>
        <p:spPr>
          <a:xfrm>
            <a:off x="91030" y="5927925"/>
            <a:ext cx="5090569" cy="369332"/>
          </a:xfrm>
          <a:prstGeom prst="rect">
            <a:avLst/>
          </a:prstGeom>
          <a:noFill/>
        </p:spPr>
        <p:txBody>
          <a:bodyPr wrap="square" rtlCol="0">
            <a:spAutoFit/>
          </a:bodyPr>
          <a:lstStyle/>
          <a:p>
            <a:r>
              <a:rPr lang="en-GB" dirty="0"/>
              <a:t>Figure 24: map of </a:t>
            </a:r>
            <a:r>
              <a:rPr lang="en-GB" dirty="0" err="1"/>
              <a:t>Populonia’s</a:t>
            </a:r>
            <a:r>
              <a:rPr lang="en-GB" dirty="0"/>
              <a:t> city walls</a:t>
            </a:r>
          </a:p>
        </p:txBody>
      </p:sp>
      <p:sp>
        <p:nvSpPr>
          <p:cNvPr id="8" name="TextBox 7">
            <a:extLst>
              <a:ext uri="{FF2B5EF4-FFF2-40B4-BE49-F238E27FC236}">
                <a16:creationId xmlns:a16="http://schemas.microsoft.com/office/drawing/2014/main" id="{C0546C6A-3DC1-44C6-9694-401BCC8EAE58}"/>
              </a:ext>
            </a:extLst>
          </p:cNvPr>
          <p:cNvSpPr txBox="1"/>
          <p:nvPr/>
        </p:nvSpPr>
        <p:spPr>
          <a:xfrm>
            <a:off x="5801139" y="5936610"/>
            <a:ext cx="2895600" cy="646331"/>
          </a:xfrm>
          <a:prstGeom prst="rect">
            <a:avLst/>
          </a:prstGeom>
          <a:noFill/>
        </p:spPr>
        <p:txBody>
          <a:bodyPr wrap="square" rtlCol="0">
            <a:spAutoFit/>
          </a:bodyPr>
          <a:lstStyle/>
          <a:p>
            <a:r>
              <a:rPr lang="en-GB" dirty="0"/>
              <a:t>Figure 25: the remains of the walls </a:t>
            </a:r>
          </a:p>
        </p:txBody>
      </p:sp>
    </p:spTree>
    <p:extLst>
      <p:ext uri="{BB962C8B-B14F-4D97-AF65-F5344CB8AC3E}">
        <p14:creationId xmlns:p14="http://schemas.microsoft.com/office/powerpoint/2010/main" val="3395747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13B60B74-2E0B-4F01-896F-730DB030A0B3}"/>
              </a:ext>
            </a:extLst>
          </p:cNvPr>
          <p:cNvGraphicFramePr>
            <a:graphicFrameLocks noChangeAspect="1"/>
          </p:cNvGraphicFramePr>
          <p:nvPr>
            <p:custDataLst>
              <p:tags r:id="rId2"/>
            </p:custDataLst>
            <p:extLst>
              <p:ext uri="{D42A27DB-BD31-4B8C-83A1-F6EECF244321}">
                <p14:modId xmlns:p14="http://schemas.microsoft.com/office/powerpoint/2010/main" val="108001358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3343" name="think-cell Slide" r:id="rId5" imgW="395" imgH="396" progId="TCLayout.ActiveDocument.1">
                  <p:embed/>
                </p:oleObj>
              </mc:Choice>
              <mc:Fallback>
                <p:oleObj name="think-cell Slide" r:id="rId5" imgW="395" imgH="396"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 name="Rectangle 4" hidden="1">
            <a:extLst>
              <a:ext uri="{FF2B5EF4-FFF2-40B4-BE49-F238E27FC236}">
                <a16:creationId xmlns:a16="http://schemas.microsoft.com/office/drawing/2014/main" id="{E7643BC8-3EA9-46C1-B07D-D3207F11398C}"/>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2400" dirty="0">
              <a:latin typeface="Calibri Light" panose="020F0302020204030204" pitchFamily="34" charset="0"/>
              <a:ea typeface="+mj-ea"/>
              <a:cs typeface="+mj-cs"/>
              <a:sym typeface="Calibri Light" panose="020F0302020204030204" pitchFamily="34" charset="0"/>
            </a:endParaRPr>
          </a:p>
        </p:txBody>
      </p:sp>
      <p:sp>
        <p:nvSpPr>
          <p:cNvPr id="2" name="Title 1">
            <a:extLst>
              <a:ext uri="{FF2B5EF4-FFF2-40B4-BE49-F238E27FC236}">
                <a16:creationId xmlns:a16="http://schemas.microsoft.com/office/drawing/2014/main" id="{A9E1E0B9-4959-4702-9807-707EC7DF986F}"/>
              </a:ext>
            </a:extLst>
          </p:cNvPr>
          <p:cNvSpPr>
            <a:spLocks noGrp="1"/>
          </p:cNvSpPr>
          <p:nvPr>
            <p:ph type="title"/>
          </p:nvPr>
        </p:nvSpPr>
        <p:spPr>
          <a:xfrm>
            <a:off x="404018" y="222536"/>
            <a:ext cx="7886700" cy="549274"/>
          </a:xfrm>
        </p:spPr>
        <p:txBody>
          <a:bodyPr>
            <a:normAutofit/>
          </a:bodyPr>
          <a:lstStyle/>
          <a:p>
            <a:r>
              <a:rPr lang="en-GB" sz="2400" spc="-10" dirty="0"/>
              <a:t>The hilltop fortresses to protect Elba</a:t>
            </a:r>
          </a:p>
        </p:txBody>
      </p:sp>
      <p:pic>
        <p:nvPicPr>
          <p:cNvPr id="10" name="Content Placeholder 9">
            <a:extLst>
              <a:ext uri="{FF2B5EF4-FFF2-40B4-BE49-F238E27FC236}">
                <a16:creationId xmlns:a16="http://schemas.microsoft.com/office/drawing/2014/main" id="{9613CA61-0546-4408-9027-F7076C07B034}"/>
              </a:ext>
            </a:extLst>
          </p:cNvPr>
          <p:cNvPicPr>
            <a:picLocks noGrp="1" noChangeAspect="1"/>
          </p:cNvPicPr>
          <p:nvPr>
            <p:ph idx="1"/>
          </p:nvPr>
        </p:nvPicPr>
        <p:blipFill>
          <a:blip r:embed="rId7"/>
          <a:stretch>
            <a:fillRect/>
          </a:stretch>
        </p:blipFill>
        <p:spPr>
          <a:xfrm>
            <a:off x="457200" y="914401"/>
            <a:ext cx="7780336" cy="5328000"/>
          </a:xfrm>
          <a:prstGeom prst="rect">
            <a:avLst/>
          </a:prstGeom>
        </p:spPr>
      </p:pic>
      <p:sp>
        <p:nvSpPr>
          <p:cNvPr id="6" name="TextBox 5">
            <a:extLst>
              <a:ext uri="{FF2B5EF4-FFF2-40B4-BE49-F238E27FC236}">
                <a16:creationId xmlns:a16="http://schemas.microsoft.com/office/drawing/2014/main" id="{A72BEC76-7BFE-4424-B2F3-009FC7055B71}"/>
              </a:ext>
            </a:extLst>
          </p:cNvPr>
          <p:cNvSpPr txBox="1"/>
          <p:nvPr/>
        </p:nvSpPr>
        <p:spPr>
          <a:xfrm>
            <a:off x="457200" y="6285960"/>
            <a:ext cx="7780336" cy="369332"/>
          </a:xfrm>
          <a:prstGeom prst="rect">
            <a:avLst/>
          </a:prstGeom>
          <a:noFill/>
        </p:spPr>
        <p:txBody>
          <a:bodyPr wrap="square" rtlCol="0">
            <a:spAutoFit/>
          </a:bodyPr>
          <a:lstStyle/>
          <a:p>
            <a:r>
              <a:rPr lang="en-GB" dirty="0"/>
              <a:t>Figure 26: map of </a:t>
            </a:r>
            <a:r>
              <a:rPr lang="en-GB" dirty="0" err="1"/>
              <a:t>Populonia</a:t>
            </a:r>
            <a:r>
              <a:rPr lang="en-GB" dirty="0"/>
              <a:t> and Elba’s hilltop fortresses</a:t>
            </a:r>
          </a:p>
        </p:txBody>
      </p:sp>
    </p:spTree>
    <p:extLst>
      <p:ext uri="{BB962C8B-B14F-4D97-AF65-F5344CB8AC3E}">
        <p14:creationId xmlns:p14="http://schemas.microsoft.com/office/powerpoint/2010/main" val="1438909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29522162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4366"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415202" y="286730"/>
            <a:ext cx="8456880" cy="3169970"/>
          </a:xfrm>
          <a:prstGeom prst="rect">
            <a:avLst/>
          </a:prstGeom>
        </p:spPr>
        <p:txBody>
          <a:bodyPr vert="horz" wrap="square" lIns="0" tIns="12065" rIns="0" bIns="0" rtlCol="0">
            <a:spAutoFit/>
          </a:bodyPr>
          <a:lstStyle/>
          <a:p>
            <a:r>
              <a:rPr lang="en-GB" sz="2400" spc="-10" dirty="0"/>
              <a:t>The harbour, to support the transportation and trade of Elba’s iron</a:t>
            </a:r>
            <a:br>
              <a:rPr lang="en-GB" sz="2000" spc="-10" dirty="0"/>
            </a:br>
            <a:br>
              <a:rPr lang="en-GB" sz="2000"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br>
              <a:rPr lang="en-GB" sz="2000" b="1" u="sng" spc="-10" dirty="0"/>
            </a:br>
            <a:endParaRPr spc="-10" dirty="0"/>
          </a:p>
        </p:txBody>
      </p:sp>
      <p:pic>
        <p:nvPicPr>
          <p:cNvPr id="7" name="Picture 6">
            <a:extLst>
              <a:ext uri="{FF2B5EF4-FFF2-40B4-BE49-F238E27FC236}">
                <a16:creationId xmlns:a16="http://schemas.microsoft.com/office/drawing/2014/main" id="{3BA8FE70-7B4F-498A-B31C-835965C9895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61640" y="1571979"/>
            <a:ext cx="5328000" cy="3996000"/>
          </a:xfrm>
          <a:prstGeom prst="rect">
            <a:avLst/>
          </a:prstGeom>
        </p:spPr>
      </p:pic>
      <p:pic>
        <p:nvPicPr>
          <p:cNvPr id="3" name="Picture 2">
            <a:extLst>
              <a:ext uri="{FF2B5EF4-FFF2-40B4-BE49-F238E27FC236}">
                <a16:creationId xmlns:a16="http://schemas.microsoft.com/office/drawing/2014/main" id="{4B36CBB0-2ADE-47E1-AF96-822A041ED57B}"/>
              </a:ext>
            </a:extLst>
          </p:cNvPr>
          <p:cNvPicPr>
            <a:picLocks noChangeAspect="1"/>
          </p:cNvPicPr>
          <p:nvPr/>
        </p:nvPicPr>
        <p:blipFill>
          <a:blip r:embed="rId7"/>
          <a:stretch>
            <a:fillRect/>
          </a:stretch>
        </p:blipFill>
        <p:spPr>
          <a:xfrm>
            <a:off x="4716346" y="1009579"/>
            <a:ext cx="3939750" cy="5120800"/>
          </a:xfrm>
          <a:prstGeom prst="rect">
            <a:avLst/>
          </a:prstGeom>
        </p:spPr>
      </p:pic>
      <p:sp>
        <p:nvSpPr>
          <p:cNvPr id="6" name="TextBox 5">
            <a:extLst>
              <a:ext uri="{FF2B5EF4-FFF2-40B4-BE49-F238E27FC236}">
                <a16:creationId xmlns:a16="http://schemas.microsoft.com/office/drawing/2014/main" id="{51EFE65E-3AA3-42E4-A12F-18558DF7E895}"/>
              </a:ext>
            </a:extLst>
          </p:cNvPr>
          <p:cNvSpPr txBox="1"/>
          <p:nvPr/>
        </p:nvSpPr>
        <p:spPr>
          <a:xfrm>
            <a:off x="396988" y="6358905"/>
            <a:ext cx="3717812" cy="369332"/>
          </a:xfrm>
          <a:prstGeom prst="rect">
            <a:avLst/>
          </a:prstGeom>
          <a:noFill/>
        </p:spPr>
        <p:txBody>
          <a:bodyPr wrap="square" rtlCol="0">
            <a:spAutoFit/>
          </a:bodyPr>
          <a:lstStyle/>
          <a:p>
            <a:r>
              <a:rPr lang="en-GB" dirty="0"/>
              <a:t>Figure 27: the shores of </a:t>
            </a:r>
            <a:r>
              <a:rPr lang="en-GB" dirty="0" err="1"/>
              <a:t>Populonia</a:t>
            </a:r>
            <a:endParaRPr lang="en-GB" dirty="0"/>
          </a:p>
        </p:txBody>
      </p:sp>
      <p:sp>
        <p:nvSpPr>
          <p:cNvPr id="8" name="TextBox 7">
            <a:extLst>
              <a:ext uri="{FF2B5EF4-FFF2-40B4-BE49-F238E27FC236}">
                <a16:creationId xmlns:a16="http://schemas.microsoft.com/office/drawing/2014/main" id="{AB97FA66-7DDD-4420-9949-916550576CE9}"/>
              </a:ext>
            </a:extLst>
          </p:cNvPr>
          <p:cNvSpPr txBox="1"/>
          <p:nvPr/>
        </p:nvSpPr>
        <p:spPr>
          <a:xfrm>
            <a:off x="4589518" y="6136278"/>
            <a:ext cx="4424158" cy="646331"/>
          </a:xfrm>
          <a:prstGeom prst="rect">
            <a:avLst/>
          </a:prstGeom>
          <a:noFill/>
        </p:spPr>
        <p:txBody>
          <a:bodyPr wrap="square" rtlCol="0">
            <a:spAutoFit/>
          </a:bodyPr>
          <a:lstStyle/>
          <a:p>
            <a:r>
              <a:rPr lang="en-GB" dirty="0"/>
              <a:t>Figure 28: the (underwater) remains of the harbour</a:t>
            </a:r>
          </a:p>
        </p:txBody>
      </p:sp>
    </p:spTree>
    <p:extLst>
      <p:ext uri="{BB962C8B-B14F-4D97-AF65-F5344CB8AC3E}">
        <p14:creationId xmlns:p14="http://schemas.microsoft.com/office/powerpoint/2010/main" val="33712620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701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28599" y="277100"/>
            <a:ext cx="8456880" cy="344582"/>
          </a:xfrm>
          <a:prstGeom prst="rect">
            <a:avLst/>
          </a:prstGeom>
        </p:spPr>
        <p:txBody>
          <a:bodyPr vert="horz" wrap="square" lIns="0" tIns="12065" rIns="0" bIns="0" rtlCol="0">
            <a:spAutoFit/>
          </a:bodyPr>
          <a:lstStyle/>
          <a:p>
            <a:r>
              <a:rPr lang="en-GB" sz="2400" spc="-10" dirty="0"/>
              <a:t>c) </a:t>
            </a:r>
            <a:r>
              <a:rPr lang="en-GB" sz="2400" spc="-10" dirty="0" err="1"/>
              <a:t>Populonia’s</a:t>
            </a:r>
            <a:r>
              <a:rPr lang="en-GB" sz="2400" spc="-10" dirty="0"/>
              <a:t> coinage and its interpretation</a:t>
            </a:r>
            <a:endParaRPr sz="2400" spc="-10" dirty="0"/>
          </a:p>
        </p:txBody>
      </p:sp>
      <p:pic>
        <p:nvPicPr>
          <p:cNvPr id="7" name="Picture 6">
            <a:extLst>
              <a:ext uri="{FF2B5EF4-FFF2-40B4-BE49-F238E27FC236}">
                <a16:creationId xmlns:a16="http://schemas.microsoft.com/office/drawing/2014/main" id="{396BCAA9-E2EB-4EBA-9C74-4796268CD08A}"/>
              </a:ext>
            </a:extLst>
          </p:cNvPr>
          <p:cNvPicPr>
            <a:picLocks noChangeAspect="1"/>
          </p:cNvPicPr>
          <p:nvPr/>
        </p:nvPicPr>
        <p:blipFill>
          <a:blip r:embed="rId6"/>
          <a:stretch>
            <a:fillRect/>
          </a:stretch>
        </p:blipFill>
        <p:spPr>
          <a:xfrm>
            <a:off x="259079" y="868661"/>
            <a:ext cx="4545214" cy="2124000"/>
          </a:xfrm>
          <a:prstGeom prst="rect">
            <a:avLst/>
          </a:prstGeom>
        </p:spPr>
      </p:pic>
      <p:pic>
        <p:nvPicPr>
          <p:cNvPr id="8" name="Picture 7">
            <a:extLst>
              <a:ext uri="{FF2B5EF4-FFF2-40B4-BE49-F238E27FC236}">
                <a16:creationId xmlns:a16="http://schemas.microsoft.com/office/drawing/2014/main" id="{77B01C46-4EA6-44B7-B2B0-98FA59975C28}"/>
              </a:ext>
            </a:extLst>
          </p:cNvPr>
          <p:cNvPicPr>
            <a:picLocks noChangeAspect="1"/>
          </p:cNvPicPr>
          <p:nvPr/>
        </p:nvPicPr>
        <p:blipFill>
          <a:blip r:embed="rId7"/>
          <a:stretch>
            <a:fillRect/>
          </a:stretch>
        </p:blipFill>
        <p:spPr>
          <a:xfrm>
            <a:off x="4942108" y="886661"/>
            <a:ext cx="3942813" cy="2088000"/>
          </a:xfrm>
          <a:prstGeom prst="rect">
            <a:avLst/>
          </a:prstGeom>
        </p:spPr>
      </p:pic>
      <p:sp>
        <p:nvSpPr>
          <p:cNvPr id="9" name="TextBox 8">
            <a:extLst>
              <a:ext uri="{FF2B5EF4-FFF2-40B4-BE49-F238E27FC236}">
                <a16:creationId xmlns:a16="http://schemas.microsoft.com/office/drawing/2014/main" id="{C16C284F-D4C3-418A-B147-3E7E258D77F6}"/>
              </a:ext>
            </a:extLst>
          </p:cNvPr>
          <p:cNvSpPr txBox="1"/>
          <p:nvPr/>
        </p:nvSpPr>
        <p:spPr>
          <a:xfrm>
            <a:off x="203199" y="3459480"/>
            <a:ext cx="8915401" cy="461665"/>
          </a:xfrm>
          <a:prstGeom prst="rect">
            <a:avLst/>
          </a:prstGeom>
          <a:noFill/>
        </p:spPr>
        <p:txBody>
          <a:bodyPr wrap="square" rtlCol="0">
            <a:spAutoFit/>
          </a:bodyPr>
          <a:lstStyle/>
          <a:p>
            <a:pPr lvl="0"/>
            <a:r>
              <a:rPr lang="en-GB" sz="2400" dirty="0">
                <a:solidFill>
                  <a:prstClr val="white"/>
                </a:solidFill>
              </a:rPr>
              <a:t>Large units rather than small change</a:t>
            </a:r>
          </a:p>
        </p:txBody>
      </p:sp>
      <p:sp>
        <p:nvSpPr>
          <p:cNvPr id="10" name="TextBox 9">
            <a:extLst>
              <a:ext uri="{FF2B5EF4-FFF2-40B4-BE49-F238E27FC236}">
                <a16:creationId xmlns:a16="http://schemas.microsoft.com/office/drawing/2014/main" id="{41130186-01F0-423D-BB6E-AECFFB1DFA06}"/>
              </a:ext>
            </a:extLst>
          </p:cNvPr>
          <p:cNvSpPr txBox="1"/>
          <p:nvPr/>
        </p:nvSpPr>
        <p:spPr>
          <a:xfrm>
            <a:off x="203199" y="3133014"/>
            <a:ext cx="4545213" cy="369332"/>
          </a:xfrm>
          <a:prstGeom prst="rect">
            <a:avLst/>
          </a:prstGeom>
          <a:noFill/>
        </p:spPr>
        <p:txBody>
          <a:bodyPr wrap="square" rtlCol="0">
            <a:spAutoFit/>
          </a:bodyPr>
          <a:lstStyle/>
          <a:p>
            <a:r>
              <a:rPr lang="en-GB" dirty="0"/>
              <a:t>Figure 29: </a:t>
            </a:r>
            <a:r>
              <a:rPr lang="en-GB" dirty="0" err="1"/>
              <a:t>Populonia’s</a:t>
            </a:r>
            <a:r>
              <a:rPr lang="en-GB" dirty="0"/>
              <a:t> coinage, 380-350 BC</a:t>
            </a:r>
          </a:p>
        </p:txBody>
      </p:sp>
      <p:sp>
        <p:nvSpPr>
          <p:cNvPr id="11" name="TextBox 10">
            <a:extLst>
              <a:ext uri="{FF2B5EF4-FFF2-40B4-BE49-F238E27FC236}">
                <a16:creationId xmlns:a16="http://schemas.microsoft.com/office/drawing/2014/main" id="{6DFEF1F6-9EAB-4B5D-9BD9-D9E366FADD4C}"/>
              </a:ext>
            </a:extLst>
          </p:cNvPr>
          <p:cNvSpPr txBox="1"/>
          <p:nvPr/>
        </p:nvSpPr>
        <p:spPr>
          <a:xfrm>
            <a:off x="4860826" y="3001421"/>
            <a:ext cx="4293334" cy="646331"/>
          </a:xfrm>
          <a:prstGeom prst="rect">
            <a:avLst/>
          </a:prstGeom>
          <a:noFill/>
        </p:spPr>
        <p:txBody>
          <a:bodyPr wrap="square" rtlCol="0">
            <a:spAutoFit/>
          </a:bodyPr>
          <a:lstStyle/>
          <a:p>
            <a:r>
              <a:rPr lang="en-GB" dirty="0"/>
              <a:t>Figure 30: </a:t>
            </a:r>
            <a:r>
              <a:rPr lang="en-GB" dirty="0" err="1"/>
              <a:t>Populonia’s</a:t>
            </a:r>
            <a:r>
              <a:rPr lang="en-GB" dirty="0"/>
              <a:t> coinage, late 3rd century BC</a:t>
            </a:r>
          </a:p>
        </p:txBody>
      </p:sp>
      <p:sp>
        <p:nvSpPr>
          <p:cNvPr id="3" name="Rectangle 2">
            <a:extLst>
              <a:ext uri="{FF2B5EF4-FFF2-40B4-BE49-F238E27FC236}">
                <a16:creationId xmlns:a16="http://schemas.microsoft.com/office/drawing/2014/main" id="{3B45D309-A620-48EF-947A-6798831AB8C0}"/>
              </a:ext>
            </a:extLst>
          </p:cNvPr>
          <p:cNvSpPr/>
          <p:nvPr/>
        </p:nvSpPr>
        <p:spPr>
          <a:xfrm>
            <a:off x="213358" y="3946545"/>
            <a:ext cx="8940801" cy="830997"/>
          </a:xfrm>
          <a:prstGeom prst="rect">
            <a:avLst/>
          </a:prstGeom>
        </p:spPr>
        <p:txBody>
          <a:bodyPr wrap="square">
            <a:spAutoFit/>
          </a:bodyPr>
          <a:lstStyle/>
          <a:p>
            <a:pPr marL="285750" lvl="0" indent="-285750">
              <a:buFontTx/>
              <a:buChar char="-"/>
            </a:pPr>
            <a:r>
              <a:rPr lang="en-GB" sz="2400" dirty="0" err="1">
                <a:solidFill>
                  <a:prstClr val="white"/>
                </a:solidFill>
              </a:rPr>
              <a:t>Camporeale</a:t>
            </a:r>
            <a:r>
              <a:rPr lang="en-GB" sz="2400" dirty="0">
                <a:solidFill>
                  <a:prstClr val="white"/>
                </a:solidFill>
              </a:rPr>
              <a:t> (2004, p.141): prestige policy to exchange with Greek elites </a:t>
            </a:r>
          </a:p>
        </p:txBody>
      </p:sp>
      <p:sp>
        <p:nvSpPr>
          <p:cNvPr id="5" name="Rectangle 4">
            <a:extLst>
              <a:ext uri="{FF2B5EF4-FFF2-40B4-BE49-F238E27FC236}">
                <a16:creationId xmlns:a16="http://schemas.microsoft.com/office/drawing/2014/main" id="{6C7CCD61-0FE7-43EA-A64A-C4E3931A583E}"/>
              </a:ext>
            </a:extLst>
          </p:cNvPr>
          <p:cNvSpPr/>
          <p:nvPr/>
        </p:nvSpPr>
        <p:spPr>
          <a:xfrm>
            <a:off x="213358" y="4630130"/>
            <a:ext cx="9083042" cy="830997"/>
          </a:xfrm>
          <a:prstGeom prst="rect">
            <a:avLst/>
          </a:prstGeom>
        </p:spPr>
        <p:txBody>
          <a:bodyPr wrap="square">
            <a:spAutoFit/>
          </a:bodyPr>
          <a:lstStyle/>
          <a:p>
            <a:pPr marL="285750" lvl="0" indent="-285750">
              <a:buFontTx/>
              <a:buChar char="-"/>
            </a:pPr>
            <a:r>
              <a:rPr lang="en-GB" sz="2400" dirty="0" err="1">
                <a:solidFill>
                  <a:prstClr val="white"/>
                </a:solidFill>
              </a:rPr>
              <a:t>Cristofani</a:t>
            </a:r>
            <a:r>
              <a:rPr lang="en-GB" sz="2400" dirty="0">
                <a:solidFill>
                  <a:prstClr val="white"/>
                </a:solidFill>
              </a:rPr>
              <a:t> (1986, p.144) or Haynes (2007, p.265): Payment of mercenaries </a:t>
            </a:r>
          </a:p>
        </p:txBody>
      </p:sp>
      <p:sp>
        <p:nvSpPr>
          <p:cNvPr id="6" name="Rectangle 5">
            <a:extLst>
              <a:ext uri="{FF2B5EF4-FFF2-40B4-BE49-F238E27FC236}">
                <a16:creationId xmlns:a16="http://schemas.microsoft.com/office/drawing/2014/main" id="{7F3E934B-78EB-40CE-BAC7-D913C4628825}"/>
              </a:ext>
            </a:extLst>
          </p:cNvPr>
          <p:cNvSpPr/>
          <p:nvPr/>
        </p:nvSpPr>
        <p:spPr>
          <a:xfrm>
            <a:off x="198119" y="5354400"/>
            <a:ext cx="8808721" cy="830997"/>
          </a:xfrm>
          <a:prstGeom prst="rect">
            <a:avLst/>
          </a:prstGeom>
        </p:spPr>
        <p:txBody>
          <a:bodyPr wrap="square">
            <a:spAutoFit/>
          </a:bodyPr>
          <a:lstStyle/>
          <a:p>
            <a:pPr marL="285750" lvl="0" indent="-285750">
              <a:buFontTx/>
              <a:buChar char="-"/>
            </a:pPr>
            <a:r>
              <a:rPr lang="en-GB" sz="2400" dirty="0" err="1">
                <a:solidFill>
                  <a:prstClr val="white"/>
                </a:solidFill>
              </a:rPr>
              <a:t>Catalli</a:t>
            </a:r>
            <a:r>
              <a:rPr lang="en-GB" sz="2400" dirty="0">
                <a:solidFill>
                  <a:prstClr val="white"/>
                </a:solidFill>
              </a:rPr>
              <a:t> (2001, p.90): “internal market” between </a:t>
            </a:r>
            <a:r>
              <a:rPr lang="en-GB" sz="2400" dirty="0" err="1">
                <a:solidFill>
                  <a:prstClr val="white"/>
                </a:solidFill>
              </a:rPr>
              <a:t>Populonia</a:t>
            </a:r>
            <a:r>
              <a:rPr lang="en-GB" sz="2400" dirty="0">
                <a:solidFill>
                  <a:prstClr val="white"/>
                </a:solidFill>
              </a:rPr>
              <a:t> and Elba (transportation and processing of </a:t>
            </a:r>
            <a:r>
              <a:rPr lang="en-GB" sz="2400" dirty="0" err="1">
                <a:solidFill>
                  <a:prstClr val="white"/>
                </a:solidFill>
              </a:rPr>
              <a:t>Elban</a:t>
            </a:r>
            <a:r>
              <a:rPr lang="en-GB" sz="2400" dirty="0">
                <a:solidFill>
                  <a:prstClr val="white"/>
                </a:solidFill>
              </a:rPr>
              <a:t> ore)</a:t>
            </a:r>
          </a:p>
        </p:txBody>
      </p:sp>
      <p:sp>
        <p:nvSpPr>
          <p:cNvPr id="12" name="Rectangle 11">
            <a:extLst>
              <a:ext uri="{FF2B5EF4-FFF2-40B4-BE49-F238E27FC236}">
                <a16:creationId xmlns:a16="http://schemas.microsoft.com/office/drawing/2014/main" id="{1C1AE440-F7F0-4DC3-B32B-8594BD8AE439}"/>
              </a:ext>
            </a:extLst>
          </p:cNvPr>
          <p:cNvSpPr/>
          <p:nvPr/>
        </p:nvSpPr>
        <p:spPr>
          <a:xfrm>
            <a:off x="213358" y="6192929"/>
            <a:ext cx="8915401" cy="461665"/>
          </a:xfrm>
          <a:prstGeom prst="rect">
            <a:avLst/>
          </a:prstGeom>
        </p:spPr>
        <p:txBody>
          <a:bodyPr wrap="square">
            <a:spAutoFit/>
          </a:bodyPr>
          <a:lstStyle/>
          <a:p>
            <a:pPr marL="285750" lvl="0" indent="-285750">
              <a:buFontTx/>
              <a:buChar char="-"/>
            </a:pPr>
            <a:r>
              <a:rPr lang="en-GB" sz="2400" dirty="0" err="1">
                <a:solidFill>
                  <a:prstClr val="white"/>
                </a:solidFill>
              </a:rPr>
              <a:t>Cerchiai</a:t>
            </a:r>
            <a:r>
              <a:rPr lang="en-GB" sz="2400" dirty="0">
                <a:solidFill>
                  <a:prstClr val="white"/>
                </a:solidFill>
              </a:rPr>
              <a:t> (2012, p.149): cabotage in the Gulf of Lion</a:t>
            </a:r>
          </a:p>
        </p:txBody>
      </p:sp>
    </p:spTree>
    <p:extLst>
      <p:ext uri="{BB962C8B-B14F-4D97-AF65-F5344CB8AC3E}">
        <p14:creationId xmlns:p14="http://schemas.microsoft.com/office/powerpoint/2010/main" val="412450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1" grpId="0"/>
      <p:bldP spid="3" grpId="0"/>
      <p:bldP spid="5" grpId="0"/>
      <p:bldP spid="6" grpId="0"/>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38690894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9858" name="think-cell Slide" r:id="rId5" imgW="395" imgH="396" progId="TCLayout.ActiveDocument.1">
                  <p:embed/>
                </p:oleObj>
              </mc:Choice>
              <mc:Fallback>
                <p:oleObj name="think-cell Slide" r:id="rId5"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Rectangle 5" hidden="1">
            <a:extLst>
              <a:ext uri="{FF2B5EF4-FFF2-40B4-BE49-F238E27FC236}">
                <a16:creationId xmlns:a16="http://schemas.microsoft.com/office/drawing/2014/main" id="{A6B428BD-A9F3-4632-B998-C0835639280D}"/>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1400" dirty="0">
              <a:latin typeface="Calibri" panose="020F0502020204030204" pitchFamily="34" charset="0"/>
              <a:sym typeface="Calibri" panose="020F0502020204030204" pitchFamily="34" charset="0"/>
            </a:endParaRPr>
          </a:p>
        </p:txBody>
      </p:sp>
      <p:pic>
        <p:nvPicPr>
          <p:cNvPr id="9" name="Picture 8">
            <a:extLst>
              <a:ext uri="{FF2B5EF4-FFF2-40B4-BE49-F238E27FC236}">
                <a16:creationId xmlns:a16="http://schemas.microsoft.com/office/drawing/2014/main" id="{B75C19DF-F1F1-4E8F-9695-D471A05D2887}"/>
              </a:ext>
            </a:extLst>
          </p:cNvPr>
          <p:cNvPicPr>
            <a:picLocks noChangeAspect="1"/>
          </p:cNvPicPr>
          <p:nvPr/>
        </p:nvPicPr>
        <p:blipFill>
          <a:blip r:embed="rId7"/>
          <a:stretch>
            <a:fillRect/>
          </a:stretch>
        </p:blipFill>
        <p:spPr>
          <a:xfrm>
            <a:off x="3875220" y="2590800"/>
            <a:ext cx="5040000" cy="3024000"/>
          </a:xfrm>
          <a:prstGeom prst="rect">
            <a:avLst/>
          </a:prstGeom>
        </p:spPr>
      </p:pic>
      <p:sp>
        <p:nvSpPr>
          <p:cNvPr id="7" name="TextBox 6">
            <a:extLst>
              <a:ext uri="{FF2B5EF4-FFF2-40B4-BE49-F238E27FC236}">
                <a16:creationId xmlns:a16="http://schemas.microsoft.com/office/drawing/2014/main" id="{D729C134-79CE-474C-B960-29B3E71E1529}"/>
              </a:ext>
            </a:extLst>
          </p:cNvPr>
          <p:cNvSpPr txBox="1"/>
          <p:nvPr/>
        </p:nvSpPr>
        <p:spPr>
          <a:xfrm>
            <a:off x="3875220" y="5830320"/>
            <a:ext cx="4990440" cy="369332"/>
          </a:xfrm>
          <a:prstGeom prst="rect">
            <a:avLst/>
          </a:prstGeom>
          <a:noFill/>
        </p:spPr>
        <p:txBody>
          <a:bodyPr wrap="square" rtlCol="0">
            <a:spAutoFit/>
          </a:bodyPr>
          <a:lstStyle/>
          <a:p>
            <a:r>
              <a:rPr lang="en-GB" dirty="0"/>
              <a:t>Figure 31: reconstitution of an Etruscan war ship</a:t>
            </a:r>
          </a:p>
        </p:txBody>
      </p:sp>
      <p:sp>
        <p:nvSpPr>
          <p:cNvPr id="5" name="Rectangle 4">
            <a:extLst>
              <a:ext uri="{FF2B5EF4-FFF2-40B4-BE49-F238E27FC236}">
                <a16:creationId xmlns:a16="http://schemas.microsoft.com/office/drawing/2014/main" id="{B95BBD24-7CD1-4E37-8C35-BAF6E5A8A314}"/>
              </a:ext>
            </a:extLst>
          </p:cNvPr>
          <p:cNvSpPr/>
          <p:nvPr/>
        </p:nvSpPr>
        <p:spPr>
          <a:xfrm>
            <a:off x="328740" y="136416"/>
            <a:ext cx="8205660" cy="2062103"/>
          </a:xfrm>
          <a:prstGeom prst="rect">
            <a:avLst/>
          </a:prstGeom>
        </p:spPr>
        <p:txBody>
          <a:bodyPr wrap="square">
            <a:spAutoFit/>
          </a:bodyPr>
          <a:lstStyle/>
          <a:p>
            <a:r>
              <a:rPr lang="en-GB" sz="2800" dirty="0">
                <a:solidFill>
                  <a:prstClr val="white"/>
                </a:solidFill>
                <a:ea typeface="+mj-ea"/>
                <a:cs typeface="+mj-cs"/>
              </a:rPr>
              <a:t>Even this neo-institutional approach remains unavoidably speculative, clear evidence in </a:t>
            </a:r>
            <a:r>
              <a:rPr lang="en-GB" sz="2800" dirty="0" err="1">
                <a:solidFill>
                  <a:prstClr val="white"/>
                </a:solidFill>
                <a:ea typeface="+mj-ea"/>
                <a:cs typeface="+mj-cs"/>
              </a:rPr>
              <a:t>Populonia</a:t>
            </a:r>
            <a:r>
              <a:rPr lang="en-GB" sz="2800" dirty="0">
                <a:solidFill>
                  <a:prstClr val="white"/>
                </a:solidFill>
                <a:ea typeface="+mj-ea"/>
                <a:cs typeface="+mj-cs"/>
              </a:rPr>
              <a:t> of a diverse and mixed economy, beyond iron</a:t>
            </a:r>
            <a:br>
              <a:rPr lang="en-GB" sz="2800" dirty="0">
                <a:solidFill>
                  <a:prstClr val="white"/>
                </a:solidFill>
                <a:ea typeface="+mj-ea"/>
                <a:cs typeface="+mj-cs"/>
              </a:rPr>
            </a:br>
            <a:br>
              <a:rPr lang="en-GB" sz="2000" b="1" spc="-10" dirty="0">
                <a:solidFill>
                  <a:prstClr val="white"/>
                </a:solidFill>
                <a:latin typeface="Calibri Light" panose="020F0302020204030204"/>
                <a:ea typeface="+mj-ea"/>
                <a:cs typeface="+mj-cs"/>
              </a:rPr>
            </a:br>
            <a:r>
              <a:rPr lang="en-GB" sz="2400" b="1" spc="-10" dirty="0" err="1">
                <a:solidFill>
                  <a:prstClr val="white"/>
                </a:solidFill>
                <a:latin typeface="Calibri Light" panose="020F0302020204030204"/>
                <a:ea typeface="+mj-ea"/>
                <a:cs typeface="+mj-cs"/>
              </a:rPr>
              <a:t>Populonia</a:t>
            </a:r>
            <a:r>
              <a:rPr lang="en-GB" sz="2400" b="1" spc="-10" dirty="0">
                <a:solidFill>
                  <a:prstClr val="white"/>
                </a:solidFill>
                <a:latin typeface="Calibri Light" panose="020F0302020204030204"/>
                <a:ea typeface="+mj-ea"/>
                <a:cs typeface="+mj-cs"/>
              </a:rPr>
              <a:t> is not just a gift of Elba’s iron…</a:t>
            </a:r>
            <a:endParaRPr lang="en-GB" dirty="0"/>
          </a:p>
        </p:txBody>
      </p:sp>
      <p:sp>
        <p:nvSpPr>
          <p:cNvPr id="8" name="Rectangle 7">
            <a:extLst>
              <a:ext uri="{FF2B5EF4-FFF2-40B4-BE49-F238E27FC236}">
                <a16:creationId xmlns:a16="http://schemas.microsoft.com/office/drawing/2014/main" id="{9C5BC581-8393-4F29-84F2-B057DAAB930D}"/>
              </a:ext>
            </a:extLst>
          </p:cNvPr>
          <p:cNvSpPr/>
          <p:nvPr/>
        </p:nvSpPr>
        <p:spPr>
          <a:xfrm>
            <a:off x="328740" y="2573577"/>
            <a:ext cx="2608663" cy="461665"/>
          </a:xfrm>
          <a:prstGeom prst="rect">
            <a:avLst/>
          </a:prstGeom>
        </p:spPr>
        <p:txBody>
          <a:bodyPr wrap="none">
            <a:spAutoFit/>
          </a:bodyPr>
          <a:lstStyle/>
          <a:p>
            <a:r>
              <a:rPr lang="en-GB" sz="2400" b="1" spc="-10" dirty="0">
                <a:solidFill>
                  <a:prstClr val="white"/>
                </a:solidFill>
                <a:latin typeface="Calibri Light" panose="020F0302020204030204"/>
                <a:ea typeface="+mj-ea"/>
                <a:cs typeface="+mj-cs"/>
              </a:rPr>
              <a:t>1) Wood and timber</a:t>
            </a:r>
            <a:endParaRPr lang="en-GB" dirty="0"/>
          </a:p>
        </p:txBody>
      </p:sp>
      <p:sp>
        <p:nvSpPr>
          <p:cNvPr id="10" name="Rectangle 9">
            <a:extLst>
              <a:ext uri="{FF2B5EF4-FFF2-40B4-BE49-F238E27FC236}">
                <a16:creationId xmlns:a16="http://schemas.microsoft.com/office/drawing/2014/main" id="{EEBA81A6-63CD-4635-944F-E49061BD0379}"/>
              </a:ext>
            </a:extLst>
          </p:cNvPr>
          <p:cNvSpPr/>
          <p:nvPr/>
        </p:nvSpPr>
        <p:spPr>
          <a:xfrm>
            <a:off x="328740" y="3429000"/>
            <a:ext cx="1967205" cy="461665"/>
          </a:xfrm>
          <a:prstGeom prst="rect">
            <a:avLst/>
          </a:prstGeom>
        </p:spPr>
        <p:txBody>
          <a:bodyPr wrap="none">
            <a:spAutoFit/>
          </a:bodyPr>
          <a:lstStyle/>
          <a:p>
            <a:r>
              <a:rPr lang="en-GB" sz="2400" b="1" spc="-10" dirty="0">
                <a:solidFill>
                  <a:prstClr val="white"/>
                </a:solidFill>
                <a:latin typeface="Calibri Light" panose="020F0302020204030204"/>
                <a:ea typeface="+mj-ea"/>
                <a:cs typeface="+mj-cs"/>
              </a:rPr>
              <a:t>2) Shipbuilding</a:t>
            </a:r>
            <a:endParaRPr lang="en-GB" dirty="0"/>
          </a:p>
        </p:txBody>
      </p:sp>
      <p:sp>
        <p:nvSpPr>
          <p:cNvPr id="11" name="Rectangle 10">
            <a:extLst>
              <a:ext uri="{FF2B5EF4-FFF2-40B4-BE49-F238E27FC236}">
                <a16:creationId xmlns:a16="http://schemas.microsoft.com/office/drawing/2014/main" id="{DBF31520-87ED-42B3-8DE4-A00A5AE2595F}"/>
              </a:ext>
            </a:extLst>
          </p:cNvPr>
          <p:cNvSpPr/>
          <p:nvPr/>
        </p:nvSpPr>
        <p:spPr>
          <a:xfrm>
            <a:off x="228780" y="4075994"/>
            <a:ext cx="4572000" cy="1938992"/>
          </a:xfrm>
          <a:prstGeom prst="rect">
            <a:avLst/>
          </a:prstGeom>
        </p:spPr>
        <p:txBody>
          <a:bodyPr>
            <a:spAutoFit/>
          </a:bodyPr>
          <a:lstStyle/>
          <a:p>
            <a:r>
              <a:rPr lang="en-GB" sz="2400" spc="-10" dirty="0" err="1">
                <a:solidFill>
                  <a:prstClr val="white"/>
                </a:solidFill>
                <a:latin typeface="Calibri Light" panose="020F0302020204030204"/>
                <a:ea typeface="+mj-ea"/>
                <a:cs typeface="+mj-cs"/>
              </a:rPr>
              <a:t>Populonia</a:t>
            </a:r>
            <a:r>
              <a:rPr lang="en-GB" sz="2400" spc="-10" dirty="0">
                <a:solidFill>
                  <a:prstClr val="white"/>
                </a:solidFill>
                <a:latin typeface="Calibri Light" panose="020F0302020204030204"/>
                <a:ea typeface="+mj-ea"/>
                <a:cs typeface="+mj-cs"/>
              </a:rPr>
              <a:t> as a synecdoche? </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Greek visions of Etruscan </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thalassocracy and piracy </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informed by </a:t>
            </a:r>
            <a:r>
              <a:rPr lang="en-GB" sz="2400" spc="-10" dirty="0" err="1">
                <a:solidFill>
                  <a:prstClr val="white"/>
                </a:solidFill>
                <a:latin typeface="Calibri Light" panose="020F0302020204030204"/>
                <a:ea typeface="+mj-ea"/>
                <a:cs typeface="+mj-cs"/>
              </a:rPr>
              <a:t>Populonia</a:t>
            </a:r>
            <a:r>
              <a:rPr lang="en-GB" sz="2400" spc="-10" dirty="0">
                <a:solidFill>
                  <a:prstClr val="white"/>
                </a:solidFill>
                <a:latin typeface="Calibri Light" panose="020F0302020204030204"/>
                <a:ea typeface="+mj-ea"/>
                <a:cs typeface="+mj-cs"/>
              </a:rPr>
              <a:t> </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a:t>
            </a:r>
            <a:r>
              <a:rPr lang="en-GB" sz="2400" spc="-10" dirty="0" err="1">
                <a:solidFill>
                  <a:prstClr val="white"/>
                </a:solidFill>
                <a:latin typeface="Calibri Light" panose="020F0302020204030204"/>
                <a:ea typeface="+mj-ea"/>
                <a:cs typeface="+mj-cs"/>
              </a:rPr>
              <a:t>Turfa</a:t>
            </a:r>
            <a:r>
              <a:rPr lang="en-GB" sz="2400" spc="-10" dirty="0">
                <a:solidFill>
                  <a:prstClr val="white"/>
                </a:solidFill>
                <a:latin typeface="Calibri Light" panose="020F0302020204030204"/>
                <a:ea typeface="+mj-ea"/>
                <a:cs typeface="+mj-cs"/>
              </a:rPr>
              <a:t>, 2015)?</a:t>
            </a:r>
            <a:endParaRPr lang="en-GB" dirty="0"/>
          </a:p>
        </p:txBody>
      </p:sp>
    </p:spTree>
    <p:extLst>
      <p:ext uri="{BB962C8B-B14F-4D97-AF65-F5344CB8AC3E}">
        <p14:creationId xmlns:p14="http://schemas.microsoft.com/office/powerpoint/2010/main" val="318557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P spid="8" grpId="0"/>
      <p:bldP spid="10"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71913512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0881"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pic>
        <p:nvPicPr>
          <p:cNvPr id="5" name="Picture 4">
            <a:extLst>
              <a:ext uri="{FF2B5EF4-FFF2-40B4-BE49-F238E27FC236}">
                <a16:creationId xmlns:a16="http://schemas.microsoft.com/office/drawing/2014/main" id="{11DD0002-D46A-47C0-87A2-F7566513DF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74620" y="228600"/>
            <a:ext cx="4128000" cy="3096000"/>
          </a:xfrm>
          <a:prstGeom prst="rect">
            <a:avLst/>
          </a:prstGeom>
        </p:spPr>
      </p:pic>
      <p:pic>
        <p:nvPicPr>
          <p:cNvPr id="3" name="Picture 2">
            <a:extLst>
              <a:ext uri="{FF2B5EF4-FFF2-40B4-BE49-F238E27FC236}">
                <a16:creationId xmlns:a16="http://schemas.microsoft.com/office/drawing/2014/main" id="{60174F4B-2D8D-46B6-AB08-42AE21717FA5}"/>
              </a:ext>
            </a:extLst>
          </p:cNvPr>
          <p:cNvPicPr>
            <a:picLocks noChangeAspect="1"/>
          </p:cNvPicPr>
          <p:nvPr/>
        </p:nvPicPr>
        <p:blipFill>
          <a:blip r:embed="rId7"/>
          <a:stretch>
            <a:fillRect/>
          </a:stretch>
        </p:blipFill>
        <p:spPr>
          <a:xfrm>
            <a:off x="4674620" y="3778662"/>
            <a:ext cx="4025381" cy="2456888"/>
          </a:xfrm>
          <a:prstGeom prst="rect">
            <a:avLst/>
          </a:prstGeom>
        </p:spPr>
      </p:pic>
      <p:sp>
        <p:nvSpPr>
          <p:cNvPr id="6" name="TextBox 5">
            <a:extLst>
              <a:ext uri="{FF2B5EF4-FFF2-40B4-BE49-F238E27FC236}">
                <a16:creationId xmlns:a16="http://schemas.microsoft.com/office/drawing/2014/main" id="{01A29DB0-07E6-45B8-8E29-C62AD51ACEA7}"/>
              </a:ext>
            </a:extLst>
          </p:cNvPr>
          <p:cNvSpPr txBox="1"/>
          <p:nvPr/>
        </p:nvSpPr>
        <p:spPr>
          <a:xfrm>
            <a:off x="2971800" y="6288285"/>
            <a:ext cx="6324600" cy="369332"/>
          </a:xfrm>
          <a:prstGeom prst="rect">
            <a:avLst/>
          </a:prstGeom>
          <a:noFill/>
        </p:spPr>
        <p:txBody>
          <a:bodyPr wrap="square" rtlCol="0">
            <a:spAutoFit/>
          </a:bodyPr>
          <a:lstStyle/>
          <a:p>
            <a:r>
              <a:rPr lang="en-GB" dirty="0"/>
              <a:t>Figure 33: </a:t>
            </a:r>
            <a:r>
              <a:rPr lang="it-IT" dirty="0"/>
              <a:t>Tomba della Caccia e della Pesca, Tarquinia (530 a.C.) </a:t>
            </a:r>
            <a:endParaRPr lang="en-GB" dirty="0"/>
          </a:p>
        </p:txBody>
      </p:sp>
      <p:sp>
        <p:nvSpPr>
          <p:cNvPr id="7" name="TextBox 6">
            <a:extLst>
              <a:ext uri="{FF2B5EF4-FFF2-40B4-BE49-F238E27FC236}">
                <a16:creationId xmlns:a16="http://schemas.microsoft.com/office/drawing/2014/main" id="{9B272C95-AC71-4868-9C2F-81262C108DFE}"/>
              </a:ext>
            </a:extLst>
          </p:cNvPr>
          <p:cNvSpPr txBox="1"/>
          <p:nvPr/>
        </p:nvSpPr>
        <p:spPr>
          <a:xfrm>
            <a:off x="4239492" y="3348735"/>
            <a:ext cx="4895636" cy="369332"/>
          </a:xfrm>
          <a:prstGeom prst="rect">
            <a:avLst/>
          </a:prstGeom>
          <a:noFill/>
        </p:spPr>
        <p:txBody>
          <a:bodyPr wrap="none" rtlCol="0">
            <a:spAutoFit/>
          </a:bodyPr>
          <a:lstStyle/>
          <a:p>
            <a:r>
              <a:rPr lang="en-GB" dirty="0"/>
              <a:t>Figure 32: the mosaic, Le </a:t>
            </a:r>
            <a:r>
              <a:rPr lang="en-GB" dirty="0" err="1"/>
              <a:t>Logge</a:t>
            </a:r>
            <a:r>
              <a:rPr lang="en-GB" dirty="0"/>
              <a:t> terrace, </a:t>
            </a:r>
            <a:r>
              <a:rPr lang="en-GB" dirty="0" err="1"/>
              <a:t>Populonia</a:t>
            </a:r>
            <a:endParaRPr lang="en-GB" dirty="0"/>
          </a:p>
        </p:txBody>
      </p:sp>
      <p:sp>
        <p:nvSpPr>
          <p:cNvPr id="10" name="Rectangle 9">
            <a:extLst>
              <a:ext uri="{FF2B5EF4-FFF2-40B4-BE49-F238E27FC236}">
                <a16:creationId xmlns:a16="http://schemas.microsoft.com/office/drawing/2014/main" id="{D4F5D4B2-F959-442A-AADC-D3524463BBC3}"/>
              </a:ext>
            </a:extLst>
          </p:cNvPr>
          <p:cNvSpPr/>
          <p:nvPr/>
        </p:nvSpPr>
        <p:spPr>
          <a:xfrm>
            <a:off x="228600" y="406994"/>
            <a:ext cx="4572000" cy="2800767"/>
          </a:xfrm>
          <a:prstGeom prst="rect">
            <a:avLst/>
          </a:prstGeom>
        </p:spPr>
        <p:txBody>
          <a:bodyPr>
            <a:spAutoFit/>
          </a:bodyPr>
          <a:lstStyle/>
          <a:p>
            <a:r>
              <a:rPr lang="en-GB" sz="2400" b="1" spc="-10" dirty="0">
                <a:solidFill>
                  <a:prstClr val="white"/>
                </a:solidFill>
                <a:latin typeface="Calibri Light" panose="020F0302020204030204"/>
                <a:ea typeface="+mj-ea"/>
                <a:cs typeface="+mj-cs"/>
              </a:rPr>
              <a:t>3) Agriculture, farming and </a:t>
            </a:r>
            <a:br>
              <a:rPr lang="en-GB" sz="2400" b="1" spc="-10" dirty="0">
                <a:solidFill>
                  <a:prstClr val="white"/>
                </a:solidFill>
                <a:latin typeface="Calibri Light" panose="020F0302020204030204"/>
                <a:ea typeface="+mj-ea"/>
                <a:cs typeface="+mj-cs"/>
              </a:rPr>
            </a:br>
            <a:r>
              <a:rPr lang="en-GB" sz="2400" b="1" spc="-10" dirty="0">
                <a:solidFill>
                  <a:prstClr val="white"/>
                </a:solidFill>
                <a:latin typeface="Calibri Light" panose="020F0302020204030204"/>
                <a:ea typeface="+mj-ea"/>
                <a:cs typeface="+mj-cs"/>
              </a:rPr>
              <a:t>viticulture</a:t>
            </a:r>
            <a:br>
              <a:rPr lang="en-GB" sz="2400" b="1" spc="-10" dirty="0">
                <a:solidFill>
                  <a:prstClr val="white"/>
                </a:solidFill>
                <a:latin typeface="Calibri Light" panose="020F0302020204030204"/>
                <a:ea typeface="+mj-ea"/>
                <a:cs typeface="+mj-cs"/>
              </a:rPr>
            </a:br>
            <a:br>
              <a:rPr lang="en-GB" sz="2400" b="1" spc="-10" dirty="0">
                <a:solidFill>
                  <a:prstClr val="white"/>
                </a:solidFill>
                <a:latin typeface="Calibri Light" panose="020F0302020204030204"/>
                <a:ea typeface="+mj-ea"/>
                <a:cs typeface="+mj-cs"/>
              </a:rPr>
            </a:br>
            <a:r>
              <a:rPr lang="en-GB" sz="2400" b="1" spc="-10" dirty="0">
                <a:solidFill>
                  <a:prstClr val="white"/>
                </a:solidFill>
                <a:latin typeface="Calibri Light" panose="020F0302020204030204"/>
                <a:ea typeface="+mj-ea"/>
                <a:cs typeface="+mj-cs"/>
              </a:rPr>
              <a:t>“</a:t>
            </a:r>
            <a:r>
              <a:rPr lang="en-GB" sz="2000" dirty="0">
                <a:solidFill>
                  <a:prstClr val="white"/>
                </a:solidFill>
                <a:latin typeface="Calibri Light" panose="020F0302020204030204"/>
                <a:ea typeface="+mj-ea"/>
                <a:cs typeface="+mj-cs"/>
              </a:rPr>
              <a:t>In the city of </a:t>
            </a:r>
            <a:r>
              <a:rPr lang="en-GB" sz="2000" dirty="0" err="1">
                <a:solidFill>
                  <a:prstClr val="white"/>
                </a:solidFill>
                <a:latin typeface="Calibri Light" panose="020F0302020204030204"/>
                <a:ea typeface="+mj-ea"/>
                <a:cs typeface="+mj-cs"/>
              </a:rPr>
              <a:t>Populonia</a:t>
            </a:r>
            <a:r>
              <a:rPr lang="en-GB" sz="2000" dirty="0">
                <a:solidFill>
                  <a:prstClr val="white"/>
                </a:solidFill>
                <a:latin typeface="Calibri Light" panose="020F0302020204030204"/>
                <a:ea typeface="+mj-ea"/>
                <a:cs typeface="+mj-cs"/>
              </a:rPr>
              <a:t> is to be seen a </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statue of Jupiter made of a single </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vine-stalk that has resisted decay for </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many ages”</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Pliny, </a:t>
            </a:r>
            <a:r>
              <a:rPr lang="en-GB" sz="2000" i="1" dirty="0">
                <a:solidFill>
                  <a:prstClr val="white"/>
                </a:solidFill>
                <a:latin typeface="Calibri Light" panose="020F0302020204030204"/>
                <a:ea typeface="+mj-ea"/>
                <a:cs typeface="+mj-cs"/>
              </a:rPr>
              <a:t>NH</a:t>
            </a:r>
            <a:r>
              <a:rPr lang="en-GB" sz="2000" dirty="0">
                <a:solidFill>
                  <a:prstClr val="white"/>
                </a:solidFill>
                <a:latin typeface="Calibri Light" panose="020F0302020204030204"/>
                <a:ea typeface="+mj-ea"/>
                <a:cs typeface="+mj-cs"/>
              </a:rPr>
              <a:t>, XIV.9</a:t>
            </a:r>
            <a:endParaRPr lang="en-GB" dirty="0"/>
          </a:p>
        </p:txBody>
      </p:sp>
      <p:sp>
        <p:nvSpPr>
          <p:cNvPr id="11" name="Rectangle 10">
            <a:extLst>
              <a:ext uri="{FF2B5EF4-FFF2-40B4-BE49-F238E27FC236}">
                <a16:creationId xmlns:a16="http://schemas.microsoft.com/office/drawing/2014/main" id="{F0680AAA-0FED-4C8A-ACE4-47EB93481327}"/>
              </a:ext>
            </a:extLst>
          </p:cNvPr>
          <p:cNvSpPr/>
          <p:nvPr/>
        </p:nvSpPr>
        <p:spPr>
          <a:xfrm>
            <a:off x="228600" y="3429000"/>
            <a:ext cx="1001556" cy="461665"/>
          </a:xfrm>
          <a:prstGeom prst="rect">
            <a:avLst/>
          </a:prstGeom>
        </p:spPr>
        <p:txBody>
          <a:bodyPr wrap="none">
            <a:spAutoFit/>
          </a:bodyPr>
          <a:lstStyle/>
          <a:p>
            <a:r>
              <a:rPr lang="en-GB" sz="2400" b="1" spc="-10" dirty="0">
                <a:solidFill>
                  <a:prstClr val="white"/>
                </a:solidFill>
                <a:latin typeface="Calibri Light" panose="020F0302020204030204"/>
                <a:ea typeface="+mj-ea"/>
                <a:cs typeface="+mj-cs"/>
              </a:rPr>
              <a:t>4) Salt </a:t>
            </a:r>
            <a:endParaRPr lang="en-GB" dirty="0"/>
          </a:p>
        </p:txBody>
      </p:sp>
      <p:sp>
        <p:nvSpPr>
          <p:cNvPr id="12" name="Rectangle 11">
            <a:extLst>
              <a:ext uri="{FF2B5EF4-FFF2-40B4-BE49-F238E27FC236}">
                <a16:creationId xmlns:a16="http://schemas.microsoft.com/office/drawing/2014/main" id="{2A1D1103-DD1D-47BA-8DF2-4270A4CC06F2}"/>
              </a:ext>
            </a:extLst>
          </p:cNvPr>
          <p:cNvSpPr/>
          <p:nvPr/>
        </p:nvSpPr>
        <p:spPr>
          <a:xfrm>
            <a:off x="228600" y="4111904"/>
            <a:ext cx="4572000" cy="2339102"/>
          </a:xfrm>
          <a:prstGeom prst="rect">
            <a:avLst/>
          </a:prstGeom>
        </p:spPr>
        <p:txBody>
          <a:bodyPr>
            <a:spAutoFit/>
          </a:bodyPr>
          <a:lstStyle/>
          <a:p>
            <a:r>
              <a:rPr lang="en-GB" sz="2400" b="1" spc="-10" dirty="0">
                <a:solidFill>
                  <a:prstClr val="white"/>
                </a:solidFill>
                <a:latin typeface="Calibri Light" panose="020F0302020204030204"/>
                <a:ea typeface="+mj-ea"/>
                <a:cs typeface="+mj-cs"/>
              </a:rPr>
              <a:t>5) Fishing </a:t>
            </a:r>
            <a:br>
              <a:rPr lang="en-GB" sz="2400" b="1" spc="-10" dirty="0">
                <a:solidFill>
                  <a:prstClr val="white"/>
                </a:solidFill>
                <a:latin typeface="Calibri Light" panose="020F0302020204030204"/>
                <a:ea typeface="+mj-ea"/>
                <a:cs typeface="+mj-cs"/>
              </a:rPr>
            </a:br>
            <a:br>
              <a:rPr lang="en-GB" sz="2400" b="1" spc="-10" dirty="0">
                <a:solidFill>
                  <a:prstClr val="white"/>
                </a:solidFill>
                <a:latin typeface="Calibri Light" panose="020F0302020204030204"/>
                <a:ea typeface="+mj-ea"/>
                <a:cs typeface="+mj-cs"/>
              </a:rPr>
            </a:br>
            <a:r>
              <a:rPr lang="en-GB" sz="2000" i="1" dirty="0" err="1">
                <a:solidFill>
                  <a:prstClr val="white"/>
                </a:solidFill>
                <a:latin typeface="Calibri Light" panose="020F0302020204030204"/>
                <a:ea typeface="+mj-ea"/>
                <a:cs typeface="+mj-cs"/>
              </a:rPr>
              <a:t>Thynoskopeion</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“beneath the promontory there is a </a:t>
            </a:r>
            <a:br>
              <a:rPr lang="en-GB" sz="200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place for watching the tunny-fish”</a:t>
            </a:r>
            <a:br>
              <a:rPr lang="en-GB" sz="2000" spc="-10" dirty="0">
                <a:solidFill>
                  <a:prstClr val="white"/>
                </a:solidFill>
                <a:latin typeface="Calibri Light" panose="020F0302020204030204"/>
                <a:ea typeface="+mj-ea"/>
                <a:cs typeface="+mj-cs"/>
              </a:rPr>
            </a:br>
            <a:r>
              <a:rPr lang="en-GB" sz="2000" dirty="0">
                <a:solidFill>
                  <a:prstClr val="white"/>
                </a:solidFill>
                <a:latin typeface="Calibri Light" panose="020F0302020204030204"/>
                <a:ea typeface="+mj-ea"/>
                <a:cs typeface="+mj-cs"/>
              </a:rPr>
              <a:t>Strabo, </a:t>
            </a:r>
            <a:r>
              <a:rPr lang="en-GB" sz="2000" i="1" dirty="0">
                <a:solidFill>
                  <a:prstClr val="white"/>
                </a:solidFill>
                <a:latin typeface="Calibri Light" panose="020F0302020204030204"/>
                <a:ea typeface="+mj-ea"/>
                <a:cs typeface="+mj-cs"/>
              </a:rPr>
              <a:t>Geography</a:t>
            </a:r>
            <a:r>
              <a:rPr lang="en-GB" sz="2000" dirty="0">
                <a:solidFill>
                  <a:prstClr val="white"/>
                </a:solidFill>
                <a:latin typeface="Calibri Light" panose="020F0302020204030204"/>
                <a:ea typeface="+mj-ea"/>
                <a:cs typeface="+mj-cs"/>
              </a:rPr>
              <a:t>, V.2.6</a:t>
            </a:r>
            <a:br>
              <a:rPr lang="en-GB" sz="2000" dirty="0">
                <a:solidFill>
                  <a:prstClr val="white"/>
                </a:solidFill>
                <a:latin typeface="Calibri Light" panose="020F0302020204030204"/>
                <a:ea typeface="+mj-ea"/>
                <a:cs typeface="+mj-cs"/>
              </a:rPr>
            </a:br>
            <a:endParaRPr lang="en-GB" dirty="0"/>
          </a:p>
        </p:txBody>
      </p:sp>
    </p:spTree>
    <p:extLst>
      <p:ext uri="{BB962C8B-B14F-4D97-AF65-F5344CB8AC3E}">
        <p14:creationId xmlns:p14="http://schemas.microsoft.com/office/powerpoint/2010/main" val="143147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85894673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9744" name="think-cell Slide" r:id="rId5" imgW="395" imgH="396" progId="TCLayout.ActiveDocument.1">
                  <p:embed/>
                </p:oleObj>
              </mc:Choice>
              <mc:Fallback>
                <p:oleObj name="think-cell Slide" r:id="rId5"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43640" y="410460"/>
            <a:ext cx="8800360" cy="1230978"/>
          </a:xfrm>
          <a:prstGeom prst="rect">
            <a:avLst/>
          </a:prstGeom>
        </p:spPr>
        <p:txBody>
          <a:bodyPr vert="horz" wrap="square" lIns="0" tIns="12065" rIns="0" bIns="0" rtlCol="0">
            <a:spAutoFit/>
          </a:bodyPr>
          <a:lstStyle/>
          <a:p>
            <a:r>
              <a:rPr lang="en-GB" sz="2400" b="1" spc="-10" dirty="0"/>
              <a:t>6) Hunting</a:t>
            </a:r>
            <a:br>
              <a:rPr lang="en-GB" sz="2000" spc="-10" dirty="0"/>
            </a:br>
            <a:br>
              <a:rPr lang="en-GB" sz="2000" b="1" u="sng" spc="-10" dirty="0"/>
            </a:br>
            <a:endParaRPr spc="-10" dirty="0"/>
          </a:p>
        </p:txBody>
      </p:sp>
      <p:pic>
        <p:nvPicPr>
          <p:cNvPr id="12" name="Picture 11">
            <a:extLst>
              <a:ext uri="{FF2B5EF4-FFF2-40B4-BE49-F238E27FC236}">
                <a16:creationId xmlns:a16="http://schemas.microsoft.com/office/drawing/2014/main" id="{F340FD31-6768-499E-8910-AFFE697321FC}"/>
              </a:ext>
            </a:extLst>
          </p:cNvPr>
          <p:cNvPicPr>
            <a:picLocks noChangeAspect="1"/>
          </p:cNvPicPr>
          <p:nvPr/>
        </p:nvPicPr>
        <p:blipFill>
          <a:blip r:embed="rId7"/>
          <a:stretch>
            <a:fillRect/>
          </a:stretch>
        </p:blipFill>
        <p:spPr>
          <a:xfrm>
            <a:off x="5025040" y="175502"/>
            <a:ext cx="3396528" cy="5688000"/>
          </a:xfrm>
          <a:prstGeom prst="rect">
            <a:avLst/>
          </a:prstGeom>
        </p:spPr>
      </p:pic>
      <p:sp>
        <p:nvSpPr>
          <p:cNvPr id="7" name="TextBox 6">
            <a:extLst>
              <a:ext uri="{FF2B5EF4-FFF2-40B4-BE49-F238E27FC236}">
                <a16:creationId xmlns:a16="http://schemas.microsoft.com/office/drawing/2014/main" id="{6869898E-1144-4277-9070-97D0821767A3}"/>
              </a:ext>
            </a:extLst>
          </p:cNvPr>
          <p:cNvSpPr txBox="1"/>
          <p:nvPr/>
        </p:nvSpPr>
        <p:spPr>
          <a:xfrm>
            <a:off x="4038600" y="5902751"/>
            <a:ext cx="5054600" cy="923330"/>
          </a:xfrm>
          <a:prstGeom prst="rect">
            <a:avLst/>
          </a:prstGeom>
          <a:noFill/>
        </p:spPr>
        <p:txBody>
          <a:bodyPr wrap="square" rtlCol="0">
            <a:spAutoFit/>
          </a:bodyPr>
          <a:lstStyle/>
          <a:p>
            <a:r>
              <a:rPr lang="en-GB" dirty="0"/>
              <a:t>Figure 35: reconstructions of the tomb of the Carri chariot (</a:t>
            </a:r>
            <a:r>
              <a:rPr lang="en-GB" dirty="0" err="1"/>
              <a:t>Populonia</a:t>
            </a:r>
            <a:r>
              <a:rPr lang="en-GB" dirty="0"/>
              <a:t>) and of the chariot I from Castel</a:t>
            </a:r>
          </a:p>
          <a:p>
            <a:r>
              <a:rPr lang="en-GB" dirty="0"/>
              <a:t>San Mariano (</a:t>
            </a:r>
            <a:r>
              <a:rPr lang="en-GB" dirty="0" err="1"/>
              <a:t>Emiliozzi</a:t>
            </a:r>
            <a:r>
              <a:rPr lang="en-GB" dirty="0"/>
              <a:t>)</a:t>
            </a:r>
          </a:p>
        </p:txBody>
      </p:sp>
      <p:pic>
        <p:nvPicPr>
          <p:cNvPr id="5" name="Picture 4">
            <a:extLst>
              <a:ext uri="{FF2B5EF4-FFF2-40B4-BE49-F238E27FC236}">
                <a16:creationId xmlns:a16="http://schemas.microsoft.com/office/drawing/2014/main" id="{EA4A444B-558E-41BC-865D-2647E526531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6520" y="1641438"/>
            <a:ext cx="4656000" cy="3492000"/>
          </a:xfrm>
          <a:prstGeom prst="rect">
            <a:avLst/>
          </a:prstGeom>
        </p:spPr>
      </p:pic>
      <p:sp>
        <p:nvSpPr>
          <p:cNvPr id="8" name="TextBox 7">
            <a:extLst>
              <a:ext uri="{FF2B5EF4-FFF2-40B4-BE49-F238E27FC236}">
                <a16:creationId xmlns:a16="http://schemas.microsoft.com/office/drawing/2014/main" id="{716A200E-A3D9-47A9-A8FC-F159DAB3B90D}"/>
              </a:ext>
            </a:extLst>
          </p:cNvPr>
          <p:cNvSpPr txBox="1"/>
          <p:nvPr/>
        </p:nvSpPr>
        <p:spPr>
          <a:xfrm>
            <a:off x="152400" y="5216562"/>
            <a:ext cx="3048000" cy="369332"/>
          </a:xfrm>
          <a:prstGeom prst="rect">
            <a:avLst/>
          </a:prstGeom>
          <a:noFill/>
        </p:spPr>
        <p:txBody>
          <a:bodyPr wrap="square" rtlCol="0">
            <a:spAutoFit/>
          </a:bodyPr>
          <a:lstStyle/>
          <a:p>
            <a:r>
              <a:rPr lang="en-GB" dirty="0"/>
              <a:t>Figure 34: tomb of the Carri</a:t>
            </a:r>
          </a:p>
        </p:txBody>
      </p:sp>
    </p:spTree>
    <p:extLst>
      <p:ext uri="{BB962C8B-B14F-4D97-AF65-F5344CB8AC3E}">
        <p14:creationId xmlns:p14="http://schemas.microsoft.com/office/powerpoint/2010/main" val="312093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99878236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9352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167541" y="609600"/>
            <a:ext cx="8456880" cy="2117375"/>
          </a:xfrm>
          <a:prstGeom prst="rect">
            <a:avLst/>
          </a:prstGeom>
        </p:spPr>
        <p:txBody>
          <a:bodyPr vert="horz" wrap="square" lIns="0" tIns="12065" rIns="0" bIns="0" rtlCol="0">
            <a:spAutoFit/>
          </a:bodyPr>
          <a:lstStyle/>
          <a:p>
            <a:r>
              <a:rPr lang="en-GB" sz="2400" b="1" spc="-10" dirty="0"/>
              <a:t>7) Trading networks and foreigners</a:t>
            </a:r>
            <a:br>
              <a:rPr lang="en-GB" sz="2000" spc="-10" dirty="0"/>
            </a:br>
            <a:br>
              <a:rPr lang="en-GB" sz="2000" spc="-10" dirty="0"/>
            </a:br>
            <a:r>
              <a:rPr lang="en-GB" sz="2400" spc="-10" dirty="0" err="1"/>
              <a:t>Populonia</a:t>
            </a:r>
            <a:r>
              <a:rPr lang="en-GB" sz="2400" spc="-10" dirty="0"/>
              <a:t> as an </a:t>
            </a:r>
            <a:r>
              <a:rPr lang="en-GB" sz="2400" i="1" spc="-10" dirty="0" err="1"/>
              <a:t>emporion</a:t>
            </a:r>
            <a:br>
              <a:rPr lang="en-GB" sz="2000" spc="-10" dirty="0"/>
            </a:br>
            <a:br>
              <a:rPr lang="en-GB" sz="2000" b="1" u="sng" spc="-10" dirty="0"/>
            </a:br>
            <a:br>
              <a:rPr lang="en-GB" sz="2000" b="1" u="sng" spc="-10" dirty="0"/>
            </a:br>
            <a:endParaRPr spc="-10" dirty="0"/>
          </a:p>
        </p:txBody>
      </p:sp>
      <p:pic>
        <p:nvPicPr>
          <p:cNvPr id="3" name="Picture 2">
            <a:extLst>
              <a:ext uri="{FF2B5EF4-FFF2-40B4-BE49-F238E27FC236}">
                <a16:creationId xmlns:a16="http://schemas.microsoft.com/office/drawing/2014/main" id="{25DCF5F2-94B7-420F-9D58-A66E9D7501C1}"/>
              </a:ext>
            </a:extLst>
          </p:cNvPr>
          <p:cNvPicPr>
            <a:picLocks noChangeAspect="1"/>
          </p:cNvPicPr>
          <p:nvPr/>
        </p:nvPicPr>
        <p:blipFill>
          <a:blip r:embed="rId6"/>
          <a:stretch>
            <a:fillRect/>
          </a:stretch>
        </p:blipFill>
        <p:spPr>
          <a:xfrm>
            <a:off x="167541" y="2154000"/>
            <a:ext cx="4756622" cy="3528000"/>
          </a:xfrm>
          <a:prstGeom prst="rect">
            <a:avLst/>
          </a:prstGeom>
        </p:spPr>
      </p:pic>
      <p:pic>
        <p:nvPicPr>
          <p:cNvPr id="5" name="Picture 4">
            <a:extLst>
              <a:ext uri="{FF2B5EF4-FFF2-40B4-BE49-F238E27FC236}">
                <a16:creationId xmlns:a16="http://schemas.microsoft.com/office/drawing/2014/main" id="{D35E0CE7-7900-4EC3-B26A-22A6CB888106}"/>
              </a:ext>
            </a:extLst>
          </p:cNvPr>
          <p:cNvPicPr>
            <a:picLocks noChangeAspect="1"/>
          </p:cNvPicPr>
          <p:nvPr/>
        </p:nvPicPr>
        <p:blipFill>
          <a:blip r:embed="rId7"/>
          <a:stretch>
            <a:fillRect/>
          </a:stretch>
        </p:blipFill>
        <p:spPr>
          <a:xfrm>
            <a:off x="5077196" y="1328760"/>
            <a:ext cx="3718164" cy="4752000"/>
          </a:xfrm>
          <a:prstGeom prst="rect">
            <a:avLst/>
          </a:prstGeom>
        </p:spPr>
      </p:pic>
      <p:sp>
        <p:nvSpPr>
          <p:cNvPr id="6" name="Rectangle 5">
            <a:extLst>
              <a:ext uri="{FF2B5EF4-FFF2-40B4-BE49-F238E27FC236}">
                <a16:creationId xmlns:a16="http://schemas.microsoft.com/office/drawing/2014/main" id="{7A61C170-911B-4A18-AC0A-1D3433DC7D5D}"/>
              </a:ext>
            </a:extLst>
          </p:cNvPr>
          <p:cNvSpPr/>
          <p:nvPr/>
        </p:nvSpPr>
        <p:spPr>
          <a:xfrm>
            <a:off x="235585" y="6019800"/>
            <a:ext cx="4572000" cy="646331"/>
          </a:xfrm>
          <a:prstGeom prst="rect">
            <a:avLst/>
          </a:prstGeom>
        </p:spPr>
        <p:txBody>
          <a:bodyPr>
            <a:spAutoFit/>
          </a:bodyPr>
          <a:lstStyle/>
          <a:p>
            <a:r>
              <a:rPr lang="en-GB" dirty="0"/>
              <a:t>Figure 36 : reconstruction of an Etruscan “commercial” ship</a:t>
            </a:r>
          </a:p>
        </p:txBody>
      </p:sp>
      <p:sp>
        <p:nvSpPr>
          <p:cNvPr id="7" name="Rectangle 6">
            <a:extLst>
              <a:ext uri="{FF2B5EF4-FFF2-40B4-BE49-F238E27FC236}">
                <a16:creationId xmlns:a16="http://schemas.microsoft.com/office/drawing/2014/main" id="{F5F7704B-1FDB-42E5-A7FE-AED0C0035AEE}"/>
              </a:ext>
            </a:extLst>
          </p:cNvPr>
          <p:cNvSpPr/>
          <p:nvPr/>
        </p:nvSpPr>
        <p:spPr>
          <a:xfrm>
            <a:off x="4944483" y="6140626"/>
            <a:ext cx="5105400" cy="646331"/>
          </a:xfrm>
          <a:prstGeom prst="rect">
            <a:avLst/>
          </a:prstGeom>
        </p:spPr>
        <p:txBody>
          <a:bodyPr wrap="square">
            <a:spAutoFit/>
          </a:bodyPr>
          <a:lstStyle/>
          <a:p>
            <a:r>
              <a:rPr lang="en-GB" dirty="0"/>
              <a:t>Figure 37: bronze vase, </a:t>
            </a:r>
            <a:r>
              <a:rPr lang="en-GB" dirty="0" err="1"/>
              <a:t>Populonia</a:t>
            </a:r>
            <a:r>
              <a:rPr lang="en-GB" dirty="0"/>
              <a:t>, 5</a:t>
            </a:r>
            <a:r>
              <a:rPr lang="en-GB" baseline="30000" dirty="0"/>
              <a:t>th </a:t>
            </a:r>
          </a:p>
          <a:p>
            <a:r>
              <a:rPr lang="en-GB" dirty="0"/>
              <a:t>century BC</a:t>
            </a:r>
          </a:p>
        </p:txBody>
      </p:sp>
    </p:spTree>
    <p:extLst>
      <p:ext uri="{BB962C8B-B14F-4D97-AF65-F5344CB8AC3E}">
        <p14:creationId xmlns:p14="http://schemas.microsoft.com/office/powerpoint/2010/main" val="81683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Object 14" hidden="1">
            <a:extLst>
              <a:ext uri="{FF2B5EF4-FFF2-40B4-BE49-F238E27FC236}">
                <a16:creationId xmlns:a16="http://schemas.microsoft.com/office/drawing/2014/main" id="{F1DBA42C-3A11-4366-AABA-C4F05B2C20D2}"/>
              </a:ext>
            </a:extLst>
          </p:cNvPr>
          <p:cNvGraphicFramePr>
            <a:graphicFrameLocks noChangeAspect="1"/>
          </p:cNvGraphicFramePr>
          <p:nvPr>
            <p:custDataLst>
              <p:tags r:id="rId2"/>
            </p:custDataLst>
            <p:extLst>
              <p:ext uri="{D42A27DB-BD31-4B8C-83A1-F6EECF244321}">
                <p14:modId xmlns:p14="http://schemas.microsoft.com/office/powerpoint/2010/main" val="178397341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7411" name="think-cell Slide" r:id="rId4" imgW="395" imgH="396" progId="TCLayout.ActiveDocument.1">
                  <p:embed/>
                </p:oleObj>
              </mc:Choice>
              <mc:Fallback>
                <p:oleObj name="think-cell Slide" r:id="rId4" imgW="395" imgH="396" progId="TCLayout.ActiveDocument.1">
                  <p:embed/>
                  <p:pic>
                    <p:nvPicPr>
                      <p:cNvPr id="0" name=""/>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p:nvPr/>
        </p:nvSpPr>
        <p:spPr>
          <a:xfrm>
            <a:off x="76200" y="333000"/>
            <a:ext cx="9144000" cy="6192000"/>
          </a:xfrm>
          <a:prstGeom prst="rect">
            <a:avLst/>
          </a:prstGeom>
          <a:blipFill>
            <a:blip r:embed="rId6"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object 3"/>
          <p:cNvSpPr txBox="1"/>
          <p:nvPr/>
        </p:nvSpPr>
        <p:spPr>
          <a:xfrm>
            <a:off x="5380799" y="4246783"/>
            <a:ext cx="1791970" cy="566822"/>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“Industrial” district</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5" name="object 5"/>
          <p:cNvSpPr txBox="1"/>
          <p:nvPr/>
        </p:nvSpPr>
        <p:spPr>
          <a:xfrm>
            <a:off x="2317813" y="6077889"/>
            <a:ext cx="3105785"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0" u="none" strike="noStrike" kern="1200" cap="none" spc="0" normalizeH="0" baseline="0" noProof="0" dirty="0">
                <a:ln>
                  <a:noFill/>
                </a:ln>
                <a:solidFill>
                  <a:prstClr val="black"/>
                </a:solidFill>
                <a:effectLst/>
                <a:uLnTx/>
                <a:uFillTx/>
                <a:latin typeface="Arial"/>
                <a:ea typeface="+mn-ea"/>
                <a:cs typeface="Arial"/>
              </a:rPr>
              <a:t>Punta </a:t>
            </a:r>
            <a:r>
              <a:rPr kumimoji="0" sz="1800" b="1" i="0" u="none" strike="noStrike" kern="1200" cap="none" spc="-5" normalizeH="0" baseline="0" noProof="0" dirty="0">
                <a:ln>
                  <a:noFill/>
                </a:ln>
                <a:solidFill>
                  <a:prstClr val="black"/>
                </a:solidFill>
                <a:effectLst/>
                <a:uLnTx/>
                <a:uFillTx/>
                <a:latin typeface="Arial"/>
                <a:ea typeface="+mn-ea"/>
                <a:cs typeface="Arial"/>
              </a:rPr>
              <a:t>delle</a:t>
            </a:r>
            <a:r>
              <a:rPr kumimoji="0" sz="1800" b="1" i="0" u="none" strike="noStrike" kern="1200" cap="none" spc="-90" normalizeH="0" baseline="0" noProof="0" dirty="0">
                <a:ln>
                  <a:noFill/>
                </a:ln>
                <a:solidFill>
                  <a:prstClr val="black"/>
                </a:solidFill>
                <a:effectLst/>
                <a:uLnTx/>
                <a:uFillTx/>
                <a:latin typeface="Arial"/>
                <a:ea typeface="+mn-ea"/>
                <a:cs typeface="Arial"/>
              </a:rPr>
              <a:t> </a:t>
            </a:r>
            <a:r>
              <a:rPr kumimoji="0" sz="1800" b="1" i="0" u="none" strike="noStrike" kern="1200" cap="none" spc="-15" normalizeH="0" baseline="0" noProof="0" dirty="0">
                <a:ln>
                  <a:noFill/>
                </a:ln>
                <a:solidFill>
                  <a:prstClr val="black"/>
                </a:solidFill>
                <a:effectLst/>
                <a:uLnTx/>
                <a:uFillTx/>
                <a:latin typeface="Arial"/>
                <a:ea typeface="+mn-ea"/>
                <a:cs typeface="Arial"/>
              </a:rPr>
              <a:t>Tonnarelle</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6" name="object 6"/>
          <p:cNvSpPr/>
          <p:nvPr/>
        </p:nvSpPr>
        <p:spPr>
          <a:xfrm flipH="1">
            <a:off x="3429000" y="5475579"/>
            <a:ext cx="432433" cy="574599"/>
          </a:xfrm>
          <a:custGeom>
            <a:avLst/>
            <a:gdLst/>
            <a:ahLst/>
            <a:cxnLst/>
            <a:rect l="l" t="t" r="r" b="b"/>
            <a:pathLst>
              <a:path w="135254" h="1177290">
                <a:moveTo>
                  <a:pt x="44220" y="75497"/>
                </a:moveTo>
                <a:lnTo>
                  <a:pt x="31647" y="76527"/>
                </a:lnTo>
                <a:lnTo>
                  <a:pt x="122174" y="1176921"/>
                </a:lnTo>
                <a:lnTo>
                  <a:pt x="134874" y="1175880"/>
                </a:lnTo>
                <a:lnTo>
                  <a:pt x="44220" y="75497"/>
                </a:lnTo>
                <a:close/>
              </a:path>
              <a:path w="135254" h="1177290">
                <a:moveTo>
                  <a:pt x="31623" y="0"/>
                </a:moveTo>
                <a:lnTo>
                  <a:pt x="0" y="79120"/>
                </a:lnTo>
                <a:lnTo>
                  <a:pt x="31647" y="76527"/>
                </a:lnTo>
                <a:lnTo>
                  <a:pt x="30607" y="63881"/>
                </a:lnTo>
                <a:lnTo>
                  <a:pt x="43179" y="62864"/>
                </a:lnTo>
                <a:lnTo>
                  <a:pt x="69845" y="62864"/>
                </a:lnTo>
                <a:lnTo>
                  <a:pt x="31623" y="0"/>
                </a:lnTo>
                <a:close/>
              </a:path>
              <a:path w="135254" h="1177290">
                <a:moveTo>
                  <a:pt x="43179" y="62864"/>
                </a:moveTo>
                <a:lnTo>
                  <a:pt x="30607" y="63881"/>
                </a:lnTo>
                <a:lnTo>
                  <a:pt x="31647" y="76527"/>
                </a:lnTo>
                <a:lnTo>
                  <a:pt x="44220" y="75497"/>
                </a:lnTo>
                <a:lnTo>
                  <a:pt x="43179" y="62864"/>
                </a:lnTo>
                <a:close/>
              </a:path>
              <a:path w="135254" h="1177290">
                <a:moveTo>
                  <a:pt x="69845" y="62864"/>
                </a:moveTo>
                <a:lnTo>
                  <a:pt x="43179" y="62864"/>
                </a:lnTo>
                <a:lnTo>
                  <a:pt x="44220" y="75497"/>
                </a:lnTo>
                <a:lnTo>
                  <a:pt x="75946" y="72897"/>
                </a:lnTo>
                <a:lnTo>
                  <a:pt x="69845" y="62864"/>
                </a:lnTo>
                <a:close/>
              </a:path>
            </a:pathLst>
          </a:custGeom>
          <a:solidFill>
            <a:srgbClr val="CC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object 7"/>
          <p:cNvSpPr txBox="1"/>
          <p:nvPr/>
        </p:nvSpPr>
        <p:spPr>
          <a:xfrm>
            <a:off x="4936934" y="3907443"/>
            <a:ext cx="88773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1" u="none" strike="noStrike" kern="1200" cap="none" spc="-5" normalizeH="0" baseline="0" noProof="0" dirty="0">
                <a:ln>
                  <a:noFill/>
                </a:ln>
                <a:solidFill>
                  <a:prstClr val="black"/>
                </a:solidFill>
                <a:effectLst/>
                <a:uLnTx/>
                <a:uFillTx/>
                <a:latin typeface="Arial"/>
                <a:ea typeface="+mn-ea"/>
                <a:cs typeface="Arial"/>
              </a:rPr>
              <a:t>c</a:t>
            </a:r>
            <a:r>
              <a:rPr kumimoji="0" sz="1800" b="1" i="1" u="none" strike="noStrike" kern="1200" cap="none" spc="-15" normalizeH="0" baseline="0" noProof="0" dirty="0">
                <a:ln>
                  <a:noFill/>
                </a:ln>
                <a:solidFill>
                  <a:prstClr val="black"/>
                </a:solidFill>
                <a:effectLst/>
                <a:uLnTx/>
                <a:uFillTx/>
                <a:latin typeface="Arial"/>
                <a:ea typeface="+mn-ea"/>
                <a:cs typeface="Arial"/>
              </a:rPr>
              <a:t>e</a:t>
            </a:r>
            <a:r>
              <a:rPr kumimoji="0" sz="1800" b="1" i="1" u="none" strike="noStrike" kern="1200" cap="none" spc="-5" normalizeH="0" baseline="0" noProof="0" dirty="0">
                <a:ln>
                  <a:noFill/>
                </a:ln>
                <a:solidFill>
                  <a:prstClr val="black"/>
                </a:solidFill>
                <a:effectLst/>
                <a:uLnTx/>
                <a:uFillTx/>
                <a:latin typeface="Arial"/>
                <a:ea typeface="+mn-ea"/>
                <a:cs typeface="Arial"/>
              </a:rPr>
              <a:t>ta</a:t>
            </a:r>
            <a:r>
              <a:rPr kumimoji="0" sz="1800" b="1" i="1" u="none" strike="noStrike" kern="1200" cap="none" spc="-15" normalizeH="0" baseline="0" noProof="0" dirty="0">
                <a:ln>
                  <a:noFill/>
                </a:ln>
                <a:solidFill>
                  <a:prstClr val="black"/>
                </a:solidFill>
                <a:effectLst/>
                <a:uLnTx/>
                <a:uFillTx/>
                <a:latin typeface="Arial"/>
                <a:ea typeface="+mn-ea"/>
                <a:cs typeface="Arial"/>
              </a:rPr>
              <a:t>r</a:t>
            </a:r>
            <a:r>
              <a:rPr kumimoji="0" sz="1800" b="1" i="1" u="none" strike="noStrike" kern="1200" cap="none" spc="-5" normalizeH="0" baseline="0" noProof="0" dirty="0">
                <a:ln>
                  <a:noFill/>
                </a:ln>
                <a:solidFill>
                  <a:prstClr val="black"/>
                </a:solidFill>
                <a:effectLst/>
                <a:uLnTx/>
                <a:uFillTx/>
                <a:latin typeface="Arial"/>
                <a:ea typeface="+mn-ea"/>
                <a:cs typeface="Arial"/>
              </a:rPr>
              <a:t>iae</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8" name="object 8"/>
          <p:cNvSpPr txBox="1"/>
          <p:nvPr/>
        </p:nvSpPr>
        <p:spPr>
          <a:xfrm>
            <a:off x="2689098" y="3889629"/>
            <a:ext cx="1093470" cy="289823"/>
          </a:xfrm>
          <a:prstGeom prst="rect">
            <a:avLst/>
          </a:prstGeom>
        </p:spPr>
        <p:txBody>
          <a:bodyPr vert="horz" wrap="square" lIns="0" tIns="12700" rIns="0" bIns="0" rtlCol="0">
            <a:spAutoFit/>
          </a:bodyPr>
          <a:lstStyle/>
          <a:p>
            <a:pPr marL="12700" marR="5080" lvl="0" indent="2540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Harbour</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9" name="object 9"/>
          <p:cNvSpPr/>
          <p:nvPr/>
        </p:nvSpPr>
        <p:spPr>
          <a:xfrm>
            <a:off x="3676489" y="3889629"/>
            <a:ext cx="793115" cy="157480"/>
          </a:xfrm>
          <a:custGeom>
            <a:avLst/>
            <a:gdLst/>
            <a:ahLst/>
            <a:cxnLst/>
            <a:rect l="l" t="t" r="r" b="b"/>
            <a:pathLst>
              <a:path w="793114" h="157479">
                <a:moveTo>
                  <a:pt x="716820" y="31448"/>
                </a:moveTo>
                <a:lnTo>
                  <a:pt x="0" y="144906"/>
                </a:lnTo>
                <a:lnTo>
                  <a:pt x="1904" y="157479"/>
                </a:lnTo>
                <a:lnTo>
                  <a:pt x="718814" y="44027"/>
                </a:lnTo>
                <a:lnTo>
                  <a:pt x="716820" y="31448"/>
                </a:lnTo>
                <a:close/>
              </a:path>
              <a:path w="793114" h="157479">
                <a:moveTo>
                  <a:pt x="787958" y="29463"/>
                </a:moveTo>
                <a:lnTo>
                  <a:pt x="729361" y="29463"/>
                </a:lnTo>
                <a:lnTo>
                  <a:pt x="731392" y="42036"/>
                </a:lnTo>
                <a:lnTo>
                  <a:pt x="718814" y="44027"/>
                </a:lnTo>
                <a:lnTo>
                  <a:pt x="723773" y="75310"/>
                </a:lnTo>
                <a:lnTo>
                  <a:pt x="787958" y="29463"/>
                </a:lnTo>
                <a:close/>
              </a:path>
              <a:path w="793114" h="157479">
                <a:moveTo>
                  <a:pt x="729361" y="29463"/>
                </a:moveTo>
                <a:lnTo>
                  <a:pt x="716820" y="31448"/>
                </a:lnTo>
                <a:lnTo>
                  <a:pt x="718814" y="44027"/>
                </a:lnTo>
                <a:lnTo>
                  <a:pt x="731392" y="42036"/>
                </a:lnTo>
                <a:lnTo>
                  <a:pt x="729361" y="29463"/>
                </a:lnTo>
                <a:close/>
              </a:path>
              <a:path w="793114" h="157479">
                <a:moveTo>
                  <a:pt x="711835" y="0"/>
                </a:moveTo>
                <a:lnTo>
                  <a:pt x="716820" y="31448"/>
                </a:lnTo>
                <a:lnTo>
                  <a:pt x="729361" y="29463"/>
                </a:lnTo>
                <a:lnTo>
                  <a:pt x="787958" y="29463"/>
                </a:lnTo>
                <a:lnTo>
                  <a:pt x="793114" y="25780"/>
                </a:lnTo>
                <a:lnTo>
                  <a:pt x="711835" y="0"/>
                </a:lnTo>
                <a:close/>
              </a:path>
            </a:pathLst>
          </a:custGeom>
          <a:solidFill>
            <a:srgbClr val="CC000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object 11"/>
          <p:cNvSpPr txBox="1"/>
          <p:nvPr/>
        </p:nvSpPr>
        <p:spPr>
          <a:xfrm>
            <a:off x="5181600" y="1356681"/>
            <a:ext cx="2362200" cy="1159292"/>
          </a:xfrm>
          <a:prstGeom prst="rect">
            <a:avLst/>
          </a:prstGeom>
        </p:spPr>
        <p:txBody>
          <a:bodyPr vert="horz" wrap="square" lIns="0" tIns="12700" rIns="0" bIns="0" rtlCol="0">
            <a:spAutoFit/>
          </a:bodyPr>
          <a:lstStyle/>
          <a:p>
            <a:pPr marL="12700" marR="461009" lvl="0" indent="0" algn="l" defTabSz="914400" rtl="0" eaLnBrk="1" fontAlgn="auto" latinLnBrk="0" hangingPunct="1">
              <a:lnSpc>
                <a:spcPct val="100000"/>
              </a:lnSpc>
              <a:spcBef>
                <a:spcPts val="100"/>
              </a:spcBef>
              <a:spcAft>
                <a:spcPts val="0"/>
              </a:spcAft>
              <a:buClrTx/>
              <a:buSzTx/>
              <a:buFontTx/>
              <a:buNone/>
              <a:tabLst/>
              <a:defRPr/>
            </a:pPr>
            <a:endParaRPr lang="en-GB" b="1" i="1" dirty="0">
              <a:solidFill>
                <a:prstClr val="black"/>
              </a:solidFill>
              <a:latin typeface="Arial"/>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Farming</a:t>
            </a: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fishing</a:t>
            </a:r>
            <a:r>
              <a:rPr b="1" i="1" dirty="0">
                <a:solidFill>
                  <a:prstClr val="black"/>
                </a:solidFill>
                <a:latin typeface="Arial"/>
                <a:cs typeface="Arial"/>
              </a:rPr>
              <a:t> </a:t>
            </a:r>
            <a:endParaRPr lang="en-GB" b="1" i="1" dirty="0">
              <a:solidFill>
                <a:prstClr val="black"/>
              </a:solidFill>
              <a:latin typeface="Arial"/>
              <a:cs typeface="Arial"/>
            </a:endParaRPr>
          </a:p>
          <a:p>
            <a:pPr marL="12700" marR="461009" lvl="0" indent="0" algn="l" defTabSz="914400" rtl="0" eaLnBrk="1" fontAlgn="auto" latinLnBrk="0" hangingPunct="1">
              <a:lnSpc>
                <a:spcPct val="100000"/>
              </a:lnSpc>
              <a:spcBef>
                <a:spcPts val="100"/>
              </a:spcBef>
              <a:spcAft>
                <a:spcPts val="0"/>
              </a:spcAft>
              <a:buClrTx/>
              <a:buSzTx/>
              <a:buFontTx/>
              <a:buNone/>
              <a:tabLst/>
              <a:defRPr/>
            </a:pPr>
            <a:r>
              <a:rPr lang="en-GB" b="1" i="1" dirty="0">
                <a:solidFill>
                  <a:prstClr val="black"/>
                </a:solidFill>
                <a:latin typeface="Arial"/>
                <a:cs typeface="Arial"/>
              </a:rPr>
              <a:t>salt</a:t>
            </a:r>
            <a:endParaRPr b="1" i="1" dirty="0">
              <a:solidFill>
                <a:prstClr val="black"/>
              </a:solidFill>
              <a:latin typeface="Arial"/>
              <a:cs typeface="Arial"/>
            </a:endParaRPr>
          </a:p>
        </p:txBody>
      </p:sp>
      <p:sp>
        <p:nvSpPr>
          <p:cNvPr id="12" name="object 12"/>
          <p:cNvSpPr txBox="1"/>
          <p:nvPr/>
        </p:nvSpPr>
        <p:spPr>
          <a:xfrm>
            <a:off x="221691" y="682244"/>
            <a:ext cx="1601470" cy="579646"/>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M</a:t>
            </a:r>
            <a:r>
              <a:rPr b="1" i="1" spc="-5" dirty="0" err="1">
                <a:solidFill>
                  <a:prstClr val="black"/>
                </a:solidFill>
                <a:latin typeface="Arial"/>
                <a:cs typeface="Arial"/>
              </a:rPr>
              <a:t>inera</a:t>
            </a:r>
            <a:r>
              <a:rPr lang="en-GB" b="1" i="1" spc="-5" dirty="0">
                <a:solidFill>
                  <a:prstClr val="black"/>
                </a:solidFill>
                <a:latin typeface="Arial"/>
                <a:cs typeface="Arial"/>
              </a:rPr>
              <a:t>ls </a:t>
            </a:r>
          </a:p>
          <a:p>
            <a:pPr marL="12700" marR="5080" lvl="0" indent="0" algn="l" defTabSz="914400" rtl="0" eaLnBrk="1" fontAlgn="auto" latinLnBrk="0" hangingPunct="1">
              <a:lnSpc>
                <a:spcPct val="100000"/>
              </a:lnSpc>
              <a:spcBef>
                <a:spcPts val="100"/>
              </a:spcBef>
              <a:spcAft>
                <a:spcPts val="0"/>
              </a:spcAft>
              <a:buClrTx/>
              <a:buSzTx/>
              <a:buFontTx/>
              <a:buNone/>
              <a:tabLst/>
              <a:defRPr/>
            </a:pPr>
            <a:r>
              <a:rPr lang="en-GB" b="1" i="1" spc="-5" dirty="0">
                <a:solidFill>
                  <a:prstClr val="black"/>
                </a:solidFill>
                <a:latin typeface="Arial"/>
                <a:cs typeface="Arial"/>
              </a:rPr>
              <a:t>(</a:t>
            </a:r>
            <a:r>
              <a:rPr lang="en-GB" b="1" i="1" spc="-5" dirty="0" err="1">
                <a:solidFill>
                  <a:prstClr val="black"/>
                </a:solidFill>
                <a:latin typeface="Arial"/>
                <a:cs typeface="Arial"/>
              </a:rPr>
              <a:t>Campiglia</a:t>
            </a:r>
            <a:r>
              <a:rPr lang="en-GB" b="1" i="1" spc="-5" dirty="0">
                <a:solidFill>
                  <a:prstClr val="black"/>
                </a:solidFill>
                <a:latin typeface="Arial"/>
                <a:cs typeface="Arial"/>
              </a:rPr>
              <a:t>)</a:t>
            </a:r>
            <a:endParaRPr b="1" i="1" spc="-5" dirty="0">
              <a:solidFill>
                <a:prstClr val="black"/>
              </a:solidFill>
              <a:latin typeface="Arial"/>
              <a:cs typeface="Arial"/>
            </a:endParaRPr>
          </a:p>
        </p:txBody>
      </p:sp>
      <p:sp>
        <p:nvSpPr>
          <p:cNvPr id="13" name="object 13"/>
          <p:cNvSpPr txBox="1"/>
          <p:nvPr/>
        </p:nvSpPr>
        <p:spPr>
          <a:xfrm>
            <a:off x="5579109" y="5114035"/>
            <a:ext cx="647065"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1" i="1" u="none" strike="noStrike" kern="1200" cap="none" spc="-5" normalizeH="0" baseline="0" noProof="0" dirty="0">
                <a:ln>
                  <a:noFill/>
                </a:ln>
                <a:solidFill>
                  <a:prstClr val="black"/>
                </a:solidFill>
                <a:effectLst/>
                <a:uLnTx/>
                <a:uFillTx/>
                <a:latin typeface="Arial"/>
                <a:ea typeface="+mn-ea"/>
                <a:cs typeface="Arial"/>
              </a:rPr>
              <a:t>a</a:t>
            </a:r>
            <a:r>
              <a:rPr kumimoji="0" sz="1800" b="1" i="1" u="none" strike="noStrike" kern="1200" cap="none" spc="-15" normalizeH="0" baseline="0" noProof="0" dirty="0">
                <a:ln>
                  <a:noFill/>
                </a:ln>
                <a:solidFill>
                  <a:prstClr val="black"/>
                </a:solidFill>
                <a:effectLst/>
                <a:uLnTx/>
                <a:uFillTx/>
                <a:latin typeface="Arial"/>
                <a:ea typeface="+mn-ea"/>
                <a:cs typeface="Arial"/>
              </a:rPr>
              <a:t>k</a:t>
            </a:r>
            <a:r>
              <a:rPr kumimoji="0" sz="1800" b="1" i="1" u="none" strike="noStrike" kern="1200" cap="none" spc="-5" normalizeH="0" baseline="0" noProof="0" dirty="0">
                <a:ln>
                  <a:noFill/>
                </a:ln>
                <a:solidFill>
                  <a:prstClr val="black"/>
                </a:solidFill>
                <a:effectLst/>
                <a:uLnTx/>
                <a:uFillTx/>
                <a:latin typeface="Arial"/>
                <a:ea typeface="+mn-ea"/>
                <a:cs typeface="Arial"/>
              </a:rPr>
              <a:t>ron</a:t>
            </a:r>
            <a:endParaRPr kumimoji="0" sz="1800" b="0" i="0" u="none" strike="noStrike" kern="1200" cap="none" spc="0" normalizeH="0" baseline="0" noProof="0" dirty="0">
              <a:ln>
                <a:noFill/>
              </a:ln>
              <a:solidFill>
                <a:prstClr val="black"/>
              </a:solidFill>
              <a:effectLst/>
              <a:uLnTx/>
              <a:uFillTx/>
              <a:latin typeface="Arial"/>
              <a:ea typeface="+mn-ea"/>
              <a:cs typeface="Arial"/>
            </a:endParaRPr>
          </a:p>
        </p:txBody>
      </p:sp>
      <p:sp>
        <p:nvSpPr>
          <p:cNvPr id="14" name="object 14"/>
          <p:cNvSpPr txBox="1">
            <a:spLocks noGrp="1"/>
          </p:cNvSpPr>
          <p:nvPr>
            <p:ph type="title"/>
          </p:nvPr>
        </p:nvSpPr>
        <p:spPr>
          <a:xfrm>
            <a:off x="3429000" y="637412"/>
            <a:ext cx="4876800" cy="443070"/>
          </a:xfrm>
          <a:prstGeom prst="rect">
            <a:avLst/>
          </a:prstGeom>
        </p:spPr>
        <p:txBody>
          <a:bodyPr vert="horz" wrap="square" lIns="0" tIns="12065" rIns="0" bIns="0" rtlCol="0">
            <a:spAutoFit/>
          </a:bodyPr>
          <a:lstStyle/>
          <a:p>
            <a:pPr marL="12700">
              <a:lnSpc>
                <a:spcPct val="100000"/>
              </a:lnSpc>
              <a:spcBef>
                <a:spcPts val="95"/>
              </a:spcBef>
            </a:pPr>
            <a:r>
              <a:rPr b="1" u="sng" spc="-5" dirty="0" err="1">
                <a:solidFill>
                  <a:srgbClr val="000000"/>
                </a:solidFill>
                <a:latin typeface="Arial"/>
                <a:cs typeface="Arial"/>
              </a:rPr>
              <a:t>Populonia</a:t>
            </a:r>
            <a:r>
              <a:rPr lang="en-GB" b="1" u="sng" spc="-5" dirty="0">
                <a:solidFill>
                  <a:srgbClr val="000000"/>
                </a:solidFill>
                <a:latin typeface="Arial"/>
                <a:cs typeface="Arial"/>
              </a:rPr>
              <a:t>’s mixed economy</a:t>
            </a:r>
            <a:endParaRPr b="1" i="1" u="sng" dirty="0">
              <a:solidFill>
                <a:srgbClr val="000000"/>
              </a:solidFill>
              <a:latin typeface="Arial"/>
              <a:cs typeface="Arial"/>
            </a:endParaRPr>
          </a:p>
        </p:txBody>
      </p:sp>
      <p:sp>
        <p:nvSpPr>
          <p:cNvPr id="4" name="TextBox 3">
            <a:extLst>
              <a:ext uri="{FF2B5EF4-FFF2-40B4-BE49-F238E27FC236}">
                <a16:creationId xmlns:a16="http://schemas.microsoft.com/office/drawing/2014/main" id="{2EFB9D2A-D74C-40EB-9F45-DA625B9F1D34}"/>
              </a:ext>
            </a:extLst>
          </p:cNvPr>
          <p:cNvSpPr txBox="1"/>
          <p:nvPr/>
        </p:nvSpPr>
        <p:spPr>
          <a:xfrm>
            <a:off x="1195070" y="6490866"/>
            <a:ext cx="7339330" cy="369332"/>
          </a:xfrm>
          <a:prstGeom prst="rect">
            <a:avLst/>
          </a:prstGeom>
          <a:noFill/>
        </p:spPr>
        <p:txBody>
          <a:bodyPr wrap="square" rtlCol="0">
            <a:spAutoFit/>
          </a:bodyPr>
          <a:lstStyle/>
          <a:p>
            <a:r>
              <a:rPr lang="en-GB" dirty="0">
                <a:solidFill>
                  <a:schemeClr val="bg1"/>
                </a:solidFill>
              </a:rPr>
              <a:t>Figure 38: illustrating the diversity of </a:t>
            </a:r>
            <a:r>
              <a:rPr lang="en-GB" dirty="0" err="1">
                <a:solidFill>
                  <a:schemeClr val="bg1"/>
                </a:solidFill>
              </a:rPr>
              <a:t>Populonia’s</a:t>
            </a:r>
            <a:r>
              <a:rPr lang="en-GB" dirty="0">
                <a:solidFill>
                  <a:schemeClr val="bg1"/>
                </a:solidFill>
              </a:rPr>
              <a:t> economic activities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44197408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1902"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3" name="Rectangle 2">
            <a:extLst>
              <a:ext uri="{FF2B5EF4-FFF2-40B4-BE49-F238E27FC236}">
                <a16:creationId xmlns:a16="http://schemas.microsoft.com/office/drawing/2014/main" id="{40BA342F-1EE2-410D-B9DB-3AE1BD1D7368}"/>
              </a:ext>
            </a:extLst>
          </p:cNvPr>
          <p:cNvSpPr/>
          <p:nvPr/>
        </p:nvSpPr>
        <p:spPr>
          <a:xfrm>
            <a:off x="304800" y="152400"/>
            <a:ext cx="7848600" cy="830997"/>
          </a:xfrm>
          <a:prstGeom prst="rect">
            <a:avLst/>
          </a:prstGeom>
        </p:spPr>
        <p:txBody>
          <a:bodyPr wrap="square">
            <a:spAutoFit/>
          </a:bodyPr>
          <a:lstStyle/>
          <a:p>
            <a:r>
              <a:rPr lang="en-GB" sz="2400" b="1" u="sng" spc="-10" dirty="0" err="1">
                <a:solidFill>
                  <a:prstClr val="white"/>
                </a:solidFill>
                <a:latin typeface="Calibri Light" panose="020F0302020204030204"/>
                <a:ea typeface="+mj-ea"/>
                <a:cs typeface="+mj-cs"/>
              </a:rPr>
              <a:t>Populonia</a:t>
            </a:r>
            <a:r>
              <a:rPr lang="en-GB" sz="2400" b="1" u="sng" spc="-10" dirty="0">
                <a:solidFill>
                  <a:prstClr val="white"/>
                </a:solidFill>
                <a:latin typeface="Calibri Light" panose="020F0302020204030204"/>
                <a:ea typeface="+mj-ea"/>
                <a:cs typeface="+mj-cs"/>
              </a:rPr>
              <a:t>, Etruria and the Mediterranean ancient world?: not a “periphery of the periphery”?</a:t>
            </a:r>
            <a:endParaRPr lang="en-GB" dirty="0"/>
          </a:p>
        </p:txBody>
      </p:sp>
      <p:sp>
        <p:nvSpPr>
          <p:cNvPr id="5" name="Rectangle 4">
            <a:extLst>
              <a:ext uri="{FF2B5EF4-FFF2-40B4-BE49-F238E27FC236}">
                <a16:creationId xmlns:a16="http://schemas.microsoft.com/office/drawing/2014/main" id="{A7598686-4CC9-45E8-96F9-FE168ECD3F98}"/>
              </a:ext>
            </a:extLst>
          </p:cNvPr>
          <p:cNvSpPr/>
          <p:nvPr/>
        </p:nvSpPr>
        <p:spPr>
          <a:xfrm>
            <a:off x="325120" y="2690336"/>
            <a:ext cx="3713480" cy="1477328"/>
          </a:xfrm>
          <a:prstGeom prst="rect">
            <a:avLst/>
          </a:prstGeom>
        </p:spPr>
        <p:txBody>
          <a:bodyPr wrap="square">
            <a:spAutoFit/>
          </a:bodyPr>
          <a:lstStyle/>
          <a:p>
            <a:r>
              <a:rPr lang="en-GB" sz="2400" i="1" spc="-10" dirty="0" err="1">
                <a:solidFill>
                  <a:prstClr val="white"/>
                </a:solidFill>
                <a:latin typeface="Calibri Light" panose="020F0302020204030204"/>
                <a:ea typeface="+mj-ea"/>
                <a:cs typeface="+mj-cs"/>
              </a:rPr>
              <a:t>Peripheris</a:t>
            </a:r>
            <a:r>
              <a:rPr lang="en-GB" sz="2400" i="1" spc="-10" dirty="0">
                <a:solidFill>
                  <a:prstClr val="white"/>
                </a:solidFill>
                <a:latin typeface="Calibri Light" panose="020F0302020204030204"/>
                <a:ea typeface="+mj-ea"/>
                <a:cs typeface="+mj-cs"/>
              </a:rPr>
              <a:t>: </a:t>
            </a:r>
            <a:r>
              <a:rPr lang="en-GB" sz="2400" spc="-10" dirty="0">
                <a:solidFill>
                  <a:prstClr val="white"/>
                </a:solidFill>
                <a:latin typeface="Calibri Light" panose="020F0302020204030204"/>
                <a:ea typeface="+mj-ea"/>
                <a:cs typeface="+mj-cs"/>
              </a:rPr>
              <a:t>“from which resources were extracted”</a:t>
            </a:r>
          </a:p>
          <a:p>
            <a:r>
              <a:rPr lang="en-GB" sz="2400" spc="-10" dirty="0">
                <a:solidFill>
                  <a:prstClr val="white"/>
                </a:solidFill>
                <a:latin typeface="Calibri Light" panose="020F0302020204030204"/>
                <a:ea typeface="+mj-ea"/>
                <a:cs typeface="+mj-cs"/>
              </a:rPr>
              <a:t>(Manning, 2018, p.80) </a:t>
            </a:r>
            <a:br>
              <a:rPr lang="en-GB" sz="2400" spc="-10" dirty="0">
                <a:solidFill>
                  <a:prstClr val="white"/>
                </a:solidFill>
                <a:latin typeface="Calibri Light" panose="020F0302020204030204"/>
                <a:ea typeface="+mj-ea"/>
                <a:cs typeface="+mj-cs"/>
              </a:rPr>
            </a:br>
            <a:endParaRPr lang="en-GB" dirty="0"/>
          </a:p>
        </p:txBody>
      </p:sp>
      <p:sp>
        <p:nvSpPr>
          <p:cNvPr id="6" name="Rectangle 5">
            <a:extLst>
              <a:ext uri="{FF2B5EF4-FFF2-40B4-BE49-F238E27FC236}">
                <a16:creationId xmlns:a16="http://schemas.microsoft.com/office/drawing/2014/main" id="{B8C236F0-8A3E-4D3B-BF49-0FE45B4E3A92}"/>
              </a:ext>
            </a:extLst>
          </p:cNvPr>
          <p:cNvSpPr/>
          <p:nvPr/>
        </p:nvSpPr>
        <p:spPr>
          <a:xfrm>
            <a:off x="4343400" y="1371600"/>
            <a:ext cx="4572000" cy="2585323"/>
          </a:xfrm>
          <a:prstGeom prst="rect">
            <a:avLst/>
          </a:prstGeom>
        </p:spPr>
        <p:txBody>
          <a:bodyPr>
            <a:spAutoFit/>
          </a:bodyPr>
          <a:lstStyle/>
          <a:p>
            <a:r>
              <a:rPr lang="en-GB" sz="2400" b="1" u="sng" spc="-10" dirty="0">
                <a:solidFill>
                  <a:prstClr val="white"/>
                </a:solidFill>
                <a:latin typeface="Calibri Light" panose="020F0302020204030204"/>
                <a:ea typeface="+mj-ea"/>
                <a:cs typeface="+mj-cs"/>
              </a:rPr>
              <a:t>BUT</a:t>
            </a:r>
            <a:br>
              <a:rPr lang="en-GB" sz="2400" spc="-10" dirty="0">
                <a:solidFill>
                  <a:prstClr val="white"/>
                </a:solidFill>
                <a:latin typeface="Calibri Light" panose="020F0302020204030204"/>
                <a:ea typeface="+mj-ea"/>
                <a:cs typeface="+mj-cs"/>
              </a:rPr>
            </a:br>
            <a:r>
              <a:rPr lang="en-GB" sz="2400" spc="-10" dirty="0" err="1">
                <a:solidFill>
                  <a:prstClr val="white"/>
                </a:solidFill>
                <a:latin typeface="Calibri Light" panose="020F0302020204030204"/>
                <a:ea typeface="+mj-ea"/>
                <a:cs typeface="+mj-cs"/>
              </a:rPr>
              <a:t>Populonia</a:t>
            </a:r>
            <a:r>
              <a:rPr lang="en-GB" sz="2400" spc="-10" dirty="0">
                <a:solidFill>
                  <a:prstClr val="white"/>
                </a:solidFill>
                <a:latin typeface="Calibri Light" panose="020F0302020204030204"/>
                <a:ea typeface="+mj-ea"/>
                <a:cs typeface="+mj-cs"/>
              </a:rPr>
              <a:t> is not “exceptional”: in many ways, it matches Weber’s </a:t>
            </a:r>
            <a:r>
              <a:rPr lang="en-GB" sz="2400" i="1" spc="-10" dirty="0" err="1">
                <a:solidFill>
                  <a:prstClr val="white"/>
                </a:solidFill>
                <a:latin typeface="Calibri Light" panose="020F0302020204030204"/>
                <a:ea typeface="+mj-ea"/>
                <a:cs typeface="+mj-cs"/>
              </a:rPr>
              <a:t>Küstenkultur</a:t>
            </a:r>
            <a:r>
              <a:rPr lang="en-GB" sz="2400" spc="-10" dirty="0">
                <a:solidFill>
                  <a:prstClr val="white"/>
                </a:solidFill>
                <a:latin typeface="Calibri Light" panose="020F0302020204030204"/>
                <a:ea typeface="+mj-ea"/>
                <a:cs typeface="+mj-cs"/>
              </a:rPr>
              <a:t> (1909) and Hansen’s ancient city-state / polis model (2006).</a:t>
            </a:r>
            <a:br>
              <a:rPr lang="en-GB" sz="2400" spc="-10" dirty="0">
                <a:solidFill>
                  <a:prstClr val="white"/>
                </a:solidFill>
                <a:latin typeface="Calibri Light" panose="020F0302020204030204"/>
                <a:ea typeface="+mj-ea"/>
                <a:cs typeface="+mj-cs"/>
              </a:rPr>
            </a:br>
            <a:endParaRPr lang="en-GB" dirty="0"/>
          </a:p>
        </p:txBody>
      </p:sp>
      <p:sp>
        <p:nvSpPr>
          <p:cNvPr id="7" name="Rectangle 6">
            <a:extLst>
              <a:ext uri="{FF2B5EF4-FFF2-40B4-BE49-F238E27FC236}">
                <a16:creationId xmlns:a16="http://schemas.microsoft.com/office/drawing/2014/main" id="{3719207B-504D-4896-AD1A-3955EE018D54}"/>
              </a:ext>
            </a:extLst>
          </p:cNvPr>
          <p:cNvSpPr/>
          <p:nvPr/>
        </p:nvSpPr>
        <p:spPr>
          <a:xfrm>
            <a:off x="4343400" y="3733800"/>
            <a:ext cx="4572000" cy="2677656"/>
          </a:xfrm>
          <a:prstGeom prst="rect">
            <a:avLst/>
          </a:prstGeom>
        </p:spPr>
        <p:txBody>
          <a:bodyPr>
            <a:spAutoFit/>
          </a:bodyPr>
          <a:lstStyle/>
          <a:p>
            <a:r>
              <a:rPr lang="en-GB" sz="2400" spc="-10" dirty="0">
                <a:solidFill>
                  <a:prstClr val="white"/>
                </a:solidFill>
                <a:latin typeface="Calibri Light" panose="020F0302020204030204"/>
                <a:ea typeface="+mj-ea"/>
                <a:cs typeface="+mj-cs"/>
              </a:rPr>
              <a:t>a producer but also a consumer, trading and perhaps even “service” city: neither primitivist nor modernist (even if sources  probably too speculative to adopt unreservedly a neo-institutionalist approach)?</a:t>
            </a:r>
            <a:endParaRPr lang="en-GB" dirty="0"/>
          </a:p>
        </p:txBody>
      </p:sp>
    </p:spTree>
    <p:extLst>
      <p:ext uri="{BB962C8B-B14F-4D97-AF65-F5344CB8AC3E}">
        <p14:creationId xmlns:p14="http://schemas.microsoft.com/office/powerpoint/2010/main" val="402252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6265398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292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9CB2E89B-8603-45AB-A301-43AC6E4D8716}"/>
              </a:ext>
            </a:extLst>
          </p:cNvPr>
          <p:cNvSpPr/>
          <p:nvPr/>
        </p:nvSpPr>
        <p:spPr>
          <a:xfrm>
            <a:off x="228600" y="1600200"/>
            <a:ext cx="3581400" cy="3416320"/>
          </a:xfrm>
          <a:prstGeom prst="rect">
            <a:avLst/>
          </a:prstGeom>
        </p:spPr>
        <p:txBody>
          <a:bodyPr wrap="square">
            <a:spAutoFit/>
          </a:bodyPr>
          <a:lstStyle/>
          <a:p>
            <a:r>
              <a:rPr lang="en-GB" sz="2400" dirty="0">
                <a:solidFill>
                  <a:prstClr val="white"/>
                </a:solidFill>
                <a:latin typeface="Calibri Light" panose="020F0302020204030204"/>
                <a:ea typeface="+mj-ea"/>
                <a:cs typeface="+mj-cs"/>
              </a:rPr>
              <a:t>Traditional Orientalist visions of Etruria: “a fragment of Babylonia  in Italy” (</a:t>
            </a:r>
            <a:r>
              <a:rPr lang="en-GB" sz="2400" dirty="0" err="1">
                <a:solidFill>
                  <a:prstClr val="white"/>
                </a:solidFill>
                <a:latin typeface="Calibri Light" panose="020F0302020204030204"/>
                <a:ea typeface="+mj-ea"/>
                <a:cs typeface="+mj-cs"/>
              </a:rPr>
              <a:t>Piganiol</a:t>
            </a:r>
            <a:r>
              <a:rPr lang="en-GB" sz="2400" dirty="0">
                <a:solidFill>
                  <a:prstClr val="white"/>
                </a:solidFill>
                <a:latin typeface="Calibri Light" panose="020F0302020204030204"/>
                <a:ea typeface="+mj-ea"/>
                <a:cs typeface="+mj-cs"/>
              </a:rPr>
              <a:t>, 1953) </a:t>
            </a: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Etruria as an afterthought to Greece and a prelude to Rome </a:t>
            </a:r>
            <a:endParaRPr lang="en-GB" dirty="0"/>
          </a:p>
        </p:txBody>
      </p:sp>
      <p:sp>
        <p:nvSpPr>
          <p:cNvPr id="7" name="Rectangle 6">
            <a:extLst>
              <a:ext uri="{FF2B5EF4-FFF2-40B4-BE49-F238E27FC236}">
                <a16:creationId xmlns:a16="http://schemas.microsoft.com/office/drawing/2014/main" id="{615497F8-9BF2-4FDE-A435-56B1BC69F2FF}"/>
              </a:ext>
            </a:extLst>
          </p:cNvPr>
          <p:cNvSpPr/>
          <p:nvPr/>
        </p:nvSpPr>
        <p:spPr>
          <a:xfrm>
            <a:off x="3810000" y="76200"/>
            <a:ext cx="5227320" cy="3323987"/>
          </a:xfrm>
          <a:prstGeom prst="rect">
            <a:avLst/>
          </a:prstGeom>
        </p:spPr>
        <p:txBody>
          <a:bodyPr wrap="square">
            <a:spAutoFit/>
          </a:bodyPr>
          <a:lstStyle/>
          <a:p>
            <a:r>
              <a:rPr lang="en-GB" sz="2400" u="sng" dirty="0">
                <a:solidFill>
                  <a:prstClr val="white"/>
                </a:solidFill>
                <a:latin typeface="Calibri Light" panose="020F0302020204030204"/>
                <a:ea typeface="+mj-ea"/>
                <a:cs typeface="+mj-cs"/>
              </a:rPr>
              <a:t>BUT </a:t>
            </a:r>
          </a:p>
          <a:p>
            <a:r>
              <a:rPr lang="en-GB" sz="2400" b="1" u="sng" dirty="0" err="1">
                <a:solidFill>
                  <a:prstClr val="white"/>
                </a:solidFill>
                <a:latin typeface="Calibri Light" panose="020F0302020204030204"/>
                <a:ea typeface="+mj-ea"/>
                <a:cs typeface="+mj-cs"/>
              </a:rPr>
              <a:t>Populonia</a:t>
            </a:r>
            <a:r>
              <a:rPr lang="en-GB" sz="2400" b="1" u="sng" dirty="0">
                <a:solidFill>
                  <a:prstClr val="white"/>
                </a:solidFill>
                <a:latin typeface="Calibri Light" panose="020F0302020204030204"/>
                <a:ea typeface="+mj-ea"/>
                <a:cs typeface="+mj-cs"/>
              </a:rPr>
              <a:t> is a part of the Etruscan world and the Etruscan world is itself a part of the ancient Mediterranean world</a:t>
            </a:r>
            <a:br>
              <a:rPr lang="en-GB" sz="2400" b="1" u="sng"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Etruria, an intermediary between Magna Grecia and Rome (Morel, 2007, p.495)</a:t>
            </a:r>
            <a:br>
              <a:rPr lang="en-GB" sz="2400" dirty="0">
                <a:solidFill>
                  <a:prstClr val="white"/>
                </a:solidFill>
                <a:latin typeface="Calibri Light" panose="020F0302020204030204"/>
                <a:ea typeface="+mj-ea"/>
                <a:cs typeface="+mj-cs"/>
              </a:rPr>
            </a:br>
            <a:r>
              <a:rPr lang="en-GB" sz="2400" dirty="0" err="1">
                <a:solidFill>
                  <a:prstClr val="white"/>
                </a:solidFill>
                <a:latin typeface="Calibri Light" panose="020F0302020204030204"/>
                <a:ea typeface="+mj-ea"/>
                <a:cs typeface="+mj-cs"/>
              </a:rPr>
              <a:t>Pithekoussai</a:t>
            </a:r>
            <a:r>
              <a:rPr lang="en-GB" sz="2400" dirty="0">
                <a:solidFill>
                  <a:prstClr val="white"/>
                </a:solidFill>
                <a:latin typeface="Calibri Light" panose="020F0302020204030204"/>
                <a:ea typeface="+mj-ea"/>
                <a:cs typeface="+mj-cs"/>
              </a:rPr>
              <a:t> (770 BC) and Cumae (740 BC)</a:t>
            </a:r>
            <a:br>
              <a:rPr lang="en-GB" sz="2400" dirty="0">
                <a:solidFill>
                  <a:prstClr val="white"/>
                </a:solidFill>
                <a:latin typeface="Calibri Light" panose="020F0302020204030204"/>
                <a:ea typeface="+mj-ea"/>
                <a:cs typeface="+mj-cs"/>
              </a:rPr>
            </a:br>
            <a:endParaRPr lang="en-GB" dirty="0"/>
          </a:p>
        </p:txBody>
      </p:sp>
      <p:sp>
        <p:nvSpPr>
          <p:cNvPr id="8" name="Rectangle 7">
            <a:extLst>
              <a:ext uri="{FF2B5EF4-FFF2-40B4-BE49-F238E27FC236}">
                <a16:creationId xmlns:a16="http://schemas.microsoft.com/office/drawing/2014/main" id="{35E4F5F7-C4AE-464A-A0C0-1C9955C9D517}"/>
              </a:ext>
            </a:extLst>
          </p:cNvPr>
          <p:cNvSpPr/>
          <p:nvPr/>
        </p:nvSpPr>
        <p:spPr>
          <a:xfrm>
            <a:off x="3820160" y="3352800"/>
            <a:ext cx="5476240" cy="3323987"/>
          </a:xfrm>
          <a:prstGeom prst="rect">
            <a:avLst/>
          </a:prstGeom>
        </p:spPr>
        <p:txBody>
          <a:bodyPr wrap="square">
            <a:spAutoFit/>
          </a:bodyPr>
          <a:lstStyle/>
          <a:p>
            <a:r>
              <a:rPr lang="en-GB" sz="2400" dirty="0">
                <a:solidFill>
                  <a:prstClr val="white"/>
                </a:solidFill>
                <a:latin typeface="Calibri Light" panose="020F0302020204030204"/>
                <a:ea typeface="+mj-ea"/>
                <a:cs typeface="+mj-cs"/>
              </a:rPr>
              <a:t>beyond this,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“by the end of the seventh century BC, Greeks, Etruscans and Phoenicians…shared a maritime perspective, a city-state culture, polytheistic religions …and a common material culture part of a greater Mediterranean world”</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Demetriou (2012, p.230)</a:t>
            </a:r>
            <a:br>
              <a:rPr lang="en-GB" sz="2400" spc="-10" dirty="0">
                <a:solidFill>
                  <a:prstClr val="white"/>
                </a:solidFill>
                <a:latin typeface="Calibri Light" panose="020F0302020204030204"/>
                <a:ea typeface="+mj-ea"/>
                <a:cs typeface="+mj-cs"/>
              </a:rPr>
            </a:br>
            <a:endParaRPr lang="en-GB" dirty="0"/>
          </a:p>
        </p:txBody>
      </p:sp>
    </p:spTree>
    <p:extLst>
      <p:ext uri="{BB962C8B-B14F-4D97-AF65-F5344CB8AC3E}">
        <p14:creationId xmlns:p14="http://schemas.microsoft.com/office/powerpoint/2010/main" val="3033926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45266972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3949"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F6536FC3-E090-4C83-978A-7C485E13EFED}"/>
              </a:ext>
            </a:extLst>
          </p:cNvPr>
          <p:cNvSpPr/>
          <p:nvPr/>
        </p:nvSpPr>
        <p:spPr>
          <a:xfrm>
            <a:off x="304800" y="152400"/>
            <a:ext cx="8534400" cy="2092881"/>
          </a:xfrm>
          <a:prstGeom prst="rect">
            <a:avLst/>
          </a:prstGeom>
        </p:spPr>
        <p:txBody>
          <a:bodyPr wrap="square">
            <a:spAutoFit/>
          </a:bodyPr>
          <a:lstStyle/>
          <a:p>
            <a:r>
              <a:rPr lang="en-GB" sz="2800" dirty="0">
                <a:solidFill>
                  <a:prstClr val="white"/>
                </a:solidFill>
                <a:ea typeface="+mj-ea"/>
                <a:cs typeface="+mj-cs"/>
              </a:rPr>
              <a:t>The integration of </a:t>
            </a:r>
            <a:r>
              <a:rPr lang="en-GB" sz="2800" dirty="0" err="1">
                <a:solidFill>
                  <a:prstClr val="white"/>
                </a:solidFill>
                <a:ea typeface="+mj-ea"/>
                <a:cs typeface="+mj-cs"/>
              </a:rPr>
              <a:t>Populonia</a:t>
            </a:r>
            <a:r>
              <a:rPr lang="en-GB" sz="2800" dirty="0">
                <a:solidFill>
                  <a:prstClr val="white"/>
                </a:solidFill>
                <a:ea typeface="+mj-ea"/>
                <a:cs typeface="+mj-cs"/>
              </a:rPr>
              <a:t> into the ancient economy and its relevance to the debates around ancient economies perhaps best illustrated by the questions surrounding its “end”</a:t>
            </a:r>
            <a:br>
              <a:rPr lang="en-GB" sz="2800" dirty="0">
                <a:solidFill>
                  <a:prstClr val="white"/>
                </a:solidFill>
                <a:ea typeface="+mj-ea"/>
                <a:cs typeface="+mj-cs"/>
              </a:rPr>
            </a:br>
            <a:endParaRPr lang="en-GB" dirty="0"/>
          </a:p>
        </p:txBody>
      </p:sp>
      <p:sp>
        <p:nvSpPr>
          <p:cNvPr id="7" name="Rectangle 6">
            <a:extLst>
              <a:ext uri="{FF2B5EF4-FFF2-40B4-BE49-F238E27FC236}">
                <a16:creationId xmlns:a16="http://schemas.microsoft.com/office/drawing/2014/main" id="{8DC2B854-A4F5-4E04-BEFD-8FED69A268C4}"/>
              </a:ext>
            </a:extLst>
          </p:cNvPr>
          <p:cNvSpPr/>
          <p:nvPr/>
        </p:nvSpPr>
        <p:spPr>
          <a:xfrm>
            <a:off x="304800" y="2133600"/>
            <a:ext cx="8534400" cy="1200329"/>
          </a:xfrm>
          <a:prstGeom prst="rect">
            <a:avLst/>
          </a:prstGeom>
        </p:spPr>
        <p:txBody>
          <a:bodyPr wrap="square">
            <a:spAutoFit/>
          </a:bodyPr>
          <a:lstStyle/>
          <a:p>
            <a:r>
              <a:rPr lang="en-GB" sz="2400" dirty="0">
                <a:solidFill>
                  <a:prstClr val="white"/>
                </a:solidFill>
                <a:latin typeface="Calibri Light" panose="020F0302020204030204"/>
                <a:ea typeface="+mj-ea"/>
                <a:cs typeface="+mj-cs"/>
              </a:rPr>
              <a:t>“Now…the town is wholly desert except for the temples and a few dwellings, the port-town, which has a little harbour and two docks” </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Strabo, </a:t>
            </a:r>
            <a:r>
              <a:rPr lang="en-GB" sz="2400" i="1" dirty="0">
                <a:solidFill>
                  <a:prstClr val="white"/>
                </a:solidFill>
                <a:latin typeface="Calibri Light" panose="020F0302020204030204"/>
                <a:ea typeface="+mj-ea"/>
                <a:cs typeface="+mj-cs"/>
              </a:rPr>
              <a:t>Geography</a:t>
            </a:r>
            <a:r>
              <a:rPr lang="en-GB" sz="2400" dirty="0">
                <a:solidFill>
                  <a:prstClr val="white"/>
                </a:solidFill>
                <a:latin typeface="Calibri Light" panose="020F0302020204030204"/>
                <a:ea typeface="+mj-ea"/>
                <a:cs typeface="+mj-cs"/>
              </a:rPr>
              <a:t>, V, 2,6</a:t>
            </a:r>
            <a:endParaRPr lang="en-GB" dirty="0"/>
          </a:p>
        </p:txBody>
      </p:sp>
      <p:sp>
        <p:nvSpPr>
          <p:cNvPr id="8" name="Rectangle 7">
            <a:extLst>
              <a:ext uri="{FF2B5EF4-FFF2-40B4-BE49-F238E27FC236}">
                <a16:creationId xmlns:a16="http://schemas.microsoft.com/office/drawing/2014/main" id="{62536736-134E-4851-B869-58C6A938F38F}"/>
              </a:ext>
            </a:extLst>
          </p:cNvPr>
          <p:cNvSpPr/>
          <p:nvPr/>
        </p:nvSpPr>
        <p:spPr>
          <a:xfrm>
            <a:off x="381000" y="3657600"/>
            <a:ext cx="4358822" cy="461665"/>
          </a:xfrm>
          <a:prstGeom prst="rect">
            <a:avLst/>
          </a:prstGeom>
        </p:spPr>
        <p:txBody>
          <a:bodyPr wrap="none">
            <a:spAutoFit/>
          </a:bodyPr>
          <a:lstStyle/>
          <a:p>
            <a:r>
              <a:rPr lang="en-GB" sz="2400" spc="-10" dirty="0">
                <a:solidFill>
                  <a:prstClr val="white"/>
                </a:solidFill>
                <a:latin typeface="Calibri Light" panose="020F0302020204030204"/>
                <a:ea typeface="+mj-ea"/>
                <a:cs typeface="+mj-cs"/>
              </a:rPr>
              <a:t>1) Rome’s conquest and its impact</a:t>
            </a:r>
            <a:endParaRPr lang="en-GB" dirty="0"/>
          </a:p>
        </p:txBody>
      </p:sp>
      <p:sp>
        <p:nvSpPr>
          <p:cNvPr id="9" name="Rectangle 8">
            <a:extLst>
              <a:ext uri="{FF2B5EF4-FFF2-40B4-BE49-F238E27FC236}">
                <a16:creationId xmlns:a16="http://schemas.microsoft.com/office/drawing/2014/main" id="{5637E270-EFAB-4940-A89A-57D7B3B7BE7C}"/>
              </a:ext>
            </a:extLst>
          </p:cNvPr>
          <p:cNvSpPr/>
          <p:nvPr/>
        </p:nvSpPr>
        <p:spPr>
          <a:xfrm>
            <a:off x="381000" y="4119265"/>
            <a:ext cx="8077200" cy="830997"/>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2) </a:t>
            </a:r>
            <a:r>
              <a:rPr lang="en-GB" sz="2400" spc="-10" dirty="0" err="1">
                <a:solidFill>
                  <a:prstClr val="white"/>
                </a:solidFill>
                <a:latin typeface="Calibri Light" panose="020F0302020204030204"/>
                <a:ea typeface="+mj-ea"/>
                <a:cs typeface="+mj-cs"/>
              </a:rPr>
              <a:t>Populonia</a:t>
            </a:r>
            <a:r>
              <a:rPr lang="en-GB" sz="2400" spc="-10" dirty="0">
                <a:solidFill>
                  <a:prstClr val="white"/>
                </a:solidFill>
                <a:latin typeface="Calibri Light" panose="020F0302020204030204"/>
                <a:ea typeface="+mj-ea"/>
                <a:cs typeface="+mj-cs"/>
              </a:rPr>
              <a:t>, a victim of ancient “globalisation” (Pliny, </a:t>
            </a:r>
            <a:r>
              <a:rPr lang="en-GB" sz="2400" i="1" dirty="0">
                <a:solidFill>
                  <a:prstClr val="white"/>
                </a:solidFill>
                <a:latin typeface="Calibri Light" panose="020F0302020204030204"/>
                <a:ea typeface="+mj-ea"/>
                <a:cs typeface="+mj-cs"/>
              </a:rPr>
              <a:t>N.H.</a:t>
            </a:r>
            <a:r>
              <a:rPr lang="en-GB" sz="2400" dirty="0">
                <a:solidFill>
                  <a:prstClr val="white"/>
                </a:solidFill>
                <a:latin typeface="Calibri Light" panose="020F0302020204030204"/>
                <a:ea typeface="+mj-ea"/>
                <a:cs typeface="+mj-cs"/>
              </a:rPr>
              <a:t> XXXIV, 41)</a:t>
            </a:r>
            <a:endParaRPr lang="en-GB" dirty="0"/>
          </a:p>
        </p:txBody>
      </p:sp>
      <p:sp>
        <p:nvSpPr>
          <p:cNvPr id="10" name="Rectangle 9">
            <a:extLst>
              <a:ext uri="{FF2B5EF4-FFF2-40B4-BE49-F238E27FC236}">
                <a16:creationId xmlns:a16="http://schemas.microsoft.com/office/drawing/2014/main" id="{4DE16A4A-81A7-4E62-B919-E023ACB4EEF6}"/>
              </a:ext>
            </a:extLst>
          </p:cNvPr>
          <p:cNvSpPr/>
          <p:nvPr/>
        </p:nvSpPr>
        <p:spPr>
          <a:xfrm>
            <a:off x="386080" y="4996428"/>
            <a:ext cx="7614920" cy="461665"/>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3) negative externalities / unsustainable development</a:t>
            </a:r>
            <a:endParaRPr lang="en-GB" dirty="0"/>
          </a:p>
        </p:txBody>
      </p:sp>
      <p:sp>
        <p:nvSpPr>
          <p:cNvPr id="11" name="Rectangle 10">
            <a:extLst>
              <a:ext uri="{FF2B5EF4-FFF2-40B4-BE49-F238E27FC236}">
                <a16:creationId xmlns:a16="http://schemas.microsoft.com/office/drawing/2014/main" id="{4F7759DD-BE53-4ECC-A35E-C2AFE4745ED0}"/>
              </a:ext>
            </a:extLst>
          </p:cNvPr>
          <p:cNvSpPr/>
          <p:nvPr/>
        </p:nvSpPr>
        <p:spPr>
          <a:xfrm>
            <a:off x="381000" y="5638800"/>
            <a:ext cx="8077200" cy="461665"/>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4) role of institutions (Etruscan versus Roman “structures”)</a:t>
            </a:r>
            <a:endParaRPr lang="en-GB" dirty="0"/>
          </a:p>
        </p:txBody>
      </p:sp>
    </p:spTree>
    <p:extLst>
      <p:ext uri="{BB962C8B-B14F-4D97-AF65-F5344CB8AC3E}">
        <p14:creationId xmlns:p14="http://schemas.microsoft.com/office/powerpoint/2010/main" val="4209804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360567183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497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6" name="Rectangle 5">
            <a:extLst>
              <a:ext uri="{FF2B5EF4-FFF2-40B4-BE49-F238E27FC236}">
                <a16:creationId xmlns:a16="http://schemas.microsoft.com/office/drawing/2014/main" id="{D0509FAA-FA81-4EAC-8C55-491CEDFE395C}"/>
              </a:ext>
            </a:extLst>
          </p:cNvPr>
          <p:cNvSpPr/>
          <p:nvPr/>
        </p:nvSpPr>
        <p:spPr>
          <a:xfrm>
            <a:off x="304800" y="228600"/>
            <a:ext cx="8382000" cy="523220"/>
          </a:xfrm>
          <a:prstGeom prst="rect">
            <a:avLst/>
          </a:prstGeom>
        </p:spPr>
        <p:txBody>
          <a:bodyPr wrap="square">
            <a:spAutoFit/>
          </a:bodyPr>
          <a:lstStyle/>
          <a:p>
            <a:r>
              <a:rPr lang="en-GB" sz="2800" dirty="0">
                <a:solidFill>
                  <a:prstClr val="white"/>
                </a:solidFill>
                <a:ea typeface="+mj-ea"/>
                <a:cs typeface="+mj-cs"/>
              </a:rPr>
              <a:t>Ultimately, did </a:t>
            </a:r>
            <a:r>
              <a:rPr lang="en-GB" sz="2800" dirty="0" err="1">
                <a:solidFill>
                  <a:prstClr val="white"/>
                </a:solidFill>
                <a:ea typeface="+mj-ea"/>
                <a:cs typeface="+mj-cs"/>
              </a:rPr>
              <a:t>Populonia</a:t>
            </a:r>
            <a:r>
              <a:rPr lang="en-GB" sz="2800" dirty="0">
                <a:solidFill>
                  <a:prstClr val="white"/>
                </a:solidFill>
                <a:ea typeface="+mj-ea"/>
                <a:cs typeface="+mj-cs"/>
              </a:rPr>
              <a:t> really “collapse”/ “decline”?</a:t>
            </a:r>
            <a:endParaRPr lang="en-GB" dirty="0"/>
          </a:p>
        </p:txBody>
      </p:sp>
      <p:sp>
        <p:nvSpPr>
          <p:cNvPr id="7" name="Rectangle 6">
            <a:extLst>
              <a:ext uri="{FF2B5EF4-FFF2-40B4-BE49-F238E27FC236}">
                <a16:creationId xmlns:a16="http://schemas.microsoft.com/office/drawing/2014/main" id="{0C73A671-BE80-429F-8578-59A7BE961013}"/>
              </a:ext>
            </a:extLst>
          </p:cNvPr>
          <p:cNvSpPr/>
          <p:nvPr/>
        </p:nvSpPr>
        <p:spPr>
          <a:xfrm>
            <a:off x="342900" y="870764"/>
            <a:ext cx="8458200" cy="1200329"/>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Strabo’s contradictions?  a “deserted” city but:</a:t>
            </a: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he “</a:t>
            </a:r>
            <a:r>
              <a:rPr lang="en-GB" sz="2400" dirty="0">
                <a:solidFill>
                  <a:prstClr val="white"/>
                </a:solidFill>
                <a:latin typeface="Calibri Light" panose="020F0302020204030204"/>
                <a:ea typeface="+mj-ea"/>
                <a:cs typeface="+mj-cs"/>
              </a:rPr>
              <a:t>also saw the people who work the iron that is brought over from Aethalia” and refers to fishing</a:t>
            </a:r>
            <a:endParaRPr lang="en-GB" dirty="0"/>
          </a:p>
        </p:txBody>
      </p:sp>
      <p:sp>
        <p:nvSpPr>
          <p:cNvPr id="8" name="Rectangle 7">
            <a:extLst>
              <a:ext uri="{FF2B5EF4-FFF2-40B4-BE49-F238E27FC236}">
                <a16:creationId xmlns:a16="http://schemas.microsoft.com/office/drawing/2014/main" id="{AAF08B6E-27E8-4E29-8D7B-3A2B3C28187A}"/>
              </a:ext>
            </a:extLst>
          </p:cNvPr>
          <p:cNvSpPr/>
          <p:nvPr/>
        </p:nvSpPr>
        <p:spPr>
          <a:xfrm>
            <a:off x="342900" y="2362200"/>
            <a:ext cx="8039100" cy="1846659"/>
          </a:xfrm>
          <a:prstGeom prst="rect">
            <a:avLst/>
          </a:prstGeom>
        </p:spPr>
        <p:txBody>
          <a:bodyPr wrap="square">
            <a:spAutoFit/>
          </a:bodyPr>
          <a:lstStyle/>
          <a:p>
            <a:r>
              <a:rPr lang="en-GB" sz="2400" u="sng" spc="-10" dirty="0">
                <a:solidFill>
                  <a:prstClr val="white"/>
                </a:solidFill>
                <a:latin typeface="Calibri Light" panose="020F0302020204030204"/>
                <a:ea typeface="+mj-ea"/>
                <a:cs typeface="+mj-cs"/>
              </a:rPr>
              <a:t>In fact:</a:t>
            </a:r>
            <a:br>
              <a:rPr lang="en-GB" sz="2400" spc="-10" dirty="0">
                <a:solidFill>
                  <a:prstClr val="white"/>
                </a:solidFill>
                <a:latin typeface="Calibri Light" panose="020F0302020204030204"/>
                <a:ea typeface="+mj-ea"/>
                <a:cs typeface="+mj-cs"/>
              </a:rPr>
            </a:br>
            <a:br>
              <a:rPr lang="en-GB" sz="2400" spc="-10" dirty="0">
                <a:solidFill>
                  <a:prstClr val="white"/>
                </a:solidFill>
                <a:latin typeface="Calibri Light" panose="020F0302020204030204"/>
                <a:ea typeface="+mj-ea"/>
                <a:cs typeface="+mj-cs"/>
              </a:rPr>
            </a:br>
            <a:r>
              <a:rPr lang="en-GB" sz="2400" spc="-10" dirty="0">
                <a:solidFill>
                  <a:prstClr val="white"/>
                </a:solidFill>
                <a:latin typeface="Calibri Light" panose="020F0302020204030204"/>
                <a:ea typeface="+mj-ea"/>
                <a:cs typeface="+mj-cs"/>
              </a:rPr>
              <a:t>1) </a:t>
            </a:r>
            <a:r>
              <a:rPr lang="en-GB" sz="2400" b="1" spc="-10" dirty="0" err="1">
                <a:solidFill>
                  <a:prstClr val="white"/>
                </a:solidFill>
                <a:latin typeface="Calibri Light" panose="020F0302020204030204"/>
                <a:ea typeface="+mj-ea"/>
                <a:cs typeface="+mj-cs"/>
              </a:rPr>
              <a:t>Populonia</a:t>
            </a:r>
            <a:r>
              <a:rPr lang="en-GB" sz="2400" b="1" spc="-10" dirty="0">
                <a:solidFill>
                  <a:prstClr val="white"/>
                </a:solidFill>
                <a:latin typeface="Calibri Light" panose="020F0302020204030204"/>
                <a:ea typeface="+mj-ea"/>
                <a:cs typeface="+mj-cs"/>
              </a:rPr>
              <a:t> as a micro-region </a:t>
            </a:r>
            <a:r>
              <a:rPr lang="en-GB" sz="2400" spc="-10" dirty="0">
                <a:solidFill>
                  <a:prstClr val="white"/>
                </a:solidFill>
                <a:latin typeface="Calibri Light" panose="020F0302020204030204"/>
                <a:ea typeface="+mj-ea"/>
                <a:cs typeface="+mj-cs"/>
              </a:rPr>
              <a:t>(</a:t>
            </a:r>
            <a:r>
              <a:rPr lang="en-GB" sz="2400" spc="-10" dirty="0" err="1">
                <a:solidFill>
                  <a:prstClr val="white"/>
                </a:solidFill>
                <a:latin typeface="Calibri Light" panose="020F0302020204030204"/>
                <a:ea typeface="+mj-ea"/>
                <a:cs typeface="+mj-cs"/>
              </a:rPr>
              <a:t>Horden</a:t>
            </a:r>
            <a:r>
              <a:rPr lang="en-GB" sz="2400" spc="-10" dirty="0">
                <a:solidFill>
                  <a:prstClr val="white"/>
                </a:solidFill>
                <a:latin typeface="Calibri Light" panose="020F0302020204030204"/>
                <a:ea typeface="+mj-ea"/>
                <a:cs typeface="+mj-cs"/>
              </a:rPr>
              <a:t> and Purcell, 2000): an interregional and intercultural network (cabotage)</a:t>
            </a:r>
            <a:br>
              <a:rPr lang="en-GB" sz="2400" spc="-10" dirty="0">
                <a:solidFill>
                  <a:prstClr val="white"/>
                </a:solidFill>
                <a:latin typeface="Calibri Light" panose="020F0302020204030204"/>
                <a:ea typeface="+mj-ea"/>
                <a:cs typeface="+mj-cs"/>
              </a:rPr>
            </a:br>
            <a:endParaRPr lang="en-GB" dirty="0"/>
          </a:p>
        </p:txBody>
      </p:sp>
      <p:sp>
        <p:nvSpPr>
          <p:cNvPr id="9" name="Rectangle 8">
            <a:extLst>
              <a:ext uri="{FF2B5EF4-FFF2-40B4-BE49-F238E27FC236}">
                <a16:creationId xmlns:a16="http://schemas.microsoft.com/office/drawing/2014/main" id="{E1CFC017-26A7-4E34-8C83-B2C7F6185DDE}"/>
              </a:ext>
            </a:extLst>
          </p:cNvPr>
          <p:cNvSpPr/>
          <p:nvPr/>
        </p:nvSpPr>
        <p:spPr>
          <a:xfrm>
            <a:off x="342900" y="3962400"/>
            <a:ext cx="7886700" cy="830997"/>
          </a:xfrm>
          <a:prstGeom prst="rect">
            <a:avLst/>
          </a:prstGeom>
        </p:spPr>
        <p:txBody>
          <a:bodyPr wrap="square">
            <a:spAutoFit/>
          </a:bodyPr>
          <a:lstStyle/>
          <a:p>
            <a:r>
              <a:rPr lang="en-GB" sz="2400" spc="-10" dirty="0">
                <a:solidFill>
                  <a:prstClr val="white"/>
                </a:solidFill>
                <a:latin typeface="Calibri Light" panose="020F0302020204030204"/>
                <a:ea typeface="+mj-ea"/>
                <a:cs typeface="+mj-cs"/>
              </a:rPr>
              <a:t>2) </a:t>
            </a:r>
            <a:r>
              <a:rPr lang="en-GB" sz="2400" b="1" spc="-10" dirty="0" err="1">
                <a:solidFill>
                  <a:prstClr val="white"/>
                </a:solidFill>
                <a:latin typeface="Calibri Light" panose="020F0302020204030204"/>
                <a:ea typeface="+mj-ea"/>
                <a:cs typeface="+mj-cs"/>
              </a:rPr>
              <a:t>Populonia’s</a:t>
            </a:r>
            <a:r>
              <a:rPr lang="en-GB" sz="2400" b="1" spc="-10" dirty="0">
                <a:solidFill>
                  <a:prstClr val="white"/>
                </a:solidFill>
                <a:latin typeface="Calibri Light" panose="020F0302020204030204"/>
                <a:ea typeface="+mj-ea"/>
                <a:cs typeface="+mj-cs"/>
              </a:rPr>
              <a:t> </a:t>
            </a:r>
            <a:r>
              <a:rPr lang="en-GB" sz="2400" b="1" i="1" spc="-10" dirty="0">
                <a:solidFill>
                  <a:prstClr val="white"/>
                </a:solidFill>
                <a:latin typeface="Calibri Light" panose="020F0302020204030204"/>
                <a:ea typeface="+mj-ea"/>
                <a:cs typeface="+mj-cs"/>
              </a:rPr>
              <a:t>longue durée</a:t>
            </a:r>
            <a:r>
              <a:rPr lang="en-GB" sz="2400" i="1" spc="-10" dirty="0">
                <a:solidFill>
                  <a:prstClr val="white"/>
                </a:solidFill>
                <a:latin typeface="Calibri Light" panose="020F0302020204030204"/>
                <a:ea typeface="+mj-ea"/>
                <a:cs typeface="+mj-cs"/>
              </a:rPr>
              <a:t> </a:t>
            </a:r>
            <a:r>
              <a:rPr lang="en-GB" sz="2400" spc="-10" dirty="0">
                <a:solidFill>
                  <a:prstClr val="white"/>
                </a:solidFill>
                <a:latin typeface="Calibri Light" panose="020F0302020204030204"/>
                <a:ea typeface="+mj-ea"/>
                <a:cs typeface="+mj-cs"/>
              </a:rPr>
              <a:t>(Braudel, 1949): a fixed yet also continuously evolving Mediterranean landscape</a:t>
            </a:r>
            <a:endParaRPr lang="en-GB" dirty="0"/>
          </a:p>
        </p:txBody>
      </p:sp>
      <p:sp>
        <p:nvSpPr>
          <p:cNvPr id="10" name="Rectangle 9">
            <a:extLst>
              <a:ext uri="{FF2B5EF4-FFF2-40B4-BE49-F238E27FC236}">
                <a16:creationId xmlns:a16="http://schemas.microsoft.com/office/drawing/2014/main" id="{12E966DF-7EFF-4B13-926A-E7970BB8DC92}"/>
              </a:ext>
            </a:extLst>
          </p:cNvPr>
          <p:cNvSpPr/>
          <p:nvPr/>
        </p:nvSpPr>
        <p:spPr>
          <a:xfrm>
            <a:off x="342900" y="4978738"/>
            <a:ext cx="8001000" cy="1846659"/>
          </a:xfrm>
          <a:prstGeom prst="rect">
            <a:avLst/>
          </a:prstGeom>
        </p:spPr>
        <p:txBody>
          <a:bodyPr wrap="square">
            <a:spAutoFit/>
          </a:bodyPr>
          <a:lstStyle/>
          <a:p>
            <a:r>
              <a:rPr lang="en-GB" sz="2400" dirty="0">
                <a:solidFill>
                  <a:prstClr val="white"/>
                </a:solidFill>
                <a:latin typeface="Calibri Light" panose="020F0302020204030204"/>
                <a:ea typeface="+mj-ea"/>
                <a:cs typeface="+mj-cs"/>
              </a:rPr>
              <a:t>“the landscape of Etruria has been in a state of flux throughout its history with tectonic and climatic change repeatedly altering it since earliest times and human settlement”</a:t>
            </a:r>
            <a:br>
              <a:rPr lang="en-GB" sz="2400" dirty="0">
                <a:solidFill>
                  <a:prstClr val="white"/>
                </a:solidFill>
                <a:latin typeface="Calibri Light" panose="020F0302020204030204"/>
                <a:ea typeface="+mj-ea"/>
                <a:cs typeface="+mj-cs"/>
              </a:rPr>
            </a:br>
            <a:r>
              <a:rPr lang="en-GB" sz="2400" dirty="0">
                <a:solidFill>
                  <a:prstClr val="white"/>
                </a:solidFill>
                <a:latin typeface="Calibri Light" panose="020F0302020204030204"/>
                <a:ea typeface="+mj-ea"/>
                <a:cs typeface="+mj-cs"/>
              </a:rPr>
              <a:t>Barker and Rasmussen (1998, p.10)</a:t>
            </a:r>
            <a:br>
              <a:rPr lang="en-GB" spc="-10" dirty="0">
                <a:solidFill>
                  <a:prstClr val="white"/>
                </a:solidFill>
                <a:latin typeface="Calibri Light" panose="020F0302020204030204"/>
                <a:ea typeface="+mj-ea"/>
                <a:cs typeface="+mj-cs"/>
              </a:rPr>
            </a:br>
            <a:endParaRPr lang="en-GB" dirty="0"/>
          </a:p>
        </p:txBody>
      </p:sp>
    </p:spTree>
    <p:extLst>
      <p:ext uri="{BB962C8B-B14F-4D97-AF65-F5344CB8AC3E}">
        <p14:creationId xmlns:p14="http://schemas.microsoft.com/office/powerpoint/2010/main" val="3878049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ext uri="{D42A27DB-BD31-4B8C-83A1-F6EECF244321}">
                <p14:modId xmlns:p14="http://schemas.microsoft.com/office/powerpoint/2010/main" val="137834729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3143"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50259" y="960314"/>
            <a:ext cx="8643482" cy="1175578"/>
          </a:xfrm>
          <a:prstGeom prst="rect">
            <a:avLst/>
          </a:prstGeom>
        </p:spPr>
        <p:txBody>
          <a:bodyPr vert="horz" wrap="square" lIns="0" tIns="12065" rIns="0" bIns="0" rtlCol="0">
            <a:spAutoFit/>
          </a:bodyPr>
          <a:lstStyle/>
          <a:p>
            <a:br>
              <a:rPr lang="en-GB" sz="2000" b="1" u="sng" spc="-10" dirty="0"/>
            </a:br>
            <a:br>
              <a:rPr lang="en-GB" sz="2000" b="1" u="sng" spc="-10" dirty="0"/>
            </a:br>
            <a:endParaRPr spc="-10" dirty="0"/>
          </a:p>
        </p:txBody>
      </p:sp>
      <p:pic>
        <p:nvPicPr>
          <p:cNvPr id="6" name="Picture 5">
            <a:extLst>
              <a:ext uri="{FF2B5EF4-FFF2-40B4-BE49-F238E27FC236}">
                <a16:creationId xmlns:a16="http://schemas.microsoft.com/office/drawing/2014/main" id="{F12D6867-590D-4022-AAEE-BA9115E8647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2810" y="3485686"/>
            <a:ext cx="3216000" cy="2412000"/>
          </a:xfrm>
          <a:prstGeom prst="rect">
            <a:avLst/>
          </a:prstGeom>
        </p:spPr>
      </p:pic>
      <p:pic>
        <p:nvPicPr>
          <p:cNvPr id="9" name="Picture 8">
            <a:extLst>
              <a:ext uri="{FF2B5EF4-FFF2-40B4-BE49-F238E27FC236}">
                <a16:creationId xmlns:a16="http://schemas.microsoft.com/office/drawing/2014/main" id="{8C989755-6858-4F0F-8788-67104801115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48200" y="3601654"/>
            <a:ext cx="3696000" cy="2772000"/>
          </a:xfrm>
          <a:prstGeom prst="rect">
            <a:avLst/>
          </a:prstGeom>
        </p:spPr>
      </p:pic>
      <p:sp>
        <p:nvSpPr>
          <p:cNvPr id="3" name="Rectangle 2">
            <a:extLst>
              <a:ext uri="{FF2B5EF4-FFF2-40B4-BE49-F238E27FC236}">
                <a16:creationId xmlns:a16="http://schemas.microsoft.com/office/drawing/2014/main" id="{3EBC622F-F5D8-4E9D-8635-ED851AD1427B}"/>
              </a:ext>
            </a:extLst>
          </p:cNvPr>
          <p:cNvSpPr/>
          <p:nvPr/>
        </p:nvSpPr>
        <p:spPr>
          <a:xfrm>
            <a:off x="4800600" y="3974228"/>
            <a:ext cx="4572000" cy="707886"/>
          </a:xfrm>
          <a:prstGeom prst="rect">
            <a:avLst/>
          </a:prstGeom>
        </p:spPr>
        <p:txBody>
          <a:bodyPr>
            <a:spAutoFit/>
          </a:bodyPr>
          <a:lstStyle/>
          <a:p>
            <a:endParaRPr lang="en-GB" sz="2000" spc="-10" dirty="0"/>
          </a:p>
          <a:p>
            <a:endParaRPr lang="en-GB" sz="2000" spc="-10" dirty="0"/>
          </a:p>
        </p:txBody>
      </p:sp>
      <p:sp>
        <p:nvSpPr>
          <p:cNvPr id="5" name="Rectangle 4">
            <a:extLst>
              <a:ext uri="{FF2B5EF4-FFF2-40B4-BE49-F238E27FC236}">
                <a16:creationId xmlns:a16="http://schemas.microsoft.com/office/drawing/2014/main" id="{58D088CD-4689-4DD6-8E6F-5237BA7C8EC5}"/>
              </a:ext>
            </a:extLst>
          </p:cNvPr>
          <p:cNvSpPr/>
          <p:nvPr/>
        </p:nvSpPr>
        <p:spPr>
          <a:xfrm>
            <a:off x="250259" y="214807"/>
            <a:ext cx="4572000" cy="2862322"/>
          </a:xfrm>
          <a:prstGeom prst="rect">
            <a:avLst/>
          </a:prstGeom>
        </p:spPr>
        <p:txBody>
          <a:bodyPr>
            <a:spAutoFit/>
          </a:bodyPr>
          <a:lstStyle/>
          <a:p>
            <a:r>
              <a:rPr lang="en-GB" sz="2800" dirty="0"/>
              <a:t>Conclusions</a:t>
            </a:r>
          </a:p>
          <a:p>
            <a:r>
              <a:rPr lang="en-GB" sz="2800" dirty="0" err="1"/>
              <a:t>Populonia’s</a:t>
            </a:r>
            <a:r>
              <a:rPr lang="en-GB" sz="2800" dirty="0"/>
              <a:t> </a:t>
            </a:r>
            <a:r>
              <a:rPr lang="en-GB" sz="2800" i="1" dirty="0"/>
              <a:t>longue durée</a:t>
            </a:r>
          </a:p>
          <a:p>
            <a:endParaRPr lang="en-GB" sz="2800" spc="-10" dirty="0"/>
          </a:p>
          <a:p>
            <a:r>
              <a:rPr lang="en-GB" sz="2400" spc="-10" dirty="0"/>
              <a:t>The </a:t>
            </a:r>
            <a:r>
              <a:rPr lang="en-GB" sz="2400" spc="-10" dirty="0" err="1"/>
              <a:t>Poggio</a:t>
            </a:r>
            <a:r>
              <a:rPr lang="en-GB" sz="2400" spc="-10" dirty="0"/>
              <a:t> del Molino </a:t>
            </a:r>
            <a:br>
              <a:rPr lang="en-GB" sz="2400" spc="-10" dirty="0"/>
            </a:br>
            <a:r>
              <a:rPr lang="en-GB" sz="2400" spc="-10" dirty="0"/>
              <a:t>Roman settlement (mid 2</a:t>
            </a:r>
            <a:r>
              <a:rPr lang="en-GB" sz="2400" spc="-10" baseline="30000" dirty="0"/>
              <a:t>nd</a:t>
            </a:r>
            <a:r>
              <a:rPr lang="en-GB" sz="2400" spc="-10" dirty="0"/>
              <a:t> century- early 5</a:t>
            </a:r>
            <a:r>
              <a:rPr lang="en-GB" sz="2400" spc="-10" baseline="30000" dirty="0"/>
              <a:t>th</a:t>
            </a:r>
            <a:r>
              <a:rPr lang="en-GB" sz="2400" spc="-10" dirty="0"/>
              <a:t> century): military fort, farm and maritime villa</a:t>
            </a:r>
          </a:p>
        </p:txBody>
      </p:sp>
      <p:sp>
        <p:nvSpPr>
          <p:cNvPr id="8" name="TextBox 7">
            <a:extLst>
              <a:ext uri="{FF2B5EF4-FFF2-40B4-BE49-F238E27FC236}">
                <a16:creationId xmlns:a16="http://schemas.microsoft.com/office/drawing/2014/main" id="{6B57DA2D-A701-41C0-9DB3-0931DDBEE2B6}"/>
              </a:ext>
            </a:extLst>
          </p:cNvPr>
          <p:cNvSpPr txBox="1"/>
          <p:nvPr/>
        </p:nvSpPr>
        <p:spPr>
          <a:xfrm>
            <a:off x="4648200" y="6373654"/>
            <a:ext cx="4038600" cy="369332"/>
          </a:xfrm>
          <a:prstGeom prst="rect">
            <a:avLst/>
          </a:prstGeom>
          <a:noFill/>
        </p:spPr>
        <p:txBody>
          <a:bodyPr wrap="square" rtlCol="0">
            <a:spAutoFit/>
          </a:bodyPr>
          <a:lstStyle/>
          <a:p>
            <a:r>
              <a:rPr lang="en-GB" dirty="0"/>
              <a:t>Figure 41: the Roman mosaics </a:t>
            </a:r>
          </a:p>
        </p:txBody>
      </p:sp>
      <p:sp>
        <p:nvSpPr>
          <p:cNvPr id="10" name="TextBox 9">
            <a:extLst>
              <a:ext uri="{FF2B5EF4-FFF2-40B4-BE49-F238E27FC236}">
                <a16:creationId xmlns:a16="http://schemas.microsoft.com/office/drawing/2014/main" id="{A9F7F540-834C-4B83-9A24-D2837F4F7ECD}"/>
              </a:ext>
            </a:extLst>
          </p:cNvPr>
          <p:cNvSpPr txBox="1"/>
          <p:nvPr/>
        </p:nvSpPr>
        <p:spPr>
          <a:xfrm>
            <a:off x="245179" y="5941693"/>
            <a:ext cx="2895600" cy="646331"/>
          </a:xfrm>
          <a:prstGeom prst="rect">
            <a:avLst/>
          </a:prstGeom>
          <a:noFill/>
        </p:spPr>
        <p:txBody>
          <a:bodyPr wrap="square" rtlCol="0">
            <a:spAutoFit/>
          </a:bodyPr>
          <a:lstStyle/>
          <a:p>
            <a:r>
              <a:rPr lang="en-GB" dirty="0"/>
              <a:t>Figure 40: the farm and </a:t>
            </a:r>
            <a:r>
              <a:rPr lang="en-GB" dirty="0" err="1"/>
              <a:t>cetariae</a:t>
            </a:r>
            <a:r>
              <a:rPr lang="en-GB" dirty="0"/>
              <a:t> </a:t>
            </a:r>
          </a:p>
        </p:txBody>
      </p:sp>
      <p:pic>
        <p:nvPicPr>
          <p:cNvPr id="11" name="Picture 10">
            <a:extLst>
              <a:ext uri="{FF2B5EF4-FFF2-40B4-BE49-F238E27FC236}">
                <a16:creationId xmlns:a16="http://schemas.microsoft.com/office/drawing/2014/main" id="{9F2EBB7E-3443-4B5E-81E2-ECBA97FA67F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5400000">
            <a:off x="5118600" y="547060"/>
            <a:ext cx="2976000" cy="2232000"/>
          </a:xfrm>
          <a:prstGeom prst="rect">
            <a:avLst/>
          </a:prstGeom>
        </p:spPr>
      </p:pic>
      <p:sp>
        <p:nvSpPr>
          <p:cNvPr id="12" name="TextBox 11">
            <a:extLst>
              <a:ext uri="{FF2B5EF4-FFF2-40B4-BE49-F238E27FC236}">
                <a16:creationId xmlns:a16="http://schemas.microsoft.com/office/drawing/2014/main" id="{6D6354A3-A5E7-47B6-A00E-1045CB17414A}"/>
              </a:ext>
            </a:extLst>
          </p:cNvPr>
          <p:cNvSpPr txBox="1"/>
          <p:nvPr/>
        </p:nvSpPr>
        <p:spPr>
          <a:xfrm>
            <a:off x="5397800" y="3128968"/>
            <a:ext cx="2971800" cy="369332"/>
          </a:xfrm>
          <a:prstGeom prst="rect">
            <a:avLst/>
          </a:prstGeom>
          <a:noFill/>
        </p:spPr>
        <p:txBody>
          <a:bodyPr wrap="square" rtlCol="0">
            <a:spAutoFit/>
          </a:bodyPr>
          <a:lstStyle/>
          <a:p>
            <a:r>
              <a:rPr lang="en-GB" dirty="0"/>
              <a:t>Figure 39: the fort</a:t>
            </a:r>
          </a:p>
        </p:txBody>
      </p:sp>
    </p:spTree>
    <p:extLst>
      <p:ext uri="{BB962C8B-B14F-4D97-AF65-F5344CB8AC3E}">
        <p14:creationId xmlns:p14="http://schemas.microsoft.com/office/powerpoint/2010/main" val="321878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0" grpId="0"/>
      <p:bldP spid="1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D8340DE4-75AC-4BA4-B434-D6BC1B248C87}"/>
              </a:ext>
            </a:extLst>
          </p:cNvPr>
          <p:cNvGraphicFramePr>
            <a:graphicFrameLocks noChangeAspect="1"/>
          </p:cNvGraphicFramePr>
          <p:nvPr>
            <p:custDataLst>
              <p:tags r:id="rId2"/>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803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D8340DE4-75AC-4BA4-B434-D6BC1B248C8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250259" y="1413655"/>
            <a:ext cx="8643482" cy="1175578"/>
          </a:xfrm>
          <a:prstGeom prst="rect">
            <a:avLst/>
          </a:prstGeom>
        </p:spPr>
        <p:txBody>
          <a:bodyPr vert="horz" wrap="square" lIns="0" tIns="12065" rIns="0" bIns="0" rtlCol="0">
            <a:spAutoFit/>
          </a:bodyPr>
          <a:lstStyle/>
          <a:p>
            <a:br>
              <a:rPr lang="en-GB" sz="2000" b="1" u="sng" spc="-10" dirty="0"/>
            </a:br>
            <a:br>
              <a:rPr lang="en-GB" sz="2000" b="1" u="sng" spc="-10" dirty="0"/>
            </a:br>
            <a:endParaRPr spc="-10" dirty="0"/>
          </a:p>
        </p:txBody>
      </p:sp>
      <p:sp>
        <p:nvSpPr>
          <p:cNvPr id="3" name="Rectangle 2">
            <a:extLst>
              <a:ext uri="{FF2B5EF4-FFF2-40B4-BE49-F238E27FC236}">
                <a16:creationId xmlns:a16="http://schemas.microsoft.com/office/drawing/2014/main" id="{3EBC622F-F5D8-4E9D-8635-ED851AD1427B}"/>
              </a:ext>
            </a:extLst>
          </p:cNvPr>
          <p:cNvSpPr/>
          <p:nvPr/>
        </p:nvSpPr>
        <p:spPr>
          <a:xfrm>
            <a:off x="4800600" y="3974228"/>
            <a:ext cx="4572000" cy="707886"/>
          </a:xfrm>
          <a:prstGeom prst="rect">
            <a:avLst/>
          </a:prstGeom>
        </p:spPr>
        <p:txBody>
          <a:bodyPr>
            <a:spAutoFit/>
          </a:bodyPr>
          <a:lstStyle/>
          <a:p>
            <a:endParaRPr lang="en-GB" sz="2000" spc="-10" dirty="0"/>
          </a:p>
          <a:p>
            <a:endParaRPr lang="en-GB" sz="2000" spc="-10" dirty="0"/>
          </a:p>
        </p:txBody>
      </p:sp>
      <p:sp>
        <p:nvSpPr>
          <p:cNvPr id="5" name="Rectangle 4">
            <a:extLst>
              <a:ext uri="{FF2B5EF4-FFF2-40B4-BE49-F238E27FC236}">
                <a16:creationId xmlns:a16="http://schemas.microsoft.com/office/drawing/2014/main" id="{58D088CD-4689-4DD6-8E6F-5237BA7C8EC5}"/>
              </a:ext>
            </a:extLst>
          </p:cNvPr>
          <p:cNvSpPr/>
          <p:nvPr/>
        </p:nvSpPr>
        <p:spPr>
          <a:xfrm>
            <a:off x="250259" y="1114052"/>
            <a:ext cx="8270240" cy="461665"/>
          </a:xfrm>
          <a:prstGeom prst="rect">
            <a:avLst/>
          </a:prstGeom>
        </p:spPr>
        <p:txBody>
          <a:bodyPr wrap="square">
            <a:spAutoFit/>
          </a:bodyPr>
          <a:lstStyle/>
          <a:p>
            <a:r>
              <a:rPr lang="en-GB" sz="2400" spc="-10" dirty="0">
                <a:solidFill>
                  <a:prstClr val="white"/>
                </a:solidFill>
                <a:latin typeface="Calibri Light" panose="020F0302020204030204"/>
              </a:rPr>
              <a:t>Underwater excavations (McCann et al., 1977)</a:t>
            </a:r>
            <a:endParaRPr lang="en-GB" sz="2000" u="sng" spc="-10" dirty="0"/>
          </a:p>
        </p:txBody>
      </p:sp>
      <p:sp>
        <p:nvSpPr>
          <p:cNvPr id="6" name="TextBox 5">
            <a:extLst>
              <a:ext uri="{FF2B5EF4-FFF2-40B4-BE49-F238E27FC236}">
                <a16:creationId xmlns:a16="http://schemas.microsoft.com/office/drawing/2014/main" id="{D22C1FA1-C617-4032-BE79-B5F4BD2599FF}"/>
              </a:ext>
            </a:extLst>
          </p:cNvPr>
          <p:cNvSpPr txBox="1"/>
          <p:nvPr/>
        </p:nvSpPr>
        <p:spPr>
          <a:xfrm>
            <a:off x="-1752600" y="762000"/>
            <a:ext cx="184731" cy="369332"/>
          </a:xfrm>
          <a:prstGeom prst="rect">
            <a:avLst/>
          </a:prstGeom>
          <a:noFill/>
        </p:spPr>
        <p:txBody>
          <a:bodyPr wrap="none" rtlCol="0">
            <a:spAutoFit/>
          </a:bodyPr>
          <a:lstStyle/>
          <a:p>
            <a:endParaRPr lang="en-GB" dirty="0"/>
          </a:p>
        </p:txBody>
      </p:sp>
      <p:sp>
        <p:nvSpPr>
          <p:cNvPr id="9" name="Arrow: Right 8">
            <a:extLst>
              <a:ext uri="{FF2B5EF4-FFF2-40B4-BE49-F238E27FC236}">
                <a16:creationId xmlns:a16="http://schemas.microsoft.com/office/drawing/2014/main" id="{1B4C3F3C-87DA-4E33-9F42-6E4637148651}"/>
              </a:ext>
            </a:extLst>
          </p:cNvPr>
          <p:cNvSpPr/>
          <p:nvPr/>
        </p:nvSpPr>
        <p:spPr>
          <a:xfrm>
            <a:off x="762000" y="6203680"/>
            <a:ext cx="6096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80609F5F-F367-46D8-B844-F087A2DC93C5}"/>
              </a:ext>
            </a:extLst>
          </p:cNvPr>
          <p:cNvPicPr>
            <a:picLocks noChangeAspect="1"/>
          </p:cNvPicPr>
          <p:nvPr/>
        </p:nvPicPr>
        <p:blipFill>
          <a:blip r:embed="rId6"/>
          <a:stretch>
            <a:fillRect/>
          </a:stretch>
        </p:blipFill>
        <p:spPr>
          <a:xfrm>
            <a:off x="4343401" y="2422137"/>
            <a:ext cx="4501892" cy="2700000"/>
          </a:xfrm>
          <a:prstGeom prst="rect">
            <a:avLst/>
          </a:prstGeom>
        </p:spPr>
      </p:pic>
      <p:sp>
        <p:nvSpPr>
          <p:cNvPr id="10" name="TextBox 9">
            <a:extLst>
              <a:ext uri="{FF2B5EF4-FFF2-40B4-BE49-F238E27FC236}">
                <a16:creationId xmlns:a16="http://schemas.microsoft.com/office/drawing/2014/main" id="{E56193AB-34B6-4944-8CF5-A91AEE03E547}"/>
              </a:ext>
            </a:extLst>
          </p:cNvPr>
          <p:cNvSpPr txBox="1"/>
          <p:nvPr/>
        </p:nvSpPr>
        <p:spPr>
          <a:xfrm>
            <a:off x="4399280" y="5259679"/>
            <a:ext cx="4516942" cy="923330"/>
          </a:xfrm>
          <a:prstGeom prst="rect">
            <a:avLst/>
          </a:prstGeom>
          <a:noFill/>
        </p:spPr>
        <p:txBody>
          <a:bodyPr wrap="none" rtlCol="0">
            <a:spAutoFit/>
          </a:bodyPr>
          <a:lstStyle/>
          <a:p>
            <a:r>
              <a:rPr lang="en-GB" dirty="0"/>
              <a:t>Figure 42: Ground-penetrating radar image of </a:t>
            </a:r>
          </a:p>
          <a:p>
            <a:r>
              <a:rPr lang="en-GB" dirty="0" err="1"/>
              <a:t>Falerii</a:t>
            </a:r>
            <a:r>
              <a:rPr lang="en-GB" dirty="0"/>
              <a:t> Novi</a:t>
            </a:r>
          </a:p>
          <a:p>
            <a:endParaRPr lang="en-GB" dirty="0"/>
          </a:p>
        </p:txBody>
      </p:sp>
      <p:sp>
        <p:nvSpPr>
          <p:cNvPr id="11" name="Rectangle 10">
            <a:extLst>
              <a:ext uri="{FF2B5EF4-FFF2-40B4-BE49-F238E27FC236}">
                <a16:creationId xmlns:a16="http://schemas.microsoft.com/office/drawing/2014/main" id="{BCC30001-2BDB-4110-892B-461E78F75F95}"/>
              </a:ext>
            </a:extLst>
          </p:cNvPr>
          <p:cNvSpPr/>
          <p:nvPr/>
        </p:nvSpPr>
        <p:spPr>
          <a:xfrm>
            <a:off x="280739" y="348201"/>
            <a:ext cx="4603953" cy="523220"/>
          </a:xfrm>
          <a:prstGeom prst="rect">
            <a:avLst/>
          </a:prstGeom>
        </p:spPr>
        <p:txBody>
          <a:bodyPr wrap="none">
            <a:spAutoFit/>
          </a:bodyPr>
          <a:lstStyle/>
          <a:p>
            <a:pPr lvl="0"/>
            <a:r>
              <a:rPr lang="en-GB" sz="2800" dirty="0">
                <a:solidFill>
                  <a:prstClr val="white"/>
                </a:solidFill>
              </a:rPr>
              <a:t>Some future research avenues</a:t>
            </a:r>
          </a:p>
        </p:txBody>
      </p:sp>
      <p:sp>
        <p:nvSpPr>
          <p:cNvPr id="12" name="Rectangle 11">
            <a:extLst>
              <a:ext uri="{FF2B5EF4-FFF2-40B4-BE49-F238E27FC236}">
                <a16:creationId xmlns:a16="http://schemas.microsoft.com/office/drawing/2014/main" id="{469508A3-1C5A-4915-9F11-9E0495C56334}"/>
              </a:ext>
            </a:extLst>
          </p:cNvPr>
          <p:cNvSpPr/>
          <p:nvPr/>
        </p:nvSpPr>
        <p:spPr>
          <a:xfrm>
            <a:off x="228600" y="1583428"/>
            <a:ext cx="6858000" cy="461665"/>
          </a:xfrm>
          <a:prstGeom prst="rect">
            <a:avLst/>
          </a:prstGeom>
        </p:spPr>
        <p:txBody>
          <a:bodyPr wrap="square">
            <a:spAutoFit/>
          </a:bodyPr>
          <a:lstStyle/>
          <a:p>
            <a:pPr lvl="0"/>
            <a:r>
              <a:rPr lang="en-GB" sz="2400" spc="-10" dirty="0">
                <a:solidFill>
                  <a:prstClr val="white"/>
                </a:solidFill>
                <a:latin typeface="Calibri Light" panose="020F0302020204030204"/>
              </a:rPr>
              <a:t>Ground penetrating radar / LIDAR (</a:t>
            </a:r>
            <a:r>
              <a:rPr lang="en-GB" sz="2400" spc="-10" dirty="0" err="1">
                <a:solidFill>
                  <a:prstClr val="white"/>
                </a:solidFill>
                <a:latin typeface="Calibri Light" panose="020F0302020204030204"/>
              </a:rPr>
              <a:t>Falerii</a:t>
            </a:r>
            <a:r>
              <a:rPr lang="en-GB" sz="2400" spc="-10" dirty="0">
                <a:solidFill>
                  <a:prstClr val="white"/>
                </a:solidFill>
                <a:latin typeface="Calibri Light" panose="020F0302020204030204"/>
              </a:rPr>
              <a:t> Novi)</a:t>
            </a:r>
          </a:p>
        </p:txBody>
      </p:sp>
      <p:sp>
        <p:nvSpPr>
          <p:cNvPr id="13" name="Rectangle 12">
            <a:extLst>
              <a:ext uri="{FF2B5EF4-FFF2-40B4-BE49-F238E27FC236}">
                <a16:creationId xmlns:a16="http://schemas.microsoft.com/office/drawing/2014/main" id="{6B839185-3780-413F-9DB5-D71F0B4014FF}"/>
              </a:ext>
            </a:extLst>
          </p:cNvPr>
          <p:cNvSpPr/>
          <p:nvPr/>
        </p:nvSpPr>
        <p:spPr>
          <a:xfrm>
            <a:off x="329187" y="2640630"/>
            <a:ext cx="2393989" cy="461665"/>
          </a:xfrm>
          <a:prstGeom prst="rect">
            <a:avLst/>
          </a:prstGeom>
        </p:spPr>
        <p:txBody>
          <a:bodyPr wrap="none">
            <a:spAutoFit/>
          </a:bodyPr>
          <a:lstStyle/>
          <a:p>
            <a:r>
              <a:rPr lang="en-GB" sz="2400" spc="-10" dirty="0">
                <a:solidFill>
                  <a:prstClr val="white"/>
                </a:solidFill>
                <a:latin typeface="Calibri Light" panose="020F0302020204030204"/>
              </a:rPr>
              <a:t>Rural settlements </a:t>
            </a:r>
            <a:endParaRPr lang="en-GB" dirty="0"/>
          </a:p>
        </p:txBody>
      </p:sp>
      <p:sp>
        <p:nvSpPr>
          <p:cNvPr id="14" name="Rectangle 13">
            <a:extLst>
              <a:ext uri="{FF2B5EF4-FFF2-40B4-BE49-F238E27FC236}">
                <a16:creationId xmlns:a16="http://schemas.microsoft.com/office/drawing/2014/main" id="{2126D0E9-5C4F-43E1-AFB4-173C64A948DF}"/>
              </a:ext>
            </a:extLst>
          </p:cNvPr>
          <p:cNvSpPr/>
          <p:nvPr/>
        </p:nvSpPr>
        <p:spPr>
          <a:xfrm>
            <a:off x="280739" y="3394019"/>
            <a:ext cx="3078728" cy="461665"/>
          </a:xfrm>
          <a:prstGeom prst="rect">
            <a:avLst/>
          </a:prstGeom>
        </p:spPr>
        <p:txBody>
          <a:bodyPr wrap="none">
            <a:spAutoFit/>
          </a:bodyPr>
          <a:lstStyle/>
          <a:p>
            <a:pPr lvl="0"/>
            <a:r>
              <a:rPr lang="en-GB" sz="2400" spc="-10" dirty="0">
                <a:solidFill>
                  <a:prstClr val="white"/>
                </a:solidFill>
                <a:latin typeface="Calibri Light" panose="020F0302020204030204"/>
              </a:rPr>
              <a:t>Deforestation, pollution</a:t>
            </a:r>
          </a:p>
        </p:txBody>
      </p:sp>
      <p:sp>
        <p:nvSpPr>
          <p:cNvPr id="15" name="Rectangle 14">
            <a:extLst>
              <a:ext uri="{FF2B5EF4-FFF2-40B4-BE49-F238E27FC236}">
                <a16:creationId xmlns:a16="http://schemas.microsoft.com/office/drawing/2014/main" id="{F77DBD10-A08A-4347-81DF-9AECAA089763}"/>
              </a:ext>
            </a:extLst>
          </p:cNvPr>
          <p:cNvSpPr/>
          <p:nvPr/>
        </p:nvSpPr>
        <p:spPr>
          <a:xfrm>
            <a:off x="280739" y="4139899"/>
            <a:ext cx="4572000" cy="830997"/>
          </a:xfrm>
          <a:prstGeom prst="rect">
            <a:avLst/>
          </a:prstGeom>
        </p:spPr>
        <p:txBody>
          <a:bodyPr>
            <a:spAutoFit/>
          </a:bodyPr>
          <a:lstStyle/>
          <a:p>
            <a:pPr lvl="0"/>
            <a:r>
              <a:rPr lang="en-GB" sz="2400" spc="-10" dirty="0">
                <a:solidFill>
                  <a:prstClr val="white"/>
                </a:solidFill>
                <a:latin typeface="Calibri Light" panose="020F0302020204030204"/>
              </a:rPr>
              <a:t>Isotopic analyses, tests needed </a:t>
            </a:r>
          </a:p>
          <a:p>
            <a:pPr lvl="0"/>
            <a:r>
              <a:rPr lang="en-GB" sz="2400" spc="-10" dirty="0">
                <a:solidFill>
                  <a:prstClr val="white"/>
                </a:solidFill>
                <a:latin typeface="Calibri Light" panose="020F0302020204030204"/>
              </a:rPr>
              <a:t>on human and animal remains</a:t>
            </a:r>
          </a:p>
        </p:txBody>
      </p:sp>
      <p:sp>
        <p:nvSpPr>
          <p:cNvPr id="16" name="Rectangle 15">
            <a:extLst>
              <a:ext uri="{FF2B5EF4-FFF2-40B4-BE49-F238E27FC236}">
                <a16:creationId xmlns:a16="http://schemas.microsoft.com/office/drawing/2014/main" id="{DF5A7D89-5B7C-4217-ACB7-153508741442}"/>
              </a:ext>
            </a:extLst>
          </p:cNvPr>
          <p:cNvSpPr/>
          <p:nvPr/>
        </p:nvSpPr>
        <p:spPr>
          <a:xfrm>
            <a:off x="166818" y="6067109"/>
            <a:ext cx="7924800" cy="1046440"/>
          </a:xfrm>
          <a:prstGeom prst="rect">
            <a:avLst/>
          </a:prstGeom>
        </p:spPr>
        <p:txBody>
          <a:bodyPr wrap="square">
            <a:spAutoFit/>
          </a:bodyPr>
          <a:lstStyle/>
          <a:p>
            <a:pPr lvl="3"/>
            <a:r>
              <a:rPr lang="en-GB" sz="2400" dirty="0">
                <a:solidFill>
                  <a:prstClr val="white"/>
                </a:solidFill>
              </a:rPr>
              <a:t>a call for a more integrated approach…</a:t>
            </a:r>
            <a:endParaRPr lang="en-GB" sz="2400" spc="-10" dirty="0">
              <a:solidFill>
                <a:prstClr val="white"/>
              </a:solidFill>
              <a:latin typeface="Calibri Light" panose="020F0302020204030204"/>
            </a:endParaRPr>
          </a:p>
          <a:p>
            <a:pPr lvl="0"/>
            <a:br>
              <a:rPr lang="en-GB" sz="2000" spc="-10" dirty="0">
                <a:solidFill>
                  <a:prstClr val="white"/>
                </a:solidFill>
                <a:latin typeface="Calibri Light" panose="020F0302020204030204"/>
              </a:rPr>
            </a:br>
            <a:endParaRPr lang="en-GB" dirty="0">
              <a:solidFill>
                <a:prstClr val="white"/>
              </a:solidFill>
            </a:endParaRPr>
          </a:p>
        </p:txBody>
      </p:sp>
    </p:spTree>
    <p:extLst>
      <p:ext uri="{BB962C8B-B14F-4D97-AF65-F5344CB8AC3E}">
        <p14:creationId xmlns:p14="http://schemas.microsoft.com/office/powerpoint/2010/main" val="237539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animBg="1"/>
      <p:bldP spid="10" grpId="0"/>
      <p:bldP spid="11" grpId="0"/>
      <p:bldP spid="12" grpId="0"/>
      <p:bldP spid="13" grpId="0"/>
      <p:bldP spid="14" grpId="0"/>
      <p:bldP spid="15" grpId="0"/>
      <p:bldP spid="1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hidden="1">
            <a:extLst>
              <a:ext uri="{FF2B5EF4-FFF2-40B4-BE49-F238E27FC236}">
                <a16:creationId xmlns:a16="http://schemas.microsoft.com/office/drawing/2014/main" id="{F2C99713-913A-49D0-ABEA-0B593DEF3247}"/>
              </a:ext>
            </a:extLst>
          </p:cNvPr>
          <p:cNvGraphicFramePr>
            <a:graphicFrameLocks noChangeAspect="1"/>
          </p:cNvGraphicFramePr>
          <p:nvPr>
            <p:custDataLst>
              <p:tags r:id="rId2"/>
            </p:custDataLst>
            <p:extLst>
              <p:ext uri="{D42A27DB-BD31-4B8C-83A1-F6EECF244321}">
                <p14:modId xmlns:p14="http://schemas.microsoft.com/office/powerpoint/2010/main" val="12271236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7765" name="think-cell Slide" r:id="rId4" imgW="395" imgH="396" progId="TCLayout.ActiveDocument.1">
                  <p:embed/>
                </p:oleObj>
              </mc:Choice>
              <mc:Fallback>
                <p:oleObj name="think-cell Slide" r:id="rId4" imgW="395" imgH="396" progId="TCLayout.ActiveDocument.1">
                  <p:embed/>
                  <p:pic>
                    <p:nvPicPr>
                      <p:cNvPr id="4" name="Object 3" hidden="1">
                        <a:extLst>
                          <a:ext uri="{FF2B5EF4-FFF2-40B4-BE49-F238E27FC236}">
                            <a16:creationId xmlns:a16="http://schemas.microsoft.com/office/drawing/2014/main" id="{F2C99713-913A-49D0-ABEA-0B593DEF3247}"/>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object 2"/>
          <p:cNvSpPr txBox="1">
            <a:spLocks noGrp="1"/>
          </p:cNvSpPr>
          <p:nvPr>
            <p:ph type="title"/>
          </p:nvPr>
        </p:nvSpPr>
        <p:spPr>
          <a:xfrm>
            <a:off x="381000" y="6963"/>
            <a:ext cx="8077200" cy="873957"/>
          </a:xfrm>
          <a:prstGeom prst="rect">
            <a:avLst/>
          </a:prstGeom>
        </p:spPr>
        <p:txBody>
          <a:bodyPr vert="horz" wrap="square" lIns="0" tIns="12065" rIns="0" bIns="0" rtlCol="0">
            <a:spAutoFit/>
          </a:bodyPr>
          <a:lstStyle/>
          <a:p>
            <a:pPr marL="12700">
              <a:lnSpc>
                <a:spcPct val="100000"/>
              </a:lnSpc>
              <a:spcBef>
                <a:spcPts val="95"/>
              </a:spcBef>
            </a:pPr>
            <a:r>
              <a:rPr lang="en-GB" sz="2800" dirty="0" err="1">
                <a:latin typeface="+mn-lt"/>
                <a:ea typeface="+mn-ea"/>
                <a:cs typeface="+mn-cs"/>
              </a:rPr>
              <a:t>Populonia</a:t>
            </a:r>
            <a:r>
              <a:rPr lang="en-GB" sz="2800" dirty="0">
                <a:latin typeface="+mn-lt"/>
                <a:ea typeface="+mn-ea"/>
                <a:cs typeface="+mn-cs"/>
              </a:rPr>
              <a:t> and Etruria are actually at the  “core” of the ancient world’s economic and trade networks?</a:t>
            </a:r>
            <a:endParaRPr sz="2800" dirty="0">
              <a:latin typeface="+mn-lt"/>
              <a:ea typeface="+mn-ea"/>
              <a:cs typeface="+mn-cs"/>
            </a:endParaRPr>
          </a:p>
        </p:txBody>
      </p:sp>
      <p:pic>
        <p:nvPicPr>
          <p:cNvPr id="5" name="Picture 4">
            <a:extLst>
              <a:ext uri="{FF2B5EF4-FFF2-40B4-BE49-F238E27FC236}">
                <a16:creationId xmlns:a16="http://schemas.microsoft.com/office/drawing/2014/main" id="{80BA3411-7678-4F9C-B3ED-D0F90D80C83E}"/>
              </a:ext>
            </a:extLst>
          </p:cNvPr>
          <p:cNvPicPr>
            <a:picLocks noChangeAspect="1"/>
          </p:cNvPicPr>
          <p:nvPr/>
        </p:nvPicPr>
        <p:blipFill>
          <a:blip r:embed="rId6"/>
          <a:stretch>
            <a:fillRect/>
          </a:stretch>
        </p:blipFill>
        <p:spPr>
          <a:xfrm>
            <a:off x="709981" y="1062760"/>
            <a:ext cx="7419237" cy="5076000"/>
          </a:xfrm>
          <a:prstGeom prst="rect">
            <a:avLst/>
          </a:prstGeom>
        </p:spPr>
      </p:pic>
      <p:sp>
        <p:nvSpPr>
          <p:cNvPr id="6" name="TextBox 5">
            <a:extLst>
              <a:ext uri="{FF2B5EF4-FFF2-40B4-BE49-F238E27FC236}">
                <a16:creationId xmlns:a16="http://schemas.microsoft.com/office/drawing/2014/main" id="{2B61BE9D-5935-4008-B887-179A00B56F05}"/>
              </a:ext>
            </a:extLst>
          </p:cNvPr>
          <p:cNvSpPr txBox="1"/>
          <p:nvPr/>
        </p:nvSpPr>
        <p:spPr>
          <a:xfrm>
            <a:off x="3048000" y="6285960"/>
            <a:ext cx="5562600" cy="369332"/>
          </a:xfrm>
          <a:prstGeom prst="rect">
            <a:avLst/>
          </a:prstGeom>
          <a:noFill/>
        </p:spPr>
        <p:txBody>
          <a:bodyPr wrap="square" rtlCol="0">
            <a:spAutoFit/>
          </a:bodyPr>
          <a:lstStyle/>
          <a:p>
            <a:r>
              <a:rPr lang="en-GB" dirty="0"/>
              <a:t>Figure 43 </a:t>
            </a:r>
            <a:r>
              <a:rPr lang="en-GB" dirty="0" err="1"/>
              <a:t>Populonia</a:t>
            </a:r>
            <a:r>
              <a:rPr lang="en-GB" dirty="0"/>
              <a:t>, Etruria and the Mediterranean</a:t>
            </a:r>
          </a:p>
        </p:txBody>
      </p:sp>
    </p:spTree>
    <p:extLst>
      <p:ext uri="{BB962C8B-B14F-4D97-AF65-F5344CB8AC3E}">
        <p14:creationId xmlns:p14="http://schemas.microsoft.com/office/powerpoint/2010/main" val="9730229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64FA-688E-40B8-AA11-B994E6F64505}"/>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E62FAB59-9608-40F0-A787-94C9B1FB93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693026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021348A-9B89-46C6-AD71-BA08FC96812F}"/>
              </a:ext>
            </a:extLst>
          </p:cNvPr>
          <p:cNvGraphicFramePr>
            <a:graphicFrameLocks noChangeAspect="1"/>
          </p:cNvGraphicFramePr>
          <p:nvPr>
            <p:custDataLst>
              <p:tags r:id="rId2"/>
            </p:custDataLst>
            <p:extLst>
              <p:ext uri="{D42A27DB-BD31-4B8C-83A1-F6EECF244321}">
                <p14:modId xmlns:p14="http://schemas.microsoft.com/office/powerpoint/2010/main" val="397259289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0645" name="think-cell Slide" r:id="rId5" imgW="395" imgH="396" progId="TCLayout.ActiveDocument.1">
                  <p:embed/>
                </p:oleObj>
              </mc:Choice>
              <mc:Fallback>
                <p:oleObj name="think-cell Slide" r:id="rId5" imgW="395" imgH="396" progId="TCLayout.ActiveDocument.1">
                  <p:embed/>
                  <p:pic>
                    <p:nvPicPr>
                      <p:cNvPr id="0" name=""/>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Rectangle 3" hidden="1">
            <a:extLst>
              <a:ext uri="{FF2B5EF4-FFF2-40B4-BE49-F238E27FC236}">
                <a16:creationId xmlns:a16="http://schemas.microsoft.com/office/drawing/2014/main" id="{4E8AA176-7AD7-4ACB-9CF8-96D0766711D6}"/>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4400" dirty="0">
              <a:latin typeface="Calibri Light" panose="020F0302020204030204" pitchFamily="34" charset="0"/>
              <a:ea typeface="+mj-ea"/>
              <a:cs typeface="+mj-cs"/>
              <a:sym typeface="Calibri Light" panose="020F0302020204030204" pitchFamily="34" charset="0"/>
            </a:endParaRPr>
          </a:p>
        </p:txBody>
      </p:sp>
      <p:sp>
        <p:nvSpPr>
          <p:cNvPr id="2" name="Title 1">
            <a:extLst>
              <a:ext uri="{FF2B5EF4-FFF2-40B4-BE49-F238E27FC236}">
                <a16:creationId xmlns:a16="http://schemas.microsoft.com/office/drawing/2014/main" id="{CDBCCBFB-43E2-42E5-8603-D130A94FEDFF}"/>
              </a:ext>
            </a:extLst>
          </p:cNvPr>
          <p:cNvSpPr>
            <a:spLocks noGrp="1"/>
          </p:cNvSpPr>
          <p:nvPr>
            <p:ph type="title"/>
          </p:nvPr>
        </p:nvSpPr>
        <p:spPr>
          <a:xfrm>
            <a:off x="152400" y="1"/>
            <a:ext cx="7886700" cy="914400"/>
          </a:xfrm>
        </p:spPr>
        <p:txBody>
          <a:bodyPr>
            <a:normAutofit/>
          </a:bodyPr>
          <a:lstStyle/>
          <a:p>
            <a:r>
              <a:rPr lang="en-GB" sz="1800" b="1" u="sng" dirty="0"/>
              <a:t>Bibliography</a:t>
            </a:r>
            <a:br>
              <a:rPr lang="en-GB" sz="1800" dirty="0"/>
            </a:br>
            <a:br>
              <a:rPr lang="en-GB" sz="1800" dirty="0"/>
            </a:br>
            <a:endParaRPr lang="en-GB" sz="1800" dirty="0"/>
          </a:p>
        </p:txBody>
      </p:sp>
      <p:sp>
        <p:nvSpPr>
          <p:cNvPr id="6" name="Rectangle 5">
            <a:extLst>
              <a:ext uri="{FF2B5EF4-FFF2-40B4-BE49-F238E27FC236}">
                <a16:creationId xmlns:a16="http://schemas.microsoft.com/office/drawing/2014/main" id="{97C4E45D-2EB9-4FD8-8CCB-065E666A11DC}"/>
              </a:ext>
            </a:extLst>
          </p:cNvPr>
          <p:cNvSpPr/>
          <p:nvPr/>
        </p:nvSpPr>
        <p:spPr>
          <a:xfrm>
            <a:off x="266700" y="457201"/>
            <a:ext cx="8610600" cy="2770951"/>
          </a:xfrm>
          <a:prstGeom prst="rect">
            <a:avLst/>
          </a:prstGeom>
        </p:spPr>
        <p:txBody>
          <a:bodyPr wrap="square">
            <a:spAutoFit/>
          </a:bodyPr>
          <a:lstStyle/>
          <a:p>
            <a:pPr>
              <a:lnSpc>
                <a:spcPct val="107000"/>
              </a:lnSpc>
              <a:spcAft>
                <a:spcPts val="800"/>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Primary sources</a:t>
            </a:r>
            <a:endParaRPr lang="en-GB" sz="1100"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Diodorus</a:t>
            </a:r>
            <a:r>
              <a:rPr lang="en-GB" sz="1100" dirty="0">
                <a:latin typeface="Calibri" panose="020F0502020204030204" pitchFamily="34" charset="0"/>
                <a:ea typeface="Calibri" panose="020F0502020204030204" pitchFamily="34" charset="0"/>
                <a:cs typeface="Times New Roman" panose="02020603050405020304" pitchFamily="18" charset="0"/>
              </a:rPr>
              <a:t> Siculus. </a:t>
            </a:r>
            <a:r>
              <a:rPr lang="en-GB" sz="1100" i="1" dirty="0">
                <a:latin typeface="Calibri" panose="020F0502020204030204" pitchFamily="34" charset="0"/>
                <a:ea typeface="Calibri" panose="020F0502020204030204" pitchFamily="34" charset="0"/>
                <a:cs typeface="Times New Roman" panose="02020603050405020304" pitchFamily="18" charset="0"/>
              </a:rPr>
              <a:t>Library of History, Volume III: Books 4.59-8</a:t>
            </a:r>
            <a:r>
              <a:rPr lang="en-GB" sz="1100" dirty="0">
                <a:latin typeface="Calibri" panose="020F0502020204030204" pitchFamily="34" charset="0"/>
                <a:ea typeface="Calibri" panose="020F0502020204030204" pitchFamily="34" charset="0"/>
                <a:cs typeface="Times New Roman" panose="02020603050405020304" pitchFamily="18" charset="0"/>
              </a:rPr>
              <a:t>. Translated by C. H. </a:t>
            </a:r>
            <a:r>
              <a:rPr lang="en-GB" sz="1100" dirty="0" err="1">
                <a:latin typeface="Calibri" panose="020F0502020204030204" pitchFamily="34" charset="0"/>
                <a:ea typeface="Calibri" panose="020F0502020204030204" pitchFamily="34" charset="0"/>
                <a:cs typeface="Times New Roman" panose="02020603050405020304" pitchFamily="18" charset="0"/>
              </a:rPr>
              <a:t>Oldfather</a:t>
            </a:r>
            <a:r>
              <a:rPr lang="en-GB" sz="1100" dirty="0">
                <a:latin typeface="Calibri" panose="020F0502020204030204" pitchFamily="34" charset="0"/>
                <a:ea typeface="Calibri" panose="020F0502020204030204" pitchFamily="34" charset="0"/>
                <a:cs typeface="Times New Roman" panose="02020603050405020304" pitchFamily="18" charset="0"/>
              </a:rPr>
              <a:t>. Loeb Classical Library 340. Cambridge, MA: Harvard University Press, 1939.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Livy. </a:t>
            </a:r>
            <a:r>
              <a:rPr lang="en-GB" sz="1100" i="1" dirty="0">
                <a:latin typeface="Calibri" panose="020F0502020204030204" pitchFamily="34" charset="0"/>
                <a:ea typeface="Calibri" panose="020F0502020204030204" pitchFamily="34" charset="0"/>
                <a:cs typeface="Times New Roman" panose="02020603050405020304" pitchFamily="18" charset="0"/>
              </a:rPr>
              <a:t>History of Rome, Volume VIII: Books 28-30</a:t>
            </a:r>
            <a:r>
              <a:rPr lang="en-GB" sz="1100" dirty="0">
                <a:latin typeface="Calibri" panose="020F0502020204030204" pitchFamily="34" charset="0"/>
                <a:ea typeface="Calibri" panose="020F0502020204030204" pitchFamily="34" charset="0"/>
                <a:cs typeface="Times New Roman" panose="02020603050405020304" pitchFamily="18" charset="0"/>
              </a:rPr>
              <a:t>. Translated by F. Gardner Moore. Loeb Classical Library 381. Cambridge, MA: Harvard University Press, 1949.</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Pliny. </a:t>
            </a:r>
            <a:r>
              <a:rPr lang="en-GB" sz="1100" i="1" dirty="0">
                <a:latin typeface="Calibri" panose="020F0502020204030204" pitchFamily="34" charset="0"/>
                <a:ea typeface="Calibri" panose="020F0502020204030204" pitchFamily="34" charset="0"/>
                <a:cs typeface="Times New Roman" panose="02020603050405020304" pitchFamily="18" charset="0"/>
              </a:rPr>
              <a:t>Natural History</a:t>
            </a:r>
            <a:r>
              <a:rPr lang="en-GB" sz="1100" dirty="0">
                <a:latin typeface="Calibri" panose="020F0502020204030204" pitchFamily="34" charset="0"/>
                <a:ea typeface="Calibri" panose="020F0502020204030204" pitchFamily="34" charset="0"/>
                <a:cs typeface="Times New Roman" panose="02020603050405020304" pitchFamily="18" charset="0"/>
              </a:rPr>
              <a:t>, Volume IV: Books 12-16. Translated by H. Rackham. Loeb Classical Library 370. Cambridge, MA: Harvard University Press, 1945.</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Rutilius</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Namatianus</a:t>
            </a:r>
            <a:r>
              <a:rPr lang="en-GB" sz="1100" dirty="0">
                <a:latin typeface="Calibri" panose="020F0502020204030204" pitchFamily="34" charset="0"/>
                <a:ea typeface="Calibri" panose="020F0502020204030204" pitchFamily="34" charset="0"/>
                <a:cs typeface="Times New Roman" panose="02020603050405020304" pitchFamily="18" charset="0"/>
              </a:rPr>
              <a:t>. ‘de </a:t>
            </a:r>
            <a:r>
              <a:rPr lang="en-GB" sz="1100" dirty="0" err="1">
                <a:latin typeface="Calibri" panose="020F0502020204030204" pitchFamily="34" charset="0"/>
                <a:ea typeface="Calibri" panose="020F0502020204030204" pitchFamily="34" charset="0"/>
                <a:cs typeface="Times New Roman" panose="02020603050405020304" pitchFamily="18" charset="0"/>
              </a:rPr>
              <a:t>reditu</a:t>
            </a:r>
            <a:r>
              <a:rPr lang="en-GB" sz="1100" dirty="0">
                <a:latin typeface="Calibri" panose="020F0502020204030204" pitchFamily="34" charset="0"/>
                <a:ea typeface="Calibri" panose="020F0502020204030204" pitchFamily="34" charset="0"/>
                <a:cs typeface="Times New Roman" panose="02020603050405020304" pitchFamily="18" charset="0"/>
              </a:rPr>
              <a:t> Suo’, in </a:t>
            </a:r>
            <a:r>
              <a:rPr lang="en-GB" sz="1100" i="1" dirty="0">
                <a:latin typeface="Calibri" panose="020F0502020204030204" pitchFamily="34" charset="0"/>
                <a:ea typeface="Calibri" panose="020F0502020204030204" pitchFamily="34" charset="0"/>
                <a:cs typeface="Times New Roman" panose="02020603050405020304" pitchFamily="18" charset="0"/>
              </a:rPr>
              <a:t>Minor Latin Poets, Volume II: </a:t>
            </a:r>
            <a:r>
              <a:rPr lang="en-GB" sz="1100" i="1" dirty="0" err="1">
                <a:latin typeface="Calibri" panose="020F0502020204030204" pitchFamily="34" charset="0"/>
                <a:ea typeface="Calibri" panose="020F0502020204030204" pitchFamily="34" charset="0"/>
                <a:cs typeface="Times New Roman" panose="02020603050405020304" pitchFamily="18" charset="0"/>
              </a:rPr>
              <a:t>Florus</a:t>
            </a:r>
            <a:r>
              <a:rPr lang="en-GB" sz="1100" i="1" dirty="0">
                <a:latin typeface="Calibri" panose="020F0502020204030204" pitchFamily="34" charset="0"/>
                <a:ea typeface="Calibri" panose="020F0502020204030204" pitchFamily="34" charset="0"/>
                <a:cs typeface="Times New Roman" panose="02020603050405020304" pitchFamily="18" charset="0"/>
              </a:rPr>
              <a:t>. Hadrian. </a:t>
            </a:r>
            <a:r>
              <a:rPr lang="en-GB" sz="1100" i="1" dirty="0" err="1">
                <a:latin typeface="Calibri" panose="020F0502020204030204" pitchFamily="34" charset="0"/>
                <a:ea typeface="Calibri" panose="020F0502020204030204" pitchFamily="34" charset="0"/>
                <a:cs typeface="Times New Roman" panose="02020603050405020304" pitchFamily="18" charset="0"/>
              </a:rPr>
              <a:t>Nemesianus</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Reposianus</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Tiberianus</a:t>
            </a:r>
            <a:r>
              <a:rPr lang="en-GB" sz="1100" i="1" dirty="0">
                <a:latin typeface="Calibri" panose="020F0502020204030204" pitchFamily="34" charset="0"/>
                <a:ea typeface="Calibri" panose="020F0502020204030204" pitchFamily="34" charset="0"/>
                <a:cs typeface="Times New Roman" panose="02020603050405020304" pitchFamily="18" charset="0"/>
              </a:rPr>
              <a:t>. Dicta </a:t>
            </a:r>
            <a:r>
              <a:rPr lang="en-GB" sz="1100" i="1" dirty="0" err="1">
                <a:latin typeface="Calibri" panose="020F0502020204030204" pitchFamily="34" charset="0"/>
                <a:ea typeface="Calibri" panose="020F0502020204030204" pitchFamily="34" charset="0"/>
                <a:cs typeface="Times New Roman" panose="02020603050405020304" pitchFamily="18" charset="0"/>
              </a:rPr>
              <a:t>Catonis</a:t>
            </a:r>
            <a:r>
              <a:rPr lang="en-GB" sz="1100" i="1" dirty="0">
                <a:latin typeface="Calibri" panose="020F0502020204030204" pitchFamily="34" charset="0"/>
                <a:ea typeface="Calibri" panose="020F0502020204030204" pitchFamily="34" charset="0"/>
                <a:cs typeface="Times New Roman" panose="02020603050405020304" pitchFamily="18" charset="0"/>
              </a:rPr>
              <a:t>. Phoenix. </a:t>
            </a:r>
            <a:r>
              <a:rPr lang="en-GB" sz="1100" i="1" dirty="0" err="1">
                <a:latin typeface="Calibri" panose="020F0502020204030204" pitchFamily="34" charset="0"/>
                <a:ea typeface="Calibri" panose="020F0502020204030204" pitchFamily="34" charset="0"/>
                <a:cs typeface="Times New Roman" panose="02020603050405020304" pitchFamily="18" charset="0"/>
              </a:rPr>
              <a:t>Avianus</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Rutilius</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Namatianus</a:t>
            </a:r>
            <a:r>
              <a:rPr lang="en-GB" sz="1100" i="1" dirty="0">
                <a:latin typeface="Calibri" panose="020F0502020204030204" pitchFamily="34" charset="0"/>
                <a:ea typeface="Calibri" panose="020F0502020204030204" pitchFamily="34" charset="0"/>
                <a:cs typeface="Times New Roman" panose="02020603050405020304" pitchFamily="18" charset="0"/>
              </a:rPr>
              <a:t>. Others</a:t>
            </a:r>
            <a:r>
              <a:rPr lang="en-GB" sz="1100" dirty="0">
                <a:latin typeface="Calibri" panose="020F0502020204030204" pitchFamily="34" charset="0"/>
                <a:ea typeface="Calibri" panose="020F0502020204030204" pitchFamily="34" charset="0"/>
                <a:cs typeface="Times New Roman" panose="02020603050405020304" pitchFamily="18" charset="0"/>
              </a:rPr>
              <a:t>. Translated by J. Wight Duff, Arnold M. Duff. Loeb Classical Library 434. Cambridge, MA: Harvard University Press, 1934, pp.753-830.</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Strabo. </a:t>
            </a:r>
            <a:r>
              <a:rPr lang="en-GB" sz="1100" i="1" dirty="0">
                <a:latin typeface="Calibri" panose="020F0502020204030204" pitchFamily="34" charset="0"/>
                <a:ea typeface="Calibri" panose="020F0502020204030204" pitchFamily="34" charset="0"/>
                <a:cs typeface="Times New Roman" panose="02020603050405020304" pitchFamily="18" charset="0"/>
              </a:rPr>
              <a:t>Geography, Volume II: Books 3-5</a:t>
            </a:r>
            <a:r>
              <a:rPr lang="en-GB" sz="1100" dirty="0">
                <a:latin typeface="Calibri" panose="020F0502020204030204" pitchFamily="34" charset="0"/>
                <a:ea typeface="Calibri" panose="020F0502020204030204" pitchFamily="34" charset="0"/>
                <a:cs typeface="Times New Roman" panose="02020603050405020304" pitchFamily="18" charset="0"/>
              </a:rPr>
              <a:t>. Translated by Horace Leonard Jones. Loeb Classical Library 50. Cambridge, MA: Harvard University Press, 1923.</a:t>
            </a:r>
          </a:p>
        </p:txBody>
      </p:sp>
      <p:sp>
        <p:nvSpPr>
          <p:cNvPr id="7" name="Rectangle 6">
            <a:extLst>
              <a:ext uri="{FF2B5EF4-FFF2-40B4-BE49-F238E27FC236}">
                <a16:creationId xmlns:a16="http://schemas.microsoft.com/office/drawing/2014/main" id="{CCD500EF-06C5-47E0-BA5E-B5DF02DF3633}"/>
              </a:ext>
            </a:extLst>
          </p:cNvPr>
          <p:cNvSpPr/>
          <p:nvPr/>
        </p:nvSpPr>
        <p:spPr>
          <a:xfrm>
            <a:off x="266700" y="3228152"/>
            <a:ext cx="8610600" cy="3622145"/>
          </a:xfrm>
          <a:prstGeom prst="rect">
            <a:avLst/>
          </a:prstGeom>
        </p:spPr>
        <p:txBody>
          <a:bodyPr wrap="square">
            <a:spAutoFit/>
          </a:bodyPr>
          <a:lstStyle/>
          <a:p>
            <a:pPr>
              <a:lnSpc>
                <a:spcPct val="107000"/>
              </a:lnSpc>
              <a:spcAft>
                <a:spcPts val="800"/>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Secondary sources</a:t>
            </a:r>
            <a:endParaRPr lang="en-GB" sz="1100"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Acton, P. (2016) `Industry Structure and Income Opportunities for households in Classical Athens’, in Harris, E.M., Lewis, D.M. and Woolmer, M. (eds), </a:t>
            </a:r>
            <a:r>
              <a:rPr lang="en-GB" sz="1100" i="1" dirty="0">
                <a:latin typeface="Calibri" panose="020F0502020204030204" pitchFamily="34" charset="0"/>
                <a:ea typeface="Calibri" panose="020F0502020204030204" pitchFamily="34" charset="0"/>
                <a:cs typeface="Times New Roman" panose="02020603050405020304" pitchFamily="18" charset="0"/>
              </a:rPr>
              <a:t>The Ancient Greek Economy: Markets, Households and City-states</a:t>
            </a:r>
            <a:r>
              <a:rPr lang="en-GB" sz="1100" dirty="0">
                <a:latin typeface="Calibri" panose="020F0502020204030204" pitchFamily="34" charset="0"/>
                <a:ea typeface="Calibri" panose="020F0502020204030204" pitchFamily="34" charset="0"/>
                <a:cs typeface="Times New Roman" panose="02020603050405020304" pitchFamily="18" charset="0"/>
              </a:rPr>
              <a:t>. Cambridge: Cambridge University Press, pp.149-165.</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Barker, G. and Rasmussen, T. (1998) </a:t>
            </a:r>
            <a:r>
              <a:rPr lang="en-GB" sz="1100" i="1" dirty="0">
                <a:latin typeface="Calibri" panose="020F0502020204030204" pitchFamily="34" charset="0"/>
                <a:ea typeface="Calibri" panose="020F0502020204030204" pitchFamily="34" charset="0"/>
                <a:cs typeface="Times New Roman" panose="02020603050405020304" pitchFamily="18" charset="0"/>
              </a:rPr>
              <a:t>The Etruscans</a:t>
            </a:r>
            <a:r>
              <a:rPr lang="en-GB" sz="1100" dirty="0">
                <a:latin typeface="Calibri" panose="020F0502020204030204" pitchFamily="34" charset="0"/>
                <a:ea typeface="Calibri" panose="020F0502020204030204" pitchFamily="34" charset="0"/>
                <a:cs typeface="Times New Roman" panose="02020603050405020304" pitchFamily="18" charset="0"/>
              </a:rPr>
              <a:t>. Oxford and Malden: Blackwell Publishers.</a:t>
            </a:r>
            <a:endParaRPr lang="en-GB" sz="1100" i="1" dirty="0">
              <a:latin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cs typeface="Times New Roman" panose="02020603050405020304" pitchFamily="18" charset="0"/>
              </a:rPr>
              <a:t>Biella, M.C. (2020) `Thinking about the management of the Etruscan Cities’. Institute of Classical Studies, 26 February, London.</a:t>
            </a:r>
          </a:p>
          <a:p>
            <a:pPr>
              <a:lnSpc>
                <a:spcPct val="107000"/>
              </a:lnSpc>
              <a:spcAft>
                <a:spcPts val="800"/>
              </a:spcAft>
            </a:pPr>
            <a:r>
              <a:rPr lang="en-GB" sz="1100" dirty="0" err="1">
                <a:latin typeface="Calibri" panose="020F0502020204030204" pitchFamily="34" charset="0"/>
                <a:cs typeface="Times New Roman" panose="02020603050405020304" pitchFamily="18" charset="0"/>
              </a:rPr>
              <a:t>Bissa</a:t>
            </a:r>
            <a:r>
              <a:rPr lang="en-GB" sz="1100" dirty="0">
                <a:latin typeface="Calibri" panose="020F0502020204030204" pitchFamily="34" charset="0"/>
                <a:cs typeface="Times New Roman" panose="02020603050405020304" pitchFamily="18" charset="0"/>
              </a:rPr>
              <a:t>, M. A. (2009) </a:t>
            </a:r>
            <a:r>
              <a:rPr lang="en-GB" sz="1100" i="1" dirty="0">
                <a:latin typeface="Calibri" panose="020F0502020204030204" pitchFamily="34" charset="0"/>
                <a:cs typeface="Times New Roman" panose="02020603050405020304" pitchFamily="18" charset="0"/>
              </a:rPr>
              <a:t>Governmental Intervention in Foreign Trade in Archaic and Classical Greece</a:t>
            </a:r>
            <a:r>
              <a:rPr lang="en-GB" sz="1100" dirty="0">
                <a:latin typeface="Calibri" panose="020F0502020204030204" pitchFamily="34" charset="0"/>
                <a:cs typeface="Times New Roman" panose="02020603050405020304" pitchFamily="18" charset="0"/>
              </a:rPr>
              <a:t>. Leiden and Boston: Brill.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Braudel, F. (2017). </a:t>
            </a:r>
            <a:r>
              <a:rPr lang="en-GB" sz="1100" i="1" dirty="0">
                <a:latin typeface="Calibri" panose="020F0502020204030204" pitchFamily="34" charset="0"/>
                <a:ea typeface="Calibri" panose="020F0502020204030204" pitchFamily="34" charset="0"/>
                <a:cs typeface="Times New Roman" panose="02020603050405020304" pitchFamily="18" charset="0"/>
              </a:rPr>
              <a:t>La </a:t>
            </a:r>
            <a:r>
              <a:rPr lang="en-GB" sz="1100" i="1" dirty="0" err="1">
                <a:latin typeface="Calibri" panose="020F0502020204030204" pitchFamily="34" charset="0"/>
                <a:ea typeface="Calibri" panose="020F0502020204030204" pitchFamily="34" charset="0"/>
                <a:cs typeface="Times New Roman" panose="02020603050405020304" pitchFamily="18" charset="0"/>
              </a:rPr>
              <a:t>Méditerranée</a:t>
            </a:r>
            <a:r>
              <a:rPr lang="en-GB" sz="1100" i="1" dirty="0">
                <a:latin typeface="Calibri" panose="020F0502020204030204" pitchFamily="34" charset="0"/>
                <a:ea typeface="Calibri" panose="020F0502020204030204" pitchFamily="34" charset="0"/>
                <a:cs typeface="Times New Roman" panose="02020603050405020304" pitchFamily="18" charset="0"/>
              </a:rPr>
              <a:t>  et le monde </a:t>
            </a:r>
            <a:r>
              <a:rPr lang="en-GB" sz="1100" i="1" dirty="0" err="1">
                <a:latin typeface="Calibri" panose="020F0502020204030204" pitchFamily="34" charset="0"/>
                <a:ea typeface="Calibri" panose="020F0502020204030204" pitchFamily="34" charset="0"/>
                <a:cs typeface="Times New Roman" panose="02020603050405020304" pitchFamily="18" charset="0"/>
              </a:rPr>
              <a:t>méditerranéen</a:t>
            </a:r>
            <a:r>
              <a:rPr lang="en-GB" sz="1100" i="1" dirty="0">
                <a:latin typeface="Calibri" panose="020F0502020204030204" pitchFamily="34" charset="0"/>
                <a:ea typeface="Calibri" panose="020F0502020204030204" pitchFamily="34" charset="0"/>
                <a:cs typeface="Times New Roman" panose="02020603050405020304" pitchFamily="18" charset="0"/>
              </a:rPr>
              <a:t> à </a:t>
            </a:r>
            <a:r>
              <a:rPr lang="en-GB" sz="1100" i="1" dirty="0" err="1">
                <a:latin typeface="Calibri" panose="020F0502020204030204" pitchFamily="34" charset="0"/>
                <a:ea typeface="Calibri" panose="020F0502020204030204" pitchFamily="34" charset="0"/>
                <a:cs typeface="Times New Roman" panose="02020603050405020304" pitchFamily="18" charset="0"/>
              </a:rPr>
              <a:t>l’époque</a:t>
            </a:r>
            <a:r>
              <a:rPr lang="en-GB" sz="1100" i="1" dirty="0">
                <a:latin typeface="Calibri" panose="020F0502020204030204" pitchFamily="34" charset="0"/>
                <a:ea typeface="Calibri" panose="020F0502020204030204" pitchFamily="34" charset="0"/>
                <a:cs typeface="Times New Roman" panose="02020603050405020304" pitchFamily="18" charset="0"/>
              </a:rPr>
              <a:t> de Philippe II</a:t>
            </a:r>
            <a:r>
              <a:rPr lang="en-GB" sz="1100" dirty="0">
                <a:latin typeface="Calibri" panose="020F0502020204030204" pitchFamily="34" charset="0"/>
                <a:ea typeface="Calibri" panose="020F0502020204030204" pitchFamily="34" charset="0"/>
                <a:cs typeface="Times New Roman" panose="02020603050405020304" pitchFamily="18" charset="0"/>
              </a:rPr>
              <a:t> (3 volumes). Paris: Armand Colin (first edition 1949)</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Camporeale</a:t>
            </a:r>
            <a:r>
              <a:rPr lang="en-GB" sz="1100" dirty="0">
                <a:latin typeface="Calibri" panose="020F0502020204030204" pitchFamily="34" charset="0"/>
                <a:ea typeface="Calibri" panose="020F0502020204030204" pitchFamily="34" charset="0"/>
                <a:cs typeface="Times New Roman" panose="02020603050405020304" pitchFamily="18" charset="0"/>
              </a:rPr>
              <a:t>, G. (2015). </a:t>
            </a:r>
            <a:r>
              <a:rPr lang="en-GB" sz="1100" i="1" dirty="0" err="1">
                <a:latin typeface="Calibri" panose="020F0502020204030204" pitchFamily="34" charset="0"/>
                <a:ea typeface="Calibri" panose="020F0502020204030204" pitchFamily="34" charset="0"/>
                <a:cs typeface="Times New Roman" panose="02020603050405020304" pitchFamily="18" charset="0"/>
              </a:rPr>
              <a:t>Gli</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Etruschi</a:t>
            </a:r>
            <a:r>
              <a:rPr lang="en-GB" sz="1100" i="1" dirty="0">
                <a:latin typeface="Calibri" panose="020F0502020204030204" pitchFamily="34" charset="0"/>
                <a:ea typeface="Calibri" panose="020F0502020204030204" pitchFamily="34" charset="0"/>
                <a:cs typeface="Times New Roman" panose="02020603050405020304" pitchFamily="18" charset="0"/>
              </a:rPr>
              <a:t>: Storia e </a:t>
            </a:r>
            <a:r>
              <a:rPr lang="en-GB" sz="1100" i="1" dirty="0" err="1">
                <a:latin typeface="Calibri" panose="020F0502020204030204" pitchFamily="34" charset="0"/>
                <a:ea typeface="Calibri" panose="020F0502020204030204" pitchFamily="34" charset="0"/>
                <a:cs typeface="Times New Roman" panose="02020603050405020304" pitchFamily="18" charset="0"/>
              </a:rPr>
              <a:t>civiltà</a:t>
            </a:r>
            <a:r>
              <a:rPr lang="en-GB" sz="1100" dirty="0">
                <a:latin typeface="Calibri" panose="020F0502020204030204" pitchFamily="34" charset="0"/>
                <a:ea typeface="Calibri" panose="020F0502020204030204" pitchFamily="34" charset="0"/>
                <a:cs typeface="Times New Roman" panose="02020603050405020304" pitchFamily="18" charset="0"/>
              </a:rPr>
              <a:t>. Turin: UTET.</a:t>
            </a:r>
          </a:p>
          <a:p>
            <a:pPr>
              <a:lnSpc>
                <a:spcPct val="107000"/>
              </a:lnSpc>
              <a:spcAft>
                <a:spcPts val="0"/>
              </a:spcAft>
            </a:pPr>
            <a:r>
              <a:rPr lang="en-GB" sz="1100" dirty="0" err="1">
                <a:latin typeface="Calibri" panose="020F0502020204030204" pitchFamily="34" charset="0"/>
                <a:ea typeface="Calibri" panose="020F0502020204030204" pitchFamily="34" charset="0"/>
                <a:cs typeface="Times New Roman" panose="02020603050405020304" pitchFamily="18" charset="0"/>
              </a:rPr>
              <a:t>Catalli</a:t>
            </a:r>
            <a:r>
              <a:rPr lang="en-GB" sz="1100" dirty="0">
                <a:latin typeface="Calibri" panose="020F0502020204030204" pitchFamily="34" charset="0"/>
                <a:ea typeface="Calibri" panose="020F0502020204030204" pitchFamily="34" charset="0"/>
                <a:cs typeface="Times New Roman" panose="02020603050405020304" pitchFamily="18" charset="0"/>
              </a:rPr>
              <a:t>, F. (2001) `Coins’, in </a:t>
            </a:r>
            <a:r>
              <a:rPr lang="en-GB" sz="1100" dirty="0" err="1">
                <a:latin typeface="Calibri" panose="020F0502020204030204" pitchFamily="34" charset="0"/>
                <a:ea typeface="Calibri" panose="020F0502020204030204" pitchFamily="34" charset="0"/>
                <a:cs typeface="Times New Roman" panose="02020603050405020304" pitchFamily="18" charset="0"/>
              </a:rPr>
              <a:t>Torelli</a:t>
            </a:r>
            <a:r>
              <a:rPr lang="en-GB" sz="1100" dirty="0">
                <a:latin typeface="Calibri" panose="020F0502020204030204" pitchFamily="34" charset="0"/>
                <a:ea typeface="Calibri" panose="020F0502020204030204" pitchFamily="34" charset="0"/>
                <a:cs typeface="Times New Roman" panose="02020603050405020304" pitchFamily="18" charset="0"/>
              </a:rPr>
              <a:t>, M. (ed.) </a:t>
            </a:r>
            <a:r>
              <a:rPr lang="en-GB" sz="1100" i="1" dirty="0">
                <a:latin typeface="Calibri" panose="020F0502020204030204" pitchFamily="34" charset="0"/>
                <a:ea typeface="Calibri" panose="020F0502020204030204" pitchFamily="34" charset="0"/>
                <a:cs typeface="Times New Roman" panose="02020603050405020304" pitchFamily="18" charset="0"/>
              </a:rPr>
              <a:t>The Etruscans</a:t>
            </a:r>
            <a:r>
              <a:rPr lang="en-GB" sz="1100" dirty="0">
                <a:latin typeface="Calibri" panose="020F0502020204030204" pitchFamily="34" charset="0"/>
                <a:ea typeface="Calibri" panose="020F0502020204030204" pitchFamily="34" charset="0"/>
                <a:cs typeface="Times New Roman" panose="02020603050405020304" pitchFamily="18" charset="0"/>
              </a:rPr>
              <a:t>. New York: Rizzoli, pp.89-95.</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err="1">
                <a:latin typeface="Calibri" panose="020F0502020204030204" pitchFamily="34" charset="0"/>
                <a:ea typeface="Calibri" panose="020F0502020204030204" pitchFamily="34" charset="0"/>
                <a:cs typeface="Times New Roman" panose="02020603050405020304" pitchFamily="18" charset="0"/>
              </a:rPr>
              <a:t>Cerchiai</a:t>
            </a:r>
            <a:r>
              <a:rPr lang="en-GB" sz="1100" dirty="0">
                <a:latin typeface="Calibri" panose="020F0502020204030204" pitchFamily="34" charset="0"/>
                <a:ea typeface="Calibri" panose="020F0502020204030204" pitchFamily="34" charset="0"/>
                <a:cs typeface="Times New Roman" panose="02020603050405020304" pitchFamily="18" charset="0"/>
              </a:rPr>
              <a:t>, L. (2012) `La </a:t>
            </a:r>
            <a:r>
              <a:rPr lang="en-GB" sz="1100" dirty="0" err="1">
                <a:latin typeface="Calibri" panose="020F0502020204030204" pitchFamily="34" charset="0"/>
                <a:ea typeface="Calibri" panose="020F0502020204030204" pitchFamily="34" charset="0"/>
                <a:cs typeface="Times New Roman" panose="02020603050405020304" pitchFamily="18" charset="0"/>
              </a:rPr>
              <a:t>struttura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economica</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politica</a:t>
            </a:r>
            <a:r>
              <a:rPr lang="en-GB" sz="1100" dirty="0">
                <a:latin typeface="Calibri" panose="020F0502020204030204" pitchFamily="34" charset="0"/>
                <a:ea typeface="Calibri" panose="020F0502020204030204" pitchFamily="34" charset="0"/>
                <a:cs typeface="Times New Roman" panose="02020603050405020304" pitchFamily="18" charset="0"/>
              </a:rPr>
              <a:t>’, in </a:t>
            </a:r>
            <a:r>
              <a:rPr lang="en-GB" sz="1100" dirty="0" err="1">
                <a:latin typeface="Calibri" panose="020F0502020204030204" pitchFamily="34" charset="0"/>
                <a:ea typeface="Calibri" panose="020F0502020204030204" pitchFamily="34" charset="0"/>
                <a:cs typeface="Times New Roman" panose="02020603050405020304" pitchFamily="18" charset="0"/>
              </a:rPr>
              <a:t>Bartoloni</a:t>
            </a:r>
            <a:r>
              <a:rPr lang="en-GB" sz="1100" dirty="0">
                <a:latin typeface="Calibri" panose="020F0502020204030204" pitchFamily="34" charset="0"/>
                <a:ea typeface="Calibri" panose="020F0502020204030204" pitchFamily="34" charset="0"/>
                <a:cs typeface="Times New Roman" panose="02020603050405020304" pitchFamily="18" charset="0"/>
              </a:rPr>
              <a:t>, G. (ed), </a:t>
            </a:r>
            <a:r>
              <a:rPr lang="en-GB" sz="1100" i="1" dirty="0" err="1">
                <a:latin typeface="Calibri" panose="020F0502020204030204" pitchFamily="34" charset="0"/>
                <a:ea typeface="Calibri" panose="020F0502020204030204" pitchFamily="34" charset="0"/>
                <a:cs typeface="Times New Roman" panose="02020603050405020304" pitchFamily="18" charset="0"/>
              </a:rPr>
              <a:t>Introduzione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all’Etruscologia</a:t>
            </a:r>
            <a:r>
              <a:rPr lang="en-GB" sz="1100" dirty="0">
                <a:latin typeface="Calibri" panose="020F0502020204030204" pitchFamily="34" charset="0"/>
                <a:ea typeface="Calibri" panose="020F0502020204030204" pitchFamily="34" charset="0"/>
                <a:cs typeface="Times New Roman" panose="02020603050405020304" pitchFamily="18" charset="0"/>
              </a:rPr>
              <a:t>. Milan: </a:t>
            </a:r>
            <a:r>
              <a:rPr lang="en-GB" sz="1100" dirty="0" err="1">
                <a:latin typeface="Calibri" panose="020F0502020204030204" pitchFamily="34" charset="0"/>
                <a:ea typeface="Calibri" panose="020F0502020204030204" pitchFamily="34" charset="0"/>
                <a:cs typeface="Times New Roman" panose="02020603050405020304" pitchFamily="18" charset="0"/>
              </a:rPr>
              <a:t>Hoepli</a:t>
            </a:r>
            <a:r>
              <a:rPr lang="en-GB" sz="1100" dirty="0">
                <a:latin typeface="Calibri" panose="020F0502020204030204" pitchFamily="34" charset="0"/>
                <a:ea typeface="Calibri" panose="020F0502020204030204" pitchFamily="34" charset="0"/>
                <a:cs typeface="Times New Roman" panose="02020603050405020304" pitchFamily="18" charset="0"/>
              </a:rPr>
              <a:t>, pp.127-160.</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Cristofani</a:t>
            </a:r>
            <a:r>
              <a:rPr lang="en-GB" sz="1100" dirty="0">
                <a:latin typeface="Calibri" panose="020F0502020204030204" pitchFamily="34" charset="0"/>
                <a:ea typeface="Calibri" panose="020F0502020204030204" pitchFamily="34" charset="0"/>
                <a:cs typeface="Times New Roman" panose="02020603050405020304" pitchFamily="18" charset="0"/>
              </a:rPr>
              <a:t>, M.  (1986) `Economia e </a:t>
            </a:r>
            <a:r>
              <a:rPr lang="en-GB" sz="1100" dirty="0" err="1">
                <a:latin typeface="Calibri" panose="020F0502020204030204" pitchFamily="34" charset="0"/>
                <a:ea typeface="Calibri" panose="020F0502020204030204" pitchFamily="34" charset="0"/>
                <a:cs typeface="Times New Roman" panose="02020603050405020304" pitchFamily="18" charset="0"/>
              </a:rPr>
              <a:t>societ</a:t>
            </a:r>
            <a:r>
              <a:rPr lang="en-GB" sz="1100" dirty="0" err="1">
                <a:latin typeface="Calibri" panose="020F0502020204030204" pitchFamily="34" charset="0"/>
                <a:ea typeface="Calibri" panose="020F0502020204030204" pitchFamily="34" charset="0"/>
                <a:cs typeface="Calibri" panose="020F0502020204030204" pitchFamily="34" charset="0"/>
              </a:rPr>
              <a:t>à</a:t>
            </a:r>
            <a:r>
              <a:rPr lang="en-GB" sz="1100" dirty="0">
                <a:latin typeface="Calibri" panose="020F0502020204030204" pitchFamily="34" charset="0"/>
                <a:ea typeface="Calibri" panose="020F0502020204030204" pitchFamily="34" charset="0"/>
                <a:cs typeface="Times New Roman" panose="02020603050405020304" pitchFamily="18" charset="0"/>
              </a:rPr>
              <a:t>’, in Pugliese </a:t>
            </a:r>
            <a:r>
              <a:rPr lang="en-GB" sz="1100" dirty="0" err="1">
                <a:latin typeface="Calibri" panose="020F0502020204030204" pitchFamily="34" charset="0"/>
                <a:ea typeface="Calibri" panose="020F0502020204030204" pitchFamily="34" charset="0"/>
                <a:cs typeface="Times New Roman" panose="02020603050405020304" pitchFamily="18" charset="0"/>
              </a:rPr>
              <a:t>Carratelli</a:t>
            </a:r>
            <a:r>
              <a:rPr lang="en-GB" sz="1100" dirty="0">
                <a:latin typeface="Calibri" panose="020F0502020204030204" pitchFamily="34" charset="0"/>
                <a:ea typeface="Calibri" panose="020F0502020204030204" pitchFamily="34" charset="0"/>
                <a:cs typeface="Times New Roman" panose="02020603050405020304" pitchFamily="18" charset="0"/>
              </a:rPr>
              <a:t>, G. (ed.) </a:t>
            </a:r>
            <a:r>
              <a:rPr lang="en-GB" sz="1100" i="1" dirty="0" err="1">
                <a:latin typeface="Calibri" panose="020F0502020204030204" pitchFamily="34" charset="0"/>
                <a:ea typeface="Calibri" panose="020F0502020204030204" pitchFamily="34" charset="0"/>
                <a:cs typeface="Times New Roman" panose="02020603050405020304" pitchFamily="18" charset="0"/>
              </a:rPr>
              <a:t>Rasenna</a:t>
            </a:r>
            <a:r>
              <a:rPr lang="en-GB" sz="1100" i="1" dirty="0">
                <a:latin typeface="Calibri" panose="020F0502020204030204" pitchFamily="34" charset="0"/>
                <a:ea typeface="Calibri" panose="020F0502020204030204" pitchFamily="34" charset="0"/>
                <a:cs typeface="Times New Roman" panose="02020603050405020304" pitchFamily="18" charset="0"/>
              </a:rPr>
              <a:t>. Storia e </a:t>
            </a:r>
            <a:r>
              <a:rPr lang="en-GB" sz="1100" i="1" dirty="0" err="1">
                <a:latin typeface="Calibri" panose="020F0502020204030204" pitchFamily="34" charset="0"/>
                <a:ea typeface="Calibri" panose="020F0502020204030204" pitchFamily="34" charset="0"/>
                <a:cs typeface="Times New Roman" panose="02020603050405020304" pitchFamily="18" charset="0"/>
              </a:rPr>
              <a:t>civilitii</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degli</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Etruschi</a:t>
            </a:r>
            <a:r>
              <a:rPr lang="en-GB" sz="1100" dirty="0">
                <a:latin typeface="Calibri" panose="020F0502020204030204" pitchFamily="34" charset="0"/>
                <a:ea typeface="Calibri" panose="020F0502020204030204" pitchFamily="34" charset="0"/>
                <a:cs typeface="Times New Roman" panose="02020603050405020304" pitchFamily="18" charset="0"/>
              </a:rPr>
              <a:t>. Milan: </a:t>
            </a:r>
            <a:r>
              <a:rPr lang="en-GB" sz="1100" dirty="0" err="1">
                <a:latin typeface="Calibri" panose="020F0502020204030204" pitchFamily="34" charset="0"/>
                <a:ea typeface="Calibri" panose="020F0502020204030204" pitchFamily="34" charset="0"/>
                <a:cs typeface="Times New Roman" panose="02020603050405020304" pitchFamily="18" charset="0"/>
              </a:rPr>
              <a:t>Scheiwiller</a:t>
            </a:r>
            <a:r>
              <a:rPr lang="en-GB" sz="1100" dirty="0">
                <a:latin typeface="Calibri" panose="020F0502020204030204" pitchFamily="34" charset="0"/>
                <a:ea typeface="Calibri" panose="020F0502020204030204" pitchFamily="34" charset="0"/>
                <a:cs typeface="Times New Roman" panose="02020603050405020304" pitchFamily="18" charset="0"/>
              </a:rPr>
              <a:t>, pp.79-156.</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Demetriou, D. (2012) </a:t>
            </a:r>
            <a:r>
              <a:rPr lang="en-GB" sz="1100" i="1" dirty="0">
                <a:latin typeface="Calibri" panose="020F0502020204030204" pitchFamily="34" charset="0"/>
                <a:ea typeface="Calibri" panose="020F0502020204030204" pitchFamily="34" charset="0"/>
                <a:cs typeface="Times New Roman" panose="02020603050405020304" pitchFamily="18" charset="0"/>
              </a:rPr>
              <a:t>Negotiating Identity in the Ancient Mediterranean: the Archaic and Classical Greek </a:t>
            </a:r>
            <a:r>
              <a:rPr lang="en-GB" sz="1100" i="1" dirty="0" err="1">
                <a:latin typeface="Calibri" panose="020F0502020204030204" pitchFamily="34" charset="0"/>
                <a:ea typeface="Calibri" panose="020F0502020204030204" pitchFamily="34" charset="0"/>
                <a:cs typeface="Times New Roman" panose="02020603050405020304" pitchFamily="18" charset="0"/>
              </a:rPr>
              <a:t>Multiethnic</a:t>
            </a:r>
            <a:r>
              <a:rPr lang="en-GB" sz="1100" i="1" dirty="0">
                <a:latin typeface="Calibri" panose="020F0502020204030204" pitchFamily="34" charset="0"/>
                <a:ea typeface="Calibri" panose="020F0502020204030204" pitchFamily="34" charset="0"/>
                <a:cs typeface="Times New Roman" panose="02020603050405020304" pitchFamily="18" charset="0"/>
              </a:rPr>
              <a:t> Emporia</a:t>
            </a:r>
            <a:r>
              <a:rPr lang="en-GB" sz="1100" dirty="0">
                <a:latin typeface="Calibri" panose="020F0502020204030204" pitchFamily="34" charset="0"/>
                <a:ea typeface="Calibri" panose="020F0502020204030204" pitchFamily="34" charset="0"/>
                <a:cs typeface="Times New Roman" panose="02020603050405020304" pitchFamily="18" charset="0"/>
              </a:rPr>
              <a:t>. Cambridge: Cambridge University Press.</a:t>
            </a:r>
          </a:p>
        </p:txBody>
      </p:sp>
    </p:spTree>
    <p:extLst>
      <p:ext uri="{BB962C8B-B14F-4D97-AF65-F5344CB8AC3E}">
        <p14:creationId xmlns:p14="http://schemas.microsoft.com/office/powerpoint/2010/main" val="3389415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021348A-9B89-46C6-AD71-BA08FC96812F}"/>
              </a:ext>
            </a:extLst>
          </p:cNvPr>
          <p:cNvGraphicFramePr>
            <a:graphicFrameLocks noChangeAspect="1"/>
          </p:cNvGraphicFramePr>
          <p:nvPr>
            <p:custDataLst>
              <p:tags r:id="rId2"/>
            </p:custDataLst>
            <p:extLst>
              <p:ext uri="{D42A27DB-BD31-4B8C-83A1-F6EECF244321}">
                <p14:modId xmlns:p14="http://schemas.microsoft.com/office/powerpoint/2010/main" val="172977662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5745" name="think-cell Slide" r:id="rId5" imgW="395" imgH="396" progId="TCLayout.ActiveDocument.1">
                  <p:embed/>
                </p:oleObj>
              </mc:Choice>
              <mc:Fallback>
                <p:oleObj name="think-cell Slide" r:id="rId5" imgW="395" imgH="396" progId="TCLayout.ActiveDocument.1">
                  <p:embed/>
                  <p:pic>
                    <p:nvPicPr>
                      <p:cNvPr id="3" name="Object 2" hidden="1">
                        <a:extLst>
                          <a:ext uri="{FF2B5EF4-FFF2-40B4-BE49-F238E27FC236}">
                            <a16:creationId xmlns:a16="http://schemas.microsoft.com/office/drawing/2014/main" id="{0021348A-9B89-46C6-AD71-BA08FC9681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Rectangle 3" hidden="1">
            <a:extLst>
              <a:ext uri="{FF2B5EF4-FFF2-40B4-BE49-F238E27FC236}">
                <a16:creationId xmlns:a16="http://schemas.microsoft.com/office/drawing/2014/main" id="{4E8AA176-7AD7-4ACB-9CF8-96D0766711D6}"/>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1300" dirty="0">
              <a:latin typeface="Calibri Light" panose="020F0302020204030204" pitchFamily="34" charset="0"/>
              <a:ea typeface="+mj-ea"/>
              <a:cs typeface="+mj-cs"/>
              <a:sym typeface="Calibri Light" panose="020F0302020204030204" pitchFamily="34" charset="0"/>
            </a:endParaRPr>
          </a:p>
        </p:txBody>
      </p:sp>
      <p:sp>
        <p:nvSpPr>
          <p:cNvPr id="5" name="Rectangle 4">
            <a:extLst>
              <a:ext uri="{FF2B5EF4-FFF2-40B4-BE49-F238E27FC236}">
                <a16:creationId xmlns:a16="http://schemas.microsoft.com/office/drawing/2014/main" id="{DF962EB7-462D-4ACC-B493-9EA5398A49F9}"/>
              </a:ext>
            </a:extLst>
          </p:cNvPr>
          <p:cNvSpPr/>
          <p:nvPr/>
        </p:nvSpPr>
        <p:spPr>
          <a:xfrm>
            <a:off x="457200" y="392431"/>
            <a:ext cx="8382000" cy="6073137"/>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Dennis, G. (2010) </a:t>
            </a:r>
            <a:r>
              <a:rPr lang="en-GB" sz="1100" i="1" dirty="0">
                <a:latin typeface="Calibri" panose="020F0502020204030204" pitchFamily="34" charset="0"/>
                <a:ea typeface="Calibri" panose="020F0502020204030204" pitchFamily="34" charset="0"/>
                <a:cs typeface="Times New Roman" panose="02020603050405020304" pitchFamily="18" charset="0"/>
              </a:rPr>
              <a:t>The Cities and Cemeteries of Etruria</a:t>
            </a:r>
            <a:r>
              <a:rPr lang="en-GB" sz="1100" dirty="0">
                <a:latin typeface="Calibri" panose="020F0502020204030204" pitchFamily="34" charset="0"/>
                <a:ea typeface="Calibri" panose="020F0502020204030204" pitchFamily="34" charset="0"/>
                <a:cs typeface="Times New Roman" panose="02020603050405020304" pitchFamily="18" charset="0"/>
              </a:rPr>
              <a:t>, volume 2. Cambridge: Cambridge University Press (first edition 1848)</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Fedeli</a:t>
            </a:r>
            <a:r>
              <a:rPr lang="en-GB" sz="1100" dirty="0">
                <a:latin typeface="Calibri" panose="020F0502020204030204" pitchFamily="34" charset="0"/>
                <a:ea typeface="Calibri" panose="020F0502020204030204" pitchFamily="34" charset="0"/>
                <a:cs typeface="Times New Roman" panose="02020603050405020304" pitchFamily="18" charset="0"/>
              </a:rPr>
              <a:t>, F. (1983)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Storia e </a:t>
            </a:r>
            <a:r>
              <a:rPr lang="en-GB" sz="1100" i="1" dirty="0" err="1">
                <a:latin typeface="Calibri" panose="020F0502020204030204" pitchFamily="34" charset="0"/>
                <a:ea typeface="Calibri" panose="020F0502020204030204" pitchFamily="34" charset="0"/>
                <a:cs typeface="Times New Roman" panose="02020603050405020304" pitchFamily="18" charset="0"/>
              </a:rPr>
              <a:t>Territorio</a:t>
            </a:r>
            <a:r>
              <a:rPr lang="en-GB" sz="1100" dirty="0">
                <a:latin typeface="Calibri" panose="020F0502020204030204" pitchFamily="34" charset="0"/>
                <a:ea typeface="Calibri" panose="020F0502020204030204" pitchFamily="34" charset="0"/>
                <a:cs typeface="Times New Roman" panose="02020603050405020304" pitchFamily="18" charset="0"/>
              </a:rPr>
              <a:t>. Florence: </a:t>
            </a:r>
            <a:r>
              <a:rPr lang="en-GB" sz="1100" dirty="0" err="1">
                <a:latin typeface="Calibri" panose="020F0502020204030204" pitchFamily="34" charset="0"/>
                <a:ea typeface="Calibri" panose="020F0502020204030204" pitchFamily="34" charset="0"/>
                <a:cs typeface="Times New Roman" panose="02020603050405020304" pitchFamily="18" charset="0"/>
              </a:rPr>
              <a:t>Edizioni</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all’Insegna</a:t>
            </a:r>
            <a:r>
              <a:rPr lang="en-GB" sz="1100" dirty="0">
                <a:latin typeface="Calibri" panose="020F0502020204030204" pitchFamily="34" charset="0"/>
                <a:ea typeface="Calibri" panose="020F0502020204030204" pitchFamily="34" charset="0"/>
                <a:cs typeface="Times New Roman" panose="02020603050405020304" pitchFamily="18" charset="0"/>
              </a:rPr>
              <a:t> del Giglio.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Finley, M.I (1973) </a:t>
            </a:r>
            <a:r>
              <a:rPr lang="en-GB" sz="1100" i="1" dirty="0">
                <a:latin typeface="Calibri" panose="020F0502020204030204" pitchFamily="34" charset="0"/>
                <a:ea typeface="Calibri" panose="020F0502020204030204" pitchFamily="34" charset="0"/>
                <a:cs typeface="Times New Roman" panose="02020603050405020304" pitchFamily="18" charset="0"/>
              </a:rPr>
              <a:t>The Ancient Economy</a:t>
            </a:r>
            <a:r>
              <a:rPr lang="en-GB" sz="1100" dirty="0">
                <a:latin typeface="Calibri" panose="020F0502020204030204" pitchFamily="34" charset="0"/>
                <a:ea typeface="Calibri" panose="020F0502020204030204" pitchFamily="34" charset="0"/>
                <a:cs typeface="Times New Roman" panose="02020603050405020304" pitchFamily="18" charset="0"/>
              </a:rPr>
              <a:t>. London: </a:t>
            </a:r>
            <a:r>
              <a:rPr lang="en-GB" sz="1100" dirty="0" err="1">
                <a:latin typeface="Calibri" panose="020F0502020204030204" pitchFamily="34" charset="0"/>
                <a:ea typeface="Calibri" panose="020F0502020204030204" pitchFamily="34" charset="0"/>
                <a:cs typeface="Times New Roman" panose="02020603050405020304" pitchFamily="18" charset="0"/>
              </a:rPr>
              <a:t>Chatto</a:t>
            </a:r>
            <a:r>
              <a:rPr lang="en-GB" sz="1100" dirty="0">
                <a:latin typeface="Calibri" panose="020F0502020204030204" pitchFamily="34" charset="0"/>
                <a:ea typeface="Calibri" panose="020F0502020204030204" pitchFamily="34" charset="0"/>
                <a:cs typeface="Times New Roman" panose="02020603050405020304" pitchFamily="18" charset="0"/>
              </a:rPr>
              <a:t> &amp; </a:t>
            </a:r>
            <a:r>
              <a:rPr lang="en-GB" sz="1100" dirty="0" err="1">
                <a:latin typeface="Calibri" panose="020F0502020204030204" pitchFamily="34" charset="0"/>
                <a:ea typeface="Calibri" panose="020F0502020204030204" pitchFamily="34" charset="0"/>
                <a:cs typeface="Times New Roman" panose="02020603050405020304" pitchFamily="18" charset="0"/>
              </a:rPr>
              <a:t>Windus</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Hansen, M.H (2006) </a:t>
            </a:r>
            <a:r>
              <a:rPr lang="en-GB" sz="1100" i="1" dirty="0">
                <a:latin typeface="Calibri" panose="020F0502020204030204" pitchFamily="34" charset="0"/>
                <a:ea typeface="Calibri" panose="020F0502020204030204" pitchFamily="34" charset="0"/>
                <a:cs typeface="Times New Roman" panose="02020603050405020304" pitchFamily="18" charset="0"/>
              </a:rPr>
              <a:t>Polis: An Introduction to the Ancient Greek state</a:t>
            </a:r>
            <a:r>
              <a:rPr lang="en-GB" sz="1100" dirty="0">
                <a:latin typeface="Calibri" panose="020F0502020204030204" pitchFamily="34" charset="0"/>
                <a:ea typeface="Calibri" panose="020F0502020204030204" pitchFamily="34" charset="0"/>
                <a:cs typeface="Times New Roman" panose="02020603050405020304" pitchFamily="18" charset="0"/>
              </a:rPr>
              <a:t>. Oxford: Oxford University Press.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Harris, W.H. (1989) Invisible Cities: the Beginnings of Etruscan Urbanization’, in </a:t>
            </a:r>
            <a:r>
              <a:rPr lang="en-GB" sz="1100" i="1" dirty="0" err="1">
                <a:latin typeface="Calibri" panose="020F0502020204030204" pitchFamily="34" charset="0"/>
                <a:ea typeface="Calibri" panose="020F0502020204030204" pitchFamily="34" charset="0"/>
                <a:cs typeface="Times New Roman" panose="02020603050405020304" pitchFamily="18" charset="0"/>
              </a:rPr>
              <a:t>Atti</a:t>
            </a:r>
            <a:r>
              <a:rPr lang="en-GB" sz="1100" i="1" dirty="0">
                <a:latin typeface="Calibri" panose="020F0502020204030204" pitchFamily="34" charset="0"/>
                <a:ea typeface="Calibri" panose="020F0502020204030204" pitchFamily="34" charset="0"/>
                <a:cs typeface="Times New Roman" panose="02020603050405020304" pitchFamily="18" charset="0"/>
              </a:rPr>
              <a:t> del Secondo </a:t>
            </a:r>
            <a:r>
              <a:rPr lang="en-GB" sz="1100" i="1" dirty="0" err="1">
                <a:latin typeface="Calibri" panose="020F0502020204030204" pitchFamily="34" charset="0"/>
                <a:ea typeface="Calibri" panose="020F0502020204030204" pitchFamily="34" charset="0"/>
                <a:cs typeface="Times New Roman" panose="02020603050405020304" pitchFamily="18" charset="0"/>
              </a:rPr>
              <a:t>Congresso</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Internazionale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Etrusco</a:t>
            </a:r>
            <a:r>
              <a:rPr lang="en-GB" sz="1100" dirty="0">
                <a:latin typeface="Calibri" panose="020F0502020204030204" pitchFamily="34" charset="0"/>
                <a:ea typeface="Calibri" panose="020F0502020204030204" pitchFamily="34" charset="0"/>
                <a:cs typeface="Times New Roman" panose="02020603050405020304" pitchFamily="18" charset="0"/>
              </a:rPr>
              <a:t>. Rome: </a:t>
            </a:r>
            <a:r>
              <a:rPr lang="it-IT" sz="1100" dirty="0">
                <a:latin typeface="Calibri" panose="020F0502020204030204" pitchFamily="34" charset="0"/>
                <a:ea typeface="Calibri" panose="020F0502020204030204" pitchFamily="34" charset="0"/>
                <a:cs typeface="Arial" panose="020B0604020202020204" pitchFamily="34" charset="0"/>
              </a:rPr>
              <a:t>Istituto Nazionale di Studi Etruschi ed Italici</a:t>
            </a:r>
            <a:r>
              <a:rPr lang="en-GB" sz="1100" dirty="0">
                <a:latin typeface="Calibri" panose="020F0502020204030204" pitchFamily="34" charset="0"/>
                <a:ea typeface="Calibri" panose="020F0502020204030204" pitchFamily="34" charset="0"/>
                <a:cs typeface="Times New Roman" panose="02020603050405020304" pitchFamily="18" charset="0"/>
              </a:rPr>
              <a:t>, pp.375-392. </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Heurgon</a:t>
            </a:r>
            <a:r>
              <a:rPr lang="en-GB" sz="1100" dirty="0">
                <a:latin typeface="Calibri" panose="020F0502020204030204" pitchFamily="34" charset="0"/>
                <a:ea typeface="Calibri" panose="020F0502020204030204" pitchFamily="34" charset="0"/>
                <a:cs typeface="Times New Roman" panose="02020603050405020304" pitchFamily="18" charset="0"/>
              </a:rPr>
              <a:t>, J. (1961) </a:t>
            </a:r>
            <a:r>
              <a:rPr lang="en-GB" sz="1100" i="1" dirty="0">
                <a:latin typeface="Calibri" panose="020F0502020204030204" pitchFamily="34" charset="0"/>
                <a:ea typeface="Calibri" panose="020F0502020204030204" pitchFamily="34" charset="0"/>
                <a:cs typeface="Times New Roman" panose="02020603050405020304" pitchFamily="18" charset="0"/>
              </a:rPr>
              <a:t>La Vie </a:t>
            </a:r>
            <a:r>
              <a:rPr lang="en-GB" sz="1100" i="1" dirty="0" err="1">
                <a:latin typeface="Calibri" panose="020F0502020204030204" pitchFamily="34" charset="0"/>
                <a:ea typeface="Calibri" panose="020F0502020204030204" pitchFamily="34" charset="0"/>
                <a:cs typeface="Times New Roman" panose="02020603050405020304" pitchFamily="18" charset="0"/>
              </a:rPr>
              <a:t>Quotidienne</a:t>
            </a:r>
            <a:r>
              <a:rPr lang="en-GB" sz="1100" i="1" dirty="0">
                <a:latin typeface="Calibri" panose="020F0502020204030204" pitchFamily="34" charset="0"/>
                <a:ea typeface="Calibri" panose="020F0502020204030204" pitchFamily="34" charset="0"/>
                <a:cs typeface="Times New Roman" panose="02020603050405020304" pitchFamily="18" charset="0"/>
              </a:rPr>
              <a:t> chez les </a:t>
            </a:r>
            <a:r>
              <a:rPr lang="en-GB" sz="1100" i="1" dirty="0" err="1">
                <a:latin typeface="Calibri" panose="020F0502020204030204" pitchFamily="34" charset="0"/>
                <a:ea typeface="Calibri" panose="020F0502020204030204" pitchFamily="34" charset="0"/>
                <a:cs typeface="Times New Roman" panose="02020603050405020304" pitchFamily="18" charset="0"/>
              </a:rPr>
              <a:t>Etrusques</a:t>
            </a:r>
            <a:r>
              <a:rPr lang="en-GB" sz="1100" dirty="0">
                <a:latin typeface="Calibri" panose="020F0502020204030204" pitchFamily="34" charset="0"/>
                <a:ea typeface="Calibri" panose="020F0502020204030204" pitchFamily="34" charset="0"/>
                <a:cs typeface="Times New Roman" panose="02020603050405020304" pitchFamily="18" charset="0"/>
              </a:rPr>
              <a:t>. Paris: Hachette.</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Horden</a:t>
            </a:r>
            <a:r>
              <a:rPr lang="en-GB" sz="1100" dirty="0">
                <a:latin typeface="Calibri" panose="020F0502020204030204" pitchFamily="34" charset="0"/>
                <a:ea typeface="Calibri" panose="020F0502020204030204" pitchFamily="34" charset="0"/>
                <a:cs typeface="Times New Roman" panose="02020603050405020304" pitchFamily="18" charset="0"/>
              </a:rPr>
              <a:t>, P. and Purcell, N. (2000) </a:t>
            </a:r>
            <a:r>
              <a:rPr lang="en-GB" sz="1100" i="1" dirty="0">
                <a:latin typeface="Calibri" panose="020F0502020204030204" pitchFamily="34" charset="0"/>
                <a:ea typeface="Calibri" panose="020F0502020204030204" pitchFamily="34" charset="0"/>
                <a:cs typeface="Times New Roman" panose="02020603050405020304" pitchFamily="18" charset="0"/>
              </a:rPr>
              <a:t>The Corrupting Sea: A Study of Mediterranean History</a:t>
            </a:r>
            <a:r>
              <a:rPr lang="en-GB" sz="1100" dirty="0">
                <a:latin typeface="Calibri" panose="020F0502020204030204" pitchFamily="34" charset="0"/>
                <a:ea typeface="Calibri" panose="020F0502020204030204" pitchFamily="34" charset="0"/>
                <a:cs typeface="Times New Roman" panose="02020603050405020304" pitchFamily="18" charset="0"/>
              </a:rPr>
              <a:t>. Oxford and Malden: Blackwell Publishers.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Lawrence, D.H. (2007) ‘Sketches of Etruscan Places’, in Lawrence, D.H. D.H. </a:t>
            </a:r>
            <a:r>
              <a:rPr lang="en-GB" sz="1100" i="1" dirty="0">
                <a:latin typeface="Calibri" panose="020F0502020204030204" pitchFamily="34" charset="0"/>
                <a:ea typeface="Calibri" panose="020F0502020204030204" pitchFamily="34" charset="0"/>
                <a:cs typeface="Times New Roman" panose="02020603050405020304" pitchFamily="18" charset="0"/>
              </a:rPr>
              <a:t>Lawrence and Italy</a:t>
            </a:r>
            <a:r>
              <a:rPr lang="en-GB" sz="1100" dirty="0">
                <a:latin typeface="Calibri" panose="020F0502020204030204" pitchFamily="34" charset="0"/>
                <a:ea typeface="Calibri" panose="020F0502020204030204" pitchFamily="34" charset="0"/>
                <a:cs typeface="Times New Roman" panose="02020603050405020304" pitchFamily="18" charset="0"/>
              </a:rPr>
              <a:t>. London: Penguin (first edition 1932).</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Manning, J.G. (2018) </a:t>
            </a:r>
            <a:r>
              <a:rPr lang="en-GB" sz="1100" i="1" dirty="0">
                <a:latin typeface="Calibri" panose="020F0502020204030204" pitchFamily="34" charset="0"/>
                <a:ea typeface="Calibri" panose="020F0502020204030204" pitchFamily="34" charset="0"/>
                <a:cs typeface="Times New Roman" panose="02020603050405020304" pitchFamily="18" charset="0"/>
              </a:rPr>
              <a:t>The Open Sea: The Economic Life of the Ancient Mediterranean World from the Iron Age to the Rise of Rome</a:t>
            </a:r>
            <a:r>
              <a:rPr lang="en-GB" sz="1100" dirty="0">
                <a:latin typeface="Calibri" panose="020F0502020204030204" pitchFamily="34" charset="0"/>
                <a:ea typeface="Calibri" panose="020F0502020204030204" pitchFamily="34" charset="0"/>
                <a:cs typeface="Times New Roman" panose="02020603050405020304" pitchFamily="18" charset="0"/>
              </a:rPr>
              <a:t>. Princeton and Oxford: Princeton University Press.</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McCann, A.M., Bourgeois, J. and </a:t>
            </a:r>
            <a:r>
              <a:rPr lang="en-GB" sz="1100" dirty="0" err="1">
                <a:latin typeface="Calibri" panose="020F0502020204030204" pitchFamily="34" charset="0"/>
                <a:ea typeface="Calibri" panose="020F0502020204030204" pitchFamily="34" charset="0"/>
                <a:cs typeface="Times New Roman" panose="02020603050405020304" pitchFamily="18" charset="0"/>
              </a:rPr>
              <a:t>Lyding</a:t>
            </a:r>
            <a:r>
              <a:rPr lang="en-GB" sz="1100" dirty="0">
                <a:latin typeface="Calibri" panose="020F0502020204030204" pitchFamily="34" charset="0"/>
                <a:ea typeface="Calibri" panose="020F0502020204030204" pitchFamily="34" charset="0"/>
                <a:cs typeface="Times New Roman" panose="02020603050405020304" pitchFamily="18" charset="0"/>
              </a:rPr>
              <a:t>, E. (1977) `Underwater Excavations at the Etruscan Port of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Calibri" panose="020F0502020204030204" pitchFamily="34" charset="0"/>
                <a:ea typeface="Calibri" panose="020F0502020204030204" pitchFamily="34" charset="0"/>
                <a:cs typeface="Times New Roman" panose="02020603050405020304" pitchFamily="18" charset="0"/>
              </a:rPr>
              <a:t>Journal of Field Archaeology</a:t>
            </a:r>
            <a:r>
              <a:rPr lang="en-GB" sz="1100" dirty="0">
                <a:latin typeface="Calibri" panose="020F0502020204030204" pitchFamily="34" charset="0"/>
                <a:ea typeface="Calibri" panose="020F0502020204030204" pitchFamily="34" charset="0"/>
                <a:cs typeface="Times New Roman" panose="02020603050405020304" pitchFamily="18" charset="0"/>
              </a:rPr>
              <a:t>, Vol. 4, No. 3, pp. 275-296</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Minto, A. (1943)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Florence: </a:t>
            </a:r>
            <a:r>
              <a:rPr lang="en-GB" sz="1100" dirty="0" err="1">
                <a:latin typeface="Calibri" panose="020F0502020204030204" pitchFamily="34" charset="0"/>
                <a:ea typeface="Calibri" panose="020F0502020204030204" pitchFamily="34" charset="0"/>
                <a:cs typeface="Times New Roman" panose="02020603050405020304" pitchFamily="18" charset="0"/>
              </a:rPr>
              <a:t>Istituto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Studi</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Etruschi</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Morel, J.P. (2007) `Early Rome and Italy’, in </a:t>
            </a:r>
            <a:r>
              <a:rPr lang="en-GB" sz="1100" dirty="0" err="1">
                <a:latin typeface="Calibri" panose="020F0502020204030204" pitchFamily="34" charset="0"/>
                <a:ea typeface="Calibri" panose="020F0502020204030204" pitchFamily="34" charset="0"/>
                <a:cs typeface="Times New Roman" panose="02020603050405020304" pitchFamily="18" charset="0"/>
              </a:rPr>
              <a:t>Scheidel</a:t>
            </a:r>
            <a:r>
              <a:rPr lang="en-GB" sz="1100" dirty="0">
                <a:latin typeface="Calibri" panose="020F0502020204030204" pitchFamily="34" charset="0"/>
                <a:ea typeface="Calibri" panose="020F0502020204030204" pitchFamily="34" charset="0"/>
                <a:cs typeface="Times New Roman" panose="02020603050405020304" pitchFamily="18" charset="0"/>
              </a:rPr>
              <a:t>, W., Morris, I. and </a:t>
            </a:r>
            <a:r>
              <a:rPr lang="en-GB" sz="1100" dirty="0" err="1">
                <a:latin typeface="Calibri" panose="020F0502020204030204" pitchFamily="34" charset="0"/>
                <a:ea typeface="Calibri" panose="020F0502020204030204" pitchFamily="34" charset="0"/>
                <a:cs typeface="Times New Roman" panose="02020603050405020304" pitchFamily="18" charset="0"/>
              </a:rPr>
              <a:t>Saller</a:t>
            </a:r>
            <a:r>
              <a:rPr lang="en-GB" sz="1100" dirty="0">
                <a:latin typeface="Calibri" panose="020F0502020204030204" pitchFamily="34" charset="0"/>
                <a:ea typeface="Calibri" panose="020F0502020204030204" pitchFamily="34" charset="0"/>
                <a:cs typeface="Times New Roman" panose="02020603050405020304" pitchFamily="18" charset="0"/>
              </a:rPr>
              <a:t>, R. (eds), </a:t>
            </a:r>
            <a:r>
              <a:rPr lang="en-GB" sz="1100" i="1" dirty="0">
                <a:latin typeface="Calibri" panose="020F0502020204030204" pitchFamily="34" charset="0"/>
                <a:ea typeface="Calibri" panose="020F0502020204030204" pitchFamily="34" charset="0"/>
                <a:cs typeface="Times New Roman" panose="02020603050405020304" pitchFamily="18" charset="0"/>
              </a:rPr>
              <a:t>The Cambridge Economic History of the Greco-Roman World</a:t>
            </a:r>
            <a:r>
              <a:rPr lang="en-GB" sz="1100" dirty="0">
                <a:latin typeface="Calibri" panose="020F0502020204030204" pitchFamily="34" charset="0"/>
                <a:ea typeface="Calibri" panose="020F0502020204030204" pitchFamily="34" charset="0"/>
                <a:cs typeface="Times New Roman" panose="02020603050405020304" pitchFamily="18" charset="0"/>
              </a:rPr>
              <a:t>. Cambridge: Cambridge University Press, pp.487-510.</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Piganiol</a:t>
            </a:r>
            <a:r>
              <a:rPr lang="en-GB" sz="1100" dirty="0">
                <a:latin typeface="Calibri" panose="020F0502020204030204" pitchFamily="34" charset="0"/>
                <a:ea typeface="Calibri" panose="020F0502020204030204" pitchFamily="34" charset="0"/>
                <a:cs typeface="Times New Roman" panose="02020603050405020304" pitchFamily="18" charset="0"/>
              </a:rPr>
              <a:t>, A. (1953) `Les </a:t>
            </a:r>
            <a:r>
              <a:rPr lang="en-GB" sz="1100" dirty="0" err="1">
                <a:latin typeface="Calibri" panose="020F0502020204030204" pitchFamily="34" charset="0"/>
                <a:ea typeface="Calibri" panose="020F0502020204030204" pitchFamily="34" charset="0"/>
                <a:cs typeface="Times New Roman" panose="02020603050405020304" pitchFamily="18" charset="0"/>
              </a:rPr>
              <a:t>Etrusques</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peuple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d'Orient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Calibri" panose="020F0502020204030204" pitchFamily="34" charset="0"/>
                <a:ea typeface="Calibri" panose="020F0502020204030204" pitchFamily="34" charset="0"/>
                <a:cs typeface="Times New Roman" panose="02020603050405020304" pitchFamily="18" charset="0"/>
              </a:rPr>
              <a:t>Cahiers </a:t>
            </a:r>
            <a:r>
              <a:rPr lang="en-GB" sz="1100" i="1" dirty="0" err="1">
                <a:latin typeface="Calibri" panose="020F0502020204030204" pitchFamily="34" charset="0"/>
                <a:ea typeface="Calibri" panose="020F0502020204030204" pitchFamily="34" charset="0"/>
                <a:cs typeface="Times New Roman" panose="02020603050405020304" pitchFamily="18" charset="0"/>
              </a:rPr>
              <a:t>d'Histoire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Mondiale</a:t>
            </a:r>
            <a:r>
              <a:rPr lang="en-GB" sz="1100" dirty="0">
                <a:latin typeface="Calibri" panose="020F0502020204030204" pitchFamily="34" charset="0"/>
                <a:ea typeface="Calibri" panose="020F0502020204030204" pitchFamily="34" charset="0"/>
                <a:cs typeface="Times New Roman" panose="02020603050405020304" pitchFamily="18" charset="0"/>
              </a:rPr>
              <a:t>, 1: pp.328-52.</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Saredo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Parodi</a:t>
            </a:r>
            <a:r>
              <a:rPr lang="en-GB" sz="1100" dirty="0">
                <a:latin typeface="Calibri" panose="020F0502020204030204" pitchFamily="34" charset="0"/>
                <a:ea typeface="Calibri" panose="020F0502020204030204" pitchFamily="34" charset="0"/>
                <a:cs typeface="Times New Roman" panose="02020603050405020304" pitchFamily="18" charset="0"/>
              </a:rPr>
              <a:t>, N. (2013)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Inferno o Paradiso?: Il polo </a:t>
            </a:r>
            <a:r>
              <a:rPr lang="en-GB" sz="1100" i="1" dirty="0" err="1">
                <a:latin typeface="Calibri" panose="020F0502020204030204" pitchFamily="34" charset="0"/>
                <a:ea typeface="Calibri" panose="020F0502020204030204" pitchFamily="34" charset="0"/>
                <a:cs typeface="Times New Roman" panose="02020603050405020304" pitchFamily="18" charset="0"/>
              </a:rPr>
              <a:t>siderurgico</a:t>
            </a:r>
            <a:r>
              <a:rPr lang="en-GB" sz="1100" i="1" dirty="0">
                <a:latin typeface="Calibri" panose="020F0502020204030204" pitchFamily="34" charset="0"/>
                <a:ea typeface="Calibri" panose="020F0502020204030204" pitchFamily="34" charset="0"/>
                <a:cs typeface="Times New Roman" panose="02020603050405020304" pitchFamily="18" charset="0"/>
              </a:rPr>
              <a:t> di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nell’antichità</a:t>
            </a:r>
            <a:r>
              <a:rPr lang="en-GB" sz="1100" i="1" dirty="0">
                <a:latin typeface="Calibri" panose="020F0502020204030204" pitchFamily="34" charset="0"/>
                <a:ea typeface="Calibri" panose="020F0502020204030204" pitchFamily="34" charset="0"/>
                <a:cs typeface="Times New Roman" panose="02020603050405020304" pitchFamily="18" charset="0"/>
              </a:rPr>
              <a:t>, un tentative di </a:t>
            </a:r>
            <a:r>
              <a:rPr lang="en-GB" sz="1100" i="1" dirty="0" err="1">
                <a:latin typeface="Calibri" panose="020F0502020204030204" pitchFamily="34" charset="0"/>
                <a:ea typeface="Calibri" panose="020F0502020204030204" pitchFamily="34" charset="0"/>
                <a:cs typeface="Times New Roman" panose="02020603050405020304" pitchFamily="18" charset="0"/>
              </a:rPr>
              <a:t>quantificazione</a:t>
            </a:r>
            <a:r>
              <a:rPr lang="en-GB" sz="1100" dirty="0">
                <a:latin typeface="Calibri" panose="020F0502020204030204" pitchFamily="34" charset="0"/>
                <a:ea typeface="Calibri" panose="020F0502020204030204" pitchFamily="34" charset="0"/>
                <a:cs typeface="Times New Roman" panose="02020603050405020304" pitchFamily="18" charset="0"/>
              </a:rPr>
              <a:t>. Rome: </a:t>
            </a:r>
            <a:r>
              <a:rPr lang="en-GB" sz="1100" dirty="0" err="1">
                <a:latin typeface="Calibri" panose="020F0502020204030204" pitchFamily="34" charset="0"/>
                <a:ea typeface="Calibri" panose="020F0502020204030204" pitchFamily="34" charset="0"/>
                <a:cs typeface="Times New Roman" panose="02020603050405020304" pitchFamily="18" charset="0"/>
              </a:rPr>
              <a:t>Aracne</a:t>
            </a:r>
            <a:r>
              <a:rPr lang="en-GB" sz="1100" dirty="0">
                <a:latin typeface="Calibri" panose="020F0502020204030204" pitchFamily="34" charset="0"/>
                <a:ea typeface="Calibri" panose="020F0502020204030204" pitchFamily="34" charset="0"/>
                <a:cs typeface="Times New Roman" panose="02020603050405020304" pitchFamily="18" charset="0"/>
              </a:rPr>
              <a:t> editions.</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Soprintendenza</a:t>
            </a:r>
            <a:r>
              <a:rPr lang="en-GB" sz="1100" dirty="0">
                <a:latin typeface="Calibri" panose="020F0502020204030204" pitchFamily="34" charset="0"/>
                <a:ea typeface="Calibri" panose="020F0502020204030204" pitchFamily="34" charset="0"/>
                <a:cs typeface="Times New Roman" panose="02020603050405020304" pitchFamily="18" charset="0"/>
              </a:rPr>
              <a:t> per </a:t>
            </a:r>
            <a:r>
              <a:rPr lang="en-GB" sz="1100" dirty="0" err="1">
                <a:latin typeface="Calibri" panose="020F0502020204030204" pitchFamily="34" charset="0"/>
                <a:ea typeface="Calibri" panose="020F0502020204030204" pitchFamily="34" charset="0"/>
                <a:cs typeface="Times New Roman" panose="02020603050405020304" pitchFamily="18" charset="0"/>
              </a:rPr>
              <a:t>i</a:t>
            </a:r>
            <a:r>
              <a:rPr lang="en-GB" sz="1100" dirty="0">
                <a:latin typeface="Calibri" panose="020F0502020204030204" pitchFamily="34" charset="0"/>
                <a:ea typeface="Calibri" panose="020F0502020204030204" pitchFamily="34" charset="0"/>
                <a:cs typeface="Times New Roman" panose="02020603050405020304" pitchFamily="18" charset="0"/>
              </a:rPr>
              <a:t> Beni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Archeologici</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della</a:t>
            </a:r>
            <a:r>
              <a:rPr lang="en-GB" sz="1100" dirty="0">
                <a:latin typeface="Calibri" panose="020F0502020204030204" pitchFamily="34" charset="0"/>
                <a:ea typeface="Calibri" panose="020F0502020204030204" pitchFamily="34" charset="0"/>
                <a:cs typeface="Times New Roman" panose="02020603050405020304" pitchFamily="18" charset="0"/>
              </a:rPr>
              <a:t> Toscana (2002-2015) </a:t>
            </a:r>
            <a:r>
              <a:rPr lang="en-GB" sz="1100" i="1" dirty="0" err="1">
                <a:latin typeface="Calibri" panose="020F0502020204030204" pitchFamily="34" charset="0"/>
                <a:ea typeface="Calibri" panose="020F0502020204030204" pitchFamily="34" charset="0"/>
                <a:cs typeface="Times New Roman" panose="02020603050405020304" pitchFamily="18" charset="0"/>
              </a:rPr>
              <a:t>Materiali</a:t>
            </a:r>
            <a:r>
              <a:rPr lang="en-GB" sz="1100" i="1" dirty="0">
                <a:latin typeface="Calibri" panose="020F0502020204030204" pitchFamily="34" charset="0"/>
                <a:ea typeface="Calibri" panose="020F0502020204030204" pitchFamily="34" charset="0"/>
                <a:cs typeface="Times New Roman" panose="02020603050405020304" pitchFamily="18" charset="0"/>
              </a:rPr>
              <a:t> per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(11 volumes), Pisa: </a:t>
            </a:r>
            <a:r>
              <a:rPr lang="en-GB" sz="1100" dirty="0" err="1">
                <a:latin typeface="Calibri" panose="020F0502020204030204" pitchFamily="34" charset="0"/>
                <a:ea typeface="Calibri" panose="020F0502020204030204" pitchFamily="34" charset="0"/>
                <a:cs typeface="Times New Roman" panose="02020603050405020304" pitchFamily="18" charset="0"/>
              </a:rPr>
              <a:t>Edizioni</a:t>
            </a:r>
            <a:r>
              <a:rPr lang="en-GB" sz="1100" dirty="0">
                <a:latin typeface="Calibri" panose="020F0502020204030204" pitchFamily="34" charset="0"/>
                <a:ea typeface="Calibri" panose="020F0502020204030204" pitchFamily="34" charset="0"/>
                <a:cs typeface="Times New Roman" panose="02020603050405020304" pitchFamily="18" charset="0"/>
              </a:rPr>
              <a:t> ETS.</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Turfa</a:t>
            </a:r>
            <a:r>
              <a:rPr lang="en-GB" sz="1100" dirty="0">
                <a:latin typeface="Calibri" panose="020F0502020204030204" pitchFamily="34" charset="0"/>
                <a:ea typeface="Calibri" panose="020F0502020204030204" pitchFamily="34" charset="0"/>
                <a:cs typeface="Times New Roman" panose="02020603050405020304" pitchFamily="18" charset="0"/>
              </a:rPr>
              <a:t>, J. (2015</a:t>
            </a:r>
            <a:r>
              <a:rPr lang="en-GB" sz="1100" i="1" dirty="0">
                <a:latin typeface="Calibri" panose="020F0502020204030204" pitchFamily="34" charset="0"/>
                <a:ea typeface="Calibri" panose="020F0502020204030204" pitchFamily="34" charset="0"/>
                <a:cs typeface="Times New Roman" panose="02020603050405020304" pitchFamily="18" charset="0"/>
              </a:rPr>
              <a:t>) `The Sybille Haynes Lecture 2015: Pirates of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The Myth of Etruscan Piracy in the Mediterranean’</a:t>
            </a:r>
            <a:r>
              <a:rPr lang="en-GB" sz="1100" dirty="0">
                <a:latin typeface="Calibri" panose="020F0502020204030204" pitchFamily="34" charset="0"/>
                <a:ea typeface="Calibri" panose="020F0502020204030204" pitchFamily="34" charset="0"/>
                <a:cs typeface="Times New Roman" panose="02020603050405020304" pitchFamily="18" charset="0"/>
              </a:rPr>
              <a:t>. Faculty of Classics, Oxford University, 27 May, Oxford.</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Weber, M. (2001) </a:t>
            </a:r>
            <a:r>
              <a:rPr lang="en-GB" sz="1100" i="1" dirty="0" err="1">
                <a:latin typeface="Calibri" panose="020F0502020204030204" pitchFamily="34" charset="0"/>
                <a:ea typeface="Calibri" panose="020F0502020204030204" pitchFamily="34" charset="0"/>
                <a:cs typeface="Times New Roman" panose="02020603050405020304" pitchFamily="18" charset="0"/>
              </a:rPr>
              <a:t>Economie</a:t>
            </a:r>
            <a:r>
              <a:rPr lang="en-GB" sz="1100" i="1" dirty="0">
                <a:latin typeface="Calibri" panose="020F0502020204030204" pitchFamily="34" charset="0"/>
                <a:ea typeface="Calibri" panose="020F0502020204030204" pitchFamily="34" charset="0"/>
                <a:cs typeface="Times New Roman" panose="02020603050405020304" pitchFamily="18" charset="0"/>
              </a:rPr>
              <a:t> et Soci</a:t>
            </a:r>
            <a:r>
              <a:rPr lang="en-GB" sz="1100" i="1" dirty="0">
                <a:latin typeface="Calibri" panose="020F0502020204030204" pitchFamily="34" charset="0"/>
                <a:ea typeface="Calibri" panose="020F0502020204030204" pitchFamily="34" charset="0"/>
                <a:cs typeface="Calibri" panose="020F0502020204030204" pitchFamily="34" charset="0"/>
              </a:rPr>
              <a:t>é</a:t>
            </a:r>
            <a:r>
              <a:rPr lang="en-GB" sz="1100" i="1" dirty="0">
                <a:latin typeface="Calibri" panose="020F0502020204030204" pitchFamily="34" charset="0"/>
                <a:ea typeface="Calibri" panose="020F0502020204030204" pitchFamily="34" charset="0"/>
                <a:cs typeface="Times New Roman" panose="02020603050405020304" pitchFamily="18" charset="0"/>
              </a:rPr>
              <a:t>t</a:t>
            </a:r>
            <a:r>
              <a:rPr lang="en-GB" sz="1100" i="1" dirty="0">
                <a:latin typeface="Calibri" panose="020F0502020204030204" pitchFamily="34" charset="0"/>
                <a:ea typeface="Calibri" panose="020F0502020204030204" pitchFamily="34" charset="0"/>
                <a:cs typeface="Calibri" panose="020F0502020204030204" pitchFamily="34" charset="0"/>
              </a:rPr>
              <a:t>é</a:t>
            </a:r>
            <a:r>
              <a:rPr lang="en-GB" sz="1100" i="1" dirty="0">
                <a:latin typeface="Calibri" panose="020F0502020204030204" pitchFamily="34" charset="0"/>
                <a:ea typeface="Calibri" panose="020F0502020204030204" pitchFamily="34" charset="0"/>
                <a:cs typeface="Times New Roman" panose="02020603050405020304" pitchFamily="18" charset="0"/>
              </a:rPr>
              <a:t> dans </a:t>
            </a:r>
            <a:r>
              <a:rPr lang="en-GB" sz="1100" i="1" dirty="0" err="1">
                <a:latin typeface="Calibri" panose="020F0502020204030204" pitchFamily="34" charset="0"/>
                <a:ea typeface="Calibri" panose="020F0502020204030204" pitchFamily="34" charset="0"/>
                <a:cs typeface="Times New Roman" panose="02020603050405020304" pitchFamily="18" charset="0"/>
              </a:rPr>
              <a:t>l’Antiquit</a:t>
            </a:r>
            <a:r>
              <a:rPr lang="en-GB" sz="1100" i="1" dirty="0" err="1">
                <a:latin typeface="Calibri" panose="020F0502020204030204" pitchFamily="34" charset="0"/>
                <a:ea typeface="Calibri" panose="020F0502020204030204" pitchFamily="34" charset="0"/>
                <a:cs typeface="Calibri" panose="020F0502020204030204" pitchFamily="34" charset="0"/>
              </a:rPr>
              <a:t>é</a:t>
            </a:r>
            <a:r>
              <a:rPr lang="en-GB" sz="1100" dirty="0">
                <a:latin typeface="Calibri" panose="020F0502020204030204" pitchFamily="34" charset="0"/>
                <a:ea typeface="Calibri" panose="020F0502020204030204" pitchFamily="34" charset="0"/>
                <a:cs typeface="Times New Roman" panose="02020603050405020304" pitchFamily="18" charset="0"/>
              </a:rPr>
              <a:t> (translated by C. </a:t>
            </a:r>
            <a:r>
              <a:rPr lang="en-GB" sz="1100" dirty="0" err="1">
                <a:latin typeface="Calibri" panose="020F0502020204030204" pitchFamily="34" charset="0"/>
                <a:ea typeface="Calibri" panose="020F0502020204030204" pitchFamily="34" charset="0"/>
                <a:cs typeface="Times New Roman" panose="02020603050405020304" pitchFamily="18" charset="0"/>
              </a:rPr>
              <a:t>Colliot-Th</a:t>
            </a:r>
            <a:r>
              <a:rPr lang="en-GB" sz="1100" dirty="0" err="1">
                <a:latin typeface="Calibri" panose="020F0502020204030204" pitchFamily="34" charset="0"/>
                <a:ea typeface="Calibri" panose="020F0502020204030204" pitchFamily="34" charset="0"/>
                <a:cs typeface="Calibri" panose="020F0502020204030204" pitchFamily="34" charset="0"/>
              </a:rPr>
              <a:t>é</a:t>
            </a:r>
            <a:r>
              <a:rPr lang="en-GB" sz="1100" dirty="0" err="1">
                <a:latin typeface="Calibri" panose="020F0502020204030204" pitchFamily="34" charset="0"/>
                <a:ea typeface="Calibri" panose="020F0502020204030204" pitchFamily="34" charset="0"/>
                <a:cs typeface="Times New Roman" panose="02020603050405020304" pitchFamily="18" charset="0"/>
              </a:rPr>
              <a:t>l</a:t>
            </a:r>
            <a:r>
              <a:rPr lang="en-GB" sz="1100" dirty="0" err="1">
                <a:latin typeface="Calibri" panose="020F0502020204030204" pitchFamily="34" charset="0"/>
                <a:ea typeface="Calibri" panose="020F0502020204030204" pitchFamily="34" charset="0"/>
                <a:cs typeface="Calibri" panose="020F0502020204030204" pitchFamily="34" charset="0"/>
              </a:rPr>
              <a:t>è</a:t>
            </a:r>
            <a:r>
              <a:rPr lang="en-GB" sz="1100" dirty="0" err="1">
                <a:latin typeface="Calibri" panose="020F0502020204030204" pitchFamily="34" charset="0"/>
                <a:ea typeface="Calibri" panose="020F0502020204030204" pitchFamily="34" charset="0"/>
                <a:cs typeface="Times New Roman" panose="02020603050405020304" pitchFamily="18" charset="0"/>
              </a:rPr>
              <a:t>ne</a:t>
            </a:r>
            <a:r>
              <a:rPr lang="en-GB" sz="1100" dirty="0">
                <a:latin typeface="Calibri" panose="020F0502020204030204" pitchFamily="34" charset="0"/>
                <a:ea typeface="Calibri" panose="020F0502020204030204" pitchFamily="34" charset="0"/>
                <a:cs typeface="Times New Roman" panose="02020603050405020304" pitchFamily="18" charset="0"/>
              </a:rPr>
              <a:t> and F. Laroche). Paris: La </a:t>
            </a:r>
            <a:r>
              <a:rPr lang="en-GB" sz="1100" dirty="0" err="1">
                <a:latin typeface="Calibri" panose="020F0502020204030204" pitchFamily="34" charset="0"/>
                <a:ea typeface="Calibri" panose="020F0502020204030204" pitchFamily="34" charset="0"/>
                <a:cs typeface="Times New Roman" panose="02020603050405020304" pitchFamily="18" charset="0"/>
              </a:rPr>
              <a:t>D</a:t>
            </a:r>
            <a:r>
              <a:rPr lang="en-GB" sz="1100" dirty="0" err="1">
                <a:latin typeface="Calibri" panose="020F0502020204030204" pitchFamily="34" charset="0"/>
                <a:ea typeface="Calibri" panose="020F0502020204030204" pitchFamily="34" charset="0"/>
                <a:cs typeface="Calibri" panose="020F0502020204030204" pitchFamily="34" charset="0"/>
              </a:rPr>
              <a:t>é</a:t>
            </a:r>
            <a:r>
              <a:rPr lang="en-GB" sz="1100" dirty="0" err="1">
                <a:latin typeface="Calibri" panose="020F0502020204030204" pitchFamily="34" charset="0"/>
                <a:ea typeface="Calibri" panose="020F0502020204030204" pitchFamily="34" charset="0"/>
                <a:cs typeface="Times New Roman" panose="02020603050405020304" pitchFamily="18" charset="0"/>
              </a:rPr>
              <a:t>couverte</a:t>
            </a:r>
            <a:r>
              <a:rPr lang="en-GB" sz="1100" dirty="0">
                <a:latin typeface="Calibri" panose="020F0502020204030204" pitchFamily="34" charset="0"/>
                <a:ea typeface="Calibri" panose="020F0502020204030204" pitchFamily="34" charset="0"/>
                <a:cs typeface="Times New Roman" panose="02020603050405020304" pitchFamily="18" charset="0"/>
              </a:rPr>
              <a:t> (first published in 1909).</a:t>
            </a:r>
          </a:p>
        </p:txBody>
      </p:sp>
    </p:spTree>
    <p:extLst>
      <p:ext uri="{BB962C8B-B14F-4D97-AF65-F5344CB8AC3E}">
        <p14:creationId xmlns:p14="http://schemas.microsoft.com/office/powerpoint/2010/main" val="1648459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021348A-9B89-46C6-AD71-BA08FC96812F}"/>
              </a:ext>
            </a:extLst>
          </p:cNvPr>
          <p:cNvGraphicFramePr>
            <a:graphicFrameLocks noChangeAspect="1"/>
          </p:cNvGraphicFramePr>
          <p:nvPr>
            <p:custDataLst>
              <p:tags r:id="rId2"/>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9049" name="think-cell Slide" r:id="rId5" imgW="395" imgH="396" progId="TCLayout.ActiveDocument.1">
                  <p:embed/>
                </p:oleObj>
              </mc:Choice>
              <mc:Fallback>
                <p:oleObj name="think-cell Slide" r:id="rId5" imgW="395" imgH="396" progId="TCLayout.ActiveDocument.1">
                  <p:embed/>
                  <p:pic>
                    <p:nvPicPr>
                      <p:cNvPr id="3" name="Object 2" hidden="1">
                        <a:extLst>
                          <a:ext uri="{FF2B5EF4-FFF2-40B4-BE49-F238E27FC236}">
                            <a16:creationId xmlns:a16="http://schemas.microsoft.com/office/drawing/2014/main" id="{0021348A-9B89-46C6-AD71-BA08FC9681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Rectangle 3" hidden="1">
            <a:extLst>
              <a:ext uri="{FF2B5EF4-FFF2-40B4-BE49-F238E27FC236}">
                <a16:creationId xmlns:a16="http://schemas.microsoft.com/office/drawing/2014/main" id="{4E8AA176-7AD7-4ACB-9CF8-96D0766711D6}"/>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1300" dirty="0">
              <a:latin typeface="Calibri Light" panose="020F0302020204030204" pitchFamily="34" charset="0"/>
              <a:ea typeface="+mj-ea"/>
              <a:cs typeface="+mj-cs"/>
              <a:sym typeface="Calibri Light" panose="020F0302020204030204" pitchFamily="34" charset="0"/>
            </a:endParaRPr>
          </a:p>
        </p:txBody>
      </p:sp>
      <p:sp>
        <p:nvSpPr>
          <p:cNvPr id="5" name="Rectangle 4">
            <a:extLst>
              <a:ext uri="{FF2B5EF4-FFF2-40B4-BE49-F238E27FC236}">
                <a16:creationId xmlns:a16="http://schemas.microsoft.com/office/drawing/2014/main" id="{F199D873-8F77-41DD-818D-4949F61C72C1}"/>
              </a:ext>
            </a:extLst>
          </p:cNvPr>
          <p:cNvSpPr/>
          <p:nvPr/>
        </p:nvSpPr>
        <p:spPr>
          <a:xfrm>
            <a:off x="419100" y="304800"/>
            <a:ext cx="8305800" cy="5606599"/>
          </a:xfrm>
          <a:prstGeom prst="rect">
            <a:avLst/>
          </a:prstGeom>
        </p:spPr>
        <p:txBody>
          <a:bodyPr wrap="square">
            <a:spAutoFit/>
          </a:bodyPr>
          <a:lstStyle/>
          <a:p>
            <a:pPr>
              <a:lnSpc>
                <a:spcPct val="107000"/>
              </a:lnSpc>
              <a:spcAft>
                <a:spcPts val="800"/>
              </a:spcAft>
            </a:pPr>
            <a:r>
              <a:rPr lang="en-GB" sz="1100" b="1" u="sng" dirty="0">
                <a:latin typeface="Calibri" panose="020F0502020204030204" pitchFamily="34" charset="0"/>
                <a:ea typeface="Calibri" panose="020F0502020204030204" pitchFamily="34" charset="0"/>
                <a:cs typeface="Times New Roman" panose="02020603050405020304" pitchFamily="18" charset="0"/>
              </a:rPr>
              <a:t>Figures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Figures 1: From </a:t>
            </a:r>
            <a:r>
              <a:rPr lang="en-GB" sz="1100" dirty="0" err="1">
                <a:latin typeface="Calibri" panose="020F0502020204030204" pitchFamily="34" charset="0"/>
                <a:ea typeface="Calibri" panose="020F0502020204030204" pitchFamily="34" charset="0"/>
                <a:cs typeface="Times New Roman" panose="02020603050405020304" pitchFamily="18" charset="0"/>
              </a:rPr>
              <a:t>Tignor</a:t>
            </a:r>
            <a:r>
              <a:rPr lang="en-GB" sz="1100" dirty="0">
                <a:latin typeface="Calibri" panose="020F0502020204030204" pitchFamily="34" charset="0"/>
                <a:ea typeface="Calibri" panose="020F0502020204030204" pitchFamily="34" charset="0"/>
                <a:cs typeface="Times New Roman" panose="02020603050405020304" pitchFamily="18" charset="0"/>
              </a:rPr>
              <a:t>, R. L. (2008). </a:t>
            </a:r>
            <a:r>
              <a:rPr lang="en-GB" sz="1100" i="1" dirty="0">
                <a:latin typeface="Calibri" panose="020F0502020204030204" pitchFamily="34" charset="0"/>
                <a:ea typeface="Calibri" panose="020F0502020204030204" pitchFamily="34" charset="0"/>
                <a:cs typeface="Times New Roman" panose="02020603050405020304" pitchFamily="18" charset="0"/>
              </a:rPr>
              <a:t>Worlds together, worlds apart: A history of the world from the beginnings of humankind to the present</a:t>
            </a:r>
            <a:r>
              <a:rPr lang="en-GB" sz="1100" dirty="0">
                <a:latin typeface="Calibri" panose="020F0502020204030204" pitchFamily="34" charset="0"/>
                <a:ea typeface="Calibri" panose="020F0502020204030204" pitchFamily="34" charset="0"/>
                <a:cs typeface="Times New Roman" panose="02020603050405020304" pitchFamily="18" charset="0"/>
              </a:rPr>
              <a:t> (2nd ed.). New York: W.W. Norton. Accessed at: https://ncia.wwnorton.com/ebooks/epub/worldsconv1/OPS/xhtml/Chapter05-4.xhtml.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2: Google maps: http://www.tageo.com/index-e-it-v-00-d-m191956.htm</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 </a:t>
            </a:r>
            <a:r>
              <a:rPr lang="en-GB" sz="1100" dirty="0" err="1">
                <a:latin typeface="Calibri" panose="020F0502020204030204" pitchFamily="34" charset="0"/>
                <a:ea typeface="Calibri" panose="020F0502020204030204" pitchFamily="34" charset="0"/>
                <a:cs typeface="Times New Roman" panose="02020603050405020304" pitchFamily="18" charset="0"/>
              </a:rPr>
              <a:t>Cambi</a:t>
            </a:r>
            <a:r>
              <a:rPr lang="en-GB" sz="1100" dirty="0">
                <a:latin typeface="Calibri" panose="020F0502020204030204" pitchFamily="34" charset="0"/>
                <a:ea typeface="Calibri" panose="020F0502020204030204" pitchFamily="34" charset="0"/>
                <a:cs typeface="Times New Roman" panose="02020603050405020304" pitchFamily="18" charset="0"/>
              </a:rPr>
              <a:t>, F. (2010)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Città</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territorio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bacini</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approvvigionamento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Calibri" panose="020F0502020204030204" pitchFamily="34" charset="0"/>
                <a:ea typeface="Calibri" panose="020F0502020204030204" pitchFamily="34" charset="0"/>
                <a:cs typeface="Times New Roman" panose="02020603050405020304" pitchFamily="18" charset="0"/>
              </a:rPr>
              <a:t>Le Notti </a:t>
            </a:r>
            <a:r>
              <a:rPr lang="en-GB" sz="1100" i="1" dirty="0" err="1">
                <a:latin typeface="Calibri" panose="020F0502020204030204" pitchFamily="34" charset="0"/>
                <a:ea typeface="Calibri" panose="020F0502020204030204" pitchFamily="34" charset="0"/>
                <a:cs typeface="Times New Roman" panose="02020603050405020304" pitchFamily="18" charset="0"/>
              </a:rPr>
              <a:t>dell'Archeologia</a:t>
            </a:r>
            <a:r>
              <a:rPr lang="en-GB" sz="1100" dirty="0">
                <a:latin typeface="Calibri" panose="020F0502020204030204" pitchFamily="34" charset="0"/>
                <a:ea typeface="Calibri" panose="020F0502020204030204" pitchFamily="34" charset="0"/>
                <a:cs typeface="Times New Roman" panose="02020603050405020304" pitchFamily="18" charset="0"/>
              </a:rPr>
              <a:t>, 30 July, </a:t>
            </a:r>
            <a:r>
              <a:rPr lang="en-GB" sz="1100" dirty="0" err="1">
                <a:latin typeface="Calibri" panose="020F0502020204030204" pitchFamily="34" charset="0"/>
                <a:ea typeface="Calibri" panose="020F0502020204030204" pitchFamily="34" charset="0"/>
                <a:cs typeface="Times New Roman" panose="02020603050405020304" pitchFamily="18" charset="0"/>
              </a:rPr>
              <a:t>Piombino</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5: Dennis, G. (2010) </a:t>
            </a:r>
            <a:r>
              <a:rPr lang="en-GB" sz="1100" i="1" dirty="0">
                <a:latin typeface="Calibri" panose="020F0502020204030204" pitchFamily="34" charset="0"/>
                <a:ea typeface="Calibri" panose="020F0502020204030204" pitchFamily="34" charset="0"/>
                <a:cs typeface="Times New Roman" panose="02020603050405020304" pitchFamily="18" charset="0"/>
              </a:rPr>
              <a:t>The Cities and Cemeteries of Etruria</a:t>
            </a:r>
            <a:r>
              <a:rPr lang="en-GB" sz="1100" dirty="0">
                <a:latin typeface="Calibri" panose="020F0502020204030204" pitchFamily="34" charset="0"/>
                <a:ea typeface="Calibri" panose="020F0502020204030204" pitchFamily="34" charset="0"/>
                <a:cs typeface="Times New Roman" panose="02020603050405020304" pitchFamily="18" charset="0"/>
              </a:rPr>
              <a:t>, volume 2. Cambridge: Cambridge University Press (first edition 1848), p.233.</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6: </a:t>
            </a:r>
            <a:r>
              <a:rPr lang="en-GB" sz="1100" dirty="0" err="1">
                <a:latin typeface="Calibri" panose="020F0502020204030204" pitchFamily="34" charset="0"/>
                <a:ea typeface="Calibri" panose="020F0502020204030204" pitchFamily="34" charset="0"/>
                <a:cs typeface="Times New Roman" panose="02020603050405020304" pitchFamily="18" charset="0"/>
              </a:rPr>
              <a:t>Gerosa</a:t>
            </a:r>
            <a:r>
              <a:rPr lang="en-GB" sz="1100" dirty="0">
                <a:latin typeface="Calibri" panose="020F0502020204030204" pitchFamily="34" charset="0"/>
                <a:ea typeface="Calibri" panose="020F0502020204030204" pitchFamily="34" charset="0"/>
                <a:cs typeface="Times New Roman" panose="02020603050405020304" pitchFamily="18" charset="0"/>
              </a:rPr>
              <a:t>, F. and </a:t>
            </a:r>
            <a:r>
              <a:rPr lang="en-GB" sz="1100" dirty="0" err="1">
                <a:latin typeface="Calibri" panose="020F0502020204030204" pitchFamily="34" charset="0"/>
                <a:ea typeface="Calibri" panose="020F0502020204030204" pitchFamily="34" charset="0"/>
                <a:cs typeface="Times New Roman" panose="02020603050405020304" pitchFamily="18" charset="0"/>
              </a:rPr>
              <a:t>Guerrisi</a:t>
            </a:r>
            <a:r>
              <a:rPr lang="en-GB" sz="1100" dirty="0">
                <a:latin typeface="Calibri" panose="020F0502020204030204" pitchFamily="34" charset="0"/>
                <a:ea typeface="Calibri" panose="020F0502020204030204" pitchFamily="34" charset="0"/>
                <a:cs typeface="Times New Roman" panose="02020603050405020304" pitchFamily="18" charset="0"/>
              </a:rPr>
              <a:t>, V. (2012). </a:t>
            </a:r>
            <a:r>
              <a:rPr lang="en-GB" sz="1100" i="1" dirty="0">
                <a:latin typeface="Calibri" panose="020F0502020204030204" pitchFamily="34" charset="0"/>
                <a:ea typeface="Calibri" panose="020F0502020204030204" pitchFamily="34" charset="0"/>
                <a:cs typeface="Times New Roman" panose="02020603050405020304" pitchFamily="18" charset="0"/>
              </a:rPr>
              <a:t>Il Parco </a:t>
            </a:r>
            <a:r>
              <a:rPr lang="en-GB" sz="1100" i="1"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i="1" dirty="0">
                <a:latin typeface="Calibri" panose="020F0502020204030204" pitchFamily="34" charset="0"/>
                <a:ea typeface="Calibri" panose="020F0502020204030204" pitchFamily="34" charset="0"/>
                <a:cs typeface="Times New Roman" panose="02020603050405020304" pitchFamily="18" charset="0"/>
              </a:rPr>
              <a:t> di </a:t>
            </a:r>
            <a:r>
              <a:rPr lang="en-GB" sz="1100" i="1" dirty="0" err="1">
                <a:latin typeface="Calibri" panose="020F0502020204030204" pitchFamily="34" charset="0"/>
                <a:ea typeface="Calibri" panose="020F0502020204030204" pitchFamily="34" charset="0"/>
                <a:cs typeface="Times New Roman" panose="02020603050405020304" pitchFamily="18" charset="0"/>
              </a:rPr>
              <a:t>Baratti</a:t>
            </a:r>
            <a:r>
              <a:rPr lang="en-GB" sz="1100" i="1" dirty="0">
                <a:latin typeface="Calibri" panose="020F0502020204030204" pitchFamily="34" charset="0"/>
                <a:ea typeface="Calibri" panose="020F0502020204030204" pitchFamily="34" charset="0"/>
                <a:cs typeface="Times New Roman" panose="02020603050405020304" pitchFamily="18" charset="0"/>
              </a:rPr>
              <a:t> e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Valorizzazione</a:t>
            </a:r>
            <a:r>
              <a:rPr lang="en-GB" sz="1100" i="1" dirty="0">
                <a:latin typeface="Calibri" panose="020F0502020204030204" pitchFamily="34" charset="0"/>
                <a:ea typeface="Calibri" panose="020F0502020204030204" pitchFamily="34" charset="0"/>
                <a:cs typeface="Times New Roman" panose="02020603050405020304" pitchFamily="18" charset="0"/>
              </a:rPr>
              <a:t> e tutela secondo le </a:t>
            </a:r>
            <a:r>
              <a:rPr lang="en-GB" sz="1100" i="1" dirty="0" err="1">
                <a:latin typeface="Calibri" panose="020F0502020204030204" pitchFamily="34" charset="0"/>
                <a:ea typeface="Calibri" panose="020F0502020204030204" pitchFamily="34" charset="0"/>
                <a:cs typeface="Times New Roman" panose="02020603050405020304" pitchFamily="18" charset="0"/>
              </a:rPr>
              <a:t>linee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guida</a:t>
            </a:r>
            <a:r>
              <a:rPr lang="en-GB" sz="1100" i="1" dirty="0">
                <a:latin typeface="Calibri" panose="020F0502020204030204" pitchFamily="34" charset="0"/>
                <a:ea typeface="Calibri" panose="020F0502020204030204" pitchFamily="34" charset="0"/>
                <a:cs typeface="Times New Roman" panose="02020603050405020304" pitchFamily="18" charset="0"/>
              </a:rPr>
              <a:t> del D.M</a:t>
            </a:r>
            <a:r>
              <a:rPr lang="en-GB" sz="1100" dirty="0">
                <a:latin typeface="Calibri" panose="020F0502020204030204" pitchFamily="34" charset="0"/>
                <a:ea typeface="Calibri" panose="020F0502020204030204" pitchFamily="34" charset="0"/>
                <a:cs typeface="Times New Roman" panose="02020603050405020304" pitchFamily="18" charset="0"/>
              </a:rPr>
              <a:t>. Milan: </a:t>
            </a:r>
            <a:r>
              <a:rPr lang="en-GB" sz="1100" dirty="0" err="1">
                <a:latin typeface="Calibri" panose="020F0502020204030204" pitchFamily="34" charset="0"/>
                <a:ea typeface="Calibri" panose="020F0502020204030204" pitchFamily="34" charset="0"/>
                <a:cs typeface="Times New Roman" panose="02020603050405020304" pitchFamily="18" charset="0"/>
              </a:rPr>
              <a:t>Politecnico</a:t>
            </a:r>
            <a:r>
              <a:rPr lang="en-GB" sz="1100" dirty="0">
                <a:latin typeface="Calibri" panose="020F0502020204030204" pitchFamily="34" charset="0"/>
                <a:ea typeface="Calibri" panose="020F0502020204030204" pitchFamily="34" charset="0"/>
                <a:cs typeface="Times New Roman" panose="02020603050405020304" pitchFamily="18" charset="0"/>
              </a:rPr>
              <a:t> di Milano (unpublished MA dissertation), p.94.</a:t>
            </a:r>
          </a:p>
          <a:p>
            <a:pPr>
              <a:lnSpc>
                <a:spcPct val="107000"/>
              </a:lnSpc>
              <a:spcAft>
                <a:spcPts val="0"/>
              </a:spcAft>
            </a:pPr>
            <a:r>
              <a:rPr lang="en-GB" sz="1100" dirty="0">
                <a:latin typeface="Swiss721BT-BlackCondensed"/>
                <a:ea typeface="Calibri" panose="020F0502020204030204" pitchFamily="34" charset="0"/>
                <a:cs typeface="Swiss721BT-BlackCondensed"/>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7: </a:t>
            </a:r>
            <a:r>
              <a:rPr lang="en-GB" sz="1100" dirty="0" err="1">
                <a:latin typeface="Calibri" panose="020F0502020204030204" pitchFamily="34" charset="0"/>
                <a:ea typeface="Calibri" panose="020F0502020204030204" pitchFamily="34" charset="0"/>
                <a:cs typeface="Times New Roman" panose="02020603050405020304" pitchFamily="18" charset="0"/>
              </a:rPr>
              <a:t>Semplici</a:t>
            </a:r>
            <a:r>
              <a:rPr lang="en-GB" sz="1100" dirty="0">
                <a:latin typeface="Calibri" panose="020F0502020204030204" pitchFamily="34" charset="0"/>
                <a:ea typeface="Calibri" panose="020F0502020204030204" pitchFamily="34" charset="0"/>
                <a:cs typeface="Times New Roman" panose="02020603050405020304" pitchFamily="18" charset="0"/>
              </a:rPr>
              <a:t>, A. (2008) </a:t>
            </a:r>
            <a:r>
              <a:rPr lang="en-GB" sz="1100" i="1" dirty="0" err="1">
                <a:latin typeface="Calibri" panose="020F0502020204030204" pitchFamily="34" charset="0"/>
                <a:ea typeface="Calibri" panose="020F0502020204030204" pitchFamily="34" charset="0"/>
                <a:cs typeface="Times New Roman" panose="02020603050405020304" pitchFamily="18" charset="0"/>
              </a:rPr>
              <a:t>Baratti</a:t>
            </a:r>
            <a:r>
              <a:rPr lang="en-GB" sz="1100" i="1" dirty="0">
                <a:latin typeface="Calibri" panose="020F0502020204030204" pitchFamily="34" charset="0"/>
                <a:ea typeface="Calibri" panose="020F0502020204030204" pitchFamily="34" charset="0"/>
                <a:cs typeface="Times New Roman" panose="02020603050405020304" pitchFamily="18" charset="0"/>
              </a:rPr>
              <a:t> and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Archaeological Park: A Guide to discovering the landscape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Piombino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Parchi</a:t>
            </a:r>
            <a:r>
              <a:rPr lang="en-GB" sz="1100" dirty="0">
                <a:latin typeface="Calibri" panose="020F0502020204030204" pitchFamily="34" charset="0"/>
                <a:ea typeface="Calibri" panose="020F0502020204030204" pitchFamily="34" charset="0"/>
                <a:cs typeface="Times New Roman" panose="02020603050405020304" pitchFamily="18" charset="0"/>
              </a:rPr>
              <a:t> Val di Cornia.p.41.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8: </a:t>
            </a:r>
            <a:r>
              <a:rPr lang="en-GB" sz="1100" dirty="0" err="1">
                <a:latin typeface="Calibri" panose="020F0502020204030204" pitchFamily="34" charset="0"/>
                <a:ea typeface="Calibri" panose="020F0502020204030204" pitchFamily="34" charset="0"/>
                <a:cs typeface="Times New Roman" panose="02020603050405020304" pitchFamily="18" charset="0"/>
              </a:rPr>
              <a:t>Cambi</a:t>
            </a:r>
            <a:r>
              <a:rPr lang="en-GB" sz="1100" dirty="0">
                <a:latin typeface="Calibri" panose="020F0502020204030204" pitchFamily="34" charset="0"/>
                <a:ea typeface="Calibri" panose="020F0502020204030204" pitchFamily="34" charset="0"/>
                <a:cs typeface="Times New Roman" panose="02020603050405020304" pitchFamily="18" charset="0"/>
              </a:rPr>
              <a:t>, F. (2010)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Città</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territorio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bacini</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approvvigionamento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Calibri" panose="020F0502020204030204" pitchFamily="34" charset="0"/>
                <a:ea typeface="Calibri" panose="020F0502020204030204" pitchFamily="34" charset="0"/>
                <a:cs typeface="Times New Roman" panose="02020603050405020304" pitchFamily="18" charset="0"/>
              </a:rPr>
              <a:t>Le Notti </a:t>
            </a:r>
            <a:r>
              <a:rPr lang="en-GB" sz="1100" i="1" dirty="0" err="1">
                <a:latin typeface="Calibri" panose="020F0502020204030204" pitchFamily="34" charset="0"/>
                <a:ea typeface="Calibri" panose="020F0502020204030204" pitchFamily="34" charset="0"/>
                <a:cs typeface="Times New Roman" panose="02020603050405020304" pitchFamily="18" charset="0"/>
              </a:rPr>
              <a:t>dell'Archeologia</a:t>
            </a:r>
            <a:r>
              <a:rPr lang="en-GB" sz="1100" dirty="0">
                <a:latin typeface="Calibri" panose="020F0502020204030204" pitchFamily="34" charset="0"/>
                <a:ea typeface="Calibri" panose="020F0502020204030204" pitchFamily="34" charset="0"/>
                <a:cs typeface="Times New Roman" panose="02020603050405020304" pitchFamily="18" charset="0"/>
              </a:rPr>
              <a:t>, 30 July, </a:t>
            </a:r>
            <a:r>
              <a:rPr lang="en-GB" sz="1100" dirty="0" err="1">
                <a:latin typeface="Calibri" panose="020F0502020204030204" pitchFamily="34" charset="0"/>
                <a:ea typeface="Calibri" panose="020F0502020204030204" pitchFamily="34" charset="0"/>
                <a:cs typeface="Times New Roman" panose="02020603050405020304" pitchFamily="18" charset="0"/>
              </a:rPr>
              <a:t>Piombino</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9: World Wide Meta Museum,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www.wwmm.org/storie/zoom.asp?trad=&amp;id=1474</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10: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11: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12: </a:t>
            </a:r>
            <a:r>
              <a:rPr lang="en-GB" sz="1100" dirty="0" err="1">
                <a:latin typeface="Calibri" panose="020F0502020204030204" pitchFamily="34" charset="0"/>
                <a:ea typeface="Calibri" panose="020F0502020204030204" pitchFamily="34" charset="0"/>
                <a:cs typeface="Times New Roman" panose="02020603050405020304" pitchFamily="18" charset="0"/>
              </a:rPr>
              <a:t>Semplici</a:t>
            </a:r>
            <a:r>
              <a:rPr lang="en-GB" sz="1100" dirty="0">
                <a:latin typeface="Calibri" panose="020F0502020204030204" pitchFamily="34" charset="0"/>
                <a:ea typeface="Calibri" panose="020F0502020204030204" pitchFamily="34" charset="0"/>
                <a:cs typeface="Times New Roman" panose="02020603050405020304" pitchFamily="18" charset="0"/>
              </a:rPr>
              <a:t>, A. (2008) </a:t>
            </a:r>
            <a:r>
              <a:rPr lang="en-GB" sz="1100" i="1" dirty="0" err="1">
                <a:latin typeface="Calibri" panose="020F0502020204030204" pitchFamily="34" charset="0"/>
                <a:ea typeface="Calibri" panose="020F0502020204030204" pitchFamily="34" charset="0"/>
                <a:cs typeface="Times New Roman" panose="02020603050405020304" pitchFamily="18" charset="0"/>
              </a:rPr>
              <a:t>Baratti</a:t>
            </a:r>
            <a:r>
              <a:rPr lang="en-GB" sz="1100" i="1" dirty="0">
                <a:latin typeface="Calibri" panose="020F0502020204030204" pitchFamily="34" charset="0"/>
                <a:ea typeface="Calibri" panose="020F0502020204030204" pitchFamily="34" charset="0"/>
                <a:cs typeface="Times New Roman" panose="02020603050405020304" pitchFamily="18" charset="0"/>
              </a:rPr>
              <a:t> and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Archaeological Park: A Guide to discovering the landscape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Piombino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Parchi</a:t>
            </a:r>
            <a:r>
              <a:rPr lang="en-GB" sz="1100" dirty="0">
                <a:latin typeface="Calibri" panose="020F0502020204030204" pitchFamily="34" charset="0"/>
                <a:ea typeface="Calibri" panose="020F0502020204030204" pitchFamily="34" charset="0"/>
                <a:cs typeface="Times New Roman" panose="02020603050405020304" pitchFamily="18" charset="0"/>
              </a:rPr>
              <a:t> Val di Cornia.p.41</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13: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14: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15: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16: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http://www.parchivaldicornia.it/it/photo-gallery.html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17: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http://www.parchivaldicornia.it/it/photo-gallery.html</a:t>
            </a:r>
          </a:p>
        </p:txBody>
      </p:sp>
    </p:spTree>
    <p:extLst>
      <p:ext uri="{BB962C8B-B14F-4D97-AF65-F5344CB8AC3E}">
        <p14:creationId xmlns:p14="http://schemas.microsoft.com/office/powerpoint/2010/main" val="41436427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021348A-9B89-46C6-AD71-BA08FC96812F}"/>
              </a:ext>
            </a:extLst>
          </p:cNvPr>
          <p:cNvGraphicFramePr>
            <a:graphicFrameLocks noChangeAspect="1"/>
          </p:cNvGraphicFramePr>
          <p:nvPr>
            <p:custDataLst>
              <p:tags r:id="rId2"/>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30057" name="think-cell Slide" r:id="rId5" imgW="395" imgH="396" progId="TCLayout.ActiveDocument.1">
                  <p:embed/>
                </p:oleObj>
              </mc:Choice>
              <mc:Fallback>
                <p:oleObj name="think-cell Slide" r:id="rId5" imgW="395" imgH="396" progId="TCLayout.ActiveDocument.1">
                  <p:embed/>
                  <p:pic>
                    <p:nvPicPr>
                      <p:cNvPr id="3" name="Object 2" hidden="1">
                        <a:extLst>
                          <a:ext uri="{FF2B5EF4-FFF2-40B4-BE49-F238E27FC236}">
                            <a16:creationId xmlns:a16="http://schemas.microsoft.com/office/drawing/2014/main" id="{0021348A-9B89-46C6-AD71-BA08FC9681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Rectangle 3" hidden="1">
            <a:extLst>
              <a:ext uri="{FF2B5EF4-FFF2-40B4-BE49-F238E27FC236}">
                <a16:creationId xmlns:a16="http://schemas.microsoft.com/office/drawing/2014/main" id="{4E8AA176-7AD7-4ACB-9CF8-96D0766711D6}"/>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1300" dirty="0">
              <a:latin typeface="Calibri Light" panose="020F0302020204030204" pitchFamily="34" charset="0"/>
              <a:ea typeface="+mj-ea"/>
              <a:cs typeface="+mj-cs"/>
              <a:sym typeface="Calibri Light" panose="020F0302020204030204" pitchFamily="34" charset="0"/>
            </a:endParaRPr>
          </a:p>
        </p:txBody>
      </p:sp>
      <p:sp>
        <p:nvSpPr>
          <p:cNvPr id="2" name="Rectangle 1">
            <a:extLst>
              <a:ext uri="{FF2B5EF4-FFF2-40B4-BE49-F238E27FC236}">
                <a16:creationId xmlns:a16="http://schemas.microsoft.com/office/drawing/2014/main" id="{EDD0ADF8-1496-4F00-9BAC-D1CF59B3B3FB}"/>
              </a:ext>
            </a:extLst>
          </p:cNvPr>
          <p:cNvSpPr/>
          <p:nvPr/>
        </p:nvSpPr>
        <p:spPr>
          <a:xfrm>
            <a:off x="609600" y="609600"/>
            <a:ext cx="7543800" cy="5819863"/>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18-20: Wikipedia article on the </a:t>
            </a:r>
            <a:r>
              <a:rPr lang="en-GB" sz="1100" dirty="0" err="1">
                <a:latin typeface="Calibri" panose="020F0502020204030204" pitchFamily="34" charset="0"/>
                <a:ea typeface="Calibri" panose="020F0502020204030204" pitchFamily="34" charset="0"/>
                <a:cs typeface="Times New Roman" panose="02020603050405020304" pitchFamily="18" charset="0"/>
              </a:rPr>
              <a:t>Laurion</a:t>
            </a:r>
            <a:r>
              <a:rPr lang="en-GB" sz="1100" dirty="0">
                <a:latin typeface="Calibri" panose="020F0502020204030204" pitchFamily="34" charset="0"/>
                <a:ea typeface="Calibri" panose="020F0502020204030204" pitchFamily="34" charset="0"/>
                <a:cs typeface="Times New Roman" panose="02020603050405020304" pitchFamily="18" charset="0"/>
              </a:rPr>
              <a:t> Mines: https://fr.wikipedia.org/wiki/Mines_du_Laurion</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21: World Wide Meta Museum,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8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http://www.wwmm.org/storie/storia.asp?id_storia=242&amp;pagina=5&amp;project=5</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24: </a:t>
            </a:r>
            <a:r>
              <a:rPr lang="en-GB" sz="1100" dirty="0" err="1">
                <a:latin typeface="Calibri" panose="020F0502020204030204" pitchFamily="34" charset="0"/>
                <a:ea typeface="Calibri" panose="020F0502020204030204" pitchFamily="34" charset="0"/>
                <a:cs typeface="Times New Roman" panose="02020603050405020304" pitchFamily="18" charset="0"/>
              </a:rPr>
              <a:t>Cambi</a:t>
            </a:r>
            <a:r>
              <a:rPr lang="en-GB" sz="1100" dirty="0">
                <a:latin typeface="Calibri" panose="020F0502020204030204" pitchFamily="34" charset="0"/>
                <a:ea typeface="Calibri" panose="020F0502020204030204" pitchFamily="34" charset="0"/>
                <a:cs typeface="Times New Roman" panose="02020603050405020304" pitchFamily="18" charset="0"/>
              </a:rPr>
              <a:t>, F. (2017) `I Romani </a:t>
            </a:r>
            <a:r>
              <a:rPr lang="en-GB" sz="1100" dirty="0" err="1">
                <a:latin typeface="Calibri" panose="020F0502020204030204" pitchFamily="34" charset="0"/>
                <a:ea typeface="Calibri" panose="020F0502020204030204" pitchFamily="34" charset="0"/>
                <a:cs typeface="Times New Roman" panose="02020603050405020304" pitchFamily="18" charset="0"/>
              </a:rPr>
              <a:t>nel</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Tirreno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settentrionale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Paesaggi</a:t>
            </a:r>
            <a:r>
              <a:rPr lang="en-GB" sz="1100" dirty="0">
                <a:latin typeface="Calibri" panose="020F0502020204030204" pitchFamily="34" charset="0"/>
                <a:ea typeface="Calibri" panose="020F0502020204030204" pitchFamily="34" charset="0"/>
                <a:cs typeface="Times New Roman" panose="02020603050405020304" pitchFamily="18" charset="0"/>
              </a:rPr>
              <a:t> di terra e di mare </a:t>
            </a:r>
            <a:r>
              <a:rPr lang="en-GB" sz="1100" dirty="0" err="1">
                <a:latin typeface="Calibri" panose="020F0502020204030204" pitchFamily="34" charset="0"/>
                <a:ea typeface="Calibri" panose="020F0502020204030204" pitchFamily="34" charset="0"/>
                <a:cs typeface="Times New Roman" panose="02020603050405020304" pitchFamily="18" charset="0"/>
              </a:rPr>
              <a:t>fra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l’arcipelago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toscano</a:t>
            </a:r>
            <a:r>
              <a:rPr lang="en-GB" sz="1100" dirty="0">
                <a:latin typeface="Calibri" panose="020F0502020204030204" pitchFamily="34" charset="0"/>
                <a:ea typeface="Calibri" panose="020F0502020204030204" pitchFamily="34" charset="0"/>
                <a:cs typeface="Times New Roman" panose="02020603050405020304" pitchFamily="18" charset="0"/>
              </a:rPr>
              <a:t>’, in </a:t>
            </a:r>
            <a:r>
              <a:rPr lang="en-GB" sz="1100" dirty="0" err="1">
                <a:latin typeface="Calibri" panose="020F0502020204030204" pitchFamily="34" charset="0"/>
                <a:ea typeface="Calibri" panose="020F0502020204030204" pitchFamily="34" charset="0"/>
                <a:cs typeface="Times New Roman" panose="02020603050405020304" pitchFamily="18" charset="0"/>
              </a:rPr>
              <a:t>Mastrocinque</a:t>
            </a:r>
            <a:r>
              <a:rPr lang="en-GB" sz="1100" dirty="0">
                <a:latin typeface="Calibri" panose="020F0502020204030204" pitchFamily="34" charset="0"/>
                <a:ea typeface="Calibri" panose="020F0502020204030204" pitchFamily="34" charset="0"/>
                <a:cs typeface="Times New Roman" panose="02020603050405020304" pitchFamily="18" charset="0"/>
              </a:rPr>
              <a:t>, G. (ed.) </a:t>
            </a:r>
            <a:r>
              <a:rPr lang="en-GB" sz="1100" i="1" dirty="0" err="1">
                <a:latin typeface="Calibri" panose="020F0502020204030204" pitchFamily="34" charset="0"/>
                <a:ea typeface="Calibri" panose="020F0502020204030204" pitchFamily="34" charset="0"/>
                <a:cs typeface="Times New Roman" panose="02020603050405020304" pitchFamily="18" charset="0"/>
              </a:rPr>
              <a:t>Paesaggi</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Mediterranei</a:t>
            </a:r>
            <a:r>
              <a:rPr lang="en-GB" sz="1100" i="1" dirty="0">
                <a:latin typeface="Calibri" panose="020F0502020204030204" pitchFamily="34" charset="0"/>
                <a:ea typeface="Calibri" panose="020F0502020204030204" pitchFamily="34" charset="0"/>
                <a:cs typeface="Times New Roman" panose="02020603050405020304" pitchFamily="18" charset="0"/>
              </a:rPr>
              <a:t> di </a:t>
            </a:r>
            <a:r>
              <a:rPr lang="en-GB" sz="1100" i="1" dirty="0" err="1">
                <a:latin typeface="Calibri" panose="020F0502020204030204" pitchFamily="34" charset="0"/>
                <a:ea typeface="Calibri" panose="020F0502020204030204" pitchFamily="34" charset="0"/>
                <a:cs typeface="Times New Roman" panose="02020603050405020304" pitchFamily="18" charset="0"/>
              </a:rPr>
              <a:t>et</a:t>
            </a:r>
            <a:r>
              <a:rPr lang="en-GB" sz="1100" i="1" dirty="0" err="1">
                <a:latin typeface="Calibri" panose="020F0502020204030204" pitchFamily="34" charset="0"/>
                <a:ea typeface="Calibri" panose="020F0502020204030204" pitchFamily="34" charset="0"/>
                <a:cs typeface="Calibri" panose="020F0502020204030204" pitchFamily="34" charset="0"/>
              </a:rPr>
              <a:t>à</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romana</a:t>
            </a:r>
            <a:r>
              <a:rPr lang="en-GB" sz="1100" dirty="0">
                <a:latin typeface="Calibri" panose="020F0502020204030204" pitchFamily="34" charset="0"/>
                <a:ea typeface="Calibri" panose="020F0502020204030204" pitchFamily="34" charset="0"/>
                <a:cs typeface="Times New Roman" panose="02020603050405020304" pitchFamily="18" charset="0"/>
              </a:rPr>
              <a:t>.  Bari: </a:t>
            </a:r>
            <a:r>
              <a:rPr lang="en-GB" sz="1100" dirty="0" err="1">
                <a:latin typeface="Calibri" panose="020F0502020204030204" pitchFamily="34" charset="0"/>
                <a:ea typeface="Calibri" panose="020F0502020204030204" pitchFamily="34" charset="0"/>
                <a:cs typeface="Times New Roman" panose="02020603050405020304" pitchFamily="18" charset="0"/>
              </a:rPr>
              <a:t>Edipuglia</a:t>
            </a:r>
            <a:r>
              <a:rPr lang="en-GB" sz="1100" dirty="0">
                <a:latin typeface="Calibri" panose="020F0502020204030204" pitchFamily="34" charset="0"/>
                <a:ea typeface="Calibri" panose="020F0502020204030204" pitchFamily="34" charset="0"/>
                <a:cs typeface="Times New Roman" panose="02020603050405020304" pitchFamily="18" charset="0"/>
              </a:rPr>
              <a:t>, pp.111-124 (p.114)</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pPr>
            <a:r>
              <a:rPr lang="en-GB" sz="1100" dirty="0">
                <a:latin typeface="Calibri" panose="020F0502020204030204" pitchFamily="34" charset="0"/>
                <a:ea typeface="Calibri" panose="020F0502020204030204" pitchFamily="34" charset="0"/>
                <a:cs typeface="Times New Roman" panose="02020603050405020304" pitchFamily="18" charset="0"/>
              </a:rPr>
              <a:t>Figure 26: </a:t>
            </a:r>
            <a:r>
              <a:rPr lang="en-GB" sz="1100" dirty="0" err="1">
                <a:latin typeface="Calibri" panose="020F0502020204030204" pitchFamily="34" charset="0"/>
                <a:ea typeface="Calibri" panose="020F0502020204030204" pitchFamily="34" charset="0"/>
                <a:cs typeface="Times New Roman" panose="02020603050405020304" pitchFamily="18" charset="0"/>
              </a:rPr>
              <a:t>Cambi</a:t>
            </a:r>
            <a:r>
              <a:rPr lang="en-GB" sz="1100" dirty="0">
                <a:latin typeface="Calibri" panose="020F0502020204030204" pitchFamily="34" charset="0"/>
                <a:ea typeface="Calibri" panose="020F0502020204030204" pitchFamily="34" charset="0"/>
                <a:cs typeface="Times New Roman" panose="02020603050405020304" pitchFamily="18" charset="0"/>
              </a:rPr>
              <a:t>, F. Di Paola, G. and </a:t>
            </a:r>
            <a:r>
              <a:rPr lang="en-GB" sz="1100" dirty="0" err="1">
                <a:latin typeface="Calibri" panose="020F0502020204030204" pitchFamily="34" charset="0"/>
                <a:ea typeface="Calibri" panose="020F0502020204030204" pitchFamily="34" charset="0"/>
                <a:cs typeface="Times New Roman" panose="02020603050405020304" pitchFamily="18" charset="0"/>
              </a:rPr>
              <a:t>Pagliantini</a:t>
            </a:r>
            <a:r>
              <a:rPr lang="en-GB" sz="1100" dirty="0">
                <a:latin typeface="Calibri" panose="020F0502020204030204" pitchFamily="34" charset="0"/>
                <a:ea typeface="Calibri" panose="020F0502020204030204" pitchFamily="34" charset="0"/>
                <a:cs typeface="Times New Roman" panose="02020603050405020304" pitchFamily="18" charset="0"/>
              </a:rPr>
              <a:t>, L. (2013)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e la </a:t>
            </a:r>
            <a:r>
              <a:rPr lang="en-GB" sz="1100" dirty="0" err="1">
                <a:latin typeface="Calibri" panose="020F0502020204030204" pitchFamily="34" charset="0"/>
                <a:ea typeface="Calibri" panose="020F0502020204030204" pitchFamily="34" charset="0"/>
                <a:cs typeface="Times New Roman" panose="02020603050405020304" pitchFamily="18" charset="0"/>
              </a:rPr>
              <a:t>Romanizzazione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dell’Etruria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settentrionale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Scienze</a:t>
            </a:r>
            <a:r>
              <a:rPr lang="en-GB" sz="1100" i="1" dirty="0">
                <a:latin typeface="Calibri" panose="020F0502020204030204" pitchFamily="34" charset="0"/>
                <a:ea typeface="Calibri" panose="020F0502020204030204" pitchFamily="34" charset="0"/>
                <a:cs typeface="Times New Roman" panose="02020603050405020304" pitchFamily="18" charset="0"/>
              </a:rPr>
              <a:t> dell’ </a:t>
            </a:r>
            <a:r>
              <a:rPr lang="en-GB" sz="1100" i="1" dirty="0" err="1">
                <a:latin typeface="Calibri" panose="020F0502020204030204" pitchFamily="34" charset="0"/>
                <a:cs typeface="Times New Roman" panose="02020603050405020304" pitchFamily="18" charset="0"/>
              </a:rPr>
              <a:t>Antichità</a:t>
            </a:r>
            <a:r>
              <a:rPr lang="en-GB" sz="1100" dirty="0">
                <a:latin typeface="Calibri" panose="020F0502020204030204" pitchFamily="34" charset="0"/>
                <a:cs typeface="Times New Roman" panose="02020603050405020304" pitchFamily="18" charset="0"/>
              </a:rPr>
              <a:t>, 19, 2/3, pp.387-410 (p.401)</a:t>
            </a:r>
          </a:p>
          <a:p>
            <a:pPr>
              <a:lnSpc>
                <a:spcPct val="107000"/>
              </a:lnSpc>
            </a:pPr>
            <a:endParaRPr lang="en-GB" sz="1100" dirty="0">
              <a:latin typeface="Calibri" panose="020F0502020204030204" pitchFamily="34" charset="0"/>
              <a:cs typeface="Times New Roman" panose="02020603050405020304" pitchFamily="18" charset="0"/>
            </a:endParaRPr>
          </a:p>
          <a:p>
            <a:pPr>
              <a:lnSpc>
                <a:spcPct val="107000"/>
              </a:lnSpc>
            </a:pPr>
            <a:r>
              <a:rPr lang="en-GB" sz="1100" dirty="0">
                <a:latin typeface="Calibri" panose="020F0502020204030204" pitchFamily="34" charset="0"/>
                <a:cs typeface="Times New Roman" panose="02020603050405020304" pitchFamily="18" charset="0"/>
              </a:rPr>
              <a:t>Figure 28: </a:t>
            </a:r>
            <a:r>
              <a:rPr lang="en-GB" sz="1100" dirty="0">
                <a:latin typeface="Calibri" panose="020F0502020204030204" pitchFamily="34" charset="0"/>
                <a:ea typeface="Calibri" panose="020F0502020204030204" pitchFamily="34" charset="0"/>
                <a:cs typeface="Times New Roman" panose="02020603050405020304" pitchFamily="18" charset="0"/>
              </a:rPr>
              <a:t>McCann, A.M., Bourgeois, J. and </a:t>
            </a:r>
            <a:r>
              <a:rPr lang="en-GB" sz="1100" dirty="0" err="1">
                <a:latin typeface="Calibri" panose="020F0502020204030204" pitchFamily="34" charset="0"/>
                <a:ea typeface="Calibri" panose="020F0502020204030204" pitchFamily="34" charset="0"/>
                <a:cs typeface="Times New Roman" panose="02020603050405020304" pitchFamily="18" charset="0"/>
              </a:rPr>
              <a:t>Lyding</a:t>
            </a:r>
            <a:r>
              <a:rPr lang="en-GB" sz="1100" dirty="0">
                <a:latin typeface="Calibri" panose="020F0502020204030204" pitchFamily="34" charset="0"/>
                <a:ea typeface="Calibri" panose="020F0502020204030204" pitchFamily="34" charset="0"/>
                <a:cs typeface="Times New Roman" panose="02020603050405020304" pitchFamily="18" charset="0"/>
              </a:rPr>
              <a:t>, E. (1977) `Underwater Excavations at the Etruscan Port of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Calibri" panose="020F0502020204030204" pitchFamily="34" charset="0"/>
                <a:ea typeface="Calibri" panose="020F0502020204030204" pitchFamily="34" charset="0"/>
                <a:cs typeface="Times New Roman" panose="02020603050405020304" pitchFamily="18" charset="0"/>
              </a:rPr>
              <a:t>Journal of Field Archaeology</a:t>
            </a:r>
            <a:r>
              <a:rPr lang="en-GB" sz="1100" dirty="0">
                <a:latin typeface="Calibri" panose="020F0502020204030204" pitchFamily="34" charset="0"/>
                <a:ea typeface="Calibri" panose="020F0502020204030204" pitchFamily="34" charset="0"/>
                <a:cs typeface="Times New Roman" panose="02020603050405020304" pitchFamily="18" charset="0"/>
              </a:rPr>
              <a:t>, Vol. 4, No. 3, pp. 275-296 (p.282)</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29: http://www.wildwinds.com/coins/greece/etruria/populonia/i.html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30: http://www.wildwinds.com/coins/greece/etruria/populonia/i.html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31: https://sites.google.com/site/phersuminiatures/galleries/ethruscan-corsair-ship--v-cent--b-c</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33: </a:t>
            </a:r>
            <a:r>
              <a:rPr lang="en-GB" sz="1100" dirty="0" err="1">
                <a:latin typeface="Calibri" panose="020F0502020204030204" pitchFamily="34" charset="0"/>
                <a:ea typeface="Calibri" panose="020F0502020204030204" pitchFamily="34" charset="0"/>
                <a:cs typeface="Times New Roman" panose="02020603050405020304" pitchFamily="18" charset="0"/>
              </a:rPr>
              <a:t>Giulierini</a:t>
            </a:r>
            <a:r>
              <a:rPr lang="en-GB" sz="1100" dirty="0">
                <a:latin typeface="Calibri" panose="020F0502020204030204" pitchFamily="34" charset="0"/>
                <a:ea typeface="Calibri" panose="020F0502020204030204" pitchFamily="34" charset="0"/>
                <a:cs typeface="Times New Roman" panose="02020603050405020304" pitchFamily="18" charset="0"/>
              </a:rPr>
              <a:t>, P. (2010) `La </a:t>
            </a:r>
            <a:r>
              <a:rPr lang="en-GB" sz="1100" dirty="0" err="1">
                <a:latin typeface="Calibri" panose="020F0502020204030204" pitchFamily="34" charset="0"/>
                <a:ea typeface="Calibri" panose="020F0502020204030204" pitchFamily="34" charset="0"/>
                <a:cs typeface="Times New Roman" panose="02020603050405020304" pitchFamily="18" charset="0"/>
              </a:rPr>
              <a:t>Pesca</a:t>
            </a:r>
            <a:r>
              <a:rPr lang="en-GB" sz="1100" dirty="0">
                <a:latin typeface="Calibri" panose="020F0502020204030204" pitchFamily="34" charset="0"/>
                <a:ea typeface="Calibri" panose="020F0502020204030204" pitchFamily="34" charset="0"/>
                <a:cs typeface="Times New Roman" panose="02020603050405020304" pitchFamily="18" charset="0"/>
              </a:rPr>
              <a:t> in Etruria’, in </a:t>
            </a:r>
            <a:r>
              <a:rPr lang="en-GB" sz="1100" i="1" dirty="0">
                <a:latin typeface="Calibri" panose="020F0502020204030204" pitchFamily="34" charset="0"/>
                <a:ea typeface="Calibri" panose="020F0502020204030204" pitchFamily="34" charset="0"/>
                <a:cs typeface="Times New Roman" panose="02020603050405020304" pitchFamily="18" charset="0"/>
              </a:rPr>
              <a:t>Il mare </a:t>
            </a:r>
            <a:r>
              <a:rPr lang="en-GB" sz="1100" i="1" dirty="0" err="1">
                <a:latin typeface="Calibri" panose="020F0502020204030204" pitchFamily="34" charset="0"/>
                <a:ea typeface="Calibri" panose="020F0502020204030204" pitchFamily="34" charset="0"/>
                <a:cs typeface="Times New Roman" panose="02020603050405020304" pitchFamily="18" charset="0"/>
              </a:rPr>
              <a:t>degli</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Etruschi</a:t>
            </a:r>
            <a:r>
              <a:rPr lang="en-GB" sz="1100" i="1" dirty="0">
                <a:latin typeface="Calibri" panose="020F0502020204030204" pitchFamily="34" charset="0"/>
                <a:ea typeface="Calibri" panose="020F0502020204030204" pitchFamily="34" charset="0"/>
                <a:cs typeface="Times New Roman" panose="02020603050405020304" pitchFamily="18" charset="0"/>
              </a:rPr>
              <a:t> : </a:t>
            </a:r>
            <a:r>
              <a:rPr lang="en-GB" sz="1100" i="1" dirty="0" err="1">
                <a:latin typeface="Calibri" panose="020F0502020204030204" pitchFamily="34" charset="0"/>
                <a:ea typeface="Calibri" panose="020F0502020204030204" pitchFamily="34" charset="0"/>
                <a:cs typeface="Times New Roman" panose="02020603050405020304" pitchFamily="18" charset="0"/>
              </a:rPr>
              <a:t>atti</a:t>
            </a:r>
            <a:r>
              <a:rPr lang="en-GB" sz="1100" i="1" dirty="0">
                <a:latin typeface="Calibri" panose="020F0502020204030204" pitchFamily="34" charset="0"/>
                <a:ea typeface="Calibri" panose="020F0502020204030204" pitchFamily="34" charset="0"/>
                <a:cs typeface="Times New Roman" panose="02020603050405020304" pitchFamily="18" charset="0"/>
              </a:rPr>
              <a:t> del </a:t>
            </a:r>
            <a:r>
              <a:rPr lang="en-GB" sz="1100" i="1" dirty="0" err="1">
                <a:latin typeface="Calibri" panose="020F0502020204030204" pitchFamily="34" charset="0"/>
                <a:ea typeface="Calibri" panose="020F0502020204030204" pitchFamily="34" charset="0"/>
                <a:cs typeface="Times New Roman" panose="02020603050405020304" pitchFamily="18" charset="0"/>
              </a:rPr>
              <a:t>convegno</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promosso</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dalla</a:t>
            </a:r>
            <a:r>
              <a:rPr lang="en-GB" sz="1100" i="1" dirty="0">
                <a:latin typeface="Calibri" panose="020F0502020204030204" pitchFamily="34" charset="0"/>
                <a:ea typeface="Calibri" panose="020F0502020204030204" pitchFamily="34" charset="0"/>
                <a:cs typeface="Times New Roman" panose="02020603050405020304" pitchFamily="18" charset="0"/>
              </a:rPr>
              <a:t> Quinta </a:t>
            </a:r>
            <a:r>
              <a:rPr lang="en-GB" sz="1100" i="1" dirty="0" err="1">
                <a:latin typeface="Calibri" panose="020F0502020204030204" pitchFamily="34" charset="0"/>
                <a:ea typeface="Calibri" panose="020F0502020204030204" pitchFamily="34" charset="0"/>
                <a:cs typeface="Times New Roman" panose="02020603050405020304" pitchFamily="18" charset="0"/>
              </a:rPr>
              <a:t>Commissione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consiliare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Attivita</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culturali</a:t>
            </a:r>
            <a:r>
              <a:rPr lang="en-GB" sz="1100" i="1" dirty="0">
                <a:latin typeface="Calibri" panose="020F0502020204030204" pitchFamily="34" charset="0"/>
                <a:ea typeface="Calibri" panose="020F0502020204030204" pitchFamily="34" charset="0"/>
                <a:cs typeface="Times New Roman" panose="02020603050405020304" pitchFamily="18" charset="0"/>
              </a:rPr>
              <a:t> e turismo del </a:t>
            </a:r>
            <a:r>
              <a:rPr lang="en-GB" sz="1100" i="1" dirty="0" err="1">
                <a:latin typeface="Calibri" panose="020F0502020204030204" pitchFamily="34" charset="0"/>
                <a:ea typeface="Calibri" panose="020F0502020204030204" pitchFamily="34" charset="0"/>
                <a:cs typeface="Times New Roman" panose="02020603050405020304" pitchFamily="18" charset="0"/>
              </a:rPr>
              <a:t>Consiglio</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regionale</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della</a:t>
            </a:r>
            <a:r>
              <a:rPr lang="en-GB" sz="1100" i="1" dirty="0">
                <a:latin typeface="Calibri" panose="020F0502020204030204" pitchFamily="34" charset="0"/>
                <a:ea typeface="Calibri" panose="020F0502020204030204" pitchFamily="34" charset="0"/>
                <a:cs typeface="Times New Roman" panose="02020603050405020304" pitchFamily="18" charset="0"/>
              </a:rPr>
              <a:t> Toscana : </a:t>
            </a:r>
            <a:r>
              <a:rPr lang="en-GB" sz="1100" i="1" dirty="0" err="1">
                <a:latin typeface="Calibri" panose="020F0502020204030204" pitchFamily="34" charset="0"/>
                <a:ea typeface="Calibri" panose="020F0502020204030204" pitchFamily="34" charset="0"/>
                <a:cs typeface="Times New Roman" panose="02020603050405020304" pitchFamily="18" charset="0"/>
              </a:rPr>
              <a:t>Piombino</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US" sz="1100" i="1" dirty="0">
                <a:latin typeface="Calibri" panose="020F0502020204030204" pitchFamily="34" charset="0"/>
                <a:ea typeface="Calibri" panose="020F0502020204030204" pitchFamily="34" charset="0"/>
                <a:cs typeface="Times New Roman" panose="02020603050405020304" pitchFamily="18" charset="0"/>
              </a:rPr>
              <a:t>–</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Orbetello</a:t>
            </a:r>
            <a:r>
              <a:rPr lang="en-GB" sz="1100" i="1" dirty="0">
                <a:latin typeface="Calibri" panose="020F0502020204030204" pitchFamily="34" charset="0"/>
                <a:ea typeface="Calibri" panose="020F0502020204030204" pitchFamily="34" charset="0"/>
                <a:cs typeface="Times New Roman" panose="02020603050405020304" pitchFamily="18" charset="0"/>
              </a:rPr>
              <a:t>, 18-20 </a:t>
            </a:r>
            <a:r>
              <a:rPr lang="en-GB" sz="1100" i="1" dirty="0" err="1">
                <a:latin typeface="Calibri" panose="020F0502020204030204" pitchFamily="34" charset="0"/>
                <a:ea typeface="Calibri" panose="020F0502020204030204" pitchFamily="34" charset="0"/>
                <a:cs typeface="Times New Roman" panose="02020603050405020304" pitchFamily="18" charset="0"/>
              </a:rPr>
              <a:t>settembre</a:t>
            </a:r>
            <a:r>
              <a:rPr lang="en-GB" sz="1100" i="1" dirty="0">
                <a:latin typeface="Calibri" panose="020F0502020204030204" pitchFamily="34" charset="0"/>
                <a:ea typeface="Calibri" panose="020F0502020204030204" pitchFamily="34" charset="0"/>
                <a:cs typeface="Times New Roman" panose="02020603050405020304" pitchFamily="18" charset="0"/>
              </a:rPr>
              <a:t> 2009</a:t>
            </a:r>
            <a:r>
              <a:rPr lang="en-GB" sz="1100" dirty="0">
                <a:latin typeface="Calibri" panose="020F0502020204030204" pitchFamily="34" charset="0"/>
                <a:ea typeface="Calibri" panose="020F0502020204030204" pitchFamily="34" charset="0"/>
                <a:cs typeface="Times New Roman" panose="02020603050405020304" pitchFamily="18" charset="0"/>
              </a:rPr>
              <a:t>. Florence: </a:t>
            </a:r>
            <a:r>
              <a:rPr lang="en-GB" sz="1100" dirty="0" err="1">
                <a:latin typeface="Calibri" panose="020F0502020204030204" pitchFamily="34" charset="0"/>
                <a:ea typeface="Calibri" panose="020F0502020204030204" pitchFamily="34" charset="0"/>
                <a:cs typeface="Times New Roman" panose="02020603050405020304" pitchFamily="18" charset="0"/>
              </a:rPr>
              <a:t>Consiglio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regionale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della</a:t>
            </a:r>
            <a:r>
              <a:rPr lang="en-GB" sz="1100" dirty="0">
                <a:latin typeface="Calibri" panose="020F0502020204030204" pitchFamily="34" charset="0"/>
                <a:ea typeface="Calibri" panose="020F0502020204030204" pitchFamily="34" charset="0"/>
                <a:cs typeface="Times New Roman" panose="02020603050405020304" pitchFamily="18" charset="0"/>
              </a:rPr>
              <a:t> Toscana, pp.105-136 (p.134)</a:t>
            </a:r>
          </a:p>
          <a:p>
            <a:pPr>
              <a:lnSpc>
                <a:spcPct val="107000"/>
              </a:lnSpc>
              <a:spcAft>
                <a:spcPts val="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35: </a:t>
            </a:r>
            <a:r>
              <a:rPr lang="en-GB" sz="1100" dirty="0" err="1">
                <a:latin typeface="Calibri" panose="020F0502020204030204" pitchFamily="34" charset="0"/>
                <a:ea typeface="Calibri" panose="020F0502020204030204" pitchFamily="34" charset="0"/>
                <a:cs typeface="Times New Roman" panose="02020603050405020304" pitchFamily="18" charset="0"/>
              </a:rPr>
              <a:t>Emiliozzi</a:t>
            </a:r>
            <a:r>
              <a:rPr lang="en-GB" sz="1100" dirty="0">
                <a:latin typeface="Calibri" panose="020F0502020204030204" pitchFamily="34" charset="0"/>
                <a:ea typeface="Calibri" panose="020F0502020204030204" pitchFamily="34" charset="0"/>
                <a:cs typeface="Times New Roman" panose="02020603050405020304" pitchFamily="18" charset="0"/>
              </a:rPr>
              <a:t>, A. (2017) `Vehicles and Roads’, in </a:t>
            </a:r>
            <a:r>
              <a:rPr lang="en-GB" sz="1100" dirty="0" err="1">
                <a:latin typeface="Calibri" panose="020F0502020204030204" pitchFamily="34" charset="0"/>
                <a:ea typeface="Calibri" panose="020F0502020204030204" pitchFamily="34" charset="0"/>
                <a:cs typeface="Times New Roman" panose="02020603050405020304" pitchFamily="18" charset="0"/>
              </a:rPr>
              <a:t>Naso</a:t>
            </a:r>
            <a:r>
              <a:rPr lang="en-GB" sz="1100" dirty="0">
                <a:latin typeface="Calibri" panose="020F0502020204030204" pitchFamily="34" charset="0"/>
                <a:ea typeface="Calibri" panose="020F0502020204030204" pitchFamily="34" charset="0"/>
                <a:cs typeface="Times New Roman" panose="02020603050405020304" pitchFamily="18" charset="0"/>
              </a:rPr>
              <a:t>. A. (ed.), </a:t>
            </a:r>
            <a:r>
              <a:rPr lang="en-GB" sz="1100" i="1" dirty="0">
                <a:latin typeface="Calibri" panose="020F0502020204030204" pitchFamily="34" charset="0"/>
                <a:ea typeface="Calibri" panose="020F0502020204030204" pitchFamily="34" charset="0"/>
                <a:cs typeface="Times New Roman" panose="02020603050405020304" pitchFamily="18" charset="0"/>
              </a:rPr>
              <a:t>Etruscology</a:t>
            </a:r>
            <a:r>
              <a:rPr lang="en-GB" sz="1100" dirty="0">
                <a:latin typeface="Calibri" panose="020F0502020204030204" pitchFamily="34" charset="0"/>
                <a:ea typeface="Calibri" panose="020F0502020204030204" pitchFamily="34" charset="0"/>
                <a:cs typeface="Times New Roman" panose="02020603050405020304" pitchFamily="18" charset="0"/>
              </a:rPr>
              <a:t>. Boston and Berlin: De Gruyter, pp.407-424 (p.411)</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36: World Wide Meta Museum, Parco </a:t>
            </a:r>
            <a:r>
              <a:rPr lang="en-GB" sz="1100" dirty="0" err="1">
                <a:latin typeface="Calibri" panose="020F0502020204030204" pitchFamily="34" charset="0"/>
                <a:ea typeface="Calibri" panose="020F0502020204030204" pitchFamily="34" charset="0"/>
                <a:cs typeface="Times New Roman" panose="02020603050405020304" pitchFamily="18" charset="0"/>
              </a:rPr>
              <a:t>archeologico</a:t>
            </a:r>
            <a:r>
              <a:rPr lang="en-GB" sz="1100" dirty="0">
                <a:latin typeface="Calibri" panose="020F0502020204030204" pitchFamily="34" charset="0"/>
                <a:ea typeface="Calibri" panose="020F0502020204030204" pitchFamily="34" charset="0"/>
                <a:cs typeface="Times New Roman" panose="02020603050405020304" pitchFamily="18" charset="0"/>
              </a:rPr>
              <a:t> di </a:t>
            </a:r>
            <a:r>
              <a:rPr lang="en-GB" sz="1100" dirty="0" err="1">
                <a:latin typeface="Calibri" panose="020F0502020204030204" pitchFamily="34" charset="0"/>
                <a:ea typeface="Calibri" panose="020F0502020204030204" pitchFamily="34" charset="0"/>
                <a:cs typeface="Times New Roman" panose="02020603050405020304" pitchFamily="18" charset="0"/>
              </a:rPr>
              <a:t>Baratti</a:t>
            </a:r>
            <a:r>
              <a:rPr lang="en-GB" sz="1100" dirty="0">
                <a:latin typeface="Calibri" panose="020F0502020204030204" pitchFamily="34" charset="0"/>
                <a:ea typeface="Calibri" panose="020F0502020204030204" pitchFamily="34" charset="0"/>
                <a:cs typeface="Times New Roman" panose="02020603050405020304" pitchFamily="18" charset="0"/>
              </a:rPr>
              <a:t> e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800" dirty="0">
                <a:latin typeface="Verdana" panose="020B060403050404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 http://www.wwmm.org/storie/storia.asp?id_storia=242&amp;pagina=9&amp;project=5</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37: Wikimedia Commons, https://commons.wikimedia.org/wiki/File:Populonia,_stamnos_in_bronzo,_V_secolo_ac._01.JPG</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38: adapted from </a:t>
            </a:r>
            <a:r>
              <a:rPr lang="en-GB" sz="1100" dirty="0" err="1">
                <a:latin typeface="Calibri" panose="020F0502020204030204" pitchFamily="34" charset="0"/>
                <a:ea typeface="Calibri" panose="020F0502020204030204" pitchFamily="34" charset="0"/>
                <a:cs typeface="Times New Roman" panose="02020603050405020304" pitchFamily="18" charset="0"/>
              </a:rPr>
              <a:t>Semplici</a:t>
            </a:r>
            <a:r>
              <a:rPr lang="en-GB" sz="1100" dirty="0">
                <a:latin typeface="Calibri" panose="020F0502020204030204" pitchFamily="34" charset="0"/>
                <a:ea typeface="Calibri" panose="020F0502020204030204" pitchFamily="34" charset="0"/>
                <a:cs typeface="Times New Roman" panose="02020603050405020304" pitchFamily="18" charset="0"/>
              </a:rPr>
              <a:t>, A. (2008</a:t>
            </a:r>
            <a:r>
              <a:rPr lang="en-GB" sz="1100" i="1" dirty="0">
                <a:latin typeface="Calibri" panose="020F0502020204030204" pitchFamily="34" charset="0"/>
                <a:ea typeface="Calibri" panose="020F0502020204030204" pitchFamily="34" charset="0"/>
                <a:cs typeface="Times New Roman" panose="02020603050405020304" pitchFamily="18" charset="0"/>
              </a:rPr>
              <a:t>) </a:t>
            </a:r>
            <a:r>
              <a:rPr lang="en-GB" sz="1100" i="1" dirty="0" err="1">
                <a:latin typeface="Calibri" panose="020F0502020204030204" pitchFamily="34" charset="0"/>
                <a:ea typeface="Calibri" panose="020F0502020204030204" pitchFamily="34" charset="0"/>
                <a:cs typeface="Times New Roman" panose="02020603050405020304" pitchFamily="18" charset="0"/>
              </a:rPr>
              <a:t>Baratti</a:t>
            </a:r>
            <a:r>
              <a:rPr lang="en-GB" sz="1100" i="1" dirty="0">
                <a:latin typeface="Calibri" panose="020F0502020204030204" pitchFamily="34" charset="0"/>
                <a:ea typeface="Calibri" panose="020F0502020204030204" pitchFamily="34" charset="0"/>
                <a:cs typeface="Times New Roman" panose="02020603050405020304" pitchFamily="18" charset="0"/>
              </a:rPr>
              <a:t> and </a:t>
            </a:r>
            <a:r>
              <a:rPr lang="en-GB" sz="1100" i="1"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i="1" dirty="0">
                <a:latin typeface="Calibri" panose="020F0502020204030204" pitchFamily="34" charset="0"/>
                <a:ea typeface="Calibri" panose="020F0502020204030204" pitchFamily="34" charset="0"/>
                <a:cs typeface="Times New Roman" panose="02020603050405020304" pitchFamily="18" charset="0"/>
              </a:rPr>
              <a:t> Archaeological Park: A Guide to discovering the landscape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Piombino</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err="1">
                <a:latin typeface="Calibri" panose="020F0502020204030204" pitchFamily="34" charset="0"/>
                <a:ea typeface="Calibri" panose="020F0502020204030204" pitchFamily="34" charset="0"/>
                <a:cs typeface="Times New Roman" panose="02020603050405020304" pitchFamily="18" charset="0"/>
              </a:rPr>
              <a:t>Parchi</a:t>
            </a:r>
            <a:r>
              <a:rPr lang="en-GB" sz="1100" dirty="0">
                <a:latin typeface="Calibri" panose="020F0502020204030204" pitchFamily="34" charset="0"/>
                <a:ea typeface="Calibri" panose="020F0502020204030204" pitchFamily="34" charset="0"/>
                <a:cs typeface="Times New Roman" panose="02020603050405020304" pitchFamily="18" charset="0"/>
              </a:rPr>
              <a:t> Val di Cornia.p.41</a:t>
            </a:r>
          </a:p>
        </p:txBody>
      </p:sp>
    </p:spTree>
    <p:extLst>
      <p:ext uri="{BB962C8B-B14F-4D97-AF65-F5344CB8AC3E}">
        <p14:creationId xmlns:p14="http://schemas.microsoft.com/office/powerpoint/2010/main" val="4080621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hidden="1">
            <a:extLst>
              <a:ext uri="{FF2B5EF4-FFF2-40B4-BE49-F238E27FC236}">
                <a16:creationId xmlns:a16="http://schemas.microsoft.com/office/drawing/2014/main" id="{0021348A-9B89-46C6-AD71-BA08FC96812F}"/>
              </a:ext>
            </a:extLst>
          </p:cNvPr>
          <p:cNvGraphicFramePr>
            <a:graphicFrameLocks noChangeAspect="1"/>
          </p:cNvGraphicFramePr>
          <p:nvPr>
            <p:custDataLst>
              <p:tags r:id="rId2"/>
            </p:custDataLs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31081" name="think-cell Slide" r:id="rId5" imgW="395" imgH="396" progId="TCLayout.ActiveDocument.1">
                  <p:embed/>
                </p:oleObj>
              </mc:Choice>
              <mc:Fallback>
                <p:oleObj name="think-cell Slide" r:id="rId5" imgW="395" imgH="396" progId="TCLayout.ActiveDocument.1">
                  <p:embed/>
                  <p:pic>
                    <p:nvPicPr>
                      <p:cNvPr id="3" name="Object 2" hidden="1">
                        <a:extLst>
                          <a:ext uri="{FF2B5EF4-FFF2-40B4-BE49-F238E27FC236}">
                            <a16:creationId xmlns:a16="http://schemas.microsoft.com/office/drawing/2014/main" id="{0021348A-9B89-46C6-AD71-BA08FC96812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4" name="Rectangle 3" hidden="1">
            <a:extLst>
              <a:ext uri="{FF2B5EF4-FFF2-40B4-BE49-F238E27FC236}">
                <a16:creationId xmlns:a16="http://schemas.microsoft.com/office/drawing/2014/main" id="{4E8AA176-7AD7-4ACB-9CF8-96D0766711D6}"/>
              </a:ext>
            </a:extLst>
          </p:cNvPr>
          <p:cNvSpPr/>
          <p:nvPr>
            <p:custDataLst>
              <p:tags r:id="rId3"/>
            </p:custDataLst>
          </p:nvPr>
        </p:nvSpPr>
        <p:spPr>
          <a:xfrm>
            <a:off x="0" y="0"/>
            <a:ext cx="158750" cy="15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lIns="0" tIns="0" rIns="0" bIns="0" numCol="1" spcCol="0" rtlCol="0" anchor="ctr" anchorCtr="0">
            <a:noAutofit/>
          </a:bodyPr>
          <a:lstStyle/>
          <a:p>
            <a:pPr algn="ctr"/>
            <a:endParaRPr lang="en-GB" sz="1300" dirty="0">
              <a:latin typeface="Calibri Light" panose="020F0302020204030204" pitchFamily="34" charset="0"/>
              <a:ea typeface="+mj-ea"/>
              <a:cs typeface="+mj-cs"/>
              <a:sym typeface="Calibri Light" panose="020F0302020204030204" pitchFamily="34" charset="0"/>
            </a:endParaRPr>
          </a:p>
        </p:txBody>
      </p:sp>
      <p:sp>
        <p:nvSpPr>
          <p:cNvPr id="5" name="Rectangle 4">
            <a:extLst>
              <a:ext uri="{FF2B5EF4-FFF2-40B4-BE49-F238E27FC236}">
                <a16:creationId xmlns:a16="http://schemas.microsoft.com/office/drawing/2014/main" id="{90CF71EA-E2F5-4161-BF03-4AADFFBF9D6C}"/>
              </a:ext>
            </a:extLst>
          </p:cNvPr>
          <p:cNvSpPr/>
          <p:nvPr/>
        </p:nvSpPr>
        <p:spPr>
          <a:xfrm>
            <a:off x="457200" y="609600"/>
            <a:ext cx="8077200" cy="1478931"/>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42: </a:t>
            </a:r>
            <a:r>
              <a:rPr lang="en-GB" sz="1100" dirty="0" err="1">
                <a:latin typeface="Calibri" panose="020F0502020204030204" pitchFamily="34" charset="0"/>
                <a:ea typeface="Calibri" panose="020F0502020204030204" pitchFamily="34" charset="0"/>
                <a:cs typeface="Times New Roman" panose="02020603050405020304" pitchFamily="18" charset="0"/>
              </a:rPr>
              <a:t>Addley</a:t>
            </a:r>
            <a:r>
              <a:rPr lang="en-GB" sz="1100" dirty="0">
                <a:latin typeface="Calibri" panose="020F0502020204030204" pitchFamily="34" charset="0"/>
                <a:ea typeface="Calibri" panose="020F0502020204030204" pitchFamily="34" charset="0"/>
                <a:cs typeface="Times New Roman" panose="02020603050405020304" pitchFamily="18" charset="0"/>
              </a:rPr>
              <a:t>, E. (2020) `Archaeologists discover amazing details of Roman city’, The Guardian, 9 June. Available at: https://www.theguardian.com/science/2020/jun/09/archaeologists-discover-amazing-details-of-roman-city (accessed: 9 June 2020).</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Figure 43: From </a:t>
            </a:r>
            <a:r>
              <a:rPr lang="en-GB" sz="1100" dirty="0" err="1">
                <a:latin typeface="Calibri" panose="020F0502020204030204" pitchFamily="34" charset="0"/>
                <a:ea typeface="Calibri" panose="020F0502020204030204" pitchFamily="34" charset="0"/>
                <a:cs typeface="Times New Roman" panose="02020603050405020304" pitchFamily="18" charset="0"/>
              </a:rPr>
              <a:t>Tignor</a:t>
            </a:r>
            <a:r>
              <a:rPr lang="en-GB" sz="1100" dirty="0">
                <a:latin typeface="Calibri" panose="020F0502020204030204" pitchFamily="34" charset="0"/>
                <a:ea typeface="Calibri" panose="020F0502020204030204" pitchFamily="34" charset="0"/>
                <a:cs typeface="Times New Roman" panose="02020603050405020304" pitchFamily="18" charset="0"/>
              </a:rPr>
              <a:t>, R. L. (2008). </a:t>
            </a:r>
            <a:r>
              <a:rPr lang="en-GB" sz="1100" i="1" dirty="0">
                <a:latin typeface="Calibri" panose="020F0502020204030204" pitchFamily="34" charset="0"/>
                <a:ea typeface="Calibri" panose="020F0502020204030204" pitchFamily="34" charset="0"/>
                <a:cs typeface="Times New Roman" panose="02020603050405020304" pitchFamily="18" charset="0"/>
              </a:rPr>
              <a:t>Worlds together, worlds apart: A history of the world from the beginnings of humankind to the present</a:t>
            </a:r>
            <a:r>
              <a:rPr lang="en-GB" sz="1100" dirty="0">
                <a:latin typeface="Calibri" panose="020F0502020204030204" pitchFamily="34" charset="0"/>
                <a:ea typeface="Calibri" panose="020F0502020204030204" pitchFamily="34" charset="0"/>
                <a:cs typeface="Times New Roman" panose="02020603050405020304" pitchFamily="18" charset="0"/>
              </a:rPr>
              <a:t> (2nd ed.). New York: W.W. Norton. Accessed at: https://ncia.wwnorton.com/ebooks/epub/worldsconv1/OPS/xhtml/Chapter05-4.xhtml.</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All other figures/pictures are my own (</a:t>
            </a:r>
            <a:r>
              <a:rPr lang="en-GB" sz="1100" dirty="0" err="1">
                <a:latin typeface="Calibri" panose="020F0502020204030204" pitchFamily="34" charset="0"/>
                <a:ea typeface="Calibri" panose="020F0502020204030204" pitchFamily="34" charset="0"/>
                <a:cs typeface="Times New Roman" panose="02020603050405020304" pitchFamily="18" charset="0"/>
              </a:rPr>
              <a:t>Populonia</a:t>
            </a:r>
            <a:r>
              <a:rPr lang="en-GB" sz="1100" dirty="0">
                <a:latin typeface="Calibri" panose="020F0502020204030204" pitchFamily="34" charset="0"/>
                <a:ea typeface="Calibri" panose="020F0502020204030204" pitchFamily="34" charset="0"/>
                <a:cs typeface="Times New Roman" panose="02020603050405020304" pitchFamily="18" charset="0"/>
              </a:rPr>
              <a:t>, September 2018).</a:t>
            </a:r>
          </a:p>
        </p:txBody>
      </p:sp>
    </p:spTree>
    <p:extLst>
      <p:ext uri="{BB962C8B-B14F-4D97-AF65-F5344CB8AC3E}">
        <p14:creationId xmlns:p14="http://schemas.microsoft.com/office/powerpoint/2010/main" val="34152941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6liIQmKJMFvP5CHjPOf9wQ"/>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Axx.Rf4ThL2sBdA9pLQElA"/>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24Temy.KnoivmCO6mFoEe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tiURnIkY6yt2H.b.N12b_S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tiURnIkY6yt2H.b.N12b_SA"/>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tiURnIkY6yt2H.b.N12b_SA"/>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tiURnIkY6yt2H.b.N12b_SA"/>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tiURnIkY6yt2H.b.N12b_SA"/>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2190</TotalTime>
  <Words>3213</Words>
  <Application>Microsoft Office PowerPoint</Application>
  <PresentationFormat>On-screen Show (4:3)</PresentationFormat>
  <Paragraphs>274</Paragraphs>
  <Slides>47</Slides>
  <Notes>1</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47</vt:i4>
      </vt:variant>
    </vt:vector>
  </HeadingPairs>
  <TitlesOfParts>
    <vt:vector size="58" baseType="lpstr">
      <vt:lpstr>Arial</vt:lpstr>
      <vt:lpstr>Calibri</vt:lpstr>
      <vt:lpstr>Calibri Light</vt:lpstr>
      <vt:lpstr>Georgia</vt:lpstr>
      <vt:lpstr>Swiss721BT-BlackCondensed</vt:lpstr>
      <vt:lpstr>Times New Roman</vt:lpstr>
      <vt:lpstr>Verdana</vt:lpstr>
      <vt:lpstr>Office Theme</vt:lpstr>
      <vt:lpstr>1_Office Theme</vt:lpstr>
      <vt:lpstr>2_Office Theme</vt:lpstr>
      <vt:lpstr>think-cell Slide</vt:lpstr>
      <vt:lpstr>PowerPoint Presentation</vt:lpstr>
      <vt:lpstr>PowerPoint Presentation</vt:lpstr>
      <vt:lpstr>Populonia and the Mediterranean</vt:lpstr>
      <vt:lpstr>Populonia and Italy</vt:lpstr>
      <vt:lpstr>PowerPoint Presentation</vt:lpstr>
      <vt:lpstr>Populonia’s location</vt:lpstr>
      <vt:lpstr>A constant of Etruscology and scholarship </vt:lpstr>
      <vt:lpstr>and a part of “mysterious” Etruria…</vt:lpstr>
      <vt:lpstr>PowerPoint Presentation</vt:lpstr>
      <vt:lpstr>      </vt:lpstr>
      <vt:lpstr>Archaeological sources also informed by iron-smelting activities        </vt:lpstr>
      <vt:lpstr>PowerPoint Presentation</vt:lpstr>
      <vt:lpstr>Populonia: a gift of Elba’s iron and…an industrial district     </vt:lpstr>
      <vt:lpstr> But both sources and theoretical assumptions should be challenged and Populonia’s economy should be seen differently     </vt:lpstr>
      <vt:lpstr>PowerPoint Presentation</vt:lpstr>
      <vt:lpstr>Ancient Populonia’s landscape</vt:lpstr>
      <vt:lpstr>       </vt:lpstr>
      <vt:lpstr>        </vt:lpstr>
      <vt:lpstr>PowerPoint Presentation</vt:lpstr>
      <vt:lpstr>PowerPoint Presentation</vt:lpstr>
      <vt:lpstr>The organisation of Populonia’s iron-smelting activities itself is not “exceptional” and can be investigated  “a depiction of how the Athenians lived that take full account of what they consumed and how they earned an income would probably look more like a painting by Hieronymous Bosch than by Raphael: streets humming with the noise, filth and smells of large, busy factories and crammed with carts transporting their raw materials and finished goods…”  Acton (2016, p.163)    </vt:lpstr>
      <vt:lpstr>       </vt:lpstr>
      <vt:lpstr>PowerPoint Presentation</vt:lpstr>
      <vt:lpstr>a) exploitation of non Elban mineral resources and copper and bronze metallurgy (Campiglia’s metalliferous hills: 9th-7th centuries BC)</vt:lpstr>
      <vt:lpstr>      </vt:lpstr>
      <vt:lpstr>      </vt:lpstr>
      <vt:lpstr>The hilltop fortresses to protect Elba</vt:lpstr>
      <vt:lpstr>The harbour, to support the transportation and trade of Elba’s iron         </vt:lpstr>
      <vt:lpstr>c) Populonia’s coinage and its interpretation</vt:lpstr>
      <vt:lpstr>PowerPoint Presentation</vt:lpstr>
      <vt:lpstr>PowerPoint Presentation</vt:lpstr>
      <vt:lpstr>6) Hunting  </vt:lpstr>
      <vt:lpstr>7) Trading networks and foreigners  Populonia as an emporion   </vt:lpstr>
      <vt:lpstr>Populonia’s mixed economy</vt:lpstr>
      <vt:lpstr>PowerPoint Presentation</vt:lpstr>
      <vt:lpstr>PowerPoint Presentation</vt:lpstr>
      <vt:lpstr>PowerPoint Presentation</vt:lpstr>
      <vt:lpstr>PowerPoint Presentation</vt:lpstr>
      <vt:lpstr>  </vt:lpstr>
      <vt:lpstr>  </vt:lpstr>
      <vt:lpstr>Populonia and Etruria are actually at the  “core” of the ancient world’s economic and trade networks?</vt:lpstr>
      <vt:lpstr>PowerPoint Presentation</vt:lpstr>
      <vt:lpstr>Bibliography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Carlo Isola</dc:creator>
  <cp:lastModifiedBy>Magali Perrault</cp:lastModifiedBy>
  <cp:revision>340</cp:revision>
  <dcterms:created xsi:type="dcterms:W3CDTF">2020-05-22T11:58:47Z</dcterms:created>
  <dcterms:modified xsi:type="dcterms:W3CDTF">2020-06-10T19:10:42Z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2014-09-09T00:00:00Z</vt:filetime>
  </property>
  <property fmtid="{D5CDD505-2E9C-101B-9397-08002B2CF9AE}" pid="3" name="Creator">
    <vt:lpwstr>Microsoft® Office PowerPoint® 2007</vt:lpwstr>
  </property>
  <property fmtid="{D5CDD505-2E9C-101B-9397-08002B2CF9AE}" pid="4" name="LastSaved">
    <vt:filetime>2020-05-22T00:00:00Z</vt:filetime>
  </property>
</Properties>
</file>