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2"/>
  </p:notesMasterIdLst>
  <p:handoutMasterIdLst>
    <p:handoutMasterId r:id="rId13"/>
  </p:handoutMasterIdLst>
  <p:sldIdLst>
    <p:sldId id="256" r:id="rId2"/>
    <p:sldId id="269" r:id="rId3"/>
    <p:sldId id="276" r:id="rId4"/>
    <p:sldId id="278" r:id="rId5"/>
    <p:sldId id="275" r:id="rId6"/>
    <p:sldId id="279" r:id="rId7"/>
    <p:sldId id="280" r:id="rId8"/>
    <p:sldId id="281" r:id="rId9"/>
    <p:sldId id="282" r:id="rId10"/>
    <p:sldId id="283" r:id="rId1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D2403"/>
    <a:srgbClr val="345C8C"/>
    <a:srgbClr val="497DBB"/>
    <a:srgbClr val="2A4A7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aximized">
    <p:restoredLeft sz="15620"/>
    <p:restoredTop sz="94629" autoAdjust="0"/>
  </p:normalViewPr>
  <p:slideViewPr>
    <p:cSldViewPr>
      <p:cViewPr varScale="1">
        <p:scale>
          <a:sx n="82" d="100"/>
          <a:sy n="82" d="100"/>
        </p:scale>
        <p:origin x="558" y="96"/>
      </p:cViewPr>
      <p:guideLst>
        <p:guide orient="horz" pos="2160"/>
        <p:guide pos="2880"/>
      </p:guideLst>
    </p:cSldViewPr>
  </p:slideViewPr>
  <p:notesTextViewPr>
    <p:cViewPr>
      <p:scale>
        <a:sx n="1" d="1"/>
        <a:sy n="1" d="1"/>
      </p:scale>
      <p:origin x="0" y="0"/>
    </p:cViewPr>
  </p:notesTextViewPr>
  <p:sorterViewPr>
    <p:cViewPr>
      <p:scale>
        <a:sx n="200" d="100"/>
        <a:sy n="2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085" cy="497040"/>
          </a:xfrm>
          <a:prstGeom prst="rect">
            <a:avLst/>
          </a:prstGeom>
        </p:spPr>
        <p:txBody>
          <a:bodyPr vert="horz" lIns="90462" tIns="45231" rIns="90462" bIns="45231" rtlCol="0"/>
          <a:lstStyle>
            <a:lvl1pPr algn="l">
              <a:defRPr sz="1200"/>
            </a:lvl1pPr>
          </a:lstStyle>
          <a:p>
            <a:endParaRPr lang="en-GB"/>
          </a:p>
        </p:txBody>
      </p:sp>
      <p:sp>
        <p:nvSpPr>
          <p:cNvPr id="3" name="Date Placeholder 2"/>
          <p:cNvSpPr>
            <a:spLocks noGrp="1"/>
          </p:cNvSpPr>
          <p:nvPr>
            <p:ph type="dt" sz="quarter" idx="1"/>
          </p:nvPr>
        </p:nvSpPr>
        <p:spPr>
          <a:xfrm>
            <a:off x="3851023" y="0"/>
            <a:ext cx="2945084" cy="497040"/>
          </a:xfrm>
          <a:prstGeom prst="rect">
            <a:avLst/>
          </a:prstGeom>
        </p:spPr>
        <p:txBody>
          <a:bodyPr vert="horz" lIns="90462" tIns="45231" rIns="90462" bIns="45231" rtlCol="0"/>
          <a:lstStyle>
            <a:lvl1pPr algn="r">
              <a:defRPr sz="1200"/>
            </a:lvl1pPr>
          </a:lstStyle>
          <a:p>
            <a:fld id="{7C906579-49F7-4EAF-8F7B-D65F24C91371}" type="datetimeFigureOut">
              <a:rPr lang="en-GB" smtClean="0"/>
              <a:pPr/>
              <a:t>24/02/2020</a:t>
            </a:fld>
            <a:endParaRPr lang="en-GB"/>
          </a:p>
        </p:txBody>
      </p:sp>
      <p:sp>
        <p:nvSpPr>
          <p:cNvPr id="4" name="Footer Placeholder 3"/>
          <p:cNvSpPr>
            <a:spLocks noGrp="1"/>
          </p:cNvSpPr>
          <p:nvPr>
            <p:ph type="ftr" sz="quarter" idx="2"/>
          </p:nvPr>
        </p:nvSpPr>
        <p:spPr>
          <a:xfrm>
            <a:off x="0" y="9428025"/>
            <a:ext cx="2945085" cy="497040"/>
          </a:xfrm>
          <a:prstGeom prst="rect">
            <a:avLst/>
          </a:prstGeom>
        </p:spPr>
        <p:txBody>
          <a:bodyPr vert="horz" lIns="90462" tIns="45231" rIns="90462" bIns="45231" rtlCol="0" anchor="b"/>
          <a:lstStyle>
            <a:lvl1pPr algn="l">
              <a:defRPr sz="1200"/>
            </a:lvl1pPr>
          </a:lstStyle>
          <a:p>
            <a:endParaRPr lang="en-GB"/>
          </a:p>
        </p:txBody>
      </p:sp>
      <p:sp>
        <p:nvSpPr>
          <p:cNvPr id="5" name="Slide Number Placeholder 4"/>
          <p:cNvSpPr>
            <a:spLocks noGrp="1"/>
          </p:cNvSpPr>
          <p:nvPr>
            <p:ph type="sldNum" sz="quarter" idx="3"/>
          </p:nvPr>
        </p:nvSpPr>
        <p:spPr>
          <a:xfrm>
            <a:off x="3851023" y="9428025"/>
            <a:ext cx="2945084" cy="497040"/>
          </a:xfrm>
          <a:prstGeom prst="rect">
            <a:avLst/>
          </a:prstGeom>
        </p:spPr>
        <p:txBody>
          <a:bodyPr vert="horz" lIns="90462" tIns="45231" rIns="90462" bIns="45231" rtlCol="0" anchor="b"/>
          <a:lstStyle>
            <a:lvl1pPr algn="r">
              <a:defRPr sz="1200"/>
            </a:lvl1pPr>
          </a:lstStyle>
          <a:p>
            <a:fld id="{8B966E4A-21B7-43EE-BA25-28DF71570C6E}" type="slidenum">
              <a:rPr lang="en-GB" smtClean="0"/>
              <a:pPr/>
              <a:t>‹#›</a:t>
            </a:fld>
            <a:endParaRPr lang="en-GB"/>
          </a:p>
        </p:txBody>
      </p:sp>
    </p:spTree>
    <p:extLst>
      <p:ext uri="{BB962C8B-B14F-4D97-AF65-F5344CB8AC3E}">
        <p14:creationId xmlns:p14="http://schemas.microsoft.com/office/powerpoint/2010/main" val="47381382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DFE81662-7046-4B0A-939E-E880C2674C98}" type="datetimeFigureOut">
              <a:rPr lang="en-GB" smtClean="0"/>
              <a:t>24/02/2020</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2CB0216F-9627-4426-967A-0982A5BA6B74}" type="slidenum">
              <a:rPr lang="en-GB" smtClean="0"/>
              <a:t>‹#›</a:t>
            </a:fld>
            <a:endParaRPr lang="en-GB"/>
          </a:p>
        </p:txBody>
      </p:sp>
    </p:spTree>
    <p:extLst>
      <p:ext uri="{BB962C8B-B14F-4D97-AF65-F5344CB8AC3E}">
        <p14:creationId xmlns:p14="http://schemas.microsoft.com/office/powerpoint/2010/main" val="15810958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4267200"/>
          </a:xfrm>
        </p:spPr>
        <p:txBody>
          <a:bodyPr anchor="b">
            <a:noAutofit/>
          </a:bodyPr>
          <a:lstStyle>
            <a:lvl1pPr>
              <a:lnSpc>
                <a:spcPct val="100000"/>
              </a:lnSpc>
              <a:defRPr sz="8000"/>
            </a:lvl1pPr>
          </a:lstStyle>
          <a:p>
            <a:r>
              <a:rPr lang="en-US" smtClean="0"/>
              <a:t>Click to edit Master title style</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0E548A99-65FB-434A-A304-64D1A47C523F}" type="datetimeFigureOut">
              <a:rPr lang="en-GB" smtClean="0"/>
              <a:pPr/>
              <a:t>24/02/2020</a:t>
            </a:fld>
            <a:endParaRPr lang="en-GB"/>
          </a:p>
        </p:txBody>
      </p:sp>
      <p:sp>
        <p:nvSpPr>
          <p:cNvPr id="8" name="Slide Number Placeholder 7"/>
          <p:cNvSpPr>
            <a:spLocks noGrp="1"/>
          </p:cNvSpPr>
          <p:nvPr>
            <p:ph type="sldNum" sz="quarter" idx="11"/>
          </p:nvPr>
        </p:nvSpPr>
        <p:spPr/>
        <p:txBody>
          <a:bodyPr/>
          <a:lstStyle/>
          <a:p>
            <a:fld id="{9FF3C10D-8540-4B1E-A758-1EDE36F8533C}" type="slidenum">
              <a:rPr lang="en-GB" smtClean="0"/>
              <a:pPr/>
              <a:t>‹#›</a:t>
            </a:fld>
            <a:endParaRPr lang="en-GB"/>
          </a:p>
        </p:txBody>
      </p:sp>
      <p:sp>
        <p:nvSpPr>
          <p:cNvPr id="9" name="Footer Placeholder 8"/>
          <p:cNvSpPr>
            <a:spLocks noGrp="1"/>
          </p:cNvSpPr>
          <p:nvPr>
            <p:ph type="ftr" sz="quarter" idx="12"/>
          </p:nvPr>
        </p:nvSpPr>
        <p:spPr/>
        <p:txBody>
          <a:body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4" name="Date Placeholder 3"/>
          <p:cNvSpPr>
            <a:spLocks noGrp="1"/>
          </p:cNvSpPr>
          <p:nvPr>
            <p:ph type="dt" sz="half" idx="10"/>
          </p:nvPr>
        </p:nvSpPr>
        <p:spPr/>
        <p:txBody>
          <a:bodyPr/>
          <a:lstStyle/>
          <a:p>
            <a:fld id="{0E548A99-65FB-434A-A304-64D1A47C523F}" type="datetimeFigureOut">
              <a:rPr lang="en-GB" smtClean="0"/>
              <a:pPr/>
              <a:t>24/02/2020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F3C10D-8540-4B1E-A758-1EDE36F8533C}"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371600"/>
            <a:ext cx="7772400" cy="2505075"/>
          </a:xfrm>
        </p:spPr>
        <p:txBody>
          <a:bodyPr anchor="b"/>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US" smtClean="0"/>
              <a:t>Click to edit Master title style</a:t>
            </a:r>
            <a:endParaRPr lang="en-US" dirty="0"/>
          </a:p>
        </p:txBody>
      </p:sp>
      <p:sp>
        <p:nvSpPr>
          <p:cNvPr id="3" name="Text Placeholder 2"/>
          <p:cNvSpPr>
            <a:spLocks noGrp="1"/>
          </p:cNvSpPr>
          <p:nvPr>
            <p:ph type="body" idx="1"/>
          </p:nvPr>
        </p:nvSpPr>
        <p:spPr>
          <a:xfrm>
            <a:off x="722313" y="4068763"/>
            <a:ext cx="7772400" cy="11318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E548A99-65FB-434A-A304-64D1A47C523F}" type="datetimeFigureOut">
              <a:rPr lang="en-GB" smtClean="0"/>
              <a:pPr/>
              <a:t>24/02/2020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F3C10D-8540-4B1E-A758-1EDE36F8533C}" type="slidenum">
              <a:rPr lang="en-GB" smtClean="0"/>
              <a:pPr/>
              <a:t>‹#›</a:t>
            </a:fld>
            <a:endParaRPr lang="en-GB"/>
          </a:p>
        </p:txBody>
      </p:sp>
      <p:sp>
        <p:nvSpPr>
          <p:cNvPr id="7" name="Oval 6"/>
          <p:cNvSpPr/>
          <p:nvPr/>
        </p:nvSpPr>
        <p:spPr>
          <a:xfrm>
            <a:off x="4495800"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4695825"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4296728"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5" name="Date Placeholder 4"/>
          <p:cNvSpPr>
            <a:spLocks noGrp="1"/>
          </p:cNvSpPr>
          <p:nvPr>
            <p:ph type="dt" sz="half" idx="10"/>
          </p:nvPr>
        </p:nvSpPr>
        <p:spPr/>
        <p:txBody>
          <a:bodyPr/>
          <a:lstStyle/>
          <a:p>
            <a:fld id="{0E548A99-65FB-434A-A304-64D1A47C523F}" type="datetimeFigureOut">
              <a:rPr lang="en-GB" smtClean="0"/>
              <a:pPr/>
              <a:t>24/02/2020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F3C10D-8540-4B1E-A758-1EDE36F8533C}" type="slidenum">
              <a:rPr lang="en-GB" smtClean="0"/>
              <a:pPr/>
              <a:t>‹#›</a:t>
            </a:fld>
            <a:endParaRPr lang="en-GB"/>
          </a:p>
        </p:txBody>
      </p:sp>
      <p:sp>
        <p:nvSpPr>
          <p:cNvPr id="9" name="Content Placeholder 8"/>
          <p:cNvSpPr>
            <a:spLocks noGrp="1"/>
          </p:cNvSpPr>
          <p:nvPr>
            <p:ph sz="quarter" idx="13"/>
          </p:nvPr>
        </p:nvSpPr>
        <p:spPr>
          <a:xfrm>
            <a:off x="365760" y="1600200"/>
            <a:ext cx="4041648" cy="452628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600200"/>
            <a:ext cx="4040188"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648200" y="1600200"/>
            <a:ext cx="4041775"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0E548A99-65FB-434A-A304-64D1A47C523F}" type="datetimeFigureOut">
              <a:rPr lang="en-GB" smtClean="0"/>
              <a:pPr/>
              <a:t>24/02/2020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F3C10D-8540-4B1E-A758-1EDE36F8533C}" type="slidenum">
              <a:rPr lang="en-GB" smtClean="0"/>
              <a:pPr/>
              <a:t>‹#›</a:t>
            </a:fld>
            <a:endParaRPr lang="en-GB"/>
          </a:p>
        </p:txBody>
      </p:sp>
      <p:sp>
        <p:nvSpPr>
          <p:cNvPr id="11" name="Content Placeholder 10"/>
          <p:cNvSpPr>
            <a:spLocks noGrp="1"/>
          </p:cNvSpPr>
          <p:nvPr>
            <p:ph sz="quarter" idx="13"/>
          </p:nvPr>
        </p:nvSpPr>
        <p:spPr>
          <a:xfrm>
            <a:off x="457200" y="2212848"/>
            <a:ext cx="4041648" cy="39136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12"/>
          <p:cNvSpPr>
            <a:spLocks noGrp="1"/>
          </p:cNvSpPr>
          <p:nvPr>
            <p:ph sz="quarter" idx="14"/>
          </p:nvPr>
        </p:nvSpPr>
        <p:spPr>
          <a:xfrm>
            <a:off x="4672584" y="2212848"/>
            <a:ext cx="4041648" cy="39131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E548A99-65FB-434A-A304-64D1A47C523F}" type="datetimeFigureOut">
              <a:rPr lang="en-GB" smtClean="0"/>
              <a:pPr/>
              <a:t>24/02/2020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F3C10D-8540-4B1E-A758-1EDE36F8533C}"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E548A99-65FB-434A-A304-64D1A47C523F}" type="datetimeFigureOut">
              <a:rPr lang="en-GB" smtClean="0"/>
              <a:pPr/>
              <a:t>24/02/2020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F3C10D-8540-4B1E-A758-1EDE36F8533C}"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07087" y="266700"/>
            <a:ext cx="3008313" cy="2095500"/>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en-US" smtClean="0"/>
              <a:t>Click to edit Master title style</a:t>
            </a:r>
            <a:endParaRPr lang="en-US" dirty="0"/>
          </a:p>
        </p:txBody>
      </p:sp>
      <p:sp>
        <p:nvSpPr>
          <p:cNvPr id="3" name="Content Placeholder 2"/>
          <p:cNvSpPr>
            <a:spLocks noGrp="1"/>
          </p:cNvSpPr>
          <p:nvPr>
            <p:ph idx="1"/>
          </p:nvPr>
        </p:nvSpPr>
        <p:spPr>
          <a:xfrm>
            <a:off x="719137" y="273050"/>
            <a:ext cx="4995863"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907087" y="2438400"/>
            <a:ext cx="3008313" cy="3687763"/>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E548A99-65FB-434A-A304-64D1A47C523F}" type="datetimeFigureOut">
              <a:rPr lang="en-GB" smtClean="0"/>
              <a:pPr/>
              <a:t>24/02/2020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F3C10D-8540-4B1E-A758-1EDE36F8533C}"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9576" y="228600"/>
            <a:ext cx="5711824" cy="895350"/>
          </a:xfrm>
        </p:spPr>
        <p:txBody>
          <a:bodyPr anchor="b"/>
          <a:lstStyle>
            <a:lvl1pPr algn="ctr">
              <a:lnSpc>
                <a:spcPct val="100000"/>
              </a:lnSpc>
              <a:defRPr sz="2800" b="0"/>
            </a:lvl1pPr>
          </a:lstStyle>
          <a:p>
            <a:r>
              <a:rPr lang="en-US" smtClean="0"/>
              <a:t>Click to edit Master title style</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679576" y="5810250"/>
            <a:ext cx="5711824" cy="533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E548A99-65FB-434A-A304-64D1A47C523F}" type="datetimeFigureOut">
              <a:rPr lang="en-GB" smtClean="0"/>
              <a:pPr/>
              <a:t>24/02/2020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F3C10D-8540-4B1E-A758-1EDE36F8533C}"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E548A99-65FB-434A-A304-64D1A47C523F}" type="datetimeFigureOut">
              <a:rPr lang="en-GB" smtClean="0"/>
              <a:pPr/>
              <a:t>24/02/2020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F3C10D-8540-4B1E-A758-1EDE36F8533C}"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E548A99-65FB-434A-A304-64D1A47C523F}" type="datetimeFigureOut">
              <a:rPr lang="en-GB" smtClean="0"/>
              <a:pPr/>
              <a:t>24/02/2020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F3C10D-8540-4B1E-A758-1EDE36F8533C}"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4D2403"/>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0"/>
            <a:ext cx="8229600" cy="1600200"/>
          </a:xfrm>
          <a:prstGeom prst="rect">
            <a:avLst/>
          </a:prstGeom>
        </p:spPr>
        <p:txBody>
          <a:bodyPr vert="horz" lIns="91440" tIns="45720" rIns="91440" bIns="45720" rtlCol="0" anchor="b">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4" name="Date Placeholder 3"/>
          <p:cNvSpPr>
            <a:spLocks noGrp="1"/>
          </p:cNvSpPr>
          <p:nvPr>
            <p:ph type="dt" sz="half" idx="2"/>
          </p:nvPr>
        </p:nvSpPr>
        <p:spPr>
          <a:xfrm>
            <a:off x="6363347"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Century Gothic" pitchFamily="34" charset="0"/>
              </a:defRPr>
            </a:lvl1pPr>
          </a:lstStyle>
          <a:p>
            <a:fld id="{0E548A99-65FB-434A-A304-64D1A47C523F}" type="datetimeFigureOut">
              <a:rPr lang="en-GB" smtClean="0"/>
              <a:pPr/>
              <a:t>24/02/2020</a:t>
            </a:fld>
            <a:endParaRPr lang="en-GB"/>
          </a:p>
        </p:txBody>
      </p:sp>
      <p:sp>
        <p:nvSpPr>
          <p:cNvPr id="5" name="Footer Placeholder 4"/>
          <p:cNvSpPr>
            <a:spLocks noGrp="1"/>
          </p:cNvSpPr>
          <p:nvPr>
            <p:ph type="ftr" sz="quarter" idx="3"/>
          </p:nvPr>
        </p:nvSpPr>
        <p:spPr>
          <a:xfrm>
            <a:off x="659165"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Century Gothic" pitchFamily="34" charset="0"/>
              </a:defRPr>
            </a:lvl1pPr>
          </a:lstStyle>
          <a:p>
            <a:endParaRPr lang="en-GB"/>
          </a:p>
        </p:txBody>
      </p:sp>
      <p:sp>
        <p:nvSpPr>
          <p:cNvPr id="6" name="Slide Number Placeholder 5"/>
          <p:cNvSpPr>
            <a:spLocks noGrp="1"/>
          </p:cNvSpPr>
          <p:nvPr>
            <p:ph type="sldNum" sz="quarter" idx="4"/>
          </p:nvPr>
        </p:nvSpPr>
        <p:spPr>
          <a:xfrm>
            <a:off x="8543278"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Century Gothic" pitchFamily="34" charset="0"/>
              </a:defRPr>
            </a:lvl1pPr>
          </a:lstStyle>
          <a:p>
            <a:fld id="{9FF3C10D-8540-4B1E-A758-1EDE36F8533C}" type="slidenum">
              <a:rPr lang="en-GB" smtClean="0"/>
              <a:pPr/>
              <a:t>‹#›</a:t>
            </a:fld>
            <a:endParaRPr lang="en-GB"/>
          </a:p>
        </p:txBody>
      </p:sp>
      <p:sp>
        <p:nvSpPr>
          <p:cNvPr id="7" name="Oval 6"/>
          <p:cNvSpPr/>
          <p:nvPr/>
        </p:nvSpPr>
        <p:spPr>
          <a:xfrm>
            <a:off x="8457760"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Oval 7"/>
          <p:cNvSpPr/>
          <p:nvPr/>
        </p:nvSpPr>
        <p:spPr>
          <a:xfrm>
            <a:off x="569119"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2"/>
          <p:cNvSpPr txBox="1">
            <a:spLocks noChangeArrowheads="1"/>
          </p:cNvSpPr>
          <p:nvPr/>
        </p:nvSpPr>
        <p:spPr>
          <a:xfrm>
            <a:off x="179512" y="16112"/>
            <a:ext cx="8642741" cy="676584"/>
          </a:xfrm>
          <a:prstGeom prst="rect">
            <a:avLst/>
          </a:prstGeom>
        </p:spPr>
        <p:txBody>
          <a:bodyPr vert="horz" lIns="91440" tIns="45720" rIns="91440" bIns="45720" rtlCol="0" anchor="b">
            <a:noAutofit/>
          </a:bodyPr>
          <a:lstStyle>
            <a:lvl1pPr algn="ctr" defTabSz="914400" rtl="0" eaLnBrk="1" latinLnBrk="0" hangingPunct="1">
              <a:lnSpc>
                <a:spcPct val="100000"/>
              </a:lnSpc>
              <a:spcBef>
                <a:spcPct val="0"/>
              </a:spcBef>
              <a:buNone/>
              <a:defRPr sz="8000"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dirty="0" smtClean="0">
                <a:solidFill>
                  <a:schemeClr val="bg2">
                    <a:lumMod val="50000"/>
                  </a:schemeClr>
                </a:solidFill>
                <a:effectLst/>
                <a:latin typeface="Felix Titling" panose="04060505060202020A04" pitchFamily="82" charset="0"/>
              </a:rPr>
              <a:t>CSEN7030</a:t>
            </a:r>
            <a:r>
              <a:rPr lang="en-GB" sz="3600" dirty="0" smtClean="0">
                <a:solidFill>
                  <a:schemeClr val="bg2">
                    <a:lumMod val="50000"/>
                  </a:schemeClr>
                </a:solidFill>
                <a:effectLst/>
              </a:rPr>
              <a:t> </a:t>
            </a:r>
            <a:r>
              <a:rPr lang="en-GB" sz="3600" dirty="0" smtClean="0">
                <a:solidFill>
                  <a:schemeClr val="bg2">
                    <a:lumMod val="50000"/>
                  </a:schemeClr>
                </a:solidFill>
                <a:effectLst/>
                <a:latin typeface="Felix Titling" panose="04060505060202020A04" pitchFamily="82" charset="0"/>
              </a:rPr>
              <a:t>THE child in time</a:t>
            </a:r>
            <a:endParaRPr lang="en-GB" sz="3600" dirty="0">
              <a:solidFill>
                <a:schemeClr val="bg2">
                  <a:lumMod val="50000"/>
                </a:schemeClr>
              </a:solidFill>
              <a:effectLst/>
              <a:latin typeface="Felix Titling" panose="04060505060202020A04" pitchFamily="82" charset="0"/>
            </a:endParaRPr>
          </a:p>
        </p:txBody>
      </p:sp>
      <p:sp>
        <p:nvSpPr>
          <p:cNvPr id="3" name="Title 2"/>
          <p:cNvSpPr>
            <a:spLocks noGrp="1"/>
          </p:cNvSpPr>
          <p:nvPr>
            <p:ph type="ctrTitle"/>
          </p:nvPr>
        </p:nvSpPr>
        <p:spPr>
          <a:xfrm>
            <a:off x="614682" y="4681512"/>
            <a:ext cx="7772400" cy="1944216"/>
          </a:xfrm>
        </p:spPr>
        <p:txBody>
          <a:bodyPr/>
          <a:lstStyle/>
          <a:p>
            <a:r>
              <a:rPr lang="en-GB" sz="4800" dirty="0" smtClean="0">
                <a:solidFill>
                  <a:schemeClr val="bg2">
                    <a:lumMod val="50000"/>
                  </a:schemeClr>
                </a:solidFill>
                <a:effectLst/>
              </a:rPr>
              <a:t>Pre &amp; Post War Narratives </a:t>
            </a:r>
            <a:r>
              <a:rPr lang="en-GB" sz="5400" dirty="0" smtClean="0">
                <a:solidFill>
                  <a:srgbClr val="C00000"/>
                </a:solidFill>
                <a:effectLst/>
              </a:rPr>
              <a:t/>
            </a:r>
            <a:br>
              <a:rPr lang="en-GB" sz="5400" dirty="0" smtClean="0">
                <a:solidFill>
                  <a:srgbClr val="C00000"/>
                </a:solidFill>
                <a:effectLst/>
              </a:rPr>
            </a:br>
            <a:r>
              <a:rPr lang="en-GB" sz="6000" dirty="0" smtClean="0">
                <a:solidFill>
                  <a:schemeClr val="bg2">
                    <a:lumMod val="50000"/>
                  </a:schemeClr>
                </a:solidFill>
                <a:effectLst/>
                <a:latin typeface="Freestyle Script" panose="030804020302050B0404" pitchFamily="66" charset="0"/>
              </a:rPr>
              <a:t>Innocence </a:t>
            </a:r>
            <a:r>
              <a:rPr lang="en-GB" sz="6000" dirty="0">
                <a:solidFill>
                  <a:schemeClr val="bg2">
                    <a:lumMod val="50000"/>
                  </a:schemeClr>
                </a:solidFill>
                <a:effectLst/>
                <a:latin typeface="Freestyle Script" panose="030804020302050B0404" pitchFamily="66" charset="0"/>
              </a:rPr>
              <a:t>- Nostalgia – </a:t>
            </a:r>
            <a:r>
              <a:rPr lang="en-GB" sz="6000" dirty="0" smtClean="0">
                <a:solidFill>
                  <a:schemeClr val="bg2">
                    <a:lumMod val="50000"/>
                  </a:schemeClr>
                </a:solidFill>
                <a:effectLst/>
                <a:latin typeface="Freestyle Script" panose="030804020302050B0404" pitchFamily="66" charset="0"/>
              </a:rPr>
              <a:t>Hope</a:t>
            </a:r>
            <a:endParaRPr lang="en-GB" sz="6000" dirty="0">
              <a:solidFill>
                <a:schemeClr val="bg2">
                  <a:lumMod val="50000"/>
                </a:schemeClr>
              </a:solidFill>
              <a:effectLst/>
              <a:latin typeface="Freestyle Script" panose="030804020302050B0404" pitchFamily="66" charset="0"/>
            </a:endParaRPr>
          </a:p>
        </p:txBody>
      </p:sp>
      <p:pic>
        <p:nvPicPr>
          <p:cNvPr id="5" name="Picture 4"/>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Effect>
                      <a14:colorTemperature colorTemp="8800"/>
                    </a14:imgEffect>
                    <a14:imgEffect>
                      <a14:saturation sat="200000"/>
                    </a14:imgEffect>
                    <a14:imgEffect>
                      <a14:brightnessContrast bright="-20000" contrast="40000"/>
                    </a14:imgEffect>
                  </a14:imgLayer>
                </a14:imgProps>
              </a:ext>
              <a:ext uri="{28A0092B-C50C-407E-A947-70E740481C1C}">
                <a14:useLocalDpi xmlns:a14="http://schemas.microsoft.com/office/drawing/2010/main" val="0"/>
              </a:ext>
            </a:extLst>
          </a:blip>
          <a:stretch>
            <a:fillRect/>
          </a:stretch>
        </p:blipFill>
        <p:spPr>
          <a:xfrm>
            <a:off x="1763688" y="908720"/>
            <a:ext cx="5214750" cy="3772792"/>
          </a:xfrm>
          <a:prstGeom prst="rect">
            <a:avLst/>
          </a:prstGeom>
        </p:spPr>
      </p:pic>
    </p:spTree>
    <p:extLst>
      <p:ext uri="{BB962C8B-B14F-4D97-AF65-F5344CB8AC3E}">
        <p14:creationId xmlns:p14="http://schemas.microsoft.com/office/powerpoint/2010/main" val="75208344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260648"/>
            <a:ext cx="8568952" cy="5976664"/>
          </a:xfrm>
          <a:solidFill>
            <a:srgbClr val="4D2403"/>
          </a:solidFill>
        </p:spPr>
        <p:txBody>
          <a:bodyPr>
            <a:normAutofit fontScale="92500"/>
          </a:bodyPr>
          <a:lstStyle/>
          <a:p>
            <a:pPr marL="0" indent="0">
              <a:lnSpc>
                <a:spcPct val="120000"/>
              </a:lnSpc>
              <a:spcBef>
                <a:spcPts val="600"/>
              </a:spcBef>
              <a:buNone/>
            </a:pPr>
            <a:r>
              <a:rPr lang="en-GB" sz="3500" b="1" dirty="0" smtClean="0">
                <a:solidFill>
                  <a:schemeClr val="bg1"/>
                </a:solidFill>
                <a:latin typeface="+mn-lt"/>
              </a:rPr>
              <a:t>LEARNING OUTCOMES</a:t>
            </a:r>
          </a:p>
          <a:p>
            <a:pPr marL="0" indent="0">
              <a:lnSpc>
                <a:spcPct val="120000"/>
              </a:lnSpc>
              <a:spcBef>
                <a:spcPts val="600"/>
              </a:spcBef>
              <a:buNone/>
            </a:pPr>
            <a:endParaRPr lang="en-GB" b="1" dirty="0" smtClean="0">
              <a:solidFill>
                <a:schemeClr val="bg1"/>
              </a:solidFill>
            </a:endParaRPr>
          </a:p>
          <a:p>
            <a:pPr marL="457200" indent="-457200">
              <a:lnSpc>
                <a:spcPct val="120000"/>
              </a:lnSpc>
              <a:spcBef>
                <a:spcPts val="600"/>
              </a:spcBef>
              <a:buFont typeface="+mj-lt"/>
              <a:buAutoNum type="arabicPeriod"/>
            </a:pPr>
            <a:r>
              <a:rPr lang="en-GB" sz="2200" dirty="0" smtClean="0">
                <a:solidFill>
                  <a:schemeClr val="bg1"/>
                </a:solidFill>
              </a:rPr>
              <a:t>demonstrate </a:t>
            </a:r>
            <a:r>
              <a:rPr lang="en-GB" sz="2200" dirty="0">
                <a:solidFill>
                  <a:schemeClr val="bg1"/>
                </a:solidFill>
              </a:rPr>
              <a:t> advanced and sustained understanding of the </a:t>
            </a:r>
            <a:r>
              <a:rPr lang="en-GB" sz="2200" dirty="0">
                <a:solidFill>
                  <a:srgbClr val="FFC000"/>
                </a:solidFill>
              </a:rPr>
              <a:t>historical and cultural construction of the figure of the child</a:t>
            </a:r>
            <a:r>
              <a:rPr lang="en-GB" sz="2200" dirty="0">
                <a:solidFill>
                  <a:schemeClr val="bg1"/>
                </a:solidFill>
              </a:rPr>
              <a:t>;</a:t>
            </a:r>
          </a:p>
          <a:p>
            <a:pPr marL="457200" indent="-457200">
              <a:lnSpc>
                <a:spcPct val="120000"/>
              </a:lnSpc>
              <a:spcBef>
                <a:spcPts val="600"/>
              </a:spcBef>
              <a:buFont typeface="+mj-lt"/>
              <a:buAutoNum type="arabicPeriod"/>
            </a:pPr>
            <a:r>
              <a:rPr lang="en-GB" sz="2200" dirty="0" smtClean="0">
                <a:solidFill>
                  <a:schemeClr val="bg1"/>
                </a:solidFill>
              </a:rPr>
              <a:t>demonstrate </a:t>
            </a:r>
            <a:r>
              <a:rPr lang="en-GB" sz="2200" dirty="0">
                <a:solidFill>
                  <a:schemeClr val="bg1"/>
                </a:solidFill>
              </a:rPr>
              <a:t>a detailed knowledge and understanding of the </a:t>
            </a:r>
            <a:r>
              <a:rPr lang="en-GB" sz="2200" dirty="0">
                <a:solidFill>
                  <a:srgbClr val="FFC000"/>
                </a:solidFill>
              </a:rPr>
              <a:t>cultural and historical significance of child figures </a:t>
            </a:r>
            <a:r>
              <a:rPr lang="en-GB" sz="2200" dirty="0">
                <a:solidFill>
                  <a:schemeClr val="bg1"/>
                </a:solidFill>
              </a:rPr>
              <a:t>in mainstream and children’s literary texts; </a:t>
            </a:r>
          </a:p>
          <a:p>
            <a:pPr marL="457200" indent="-457200">
              <a:lnSpc>
                <a:spcPct val="120000"/>
              </a:lnSpc>
              <a:spcBef>
                <a:spcPts val="600"/>
              </a:spcBef>
              <a:buFont typeface="+mj-lt"/>
              <a:buAutoNum type="arabicPeriod"/>
            </a:pPr>
            <a:r>
              <a:rPr lang="en-GB" sz="2200" dirty="0">
                <a:solidFill>
                  <a:schemeClr val="bg1"/>
                </a:solidFill>
              </a:rPr>
              <a:t>account for </a:t>
            </a:r>
            <a:r>
              <a:rPr lang="en-GB" sz="2200" dirty="0">
                <a:solidFill>
                  <a:srgbClr val="FFC000"/>
                </a:solidFill>
              </a:rPr>
              <a:t>the emergence of the child as a </a:t>
            </a:r>
            <a:r>
              <a:rPr lang="en-GB" sz="2200" dirty="0" smtClean="0">
                <a:solidFill>
                  <a:srgbClr val="FFC000"/>
                </a:solidFill>
              </a:rPr>
              <a:t>significant </a:t>
            </a:r>
            <a:r>
              <a:rPr lang="en-GB" sz="2200" dirty="0" err="1" smtClean="0">
                <a:solidFill>
                  <a:srgbClr val="FFC000"/>
                </a:solidFill>
              </a:rPr>
              <a:t>topos</a:t>
            </a:r>
            <a:r>
              <a:rPr lang="en-GB" sz="2200" dirty="0">
                <a:solidFill>
                  <a:srgbClr val="FFC000"/>
                </a:solidFill>
              </a:rPr>
              <a:t> </a:t>
            </a:r>
            <a:r>
              <a:rPr lang="en-GB" sz="2200" dirty="0" smtClean="0">
                <a:solidFill>
                  <a:schemeClr val="bg1"/>
                </a:solidFill>
              </a:rPr>
              <a:t> within </a:t>
            </a:r>
            <a:r>
              <a:rPr lang="en-GB" sz="2200" dirty="0">
                <a:solidFill>
                  <a:schemeClr val="bg1"/>
                </a:solidFill>
              </a:rPr>
              <a:t>the development of the novel;</a:t>
            </a:r>
          </a:p>
          <a:p>
            <a:pPr marL="457200" indent="-457200">
              <a:lnSpc>
                <a:spcPct val="120000"/>
              </a:lnSpc>
              <a:spcBef>
                <a:spcPts val="600"/>
              </a:spcBef>
              <a:buFont typeface="+mj-lt"/>
              <a:buAutoNum type="arabicPeriod"/>
            </a:pPr>
            <a:r>
              <a:rPr lang="en-GB" sz="2200" dirty="0" smtClean="0">
                <a:solidFill>
                  <a:schemeClr val="bg1"/>
                </a:solidFill>
              </a:rPr>
              <a:t>demonstrate </a:t>
            </a:r>
            <a:r>
              <a:rPr lang="en-GB" sz="2200" dirty="0">
                <a:solidFill>
                  <a:schemeClr val="bg1"/>
                </a:solidFill>
              </a:rPr>
              <a:t>a critically informed understanding of the </a:t>
            </a:r>
            <a:r>
              <a:rPr lang="en-GB" sz="2200" dirty="0">
                <a:solidFill>
                  <a:srgbClr val="FFC000"/>
                </a:solidFill>
              </a:rPr>
              <a:t>evolution of children’s literature</a:t>
            </a:r>
            <a:r>
              <a:rPr lang="en-GB" sz="2200" dirty="0">
                <a:solidFill>
                  <a:schemeClr val="bg1"/>
                </a:solidFill>
              </a:rPr>
              <a:t> and of its depictions of children;  </a:t>
            </a:r>
          </a:p>
          <a:p>
            <a:pPr marL="457200" indent="-457200">
              <a:lnSpc>
                <a:spcPct val="120000"/>
              </a:lnSpc>
              <a:spcBef>
                <a:spcPts val="600"/>
              </a:spcBef>
              <a:buFont typeface="+mj-lt"/>
              <a:buAutoNum type="arabicPeriod"/>
            </a:pPr>
            <a:r>
              <a:rPr lang="en-GB" sz="2200" dirty="0" smtClean="0">
                <a:solidFill>
                  <a:schemeClr val="bg1"/>
                </a:solidFill>
              </a:rPr>
              <a:t>employ</a:t>
            </a:r>
            <a:r>
              <a:rPr lang="en-GB" sz="2200" dirty="0">
                <a:solidFill>
                  <a:schemeClr val="bg1"/>
                </a:solidFill>
              </a:rPr>
              <a:t> a range of different </a:t>
            </a:r>
            <a:r>
              <a:rPr lang="en-GB" sz="2200" dirty="0">
                <a:solidFill>
                  <a:srgbClr val="FFC000"/>
                </a:solidFill>
              </a:rPr>
              <a:t>critical and theoretical perspectives in order to make informed readings </a:t>
            </a:r>
            <a:r>
              <a:rPr lang="en-GB" sz="2200" dirty="0">
                <a:solidFill>
                  <a:schemeClr val="bg1"/>
                </a:solidFill>
              </a:rPr>
              <a:t>of literary texts</a:t>
            </a:r>
            <a:r>
              <a:rPr lang="en-GB" sz="2200" dirty="0" smtClean="0">
                <a:solidFill>
                  <a:schemeClr val="bg1"/>
                </a:solidFill>
              </a:rPr>
              <a:t>.</a:t>
            </a:r>
            <a:endParaRPr lang="en-GB" sz="2200" dirty="0">
              <a:solidFill>
                <a:schemeClr val="bg1"/>
              </a:solidFill>
            </a:endParaRPr>
          </a:p>
        </p:txBody>
      </p:sp>
    </p:spTree>
    <p:extLst>
      <p:ext uri="{BB962C8B-B14F-4D97-AF65-F5344CB8AC3E}">
        <p14:creationId xmlns:p14="http://schemas.microsoft.com/office/powerpoint/2010/main" val="390641495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1187624" y="116632"/>
            <a:ext cx="7128792" cy="576064"/>
          </a:xfrm>
          <a:solidFill>
            <a:srgbClr val="4D2403"/>
          </a:solidFill>
        </p:spPr>
        <p:txBody>
          <a:bodyPr/>
          <a:lstStyle/>
          <a:p>
            <a:pPr algn="l"/>
            <a:r>
              <a:rPr lang="en-GB" sz="3200" dirty="0" smtClean="0">
                <a:solidFill>
                  <a:schemeClr val="bg1"/>
                </a:solidFill>
                <a:effectLst/>
                <a:latin typeface="Felix Titling" panose="04060505060202020A04" pitchFamily="82" charset="0"/>
              </a:rPr>
              <a:t>Reading differently: Nesbit</a:t>
            </a:r>
            <a:endParaRPr lang="en-GB" sz="3200" dirty="0">
              <a:solidFill>
                <a:schemeClr val="bg1"/>
              </a:solidFill>
              <a:effectLst/>
              <a:latin typeface="Felix Titling" panose="04060505060202020A04" pitchFamily="82" charset="0"/>
            </a:endParaRPr>
          </a:p>
        </p:txBody>
      </p:sp>
      <p:sp>
        <p:nvSpPr>
          <p:cNvPr id="3" name="Content Placeholder 2"/>
          <p:cNvSpPr>
            <a:spLocks noGrp="1"/>
          </p:cNvSpPr>
          <p:nvPr>
            <p:ph idx="1"/>
          </p:nvPr>
        </p:nvSpPr>
        <p:spPr>
          <a:xfrm>
            <a:off x="323528" y="692696"/>
            <a:ext cx="8640960" cy="5999729"/>
          </a:xfrm>
        </p:spPr>
        <p:txBody>
          <a:bodyPr>
            <a:noAutofit/>
          </a:bodyPr>
          <a:lstStyle/>
          <a:p>
            <a:pPr marL="0" indent="0">
              <a:buNone/>
            </a:pPr>
            <a:r>
              <a:rPr lang="en-GB" sz="2200" dirty="0"/>
              <a:t>Nesbit’s </a:t>
            </a:r>
            <a:r>
              <a:rPr lang="en-GB" sz="2200" dirty="0" err="1"/>
              <a:t>Psammead</a:t>
            </a:r>
            <a:r>
              <a:rPr lang="en-GB" sz="2200" dirty="0"/>
              <a:t> novels examine changing Edwardian conceptions of gender and nation</a:t>
            </a:r>
            <a:r>
              <a:rPr lang="en-GB" sz="2200" dirty="0">
                <a:solidFill>
                  <a:srgbClr val="FFC000"/>
                </a:solidFill>
              </a:rPr>
              <a:t>. Her rewriting of familiar adventure story plots with female protagonists allows for substantial critique of imperialism and contemporary industrialised cities. </a:t>
            </a:r>
            <a:r>
              <a:rPr lang="en-GB" sz="2200" dirty="0"/>
              <a:t>Significantly, Nesbit reconfigures the category of the heroic to situate maternal relations within it, promoting a unique vision of feminine heroism rather than mimicry of male actions coded as heroic. </a:t>
            </a:r>
            <a:endParaRPr lang="en-GB" sz="2200" dirty="0" smtClean="0"/>
          </a:p>
          <a:p>
            <a:pPr marL="0" indent="0">
              <a:buNone/>
            </a:pPr>
            <a:endParaRPr lang="en-GB" sz="800" dirty="0"/>
          </a:p>
          <a:p>
            <a:pPr marL="0" indent="0">
              <a:buNone/>
            </a:pPr>
            <a:r>
              <a:rPr lang="en-GB" sz="2200" dirty="0"/>
              <a:t>In Nesbit’s novels, </a:t>
            </a:r>
            <a:r>
              <a:rPr lang="en-GB" sz="2200" dirty="0">
                <a:solidFill>
                  <a:srgbClr val="FFC000"/>
                </a:solidFill>
              </a:rPr>
              <a:t>the absence of any meaningful, regular adult presence means that the children must be self-regulating for almost the entire narrative.6 </a:t>
            </a:r>
            <a:r>
              <a:rPr lang="en-GB" sz="2200" dirty="0"/>
              <a:t>In contrast with Victorian and Edwardian children’s fiction that included a moral guide figure who directed juvenile protagonists to make correct decisions, the </a:t>
            </a:r>
            <a:r>
              <a:rPr lang="en-GB" sz="2200" dirty="0" err="1">
                <a:solidFill>
                  <a:srgbClr val="FFC000"/>
                </a:solidFill>
              </a:rPr>
              <a:t>Psammead</a:t>
            </a:r>
            <a:r>
              <a:rPr lang="en-GB" sz="2200" dirty="0">
                <a:solidFill>
                  <a:srgbClr val="FFC000"/>
                </a:solidFill>
              </a:rPr>
              <a:t> does not act as the children’s guide in Nesbit’s trilogy. </a:t>
            </a:r>
            <a:r>
              <a:rPr lang="en-GB" sz="2200" dirty="0"/>
              <a:t>Instead, </a:t>
            </a:r>
            <a:r>
              <a:rPr lang="en-GB" sz="2200" dirty="0" err="1"/>
              <a:t>Anthea</a:t>
            </a:r>
            <a:r>
              <a:rPr lang="en-GB" sz="2200" dirty="0"/>
              <a:t> functions in a mothering role, directing the children toward morally right actions</a:t>
            </a:r>
            <a:endParaRPr lang="en-GB" sz="2200" dirty="0"/>
          </a:p>
        </p:txBody>
      </p:sp>
    </p:spTree>
    <p:extLst>
      <p:ext uri="{BB962C8B-B14F-4D97-AF65-F5344CB8AC3E}">
        <p14:creationId xmlns:p14="http://schemas.microsoft.com/office/powerpoint/2010/main" val="382287104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1007604" y="-161318"/>
            <a:ext cx="7056784" cy="835496"/>
          </a:xfrm>
          <a:solidFill>
            <a:srgbClr val="4D2403"/>
          </a:solidFill>
        </p:spPr>
        <p:txBody>
          <a:bodyPr/>
          <a:lstStyle/>
          <a:p>
            <a:pPr algn="l"/>
            <a:r>
              <a:rPr lang="en-GB" sz="3600" dirty="0" smtClean="0">
                <a:solidFill>
                  <a:schemeClr val="bg1"/>
                </a:solidFill>
                <a:effectLst/>
                <a:latin typeface="Felix Titling" panose="04060505060202020A04" pitchFamily="82" charset="0"/>
              </a:rPr>
              <a:t>Roles – self and others </a:t>
            </a:r>
            <a:endParaRPr lang="en-GB" sz="3600" dirty="0">
              <a:solidFill>
                <a:schemeClr val="bg1"/>
              </a:solidFill>
              <a:effectLst/>
              <a:latin typeface="Felix Titling" panose="04060505060202020A04" pitchFamily="82" charset="0"/>
            </a:endParaRPr>
          </a:p>
        </p:txBody>
      </p:sp>
      <p:sp>
        <p:nvSpPr>
          <p:cNvPr id="3" name="Content Placeholder 2"/>
          <p:cNvSpPr>
            <a:spLocks noGrp="1"/>
          </p:cNvSpPr>
          <p:nvPr>
            <p:ph idx="1"/>
          </p:nvPr>
        </p:nvSpPr>
        <p:spPr>
          <a:xfrm>
            <a:off x="323528" y="858271"/>
            <a:ext cx="8424936" cy="5999729"/>
          </a:xfrm>
        </p:spPr>
        <p:txBody>
          <a:bodyPr>
            <a:noAutofit/>
          </a:bodyPr>
          <a:lstStyle/>
          <a:p>
            <a:pPr marL="0" indent="0">
              <a:buNone/>
            </a:pPr>
            <a:r>
              <a:rPr lang="en-GB" sz="1900" dirty="0" smtClean="0"/>
              <a:t> </a:t>
            </a:r>
            <a:endParaRPr lang="en-GB" sz="1900" dirty="0"/>
          </a:p>
        </p:txBody>
      </p:sp>
      <p:sp>
        <p:nvSpPr>
          <p:cNvPr id="4" name="Rectangle 3"/>
          <p:cNvSpPr/>
          <p:nvPr/>
        </p:nvSpPr>
        <p:spPr>
          <a:xfrm>
            <a:off x="290065" y="650731"/>
            <a:ext cx="8712968" cy="6247864"/>
          </a:xfrm>
          <a:prstGeom prst="rect">
            <a:avLst/>
          </a:prstGeom>
        </p:spPr>
        <p:txBody>
          <a:bodyPr wrap="square">
            <a:spAutoFit/>
          </a:bodyPr>
          <a:lstStyle/>
          <a:p>
            <a:pPr>
              <a:spcAft>
                <a:spcPts val="0"/>
              </a:spcAft>
            </a:pPr>
            <a:r>
              <a:rPr lang="en-GB" sz="2200" dirty="0">
                <a:solidFill>
                  <a:schemeClr val="tx1">
                    <a:lumMod val="50000"/>
                    <a:lumOff val="50000"/>
                  </a:schemeClr>
                </a:solidFill>
                <a:latin typeface="+mj-lt"/>
              </a:rPr>
              <a:t>Moreover, in interactions with other people, particularly the indigenous inhabitants of places they visit, </a:t>
            </a:r>
            <a:r>
              <a:rPr lang="en-GB" sz="2200" dirty="0" err="1">
                <a:solidFill>
                  <a:srgbClr val="FFC000"/>
                </a:solidFill>
                <a:latin typeface="+mj-lt"/>
              </a:rPr>
              <a:t>Anthea’s</a:t>
            </a:r>
            <a:r>
              <a:rPr lang="en-GB" sz="2200" dirty="0">
                <a:solidFill>
                  <a:srgbClr val="FFC000"/>
                </a:solidFill>
                <a:latin typeface="+mj-lt"/>
              </a:rPr>
              <a:t> techniques are more successful than her brothers’ impulsive and aggressive tendencies, which Nesbit critiques through parody of the adventure genre</a:t>
            </a:r>
            <a:r>
              <a:rPr lang="en-GB" sz="2200" dirty="0">
                <a:solidFill>
                  <a:schemeClr val="tx1">
                    <a:lumMod val="50000"/>
                    <a:lumOff val="50000"/>
                  </a:schemeClr>
                </a:solidFill>
                <a:latin typeface="+mj-lt"/>
              </a:rPr>
              <a:t>. The children’s group dynamics offer an effective microcosm for building relations to others, the world, and across gender and race divides.</a:t>
            </a:r>
          </a:p>
          <a:p>
            <a:pPr>
              <a:spcAft>
                <a:spcPts val="0"/>
              </a:spcAft>
            </a:pPr>
            <a:r>
              <a:rPr lang="en-GB" sz="800" dirty="0">
                <a:solidFill>
                  <a:schemeClr val="tx1">
                    <a:lumMod val="50000"/>
                    <a:lumOff val="50000"/>
                  </a:schemeClr>
                </a:solidFill>
                <a:latin typeface="+mj-lt"/>
              </a:rPr>
              <a:t> </a:t>
            </a:r>
          </a:p>
          <a:p>
            <a:r>
              <a:rPr lang="en-GB" sz="2200" dirty="0">
                <a:solidFill>
                  <a:schemeClr val="tx1">
                    <a:lumMod val="50000"/>
                    <a:lumOff val="50000"/>
                  </a:schemeClr>
                </a:solidFill>
                <a:latin typeface="+mj-lt"/>
              </a:rPr>
              <a:t>Caring for others as a motivating force for </a:t>
            </a:r>
            <a:r>
              <a:rPr lang="en-GB" sz="2200" dirty="0" err="1">
                <a:solidFill>
                  <a:schemeClr val="tx1">
                    <a:lumMod val="50000"/>
                    <a:lumOff val="50000"/>
                  </a:schemeClr>
                </a:solidFill>
                <a:latin typeface="+mj-lt"/>
              </a:rPr>
              <a:t>Anthea’s</a:t>
            </a:r>
            <a:r>
              <a:rPr lang="en-GB" sz="2200" dirty="0">
                <a:solidFill>
                  <a:schemeClr val="tx1">
                    <a:lumMod val="50000"/>
                    <a:lumOff val="50000"/>
                  </a:schemeClr>
                </a:solidFill>
                <a:latin typeface="+mj-lt"/>
              </a:rPr>
              <a:t> bravery arguably constitutes a feminist shift in the parameters of heroism. </a:t>
            </a:r>
            <a:r>
              <a:rPr lang="en-GB" sz="2200" dirty="0">
                <a:solidFill>
                  <a:srgbClr val="FFC000"/>
                </a:solidFill>
                <a:latin typeface="+mj-lt"/>
              </a:rPr>
              <a:t>Rather than masculinising a female hero in a logic that suggests girls can be heroic if they approximate male behaviours, Nesbit offers an alternative grounded in capacities traditionally associated with women. </a:t>
            </a:r>
            <a:r>
              <a:rPr lang="en-GB" sz="2200" dirty="0">
                <a:solidFill>
                  <a:schemeClr val="tx1">
                    <a:lumMod val="50000"/>
                    <a:lumOff val="50000"/>
                  </a:schemeClr>
                </a:solidFill>
                <a:latin typeface="+mj-lt"/>
              </a:rPr>
              <a:t>The novels link exciting adventures with maternal impulses. For example, after Robert accidentally wishes in anger that “everybody” will want his baby brother, </a:t>
            </a:r>
            <a:r>
              <a:rPr lang="en-GB" sz="2200" dirty="0" err="1">
                <a:solidFill>
                  <a:schemeClr val="tx1">
                    <a:lumMod val="50000"/>
                    <a:lumOff val="50000"/>
                  </a:schemeClr>
                </a:solidFill>
                <a:latin typeface="+mj-lt"/>
              </a:rPr>
              <a:t>Anthea</a:t>
            </a:r>
            <a:r>
              <a:rPr lang="en-GB" sz="2200" dirty="0">
                <a:solidFill>
                  <a:schemeClr val="tx1">
                    <a:lumMod val="50000"/>
                    <a:lumOff val="50000"/>
                  </a:schemeClr>
                </a:solidFill>
                <a:latin typeface="+mj-lt"/>
              </a:rPr>
              <a:t> must be powerfully protective when a band of idle, ragged gypsies wants </a:t>
            </a:r>
            <a:r>
              <a:rPr lang="en-GB" sz="2200" dirty="0" smtClean="0">
                <a:solidFill>
                  <a:schemeClr val="tx1">
                    <a:lumMod val="50000"/>
                    <a:lumOff val="50000"/>
                  </a:schemeClr>
                </a:solidFill>
                <a:latin typeface="+mj-lt"/>
              </a:rPr>
              <a:t>…him</a:t>
            </a:r>
            <a:r>
              <a:rPr lang="en-GB" dirty="0" smtClean="0">
                <a:latin typeface="Calibri" panose="020F0502020204030204" pitchFamily="34" charset="0"/>
                <a:ea typeface="Times New Roman" panose="02020603050405020304" pitchFamily="18" charset="0"/>
                <a:cs typeface="Times New Roman" panose="02020603050405020304" pitchFamily="18" charset="0"/>
              </a:rPr>
              <a:t>.   </a:t>
            </a:r>
            <a:r>
              <a:rPr lang="en-GB" dirty="0" smtClean="0">
                <a:solidFill>
                  <a:schemeClr val="bg1"/>
                </a:solidFill>
              </a:rPr>
              <a:t>Michelle </a:t>
            </a:r>
            <a:r>
              <a:rPr lang="en-GB" dirty="0">
                <a:solidFill>
                  <a:schemeClr val="bg1"/>
                </a:solidFill>
              </a:rPr>
              <a:t>Smith, </a:t>
            </a:r>
            <a:r>
              <a:rPr lang="en-GB" dirty="0" smtClean="0">
                <a:solidFill>
                  <a:schemeClr val="bg1"/>
                </a:solidFill>
              </a:rPr>
              <a:t>‘E</a:t>
            </a:r>
            <a:r>
              <a:rPr lang="en-GB" dirty="0">
                <a:solidFill>
                  <a:schemeClr val="bg1"/>
                </a:solidFill>
              </a:rPr>
              <a:t>. Nesbit’s </a:t>
            </a:r>
            <a:r>
              <a:rPr lang="en-GB" dirty="0" err="1">
                <a:solidFill>
                  <a:schemeClr val="bg1"/>
                </a:solidFill>
              </a:rPr>
              <a:t>Psammead</a:t>
            </a:r>
            <a:r>
              <a:rPr lang="en-GB" dirty="0">
                <a:solidFill>
                  <a:schemeClr val="bg1"/>
                </a:solidFill>
              </a:rPr>
              <a:t> Trilogy</a:t>
            </a:r>
            <a:r>
              <a:rPr lang="en-GB" dirty="0" smtClean="0">
                <a:solidFill>
                  <a:schemeClr val="bg1"/>
                </a:solidFill>
              </a:rPr>
              <a:t>: Reconfiguring </a:t>
            </a:r>
            <a:r>
              <a:rPr lang="en-GB" dirty="0">
                <a:solidFill>
                  <a:schemeClr val="bg1"/>
                </a:solidFill>
              </a:rPr>
              <a:t>Time, Nation, and </a:t>
            </a:r>
            <a:r>
              <a:rPr lang="en-GB" dirty="0" smtClean="0">
                <a:solidFill>
                  <a:schemeClr val="bg1"/>
                </a:solidFill>
              </a:rPr>
              <a:t>Gender’</a:t>
            </a:r>
            <a:endParaRPr lang="en-GB" dirty="0"/>
          </a:p>
        </p:txBody>
      </p:sp>
    </p:spTree>
    <p:extLst>
      <p:ext uri="{BB962C8B-B14F-4D97-AF65-F5344CB8AC3E}">
        <p14:creationId xmlns:p14="http://schemas.microsoft.com/office/powerpoint/2010/main" val="153782527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170838" y="-131876"/>
            <a:ext cx="8964488" cy="741929"/>
          </a:xfrm>
          <a:solidFill>
            <a:srgbClr val="4D2403"/>
          </a:solidFill>
        </p:spPr>
        <p:txBody>
          <a:bodyPr/>
          <a:lstStyle/>
          <a:p>
            <a:pPr algn="l"/>
            <a:r>
              <a:rPr lang="en-GB" sz="2200" dirty="0" smtClean="0">
                <a:solidFill>
                  <a:schemeClr val="bg1"/>
                </a:solidFill>
                <a:effectLst/>
                <a:latin typeface="Felix Titling" panose="04060505060202020A04" pitchFamily="82" charset="0"/>
              </a:rPr>
              <a:t>late-Victorian &amp; </a:t>
            </a:r>
            <a:r>
              <a:rPr lang="en-GB" sz="2200" dirty="0">
                <a:solidFill>
                  <a:schemeClr val="bg1"/>
                </a:solidFill>
                <a:effectLst/>
                <a:latin typeface="Felix Titling" panose="04060505060202020A04" pitchFamily="82" charset="0"/>
              </a:rPr>
              <a:t>Edwardian back-to-the-land </a:t>
            </a:r>
            <a:r>
              <a:rPr lang="en-GB" sz="2200" dirty="0" smtClean="0">
                <a:solidFill>
                  <a:schemeClr val="bg1"/>
                </a:solidFill>
                <a:effectLst/>
                <a:latin typeface="Felix Titling" panose="04060505060202020A04" pitchFamily="82" charset="0"/>
              </a:rPr>
              <a:t>projects </a:t>
            </a:r>
            <a:endParaRPr lang="en-GB" sz="2200" dirty="0">
              <a:solidFill>
                <a:schemeClr val="bg1"/>
              </a:solidFill>
              <a:effectLst/>
              <a:latin typeface="Felix Titling" panose="04060505060202020A04" pitchFamily="82" charset="0"/>
            </a:endParaRPr>
          </a:p>
        </p:txBody>
      </p:sp>
      <p:sp>
        <p:nvSpPr>
          <p:cNvPr id="3" name="Content Placeholder 2"/>
          <p:cNvSpPr>
            <a:spLocks noGrp="1"/>
          </p:cNvSpPr>
          <p:nvPr>
            <p:ph idx="1"/>
          </p:nvPr>
        </p:nvSpPr>
        <p:spPr>
          <a:xfrm>
            <a:off x="170838" y="669121"/>
            <a:ext cx="8424936" cy="5999729"/>
          </a:xfrm>
        </p:spPr>
        <p:txBody>
          <a:bodyPr>
            <a:noAutofit/>
          </a:bodyPr>
          <a:lstStyle/>
          <a:p>
            <a:pPr marL="0" indent="0">
              <a:buNone/>
            </a:pPr>
            <a:r>
              <a:rPr lang="en-GB" sz="2000" dirty="0">
                <a:solidFill>
                  <a:schemeClr val="bg1">
                    <a:lumMod val="85000"/>
                  </a:schemeClr>
                </a:solidFill>
              </a:rPr>
              <a:t>William Booth’s </a:t>
            </a:r>
            <a:r>
              <a:rPr lang="en-GB" sz="2000" i="1" dirty="0">
                <a:solidFill>
                  <a:schemeClr val="bg1">
                    <a:lumMod val="85000"/>
                  </a:schemeClr>
                </a:solidFill>
              </a:rPr>
              <a:t>In Darkest England and the Way Out</a:t>
            </a:r>
            <a:r>
              <a:rPr lang="en-GB" sz="2000" dirty="0">
                <a:solidFill>
                  <a:schemeClr val="bg1">
                    <a:lumMod val="85000"/>
                  </a:schemeClr>
                </a:solidFill>
              </a:rPr>
              <a:t> (1890) and Robert Baden-Powell’s </a:t>
            </a:r>
            <a:r>
              <a:rPr lang="en-GB" sz="2000" i="1" dirty="0">
                <a:solidFill>
                  <a:schemeClr val="bg1">
                    <a:lumMod val="85000"/>
                  </a:schemeClr>
                </a:solidFill>
              </a:rPr>
              <a:t>Scouting for Boys: A Handbook for Instruction in Good Citizenship </a:t>
            </a:r>
            <a:r>
              <a:rPr lang="en-GB" sz="2000" dirty="0">
                <a:solidFill>
                  <a:schemeClr val="bg1">
                    <a:lumMod val="85000"/>
                  </a:schemeClr>
                </a:solidFill>
              </a:rPr>
              <a:t>(1908</a:t>
            </a:r>
            <a:r>
              <a:rPr lang="en-GB" sz="2000" dirty="0" smtClean="0">
                <a:solidFill>
                  <a:schemeClr val="bg1">
                    <a:lumMod val="85000"/>
                  </a:schemeClr>
                </a:solidFill>
              </a:rPr>
              <a:t>) </a:t>
            </a:r>
            <a:r>
              <a:rPr lang="en-GB" sz="2100" dirty="0" smtClean="0"/>
              <a:t>the </a:t>
            </a:r>
            <a:r>
              <a:rPr lang="en-GB" sz="2100" dirty="0"/>
              <a:t>Salvation </a:t>
            </a:r>
            <a:r>
              <a:rPr lang="en-GB" sz="2100" dirty="0" smtClean="0"/>
              <a:t>Army: ‘a network of </a:t>
            </a:r>
            <a:r>
              <a:rPr lang="en-GB" sz="2100" dirty="0"/>
              <a:t>urban rescue missions, or a </a:t>
            </a:r>
            <a:r>
              <a:rPr lang="en-GB" sz="2100" dirty="0">
                <a:solidFill>
                  <a:srgbClr val="FFC000"/>
                </a:solidFill>
              </a:rPr>
              <a:t>“City Colony” </a:t>
            </a:r>
            <a:r>
              <a:rPr lang="en-GB" sz="2100" dirty="0"/>
              <a:t>(92), </a:t>
            </a:r>
            <a:r>
              <a:rPr lang="en-GB" sz="2100" dirty="0" smtClean="0"/>
              <a:t> </a:t>
            </a:r>
            <a:r>
              <a:rPr lang="en-GB" sz="2100" dirty="0"/>
              <a:t>the Boy </a:t>
            </a:r>
            <a:r>
              <a:rPr lang="en-GB" sz="2100" dirty="0" smtClean="0"/>
              <a:t>Scout handbook recommends training </a:t>
            </a:r>
            <a:r>
              <a:rPr lang="en-GB" sz="2100" dirty="0"/>
              <a:t>city boys to be </a:t>
            </a:r>
            <a:r>
              <a:rPr lang="en-GB" sz="2100" dirty="0">
                <a:solidFill>
                  <a:srgbClr val="FFC000"/>
                </a:solidFill>
              </a:rPr>
              <a:t>urban </a:t>
            </a:r>
            <a:r>
              <a:rPr lang="en-GB" sz="2100" dirty="0" smtClean="0">
                <a:solidFill>
                  <a:srgbClr val="FFC000"/>
                </a:solidFill>
              </a:rPr>
              <a:t>observers.2  </a:t>
            </a:r>
            <a:r>
              <a:rPr lang="en-GB" sz="2100" dirty="0" smtClean="0"/>
              <a:t>Yet […] </a:t>
            </a:r>
            <a:r>
              <a:rPr lang="en-GB" sz="2100" dirty="0"/>
              <a:t>the larger project of</a:t>
            </a:r>
            <a:r>
              <a:rPr lang="en-GB" sz="2100" dirty="0">
                <a:solidFill>
                  <a:srgbClr val="FFC000"/>
                </a:solidFill>
              </a:rPr>
              <a:t> the Salvationist scheme—emigration—relies on a privileging of the rural over the urban. </a:t>
            </a:r>
            <a:r>
              <a:rPr lang="en-GB" sz="2100" dirty="0" smtClean="0">
                <a:solidFill>
                  <a:srgbClr val="FFC000"/>
                </a:solidFill>
              </a:rPr>
              <a:t> </a:t>
            </a:r>
            <a:r>
              <a:rPr lang="en-GB" sz="2100" i="1" dirty="0" smtClean="0"/>
              <a:t>(p. 80</a:t>
            </a:r>
            <a:r>
              <a:rPr lang="en-GB" sz="2100" i="1" dirty="0"/>
              <a:t>) </a:t>
            </a:r>
          </a:p>
          <a:p>
            <a:pPr marL="0" indent="0">
              <a:buNone/>
            </a:pPr>
            <a:r>
              <a:rPr lang="en-GB" sz="2100" dirty="0"/>
              <a:t>Baden-Powell </a:t>
            </a:r>
            <a:r>
              <a:rPr lang="en-GB" sz="2100" dirty="0"/>
              <a:t>argues that the “</a:t>
            </a:r>
            <a:r>
              <a:rPr lang="en-GB" sz="2100" dirty="0">
                <a:solidFill>
                  <a:srgbClr val="FFC000"/>
                </a:solidFill>
              </a:rPr>
              <a:t>prosperity of the </a:t>
            </a:r>
            <a:r>
              <a:rPr lang="en-GB" sz="2100" dirty="0" smtClean="0">
                <a:solidFill>
                  <a:srgbClr val="FFC000"/>
                </a:solidFill>
              </a:rPr>
              <a:t>British Empire </a:t>
            </a:r>
            <a:r>
              <a:rPr lang="en-GB" sz="2100" dirty="0">
                <a:solidFill>
                  <a:srgbClr val="FFC000"/>
                </a:solidFill>
              </a:rPr>
              <a:t>. </a:t>
            </a:r>
            <a:r>
              <a:rPr lang="en-GB" sz="2100" dirty="0">
                <a:solidFill>
                  <a:srgbClr val="FFC000"/>
                </a:solidFill>
              </a:rPr>
              <a:t>. . </a:t>
            </a:r>
            <a:r>
              <a:rPr lang="en-GB" sz="2100" dirty="0">
                <a:solidFill>
                  <a:srgbClr val="FFC000"/>
                </a:solidFill>
              </a:rPr>
              <a:t>depends on the character and on the industrial value of </a:t>
            </a:r>
            <a:r>
              <a:rPr lang="en-GB" sz="2100" dirty="0">
                <a:solidFill>
                  <a:srgbClr val="FFC000"/>
                </a:solidFill>
              </a:rPr>
              <a:t>her citizens</a:t>
            </a:r>
            <a:r>
              <a:rPr lang="en-GB" sz="2100" dirty="0">
                <a:solidFill>
                  <a:srgbClr val="FFC000"/>
                </a:solidFill>
              </a:rPr>
              <a:t>” </a:t>
            </a:r>
            <a:r>
              <a:rPr lang="en-GB" sz="2100" dirty="0" smtClean="0"/>
              <a:t>&amp; </a:t>
            </a:r>
            <a:r>
              <a:rPr lang="en-GB" sz="2100" dirty="0"/>
              <a:t>that Scouting can “make our </a:t>
            </a:r>
            <a:r>
              <a:rPr lang="en-GB" sz="2100" dirty="0" smtClean="0"/>
              <a:t>next generation </a:t>
            </a:r>
            <a:r>
              <a:rPr lang="en-GB" sz="2100" dirty="0"/>
              <a:t>into </a:t>
            </a:r>
            <a:r>
              <a:rPr lang="en-GB" sz="2100" dirty="0"/>
              <a:t>men of </a:t>
            </a:r>
            <a:r>
              <a:rPr lang="en-GB" sz="2100" dirty="0"/>
              <a:t>energy and character” (289–90</a:t>
            </a:r>
            <a:r>
              <a:rPr lang="en-GB" sz="2100" dirty="0" smtClean="0"/>
              <a:t>).</a:t>
            </a:r>
            <a:r>
              <a:rPr lang="en-GB" sz="2100" dirty="0"/>
              <a:t> </a:t>
            </a:r>
            <a:r>
              <a:rPr lang="en-GB" sz="2100" i="1" dirty="0"/>
              <a:t>(p. </a:t>
            </a:r>
            <a:r>
              <a:rPr lang="en-GB" sz="2100" i="1" dirty="0" smtClean="0"/>
              <a:t>84) </a:t>
            </a:r>
            <a:endParaRPr lang="en-GB" sz="2100" dirty="0" smtClean="0"/>
          </a:p>
          <a:p>
            <a:pPr marL="0" indent="0">
              <a:buNone/>
            </a:pPr>
            <a:r>
              <a:rPr lang="en-GB" sz="2100" dirty="0"/>
              <a:t>William Booth’s </a:t>
            </a:r>
            <a:r>
              <a:rPr lang="en-GB" sz="2100" i="1" dirty="0"/>
              <a:t>Darkest England </a:t>
            </a:r>
            <a:r>
              <a:rPr lang="en-GB" sz="2100" dirty="0">
                <a:solidFill>
                  <a:srgbClr val="FFC000"/>
                </a:solidFill>
              </a:rPr>
              <a:t>scheme of interconnected city, farm, and overseas colonies </a:t>
            </a:r>
            <a:r>
              <a:rPr lang="en-GB" sz="2100" dirty="0"/>
              <a:t>is, of course, opposed to working-class radicalism, and thus it is an appropriate irony that he describes his scheme as a machine that offers an alternative to socialism</a:t>
            </a:r>
            <a:r>
              <a:rPr lang="en-GB" sz="2100" dirty="0"/>
              <a:t> </a:t>
            </a:r>
            <a:r>
              <a:rPr lang="en-GB" sz="2100" dirty="0" smtClean="0"/>
              <a:t> </a:t>
            </a:r>
            <a:r>
              <a:rPr lang="en-GB" sz="2100" i="1" dirty="0" smtClean="0"/>
              <a:t>(p. 87)</a:t>
            </a:r>
            <a:r>
              <a:rPr lang="en-GB" sz="2200" i="1" dirty="0" smtClean="0"/>
              <a:t> </a:t>
            </a:r>
            <a:endParaRPr lang="en-GB" sz="2200" i="1" dirty="0"/>
          </a:p>
          <a:p>
            <a:pPr marL="0" indent="0">
              <a:buNone/>
            </a:pPr>
            <a:endParaRPr lang="en-GB" sz="2200" dirty="0"/>
          </a:p>
        </p:txBody>
      </p:sp>
      <p:sp>
        <p:nvSpPr>
          <p:cNvPr id="2" name="Rectangle 1"/>
          <p:cNvSpPr/>
          <p:nvPr/>
        </p:nvSpPr>
        <p:spPr>
          <a:xfrm>
            <a:off x="4383306" y="5934670"/>
            <a:ext cx="4572000" cy="923330"/>
          </a:xfrm>
          <a:prstGeom prst="rect">
            <a:avLst/>
          </a:prstGeom>
        </p:spPr>
        <p:txBody>
          <a:bodyPr>
            <a:spAutoFit/>
          </a:bodyPr>
          <a:lstStyle/>
          <a:p>
            <a:r>
              <a:rPr lang="en-GB" dirty="0">
                <a:solidFill>
                  <a:schemeClr val="bg1"/>
                </a:solidFill>
              </a:rPr>
              <a:t>Troy Boone, “Germs of </a:t>
            </a:r>
            <a:r>
              <a:rPr lang="en-GB" dirty="0" err="1">
                <a:solidFill>
                  <a:schemeClr val="bg1"/>
                </a:solidFill>
              </a:rPr>
              <a:t>Endearment”:The</a:t>
            </a:r>
            <a:r>
              <a:rPr lang="en-GB" dirty="0">
                <a:solidFill>
                  <a:schemeClr val="bg1"/>
                </a:solidFill>
              </a:rPr>
              <a:t> Machinations of Edwardian Children’s Fictions, </a:t>
            </a:r>
            <a:r>
              <a:rPr lang="en-GB" i="1" dirty="0">
                <a:solidFill>
                  <a:schemeClr val="bg1"/>
                </a:solidFill>
              </a:rPr>
              <a:t>Children’s Literature </a:t>
            </a:r>
            <a:r>
              <a:rPr lang="en-GB" dirty="0">
                <a:solidFill>
                  <a:schemeClr val="bg1"/>
                </a:solidFill>
              </a:rPr>
              <a:t>35, 2007. </a:t>
            </a:r>
          </a:p>
        </p:txBody>
      </p:sp>
    </p:spTree>
    <p:extLst>
      <p:ext uri="{BB962C8B-B14F-4D97-AF65-F5344CB8AC3E}">
        <p14:creationId xmlns:p14="http://schemas.microsoft.com/office/powerpoint/2010/main" val="7092472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774594" y="107114"/>
            <a:ext cx="8352928" cy="835496"/>
          </a:xfrm>
          <a:solidFill>
            <a:srgbClr val="4D2403"/>
          </a:solidFill>
        </p:spPr>
        <p:txBody>
          <a:bodyPr/>
          <a:lstStyle/>
          <a:p>
            <a:pPr algn="l"/>
            <a:r>
              <a:rPr lang="en-GB" sz="3200" dirty="0" smtClean="0">
                <a:solidFill>
                  <a:schemeClr val="bg1"/>
                </a:solidFill>
                <a:effectLst/>
                <a:latin typeface="Felix Titling" panose="04060505060202020A04" pitchFamily="82" charset="0"/>
              </a:rPr>
              <a:t>Winnie the pooh- different modes</a:t>
            </a:r>
            <a:endParaRPr lang="en-GB" sz="3200" dirty="0">
              <a:solidFill>
                <a:schemeClr val="bg1"/>
              </a:solidFill>
              <a:effectLst/>
              <a:latin typeface="Felix Titling" panose="04060505060202020A04" pitchFamily="82" charset="0"/>
            </a:endParaRPr>
          </a:p>
        </p:txBody>
      </p:sp>
      <p:sp>
        <p:nvSpPr>
          <p:cNvPr id="3" name="Content Placeholder 2"/>
          <p:cNvSpPr>
            <a:spLocks noGrp="1"/>
          </p:cNvSpPr>
          <p:nvPr>
            <p:ph idx="1"/>
          </p:nvPr>
        </p:nvSpPr>
        <p:spPr>
          <a:xfrm>
            <a:off x="323528" y="1052736"/>
            <a:ext cx="8424936" cy="5999729"/>
          </a:xfrm>
        </p:spPr>
        <p:txBody>
          <a:bodyPr>
            <a:noAutofit/>
          </a:bodyPr>
          <a:lstStyle/>
          <a:p>
            <a:pPr marL="0" indent="0">
              <a:buNone/>
            </a:pPr>
            <a:endParaRPr lang="en-GB" sz="1900" dirty="0" smtClean="0"/>
          </a:p>
          <a:p>
            <a:pPr marL="0" indent="0">
              <a:buNone/>
            </a:pPr>
            <a:endParaRPr lang="en-GB" sz="1900" dirty="0"/>
          </a:p>
          <a:p>
            <a:pPr marL="0" indent="0">
              <a:buNone/>
            </a:pPr>
            <a:endParaRPr lang="en-GB" sz="1900" dirty="0"/>
          </a:p>
        </p:txBody>
      </p:sp>
      <p:sp>
        <p:nvSpPr>
          <p:cNvPr id="2" name="Rectangle 1"/>
          <p:cNvSpPr/>
          <p:nvPr/>
        </p:nvSpPr>
        <p:spPr>
          <a:xfrm>
            <a:off x="119336" y="6145013"/>
            <a:ext cx="9024664" cy="646331"/>
          </a:xfrm>
          <a:prstGeom prst="rect">
            <a:avLst/>
          </a:prstGeom>
        </p:spPr>
        <p:txBody>
          <a:bodyPr wrap="square">
            <a:spAutoFit/>
          </a:bodyPr>
          <a:lstStyle/>
          <a:p>
            <a:r>
              <a:rPr lang="en-GB" dirty="0">
                <a:solidFill>
                  <a:schemeClr val="bg1"/>
                </a:solidFill>
              </a:rPr>
              <a:t>Niall Nance-Carroll, ‘Not Only, But Also: Entwined Modes and the Fantastic in A. A. Milne’s Pooh Stories,’ </a:t>
            </a:r>
            <a:r>
              <a:rPr lang="en-GB" i="1" dirty="0">
                <a:solidFill>
                  <a:schemeClr val="bg1"/>
                </a:solidFill>
              </a:rPr>
              <a:t>The Lion and the Unicorn</a:t>
            </a:r>
            <a:r>
              <a:rPr lang="en-GB" dirty="0">
                <a:solidFill>
                  <a:schemeClr val="bg1"/>
                </a:solidFill>
              </a:rPr>
              <a:t>, Volume 39, </a:t>
            </a:r>
            <a:r>
              <a:rPr lang="en-GB" dirty="0" smtClean="0">
                <a:solidFill>
                  <a:schemeClr val="bg1"/>
                </a:solidFill>
              </a:rPr>
              <a:t>No. </a:t>
            </a:r>
            <a:r>
              <a:rPr lang="en-GB" dirty="0">
                <a:solidFill>
                  <a:schemeClr val="bg1"/>
                </a:solidFill>
              </a:rPr>
              <a:t>1, </a:t>
            </a:r>
            <a:r>
              <a:rPr lang="en-GB" dirty="0" smtClean="0">
                <a:solidFill>
                  <a:schemeClr val="bg1"/>
                </a:solidFill>
              </a:rPr>
              <a:t>Jan </a:t>
            </a:r>
            <a:r>
              <a:rPr lang="en-GB" dirty="0">
                <a:solidFill>
                  <a:schemeClr val="bg1"/>
                </a:solidFill>
              </a:rPr>
              <a:t>2015, pp. 63-81 </a:t>
            </a:r>
            <a:endParaRPr lang="en-GB" dirty="0">
              <a:solidFill>
                <a:schemeClr val="bg1"/>
              </a:solidFill>
            </a:endParaRPr>
          </a:p>
        </p:txBody>
      </p:sp>
      <p:sp>
        <p:nvSpPr>
          <p:cNvPr id="4" name="Rectangle 3"/>
          <p:cNvSpPr/>
          <p:nvPr/>
        </p:nvSpPr>
        <p:spPr>
          <a:xfrm>
            <a:off x="359532" y="832484"/>
            <a:ext cx="8352928" cy="4939814"/>
          </a:xfrm>
          <a:prstGeom prst="rect">
            <a:avLst/>
          </a:prstGeom>
        </p:spPr>
        <p:txBody>
          <a:bodyPr wrap="square">
            <a:spAutoFit/>
          </a:bodyPr>
          <a:lstStyle/>
          <a:p>
            <a:r>
              <a:rPr lang="en-GB" sz="2100" dirty="0" smtClean="0">
                <a:solidFill>
                  <a:schemeClr val="tx1">
                    <a:lumMod val="50000"/>
                    <a:lumOff val="50000"/>
                  </a:schemeClr>
                </a:solidFill>
                <a:latin typeface="+mj-lt"/>
              </a:rPr>
              <a:t>[</a:t>
            </a:r>
            <a:r>
              <a:rPr lang="en-GB" sz="2100" dirty="0" err="1" smtClean="0">
                <a:solidFill>
                  <a:schemeClr val="tx1">
                    <a:lumMod val="50000"/>
                    <a:lumOff val="50000"/>
                  </a:schemeClr>
                </a:solidFill>
                <a:latin typeface="+mj-lt"/>
              </a:rPr>
              <a:t>Tzvetan</a:t>
            </a:r>
            <a:r>
              <a:rPr lang="en-GB" sz="2100" dirty="0" smtClean="0">
                <a:solidFill>
                  <a:schemeClr val="tx1">
                    <a:lumMod val="50000"/>
                    <a:lumOff val="50000"/>
                  </a:schemeClr>
                </a:solidFill>
                <a:latin typeface="+mj-lt"/>
              </a:rPr>
              <a:t>] </a:t>
            </a:r>
            <a:r>
              <a:rPr lang="en-GB" sz="2100" dirty="0" err="1">
                <a:solidFill>
                  <a:srgbClr val="FFC000"/>
                </a:solidFill>
                <a:latin typeface="+mj-lt"/>
              </a:rPr>
              <a:t>Todorov</a:t>
            </a:r>
            <a:r>
              <a:rPr lang="en-GB" sz="2100" dirty="0">
                <a:solidFill>
                  <a:schemeClr val="tx1">
                    <a:lumMod val="50000"/>
                    <a:lumOff val="50000"/>
                  </a:schemeClr>
                </a:solidFill>
                <a:latin typeface="+mj-lt"/>
              </a:rPr>
              <a:t> </a:t>
            </a:r>
            <a:r>
              <a:rPr lang="en-GB" sz="2100" dirty="0" smtClean="0">
                <a:solidFill>
                  <a:srgbClr val="FFC000"/>
                </a:solidFill>
                <a:latin typeface="+mj-lt"/>
              </a:rPr>
              <a:t>explains </a:t>
            </a:r>
            <a:r>
              <a:rPr lang="en-GB" sz="2100" dirty="0">
                <a:solidFill>
                  <a:srgbClr val="FFC000"/>
                </a:solidFill>
                <a:latin typeface="+mj-lt"/>
              </a:rPr>
              <a:t>that the fantastic is a genre that lies between what he terms “the </a:t>
            </a:r>
            <a:r>
              <a:rPr lang="en-GB" sz="2100" dirty="0" err="1">
                <a:solidFill>
                  <a:srgbClr val="FFC000"/>
                </a:solidFill>
                <a:latin typeface="+mj-lt"/>
              </a:rPr>
              <a:t>marvelous</a:t>
            </a:r>
            <a:r>
              <a:rPr lang="en-GB" sz="2100" dirty="0">
                <a:solidFill>
                  <a:srgbClr val="FFC000"/>
                </a:solidFill>
                <a:latin typeface="+mj-lt"/>
              </a:rPr>
              <a:t>”</a:t>
            </a:r>
            <a:r>
              <a:rPr lang="en-GB" sz="2100" dirty="0">
                <a:solidFill>
                  <a:schemeClr val="tx1">
                    <a:lumMod val="50000"/>
                    <a:lumOff val="50000"/>
                  </a:schemeClr>
                </a:solidFill>
                <a:latin typeface="+mj-lt"/>
              </a:rPr>
              <a:t>—where supernatural events are real—and “</a:t>
            </a:r>
            <a:r>
              <a:rPr lang="en-GB" sz="2100" dirty="0">
                <a:solidFill>
                  <a:srgbClr val="FFC000"/>
                </a:solidFill>
                <a:latin typeface="+mj-lt"/>
              </a:rPr>
              <a:t>the uncanny”—where quotidian explanations emerge for what had seemed to be impossible events</a:t>
            </a:r>
            <a:r>
              <a:rPr lang="en-GB" sz="2100" dirty="0">
                <a:solidFill>
                  <a:schemeClr val="tx1">
                    <a:lumMod val="50000"/>
                    <a:lumOff val="50000"/>
                  </a:schemeClr>
                </a:solidFill>
                <a:latin typeface="+mj-lt"/>
              </a:rPr>
              <a:t>. </a:t>
            </a:r>
            <a:r>
              <a:rPr lang="en-GB" sz="2100" dirty="0" smtClean="0">
                <a:solidFill>
                  <a:schemeClr val="tx1">
                    <a:lumMod val="50000"/>
                    <a:lumOff val="50000"/>
                  </a:schemeClr>
                </a:solidFill>
                <a:latin typeface="+mj-lt"/>
              </a:rPr>
              <a:t>…the </a:t>
            </a:r>
            <a:r>
              <a:rPr lang="en-GB" sz="2100" dirty="0">
                <a:solidFill>
                  <a:schemeClr val="tx1">
                    <a:lumMod val="50000"/>
                    <a:lumOff val="50000"/>
                  </a:schemeClr>
                </a:solidFill>
                <a:latin typeface="+mj-lt"/>
              </a:rPr>
              <a:t>genre of the fantastic is not at all synonymous with fantasy. </a:t>
            </a:r>
            <a:r>
              <a:rPr lang="en-GB" sz="2100" dirty="0">
                <a:solidFill>
                  <a:schemeClr val="tx1">
                    <a:lumMod val="50000"/>
                    <a:lumOff val="50000"/>
                  </a:schemeClr>
                </a:solidFill>
                <a:latin typeface="+mj-lt"/>
              </a:rPr>
              <a:t>Rather, the genre of fantasy as it is typically understood would fall into the category that </a:t>
            </a:r>
            <a:r>
              <a:rPr lang="en-GB" sz="2100" dirty="0" err="1">
                <a:solidFill>
                  <a:schemeClr val="tx1">
                    <a:lumMod val="50000"/>
                    <a:lumOff val="50000"/>
                  </a:schemeClr>
                </a:solidFill>
                <a:latin typeface="+mj-lt"/>
              </a:rPr>
              <a:t>Todorov</a:t>
            </a:r>
            <a:r>
              <a:rPr lang="en-GB" sz="2100" dirty="0">
                <a:solidFill>
                  <a:schemeClr val="tx1">
                    <a:lumMod val="50000"/>
                    <a:lumOff val="50000"/>
                  </a:schemeClr>
                </a:solidFill>
                <a:latin typeface="+mj-lt"/>
              </a:rPr>
              <a:t> terms “the </a:t>
            </a:r>
            <a:r>
              <a:rPr lang="en-GB" sz="2100" dirty="0" err="1">
                <a:solidFill>
                  <a:schemeClr val="tx1">
                    <a:lumMod val="50000"/>
                    <a:lumOff val="50000"/>
                  </a:schemeClr>
                </a:solidFill>
                <a:latin typeface="+mj-lt"/>
              </a:rPr>
              <a:t>marvelous</a:t>
            </a:r>
            <a:r>
              <a:rPr lang="en-GB" sz="2100" dirty="0">
                <a:solidFill>
                  <a:schemeClr val="tx1">
                    <a:lumMod val="50000"/>
                    <a:lumOff val="50000"/>
                  </a:schemeClr>
                </a:solidFill>
                <a:latin typeface="+mj-lt"/>
              </a:rPr>
              <a:t>,” which either “end[s] with an acceptance of the supernatural” (52) or in which “supernatural elements provoke no particular reaction either in the characters or in the implicit reader</a:t>
            </a:r>
            <a:r>
              <a:rPr lang="en-GB" sz="2100" dirty="0" smtClean="0">
                <a:solidFill>
                  <a:schemeClr val="tx1">
                    <a:lumMod val="50000"/>
                    <a:lumOff val="50000"/>
                  </a:schemeClr>
                </a:solidFill>
                <a:latin typeface="+mj-lt"/>
              </a:rPr>
              <a:t>” [this genre] is </a:t>
            </a:r>
            <a:r>
              <a:rPr lang="en-GB" sz="2100" dirty="0">
                <a:solidFill>
                  <a:schemeClr val="tx1">
                    <a:lumMod val="50000"/>
                    <a:lumOff val="50000"/>
                  </a:schemeClr>
                </a:solidFill>
                <a:latin typeface="+mj-lt"/>
              </a:rPr>
              <a:t>uniquely suited to the transitional content of the Pooh stories. </a:t>
            </a:r>
            <a:r>
              <a:rPr lang="en-GB" sz="2100" dirty="0" err="1">
                <a:solidFill>
                  <a:schemeClr val="tx1">
                    <a:lumMod val="50000"/>
                    <a:lumOff val="50000"/>
                  </a:schemeClr>
                </a:solidFill>
                <a:latin typeface="+mj-lt"/>
              </a:rPr>
              <a:t>Todorov</a:t>
            </a:r>
            <a:r>
              <a:rPr lang="en-GB" sz="2100" dirty="0">
                <a:solidFill>
                  <a:schemeClr val="tx1">
                    <a:lumMod val="50000"/>
                    <a:lumOff val="50000"/>
                  </a:schemeClr>
                </a:solidFill>
                <a:latin typeface="+mj-lt"/>
              </a:rPr>
              <a:t> observes that </a:t>
            </a:r>
            <a:r>
              <a:rPr lang="en-GB" sz="2100" dirty="0">
                <a:solidFill>
                  <a:srgbClr val="FFC000"/>
                </a:solidFill>
                <a:latin typeface="+mj-lt"/>
              </a:rPr>
              <a:t>the fantastic is “an evanescent genre” and in this way is akin to “the classic definition of the present” (42). This evanescence is likewise among the dominant </a:t>
            </a:r>
            <a:r>
              <a:rPr lang="en-GB" sz="2100" dirty="0" smtClean="0">
                <a:solidFill>
                  <a:srgbClr val="FFC000"/>
                </a:solidFill>
                <a:latin typeface="+mj-lt"/>
              </a:rPr>
              <a:t>characteristics attributed </a:t>
            </a:r>
            <a:r>
              <a:rPr lang="en-GB" sz="2100" dirty="0">
                <a:solidFill>
                  <a:srgbClr val="FFC000"/>
                </a:solidFill>
                <a:latin typeface="+mj-lt"/>
              </a:rPr>
              <a:t>to childhood</a:t>
            </a:r>
            <a:r>
              <a:rPr lang="en-GB" sz="2100" dirty="0">
                <a:solidFill>
                  <a:schemeClr val="tx1">
                    <a:lumMod val="50000"/>
                    <a:lumOff val="50000"/>
                  </a:schemeClr>
                </a:solidFill>
                <a:latin typeface="+mj-lt"/>
              </a:rPr>
              <a:t>. </a:t>
            </a:r>
            <a:endParaRPr lang="en-GB" sz="2100" dirty="0">
              <a:solidFill>
                <a:schemeClr val="tx1">
                  <a:lumMod val="50000"/>
                  <a:lumOff val="50000"/>
                </a:schemeClr>
              </a:solidFill>
              <a:latin typeface="+mj-lt"/>
            </a:endParaRPr>
          </a:p>
        </p:txBody>
      </p:sp>
    </p:spTree>
    <p:extLst>
      <p:ext uri="{BB962C8B-B14F-4D97-AF65-F5344CB8AC3E}">
        <p14:creationId xmlns:p14="http://schemas.microsoft.com/office/powerpoint/2010/main" val="355712048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1187624" y="-99392"/>
            <a:ext cx="7056784" cy="835496"/>
          </a:xfrm>
          <a:solidFill>
            <a:srgbClr val="4D2403"/>
          </a:solidFill>
        </p:spPr>
        <p:txBody>
          <a:bodyPr/>
          <a:lstStyle/>
          <a:p>
            <a:pPr algn="l"/>
            <a:r>
              <a:rPr lang="en-GB" sz="3600" dirty="0" smtClean="0">
                <a:solidFill>
                  <a:schemeClr val="bg1"/>
                </a:solidFill>
                <a:effectLst/>
                <a:latin typeface="Felix Titling" panose="04060505060202020A04" pitchFamily="82" charset="0"/>
              </a:rPr>
              <a:t>three readings of Pooh</a:t>
            </a:r>
            <a:endParaRPr lang="en-GB" sz="3600" dirty="0">
              <a:solidFill>
                <a:schemeClr val="bg1"/>
              </a:solidFill>
              <a:effectLst/>
              <a:latin typeface="Felix Titling" panose="04060505060202020A04" pitchFamily="82" charset="0"/>
            </a:endParaRPr>
          </a:p>
        </p:txBody>
      </p:sp>
      <p:sp>
        <p:nvSpPr>
          <p:cNvPr id="3" name="Content Placeholder 2"/>
          <p:cNvSpPr>
            <a:spLocks noGrp="1"/>
          </p:cNvSpPr>
          <p:nvPr>
            <p:ph idx="1"/>
          </p:nvPr>
        </p:nvSpPr>
        <p:spPr>
          <a:xfrm>
            <a:off x="323528" y="837311"/>
            <a:ext cx="8568952" cy="5999729"/>
          </a:xfrm>
        </p:spPr>
        <p:txBody>
          <a:bodyPr>
            <a:noAutofit/>
          </a:bodyPr>
          <a:lstStyle/>
          <a:p>
            <a:pPr marL="0" indent="0">
              <a:buNone/>
            </a:pPr>
            <a:r>
              <a:rPr lang="en-GB" sz="2000" dirty="0"/>
              <a:t>Paul Wake argues that Milne’s ironic “doubling of perspectives” constructs the child “in terms that entail its passage” to adulthood by emphasizing temporality (40). </a:t>
            </a:r>
            <a:r>
              <a:rPr lang="en-GB" sz="2000" dirty="0">
                <a:solidFill>
                  <a:srgbClr val="FFC000"/>
                </a:solidFill>
              </a:rPr>
              <a:t>Childhood can exist only in transition; it is not a stable state. </a:t>
            </a:r>
            <a:r>
              <a:rPr lang="en-GB" sz="2000" dirty="0"/>
              <a:t>The Pooh stories have been variously described as occupying one of three literary modes. </a:t>
            </a:r>
            <a:r>
              <a:rPr lang="en-GB" sz="2000" dirty="0">
                <a:solidFill>
                  <a:srgbClr val="FFC000"/>
                </a:solidFill>
              </a:rPr>
              <a:t>First, there is the credulous romantic comic mode that Ellen </a:t>
            </a:r>
            <a:r>
              <a:rPr lang="en-GB" sz="2000" dirty="0" err="1">
                <a:solidFill>
                  <a:srgbClr val="FFC000"/>
                </a:solidFill>
              </a:rPr>
              <a:t>Tremper</a:t>
            </a:r>
            <a:r>
              <a:rPr lang="en-GB" sz="2000" dirty="0">
                <a:solidFill>
                  <a:srgbClr val="FFC000"/>
                </a:solidFill>
              </a:rPr>
              <a:t> ascribes to the youngest of readers. </a:t>
            </a:r>
            <a:r>
              <a:rPr lang="en-GB" sz="2000" dirty="0"/>
              <a:t>In this mode the characters are not the subject of </a:t>
            </a:r>
            <a:r>
              <a:rPr lang="en-GB" sz="2000" dirty="0" err="1"/>
              <a:t>humor</a:t>
            </a:r>
            <a:r>
              <a:rPr lang="en-GB" sz="2000" dirty="0"/>
              <a:t>, rather they are having adventures with uncertain endings in their idyllic pastoral home of the Hundred Acre Wood. </a:t>
            </a:r>
            <a:r>
              <a:rPr lang="en-GB" sz="2000" dirty="0">
                <a:solidFill>
                  <a:srgbClr val="FFC000"/>
                </a:solidFill>
              </a:rPr>
              <a:t>The second, Roger Sale’s interpretation, is an ironic comedy </a:t>
            </a:r>
            <a:r>
              <a:rPr lang="en-GB" sz="2000" dirty="0"/>
              <a:t>in which Pooh and even Christopher Robin are the subjects of laughter and derision by a reading audience who feels itself superior to them</a:t>
            </a:r>
            <a:r>
              <a:rPr lang="en-GB" sz="2000" dirty="0">
                <a:solidFill>
                  <a:srgbClr val="FFC000"/>
                </a:solidFill>
              </a:rPr>
              <a:t>. Lastly there is the tragic view of Winnie-the-Pooh, the one that looks back on Christopher Robin’s exit from childhood as the site of loss. </a:t>
            </a:r>
            <a:r>
              <a:rPr lang="en-GB" sz="2000" dirty="0"/>
              <a:t>In this mode, as Robert </a:t>
            </a:r>
            <a:r>
              <a:rPr lang="en-GB" sz="2000" dirty="0" err="1"/>
              <a:t>Hemmings</a:t>
            </a:r>
            <a:r>
              <a:rPr lang="en-GB" sz="2000" dirty="0"/>
              <a:t> argues, the Pooh stories serve as a nostalgic re-creation of the past</a:t>
            </a:r>
            <a:r>
              <a:rPr lang="en-GB" sz="2000" dirty="0">
                <a:solidFill>
                  <a:srgbClr val="FFC000"/>
                </a:solidFill>
              </a:rPr>
              <a:t>. </a:t>
            </a:r>
            <a:r>
              <a:rPr lang="en-GB" sz="2000" dirty="0"/>
              <a:t>Each of these critics makes a meticulous case for the classification of the stories within a particular mode, and all of their arguments are persuasive. They are not, however, mutually exclusive.</a:t>
            </a:r>
          </a:p>
          <a:p>
            <a:pPr marL="0" indent="0">
              <a:buNone/>
            </a:pPr>
            <a:r>
              <a:rPr lang="en-GB" sz="1900" dirty="0" smtClean="0"/>
              <a:t>. </a:t>
            </a:r>
            <a:endParaRPr lang="en-GB" sz="1900" dirty="0"/>
          </a:p>
        </p:txBody>
      </p:sp>
    </p:spTree>
    <p:extLst>
      <p:ext uri="{BB962C8B-B14F-4D97-AF65-F5344CB8AC3E}">
        <p14:creationId xmlns:p14="http://schemas.microsoft.com/office/powerpoint/2010/main" val="256201837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836712"/>
            <a:ext cx="8229600" cy="5904656"/>
          </a:xfrm>
        </p:spPr>
        <p:txBody>
          <a:bodyPr>
            <a:normAutofit fontScale="92500" lnSpcReduction="20000"/>
          </a:bodyPr>
          <a:lstStyle/>
          <a:p>
            <a:pPr marL="0" indent="0">
              <a:buNone/>
            </a:pPr>
            <a:r>
              <a:rPr lang="en-GB" dirty="0"/>
              <a:t>the entwining of modes is likely to be particularly effective in texts that address periods of profound change, which are likely to arouse a variety of emotions. This is doubly the case for Milne’s Pooh stories, which are transitional in cultural context as well as in content. Written during the period </a:t>
            </a:r>
            <a:r>
              <a:rPr lang="en-GB" dirty="0">
                <a:solidFill>
                  <a:srgbClr val="FFC000"/>
                </a:solidFill>
              </a:rPr>
              <a:t>between the first and second World Wars</a:t>
            </a:r>
            <a:r>
              <a:rPr lang="en-GB" dirty="0"/>
              <a:t>, when England, like much of the rest of the world, was undergoing great </a:t>
            </a:r>
            <a:r>
              <a:rPr lang="en-GB" dirty="0">
                <a:solidFill>
                  <a:srgbClr val="FFC000"/>
                </a:solidFill>
              </a:rPr>
              <a:t>changes both </a:t>
            </a:r>
            <a:r>
              <a:rPr lang="en-GB" dirty="0" smtClean="0">
                <a:solidFill>
                  <a:srgbClr val="FFC000"/>
                </a:solidFill>
              </a:rPr>
              <a:t>technologically </a:t>
            </a:r>
            <a:r>
              <a:rPr lang="en-GB" dirty="0">
                <a:solidFill>
                  <a:srgbClr val="FFC000"/>
                </a:solidFill>
              </a:rPr>
              <a:t>and socially</a:t>
            </a:r>
            <a:r>
              <a:rPr lang="en-GB" dirty="0"/>
              <a:t>, the books also address the period of transition from early </a:t>
            </a:r>
            <a:r>
              <a:rPr lang="en-GB" dirty="0">
                <a:solidFill>
                  <a:srgbClr val="FFC000"/>
                </a:solidFill>
              </a:rPr>
              <a:t>childhood spent in the home to later childhood spent in school.</a:t>
            </a:r>
            <a:r>
              <a:rPr lang="en-GB" dirty="0"/>
              <a:t> Both types of shifts—cultural and personal—are likely to inspire </a:t>
            </a:r>
            <a:r>
              <a:rPr lang="en-GB" u="sng" dirty="0">
                <a:solidFill>
                  <a:srgbClr val="FFC000"/>
                </a:solidFill>
              </a:rPr>
              <a:t>mixed feelings of progress, ironic visions of the self in multiple contexts, and nostalgic longing for earlier simplicity.</a:t>
            </a:r>
            <a:r>
              <a:rPr lang="en-GB" dirty="0"/>
              <a:t> Adaptation to change, whether individual or cultural, is rarely </a:t>
            </a:r>
            <a:r>
              <a:rPr lang="en-GB" dirty="0" smtClean="0"/>
              <a:t>smooth</a:t>
            </a:r>
          </a:p>
          <a:p>
            <a:pPr marL="0" indent="0">
              <a:buNone/>
            </a:pPr>
            <a:endParaRPr lang="en-GB" dirty="0" smtClean="0"/>
          </a:p>
          <a:p>
            <a:pPr marL="0" indent="0">
              <a:buNone/>
            </a:pPr>
            <a:r>
              <a:rPr lang="en-GB" dirty="0"/>
              <a:t>Read in one mode, the Pooh stories offer readers a comforting return to a simpler time. In another mode, they allow readers to take pride in their increasing powers and encourage them to move on to future adventures.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8185871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16632"/>
            <a:ext cx="8229600" cy="6120680"/>
          </a:xfrm>
        </p:spPr>
        <p:txBody>
          <a:bodyPr>
            <a:normAutofit fontScale="92500" lnSpcReduction="10000"/>
          </a:bodyPr>
          <a:lstStyle/>
          <a:p>
            <a:pPr marL="0" indent="0">
              <a:buNone/>
            </a:pPr>
            <a:r>
              <a:rPr lang="en-GB" dirty="0"/>
              <a:t>Milne’s characters . . . rarely surprise readers, or each other, with unexpected actions or </a:t>
            </a:r>
            <a:r>
              <a:rPr lang="en-GB" dirty="0" err="1"/>
              <a:t>behavior</a:t>
            </a:r>
            <a:r>
              <a:rPr lang="en-GB" dirty="0"/>
              <a:t>” (166), explains Anita Wilson, and </a:t>
            </a:r>
            <a:r>
              <a:rPr lang="en-GB" dirty="0">
                <a:solidFill>
                  <a:srgbClr val="FFC000"/>
                </a:solidFill>
              </a:rPr>
              <a:t>each of the animals is characterized within a static role </a:t>
            </a:r>
            <a:r>
              <a:rPr lang="en-GB" dirty="0"/>
              <a:t>(168). These traits are precisely what may make the characters convincing to children. Paul Bloom observes that children are generally inclined to be essentialist, as manifested by their “subtle appreciation for the force of a noun” (16). </a:t>
            </a:r>
            <a:r>
              <a:rPr lang="en-GB" dirty="0" smtClean="0"/>
              <a:t>…</a:t>
            </a:r>
            <a:r>
              <a:rPr lang="en-GB" dirty="0" smtClean="0">
                <a:solidFill>
                  <a:srgbClr val="FFC000"/>
                </a:solidFill>
              </a:rPr>
              <a:t>For </a:t>
            </a:r>
            <a:r>
              <a:rPr lang="en-GB" dirty="0">
                <a:solidFill>
                  <a:srgbClr val="FFC000"/>
                </a:solidFill>
              </a:rPr>
              <a:t>children, consistent action that reaffirms the character’s primary interest may convey verisimilitude in the same sense that complex, multifaceted characters convey verisimilitude to adults</a:t>
            </a:r>
            <a:r>
              <a:rPr lang="en-GB" dirty="0" smtClean="0">
                <a:solidFill>
                  <a:srgbClr val="FFC000"/>
                </a:solidFill>
              </a:rPr>
              <a:t>.</a:t>
            </a:r>
          </a:p>
          <a:p>
            <a:pPr marL="0" indent="0">
              <a:buNone/>
            </a:pPr>
            <a:r>
              <a:rPr lang="en-GB" dirty="0" smtClean="0"/>
              <a:t>[…] </a:t>
            </a:r>
            <a:r>
              <a:rPr lang="en-GB" dirty="0"/>
              <a:t>These static characters offer a sense of stability amid the stories’ </a:t>
            </a:r>
            <a:r>
              <a:rPr lang="en-GB" dirty="0" smtClean="0"/>
              <a:t>shifting </a:t>
            </a:r>
            <a:r>
              <a:rPr lang="en-GB" dirty="0"/>
              <a:t>levels of narration and focalization, which are not only quite complex but also frankly ambiguous. </a:t>
            </a:r>
            <a:endParaRPr lang="en-GB" dirty="0" smtClean="0"/>
          </a:p>
          <a:p>
            <a:pPr marL="0" indent="0">
              <a:buNone/>
            </a:pPr>
            <a:r>
              <a:rPr lang="en-GB" u="sng" dirty="0" smtClean="0">
                <a:solidFill>
                  <a:srgbClr val="FFC000"/>
                </a:solidFill>
              </a:rPr>
              <a:t>Childhood </a:t>
            </a:r>
            <a:r>
              <a:rPr lang="en-GB" u="sng" dirty="0">
                <a:solidFill>
                  <a:srgbClr val="FFC000"/>
                </a:solidFill>
              </a:rPr>
              <a:t>is a place of transition, a particularly malleable time in which many identities may be tested, and the narrative structure of the Pooh stories emphasizes and explores this variety</a:t>
            </a:r>
            <a:r>
              <a:rPr lang="en-GB" dirty="0" smtClean="0"/>
              <a:t>. (P.69)</a:t>
            </a:r>
            <a:endParaRPr lang="en-GB" dirty="0">
              <a:solidFill>
                <a:srgbClr val="FFC000"/>
              </a:solidFill>
            </a:endParaRPr>
          </a:p>
        </p:txBody>
      </p:sp>
    </p:spTree>
    <p:extLst>
      <p:ext uri="{BB962C8B-B14F-4D97-AF65-F5344CB8AC3E}">
        <p14:creationId xmlns:p14="http://schemas.microsoft.com/office/powerpoint/2010/main" val="2061915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457200" indent="-457200">
              <a:lnSpc>
                <a:spcPct val="120000"/>
              </a:lnSpc>
              <a:spcBef>
                <a:spcPts val="600"/>
              </a:spcBef>
              <a:buFont typeface="+mj-lt"/>
              <a:buAutoNum type="arabicPeriod"/>
            </a:pPr>
            <a:r>
              <a:rPr lang="en-GB" dirty="0" smtClean="0">
                <a:solidFill>
                  <a:schemeClr val="tx2">
                    <a:lumMod val="40000"/>
                    <a:lumOff val="60000"/>
                  </a:schemeClr>
                </a:solidFill>
              </a:rPr>
              <a:t>historical </a:t>
            </a:r>
            <a:r>
              <a:rPr lang="en-GB" dirty="0">
                <a:solidFill>
                  <a:schemeClr val="tx2">
                    <a:lumMod val="40000"/>
                    <a:lumOff val="60000"/>
                  </a:schemeClr>
                </a:solidFill>
              </a:rPr>
              <a:t>and cultural construction of the figure of the child;</a:t>
            </a:r>
          </a:p>
          <a:p>
            <a:pPr marL="457200" indent="-457200">
              <a:lnSpc>
                <a:spcPct val="120000"/>
              </a:lnSpc>
              <a:spcBef>
                <a:spcPts val="600"/>
              </a:spcBef>
              <a:buFont typeface="+mj-lt"/>
              <a:buAutoNum type="arabicPeriod"/>
            </a:pPr>
            <a:r>
              <a:rPr lang="en-GB" dirty="0" smtClean="0">
                <a:solidFill>
                  <a:schemeClr val="tx2">
                    <a:lumMod val="40000"/>
                    <a:lumOff val="60000"/>
                  </a:schemeClr>
                </a:solidFill>
              </a:rPr>
              <a:t>cultural </a:t>
            </a:r>
            <a:r>
              <a:rPr lang="en-GB" dirty="0">
                <a:solidFill>
                  <a:schemeClr val="tx2">
                    <a:lumMod val="40000"/>
                    <a:lumOff val="60000"/>
                  </a:schemeClr>
                </a:solidFill>
              </a:rPr>
              <a:t>and historical significance of child figures in </a:t>
            </a:r>
            <a:r>
              <a:rPr lang="en-GB" dirty="0" smtClean="0">
                <a:solidFill>
                  <a:schemeClr val="tx2">
                    <a:lumMod val="40000"/>
                    <a:lumOff val="60000"/>
                  </a:schemeClr>
                </a:solidFill>
              </a:rPr>
              <a:t>these 2 texts</a:t>
            </a:r>
            <a:r>
              <a:rPr lang="en-GB" dirty="0">
                <a:solidFill>
                  <a:schemeClr val="tx2">
                    <a:lumMod val="40000"/>
                    <a:lumOff val="60000"/>
                  </a:schemeClr>
                </a:solidFill>
              </a:rPr>
              <a:t>; </a:t>
            </a:r>
          </a:p>
          <a:p>
            <a:pPr marL="457200" indent="-457200">
              <a:lnSpc>
                <a:spcPct val="120000"/>
              </a:lnSpc>
              <a:spcBef>
                <a:spcPts val="600"/>
              </a:spcBef>
              <a:buFont typeface="+mj-lt"/>
              <a:buAutoNum type="arabicPeriod"/>
            </a:pPr>
            <a:r>
              <a:rPr lang="en-GB" dirty="0" smtClean="0">
                <a:solidFill>
                  <a:schemeClr val="tx2">
                    <a:lumMod val="40000"/>
                    <a:lumOff val="60000"/>
                  </a:schemeClr>
                </a:solidFill>
              </a:rPr>
              <a:t>what does the </a:t>
            </a:r>
            <a:r>
              <a:rPr lang="en-GB" dirty="0">
                <a:solidFill>
                  <a:schemeClr val="tx2">
                    <a:lumMod val="40000"/>
                    <a:lumOff val="60000"/>
                  </a:schemeClr>
                </a:solidFill>
              </a:rPr>
              <a:t>child </a:t>
            </a:r>
            <a:r>
              <a:rPr lang="en-GB" dirty="0" smtClean="0">
                <a:solidFill>
                  <a:schemeClr val="tx2">
                    <a:lumMod val="40000"/>
                    <a:lumOff val="60000"/>
                  </a:schemeClr>
                </a:solidFill>
              </a:rPr>
              <a:t>figure signify;</a:t>
            </a:r>
            <a:endParaRPr lang="en-GB" dirty="0">
              <a:solidFill>
                <a:schemeClr val="tx2">
                  <a:lumMod val="40000"/>
                  <a:lumOff val="60000"/>
                </a:schemeClr>
              </a:solidFill>
            </a:endParaRPr>
          </a:p>
          <a:p>
            <a:pPr marL="457200" indent="-457200">
              <a:lnSpc>
                <a:spcPct val="120000"/>
              </a:lnSpc>
              <a:spcBef>
                <a:spcPts val="600"/>
              </a:spcBef>
              <a:buFont typeface="+mj-lt"/>
              <a:buAutoNum type="arabicPeriod"/>
            </a:pPr>
            <a:r>
              <a:rPr lang="en-GB" dirty="0" smtClean="0">
                <a:solidFill>
                  <a:schemeClr val="tx2">
                    <a:lumMod val="40000"/>
                    <a:lumOff val="60000"/>
                  </a:schemeClr>
                </a:solidFill>
              </a:rPr>
              <a:t>How is the depiction </a:t>
            </a:r>
            <a:r>
              <a:rPr lang="en-GB" dirty="0">
                <a:solidFill>
                  <a:schemeClr val="tx2">
                    <a:lumMod val="40000"/>
                    <a:lumOff val="60000"/>
                  </a:schemeClr>
                </a:solidFill>
              </a:rPr>
              <a:t>of </a:t>
            </a:r>
            <a:r>
              <a:rPr lang="en-GB" dirty="0" smtClean="0">
                <a:solidFill>
                  <a:schemeClr val="tx2">
                    <a:lumMod val="40000"/>
                    <a:lumOff val="60000"/>
                  </a:schemeClr>
                </a:solidFill>
              </a:rPr>
              <a:t>children</a:t>
            </a:r>
            <a:r>
              <a:rPr lang="en-GB" dirty="0">
                <a:solidFill>
                  <a:schemeClr val="tx2">
                    <a:lumMod val="40000"/>
                    <a:lumOff val="60000"/>
                  </a:schemeClr>
                </a:solidFill>
              </a:rPr>
              <a:t> </a:t>
            </a:r>
            <a:r>
              <a:rPr lang="en-GB" dirty="0" smtClean="0">
                <a:solidFill>
                  <a:schemeClr val="tx2">
                    <a:lumMod val="40000"/>
                    <a:lumOff val="60000"/>
                  </a:schemeClr>
                </a:solidFill>
              </a:rPr>
              <a:t>changing over these texts; </a:t>
            </a:r>
            <a:r>
              <a:rPr lang="en-GB" dirty="0">
                <a:solidFill>
                  <a:schemeClr val="tx2">
                    <a:lumMod val="40000"/>
                    <a:lumOff val="60000"/>
                  </a:schemeClr>
                </a:solidFill>
              </a:rPr>
              <a:t> </a:t>
            </a:r>
          </a:p>
          <a:p>
            <a:pPr marL="457200" indent="-457200">
              <a:lnSpc>
                <a:spcPct val="120000"/>
              </a:lnSpc>
              <a:spcBef>
                <a:spcPts val="600"/>
              </a:spcBef>
              <a:buFont typeface="+mj-lt"/>
              <a:buAutoNum type="arabicPeriod"/>
            </a:pPr>
            <a:r>
              <a:rPr lang="en-GB" dirty="0" smtClean="0">
                <a:solidFill>
                  <a:schemeClr val="tx2">
                    <a:lumMod val="40000"/>
                    <a:lumOff val="60000"/>
                  </a:schemeClr>
                </a:solidFill>
              </a:rPr>
              <a:t>What kinds of critical </a:t>
            </a:r>
            <a:r>
              <a:rPr lang="en-GB" dirty="0">
                <a:solidFill>
                  <a:schemeClr val="tx2">
                    <a:lumMod val="40000"/>
                    <a:lumOff val="60000"/>
                  </a:schemeClr>
                </a:solidFill>
              </a:rPr>
              <a:t>and theoretical perspectives </a:t>
            </a:r>
            <a:r>
              <a:rPr lang="en-GB" dirty="0" smtClean="0">
                <a:solidFill>
                  <a:schemeClr val="tx2">
                    <a:lumMod val="40000"/>
                    <a:lumOff val="60000"/>
                  </a:schemeClr>
                </a:solidFill>
              </a:rPr>
              <a:t>are most useful with these texts.</a:t>
            </a:r>
            <a:endParaRPr lang="en-GB" dirty="0">
              <a:solidFill>
                <a:schemeClr val="tx2">
                  <a:lumMod val="40000"/>
                  <a:lumOff val="60000"/>
                </a:schemeClr>
              </a:solidFill>
            </a:endParaRPr>
          </a:p>
          <a:p>
            <a:pPr marL="0" indent="0">
              <a:buNone/>
            </a:pPr>
            <a:endParaRPr lang="en-GB" b="1" dirty="0"/>
          </a:p>
        </p:txBody>
      </p:sp>
      <p:sp>
        <p:nvSpPr>
          <p:cNvPr id="5" name="Rectangle 4"/>
          <p:cNvSpPr/>
          <p:nvPr/>
        </p:nvSpPr>
        <p:spPr>
          <a:xfrm>
            <a:off x="3059832" y="620688"/>
            <a:ext cx="2326278" cy="707886"/>
          </a:xfrm>
          <a:prstGeom prst="rect">
            <a:avLst/>
          </a:prstGeom>
        </p:spPr>
        <p:txBody>
          <a:bodyPr wrap="none">
            <a:spAutoFit/>
          </a:bodyPr>
          <a:lstStyle/>
          <a:p>
            <a:r>
              <a:rPr lang="en-GB" sz="4000" dirty="0">
                <a:solidFill>
                  <a:schemeClr val="tx2">
                    <a:lumMod val="40000"/>
                    <a:lumOff val="60000"/>
                  </a:schemeClr>
                </a:solidFill>
              </a:rPr>
              <a:t>DISCUSS</a:t>
            </a:r>
            <a:endParaRPr lang="en-GB" sz="4000" dirty="0">
              <a:solidFill>
                <a:schemeClr val="tx2">
                  <a:lumMod val="40000"/>
                  <a:lumOff val="60000"/>
                </a:schemeClr>
              </a:solidFill>
            </a:endParaRPr>
          </a:p>
        </p:txBody>
      </p:sp>
    </p:spTree>
    <p:extLst>
      <p:ext uri="{BB962C8B-B14F-4D97-AF65-F5344CB8AC3E}">
        <p14:creationId xmlns:p14="http://schemas.microsoft.com/office/powerpoint/2010/main" val="310677226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xecutiv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Executi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cutiv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938</TotalTime>
  <Words>1288</Words>
  <Application>Microsoft Office PowerPoint</Application>
  <PresentationFormat>On-screen Show (4:3)</PresentationFormat>
  <Paragraphs>42</Paragraphs>
  <Slides>10</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10</vt:i4>
      </vt:variant>
    </vt:vector>
  </HeadingPairs>
  <TitlesOfParts>
    <vt:vector size="19" baseType="lpstr">
      <vt:lpstr>Arial</vt:lpstr>
      <vt:lpstr>Calibri</vt:lpstr>
      <vt:lpstr>Century Gothic</vt:lpstr>
      <vt:lpstr>Courier New</vt:lpstr>
      <vt:lpstr>Felix Titling</vt:lpstr>
      <vt:lpstr>Freestyle Script</vt:lpstr>
      <vt:lpstr>Palatino Linotype</vt:lpstr>
      <vt:lpstr>Times New Roman</vt:lpstr>
      <vt:lpstr>Executive</vt:lpstr>
      <vt:lpstr>Pre &amp; Post War Narratives  Innocence - Nostalgia – Hope</vt:lpstr>
      <vt:lpstr>PowerPoint Presentation</vt:lpstr>
      <vt:lpstr>Reading differently: Nesbit</vt:lpstr>
      <vt:lpstr>Roles – self and others </vt:lpstr>
      <vt:lpstr>late-Victorian &amp; Edwardian back-to-the-land projects </vt:lpstr>
      <vt:lpstr>Winnie the pooh- different modes</vt:lpstr>
      <vt:lpstr>three readings of Pooh</vt:lpstr>
      <vt:lpstr>PowerPoint Presentation</vt:lpstr>
      <vt:lpstr>PowerPoint Presentation</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QUESTION OF TASTE: A Modest Proposal &amp; Pamela</dc:title>
  <dc:creator>jeni</dc:creator>
  <cp:lastModifiedBy>Jeni Williams</cp:lastModifiedBy>
  <cp:revision>79</cp:revision>
  <cp:lastPrinted>2015-03-20T14:08:47Z</cp:lastPrinted>
  <dcterms:created xsi:type="dcterms:W3CDTF">2014-02-10T19:46:05Z</dcterms:created>
  <dcterms:modified xsi:type="dcterms:W3CDTF">2020-02-24T13:58:32Z</dcterms:modified>
</cp:coreProperties>
</file>