
<file path=[Content_Types].xml><?xml version="1.0" encoding="utf-8"?>
<Types xmlns="http://schemas.openxmlformats.org/package/2006/content-types">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5"/>
  </p:notesMasterIdLst>
  <p:sldIdLst>
    <p:sldId id="257" r:id="rId2"/>
    <p:sldId id="292" r:id="rId3"/>
    <p:sldId id="284" r:id="rId4"/>
    <p:sldId id="286" r:id="rId5"/>
    <p:sldId id="290" r:id="rId6"/>
    <p:sldId id="285" r:id="rId7"/>
    <p:sldId id="282" r:id="rId8"/>
    <p:sldId id="258" r:id="rId9"/>
    <p:sldId id="259" r:id="rId10"/>
    <p:sldId id="278" r:id="rId11"/>
    <p:sldId id="260" r:id="rId12"/>
    <p:sldId id="279" r:id="rId13"/>
    <p:sldId id="280" r:id="rId14"/>
    <p:sldId id="281" r:id="rId15"/>
    <p:sldId id="261" r:id="rId16"/>
    <p:sldId id="291" r:id="rId17"/>
    <p:sldId id="262" r:id="rId18"/>
    <p:sldId id="263" r:id="rId19"/>
    <p:sldId id="265" r:id="rId20"/>
    <p:sldId id="264" r:id="rId21"/>
    <p:sldId id="266" r:id="rId22"/>
    <p:sldId id="283" r:id="rId23"/>
    <p:sldId id="267" r:id="rId24"/>
    <p:sldId id="268" r:id="rId25"/>
    <p:sldId id="269" r:id="rId26"/>
    <p:sldId id="273" r:id="rId27"/>
    <p:sldId id="274" r:id="rId28"/>
    <p:sldId id="277" r:id="rId29"/>
    <p:sldId id="275" r:id="rId30"/>
    <p:sldId id="276" r:id="rId31"/>
    <p:sldId id="270" r:id="rId32"/>
    <p:sldId id="271" r:id="rId33"/>
    <p:sldId id="272" r:id="rId3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306" y="58"/>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3979"/>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0CF0C43-3B6F-4180-A0E7-AAC70A1CE274}" type="datetimeFigureOut">
              <a:rPr lang="en-GB" smtClean="0"/>
              <a:pPr/>
              <a:t>31/10/2017</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052A2EC-100C-466F-8D39-1ECB65AAFABE}" type="slidenum">
              <a:rPr lang="en-GB" smtClean="0"/>
              <a:pPr/>
              <a:t>‹#›</a:t>
            </a:fld>
            <a:endParaRPr lang="en-GB"/>
          </a:p>
        </p:txBody>
      </p:sp>
    </p:spTree>
    <p:extLst>
      <p:ext uri="{BB962C8B-B14F-4D97-AF65-F5344CB8AC3E}">
        <p14:creationId xmlns:p14="http://schemas.microsoft.com/office/powerpoint/2010/main" val="36500034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107E4C5D-226C-4154-8DAB-0426EE84E13C}" type="slidenum">
              <a:rPr lang="en-GB" smtClean="0"/>
              <a:pPr/>
              <a:t>7</a:t>
            </a:fld>
            <a:endParaRPr lang="en-GB"/>
          </a:p>
        </p:txBody>
      </p:sp>
    </p:spTree>
    <p:extLst>
      <p:ext uri="{BB962C8B-B14F-4D97-AF65-F5344CB8AC3E}">
        <p14:creationId xmlns:p14="http://schemas.microsoft.com/office/powerpoint/2010/main" val="23921932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107E4C5D-226C-4154-8DAB-0426EE84E13C}" type="slidenum">
              <a:rPr lang="en-GB" smtClean="0"/>
              <a:pPr/>
              <a:t>8</a:t>
            </a:fld>
            <a:endParaRPr lang="en-GB"/>
          </a:p>
        </p:txBody>
      </p:sp>
    </p:spTree>
    <p:extLst>
      <p:ext uri="{BB962C8B-B14F-4D97-AF65-F5344CB8AC3E}">
        <p14:creationId xmlns:p14="http://schemas.microsoft.com/office/powerpoint/2010/main" val="35462077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C3D09B31-0E49-47E8-882F-8B46ED605C79}" type="datetimeFigureOut">
              <a:rPr lang="en-GB" smtClean="0"/>
              <a:pPr/>
              <a:t>31/10/2017</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E2CB7DAE-8B33-445B-935D-FF3291BA7DED}"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C3D09B31-0E49-47E8-882F-8B46ED605C79}" type="datetimeFigureOut">
              <a:rPr lang="en-GB" smtClean="0"/>
              <a:pPr/>
              <a:t>31/10/2017</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E2CB7DAE-8B33-445B-935D-FF3291BA7DED}" type="slidenum">
              <a:rPr lang="en-GB" smtClean="0"/>
              <a:pPr/>
              <a:t>‹#›</a:t>
            </a:fld>
            <a:endParaRPr lang="en-GB"/>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C3D09B31-0E49-47E8-882F-8B46ED605C79}" type="datetimeFigureOut">
              <a:rPr lang="en-GB" smtClean="0"/>
              <a:pPr/>
              <a:t>31/10/2017</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E2CB7DAE-8B33-445B-935D-FF3291BA7DED}" type="slidenum">
              <a:rPr lang="en-GB" smtClean="0"/>
              <a:pPr/>
              <a:t>‹#›</a:t>
            </a:fld>
            <a:endParaRPr lang="en-GB"/>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C3D09B31-0E49-47E8-882F-8B46ED605C79}" type="datetimeFigureOut">
              <a:rPr lang="en-GB" smtClean="0"/>
              <a:pPr/>
              <a:t>31/10/2017</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E2CB7DAE-8B33-445B-935D-FF3291BA7DED}" type="slidenum">
              <a:rPr lang="en-GB" smtClean="0"/>
              <a:pPr/>
              <a:t>‹#›</a:t>
            </a:fld>
            <a:endParaRPr lang="en-GB"/>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C3D09B31-0E49-47E8-882F-8B46ED605C79}" type="datetimeFigureOut">
              <a:rPr lang="en-GB" smtClean="0"/>
              <a:pPr/>
              <a:t>31/10/2017</a:t>
            </a:fld>
            <a:endParaRPr lang="en-GB"/>
          </a:p>
        </p:txBody>
      </p:sp>
      <p:sp>
        <p:nvSpPr>
          <p:cNvPr id="8" name="Footer Placeholder 7"/>
          <p:cNvSpPr>
            <a:spLocks noGrp="1"/>
          </p:cNvSpPr>
          <p:nvPr>
            <p:ph type="ftr" sz="quarter" idx="11"/>
          </p:nvPr>
        </p:nvSpPr>
        <p:spPr/>
        <p:txBody>
          <a:bodyPr/>
          <a:lstStyle>
            <a:extLst/>
          </a:lstStyle>
          <a:p>
            <a:endParaRPr lang="en-GB"/>
          </a:p>
        </p:txBody>
      </p:sp>
      <p:sp>
        <p:nvSpPr>
          <p:cNvPr id="9" name="Slide Number Placeholder 8"/>
          <p:cNvSpPr>
            <a:spLocks noGrp="1"/>
          </p:cNvSpPr>
          <p:nvPr>
            <p:ph type="sldNum" sz="quarter" idx="12"/>
          </p:nvPr>
        </p:nvSpPr>
        <p:spPr/>
        <p:txBody>
          <a:bodyPr/>
          <a:lstStyle>
            <a:extLst/>
          </a:lstStyle>
          <a:p>
            <a:fld id="{E2CB7DAE-8B33-445B-935D-FF3291BA7DED}"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C3D09B31-0E49-47E8-882F-8B46ED605C79}" type="datetimeFigureOut">
              <a:rPr lang="en-GB" smtClean="0"/>
              <a:pPr/>
              <a:t>31/10/2017</a:t>
            </a:fld>
            <a:endParaRPr lang="en-GB"/>
          </a:p>
        </p:txBody>
      </p:sp>
      <p:sp>
        <p:nvSpPr>
          <p:cNvPr id="4" name="Footer Placeholder 3"/>
          <p:cNvSpPr>
            <a:spLocks noGrp="1"/>
          </p:cNvSpPr>
          <p:nvPr>
            <p:ph type="ftr" sz="quarter" idx="11"/>
          </p:nvPr>
        </p:nvSpPr>
        <p:spPr/>
        <p:txBody>
          <a:bodyPr/>
          <a:lstStyle>
            <a:extLst/>
          </a:lstStyle>
          <a:p>
            <a:endParaRPr lang="en-GB"/>
          </a:p>
        </p:txBody>
      </p:sp>
      <p:sp>
        <p:nvSpPr>
          <p:cNvPr id="5" name="Slide Number Placeholder 4"/>
          <p:cNvSpPr>
            <a:spLocks noGrp="1"/>
          </p:cNvSpPr>
          <p:nvPr>
            <p:ph type="sldNum" sz="quarter" idx="12"/>
          </p:nvPr>
        </p:nvSpPr>
        <p:spPr/>
        <p:txBody>
          <a:bodyPr/>
          <a:lstStyle>
            <a:extLst/>
          </a:lstStyle>
          <a:p>
            <a:fld id="{E2CB7DAE-8B33-445B-935D-FF3291BA7DED}" type="slidenum">
              <a:rPr lang="en-GB" smtClean="0"/>
              <a:pPr/>
              <a:t>‹#›</a:t>
            </a:fld>
            <a:endParaRPr lang="en-GB"/>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C3D09B31-0E49-47E8-882F-8B46ED605C79}" type="datetimeFigureOut">
              <a:rPr lang="en-GB" smtClean="0"/>
              <a:pPr/>
              <a:t>31/10/2017</a:t>
            </a:fld>
            <a:endParaRPr lang="en-GB"/>
          </a:p>
        </p:txBody>
      </p:sp>
      <p:sp>
        <p:nvSpPr>
          <p:cNvPr id="3" name="Footer Placeholder 2"/>
          <p:cNvSpPr>
            <a:spLocks noGrp="1"/>
          </p:cNvSpPr>
          <p:nvPr>
            <p:ph type="ftr" sz="quarter" idx="11"/>
          </p:nvPr>
        </p:nvSpPr>
        <p:spPr/>
        <p:txBody>
          <a:bodyPr/>
          <a:lstStyle>
            <a:extLst/>
          </a:lstStyle>
          <a:p>
            <a:endParaRPr lang="en-GB"/>
          </a:p>
        </p:txBody>
      </p:sp>
      <p:sp>
        <p:nvSpPr>
          <p:cNvPr id="4" name="Slide Number Placeholder 3"/>
          <p:cNvSpPr>
            <a:spLocks noGrp="1"/>
          </p:cNvSpPr>
          <p:nvPr>
            <p:ph type="sldNum" sz="quarter" idx="12"/>
          </p:nvPr>
        </p:nvSpPr>
        <p:spPr/>
        <p:txBody>
          <a:bodyPr/>
          <a:lstStyle>
            <a:extLst/>
          </a:lstStyle>
          <a:p>
            <a:fld id="{E2CB7DAE-8B33-445B-935D-FF3291BA7DED}"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C3D09B31-0E49-47E8-882F-8B46ED605C79}" type="datetimeFigureOut">
              <a:rPr lang="en-GB" smtClean="0"/>
              <a:pPr/>
              <a:t>31/10/2017</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E2CB7DAE-8B33-445B-935D-FF3291BA7DED}"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C3D09B31-0E49-47E8-882F-8B46ED605C79}" type="datetimeFigureOut">
              <a:rPr lang="en-GB" smtClean="0"/>
              <a:pPr/>
              <a:t>31/10/2017</a:t>
            </a:fld>
            <a:endParaRPr lang="en-GB"/>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E2CB7DAE-8B33-445B-935D-FF3291BA7DED}" type="slidenum">
              <a:rPr lang="en-GB" smtClean="0"/>
              <a:pPr/>
              <a:t>‹#›</a:t>
            </a:fld>
            <a:endParaRPr lang="en-GB"/>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C3D09B31-0E49-47E8-882F-8B46ED605C79}" type="datetimeFigureOut">
              <a:rPr lang="en-GB" smtClean="0"/>
              <a:pPr/>
              <a:t>31/10/2017</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E2CB7DAE-8B33-445B-935D-FF3291BA7DED}"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C3D09B31-0E49-47E8-882F-8B46ED605C79}" type="datetimeFigureOut">
              <a:rPr lang="en-GB" smtClean="0"/>
              <a:pPr/>
              <a:t>31/10/2017</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E2CB7DAE-8B33-445B-935D-FF3291BA7DED}"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C3D09B31-0E49-47E8-882F-8B46ED605C79}" type="datetimeFigureOut">
              <a:rPr lang="en-GB" smtClean="0"/>
              <a:pPr/>
              <a:t>31/10/2017</a:t>
            </a:fld>
            <a:endParaRPr lang="en-GB"/>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GB"/>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E2CB7DAE-8B33-445B-935D-FF3291BA7DED}"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hyperlink" Target="http://www.businessballs.com/project-sponsorship.htm" TargetMode="External"/><Relationship Id="rId3" Type="http://schemas.openxmlformats.org/officeDocument/2006/relationships/hyperlink" Target="http://www.businessballs.com/leadership-theories.htm" TargetMode="External"/><Relationship Id="rId7" Type="http://schemas.openxmlformats.org/officeDocument/2006/relationships/hyperlink" Target="http://www.businessballs.com/project.htm" TargetMode="External"/><Relationship Id="rId2" Type="http://schemas.openxmlformats.org/officeDocument/2006/relationships/hyperlink" Target="http://www.businessballs.com/leadership.htm" TargetMode="External"/><Relationship Id="rId1" Type="http://schemas.openxmlformats.org/officeDocument/2006/relationships/slideLayout" Target="../slideLayouts/slideLayout2.xml"/><Relationship Id="rId6" Type="http://schemas.openxmlformats.org/officeDocument/2006/relationships/hyperlink" Target="http://www.businessballs.com/motivation.htm" TargetMode="External"/><Relationship Id="rId5" Type="http://schemas.openxmlformats.org/officeDocument/2006/relationships/hyperlink" Target="http://www.businessballs.com/personalitystylesmodels.htm" TargetMode="External"/><Relationship Id="rId4" Type="http://schemas.openxmlformats.org/officeDocument/2006/relationships/hyperlink" Target="http://www.businessballs.com/delegation.htm"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en.wikipedia.org/wiki/American_Motors_Corporation" TargetMode="External"/><Relationship Id="rId2" Type="http://schemas.openxmlformats.org/officeDocument/2006/relationships/hyperlink" Target="http://en.wikipedia.org/wiki/Product_lifecycle_management" TargetMode="External"/><Relationship Id="rId1" Type="http://schemas.openxmlformats.org/officeDocument/2006/relationships/slideLayout" Target="../slideLayouts/slideLayout2.xml"/><Relationship Id="rId5" Type="http://schemas.openxmlformats.org/officeDocument/2006/relationships/hyperlink" Target="http://en.wikipedia.org/wiki/Early_adopter" TargetMode="External"/><Relationship Id="rId4" Type="http://schemas.openxmlformats.org/officeDocument/2006/relationships/hyperlink" Target="http://en.wikipedia.org/wiki/Computer-aided_design"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en.wikipedia.org/wiki/Information_technology" TargetMode="External"/><Relationship Id="rId7" Type="http://schemas.openxmlformats.org/officeDocument/2006/relationships/hyperlink" Target="http://en.wikipedia.org/wiki/Enterprise_resource_planning" TargetMode="External"/><Relationship Id="rId2" Type="http://schemas.openxmlformats.org/officeDocument/2006/relationships/hyperlink" Target="http://en.wikipedia.org/wiki/Product_life_cycle_management_(marketing)" TargetMode="External"/><Relationship Id="rId1" Type="http://schemas.openxmlformats.org/officeDocument/2006/relationships/slideLayout" Target="../slideLayouts/slideLayout2.xml"/><Relationship Id="rId6" Type="http://schemas.openxmlformats.org/officeDocument/2006/relationships/hyperlink" Target="http://en.wikipedia.org/wiki/Supply_chain" TargetMode="External"/><Relationship Id="rId5" Type="http://schemas.openxmlformats.org/officeDocument/2006/relationships/hyperlink" Target="http://en.wikipedia.org/wiki/Customer_relationship_management" TargetMode="External"/><Relationship Id="rId4" Type="http://schemas.openxmlformats.org/officeDocument/2006/relationships/hyperlink" Target="http://en.wikipedia.org/wiki/Product_lifecycle_management"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hyperlink" Target="http://www-rohan.sdsu.edu/~renglish/370/notes/chapt11/life_cycle_01.gif"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www.plm.automation.siemens.com/en_gb/plm/" TargetMode="External"/><Relationship Id="rId2" Type="http://schemas.openxmlformats.org/officeDocument/2006/relationships/hyperlink" Target="http://bit.ly/1778hsL"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www.decision-making-confidence.com/pugh-matrix.html" TargetMode="External"/><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en.wikipedia.org/wiki/Decision-making_software" TargetMode="External"/><Relationship Id="rId2" Type="http://schemas.openxmlformats.org/officeDocument/2006/relationships/hyperlink" Target="http://deseng.ryerson.ca/dokuwiki/design:weighted_decision_matrix"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www.google.co.uk/search?q=Cost+benefit+analysis&amp;client=firefox-a&amp;hs=vhh&amp;rls=org.mozilla:en-US:official&amp;source=lnms&amp;tbm=isch&amp;sa=X&amp;ei=L-p4UtuvM4HN7AaktIGoAg&amp;ved=0CAkQ_AUoAQ&amp;biw=1366&amp;bih=645" TargetMode="External"/><Relationship Id="rId2" Type="http://schemas.openxmlformats.org/officeDocument/2006/relationships/hyperlink" Target="http://en.wikipedia.org/wiki/Cost%E2%80%93benefit_analysis"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hyperlink" Target="http://en.wikipedia.org/wiki/PRINCE2" TargetMode="External"/><Relationship Id="rId3" Type="http://schemas.openxmlformats.org/officeDocument/2006/relationships/hyperlink" Target="http://en.wikipedia.org/wiki/Methodology" TargetMode="External"/><Relationship Id="rId7" Type="http://schemas.openxmlformats.org/officeDocument/2006/relationships/hyperlink" Target="http://en.wikipedia.org/wiki/UK_government" TargetMode="External"/><Relationship Id="rId2" Type="http://schemas.openxmlformats.org/officeDocument/2006/relationships/hyperlink" Target="http://en.wikipedia.org/wiki/Project_management" TargetMode="External"/><Relationship Id="rId1" Type="http://schemas.openxmlformats.org/officeDocument/2006/relationships/slideLayout" Target="../slideLayouts/slideLayout2.xml"/><Relationship Id="rId6" Type="http://schemas.openxmlformats.org/officeDocument/2006/relationships/hyperlink" Target="http://en.wikipedia.org/wiki/Office_of_Government_Commerce" TargetMode="External"/><Relationship Id="rId5" Type="http://schemas.openxmlformats.org/officeDocument/2006/relationships/hyperlink" Target="http://en.wikipedia.org/wiki/Government_agency" TargetMode="External"/><Relationship Id="rId4" Type="http://schemas.openxmlformats.org/officeDocument/2006/relationships/hyperlink" Target="http://en.wikipedia.org/wiki/UK" TargetMode="External"/><Relationship Id="rId9" Type="http://schemas.openxmlformats.org/officeDocument/2006/relationships/hyperlink" Target="http://zenexmachina.files.wordpress.com/2013/03/prince2-diagram-vanilla.jpg" TargetMode="External"/></Relationships>
</file>

<file path=ppt/slides/_rels/slide23.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8" Type="http://schemas.openxmlformats.org/officeDocument/2006/relationships/hyperlink" Target="http://www.ganttic.com/tour" TargetMode="External"/><Relationship Id="rId3" Type="http://schemas.openxmlformats.org/officeDocument/2006/relationships/hyperlink" Target="http://bit.ly/18Ve2Ec" TargetMode="External"/><Relationship Id="rId7" Type="http://schemas.openxmlformats.org/officeDocument/2006/relationships/hyperlink" Target="http://gantter.com/" TargetMode="External"/><Relationship Id="rId2" Type="http://schemas.openxmlformats.org/officeDocument/2006/relationships/hyperlink" Target="http://teamgantt.com/tour/" TargetMode="External"/><Relationship Id="rId1" Type="http://schemas.openxmlformats.org/officeDocument/2006/relationships/slideLayout" Target="../slideLayouts/slideLayout2.xml"/><Relationship Id="rId6" Type="http://schemas.openxmlformats.org/officeDocument/2006/relationships/hyperlink" Target="http://www.zoho.com/projects/gantt-charts.html" TargetMode="External"/><Relationship Id="rId5" Type="http://schemas.openxmlformats.org/officeDocument/2006/relationships/hyperlink" Target="http://www.tomsplanner.com/software/project-planning/tour.aspx" TargetMode="External"/><Relationship Id="rId4" Type="http://schemas.openxmlformats.org/officeDocument/2006/relationships/hyperlink" Target="http://www.tomsplanner.com/" TargetMode="External"/><Relationship Id="rId9" Type="http://schemas.openxmlformats.org/officeDocument/2006/relationships/hyperlink" Target="http://creately.com/Gantt-Chart-Software" TargetMode="Externa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340768"/>
            <a:ext cx="7772400" cy="1100335"/>
          </a:xfrm>
        </p:spPr>
        <p:txBody>
          <a:bodyPr>
            <a:normAutofit fontScale="90000"/>
          </a:bodyPr>
          <a:lstStyle/>
          <a:p>
            <a:pPr algn="ctr"/>
            <a:r>
              <a:rPr lang="en-GB" b="0" dirty="0" smtClean="0">
                <a:effectLst/>
              </a:rPr>
              <a:t>Introduction to</a:t>
            </a:r>
            <a:r>
              <a:rPr lang="en-GB" dirty="0" smtClean="0"/>
              <a:t/>
            </a:r>
            <a:br>
              <a:rPr lang="en-GB" dirty="0" smtClean="0"/>
            </a:br>
            <a:r>
              <a:rPr lang="en-GB" dirty="0" smtClean="0"/>
              <a:t>Project </a:t>
            </a:r>
            <a:r>
              <a:rPr lang="en-GB" dirty="0" smtClean="0"/>
              <a:t>Management</a:t>
            </a:r>
            <a:endParaRPr lang="en-GB" dirty="0"/>
          </a:p>
        </p:txBody>
      </p:sp>
      <p:pic>
        <p:nvPicPr>
          <p:cNvPr id="1029" name="Picture 5" descr="C:\Users\Pamela\AppData\Local\Microsoft\Windows\Temporary Internet Files\Content.IE5\WEAUD3S2\MC900090563[1].wmf"/>
          <p:cNvPicPr>
            <a:picLocks noChangeAspect="1" noChangeArrowheads="1"/>
          </p:cNvPicPr>
          <p:nvPr/>
        </p:nvPicPr>
        <p:blipFill>
          <a:blip r:embed="rId2" cstate="print"/>
          <a:srcRect/>
          <a:stretch>
            <a:fillRect/>
          </a:stretch>
        </p:blipFill>
        <p:spPr bwMode="auto">
          <a:xfrm>
            <a:off x="2843808" y="2610150"/>
            <a:ext cx="3479549" cy="2547042"/>
          </a:xfrm>
          <a:prstGeom prst="rect">
            <a:avLst/>
          </a:prstGeom>
          <a:noFill/>
        </p:spPr>
      </p:pic>
      <p:sp>
        <p:nvSpPr>
          <p:cNvPr id="3" name="TextBox 2"/>
          <p:cNvSpPr txBox="1"/>
          <p:nvPr/>
        </p:nvSpPr>
        <p:spPr>
          <a:xfrm>
            <a:off x="2843808" y="5733256"/>
            <a:ext cx="3816424" cy="584775"/>
          </a:xfrm>
          <a:prstGeom prst="rect">
            <a:avLst/>
          </a:prstGeom>
          <a:noFill/>
        </p:spPr>
        <p:txBody>
          <a:bodyPr wrap="square" rtlCol="0">
            <a:spAutoFit/>
          </a:bodyPr>
          <a:lstStyle/>
          <a:p>
            <a:pPr algn="ctr"/>
            <a:r>
              <a:rPr lang="en-GB" sz="3200" dirty="0" smtClean="0"/>
              <a:t>Part 2</a:t>
            </a:r>
            <a:endParaRPr lang="en-GB" sz="32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268760"/>
            <a:ext cx="9144000" cy="5328592"/>
          </a:xfrm>
        </p:spPr>
        <p:txBody>
          <a:bodyPr>
            <a:normAutofit fontScale="62500" lnSpcReduction="20000"/>
          </a:bodyPr>
          <a:lstStyle/>
          <a:p>
            <a:r>
              <a:rPr lang="en-GB" dirty="0" smtClean="0"/>
              <a:t>Project Sponsorship involves moving from Business Strategy &amp; Leadership to Management.</a:t>
            </a:r>
          </a:p>
          <a:p>
            <a:r>
              <a:rPr lang="en-GB" dirty="0" smtClean="0"/>
              <a:t>Project sponsorship is linked very strongly with </a:t>
            </a:r>
            <a:r>
              <a:rPr lang="en-GB" dirty="0" smtClean="0">
                <a:hlinkClick r:id="rId2"/>
              </a:rPr>
              <a:t>principles of leadership</a:t>
            </a:r>
            <a:r>
              <a:rPr lang="en-GB" dirty="0" smtClean="0"/>
              <a:t>, and is improved by awareness of different </a:t>
            </a:r>
            <a:r>
              <a:rPr lang="en-GB" dirty="0" smtClean="0">
                <a:hlinkClick r:id="rId3"/>
              </a:rPr>
              <a:t>leadership theories</a:t>
            </a:r>
            <a:r>
              <a:rPr lang="en-GB" dirty="0" smtClean="0"/>
              <a:t>, styles, models, etc.</a:t>
            </a:r>
          </a:p>
          <a:p>
            <a:r>
              <a:rPr lang="en-GB" dirty="0" smtClean="0"/>
              <a:t>Project sponsorship is also closely connected with </a:t>
            </a:r>
            <a:r>
              <a:rPr lang="en-GB" dirty="0" smtClean="0">
                <a:hlinkClick r:id="rId4"/>
              </a:rPr>
              <a:t>delegating responsibility</a:t>
            </a:r>
            <a:r>
              <a:rPr lang="en-GB" dirty="0" smtClean="0"/>
              <a:t> and related techniques. </a:t>
            </a:r>
          </a:p>
          <a:p>
            <a:r>
              <a:rPr lang="en-GB" dirty="0" smtClean="0"/>
              <a:t>Having a basic understanding of different </a:t>
            </a:r>
            <a:r>
              <a:rPr lang="en-GB" dirty="0" smtClean="0">
                <a:hlinkClick r:id="rId5"/>
              </a:rPr>
              <a:t>personalities</a:t>
            </a:r>
            <a:r>
              <a:rPr lang="en-GB" dirty="0" smtClean="0"/>
              <a:t> and </a:t>
            </a:r>
            <a:r>
              <a:rPr lang="en-GB" dirty="0" smtClean="0">
                <a:hlinkClick r:id="rId6"/>
              </a:rPr>
              <a:t>motivational</a:t>
            </a:r>
            <a:r>
              <a:rPr lang="en-GB" dirty="0" smtClean="0"/>
              <a:t> issues is also helpful for interpreting and performing the project sponsorship role effectively and successfully.</a:t>
            </a:r>
          </a:p>
          <a:p>
            <a:r>
              <a:rPr lang="en-GB" b="1" dirty="0" smtClean="0"/>
              <a:t>Project sponsorship</a:t>
            </a:r>
            <a:r>
              <a:rPr lang="en-GB" dirty="0" smtClean="0"/>
              <a:t> is quite different to </a:t>
            </a:r>
            <a:r>
              <a:rPr lang="en-GB" dirty="0" smtClean="0">
                <a:hlinkClick r:id="rId7"/>
              </a:rPr>
              <a:t>project management</a:t>
            </a:r>
            <a:r>
              <a:rPr lang="en-GB" dirty="0" smtClean="0"/>
              <a:t>. The role of a </a:t>
            </a:r>
            <a:r>
              <a:rPr lang="en-GB" b="1" dirty="0" smtClean="0"/>
              <a:t>project sponsor</a:t>
            </a:r>
            <a:r>
              <a:rPr lang="en-GB" dirty="0" smtClean="0"/>
              <a:t> is different to the role of a </a:t>
            </a:r>
            <a:r>
              <a:rPr lang="en-GB" b="1" dirty="0" smtClean="0"/>
              <a:t>project manager</a:t>
            </a:r>
            <a:r>
              <a:rPr lang="en-GB" dirty="0" smtClean="0"/>
              <a:t>.</a:t>
            </a:r>
          </a:p>
          <a:p>
            <a:r>
              <a:rPr lang="en-GB" dirty="0" smtClean="0"/>
              <a:t>However </a:t>
            </a:r>
            <a:r>
              <a:rPr lang="en-GB" b="1" dirty="0" smtClean="0"/>
              <a:t>project sponsorship</a:t>
            </a:r>
            <a:r>
              <a:rPr lang="en-GB" dirty="0" smtClean="0"/>
              <a:t> and </a:t>
            </a:r>
            <a:r>
              <a:rPr lang="en-GB" b="1" dirty="0" smtClean="0"/>
              <a:t>project management</a:t>
            </a:r>
            <a:r>
              <a:rPr lang="en-GB" dirty="0" smtClean="0"/>
              <a:t> are linked crucially together, and are mutually dependent roles. Both roles are necessary for any large organizational project to be properly conceived and successfully completed.</a:t>
            </a:r>
          </a:p>
          <a:p>
            <a:r>
              <a:rPr lang="en-GB" dirty="0" smtClean="0"/>
              <a:t>In a very small organization the two roles may effectively be held by the same person, for example where an owner-manager /director of a small company instigates and then manages a project. Accordingly, in small-scale situations the roles of project sponsor and project manager effectively combine into one role which comprise all duties.</a:t>
            </a:r>
          </a:p>
          <a:p>
            <a:pPr>
              <a:buNone/>
            </a:pPr>
            <a:r>
              <a:rPr lang="en-GB" b="1" dirty="0" smtClean="0"/>
              <a:t>	Note</a:t>
            </a:r>
            <a:r>
              <a:rPr lang="en-GB" dirty="0" smtClean="0"/>
              <a:t>: The differences between the two are covered in a different section of the module. For more information please </a:t>
            </a:r>
            <a:r>
              <a:rPr lang="en-GB" dirty="0" smtClean="0">
                <a:hlinkClick r:id="rId8"/>
              </a:rPr>
              <a:t>click-here</a:t>
            </a:r>
            <a:r>
              <a:rPr lang="en-GB" dirty="0" smtClean="0"/>
              <a:t>.</a:t>
            </a:r>
          </a:p>
          <a:p>
            <a:pPr>
              <a:buNone/>
            </a:pPr>
            <a:endParaRPr lang="en-GB" dirty="0" smtClean="0"/>
          </a:p>
          <a:p>
            <a:endParaRPr lang="en-GB" dirty="0" smtClean="0"/>
          </a:p>
          <a:p>
            <a:endParaRPr lang="en-GB" dirty="0"/>
          </a:p>
        </p:txBody>
      </p:sp>
      <p:sp>
        <p:nvSpPr>
          <p:cNvPr id="3" name="Title 2"/>
          <p:cNvSpPr>
            <a:spLocks noGrp="1"/>
          </p:cNvSpPr>
          <p:nvPr>
            <p:ph type="title"/>
          </p:nvPr>
        </p:nvSpPr>
        <p:spPr/>
        <p:txBody>
          <a:bodyPr/>
          <a:lstStyle/>
          <a:p>
            <a:r>
              <a:rPr lang="en-GB" u="sng" dirty="0" smtClean="0"/>
              <a:t>Project Sponsorship</a:t>
            </a:r>
            <a:endParaRPr lang="en-GB" u="sng" dirty="0"/>
          </a:p>
        </p:txBody>
      </p:sp>
      <p:sp>
        <p:nvSpPr>
          <p:cNvPr id="4" name="TextBox 3"/>
          <p:cNvSpPr txBox="1"/>
          <p:nvPr/>
        </p:nvSpPr>
        <p:spPr>
          <a:xfrm>
            <a:off x="35496" y="6597932"/>
            <a:ext cx="316112" cy="215444"/>
          </a:xfrm>
          <a:prstGeom prst="rect">
            <a:avLst/>
          </a:prstGeom>
          <a:noFill/>
        </p:spPr>
        <p:txBody>
          <a:bodyPr wrap="none" rtlCol="0">
            <a:spAutoFit/>
          </a:bodyPr>
          <a:lstStyle/>
          <a:p>
            <a:r>
              <a:rPr lang="en-GB" sz="800" dirty="0" smtClean="0"/>
              <a:t>(3)</a:t>
            </a:r>
            <a:endParaRPr lang="en-GB" sz="8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268760"/>
            <a:ext cx="9144000" cy="4896544"/>
          </a:xfrm>
        </p:spPr>
        <p:txBody>
          <a:bodyPr>
            <a:noAutofit/>
          </a:bodyPr>
          <a:lstStyle/>
          <a:p>
            <a:r>
              <a:rPr lang="en-GB" sz="1600" dirty="0" smtClean="0"/>
              <a:t>In industry, </a:t>
            </a:r>
            <a:r>
              <a:rPr lang="en-GB" sz="1600" b="1" dirty="0" smtClean="0"/>
              <a:t>product lifecycle management</a:t>
            </a:r>
            <a:r>
              <a:rPr lang="en-GB" sz="1600" dirty="0" smtClean="0"/>
              <a:t> (</a:t>
            </a:r>
            <a:r>
              <a:rPr lang="en-GB" sz="1600" b="1" dirty="0" smtClean="0"/>
              <a:t>PLM</a:t>
            </a:r>
            <a:r>
              <a:rPr lang="en-GB" sz="1600" dirty="0" smtClean="0"/>
              <a:t>) is the process of managing the entire lifecycle of a product from its conception, through design and manufacture, to service and disposal.</a:t>
            </a:r>
            <a:r>
              <a:rPr lang="en-GB" sz="1600" baseline="30000" dirty="0" smtClean="0">
                <a:hlinkClick r:id="rId2"/>
              </a:rPr>
              <a:t>[1]</a:t>
            </a:r>
            <a:r>
              <a:rPr lang="en-GB" sz="1600" dirty="0" smtClean="0"/>
              <a:t> PLM integrates people, data, processes and business systems and provides a product information backbone for companies and their extended enterprise.</a:t>
            </a:r>
            <a:r>
              <a:rPr lang="en-GB" sz="1600" baseline="30000" dirty="0" smtClean="0">
                <a:hlinkClick r:id="rId2"/>
              </a:rPr>
              <a:t>[2]</a:t>
            </a:r>
            <a:endParaRPr lang="en-GB" sz="1600" baseline="30000" dirty="0" smtClean="0"/>
          </a:p>
          <a:p>
            <a:r>
              <a:rPr lang="en-GB" sz="1600" dirty="0" smtClean="0"/>
              <a:t>The inspiration for the burgeoning business process now known as PLM came from </a:t>
            </a:r>
            <a:r>
              <a:rPr lang="en-GB" sz="1600" dirty="0" smtClean="0">
                <a:hlinkClick r:id="rId3" tooltip="American Motors Corporation"/>
              </a:rPr>
              <a:t>American Motors Corporation</a:t>
            </a:r>
            <a:r>
              <a:rPr lang="en-GB" sz="1600" dirty="0" smtClean="0"/>
              <a:t> (AMC).</a:t>
            </a:r>
            <a:r>
              <a:rPr lang="en-GB" sz="1600" baseline="30000" dirty="0" smtClean="0">
                <a:hlinkClick r:id="rId2"/>
              </a:rPr>
              <a:t>[3]</a:t>
            </a:r>
            <a:r>
              <a:rPr lang="en-GB" sz="1600" dirty="0" smtClean="0"/>
              <a:t> The automaker was looking for a way to speed up its product development process to compete better against its larger competitors in 1985...</a:t>
            </a:r>
          </a:p>
          <a:p>
            <a:pPr marL="452628" indent="-342900">
              <a:buFont typeface="+mj-lt"/>
              <a:buAutoNum type="arabicPeriod"/>
            </a:pPr>
            <a:r>
              <a:rPr lang="en-GB" sz="1600" dirty="0" smtClean="0"/>
              <a:t>The first part in its quest for faster product development was </a:t>
            </a:r>
            <a:r>
              <a:rPr lang="en-GB" sz="1600" dirty="0" smtClean="0">
                <a:hlinkClick r:id="rId4" tooltip="Computer-aided design"/>
              </a:rPr>
              <a:t>computer-aided design</a:t>
            </a:r>
            <a:r>
              <a:rPr lang="en-GB" sz="1600" dirty="0" smtClean="0"/>
              <a:t> (CAD) software system that make engineers more productive.</a:t>
            </a:r>
            <a:r>
              <a:rPr lang="en-GB" sz="1600" baseline="30000" dirty="0" smtClean="0">
                <a:hlinkClick r:id="rId2"/>
              </a:rPr>
              <a:t>[4]</a:t>
            </a:r>
            <a:r>
              <a:rPr lang="en-GB" sz="1600" dirty="0" smtClean="0"/>
              <a:t> </a:t>
            </a:r>
          </a:p>
          <a:p>
            <a:pPr marL="452628" indent="-342900">
              <a:buFont typeface="+mj-lt"/>
              <a:buAutoNum type="arabicPeriod"/>
            </a:pPr>
            <a:r>
              <a:rPr lang="en-GB" sz="1600" dirty="0" smtClean="0"/>
              <a:t>The second part in this effort was the new communication system that allowed conflicts to be resolved faster, as well as reducing costly engineering changes because all drawings and documents were in a central database.</a:t>
            </a:r>
            <a:r>
              <a:rPr lang="en-GB" sz="1600" baseline="30000" dirty="0" smtClean="0">
                <a:hlinkClick r:id="rId2"/>
              </a:rPr>
              <a:t>[4]</a:t>
            </a:r>
            <a:r>
              <a:rPr lang="en-GB" sz="1600" dirty="0" smtClean="0"/>
              <a:t> </a:t>
            </a:r>
          </a:p>
          <a:p>
            <a:pPr marL="452628" indent="-342900"/>
            <a:r>
              <a:rPr lang="en-GB" sz="1600" dirty="0" smtClean="0"/>
              <a:t>The product data management was so effective that after AMC was purchased by Chrysler, the system was expanded throughout the enterprise connecting everyone involved in designing and building products.</a:t>
            </a:r>
            <a:r>
              <a:rPr lang="en-GB" sz="1600" baseline="30000" dirty="0" smtClean="0">
                <a:hlinkClick r:id="rId2"/>
              </a:rPr>
              <a:t>[4]</a:t>
            </a:r>
            <a:r>
              <a:rPr lang="en-GB" sz="1600" dirty="0" smtClean="0"/>
              <a:t> While an </a:t>
            </a:r>
            <a:r>
              <a:rPr lang="en-GB" sz="1600" dirty="0" smtClean="0">
                <a:hlinkClick r:id="rId5" tooltip="Early adopter"/>
              </a:rPr>
              <a:t>early adopter</a:t>
            </a:r>
            <a:r>
              <a:rPr lang="en-GB" sz="1600" dirty="0" smtClean="0"/>
              <a:t> of PLM technology, Chrysler was able to become the auto industry's lowest-cost producer, recording development costs that were half of the industry average by the mid-1990s.</a:t>
            </a:r>
            <a:r>
              <a:rPr lang="en-GB" sz="1600" baseline="30000" dirty="0" smtClean="0">
                <a:hlinkClick r:id="rId2"/>
              </a:rPr>
              <a:t>[4]</a:t>
            </a:r>
            <a:endParaRPr lang="en-GB" sz="1600" b="1" dirty="0" smtClean="0"/>
          </a:p>
        </p:txBody>
      </p:sp>
      <p:sp>
        <p:nvSpPr>
          <p:cNvPr id="3" name="Title 2"/>
          <p:cNvSpPr>
            <a:spLocks noGrp="1"/>
          </p:cNvSpPr>
          <p:nvPr>
            <p:ph type="title"/>
          </p:nvPr>
        </p:nvSpPr>
        <p:spPr>
          <a:xfrm>
            <a:off x="251520" y="274638"/>
            <a:ext cx="8568952" cy="1143000"/>
          </a:xfrm>
        </p:spPr>
        <p:txBody>
          <a:bodyPr>
            <a:normAutofit fontScale="90000"/>
          </a:bodyPr>
          <a:lstStyle/>
          <a:p>
            <a:r>
              <a:rPr lang="en-GB" u="sng" dirty="0" smtClean="0"/>
              <a:t>Product life-cycle management PLM</a:t>
            </a:r>
            <a:endParaRPr lang="en-GB" u="sng" dirty="0"/>
          </a:p>
        </p:txBody>
      </p:sp>
      <p:sp>
        <p:nvSpPr>
          <p:cNvPr id="4" name="TextBox 3"/>
          <p:cNvSpPr txBox="1"/>
          <p:nvPr/>
        </p:nvSpPr>
        <p:spPr>
          <a:xfrm>
            <a:off x="0" y="6669360"/>
            <a:ext cx="6228184" cy="215444"/>
          </a:xfrm>
          <a:prstGeom prst="rect">
            <a:avLst/>
          </a:prstGeom>
          <a:noFill/>
        </p:spPr>
        <p:txBody>
          <a:bodyPr wrap="square" rtlCol="0">
            <a:spAutoFit/>
          </a:bodyPr>
          <a:lstStyle/>
          <a:p>
            <a:r>
              <a:rPr lang="en-GB" sz="800" dirty="0" smtClean="0"/>
              <a:t>Ref: </a:t>
            </a:r>
            <a:r>
              <a:rPr lang="en-GB" sz="800" dirty="0" smtClean="0">
                <a:hlinkClick r:id="rId2"/>
              </a:rPr>
              <a:t>http://en.wikipedia.org/wiki/Product_lifecycle_management#Bottom.E2.80.93up_design</a:t>
            </a:r>
            <a:r>
              <a:rPr lang="en-GB" sz="800" dirty="0" smtClean="0"/>
              <a:t> </a:t>
            </a:r>
            <a:endParaRPr lang="en-GB" sz="8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70000" lnSpcReduction="20000"/>
          </a:bodyPr>
          <a:lstStyle/>
          <a:p>
            <a:r>
              <a:rPr lang="en-GB" dirty="0" smtClean="0"/>
              <a:t>Product lifecycle management (PLM) should be distinguished from '</a:t>
            </a:r>
            <a:r>
              <a:rPr lang="en-GB" dirty="0" smtClean="0">
                <a:hlinkClick r:id="rId2" tooltip="Product life cycle management (marketing)"/>
              </a:rPr>
              <a:t>product life cycle management (marketing)</a:t>
            </a:r>
            <a:r>
              <a:rPr lang="en-GB" dirty="0" smtClean="0"/>
              <a:t>' (PLCM). PLM describes the engineering aspect of a product, from managing descriptions and properties of a product through its development and useful life; whereas, PLCM refers to the commercial management of life of a product in the business market with respect to costs and sales measures.</a:t>
            </a:r>
          </a:p>
          <a:p>
            <a:r>
              <a:rPr lang="en-GB" dirty="0" smtClean="0"/>
              <a:t>Product lifecycle management can be considered one of the four cornerstones of a manufacturing corporation's </a:t>
            </a:r>
            <a:r>
              <a:rPr lang="en-GB" dirty="0" smtClean="0">
                <a:hlinkClick r:id="rId3" tooltip="Information technology"/>
              </a:rPr>
              <a:t>information technology</a:t>
            </a:r>
            <a:r>
              <a:rPr lang="en-GB" dirty="0" smtClean="0"/>
              <a:t> structure.</a:t>
            </a:r>
            <a:r>
              <a:rPr lang="en-GB" baseline="30000" dirty="0" smtClean="0">
                <a:hlinkClick r:id="rId4"/>
              </a:rPr>
              <a:t>[6]</a:t>
            </a:r>
            <a:endParaRPr lang="en-GB" baseline="30000" dirty="0" smtClean="0"/>
          </a:p>
          <a:p>
            <a:r>
              <a:rPr lang="en-GB" dirty="0" smtClean="0"/>
              <a:t>All companies need to manage communications and information with their customers (CRM-</a:t>
            </a:r>
            <a:r>
              <a:rPr lang="en-GB" dirty="0" smtClean="0">
                <a:hlinkClick r:id="rId5" tooltip="Customer relationship management"/>
              </a:rPr>
              <a:t>customer relationship management</a:t>
            </a:r>
            <a:r>
              <a:rPr lang="en-GB" dirty="0" smtClean="0"/>
              <a:t>), their suppliers and </a:t>
            </a:r>
            <a:r>
              <a:rPr lang="en-GB" dirty="0" err="1" smtClean="0"/>
              <a:t>fulfillment</a:t>
            </a:r>
            <a:r>
              <a:rPr lang="en-GB" dirty="0" smtClean="0"/>
              <a:t> (SCM-</a:t>
            </a:r>
            <a:r>
              <a:rPr lang="en-GB" dirty="0" smtClean="0">
                <a:hlinkClick r:id="rId6" tooltip="Supply chain"/>
              </a:rPr>
              <a:t>supply chain</a:t>
            </a:r>
            <a:r>
              <a:rPr lang="en-GB" dirty="0" smtClean="0"/>
              <a:t>), their resources within the enterprise (ERP-</a:t>
            </a:r>
            <a:r>
              <a:rPr lang="en-GB" dirty="0" smtClean="0">
                <a:hlinkClick r:id="rId7" tooltip="Enterprise resource planning"/>
              </a:rPr>
              <a:t>enterprise resource planning</a:t>
            </a:r>
            <a:r>
              <a:rPr lang="en-GB" dirty="0" smtClean="0"/>
              <a:t>) and their product planning and development (PLM).</a:t>
            </a:r>
          </a:p>
          <a:p>
            <a:pPr>
              <a:buNone/>
            </a:pPr>
            <a:endParaRPr lang="en-GB" dirty="0" smtClean="0"/>
          </a:p>
          <a:p>
            <a:r>
              <a:rPr lang="en-GB" dirty="0" smtClean="0"/>
              <a:t>For more information please </a:t>
            </a:r>
            <a:r>
              <a:rPr lang="en-GB" dirty="0" smtClean="0">
                <a:hlinkClick r:id="rId4"/>
              </a:rPr>
              <a:t>click-here</a:t>
            </a:r>
            <a:r>
              <a:rPr lang="en-GB" dirty="0" smtClean="0"/>
              <a:t>.</a:t>
            </a:r>
            <a:endParaRPr lang="en-GB" dirty="0"/>
          </a:p>
        </p:txBody>
      </p:sp>
      <p:sp>
        <p:nvSpPr>
          <p:cNvPr id="3" name="Title 2"/>
          <p:cNvSpPr>
            <a:spLocks noGrp="1"/>
          </p:cNvSpPr>
          <p:nvPr>
            <p:ph type="title"/>
          </p:nvPr>
        </p:nvSpPr>
        <p:spPr>
          <a:xfrm>
            <a:off x="457200" y="274638"/>
            <a:ext cx="8363272" cy="1143000"/>
          </a:xfrm>
        </p:spPr>
        <p:txBody>
          <a:bodyPr>
            <a:normAutofit/>
          </a:bodyPr>
          <a:lstStyle/>
          <a:p>
            <a:r>
              <a:rPr lang="en-GB" sz="3600" u="sng" dirty="0" smtClean="0"/>
              <a:t>Product life-cycle management PLM</a:t>
            </a:r>
            <a:endParaRPr lang="en-GB" sz="3600" dirty="0"/>
          </a:p>
        </p:txBody>
      </p:sp>
      <p:sp>
        <p:nvSpPr>
          <p:cNvPr id="4" name="TextBox 3"/>
          <p:cNvSpPr txBox="1"/>
          <p:nvPr/>
        </p:nvSpPr>
        <p:spPr>
          <a:xfrm>
            <a:off x="0" y="6669360"/>
            <a:ext cx="6228184" cy="215444"/>
          </a:xfrm>
          <a:prstGeom prst="rect">
            <a:avLst/>
          </a:prstGeom>
          <a:noFill/>
        </p:spPr>
        <p:txBody>
          <a:bodyPr wrap="square" rtlCol="0">
            <a:spAutoFit/>
          </a:bodyPr>
          <a:lstStyle/>
          <a:p>
            <a:r>
              <a:rPr lang="en-GB" sz="800" dirty="0" smtClean="0"/>
              <a:t>Ref: </a:t>
            </a:r>
            <a:r>
              <a:rPr lang="en-GB" sz="800" dirty="0" smtClean="0">
                <a:hlinkClick r:id="rId4"/>
              </a:rPr>
              <a:t>http://en.wikipedia.org/wiki/Product_lifecycle_management#Bottom.E2.80.93up_design</a:t>
            </a:r>
            <a:r>
              <a:rPr lang="en-GB" sz="800" dirty="0" smtClean="0"/>
              <a:t> </a:t>
            </a:r>
            <a:endParaRPr lang="en-GB" sz="8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Click here:</a:t>
            </a:r>
            <a:endParaRPr lang="en-GB" dirty="0"/>
          </a:p>
        </p:txBody>
      </p:sp>
      <p:pic>
        <p:nvPicPr>
          <p:cNvPr id="50178" name="Picture 2" descr="http://www-rohan.sdsu.edu/~renglish/370/notes/chapt11/life_cycle_01.gif">
            <a:hlinkClick r:id="rId2"/>
          </p:cNvPr>
          <p:cNvPicPr>
            <a:picLocks noChangeAspect="1" noChangeArrowheads="1"/>
          </p:cNvPicPr>
          <p:nvPr/>
        </p:nvPicPr>
        <p:blipFill>
          <a:blip r:embed="rId3" cstate="print"/>
          <a:srcRect/>
          <a:stretch>
            <a:fillRect/>
          </a:stretch>
        </p:blipFill>
        <p:spPr bwMode="auto">
          <a:xfrm>
            <a:off x="3347864" y="908720"/>
            <a:ext cx="5260132" cy="5423781"/>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b="1" dirty="0" smtClean="0"/>
              <a:t>PLM image: </a:t>
            </a:r>
            <a:r>
              <a:rPr lang="en-GB" dirty="0" smtClean="0">
                <a:hlinkClick r:id="rId2"/>
              </a:rPr>
              <a:t>http://bit.ly/1778hsL</a:t>
            </a:r>
            <a:r>
              <a:rPr lang="en-GB" dirty="0" smtClean="0"/>
              <a:t> </a:t>
            </a:r>
          </a:p>
          <a:p>
            <a:r>
              <a:rPr lang="en-GB" b="1" dirty="0" smtClean="0"/>
              <a:t>PLM Software: </a:t>
            </a:r>
            <a:r>
              <a:rPr lang="en-GB" dirty="0" smtClean="0">
                <a:hlinkClick r:id="rId3"/>
              </a:rPr>
              <a:t>http://www.plm.automation.siemens.com/en_gb/plm/</a:t>
            </a:r>
            <a:r>
              <a:rPr lang="en-GB" dirty="0" smtClean="0"/>
              <a:t> </a:t>
            </a:r>
          </a:p>
          <a:p>
            <a:endParaRPr lang="en-GB" dirty="0"/>
          </a:p>
        </p:txBody>
      </p:sp>
      <p:sp>
        <p:nvSpPr>
          <p:cNvPr id="3" name="Title 2"/>
          <p:cNvSpPr>
            <a:spLocks noGrp="1"/>
          </p:cNvSpPr>
          <p:nvPr>
            <p:ph type="title"/>
          </p:nvPr>
        </p:nvSpPr>
        <p:spPr>
          <a:xfrm>
            <a:off x="395536" y="274638"/>
            <a:ext cx="8686800" cy="1143000"/>
          </a:xfrm>
        </p:spPr>
        <p:txBody>
          <a:bodyPr>
            <a:normAutofit fontScale="90000"/>
          </a:bodyPr>
          <a:lstStyle/>
          <a:p>
            <a:r>
              <a:rPr lang="en-GB" u="sng" dirty="0" smtClean="0"/>
              <a:t>Product </a:t>
            </a:r>
            <a:r>
              <a:rPr lang="en-GB" u="sng" dirty="0" err="1"/>
              <a:t>M</a:t>
            </a:r>
            <a:r>
              <a:rPr lang="en-GB" u="sng" dirty="0" err="1" smtClean="0"/>
              <a:t>ife</a:t>
            </a:r>
            <a:r>
              <a:rPr lang="en-GB" u="sng" dirty="0" smtClean="0"/>
              <a:t>-cycle Management </a:t>
            </a:r>
            <a:r>
              <a:rPr lang="en-GB" u="sng" dirty="0" smtClean="0"/>
              <a:t>PLM</a:t>
            </a:r>
            <a:endParaRPr lang="en-GB"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a:bodyPr>
          <a:lstStyle/>
          <a:p>
            <a:r>
              <a:rPr lang="en-GB" dirty="0" smtClean="0"/>
              <a:t>A project must be properly planned out before starting, otherwise it may fail for lack of resource e.g. time and/or money. </a:t>
            </a:r>
          </a:p>
          <a:p>
            <a:r>
              <a:rPr lang="en-GB" dirty="0" smtClean="0"/>
              <a:t>The engineering industry is highly competitive and in most companies it is the accountants who have the final say on whether a project proceeds.</a:t>
            </a:r>
          </a:p>
          <a:p>
            <a:r>
              <a:rPr lang="en-GB" dirty="0" smtClean="0"/>
              <a:t>A highly innovative product may seem like a good idea to a design engineer but if the business runs out of money during the development process, then it will never come to market and all be lost. </a:t>
            </a:r>
          </a:p>
          <a:p>
            <a:endParaRPr lang="en-GB" dirty="0"/>
          </a:p>
        </p:txBody>
      </p:sp>
      <p:sp>
        <p:nvSpPr>
          <p:cNvPr id="3" name="Title 2"/>
          <p:cNvSpPr>
            <a:spLocks noGrp="1"/>
          </p:cNvSpPr>
          <p:nvPr>
            <p:ph type="title"/>
          </p:nvPr>
        </p:nvSpPr>
        <p:spPr/>
        <p:txBody>
          <a:bodyPr/>
          <a:lstStyle/>
          <a:p>
            <a:r>
              <a:rPr lang="en-GB" u="sng" dirty="0" smtClean="0"/>
              <a:t>Project Plan &amp; Resources</a:t>
            </a:r>
            <a:endParaRPr lang="en-GB" u="sng"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77500" lnSpcReduction="20000"/>
          </a:bodyPr>
          <a:lstStyle/>
          <a:p>
            <a:r>
              <a:rPr lang="en-GB" dirty="0" smtClean="0"/>
              <a:t>Good communication is a key aspect of a successful project. </a:t>
            </a:r>
          </a:p>
          <a:p>
            <a:r>
              <a:rPr lang="en-GB" dirty="0" smtClean="0"/>
              <a:t>In a business context, communication will be both internal and external to an engineering company.  </a:t>
            </a:r>
          </a:p>
          <a:p>
            <a:r>
              <a:rPr lang="en-GB" dirty="0" smtClean="0"/>
              <a:t>In industry, a project team will consist of a leader and people with specific knowledge in, for example, mechanical, manufacturing and electrical engineering. </a:t>
            </a:r>
          </a:p>
          <a:p>
            <a:r>
              <a:rPr lang="en-GB" dirty="0" smtClean="0"/>
              <a:t>Lines of communication between the team members will be informal and, depending on the organisational structure of the company, there be links up, down and across the organisation. </a:t>
            </a:r>
          </a:p>
          <a:p>
            <a:r>
              <a:rPr lang="en-GB" dirty="0" smtClean="0"/>
              <a:t>The team leader will report to a senior manager or director, and team members will communicate with staff in other departments, such as workshops, quality assurance and testing.</a:t>
            </a:r>
          </a:p>
          <a:p>
            <a:endParaRPr lang="en-GB" dirty="0"/>
          </a:p>
        </p:txBody>
      </p:sp>
      <p:sp>
        <p:nvSpPr>
          <p:cNvPr id="3" name="Title 2"/>
          <p:cNvSpPr>
            <a:spLocks noGrp="1"/>
          </p:cNvSpPr>
          <p:nvPr>
            <p:ph type="title"/>
          </p:nvPr>
        </p:nvSpPr>
        <p:spPr/>
        <p:txBody>
          <a:bodyPr>
            <a:normAutofit/>
          </a:bodyPr>
          <a:lstStyle/>
          <a:p>
            <a:r>
              <a:rPr lang="en-GB" u="sng" dirty="0" smtClean="0"/>
              <a:t>Lines of communication</a:t>
            </a:r>
            <a:endParaRPr lang="en-GB" u="sng"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9512" y="1268760"/>
            <a:ext cx="8964488" cy="5400600"/>
          </a:xfrm>
        </p:spPr>
        <p:txBody>
          <a:bodyPr>
            <a:normAutofit fontScale="62500" lnSpcReduction="20000"/>
          </a:bodyPr>
          <a:lstStyle/>
          <a:p>
            <a:r>
              <a:rPr lang="en-GB" dirty="0" smtClean="0"/>
              <a:t>Before you can draw up any </a:t>
            </a:r>
            <a:r>
              <a:rPr lang="en-GB" b="1" dirty="0" smtClean="0"/>
              <a:t>specification</a:t>
            </a:r>
            <a:r>
              <a:rPr lang="en-GB" dirty="0" smtClean="0"/>
              <a:t> you need to decide what type of project you intend to undertake e.g.</a:t>
            </a:r>
          </a:p>
          <a:p>
            <a:pPr lvl="1"/>
            <a:r>
              <a:rPr lang="en-GB" dirty="0" smtClean="0"/>
              <a:t>Designing or modifying a project  - this could be a physical product or software</a:t>
            </a:r>
          </a:p>
          <a:p>
            <a:pPr lvl="1"/>
            <a:r>
              <a:rPr lang="en-GB" dirty="0" smtClean="0"/>
              <a:t>Testing an electrical, electronic or mechanical product or system</a:t>
            </a:r>
          </a:p>
          <a:p>
            <a:pPr lvl="1"/>
            <a:r>
              <a:rPr lang="en-GB" dirty="0" smtClean="0"/>
              <a:t>Designing or modifying a plant layout such as an assembly line</a:t>
            </a:r>
          </a:p>
          <a:p>
            <a:pPr lvl="1"/>
            <a:r>
              <a:rPr lang="en-GB" dirty="0" smtClean="0"/>
              <a:t>Producing a complex maintenance procedure for a product or system</a:t>
            </a:r>
          </a:p>
          <a:p>
            <a:pPr lvl="1"/>
            <a:r>
              <a:rPr lang="en-GB" dirty="0" smtClean="0"/>
              <a:t>Designing a production method for a product or system, such as automated assembly or CNC manufacturing</a:t>
            </a:r>
          </a:p>
          <a:p>
            <a:pPr lvl="1"/>
            <a:r>
              <a:rPr lang="en-GB" dirty="0" smtClean="0"/>
              <a:t>Auditing and making proposals relating  to quality assurance or health and safety in an industrial situation</a:t>
            </a:r>
          </a:p>
          <a:p>
            <a:pPr lvl="1"/>
            <a:r>
              <a:rPr lang="en-GB" dirty="0" smtClean="0"/>
              <a:t>Making a business improvement proposal</a:t>
            </a:r>
          </a:p>
          <a:p>
            <a:pPr lvl="1"/>
            <a:r>
              <a:rPr lang="en-GB" dirty="0" smtClean="0"/>
              <a:t>Mathematical modelling an engineering function, such as undertaking a stress analysis or electronic circuit design.</a:t>
            </a:r>
          </a:p>
          <a:p>
            <a:r>
              <a:rPr lang="en-GB" dirty="0" smtClean="0"/>
              <a:t>When preparing a project proposal for a product or system that you are going to design, make or test, you must think about and present information on both the </a:t>
            </a:r>
            <a:r>
              <a:rPr lang="en-GB" b="1" dirty="0" smtClean="0"/>
              <a:t>technical and the operational aspects </a:t>
            </a:r>
            <a:r>
              <a:rPr lang="en-GB" dirty="0" smtClean="0"/>
              <a:t>of the project. </a:t>
            </a:r>
          </a:p>
          <a:p>
            <a:pPr marL="624078" indent="-514350">
              <a:buFont typeface="+mj-lt"/>
              <a:buAutoNum type="arabicPeriod"/>
            </a:pPr>
            <a:r>
              <a:rPr lang="en-GB" dirty="0" smtClean="0"/>
              <a:t>The technical aspects involve considerations about the product’s (or system’s) parameters of performance, physical dimensions, mass, reliability and conformance with standards. Essentially you need to provide information that helps define the way the project will be expected to perform in service.</a:t>
            </a:r>
          </a:p>
          <a:p>
            <a:pPr marL="624078" indent="-514350">
              <a:buFont typeface="+mj-lt"/>
              <a:buAutoNum type="arabicPeriod"/>
            </a:pPr>
            <a:r>
              <a:rPr lang="en-GB" dirty="0" smtClean="0"/>
              <a:t>The operational aspects involve considerations about the procedures that will progress the project, such as access to human and physical resources, controlling the budget, progress monitoring and reporting, and schedules and timescales.</a:t>
            </a:r>
          </a:p>
          <a:p>
            <a:endParaRPr lang="en-GB" dirty="0"/>
          </a:p>
        </p:txBody>
      </p:sp>
      <p:sp>
        <p:nvSpPr>
          <p:cNvPr id="3" name="Title 2"/>
          <p:cNvSpPr>
            <a:spLocks noGrp="1"/>
          </p:cNvSpPr>
          <p:nvPr>
            <p:ph type="title"/>
          </p:nvPr>
        </p:nvSpPr>
        <p:spPr>
          <a:xfrm>
            <a:off x="457200" y="260648"/>
            <a:ext cx="8229600" cy="1066130"/>
          </a:xfrm>
        </p:spPr>
        <p:txBody>
          <a:bodyPr>
            <a:normAutofit/>
          </a:bodyPr>
          <a:lstStyle/>
          <a:p>
            <a:r>
              <a:rPr lang="en-GB" u="sng" dirty="0" smtClean="0"/>
              <a:t>Type of project</a:t>
            </a:r>
            <a:endParaRPr lang="en-GB" u="sng"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9512" y="1268760"/>
            <a:ext cx="8784976" cy="5112568"/>
          </a:xfrm>
        </p:spPr>
        <p:txBody>
          <a:bodyPr>
            <a:normAutofit fontScale="77500" lnSpcReduction="20000"/>
          </a:bodyPr>
          <a:lstStyle/>
          <a:p>
            <a:r>
              <a:rPr lang="en-GB" dirty="0" smtClean="0"/>
              <a:t>Once an initial concept has been identified, you need to research the chosen topic in depth. The idea here is to draw together enough information to be able to make an informed decision about what should be written into the </a:t>
            </a:r>
            <a:r>
              <a:rPr lang="en-GB" b="1" dirty="0" smtClean="0"/>
              <a:t>project’s specification</a:t>
            </a:r>
            <a:r>
              <a:rPr lang="en-GB" dirty="0" smtClean="0"/>
              <a:t>.</a:t>
            </a:r>
          </a:p>
          <a:p>
            <a:r>
              <a:rPr lang="en-GB" dirty="0" smtClean="0"/>
              <a:t>Suppose you come up with the concept of a solar-powered charger for notebook computers. This seems like a good idea, but there are several obvious questions that need to be addressed.</a:t>
            </a:r>
          </a:p>
          <a:p>
            <a:pPr lvl="1"/>
            <a:r>
              <a:rPr lang="en-GB" dirty="0" smtClean="0"/>
              <a:t>What type of people use notebooks in situations where there is no electricity supply?</a:t>
            </a:r>
          </a:p>
          <a:p>
            <a:pPr lvl="1"/>
            <a:r>
              <a:rPr lang="en-GB" dirty="0" smtClean="0"/>
              <a:t>What is the power consumption of a notebook?</a:t>
            </a:r>
          </a:p>
          <a:p>
            <a:pPr lvl="1"/>
            <a:r>
              <a:rPr lang="en-GB" dirty="0" smtClean="0"/>
              <a:t>How much energy do voltaic panels generate?</a:t>
            </a:r>
          </a:p>
          <a:p>
            <a:pPr lvl="1"/>
            <a:r>
              <a:rPr lang="en-GB" dirty="0" smtClean="0"/>
              <a:t>How would the power be stored and regulated?</a:t>
            </a:r>
          </a:p>
          <a:p>
            <a:pPr lvl="1"/>
            <a:r>
              <a:rPr lang="en-GB" dirty="0" smtClean="0"/>
              <a:t>Is a clockwork (wind-up) device a better option?</a:t>
            </a:r>
          </a:p>
          <a:p>
            <a:pPr lvl="1"/>
            <a:r>
              <a:rPr lang="en-GB" dirty="0" smtClean="0"/>
              <a:t>What are the marketing costs likely to be?</a:t>
            </a:r>
          </a:p>
          <a:p>
            <a:r>
              <a:rPr lang="en-GB" dirty="0" smtClean="0"/>
              <a:t>These questions need to be answered through research.</a:t>
            </a:r>
          </a:p>
          <a:p>
            <a:r>
              <a:rPr lang="en-GB" dirty="0" smtClean="0"/>
              <a:t>Before starting on any type of research exercise, you must plan what you want to find out, what questions you need to answer.</a:t>
            </a:r>
          </a:p>
          <a:p>
            <a:endParaRPr lang="en-GB" dirty="0"/>
          </a:p>
        </p:txBody>
      </p:sp>
      <p:sp>
        <p:nvSpPr>
          <p:cNvPr id="3" name="Title 2"/>
          <p:cNvSpPr>
            <a:spLocks noGrp="1"/>
          </p:cNvSpPr>
          <p:nvPr>
            <p:ph type="title"/>
          </p:nvPr>
        </p:nvSpPr>
        <p:spPr/>
        <p:txBody>
          <a:bodyPr>
            <a:normAutofit/>
          </a:bodyPr>
          <a:lstStyle/>
          <a:p>
            <a:r>
              <a:rPr lang="en-GB" u="sng" dirty="0" smtClean="0"/>
              <a:t>Research</a:t>
            </a:r>
            <a:endParaRPr lang="en-GB" u="sng"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new.jpg"/>
          <p:cNvPicPr>
            <a:picLocks noGrp="1" noChangeAspect="1"/>
          </p:cNvPicPr>
          <p:nvPr>
            <p:ph idx="1"/>
          </p:nvPr>
        </p:nvPicPr>
        <p:blipFill>
          <a:blip r:embed="rId2" cstate="print"/>
          <a:stretch>
            <a:fillRect/>
          </a:stretch>
        </p:blipFill>
        <p:spPr>
          <a:xfrm>
            <a:off x="4860032" y="1268760"/>
            <a:ext cx="3744416" cy="5473088"/>
          </a:xfrm>
        </p:spPr>
      </p:pic>
      <p:sp>
        <p:nvSpPr>
          <p:cNvPr id="3" name="Title 2"/>
          <p:cNvSpPr>
            <a:spLocks noGrp="1"/>
          </p:cNvSpPr>
          <p:nvPr>
            <p:ph type="title"/>
          </p:nvPr>
        </p:nvSpPr>
        <p:spPr/>
        <p:txBody>
          <a:bodyPr>
            <a:normAutofit fontScale="90000"/>
          </a:bodyPr>
          <a:lstStyle/>
          <a:p>
            <a:r>
              <a:rPr lang="en-GB" u="sng" dirty="0" err="1" smtClean="0"/>
              <a:t>Specificaton</a:t>
            </a:r>
            <a:r>
              <a:rPr lang="en-GB" u="sng" dirty="0" smtClean="0"/>
              <a:t> for a Hydraulic pack:</a:t>
            </a:r>
            <a:endParaRPr lang="en-GB" u="sng" dirty="0"/>
          </a:p>
        </p:txBody>
      </p:sp>
      <p:sp>
        <p:nvSpPr>
          <p:cNvPr id="5" name="TextBox 4"/>
          <p:cNvSpPr txBox="1"/>
          <p:nvPr/>
        </p:nvSpPr>
        <p:spPr>
          <a:xfrm>
            <a:off x="395536" y="1484784"/>
            <a:ext cx="4464496" cy="3785652"/>
          </a:xfrm>
          <a:prstGeom prst="rect">
            <a:avLst/>
          </a:prstGeom>
          <a:noFill/>
        </p:spPr>
        <p:txBody>
          <a:bodyPr wrap="square" rtlCol="0">
            <a:spAutoFit/>
          </a:bodyPr>
          <a:lstStyle/>
          <a:p>
            <a:r>
              <a:rPr lang="en-GB" sz="2400" dirty="0" smtClean="0"/>
              <a:t>The Spec relates to a portable hydraulic power pack that can be used on construction sites. </a:t>
            </a:r>
          </a:p>
          <a:p>
            <a:r>
              <a:rPr lang="en-GB" sz="2400" dirty="0" smtClean="0"/>
              <a:t>An air-cooled petrol engine is coupled to a hydraulic pump and control system - and the power tools are connected to the pack by flexible hoses.</a:t>
            </a:r>
            <a:endParaRPr lang="en-GB" sz="24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0" y="1196752"/>
            <a:ext cx="8712968" cy="4900000"/>
          </a:xfrm>
        </p:spPr>
        <p:txBody>
          <a:bodyPr>
            <a:noAutofit/>
          </a:bodyPr>
          <a:lstStyle/>
          <a:p>
            <a:r>
              <a:rPr lang="en-GB" sz="1600" dirty="0" smtClean="0"/>
              <a:t>When the project development department of a company comes up with new ideas for new products, these are judged to see whether they are flexible. Are the proposals technically and financially viable? </a:t>
            </a:r>
          </a:p>
          <a:p>
            <a:r>
              <a:rPr lang="en-GB" sz="1600" dirty="0" smtClean="0"/>
              <a:t>Once the project has been approved, the next step is to write a specification and to produce detailed and </a:t>
            </a:r>
            <a:r>
              <a:rPr lang="en-GB" sz="1600" dirty="0" err="1" smtClean="0"/>
              <a:t>costed</a:t>
            </a:r>
            <a:r>
              <a:rPr lang="en-GB" sz="1600" dirty="0" smtClean="0"/>
              <a:t> design proposals. The decision about which proposal to develop further will be influenced by the result of a comparison technique such as an evaluation matrix. </a:t>
            </a:r>
          </a:p>
          <a:p>
            <a:r>
              <a:rPr lang="en-GB" sz="1600" dirty="0" smtClean="0"/>
              <a:t>Each possible solution is evaluated against a list of selection criteria and numerical sources, or a plus/minus scoring system, can be assigned to each criterion. Each design proposal ends up with an overall score and the one with the best score is chosen for development. The selection criteria will consider aspects such as: </a:t>
            </a:r>
          </a:p>
          <a:p>
            <a:pPr lvl="1"/>
            <a:r>
              <a:rPr lang="en-GB" sz="1600" dirty="0" smtClean="0"/>
              <a:t>Manufacturing process – for example, machining from solid versus fabrication </a:t>
            </a:r>
          </a:p>
          <a:p>
            <a:pPr lvl="1"/>
            <a:r>
              <a:rPr lang="en-GB" sz="1600" dirty="0" smtClean="0"/>
              <a:t>Resources – raw materials, components, labour, finance</a:t>
            </a:r>
          </a:p>
          <a:p>
            <a:pPr lvl="1"/>
            <a:r>
              <a:rPr lang="en-GB" sz="1600" dirty="0" smtClean="0"/>
              <a:t>Processing compatibility – for example, how many units of a manufactured product are required over a given time scale.</a:t>
            </a:r>
          </a:p>
          <a:p>
            <a:pPr lvl="1"/>
            <a:r>
              <a:rPr lang="en-GB" sz="1600" dirty="0" smtClean="0"/>
              <a:t>Fitness for purpose – for example, will the finished product meet the requirements of the design brief?</a:t>
            </a:r>
          </a:p>
          <a:p>
            <a:endParaRPr lang="en-GB" sz="1600" dirty="0"/>
          </a:p>
        </p:txBody>
      </p:sp>
      <p:sp>
        <p:nvSpPr>
          <p:cNvPr id="3" name="Title 2"/>
          <p:cNvSpPr>
            <a:spLocks noGrp="1"/>
          </p:cNvSpPr>
          <p:nvPr>
            <p:ph type="title"/>
          </p:nvPr>
        </p:nvSpPr>
        <p:spPr/>
        <p:txBody>
          <a:bodyPr>
            <a:normAutofit/>
          </a:bodyPr>
          <a:lstStyle/>
          <a:p>
            <a:r>
              <a:rPr lang="en-GB" u="sng" dirty="0" smtClean="0"/>
              <a:t>Comparison methods</a:t>
            </a:r>
            <a:endParaRPr lang="en-GB" u="sng"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2013-11-03 15.07.14.jpg"/>
          <p:cNvPicPr>
            <a:picLocks noGrp="1" noChangeAspect="1"/>
          </p:cNvPicPr>
          <p:nvPr>
            <p:ph idx="1"/>
          </p:nvPr>
        </p:nvPicPr>
        <p:blipFill>
          <a:blip r:embed="rId2" cstate="print"/>
          <a:stretch>
            <a:fillRect/>
          </a:stretch>
        </p:blipFill>
        <p:spPr>
          <a:xfrm>
            <a:off x="395536" y="1700808"/>
            <a:ext cx="8493168" cy="4756174"/>
          </a:xfrm>
        </p:spPr>
      </p:pic>
      <p:sp>
        <p:nvSpPr>
          <p:cNvPr id="3" name="Title 2"/>
          <p:cNvSpPr>
            <a:spLocks noGrp="1"/>
          </p:cNvSpPr>
          <p:nvPr>
            <p:ph type="title"/>
          </p:nvPr>
        </p:nvSpPr>
        <p:spPr/>
        <p:txBody>
          <a:bodyPr/>
          <a:lstStyle/>
          <a:p>
            <a:r>
              <a:rPr lang="en-GB" u="sng" dirty="0" smtClean="0"/>
              <a:t>Evaluation Matrix</a:t>
            </a:r>
            <a:endParaRPr lang="en-GB" u="sng" dirty="0"/>
          </a:p>
        </p:txBody>
      </p:sp>
      <p:sp>
        <p:nvSpPr>
          <p:cNvPr id="5" name="TextBox 4"/>
          <p:cNvSpPr txBox="1"/>
          <p:nvPr/>
        </p:nvSpPr>
        <p:spPr>
          <a:xfrm>
            <a:off x="503040" y="1268760"/>
            <a:ext cx="8640960" cy="369332"/>
          </a:xfrm>
          <a:prstGeom prst="rect">
            <a:avLst/>
          </a:prstGeom>
          <a:noFill/>
        </p:spPr>
        <p:txBody>
          <a:bodyPr wrap="square" rtlCol="0">
            <a:spAutoFit/>
          </a:bodyPr>
          <a:lstStyle/>
          <a:p>
            <a:r>
              <a:rPr lang="en-GB" dirty="0" smtClean="0"/>
              <a:t>This Evaluation Method is based on the ‘</a:t>
            </a:r>
            <a:r>
              <a:rPr lang="en-GB" dirty="0" smtClean="0">
                <a:hlinkClick r:id="rId3"/>
              </a:rPr>
              <a:t>Pugh decision making model</a:t>
            </a:r>
            <a:r>
              <a:rPr lang="en-GB" dirty="0" smtClean="0"/>
              <a:t>.’</a:t>
            </a:r>
            <a:endParaRPr lang="en-GB"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2013-11-05 16.49.20.jpg"/>
          <p:cNvPicPr>
            <a:picLocks noGrp="1" noChangeAspect="1"/>
          </p:cNvPicPr>
          <p:nvPr>
            <p:ph idx="1"/>
          </p:nvPr>
        </p:nvPicPr>
        <p:blipFill>
          <a:blip r:embed="rId2" cstate="print"/>
          <a:stretch>
            <a:fillRect/>
          </a:stretch>
        </p:blipFill>
        <p:spPr>
          <a:xfrm>
            <a:off x="0" y="1772816"/>
            <a:ext cx="9144000" cy="3027985"/>
          </a:xfrm>
        </p:spPr>
      </p:pic>
      <p:sp>
        <p:nvSpPr>
          <p:cNvPr id="3" name="Title 2"/>
          <p:cNvSpPr>
            <a:spLocks noGrp="1"/>
          </p:cNvSpPr>
          <p:nvPr>
            <p:ph type="title"/>
          </p:nvPr>
        </p:nvSpPr>
        <p:spPr/>
        <p:txBody>
          <a:bodyPr/>
          <a:lstStyle/>
          <a:p>
            <a:r>
              <a:rPr lang="en-GB" u="sng" dirty="0" smtClean="0"/>
              <a:t>Case-study: Evaluation matrix</a:t>
            </a:r>
            <a:endParaRPr lang="en-GB" u="sng"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For information on ‘Weighted Ranking’ decision making please </a:t>
            </a:r>
            <a:r>
              <a:rPr lang="en-GB" dirty="0" smtClean="0">
                <a:hlinkClick r:id="rId2"/>
              </a:rPr>
              <a:t>click-here</a:t>
            </a:r>
            <a:r>
              <a:rPr lang="en-GB" dirty="0" smtClean="0"/>
              <a:t>.</a:t>
            </a:r>
          </a:p>
          <a:p>
            <a:endParaRPr lang="en-GB" dirty="0" smtClean="0"/>
          </a:p>
          <a:p>
            <a:r>
              <a:rPr lang="en-GB" dirty="0" smtClean="0"/>
              <a:t>For information on ‘Decision making software’ decision making please </a:t>
            </a:r>
            <a:r>
              <a:rPr lang="en-GB" dirty="0" smtClean="0">
                <a:hlinkClick r:id="rId3"/>
              </a:rPr>
              <a:t>click-here</a:t>
            </a:r>
            <a:r>
              <a:rPr lang="en-GB" dirty="0" smtClean="0"/>
              <a:t>.</a:t>
            </a:r>
            <a:endParaRPr lang="en-GB" dirty="0"/>
          </a:p>
        </p:txBody>
      </p:sp>
      <p:sp>
        <p:nvSpPr>
          <p:cNvPr id="3" name="Title 2"/>
          <p:cNvSpPr>
            <a:spLocks noGrp="1"/>
          </p:cNvSpPr>
          <p:nvPr>
            <p:ph type="title"/>
          </p:nvPr>
        </p:nvSpPr>
        <p:spPr>
          <a:xfrm>
            <a:off x="457200" y="274638"/>
            <a:ext cx="8507288" cy="1143000"/>
          </a:xfrm>
        </p:spPr>
        <p:txBody>
          <a:bodyPr>
            <a:normAutofit fontScale="90000"/>
          </a:bodyPr>
          <a:lstStyle/>
          <a:p>
            <a:r>
              <a:rPr lang="en-GB" u="sng" dirty="0" smtClean="0"/>
              <a:t>Evaluation Matrix &amp; decision making</a:t>
            </a:r>
            <a:endParaRPr lang="en-GB" u="sng"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GB" dirty="0" smtClean="0"/>
              <a:t>Overview of </a:t>
            </a:r>
            <a:r>
              <a:rPr lang="en-GB" dirty="0" smtClean="0">
                <a:hlinkClick r:id="rId2"/>
              </a:rPr>
              <a:t>Cost Benefit Analysis</a:t>
            </a:r>
            <a:r>
              <a:rPr lang="en-GB" dirty="0" smtClean="0"/>
              <a:t>.</a:t>
            </a:r>
          </a:p>
          <a:p>
            <a:r>
              <a:rPr lang="en-GB" dirty="0" smtClean="0">
                <a:hlinkClick r:id="rId3"/>
              </a:rPr>
              <a:t>Illustration</a:t>
            </a:r>
            <a:r>
              <a:rPr lang="en-GB" dirty="0" smtClean="0"/>
              <a:t> of Cost Benefit Analysis.</a:t>
            </a:r>
          </a:p>
        </p:txBody>
      </p:sp>
      <p:sp>
        <p:nvSpPr>
          <p:cNvPr id="3" name="Title 2"/>
          <p:cNvSpPr>
            <a:spLocks noGrp="1"/>
          </p:cNvSpPr>
          <p:nvPr>
            <p:ph type="title"/>
          </p:nvPr>
        </p:nvSpPr>
        <p:spPr/>
        <p:txBody>
          <a:bodyPr/>
          <a:lstStyle/>
          <a:p>
            <a:r>
              <a:rPr lang="en-GB" u="sng" dirty="0" smtClean="0"/>
              <a:t>Cost Benefit Analysis CBA</a:t>
            </a:r>
            <a:endParaRPr lang="en-GB" u="sng"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70000" lnSpcReduction="20000"/>
          </a:bodyPr>
          <a:lstStyle/>
          <a:p>
            <a:r>
              <a:rPr lang="en-GB" dirty="0" smtClean="0"/>
              <a:t>A project will have an aim and several objectives. An aim is a general statement of intent. To achieve this aim, you should be able to write down a set of objectives, also often referred to as goals. These are activities that have prescribed and measurable outcomes. </a:t>
            </a:r>
          </a:p>
          <a:p>
            <a:r>
              <a:rPr lang="en-GB" dirty="0" smtClean="0"/>
              <a:t>Your overall aim at the moment is to achieve your qualifications. This will improve your career prospects. You may not be to sure whether you want to go in the future, but at this moment there is a definite aim in your life – to  better yourself.</a:t>
            </a:r>
          </a:p>
          <a:p>
            <a:r>
              <a:rPr lang="en-GB" dirty="0" smtClean="0"/>
              <a:t>An aim is a general statement of intent. In this case it might be: (I want to pass the course and to improve my employment prospects). To achieve this aim, you should be able to write down a set of objectives, also often referred to as goals. These are activities that have prescribed and measurable outcomes.</a:t>
            </a:r>
          </a:p>
          <a:p>
            <a:r>
              <a:rPr lang="en-GB" dirty="0" smtClean="0"/>
              <a:t>You should identify your objectives and put together a plan for how these might be achieved.</a:t>
            </a:r>
          </a:p>
        </p:txBody>
      </p:sp>
      <p:sp>
        <p:nvSpPr>
          <p:cNvPr id="3" name="Title 2"/>
          <p:cNvSpPr>
            <a:spLocks noGrp="1"/>
          </p:cNvSpPr>
          <p:nvPr>
            <p:ph type="title"/>
          </p:nvPr>
        </p:nvSpPr>
        <p:spPr/>
        <p:txBody>
          <a:bodyPr/>
          <a:lstStyle/>
          <a:p>
            <a:r>
              <a:rPr lang="en-GB" u="sng" dirty="0" smtClean="0"/>
              <a:t>Project Aim &amp; Objectives</a:t>
            </a:r>
            <a:endParaRPr lang="en-GB" u="sng"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0" y="1481328"/>
            <a:ext cx="8640960" cy="6340160"/>
          </a:xfrm>
        </p:spPr>
        <p:txBody>
          <a:bodyPr>
            <a:normAutofit fontScale="70000" lnSpcReduction="20000"/>
          </a:bodyPr>
          <a:lstStyle/>
          <a:p>
            <a:r>
              <a:rPr lang="en-GB" dirty="0" smtClean="0"/>
              <a:t>Many factors contribute to the cost of running a project, but the two biggest contributors are the </a:t>
            </a:r>
            <a:r>
              <a:rPr lang="en-GB" b="1" dirty="0" smtClean="0"/>
              <a:t>cost of labour </a:t>
            </a:r>
            <a:r>
              <a:rPr lang="en-GB" dirty="0" smtClean="0"/>
              <a:t>and </a:t>
            </a:r>
            <a:r>
              <a:rPr lang="en-GB" b="1" dirty="0" smtClean="0"/>
              <a:t>materials</a:t>
            </a:r>
            <a:r>
              <a:rPr lang="en-GB" dirty="0" smtClean="0"/>
              <a:t>. </a:t>
            </a:r>
          </a:p>
          <a:p>
            <a:r>
              <a:rPr lang="en-GB" dirty="0" smtClean="0"/>
              <a:t>It is important that peoples’ time and skills are used in the most effective way and that materials are available when needed. To make this happen businesses use scientific </a:t>
            </a:r>
            <a:r>
              <a:rPr lang="en-GB" b="1" dirty="0" smtClean="0"/>
              <a:t>planning and monitoring techniques</a:t>
            </a:r>
            <a:r>
              <a:rPr lang="en-GB" dirty="0" smtClean="0"/>
              <a:t>. </a:t>
            </a:r>
          </a:p>
          <a:p>
            <a:r>
              <a:rPr lang="en-GB" dirty="0" smtClean="0"/>
              <a:t>A project will have an aim and several objectives. An aim is a general statement of intent. To achieve this aim, you should be able to write down a set of objectives, also often referred to as goals. These are activities that have prescribed and measurable outcomes. </a:t>
            </a:r>
          </a:p>
          <a:p>
            <a:r>
              <a:rPr lang="en-GB" dirty="0" smtClean="0"/>
              <a:t>Let’s take a business example. Suppose the aim of a start-up electronics business is to capture 20% of the available market share for a particular type of hand-held barcode scanner. Some of the company’s objectives would be:</a:t>
            </a:r>
          </a:p>
          <a:p>
            <a:pPr lvl="1"/>
            <a:r>
              <a:rPr lang="en-GB" dirty="0" smtClean="0"/>
              <a:t>A new model to marketed within 9 months</a:t>
            </a:r>
          </a:p>
          <a:p>
            <a:pPr lvl="1"/>
            <a:r>
              <a:rPr lang="en-GB" dirty="0" smtClean="0"/>
              <a:t>First year turnover to be £600,000</a:t>
            </a:r>
          </a:p>
          <a:p>
            <a:pPr lvl="1"/>
            <a:r>
              <a:rPr lang="en-GB" dirty="0" smtClean="0"/>
              <a:t>A second model to be marketed 12 months after the first one</a:t>
            </a:r>
          </a:p>
          <a:p>
            <a:pPr lvl="1"/>
            <a:r>
              <a:rPr lang="en-GB" dirty="0" smtClean="0"/>
              <a:t>Product reliability to be better than 95%</a:t>
            </a:r>
          </a:p>
          <a:p>
            <a:pPr lvl="1"/>
            <a:r>
              <a:rPr lang="en-GB" dirty="0" smtClean="0"/>
              <a:t>Return on investment to be achieved by year 4 of trading</a:t>
            </a:r>
          </a:p>
          <a:p>
            <a:pPr lvl="1"/>
            <a:r>
              <a:rPr lang="en-GB" dirty="0" smtClean="0"/>
              <a:t>A 10% market share by year 2 of trading, and 20% by year 6</a:t>
            </a:r>
          </a:p>
          <a:p>
            <a:r>
              <a:rPr lang="en-GB" dirty="0" smtClean="0"/>
              <a:t>Once you have established aims and objectives for any project, you can then start the detailed planning. </a:t>
            </a:r>
          </a:p>
          <a:p>
            <a:endParaRPr lang="en-GB" dirty="0"/>
          </a:p>
        </p:txBody>
      </p:sp>
      <p:sp>
        <p:nvSpPr>
          <p:cNvPr id="3" name="Title 2"/>
          <p:cNvSpPr>
            <a:spLocks noGrp="1"/>
          </p:cNvSpPr>
          <p:nvPr>
            <p:ph type="title"/>
          </p:nvPr>
        </p:nvSpPr>
        <p:spPr/>
        <p:txBody>
          <a:bodyPr/>
          <a:lstStyle/>
          <a:p>
            <a:r>
              <a:rPr lang="en-GB" u="sng" dirty="0" smtClean="0"/>
              <a:t>2. Plan and monitor a project</a:t>
            </a:r>
            <a:endParaRPr lang="en-GB" u="sng"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GB" dirty="0" smtClean="0"/>
              <a:t>If a project is to have a successful outcome, it is crucial to </a:t>
            </a:r>
            <a:r>
              <a:rPr lang="en-GB" b="1" dirty="0" smtClean="0"/>
              <a:t>set achievable targets</a:t>
            </a:r>
            <a:r>
              <a:rPr lang="en-GB" dirty="0" smtClean="0"/>
              <a:t>. There are two overall targets which must be set:</a:t>
            </a:r>
          </a:p>
          <a:p>
            <a:pPr marL="624078" lvl="0" indent="-514350">
              <a:buFont typeface="+mj-lt"/>
              <a:buAutoNum type="arabicPeriod"/>
            </a:pPr>
            <a:r>
              <a:rPr lang="en-GB" dirty="0" smtClean="0"/>
              <a:t>The </a:t>
            </a:r>
            <a:r>
              <a:rPr lang="en-GB" b="1" dirty="0" smtClean="0"/>
              <a:t>production of a solution </a:t>
            </a:r>
            <a:r>
              <a:rPr lang="en-GB" dirty="0" smtClean="0"/>
              <a:t>that meets the requirements of the project’s specification.</a:t>
            </a:r>
          </a:p>
          <a:p>
            <a:pPr marL="624078" lvl="0" indent="-514350">
              <a:buFont typeface="+mj-lt"/>
              <a:buAutoNum type="arabicPeriod"/>
            </a:pPr>
            <a:r>
              <a:rPr lang="en-GB" dirty="0" smtClean="0"/>
              <a:t>A </a:t>
            </a:r>
            <a:r>
              <a:rPr lang="en-GB" b="1" dirty="0" smtClean="0"/>
              <a:t>schedule for achieving the solution </a:t>
            </a:r>
            <a:r>
              <a:rPr lang="en-GB" dirty="0" smtClean="0"/>
              <a:t>within the given time frame.</a:t>
            </a:r>
          </a:p>
          <a:p>
            <a:r>
              <a:rPr lang="en-GB" dirty="0" smtClean="0"/>
              <a:t>Within the overall targets, there should be staging and review points so that you can monitor progress and make modifications to the project plan.</a:t>
            </a:r>
          </a:p>
          <a:p>
            <a:endParaRPr lang="en-GB" dirty="0"/>
          </a:p>
        </p:txBody>
      </p:sp>
      <p:sp>
        <p:nvSpPr>
          <p:cNvPr id="3" name="Title 2"/>
          <p:cNvSpPr>
            <a:spLocks noGrp="1"/>
          </p:cNvSpPr>
          <p:nvPr>
            <p:ph type="title"/>
          </p:nvPr>
        </p:nvSpPr>
        <p:spPr/>
        <p:txBody>
          <a:bodyPr>
            <a:normAutofit/>
          </a:bodyPr>
          <a:lstStyle/>
          <a:p>
            <a:r>
              <a:rPr lang="en-GB" u="sng" dirty="0" smtClean="0"/>
              <a:t>Setting and monitoring targets</a:t>
            </a:r>
            <a:endParaRPr lang="en-GB" u="sng"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GB" dirty="0" smtClean="0"/>
              <a:t>Producing an end result within a given timescale is a key element for the success of a project. </a:t>
            </a:r>
          </a:p>
          <a:p>
            <a:r>
              <a:rPr lang="en-GB" dirty="0" smtClean="0"/>
              <a:t>Along the way there will be review points, also called staging points. </a:t>
            </a:r>
          </a:p>
          <a:p>
            <a:pPr lvl="1"/>
            <a:r>
              <a:rPr lang="en-GB" dirty="0" smtClean="0"/>
              <a:t>For example, if you are designing and manufacturing a product, break the production down into clearly identifiable steps which you can check off as you go along. </a:t>
            </a:r>
          </a:p>
          <a:p>
            <a:pPr lvl="1"/>
            <a:r>
              <a:rPr lang="en-GB" b="1" dirty="0" smtClean="0"/>
              <a:t>Timescales</a:t>
            </a:r>
            <a:r>
              <a:rPr lang="en-GB" dirty="0" smtClean="0"/>
              <a:t> for individual elements of the project are best set by using </a:t>
            </a:r>
            <a:r>
              <a:rPr lang="en-GB" b="1" dirty="0" smtClean="0"/>
              <a:t>planning tools</a:t>
            </a:r>
            <a:r>
              <a:rPr lang="en-GB" dirty="0" smtClean="0"/>
              <a:t>. </a:t>
            </a:r>
          </a:p>
          <a:p>
            <a:endParaRPr lang="en-GB" dirty="0"/>
          </a:p>
        </p:txBody>
      </p:sp>
      <p:sp>
        <p:nvSpPr>
          <p:cNvPr id="3" name="Title 2"/>
          <p:cNvSpPr>
            <a:spLocks noGrp="1"/>
          </p:cNvSpPr>
          <p:nvPr>
            <p:ph type="title"/>
          </p:nvPr>
        </p:nvSpPr>
        <p:spPr/>
        <p:txBody>
          <a:bodyPr>
            <a:normAutofit/>
          </a:bodyPr>
          <a:lstStyle/>
          <a:p>
            <a:r>
              <a:rPr lang="en-GB" u="sng" dirty="0" smtClean="0"/>
              <a:t>Timescales &amp; Planning Tools</a:t>
            </a:r>
            <a:endParaRPr lang="en-GB" u="sng"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GB" dirty="0" smtClean="0"/>
              <a:t>Within a network diagram there will be the </a:t>
            </a:r>
            <a:r>
              <a:rPr lang="en-GB" b="1" dirty="0" smtClean="0"/>
              <a:t>critical path</a:t>
            </a:r>
            <a:r>
              <a:rPr lang="en-GB" dirty="0" smtClean="0"/>
              <a:t>. </a:t>
            </a:r>
          </a:p>
          <a:p>
            <a:r>
              <a:rPr lang="en-GB" dirty="0" smtClean="0"/>
              <a:t>This is the path that links the activities that have the greatest expected time – in other words, the critical path allows the project manager to identify those activities that have the greatest effect on the overall project time.</a:t>
            </a:r>
          </a:p>
          <a:p>
            <a:r>
              <a:rPr lang="en-GB" dirty="0" smtClean="0"/>
              <a:t>By devoting extra resources to these activities so that they are completed more rapidly a project manager would be able to reduce the overall time taken for the project. </a:t>
            </a:r>
          </a:p>
          <a:p>
            <a:endParaRPr lang="en-GB" dirty="0"/>
          </a:p>
        </p:txBody>
      </p:sp>
      <p:sp>
        <p:nvSpPr>
          <p:cNvPr id="3" name="Title 2"/>
          <p:cNvSpPr>
            <a:spLocks noGrp="1"/>
          </p:cNvSpPr>
          <p:nvPr>
            <p:ph type="title"/>
          </p:nvPr>
        </p:nvSpPr>
        <p:spPr/>
        <p:txBody>
          <a:bodyPr/>
          <a:lstStyle/>
          <a:p>
            <a:r>
              <a:rPr lang="en-GB" u="sng" dirty="0" smtClean="0"/>
              <a:t>Critical path:</a:t>
            </a:r>
            <a:endParaRPr lang="en-GB" u="sng"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20000"/>
          </a:bodyPr>
          <a:lstStyle/>
          <a:p>
            <a:r>
              <a:rPr lang="en-GB" b="1" dirty="0" smtClean="0"/>
              <a:t>PRINCE2</a:t>
            </a:r>
            <a:r>
              <a:rPr lang="en-GB" dirty="0" smtClean="0"/>
              <a:t> (an acronym for </a:t>
            </a:r>
            <a:r>
              <a:rPr lang="en-GB" b="1" dirty="0" smtClean="0"/>
              <a:t>Projects in Controlled Environments, version 2</a:t>
            </a:r>
            <a:r>
              <a:rPr lang="en-GB" dirty="0" smtClean="0"/>
              <a:t>) is a </a:t>
            </a:r>
            <a:r>
              <a:rPr lang="en-GB" dirty="0" smtClean="0">
                <a:hlinkClick r:id="rId2" tooltip="Project management"/>
              </a:rPr>
              <a:t>project management</a:t>
            </a:r>
            <a:r>
              <a:rPr lang="en-GB" dirty="0" smtClean="0"/>
              <a:t> </a:t>
            </a:r>
            <a:r>
              <a:rPr lang="en-GB" dirty="0" smtClean="0">
                <a:hlinkClick r:id="rId3" tooltip="Methodology"/>
              </a:rPr>
              <a:t>methodology</a:t>
            </a:r>
            <a:r>
              <a:rPr lang="en-GB" dirty="0" smtClean="0"/>
              <a:t>. It was developed by the </a:t>
            </a:r>
            <a:r>
              <a:rPr lang="en-GB" dirty="0" smtClean="0">
                <a:hlinkClick r:id="rId4" tooltip="UK"/>
              </a:rPr>
              <a:t>UK</a:t>
            </a:r>
            <a:r>
              <a:rPr lang="en-GB" dirty="0" smtClean="0"/>
              <a:t> </a:t>
            </a:r>
            <a:r>
              <a:rPr lang="en-GB" dirty="0" smtClean="0">
                <a:hlinkClick r:id="rId5" tooltip="Government agency"/>
              </a:rPr>
              <a:t>government agency</a:t>
            </a:r>
            <a:r>
              <a:rPr lang="en-GB" dirty="0" smtClean="0"/>
              <a:t> </a:t>
            </a:r>
            <a:r>
              <a:rPr lang="en-GB" dirty="0" smtClean="0">
                <a:hlinkClick r:id="rId6" tooltip="Office of Government Commerce"/>
              </a:rPr>
              <a:t>Office of Government Commerce</a:t>
            </a:r>
            <a:r>
              <a:rPr lang="en-GB" dirty="0" smtClean="0"/>
              <a:t> (OGC) and is used extensively within the </a:t>
            </a:r>
            <a:r>
              <a:rPr lang="en-GB" dirty="0" smtClean="0">
                <a:hlinkClick r:id="rId7" tooltip="UK government"/>
              </a:rPr>
              <a:t>UK government</a:t>
            </a:r>
            <a:r>
              <a:rPr lang="en-GB" dirty="0" smtClean="0"/>
              <a:t> as the de facto project management standard for its public projects. The methodology encompasses the management, control and organisation of a project. PRINCE2 is also used to refer to the training and accreditation of authorised practitioners of the methodology who must undertake accredited qualifications to obtain certification.</a:t>
            </a:r>
          </a:p>
          <a:p>
            <a:r>
              <a:rPr lang="en-GB" dirty="0" smtClean="0"/>
              <a:t>For more information please </a:t>
            </a:r>
            <a:r>
              <a:rPr lang="en-GB" dirty="0" smtClean="0">
                <a:hlinkClick r:id="rId8"/>
              </a:rPr>
              <a:t>click here</a:t>
            </a:r>
            <a:r>
              <a:rPr lang="en-GB" dirty="0" smtClean="0"/>
              <a:t>, and </a:t>
            </a:r>
            <a:r>
              <a:rPr lang="en-GB" dirty="0" smtClean="0">
                <a:hlinkClick r:id="rId9"/>
              </a:rPr>
              <a:t>here</a:t>
            </a:r>
            <a:r>
              <a:rPr lang="en-GB" dirty="0" smtClean="0"/>
              <a:t>.</a:t>
            </a:r>
            <a:endParaRPr lang="en-GB" dirty="0"/>
          </a:p>
        </p:txBody>
      </p:sp>
      <p:sp>
        <p:nvSpPr>
          <p:cNvPr id="3" name="Title 2"/>
          <p:cNvSpPr>
            <a:spLocks noGrp="1"/>
          </p:cNvSpPr>
          <p:nvPr>
            <p:ph type="title"/>
          </p:nvPr>
        </p:nvSpPr>
        <p:spPr/>
        <p:txBody>
          <a:bodyPr/>
          <a:lstStyle/>
          <a:p>
            <a:r>
              <a:rPr lang="en-GB" u="sng" dirty="0" smtClean="0"/>
              <a:t>PRINCE 2</a:t>
            </a:r>
            <a:endParaRPr lang="en-GB" u="sng"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340768"/>
            <a:ext cx="7772400" cy="1100335"/>
          </a:xfrm>
        </p:spPr>
        <p:txBody>
          <a:bodyPr/>
          <a:lstStyle/>
          <a:p>
            <a:pPr algn="ctr"/>
            <a:r>
              <a:rPr lang="en-GB" dirty="0" smtClean="0"/>
              <a:t>Project Management</a:t>
            </a:r>
            <a:endParaRPr lang="en-GB" dirty="0"/>
          </a:p>
        </p:txBody>
      </p:sp>
      <p:pic>
        <p:nvPicPr>
          <p:cNvPr id="1029" name="Picture 5" descr="C:\Users\Pamela\AppData\Local\Microsoft\Windows\Temporary Internet Files\Content.IE5\WEAUD3S2\MC900090563[1].wmf"/>
          <p:cNvPicPr>
            <a:picLocks noChangeAspect="1" noChangeArrowheads="1"/>
          </p:cNvPicPr>
          <p:nvPr/>
        </p:nvPicPr>
        <p:blipFill>
          <a:blip r:embed="rId2" cstate="print"/>
          <a:srcRect/>
          <a:stretch>
            <a:fillRect/>
          </a:stretch>
        </p:blipFill>
        <p:spPr bwMode="auto">
          <a:xfrm>
            <a:off x="2843808" y="2610150"/>
            <a:ext cx="3479549" cy="2547042"/>
          </a:xfrm>
          <a:prstGeom prst="rect">
            <a:avLst/>
          </a:prstGeom>
          <a:noFill/>
        </p:spPr>
      </p:pic>
      <p:sp>
        <p:nvSpPr>
          <p:cNvPr id="4" name="Title 2"/>
          <p:cNvSpPr txBox="1">
            <a:spLocks/>
          </p:cNvSpPr>
          <p:nvPr/>
        </p:nvSpPr>
        <p:spPr>
          <a:xfrm>
            <a:off x="323528" y="5229200"/>
            <a:ext cx="8229600" cy="1143000"/>
          </a:xfrm>
          <a:prstGeom prst="rect">
            <a:avLst/>
          </a:prstGeom>
        </p:spPr>
        <p:txBody>
          <a:bodyPr vert="horz" anchor="b">
            <a:normAutofit/>
            <a:scene3d>
              <a:camera prst="orthographicFront"/>
              <a:lightRig rig="soft" dir="t"/>
            </a:scene3d>
            <a:sp3d prstMaterial="softEdge">
              <a:bevelT w="25400" h="25400"/>
            </a:sp3d>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4400" b="1" u="sng" dirty="0" smtClean="0">
                <a:solidFill>
                  <a:schemeClr val="bg1"/>
                </a:solidFill>
                <a:effectLst>
                  <a:outerShdw blurRad="31750" dist="25400" dir="5400000" algn="tl" rotWithShape="0">
                    <a:srgbClr val="000000">
                      <a:alpha val="25000"/>
                    </a:srgbClr>
                  </a:outerShdw>
                </a:effectLst>
                <a:latin typeface="+mj-lt"/>
                <a:ea typeface="+mj-ea"/>
                <a:cs typeface="+mj-cs"/>
              </a:rPr>
              <a:t>Student </a:t>
            </a:r>
            <a:r>
              <a:rPr lang="en-GB" sz="4400" b="1" u="sng" dirty="0" err="1" smtClean="0">
                <a:solidFill>
                  <a:schemeClr val="bg1"/>
                </a:solidFill>
                <a:effectLst>
                  <a:outerShdw blurRad="31750" dist="25400" dir="5400000" algn="tl" rotWithShape="0">
                    <a:srgbClr val="000000">
                      <a:alpha val="25000"/>
                    </a:srgbClr>
                  </a:outerShdw>
                </a:effectLst>
                <a:latin typeface="+mj-lt"/>
                <a:ea typeface="+mj-ea"/>
                <a:cs typeface="+mj-cs"/>
              </a:rPr>
              <a:t>Activites</a:t>
            </a:r>
            <a:endParaRPr kumimoji="0" lang="en-GB" sz="4400" b="1" i="0" u="sng" strike="noStrike" kern="1200" cap="none" spc="0" normalizeH="0" baseline="0" noProof="0" dirty="0">
              <a:ln>
                <a:noFill/>
              </a:ln>
              <a:solidFill>
                <a:schemeClr val="bg1"/>
              </a:solidFill>
              <a:effectLst>
                <a:outerShdw blurRad="31750" dist="25400" dir="5400000" algn="tl" rotWithShape="0">
                  <a:srgbClr val="000000">
                    <a:alpha val="25000"/>
                  </a:srgbClr>
                </a:outerShdw>
              </a:effectLst>
              <a:uLnTx/>
              <a:uFillTx/>
              <a:latin typeface="+mj-lt"/>
              <a:ea typeface="+mj-ea"/>
              <a:cs typeface="+mj-cs"/>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23317"/>
            <a:ext cx="8229600" cy="4525963"/>
          </a:xfrm>
        </p:spPr>
        <p:txBody>
          <a:bodyPr/>
          <a:lstStyle/>
          <a:p>
            <a:pPr marL="624078" indent="-514350">
              <a:buFont typeface="+mj-lt"/>
              <a:buAutoNum type="arabicPeriod"/>
            </a:pPr>
            <a:r>
              <a:rPr lang="en-GB" dirty="0" smtClean="0"/>
              <a:t>Choose an on-line solution below and Create a </a:t>
            </a:r>
            <a:r>
              <a:rPr lang="en-GB" dirty="0" err="1" smtClean="0"/>
              <a:t>Gannt</a:t>
            </a:r>
            <a:r>
              <a:rPr lang="en-GB" dirty="0" smtClean="0"/>
              <a:t> chart for a Project (e.g. An Assignment):</a:t>
            </a:r>
          </a:p>
          <a:p>
            <a:pPr lvl="1"/>
            <a:r>
              <a:rPr lang="en-GB" dirty="0" smtClean="0">
                <a:hlinkClick r:id="rId2"/>
              </a:rPr>
              <a:t>TeamGannt </a:t>
            </a:r>
            <a:r>
              <a:rPr lang="en-GB" dirty="0" smtClean="0"/>
              <a:t> – </a:t>
            </a:r>
            <a:r>
              <a:rPr lang="en-GB" dirty="0" smtClean="0">
                <a:hlinkClick r:id="rId2"/>
              </a:rPr>
              <a:t>Video intro</a:t>
            </a:r>
            <a:r>
              <a:rPr lang="en-GB" dirty="0" smtClean="0"/>
              <a:t>.</a:t>
            </a:r>
          </a:p>
          <a:p>
            <a:pPr lvl="1"/>
            <a:r>
              <a:rPr lang="en-GB" dirty="0" smtClean="0">
                <a:hlinkClick r:id="rId3"/>
              </a:rPr>
              <a:t>SmartSheet </a:t>
            </a:r>
            <a:r>
              <a:rPr lang="en-GB" dirty="0" smtClean="0"/>
              <a:t> – </a:t>
            </a:r>
            <a:r>
              <a:rPr lang="en-GB" dirty="0" smtClean="0">
                <a:hlinkClick r:id="rId3"/>
              </a:rPr>
              <a:t>Video intro</a:t>
            </a:r>
            <a:r>
              <a:rPr lang="en-GB" dirty="0" smtClean="0"/>
              <a:t>.</a:t>
            </a:r>
          </a:p>
          <a:p>
            <a:pPr lvl="1"/>
            <a:r>
              <a:rPr lang="en-GB" dirty="0" smtClean="0">
                <a:hlinkClick r:id="rId4"/>
              </a:rPr>
              <a:t>TomsPlanner </a:t>
            </a:r>
            <a:r>
              <a:rPr lang="en-GB" dirty="0" smtClean="0"/>
              <a:t>– </a:t>
            </a:r>
            <a:r>
              <a:rPr lang="en-GB" dirty="0" smtClean="0">
                <a:hlinkClick r:id="rId5"/>
              </a:rPr>
              <a:t>Video intro</a:t>
            </a:r>
            <a:r>
              <a:rPr lang="en-GB" dirty="0" smtClean="0"/>
              <a:t>.</a:t>
            </a:r>
          </a:p>
          <a:p>
            <a:pPr lvl="1"/>
            <a:r>
              <a:rPr lang="en-GB" dirty="0" smtClean="0">
                <a:hlinkClick r:id="rId6"/>
              </a:rPr>
              <a:t>Zoho </a:t>
            </a:r>
            <a:endParaRPr lang="en-GB" dirty="0" smtClean="0"/>
          </a:p>
          <a:p>
            <a:pPr lvl="1"/>
            <a:r>
              <a:rPr lang="en-GB" dirty="0" smtClean="0">
                <a:hlinkClick r:id="rId7"/>
              </a:rPr>
              <a:t>Gantter </a:t>
            </a:r>
            <a:r>
              <a:rPr lang="en-GB" dirty="0" smtClean="0"/>
              <a:t> (integrates with Google Drive)</a:t>
            </a:r>
          </a:p>
          <a:p>
            <a:pPr lvl="1"/>
            <a:r>
              <a:rPr lang="en-GB" dirty="0" smtClean="0">
                <a:hlinkClick r:id="rId8"/>
              </a:rPr>
              <a:t>Ganttic</a:t>
            </a:r>
            <a:r>
              <a:rPr lang="en-GB" dirty="0" smtClean="0"/>
              <a:t> + Video overview.</a:t>
            </a:r>
          </a:p>
          <a:p>
            <a:pPr lvl="1"/>
            <a:r>
              <a:rPr lang="en-GB" dirty="0" smtClean="0">
                <a:hlinkClick r:id="rId9"/>
              </a:rPr>
              <a:t>Creatly </a:t>
            </a:r>
            <a:r>
              <a:rPr lang="en-GB" dirty="0" smtClean="0"/>
              <a:t>Online Chart tool + Video overview.</a:t>
            </a:r>
          </a:p>
          <a:p>
            <a:pPr marL="624078" indent="-514350">
              <a:buFont typeface="+mj-lt"/>
              <a:buAutoNum type="arabicPeriod"/>
            </a:pPr>
            <a:r>
              <a:rPr lang="en-GB" dirty="0" smtClean="0"/>
              <a:t>Add a new software skill to your CV.</a:t>
            </a:r>
            <a:endParaRPr lang="en-GB" dirty="0"/>
          </a:p>
        </p:txBody>
      </p:sp>
      <p:sp>
        <p:nvSpPr>
          <p:cNvPr id="3" name="Title 2"/>
          <p:cNvSpPr>
            <a:spLocks noGrp="1"/>
          </p:cNvSpPr>
          <p:nvPr>
            <p:ph type="title"/>
          </p:nvPr>
        </p:nvSpPr>
        <p:spPr/>
        <p:txBody>
          <a:bodyPr/>
          <a:lstStyle/>
          <a:p>
            <a:r>
              <a:rPr lang="en-GB" u="sng" dirty="0" smtClean="0"/>
              <a:t>Activity:</a:t>
            </a:r>
            <a:endParaRPr lang="en-GB" u="sng"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23317"/>
            <a:ext cx="8229600" cy="4525963"/>
          </a:xfrm>
        </p:spPr>
        <p:txBody>
          <a:bodyPr/>
          <a:lstStyle/>
          <a:p>
            <a:pPr marL="624078" indent="-514350"/>
            <a:r>
              <a:rPr lang="en-GB" dirty="0" smtClean="0"/>
              <a:t>Using available resources summarise in one page of A4 the main steps involved in ‘Project Management’.</a:t>
            </a:r>
            <a:endParaRPr lang="en-GB" dirty="0"/>
          </a:p>
        </p:txBody>
      </p:sp>
      <p:sp>
        <p:nvSpPr>
          <p:cNvPr id="3" name="Title 2"/>
          <p:cNvSpPr>
            <a:spLocks noGrp="1"/>
          </p:cNvSpPr>
          <p:nvPr>
            <p:ph type="title"/>
          </p:nvPr>
        </p:nvSpPr>
        <p:spPr/>
        <p:txBody>
          <a:bodyPr/>
          <a:lstStyle/>
          <a:p>
            <a:r>
              <a:rPr lang="en-GB" u="sng" dirty="0" smtClean="0"/>
              <a:t>Activity:</a:t>
            </a:r>
            <a:endParaRPr lang="en-GB" u="sng"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624078" indent="-514350">
              <a:buFont typeface="+mj-lt"/>
              <a:buAutoNum type="arabicPeriod"/>
            </a:pPr>
            <a:r>
              <a:rPr lang="en-GB" b="1" dirty="0" smtClean="0"/>
              <a:t> In pairs think of a new electric device or enhance an existing one</a:t>
            </a:r>
          </a:p>
          <a:p>
            <a:pPr marL="624078" indent="-514350">
              <a:buFont typeface="+mj-lt"/>
              <a:buAutoNum type="arabicPeriod"/>
            </a:pPr>
            <a:r>
              <a:rPr lang="en-GB" dirty="0" smtClean="0"/>
              <a:t>Prepare a </a:t>
            </a:r>
            <a:r>
              <a:rPr lang="en-GB" b="1" dirty="0" smtClean="0"/>
              <a:t>resource plan </a:t>
            </a:r>
            <a:r>
              <a:rPr lang="en-GB" dirty="0" smtClean="0"/>
              <a:t>to develop your product which should include details of:</a:t>
            </a:r>
          </a:p>
          <a:p>
            <a:pPr marL="850392" lvl="1" indent="-457200">
              <a:buFont typeface="+mj-lt"/>
              <a:buAutoNum type="arabicPeriod"/>
            </a:pPr>
            <a:r>
              <a:rPr lang="en-GB" dirty="0" smtClean="0"/>
              <a:t>Materials and components to be bought or borrowed.</a:t>
            </a:r>
          </a:p>
          <a:p>
            <a:pPr marL="850392" lvl="1" indent="-457200">
              <a:buFont typeface="+mj-lt"/>
              <a:buAutoNum type="arabicPeriod"/>
            </a:pPr>
            <a:r>
              <a:rPr lang="en-GB" dirty="0" smtClean="0"/>
              <a:t>Tools and test equipment.</a:t>
            </a:r>
          </a:p>
          <a:p>
            <a:pPr marL="850392" lvl="1" indent="-457200">
              <a:buFont typeface="+mj-lt"/>
              <a:buAutoNum type="arabicPeriod"/>
            </a:pPr>
            <a:r>
              <a:rPr lang="en-GB" dirty="0" smtClean="0"/>
              <a:t>Specialised technical help that you might need.</a:t>
            </a:r>
          </a:p>
          <a:p>
            <a:pPr marL="850392" lvl="1" indent="-457200">
              <a:buFont typeface="+mj-lt"/>
              <a:buAutoNum type="arabicPeriod"/>
            </a:pPr>
            <a:r>
              <a:rPr lang="en-GB" dirty="0" smtClean="0"/>
              <a:t>Access to IT equipment and software packages.</a:t>
            </a:r>
          </a:p>
          <a:p>
            <a:endParaRPr lang="en-GB" dirty="0"/>
          </a:p>
        </p:txBody>
      </p:sp>
      <p:sp>
        <p:nvSpPr>
          <p:cNvPr id="3" name="Title 2"/>
          <p:cNvSpPr>
            <a:spLocks noGrp="1"/>
          </p:cNvSpPr>
          <p:nvPr>
            <p:ph type="title"/>
          </p:nvPr>
        </p:nvSpPr>
        <p:spPr/>
        <p:txBody>
          <a:bodyPr/>
          <a:lstStyle/>
          <a:p>
            <a:r>
              <a:rPr lang="en-GB" u="sng" dirty="0" smtClean="0"/>
              <a:t>Activity:</a:t>
            </a:r>
            <a:endParaRPr lang="en-GB" u="sng"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2013-11-03 13.08.24.jpg"/>
          <p:cNvPicPr>
            <a:picLocks noGrp="1" noChangeAspect="1"/>
          </p:cNvPicPr>
          <p:nvPr>
            <p:ph idx="1"/>
          </p:nvPr>
        </p:nvPicPr>
        <p:blipFill>
          <a:blip r:embed="rId2" cstate="print"/>
          <a:stretch>
            <a:fillRect/>
          </a:stretch>
        </p:blipFill>
        <p:spPr>
          <a:xfrm>
            <a:off x="457200" y="1671288"/>
            <a:ext cx="8229600" cy="4145661"/>
          </a:xfrm>
        </p:spPr>
      </p:pic>
      <p:sp>
        <p:nvSpPr>
          <p:cNvPr id="3" name="Title 2"/>
          <p:cNvSpPr>
            <a:spLocks noGrp="1"/>
          </p:cNvSpPr>
          <p:nvPr>
            <p:ph type="title"/>
          </p:nvPr>
        </p:nvSpPr>
        <p:spPr/>
        <p:txBody>
          <a:bodyPr/>
          <a:lstStyle/>
          <a:p>
            <a:r>
              <a:rPr lang="en-GB" u="sng" dirty="0" smtClean="0"/>
              <a:t>Activity: Presentation</a:t>
            </a:r>
            <a:endParaRPr lang="en-GB" u="sng"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2013-11-03 13.09.02.jpg"/>
          <p:cNvPicPr>
            <a:picLocks noGrp="1" noChangeAspect="1"/>
          </p:cNvPicPr>
          <p:nvPr>
            <p:ph idx="1"/>
          </p:nvPr>
        </p:nvPicPr>
        <p:blipFill>
          <a:blip r:embed="rId2" cstate="print"/>
          <a:stretch>
            <a:fillRect/>
          </a:stretch>
        </p:blipFill>
        <p:spPr>
          <a:xfrm>
            <a:off x="2875294" y="1481138"/>
            <a:ext cx="3393411" cy="4525962"/>
          </a:xfrm>
        </p:spPr>
      </p:pic>
      <p:sp>
        <p:nvSpPr>
          <p:cNvPr id="3" name="Title 2"/>
          <p:cNvSpPr>
            <a:spLocks noGrp="1"/>
          </p:cNvSpPr>
          <p:nvPr>
            <p:ph type="title"/>
          </p:nvPr>
        </p:nvSpPr>
        <p:spPr/>
        <p:txBody>
          <a:bodyPr/>
          <a:lstStyle/>
          <a:p>
            <a:r>
              <a:rPr lang="en-GB" u="sng" dirty="0" smtClean="0"/>
              <a:t>Activity: Handout</a:t>
            </a:r>
            <a:endParaRPr lang="en-GB" u="sng"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2013-11-03 13.09.16.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2013-11-03 13.09.25.jpg"/>
          <p:cNvPicPr>
            <a:picLocks noGrp="1" noChangeAspect="1"/>
          </p:cNvPicPr>
          <p:nvPr>
            <p:ph idx="1"/>
          </p:nvPr>
        </p:nvPicPr>
        <p:blipFill>
          <a:blip r:embed="rId2" cstate="print"/>
          <a:stretch>
            <a:fillRect/>
          </a:stretch>
        </p:blipFill>
        <p:spPr>
          <a:xfrm>
            <a:off x="0" y="0"/>
            <a:ext cx="9144000" cy="6885384"/>
          </a:xfr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Pamela\AppData\Local\Microsoft\Windows\Temporary Internet Files\Content.IE5\WEAUD3S2\MC900116362[2].wmf"/>
          <p:cNvPicPr>
            <a:picLocks noChangeAspect="1" noChangeArrowheads="1"/>
          </p:cNvPicPr>
          <p:nvPr/>
        </p:nvPicPr>
        <p:blipFill>
          <a:blip r:embed="rId2" cstate="print"/>
          <a:srcRect/>
          <a:stretch>
            <a:fillRect/>
          </a:stretch>
        </p:blipFill>
        <p:spPr bwMode="auto">
          <a:xfrm>
            <a:off x="3684575" y="3029864"/>
            <a:ext cx="1774850" cy="798271"/>
          </a:xfrm>
          <a:prstGeom prst="rect">
            <a:avLst/>
          </a:prstGeom>
          <a:noFill/>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2013-11-03 13.04.17.jpg"/>
          <p:cNvPicPr>
            <a:picLocks noGrp="1" noChangeAspect="1"/>
          </p:cNvPicPr>
          <p:nvPr>
            <p:ph idx="1"/>
          </p:nvPr>
        </p:nvPicPr>
        <p:blipFill>
          <a:blip r:embed="rId2" cstate="print"/>
          <a:stretch>
            <a:fillRect/>
          </a:stretch>
        </p:blipFill>
        <p:spPr>
          <a:xfrm>
            <a:off x="827584" y="1268760"/>
            <a:ext cx="7585852" cy="5035109"/>
          </a:xfrm>
        </p:spPr>
      </p:pic>
      <p:sp>
        <p:nvSpPr>
          <p:cNvPr id="3" name="Title 2"/>
          <p:cNvSpPr>
            <a:spLocks noGrp="1"/>
          </p:cNvSpPr>
          <p:nvPr>
            <p:ph type="title"/>
          </p:nvPr>
        </p:nvSpPr>
        <p:spPr/>
        <p:txBody>
          <a:bodyPr/>
          <a:lstStyle/>
          <a:p>
            <a:r>
              <a:rPr lang="en-GB" dirty="0" smtClean="0"/>
              <a:t>Case example:</a:t>
            </a:r>
            <a:endParaRPr lang="en-GB" dirty="0"/>
          </a:p>
        </p:txBody>
      </p:sp>
      <p:sp>
        <p:nvSpPr>
          <p:cNvPr id="5" name="TextBox 4"/>
          <p:cNvSpPr txBox="1"/>
          <p:nvPr/>
        </p:nvSpPr>
        <p:spPr>
          <a:xfrm>
            <a:off x="251520" y="6525344"/>
            <a:ext cx="316112" cy="215444"/>
          </a:xfrm>
          <a:prstGeom prst="rect">
            <a:avLst/>
          </a:prstGeom>
          <a:noFill/>
        </p:spPr>
        <p:txBody>
          <a:bodyPr wrap="none" rtlCol="0">
            <a:spAutoFit/>
          </a:bodyPr>
          <a:lstStyle/>
          <a:p>
            <a:r>
              <a:rPr lang="en-GB" sz="800" dirty="0" smtClean="0"/>
              <a:t>(1)</a:t>
            </a:r>
            <a:endParaRPr lang="en-GB" sz="800"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2013-11-03 13.05.34.jpg"/>
          <p:cNvPicPr>
            <a:picLocks noGrp="1" noChangeAspect="1"/>
          </p:cNvPicPr>
          <p:nvPr>
            <p:ph idx="1"/>
          </p:nvPr>
        </p:nvPicPr>
        <p:blipFill>
          <a:blip r:embed="rId2" cstate="print"/>
          <a:stretch>
            <a:fillRect/>
          </a:stretch>
        </p:blipFill>
        <p:spPr>
          <a:xfrm>
            <a:off x="3275856" y="188640"/>
            <a:ext cx="3888432" cy="6430495"/>
          </a:xfrm>
        </p:spPr>
      </p:pic>
      <p:sp>
        <p:nvSpPr>
          <p:cNvPr id="5" name="Title 2"/>
          <p:cNvSpPr>
            <a:spLocks noGrp="1"/>
          </p:cNvSpPr>
          <p:nvPr>
            <p:ph type="title"/>
          </p:nvPr>
        </p:nvSpPr>
        <p:spPr/>
        <p:txBody>
          <a:bodyPr/>
          <a:lstStyle/>
          <a:p>
            <a:r>
              <a:rPr lang="en-GB" dirty="0" smtClean="0"/>
              <a:t>Activity:</a:t>
            </a:r>
            <a:endParaRPr lang="en-GB"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417</TotalTime>
  <Words>2532</Words>
  <Application>Microsoft Office PowerPoint</Application>
  <PresentationFormat>On-screen Show (4:3)</PresentationFormat>
  <Paragraphs>148</Paragraphs>
  <Slides>33</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33</vt:i4>
      </vt:variant>
    </vt:vector>
  </HeadingPairs>
  <TitlesOfParts>
    <vt:vector size="39" baseType="lpstr">
      <vt:lpstr>Calibri</vt:lpstr>
      <vt:lpstr>Lucida Sans Unicode</vt:lpstr>
      <vt:lpstr>Verdana</vt:lpstr>
      <vt:lpstr>Wingdings 2</vt:lpstr>
      <vt:lpstr>Wingdings 3</vt:lpstr>
      <vt:lpstr>Concourse</vt:lpstr>
      <vt:lpstr>Introduction to Project Management</vt:lpstr>
      <vt:lpstr>Project Sponsorship</vt:lpstr>
      <vt:lpstr>Product life-cycle management PLM</vt:lpstr>
      <vt:lpstr>Product life-cycle management PLM</vt:lpstr>
      <vt:lpstr>Click here:</vt:lpstr>
      <vt:lpstr>Product Mife-cycle Management PLM</vt:lpstr>
      <vt:lpstr>Project Plan &amp; Resources</vt:lpstr>
      <vt:lpstr>Lines of communication</vt:lpstr>
      <vt:lpstr>Type of project</vt:lpstr>
      <vt:lpstr>Research</vt:lpstr>
      <vt:lpstr>Specificaton for a Hydraulic pack:</vt:lpstr>
      <vt:lpstr>Comparison methods</vt:lpstr>
      <vt:lpstr>Evaluation Matrix</vt:lpstr>
      <vt:lpstr>Case-study: Evaluation matrix</vt:lpstr>
      <vt:lpstr>Evaluation Matrix &amp; decision making</vt:lpstr>
      <vt:lpstr>Cost Benefit Analysis CBA</vt:lpstr>
      <vt:lpstr>Project Aim &amp; Objectives</vt:lpstr>
      <vt:lpstr>2. Plan and monitor a project</vt:lpstr>
      <vt:lpstr>Setting and monitoring targets</vt:lpstr>
      <vt:lpstr>Timescales &amp; Planning Tools</vt:lpstr>
      <vt:lpstr>Critical path:</vt:lpstr>
      <vt:lpstr>PRINCE 2</vt:lpstr>
      <vt:lpstr>Project Management</vt:lpstr>
      <vt:lpstr>Activity:</vt:lpstr>
      <vt:lpstr>Activity:</vt:lpstr>
      <vt:lpstr>Activity:</vt:lpstr>
      <vt:lpstr>Activity: Presentation</vt:lpstr>
      <vt:lpstr>Activity: Handout</vt:lpstr>
      <vt:lpstr>PowerPoint Presentation</vt:lpstr>
      <vt:lpstr>PowerPoint Presentation</vt:lpstr>
      <vt:lpstr>PowerPoint Presentation</vt:lpstr>
      <vt:lpstr>Case example:</vt:lpstr>
      <vt:lpstr>Activity:</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Management</dc:title>
  <dc:creator>Pamela</dc:creator>
  <cp:lastModifiedBy>James Williams</cp:lastModifiedBy>
  <cp:revision>35</cp:revision>
  <dcterms:created xsi:type="dcterms:W3CDTF">2013-11-05T16:04:26Z</dcterms:created>
  <dcterms:modified xsi:type="dcterms:W3CDTF">2017-10-31T13:35:56Z</dcterms:modified>
</cp:coreProperties>
</file>