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5" r:id="rId15"/>
    <p:sldId id="269" r:id="rId16"/>
    <p:sldId id="270" r:id="rId17"/>
    <p:sldId id="271"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2138426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2312450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2469146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A9B558-BA33-4A5D-9574-4EE04475C4EC}"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484177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A9B558-BA33-4A5D-9574-4EE04475C4EC}" type="datetimeFigureOut">
              <a:rPr lang="en-GB" smtClean="0"/>
              <a:t>01/12/2023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2587289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3397384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3726649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3918251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A9B558-BA33-4A5D-9574-4EE04475C4EC}"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3226317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A9B558-BA33-4A5D-9574-4EE04475C4EC}"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4125286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1997041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86522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4293583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616616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4260473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673761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A9B558-BA33-4A5D-9574-4EE04475C4EC}"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934EC8-5286-47E7-81FB-9B0B8EF69D86}" type="slidenum">
              <a:rPr lang="en-GB" smtClean="0"/>
              <a:t>‹#›</a:t>
            </a:fld>
            <a:endParaRPr lang="en-GB"/>
          </a:p>
        </p:txBody>
      </p:sp>
    </p:spTree>
    <p:extLst>
      <p:ext uri="{BB962C8B-B14F-4D97-AF65-F5344CB8AC3E}">
        <p14:creationId xmlns:p14="http://schemas.microsoft.com/office/powerpoint/2010/main" val="4256254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5A9B558-BA33-4A5D-9574-4EE04475C4EC}" type="datetimeFigureOut">
              <a:rPr lang="en-GB" smtClean="0"/>
              <a:t>01/12/2023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D934EC8-5286-47E7-81FB-9B0B8EF69D86}" type="slidenum">
              <a:rPr lang="en-GB" smtClean="0"/>
              <a:t>‹#›</a:t>
            </a:fld>
            <a:endParaRPr lang="en-GB"/>
          </a:p>
        </p:txBody>
      </p:sp>
    </p:spTree>
    <p:extLst>
      <p:ext uri="{BB962C8B-B14F-4D97-AF65-F5344CB8AC3E}">
        <p14:creationId xmlns:p14="http://schemas.microsoft.com/office/powerpoint/2010/main" val="315351350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4143" y="546463"/>
            <a:ext cx="8825658" cy="3329581"/>
          </a:xfrm>
        </p:spPr>
        <p:txBody>
          <a:bodyPr/>
          <a:lstStyle/>
          <a:p>
            <a:pPr algn="ctr"/>
            <a:r>
              <a:rPr lang="en-GB" sz="4800" dirty="0" smtClean="0"/>
              <a:t>Factors Affecting Information Security of an Org</a:t>
            </a:r>
            <a:endParaRPr lang="en-GB" sz="4800" dirty="0"/>
          </a:p>
        </p:txBody>
      </p:sp>
    </p:spTree>
    <p:extLst>
      <p:ext uri="{BB962C8B-B14F-4D97-AF65-F5344CB8AC3E}">
        <p14:creationId xmlns:p14="http://schemas.microsoft.com/office/powerpoint/2010/main" val="28792976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GB" dirty="0"/>
          </a:p>
        </p:txBody>
      </p:sp>
      <p:sp>
        <p:nvSpPr>
          <p:cNvPr id="3" name="Content Placeholder 2"/>
          <p:cNvSpPr>
            <a:spLocks noGrp="1"/>
          </p:cNvSpPr>
          <p:nvPr>
            <p:ph idx="1"/>
          </p:nvPr>
        </p:nvSpPr>
        <p:spPr/>
        <p:txBody>
          <a:bodyPr/>
          <a:lstStyle/>
          <a:p>
            <a:r>
              <a:rPr lang="en-GB" dirty="0"/>
              <a:t>List and define the factors that are likely to shift in an organization’s information security environment.</a:t>
            </a:r>
          </a:p>
          <a:p>
            <a:pPr lvl="0"/>
            <a:r>
              <a:rPr lang="en-GB" dirty="0"/>
              <a:t>Briefly describe the following five domains of the general security maintenance model.</a:t>
            </a:r>
          </a:p>
          <a:p>
            <a:r>
              <a:rPr lang="en-GB" dirty="0"/>
              <a:t>External monitoring, Internal </a:t>
            </a:r>
            <a:r>
              <a:rPr lang="en-GB" dirty="0" err="1"/>
              <a:t>monitoring,Planning</a:t>
            </a:r>
            <a:r>
              <a:rPr lang="en-GB" dirty="0"/>
              <a:t> and risk assessment: ,Vulnerability assessment and remediation ,  Readiness and review</a:t>
            </a:r>
          </a:p>
          <a:p>
            <a:pPr marL="0" indent="0">
              <a:buNone/>
            </a:pPr>
            <a:r>
              <a:rPr lang="en-GB" dirty="0" smtClean="0"/>
              <a:t>An </a:t>
            </a:r>
            <a:r>
              <a:rPr lang="en-GB" dirty="0"/>
              <a:t>organization's information security environment can be influenced by various factors that are subject to change. </a:t>
            </a:r>
          </a:p>
        </p:txBody>
      </p:sp>
    </p:spTree>
    <p:extLst>
      <p:ext uri="{BB962C8B-B14F-4D97-AF65-F5344CB8AC3E}">
        <p14:creationId xmlns:p14="http://schemas.microsoft.com/office/powerpoint/2010/main" val="38052827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Affecting Information Security</a:t>
            </a:r>
          </a:p>
        </p:txBody>
      </p:sp>
      <p:sp>
        <p:nvSpPr>
          <p:cNvPr id="3" name="Content Placeholder 2"/>
          <p:cNvSpPr>
            <a:spLocks noGrp="1"/>
          </p:cNvSpPr>
          <p:nvPr>
            <p:ph idx="1"/>
          </p:nvPr>
        </p:nvSpPr>
        <p:spPr/>
        <p:txBody>
          <a:bodyPr>
            <a:normAutofit lnSpcReduction="10000"/>
          </a:bodyPr>
          <a:lstStyle/>
          <a:p>
            <a:pPr marL="457200" indent="-457200">
              <a:buFont typeface="+mj-lt"/>
              <a:buAutoNum type="arabicPeriod"/>
            </a:pPr>
            <a:r>
              <a:rPr lang="en-GB" b="1" dirty="0"/>
              <a:t>Technology Changes</a:t>
            </a:r>
            <a:endParaRPr lang="en-GB" dirty="0"/>
          </a:p>
          <a:p>
            <a:pPr marL="457200" indent="-457200">
              <a:buFont typeface="+mj-lt"/>
              <a:buAutoNum type="arabicPeriod"/>
            </a:pPr>
            <a:r>
              <a:rPr lang="en-GB" b="1" dirty="0"/>
              <a:t>Regulatory Updates</a:t>
            </a:r>
            <a:endParaRPr lang="en-GB" dirty="0"/>
          </a:p>
          <a:p>
            <a:pPr marL="457200" indent="-457200">
              <a:buFont typeface="+mj-lt"/>
              <a:buAutoNum type="arabicPeriod"/>
            </a:pPr>
            <a:r>
              <a:rPr lang="en-GB" b="1" dirty="0"/>
              <a:t>Evolving Threats</a:t>
            </a:r>
            <a:endParaRPr lang="en-GB" dirty="0"/>
          </a:p>
          <a:p>
            <a:pPr marL="457200" indent="-457200">
              <a:buFont typeface="+mj-lt"/>
              <a:buAutoNum type="arabicPeriod"/>
            </a:pPr>
            <a:r>
              <a:rPr lang="en-GB" b="1" dirty="0"/>
              <a:t>Organizational Growth</a:t>
            </a:r>
            <a:endParaRPr lang="en-GB" dirty="0"/>
          </a:p>
          <a:p>
            <a:pPr marL="457200" indent="-457200">
              <a:buFont typeface="+mj-lt"/>
              <a:buAutoNum type="arabicPeriod"/>
            </a:pPr>
            <a:r>
              <a:rPr lang="en-GB" b="1" dirty="0"/>
              <a:t>Employee </a:t>
            </a:r>
            <a:r>
              <a:rPr lang="en-GB" b="1" dirty="0" err="1"/>
              <a:t>Behavior</a:t>
            </a:r>
            <a:endParaRPr lang="en-GB" dirty="0"/>
          </a:p>
          <a:p>
            <a:pPr marL="457200" indent="-457200">
              <a:buFont typeface="+mj-lt"/>
              <a:buAutoNum type="arabicPeriod"/>
            </a:pPr>
            <a:r>
              <a:rPr lang="en-GB" b="1" dirty="0"/>
              <a:t>Third-Party Relationships</a:t>
            </a:r>
            <a:endParaRPr lang="en-GB" dirty="0"/>
          </a:p>
          <a:p>
            <a:pPr marL="457200" indent="-457200">
              <a:buFont typeface="+mj-lt"/>
              <a:buAutoNum type="arabicPeriod"/>
            </a:pPr>
            <a:r>
              <a:rPr lang="en-GB" b="1" dirty="0"/>
              <a:t>Budget Constraints</a:t>
            </a:r>
            <a:endParaRPr lang="en-GB" dirty="0"/>
          </a:p>
          <a:p>
            <a:pPr marL="457200" indent="-457200">
              <a:buFont typeface="+mj-lt"/>
              <a:buAutoNum type="arabicPeriod"/>
            </a:pPr>
            <a:r>
              <a:rPr lang="en-GB" b="1" dirty="0"/>
              <a:t>Cultural Influence</a:t>
            </a:r>
            <a:endParaRPr lang="en-GB" dirty="0"/>
          </a:p>
          <a:p>
            <a:pPr marL="457200" indent="-457200">
              <a:buFont typeface="+mj-lt"/>
              <a:buAutoNum type="arabicPeriod"/>
            </a:pPr>
            <a:r>
              <a:rPr lang="en-GB" b="1" dirty="0"/>
              <a:t>Global Events</a:t>
            </a:r>
            <a:endParaRPr lang="en-GB" dirty="0"/>
          </a:p>
          <a:p>
            <a:pPr marL="457200" indent="-457200">
              <a:buFont typeface="+mj-lt"/>
              <a:buAutoNum type="arabicPeriod"/>
            </a:pPr>
            <a:r>
              <a:rPr lang="en-GB" b="1" dirty="0"/>
              <a:t>Cybersecurity Trends</a:t>
            </a:r>
            <a:endParaRPr lang="en-GB" dirty="0"/>
          </a:p>
        </p:txBody>
      </p:sp>
    </p:spTree>
    <p:extLst>
      <p:ext uri="{BB962C8B-B14F-4D97-AF65-F5344CB8AC3E}">
        <p14:creationId xmlns:p14="http://schemas.microsoft.com/office/powerpoint/2010/main" val="1085692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Technology Changes</a:t>
            </a:r>
            <a:endParaRPr lang="en-GB" dirty="0"/>
          </a:p>
        </p:txBody>
      </p:sp>
      <p:sp>
        <p:nvSpPr>
          <p:cNvPr id="3" name="Content Placeholder 2"/>
          <p:cNvSpPr>
            <a:spLocks noGrp="1"/>
          </p:cNvSpPr>
          <p:nvPr>
            <p:ph idx="1"/>
          </p:nvPr>
        </p:nvSpPr>
        <p:spPr/>
        <p:txBody>
          <a:bodyPr/>
          <a:lstStyle/>
          <a:p>
            <a:pPr marL="0" indent="0" algn="ctr">
              <a:buNone/>
            </a:pPr>
            <a:r>
              <a:rPr lang="en-GB" dirty="0" smtClean="0"/>
              <a:t>Refers </a:t>
            </a:r>
            <a:r>
              <a:rPr lang="en-GB" dirty="0"/>
              <a:t>to advancements and innovations in technology that impact security measures, such as new software, cloud services, and </a:t>
            </a:r>
            <a:r>
              <a:rPr lang="en-GB" dirty="0" err="1"/>
              <a:t>IoT</a:t>
            </a:r>
            <a:r>
              <a:rPr lang="en-GB" dirty="0"/>
              <a:t> devices, requiring updates to security protocols.</a:t>
            </a:r>
          </a:p>
        </p:txBody>
      </p:sp>
    </p:spTree>
    <p:extLst>
      <p:ext uri="{BB962C8B-B14F-4D97-AF65-F5344CB8AC3E}">
        <p14:creationId xmlns:p14="http://schemas.microsoft.com/office/powerpoint/2010/main" val="957340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Regulatory Updates</a:t>
            </a:r>
            <a:endParaRPr lang="en-GB" dirty="0"/>
          </a:p>
        </p:txBody>
      </p:sp>
      <p:sp>
        <p:nvSpPr>
          <p:cNvPr id="3" name="Content Placeholder 2"/>
          <p:cNvSpPr>
            <a:spLocks noGrp="1"/>
          </p:cNvSpPr>
          <p:nvPr>
            <p:ph idx="1"/>
          </p:nvPr>
        </p:nvSpPr>
        <p:spPr/>
        <p:txBody>
          <a:bodyPr/>
          <a:lstStyle/>
          <a:p>
            <a:pPr marL="0" indent="0" algn="ctr">
              <a:buNone/>
            </a:pPr>
            <a:r>
              <a:rPr lang="en-GB" dirty="0" smtClean="0"/>
              <a:t>Involves </a:t>
            </a:r>
            <a:r>
              <a:rPr lang="en-GB" dirty="0"/>
              <a:t>changes in laws and compliance standards (e.g., GDPR) that dictate data protection requirements, necessitating adjustments in security practices to ensure compliance.</a:t>
            </a:r>
          </a:p>
        </p:txBody>
      </p:sp>
    </p:spTree>
    <p:extLst>
      <p:ext uri="{BB962C8B-B14F-4D97-AF65-F5344CB8AC3E}">
        <p14:creationId xmlns:p14="http://schemas.microsoft.com/office/powerpoint/2010/main" val="4377464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Evolving Threats</a:t>
            </a:r>
            <a:endParaRPr lang="en-GB" dirty="0"/>
          </a:p>
        </p:txBody>
      </p:sp>
      <p:sp>
        <p:nvSpPr>
          <p:cNvPr id="3" name="Content Placeholder 2"/>
          <p:cNvSpPr>
            <a:spLocks noGrp="1"/>
          </p:cNvSpPr>
          <p:nvPr>
            <p:ph idx="1"/>
          </p:nvPr>
        </p:nvSpPr>
        <p:spPr/>
        <p:txBody>
          <a:bodyPr/>
          <a:lstStyle/>
          <a:p>
            <a:pPr marL="0" indent="0" algn="ctr">
              <a:buNone/>
            </a:pPr>
            <a:r>
              <a:rPr lang="en-GB" dirty="0" smtClean="0"/>
              <a:t>Signifies </a:t>
            </a:r>
            <a:r>
              <a:rPr lang="en-GB" dirty="0"/>
              <a:t>the continuous development of new cyber threats, including malware and hacking techniques, demanding proactive adjustments to security </a:t>
            </a:r>
            <a:r>
              <a:rPr lang="en-GB" dirty="0" err="1"/>
              <a:t>defenses</a:t>
            </a:r>
            <a:r>
              <a:rPr lang="en-GB" dirty="0"/>
              <a:t>.</a:t>
            </a:r>
          </a:p>
        </p:txBody>
      </p:sp>
    </p:spTree>
    <p:extLst>
      <p:ext uri="{BB962C8B-B14F-4D97-AF65-F5344CB8AC3E}">
        <p14:creationId xmlns:p14="http://schemas.microsoft.com/office/powerpoint/2010/main" val="19086749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Organizational Growth</a:t>
            </a:r>
            <a:endParaRPr lang="en-GB" dirty="0"/>
          </a:p>
        </p:txBody>
      </p:sp>
      <p:sp>
        <p:nvSpPr>
          <p:cNvPr id="3" name="Content Placeholder 2"/>
          <p:cNvSpPr>
            <a:spLocks noGrp="1"/>
          </p:cNvSpPr>
          <p:nvPr>
            <p:ph idx="1"/>
          </p:nvPr>
        </p:nvSpPr>
        <p:spPr/>
        <p:txBody>
          <a:bodyPr/>
          <a:lstStyle/>
          <a:p>
            <a:pPr marL="0" indent="0" algn="ctr">
              <a:buNone/>
            </a:pPr>
            <a:r>
              <a:rPr lang="en-GB" dirty="0" smtClean="0"/>
              <a:t>Relates </a:t>
            </a:r>
            <a:r>
              <a:rPr lang="en-GB" dirty="0"/>
              <a:t>to expansions, mergers, or structural changes in businesses, introducing new vulnerabilities and altering risk profiles, requiring adapted security measures.</a:t>
            </a:r>
          </a:p>
        </p:txBody>
      </p:sp>
    </p:spTree>
    <p:extLst>
      <p:ext uri="{BB962C8B-B14F-4D97-AF65-F5344CB8AC3E}">
        <p14:creationId xmlns:p14="http://schemas.microsoft.com/office/powerpoint/2010/main" val="2414303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Employee Behaviour</a:t>
            </a:r>
            <a:endParaRPr lang="en-GB" dirty="0"/>
          </a:p>
        </p:txBody>
      </p:sp>
      <p:sp>
        <p:nvSpPr>
          <p:cNvPr id="3" name="Content Placeholder 2"/>
          <p:cNvSpPr>
            <a:spLocks noGrp="1"/>
          </p:cNvSpPr>
          <p:nvPr>
            <p:ph idx="1"/>
          </p:nvPr>
        </p:nvSpPr>
        <p:spPr/>
        <p:txBody>
          <a:bodyPr/>
          <a:lstStyle/>
          <a:p>
            <a:pPr marL="0" indent="0" algn="ctr">
              <a:buNone/>
            </a:pPr>
            <a:r>
              <a:rPr lang="en-GB" dirty="0" smtClean="0"/>
              <a:t>Refers </a:t>
            </a:r>
            <a:r>
              <a:rPr lang="en-GB" dirty="0"/>
              <a:t>to the impact of human actions on security, necessitating awareness programs and training to mitigate risks arising from employee </a:t>
            </a:r>
            <a:r>
              <a:rPr lang="en-GB" dirty="0" smtClean="0"/>
              <a:t>behaviour.</a:t>
            </a:r>
            <a:endParaRPr lang="en-GB" dirty="0"/>
          </a:p>
        </p:txBody>
      </p:sp>
    </p:spTree>
    <p:extLst>
      <p:ext uri="{BB962C8B-B14F-4D97-AF65-F5344CB8AC3E}">
        <p14:creationId xmlns:p14="http://schemas.microsoft.com/office/powerpoint/2010/main" val="3786303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Third-Party Relationships:</a:t>
            </a:r>
            <a:endParaRPr lang="en-GB" dirty="0"/>
          </a:p>
        </p:txBody>
      </p:sp>
      <p:sp>
        <p:nvSpPr>
          <p:cNvPr id="3" name="Content Placeholder 2"/>
          <p:cNvSpPr>
            <a:spLocks noGrp="1"/>
          </p:cNvSpPr>
          <p:nvPr>
            <p:ph idx="1"/>
          </p:nvPr>
        </p:nvSpPr>
        <p:spPr/>
        <p:txBody>
          <a:bodyPr/>
          <a:lstStyle/>
          <a:p>
            <a:pPr marL="0" indent="0" algn="ctr">
              <a:buNone/>
            </a:pPr>
            <a:r>
              <a:rPr lang="en-GB" dirty="0" smtClean="0"/>
              <a:t>Involves </a:t>
            </a:r>
            <a:r>
              <a:rPr lang="en-GB" dirty="0"/>
              <a:t>collaborations with external parties, requiring assessment and potential enhancement of security measures to address vulnerabilities from these connections.</a:t>
            </a:r>
          </a:p>
        </p:txBody>
      </p:sp>
    </p:spTree>
    <p:extLst>
      <p:ext uri="{BB962C8B-B14F-4D97-AF65-F5344CB8AC3E}">
        <p14:creationId xmlns:p14="http://schemas.microsoft.com/office/powerpoint/2010/main" val="29558764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Budget Constraints</a:t>
            </a:r>
            <a:endParaRPr lang="en-GB" dirty="0"/>
          </a:p>
        </p:txBody>
      </p:sp>
      <p:sp>
        <p:nvSpPr>
          <p:cNvPr id="3" name="Content Placeholder 2"/>
          <p:cNvSpPr>
            <a:spLocks noGrp="1"/>
          </p:cNvSpPr>
          <p:nvPr>
            <p:ph idx="1"/>
          </p:nvPr>
        </p:nvSpPr>
        <p:spPr/>
        <p:txBody>
          <a:bodyPr/>
          <a:lstStyle/>
          <a:p>
            <a:pPr marL="0" indent="0" algn="ctr">
              <a:buNone/>
            </a:pPr>
            <a:r>
              <a:rPr lang="en-GB" dirty="0" smtClean="0"/>
              <a:t>Signifies </a:t>
            </a:r>
            <a:r>
              <a:rPr lang="en-GB" dirty="0"/>
              <a:t>fluctuations in financial resources allocated to security initiatives, impacting the effectiveness of security measures.</a:t>
            </a:r>
          </a:p>
        </p:txBody>
      </p:sp>
    </p:spTree>
    <p:extLst>
      <p:ext uri="{BB962C8B-B14F-4D97-AF65-F5344CB8AC3E}">
        <p14:creationId xmlns:p14="http://schemas.microsoft.com/office/powerpoint/2010/main" val="11676438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Cultural Influence</a:t>
            </a:r>
            <a:endParaRPr lang="en-GB" dirty="0"/>
          </a:p>
        </p:txBody>
      </p:sp>
      <p:sp>
        <p:nvSpPr>
          <p:cNvPr id="3" name="Content Placeholder 2"/>
          <p:cNvSpPr>
            <a:spLocks noGrp="1"/>
          </p:cNvSpPr>
          <p:nvPr>
            <p:ph idx="1"/>
          </p:nvPr>
        </p:nvSpPr>
        <p:spPr/>
        <p:txBody>
          <a:bodyPr/>
          <a:lstStyle/>
          <a:p>
            <a:pPr marL="0" indent="0" algn="ctr">
              <a:buNone/>
            </a:pPr>
            <a:r>
              <a:rPr lang="en-GB" dirty="0" smtClean="0"/>
              <a:t>Relates </a:t>
            </a:r>
            <a:r>
              <a:rPr lang="en-GB" dirty="0"/>
              <a:t>to changes in organizational culture, values, and priorities, influencing the importance placed on security practices.</a:t>
            </a:r>
          </a:p>
        </p:txBody>
      </p:sp>
    </p:spTree>
    <p:extLst>
      <p:ext uri="{BB962C8B-B14F-4D97-AF65-F5344CB8AC3E}">
        <p14:creationId xmlns:p14="http://schemas.microsoft.com/office/powerpoint/2010/main" val="420841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Global Events</a:t>
            </a:r>
            <a:endParaRPr lang="en-GB" dirty="0"/>
          </a:p>
        </p:txBody>
      </p:sp>
      <p:sp>
        <p:nvSpPr>
          <p:cNvPr id="3" name="Content Placeholder 2"/>
          <p:cNvSpPr>
            <a:spLocks noGrp="1"/>
          </p:cNvSpPr>
          <p:nvPr>
            <p:ph idx="1"/>
          </p:nvPr>
        </p:nvSpPr>
        <p:spPr/>
        <p:txBody>
          <a:bodyPr/>
          <a:lstStyle/>
          <a:p>
            <a:pPr marL="0" indent="0" algn="ctr">
              <a:buNone/>
            </a:pPr>
            <a:r>
              <a:rPr lang="en-GB" dirty="0" smtClean="0"/>
              <a:t>Refers </a:t>
            </a:r>
            <a:r>
              <a:rPr lang="en-GB" dirty="0"/>
              <a:t>to external events, like geopolitical tensions or major cybersecurity incidents, impacting regulations, policies, and threat landscapes.</a:t>
            </a:r>
          </a:p>
        </p:txBody>
      </p:sp>
    </p:spTree>
    <p:extLst>
      <p:ext uri="{BB962C8B-B14F-4D97-AF65-F5344CB8AC3E}">
        <p14:creationId xmlns:p14="http://schemas.microsoft.com/office/powerpoint/2010/main" val="16051916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Cybersecurity Trends</a:t>
            </a:r>
            <a:endParaRPr lang="en-GB" dirty="0"/>
          </a:p>
        </p:txBody>
      </p:sp>
      <p:sp>
        <p:nvSpPr>
          <p:cNvPr id="3" name="Content Placeholder 2"/>
          <p:cNvSpPr>
            <a:spLocks noGrp="1"/>
          </p:cNvSpPr>
          <p:nvPr>
            <p:ph idx="1"/>
          </p:nvPr>
        </p:nvSpPr>
        <p:spPr/>
        <p:txBody>
          <a:bodyPr/>
          <a:lstStyle/>
          <a:p>
            <a:pPr marL="0" indent="0" algn="ctr">
              <a:buNone/>
            </a:pPr>
            <a:r>
              <a:rPr lang="en-GB" dirty="0" smtClean="0"/>
              <a:t>Involves </a:t>
            </a:r>
            <a:r>
              <a:rPr lang="en-GB" dirty="0"/>
              <a:t>emerging best practices, technologies, or trends in cybersecurity, necessitating adaptation to stay ahead of potential threats.</a:t>
            </a:r>
          </a:p>
        </p:txBody>
      </p:sp>
    </p:spTree>
    <p:extLst>
      <p:ext uri="{BB962C8B-B14F-4D97-AF65-F5344CB8AC3E}">
        <p14:creationId xmlns:p14="http://schemas.microsoft.com/office/powerpoint/2010/main" val="6985520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Five Key domains</a:t>
            </a:r>
            <a:r>
              <a:rPr lang="en-GB" dirty="0"/>
              <a:t> of the general security maintenance model.</a:t>
            </a:r>
          </a:p>
        </p:txBody>
      </p:sp>
      <p:sp>
        <p:nvSpPr>
          <p:cNvPr id="3" name="Content Placeholder 2"/>
          <p:cNvSpPr>
            <a:spLocks noGrp="1"/>
          </p:cNvSpPr>
          <p:nvPr>
            <p:ph idx="1"/>
          </p:nvPr>
        </p:nvSpPr>
        <p:spPr/>
        <p:txBody>
          <a:bodyPr/>
          <a:lstStyle/>
          <a:p>
            <a:r>
              <a:rPr lang="en-GB" b="1" dirty="0"/>
              <a:t>External </a:t>
            </a:r>
            <a:r>
              <a:rPr lang="en-GB" b="1" dirty="0" smtClean="0"/>
              <a:t>Monitoring</a:t>
            </a:r>
          </a:p>
          <a:p>
            <a:r>
              <a:rPr lang="en-GB" b="1" dirty="0"/>
              <a:t>Internal </a:t>
            </a:r>
            <a:r>
              <a:rPr lang="en-GB" b="1" dirty="0" smtClean="0"/>
              <a:t>Monitoring</a:t>
            </a:r>
            <a:endParaRPr lang="en-GB" dirty="0"/>
          </a:p>
          <a:p>
            <a:r>
              <a:rPr lang="en-GB" b="1" dirty="0"/>
              <a:t>Planning and Risk </a:t>
            </a:r>
            <a:r>
              <a:rPr lang="en-GB" b="1" dirty="0" smtClean="0"/>
              <a:t>Assessments</a:t>
            </a:r>
          </a:p>
          <a:p>
            <a:r>
              <a:rPr lang="en-GB" b="1" dirty="0"/>
              <a:t>Vulnerability Assessment and </a:t>
            </a:r>
            <a:r>
              <a:rPr lang="en-GB" b="1" dirty="0" smtClean="0"/>
              <a:t>Remediation</a:t>
            </a:r>
          </a:p>
          <a:p>
            <a:r>
              <a:rPr lang="en-GB" b="1" dirty="0"/>
              <a:t>Readiness and Review</a:t>
            </a:r>
            <a:endParaRPr lang="en-GB" dirty="0"/>
          </a:p>
        </p:txBody>
      </p:sp>
    </p:spTree>
    <p:extLst>
      <p:ext uri="{BB962C8B-B14F-4D97-AF65-F5344CB8AC3E}">
        <p14:creationId xmlns:p14="http://schemas.microsoft.com/office/powerpoint/2010/main" val="4794262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External Monitoring:</a:t>
            </a:r>
            <a:endParaRPr lang="en-GB" dirty="0"/>
          </a:p>
        </p:txBody>
      </p:sp>
      <p:sp>
        <p:nvSpPr>
          <p:cNvPr id="3" name="Content Placeholder 2"/>
          <p:cNvSpPr>
            <a:spLocks noGrp="1"/>
          </p:cNvSpPr>
          <p:nvPr>
            <p:ph idx="1"/>
          </p:nvPr>
        </p:nvSpPr>
        <p:spPr/>
        <p:txBody>
          <a:bodyPr/>
          <a:lstStyle/>
          <a:p>
            <a:pPr marL="0" indent="0" algn="ctr">
              <a:buNone/>
            </a:pPr>
            <a:r>
              <a:rPr lang="en-GB" dirty="0" smtClean="0"/>
              <a:t>Constantly </a:t>
            </a:r>
            <a:r>
              <a:rPr lang="en-GB" dirty="0"/>
              <a:t>watches external networks for potential threats like hacking or malware, aiming to detect and block external security risks.</a:t>
            </a:r>
          </a:p>
        </p:txBody>
      </p:sp>
    </p:spTree>
    <p:extLst>
      <p:ext uri="{BB962C8B-B14F-4D97-AF65-F5344CB8AC3E}">
        <p14:creationId xmlns:p14="http://schemas.microsoft.com/office/powerpoint/2010/main" val="22546766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Internal Monitoring</a:t>
            </a:r>
            <a:endParaRPr lang="en-GB" dirty="0"/>
          </a:p>
        </p:txBody>
      </p:sp>
      <p:sp>
        <p:nvSpPr>
          <p:cNvPr id="3" name="Content Placeholder 2"/>
          <p:cNvSpPr>
            <a:spLocks noGrp="1"/>
          </p:cNvSpPr>
          <p:nvPr>
            <p:ph idx="1"/>
          </p:nvPr>
        </p:nvSpPr>
        <p:spPr/>
        <p:txBody>
          <a:bodyPr/>
          <a:lstStyle/>
          <a:p>
            <a:pPr marL="0" indent="0" algn="ctr">
              <a:buNone/>
            </a:pPr>
            <a:r>
              <a:rPr lang="en-GB" dirty="0" smtClean="0"/>
              <a:t>Observes </a:t>
            </a:r>
            <a:r>
              <a:rPr lang="en-GB" dirty="0"/>
              <a:t>internal systems and user activities, ensuring compliance with security policies and identifying unauthorized actions or anomalies.</a:t>
            </a:r>
          </a:p>
        </p:txBody>
      </p:sp>
    </p:spTree>
    <p:extLst>
      <p:ext uri="{BB962C8B-B14F-4D97-AF65-F5344CB8AC3E}">
        <p14:creationId xmlns:p14="http://schemas.microsoft.com/office/powerpoint/2010/main" val="225567771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Planning and Risk Assessment</a:t>
            </a:r>
            <a:endParaRPr lang="en-GB" dirty="0"/>
          </a:p>
        </p:txBody>
      </p:sp>
      <p:sp>
        <p:nvSpPr>
          <p:cNvPr id="3" name="Content Placeholder 2"/>
          <p:cNvSpPr>
            <a:spLocks noGrp="1"/>
          </p:cNvSpPr>
          <p:nvPr>
            <p:ph idx="1"/>
          </p:nvPr>
        </p:nvSpPr>
        <p:spPr/>
        <p:txBody>
          <a:bodyPr/>
          <a:lstStyle/>
          <a:p>
            <a:pPr marL="0" indent="0" algn="ctr">
              <a:buNone/>
            </a:pPr>
            <a:r>
              <a:rPr lang="en-GB" dirty="0" smtClean="0"/>
              <a:t>Strategically </a:t>
            </a:r>
            <a:r>
              <a:rPr lang="en-GB" dirty="0"/>
              <a:t>assesses potential risks, prioritizes them, and devises plans to manage or mitigate these risks effectively.</a:t>
            </a:r>
          </a:p>
        </p:txBody>
      </p:sp>
    </p:spTree>
    <p:extLst>
      <p:ext uri="{BB962C8B-B14F-4D97-AF65-F5344CB8AC3E}">
        <p14:creationId xmlns:p14="http://schemas.microsoft.com/office/powerpoint/2010/main" val="41970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Vulnerability Assessment and Remediation</a:t>
            </a:r>
            <a:endParaRPr lang="en-GB" dirty="0"/>
          </a:p>
        </p:txBody>
      </p:sp>
      <p:sp>
        <p:nvSpPr>
          <p:cNvPr id="3" name="Content Placeholder 2"/>
          <p:cNvSpPr>
            <a:spLocks noGrp="1"/>
          </p:cNvSpPr>
          <p:nvPr>
            <p:ph idx="1"/>
          </p:nvPr>
        </p:nvSpPr>
        <p:spPr/>
        <p:txBody>
          <a:bodyPr/>
          <a:lstStyle/>
          <a:p>
            <a:pPr marL="0" indent="0" algn="ctr">
              <a:buNone/>
            </a:pPr>
            <a:r>
              <a:rPr lang="en-GB" dirty="0" smtClean="0"/>
              <a:t>Regularly </a:t>
            </a:r>
            <a:r>
              <a:rPr lang="en-GB" dirty="0"/>
              <a:t>checks for weaknesses in systems, applications, or network infrastructure, fixing them promptly to reduce potential risks.</a:t>
            </a:r>
          </a:p>
        </p:txBody>
      </p:sp>
    </p:spTree>
    <p:extLst>
      <p:ext uri="{BB962C8B-B14F-4D97-AF65-F5344CB8AC3E}">
        <p14:creationId xmlns:p14="http://schemas.microsoft.com/office/powerpoint/2010/main" val="39435138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Readiness and Review</a:t>
            </a:r>
            <a:endParaRPr lang="en-GB" dirty="0"/>
          </a:p>
        </p:txBody>
      </p:sp>
      <p:sp>
        <p:nvSpPr>
          <p:cNvPr id="3" name="Content Placeholder 2"/>
          <p:cNvSpPr>
            <a:spLocks noGrp="1"/>
          </p:cNvSpPr>
          <p:nvPr>
            <p:ph idx="1"/>
          </p:nvPr>
        </p:nvSpPr>
        <p:spPr/>
        <p:txBody>
          <a:bodyPr/>
          <a:lstStyle/>
          <a:p>
            <a:pPr marL="0" indent="0" algn="ctr">
              <a:buNone/>
            </a:pPr>
            <a:r>
              <a:rPr lang="en-GB" dirty="0" smtClean="0"/>
              <a:t>Prepares </a:t>
            </a:r>
            <a:r>
              <a:rPr lang="en-GB" dirty="0"/>
              <a:t>for security incidents through planning, drills, and regularly reviews and updates security measures to stay responsive to evolving threats.</a:t>
            </a:r>
          </a:p>
        </p:txBody>
      </p:sp>
    </p:spTree>
    <p:extLst>
      <p:ext uri="{BB962C8B-B14F-4D97-AF65-F5344CB8AC3E}">
        <p14:creationId xmlns:p14="http://schemas.microsoft.com/office/powerpoint/2010/main" val="4506712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Conclusion</a:t>
            </a:r>
            <a:endParaRPr lang="en-GB" dirty="0"/>
          </a:p>
        </p:txBody>
      </p:sp>
      <p:sp>
        <p:nvSpPr>
          <p:cNvPr id="3" name="Content Placeholder 2"/>
          <p:cNvSpPr>
            <a:spLocks noGrp="1"/>
          </p:cNvSpPr>
          <p:nvPr>
            <p:ph idx="1"/>
          </p:nvPr>
        </p:nvSpPr>
        <p:spPr/>
        <p:txBody>
          <a:bodyPr/>
          <a:lstStyle/>
          <a:p>
            <a:pPr marL="0" indent="0" algn="ctr">
              <a:buNone/>
            </a:pPr>
            <a:r>
              <a:rPr lang="en-GB" dirty="0"/>
              <a:t>The amalgamation of domains like external and internal monitoring, risk assessment, vulnerability management, and readiness and review within the security maintenance model epitomizes a proactive and adaptive security paradigm. This model underscores the criticality of monitoring both external networks for potential threats and internal systems for unauthorized activities, ensuring prompt threat response and adherence to security protocols. Strategic risk assessments aid in prioritizing and managing potential risks, allowing for the implementation of robust strategies to mitigate vulnerabilities proactively.</a:t>
            </a:r>
          </a:p>
        </p:txBody>
      </p:sp>
    </p:spTree>
    <p:extLst>
      <p:ext uri="{BB962C8B-B14F-4D97-AF65-F5344CB8AC3E}">
        <p14:creationId xmlns:p14="http://schemas.microsoft.com/office/powerpoint/2010/main" val="20194312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35</TotalTime>
  <Words>577</Words>
  <Application>Microsoft Office PowerPoint</Application>
  <PresentationFormat>Widescreen</PresentationFormat>
  <Paragraphs>55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Ion</vt:lpstr>
      <vt:lpstr>Factors Affecting Information Security of an Org</vt:lpstr>
      <vt:lpstr>Introduction</vt:lpstr>
      <vt:lpstr>Factors Affecting Information Security</vt:lpstr>
      <vt:lpstr>Technology Changes</vt:lpstr>
      <vt:lpstr>Regulatory Updates</vt:lpstr>
      <vt:lpstr>Evolving Threats</vt:lpstr>
      <vt:lpstr>Organizational Growth</vt:lpstr>
      <vt:lpstr>Employee Behaviour</vt:lpstr>
      <vt:lpstr>Third-Party Relationships:</vt:lpstr>
      <vt:lpstr>Budget Constraints</vt:lpstr>
      <vt:lpstr>Cultural Influence</vt:lpstr>
      <vt:lpstr>Global Events</vt:lpstr>
      <vt:lpstr>Cybersecurity Trends</vt:lpstr>
      <vt:lpstr>Five Key domains of the general security maintenance model.</vt:lpstr>
      <vt:lpstr>External Monitoring:</vt:lpstr>
      <vt:lpstr>Internal Monitoring</vt:lpstr>
      <vt:lpstr>Planning and Risk Assessment</vt:lpstr>
      <vt:lpstr>Vulnerability Assessment and Remediation</vt:lpstr>
      <vt:lpstr>Readiness and Review</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447914424492</dc:creator>
  <cp:lastModifiedBy>447914424492</cp:lastModifiedBy>
  <cp:revision>7</cp:revision>
  <dcterms:created xsi:type="dcterms:W3CDTF">2023-12-01T11:44:18Z</dcterms:created>
  <dcterms:modified xsi:type="dcterms:W3CDTF">2023-12-01T12:19:45Z</dcterms:modified>
</cp:coreProperties>
</file>